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hyperlink" Target="https://viblo.asia/p/lap-trinh-socket-giao-tiep-client-va-server-bang-ngon-ngu-c-voi-giao-thuc-tcp-bWrZng29lx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vi-VN" dirty="0">
                <a:solidFill>
                  <a:schemeClr val="bg1"/>
                </a:solidFill>
              </a:rPr>
              <a:t>ĐỀ TÀI:</a:t>
            </a:r>
            <a:br>
              <a:rPr lang="vi-VN" dirty="0">
                <a:solidFill>
                  <a:schemeClr val="bg1"/>
                </a:solidFill>
              </a:rPr>
            </a:br>
            <a:r>
              <a:rPr lang="vi-VN" dirty="0">
                <a:solidFill>
                  <a:schemeClr val="bg1"/>
                </a:solidFill>
              </a:rPr>
              <a:t>XÂY DỰNG WEB SERVER</a:t>
            </a:r>
            <a:r>
              <a:rPr lang="vi-VN" dirty="0"/>
              <a:t> </a:t>
            </a:r>
          </a:p>
        </p:txBody>
      </p:sp>
      <p:sp>
        <p:nvSpPr>
          <p:cNvPr id="3" name="Subtitle 2"/>
          <p:cNvSpPr>
            <a:spLocks noGrp="1"/>
          </p:cNvSpPr>
          <p:nvPr>
            <p:ph type="subTitle" idx="1"/>
          </p:nvPr>
        </p:nvSpPr>
        <p:spPr/>
        <p:txBody>
          <a:bodyPr>
            <a:normAutofit fontScale="92500" lnSpcReduction="20000"/>
          </a:bodyPr>
          <a:lstStyle/>
          <a:p>
            <a:pPr algn="ctr"/>
            <a:r>
              <a:rPr lang="vi-VN" dirty="0">
                <a:solidFill>
                  <a:schemeClr val="tx1"/>
                </a:solidFill>
              </a:rPr>
              <a:t>Thành viên:</a:t>
            </a:r>
          </a:p>
          <a:p>
            <a:pPr algn="ctr"/>
            <a:r>
              <a:rPr lang="vi-VN" dirty="0">
                <a:solidFill>
                  <a:schemeClr val="tx1"/>
                </a:solidFill>
              </a:rPr>
              <a:t>Trần Văn </a:t>
            </a:r>
            <a:r>
              <a:rPr lang="vi-VN" dirty="0" smtClean="0">
                <a:solidFill>
                  <a:schemeClr val="tx1"/>
                </a:solidFill>
              </a:rPr>
              <a:t>Cường - 20158056</a:t>
            </a:r>
            <a:endParaRPr lang="vi-VN" dirty="0">
              <a:solidFill>
                <a:schemeClr val="tx1"/>
              </a:solidFill>
            </a:endParaRPr>
          </a:p>
          <a:p>
            <a:pPr algn="ctr"/>
            <a:r>
              <a:rPr lang="vi-VN" dirty="0">
                <a:solidFill>
                  <a:schemeClr val="tx1"/>
                </a:solidFill>
              </a:rPr>
              <a:t>Nguyễn Hoàng </a:t>
            </a:r>
            <a:r>
              <a:rPr lang="vi-VN" dirty="0" smtClean="0">
                <a:solidFill>
                  <a:schemeClr val="tx1"/>
                </a:solidFill>
              </a:rPr>
              <a:t>Nhung - 20168399</a:t>
            </a:r>
            <a:endParaRPr lang="vi-VN" dirty="0">
              <a:solidFill>
                <a:schemeClr val="tx1"/>
              </a:solidFill>
            </a:endParaRPr>
          </a:p>
          <a:p>
            <a:pPr algn="ctr"/>
            <a:r>
              <a:rPr lang="vi-VN" dirty="0">
                <a:solidFill>
                  <a:schemeClr val="tx1"/>
                </a:solidFill>
              </a:rPr>
              <a:t>Vũ </a:t>
            </a:r>
            <a:r>
              <a:rPr lang="vi-VN">
                <a:solidFill>
                  <a:schemeClr val="tx1"/>
                </a:solidFill>
              </a:rPr>
              <a:t>đức </a:t>
            </a:r>
            <a:r>
              <a:rPr lang="vi-VN" smtClean="0">
                <a:solidFill>
                  <a:schemeClr val="tx1"/>
                </a:solidFill>
              </a:rPr>
              <a:t>huy - 20128568</a:t>
            </a:r>
            <a:endParaRPr lang="vi-VN" dirty="0">
              <a:solidFill>
                <a:schemeClr val="tx1"/>
              </a:solidFill>
            </a:endParaRPr>
          </a:p>
        </p:txBody>
      </p:sp>
    </p:spTree>
    <p:extLst>
      <p:ext uri="{BB962C8B-B14F-4D97-AF65-F5344CB8AC3E}">
        <p14:creationId xmlns:p14="http://schemas.microsoft.com/office/powerpoint/2010/main" val="42260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5821"/>
            <a:ext cx="9905998" cy="491825"/>
          </a:xfrm>
        </p:spPr>
        <p:txBody>
          <a:bodyPr>
            <a:normAutofit fontScale="90000"/>
          </a:bodyPr>
          <a:lstStyle/>
          <a:p>
            <a:r>
              <a:rPr lang="en-US" dirty="0">
                <a:solidFill>
                  <a:schemeClr val="bg1"/>
                </a:solidFill>
              </a:rPr>
              <a:t>1. </a:t>
            </a:r>
            <a:r>
              <a:rPr lang="en-US" dirty="0" err="1">
                <a:solidFill>
                  <a:schemeClr val="bg1"/>
                </a:solidFill>
              </a:rPr>
              <a:t>Về</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tài</a:t>
            </a:r>
            <a:endParaRPr lang="vi-VN" dirty="0">
              <a:solidFill>
                <a:schemeClr val="bg1"/>
              </a:solidFill>
            </a:endParaRPr>
          </a:p>
        </p:txBody>
      </p:sp>
      <p:sp>
        <p:nvSpPr>
          <p:cNvPr id="3" name="Content Placeholder 2"/>
          <p:cNvSpPr>
            <a:spLocks noGrp="1"/>
          </p:cNvSpPr>
          <p:nvPr>
            <p:ph idx="1"/>
          </p:nvPr>
        </p:nvSpPr>
        <p:spPr>
          <a:xfrm>
            <a:off x="1141412" y="757646"/>
            <a:ext cx="9905999" cy="5760720"/>
          </a:xfrm>
        </p:spPr>
        <p:txBody>
          <a:bodyPr>
            <a:normAutofit fontScale="92500" lnSpcReduction="20000"/>
          </a:bodyPr>
          <a:lstStyle/>
          <a:p>
            <a:pPr marL="0" indent="0" algn="ctr">
              <a:buNone/>
            </a:pPr>
            <a:r>
              <a:rPr lang="en-US" dirty="0">
                <a:solidFill>
                  <a:schemeClr val="accent3">
                    <a:lumMod val="75000"/>
                  </a:schemeClr>
                </a:solidFill>
              </a:rPr>
              <a:t>Web server </a:t>
            </a:r>
          </a:p>
          <a:p>
            <a:pPr algn="just"/>
            <a:r>
              <a:rPr lang="en-US" sz="1800" b="1" dirty="0">
                <a:solidFill>
                  <a:srgbClr val="FFFF00"/>
                </a:solidFill>
                <a:latin typeface="Arial" panose="020B0604020202020204" pitchFamily="34" charset="0"/>
                <a:cs typeface="Arial" panose="020B0604020202020204" pitchFamily="34" charset="0"/>
              </a:rPr>
              <a:t>Client-Server:</a:t>
            </a:r>
          </a:p>
          <a:p>
            <a:pPr marL="0" indent="0" algn="just">
              <a:buNone/>
            </a:pPr>
            <a:r>
              <a:rPr lang="vi-VN" sz="1800" dirty="0">
                <a:solidFill>
                  <a:schemeClr val="bg1"/>
                </a:solidFill>
                <a:latin typeface="Arial" panose="020B0604020202020204" pitchFamily="34" charset="0"/>
                <a:cs typeface="Arial" panose="020B0604020202020204" pitchFamily="34" charset="0"/>
              </a:rPr>
              <a:t>         </a:t>
            </a:r>
            <a:r>
              <a:rPr lang="vi-VN" sz="1800" dirty="0">
                <a:solidFill>
                  <a:schemeClr val="bg1"/>
                </a:solidFill>
                <a:cs typeface="Arial" panose="020B0604020202020204" pitchFamily="34" charset="0"/>
              </a:rPr>
              <a:t>Mô hình client-server là một mô hình nổi tiếng trong mạng máy tính, được áp dụng rất rộng rãi và là mô hình của mọi trang web hiện có. Ý tưởng của mô hình này là máy con (đóng vài trò là máy khách) gửi một yêu cầu (request) để máy chủ (đóng vai trò người cung ứng dịch vụ), máy chủ sẽ xử lý và trả kết quả về cho máy khách.</a:t>
            </a:r>
          </a:p>
          <a:p>
            <a:pPr marL="0" indent="0" algn="just">
              <a:buNone/>
            </a:pPr>
            <a:endParaRPr lang="vi-VN" sz="1800" dirty="0">
              <a:solidFill>
                <a:schemeClr val="bg1"/>
              </a:solidFill>
              <a:cs typeface="Arial" panose="020B0604020202020204" pitchFamily="34" charset="0"/>
            </a:endParaRPr>
          </a:p>
          <a:p>
            <a:pPr marL="0" indent="0" algn="just">
              <a:buNone/>
            </a:pPr>
            <a:endParaRPr lang="vi-VN" sz="1800" dirty="0">
              <a:solidFill>
                <a:schemeClr val="bg1"/>
              </a:solidFill>
              <a:cs typeface="Arial" panose="020B0604020202020204" pitchFamily="34" charset="0"/>
            </a:endParaRPr>
          </a:p>
          <a:p>
            <a:pPr marL="0" indent="0" algn="just">
              <a:buNone/>
            </a:pPr>
            <a:endParaRPr lang="vi-VN" sz="1800" dirty="0">
              <a:solidFill>
                <a:schemeClr val="bg1"/>
              </a:solidFill>
              <a:cs typeface="Arial" panose="020B0604020202020204" pitchFamily="34" charset="0"/>
            </a:endParaRPr>
          </a:p>
          <a:p>
            <a:pPr marL="0" indent="0" algn="just">
              <a:buNone/>
            </a:pPr>
            <a:endParaRPr lang="vi-VN" sz="1800" dirty="0">
              <a:solidFill>
                <a:schemeClr val="bg1"/>
              </a:solidFill>
              <a:cs typeface="Arial" panose="020B0604020202020204" pitchFamily="34" charset="0"/>
            </a:endParaRPr>
          </a:p>
          <a:p>
            <a:pPr algn="just"/>
            <a:r>
              <a:rPr lang="en-US" sz="1900" b="1" dirty="0">
                <a:solidFill>
                  <a:srgbClr val="FFFF00"/>
                </a:solidFill>
                <a:latin typeface="Arial" panose="020B0604020202020204" pitchFamily="34" charset="0"/>
                <a:cs typeface="Arial" panose="020B0604020202020204" pitchFamily="34" charset="0"/>
              </a:rPr>
              <a:t>Server:</a:t>
            </a:r>
          </a:p>
          <a:p>
            <a:pPr algn="just"/>
            <a:r>
              <a:rPr lang="en-US" sz="1900" dirty="0">
                <a:solidFill>
                  <a:schemeClr val="bg1"/>
                </a:solidFill>
                <a:latin typeface="Arial" panose="020B0604020202020204" pitchFamily="34" charset="0"/>
                <a:cs typeface="Arial" panose="020B0604020202020204" pitchFamily="34" charset="0"/>
              </a:rPr>
              <a:t>	</a:t>
            </a:r>
            <a:r>
              <a:rPr lang="vi-VN" sz="1900" dirty="0">
                <a:solidFill>
                  <a:schemeClr val="bg1"/>
                </a:solidFill>
                <a:cs typeface="Arial" panose="020B0604020202020204" pitchFamily="34" charset="0"/>
              </a:rPr>
              <a:t>Thuật ngữ server được dùng cho những chương trình thi hành như một dịch vụ trên toàn mạng. Các chương trình server này chấp nhận tất cả các yêu cầu hợp lệ đến từ mọi nơi trên mạng, sau đó nó thi hành dịch vụ và trả kết quả về máy yêu cầu</a:t>
            </a:r>
            <a:r>
              <a:rPr lang="en-US" sz="1900" dirty="0">
                <a:solidFill>
                  <a:schemeClr val="bg1"/>
                </a:solidFill>
                <a:latin typeface="Arial" panose="020B0604020202020204" pitchFamily="34" charset="0"/>
                <a:cs typeface="Arial" panose="020B0604020202020204" pitchFamily="34" charset="0"/>
              </a:rPr>
              <a:t>. </a:t>
            </a:r>
            <a:r>
              <a:rPr lang="vi-VN" sz="1900" dirty="0">
                <a:solidFill>
                  <a:schemeClr val="bg1"/>
                </a:solidFill>
                <a:cs typeface="Arial" panose="020B0604020202020204" pitchFamily="34" charset="0"/>
              </a:rPr>
              <a:t>Để một chương trình server và một chương trình client có thể giao tiếp được với nhau thì giữa chúng phải có một chuẩn để nói chuyện, chuẩn này được gọi là giao thức.</a:t>
            </a:r>
            <a:r>
              <a:rPr lang="en-US" sz="1900" dirty="0">
                <a:solidFill>
                  <a:schemeClr val="bg1"/>
                </a:solidFill>
                <a:latin typeface="Arial" panose="020B0604020202020204" pitchFamily="34" charset="0"/>
                <a:cs typeface="Arial" panose="020B0604020202020204" pitchFamily="34" charset="0"/>
              </a:rPr>
              <a:t> Ở </a:t>
            </a:r>
            <a:r>
              <a:rPr lang="en-US" sz="1900" dirty="0" err="1">
                <a:solidFill>
                  <a:schemeClr val="bg1"/>
                </a:solidFill>
                <a:latin typeface="Arial" panose="020B0604020202020204" pitchFamily="34" charset="0"/>
                <a:cs typeface="Arial" panose="020B0604020202020204" pitchFamily="34" charset="0"/>
              </a:rPr>
              <a:t>đây</a:t>
            </a:r>
            <a:r>
              <a:rPr lang="en-US" sz="1900" dirty="0">
                <a:solidFill>
                  <a:schemeClr val="bg1"/>
                </a:solidFill>
                <a:latin typeface="Arial" panose="020B0604020202020204" pitchFamily="34" charset="0"/>
                <a:cs typeface="Arial" panose="020B0604020202020204" pitchFamily="34" charset="0"/>
              </a:rPr>
              <a:t> </a:t>
            </a:r>
            <a:r>
              <a:rPr lang="en-US" sz="1900" dirty="0" err="1">
                <a:solidFill>
                  <a:schemeClr val="bg1"/>
                </a:solidFill>
                <a:latin typeface="Arial" panose="020B0604020202020204" pitchFamily="34" charset="0"/>
                <a:cs typeface="Arial" panose="020B0604020202020204" pitchFamily="34" charset="0"/>
              </a:rPr>
              <a:t>nhóm</a:t>
            </a:r>
            <a:r>
              <a:rPr lang="en-US" sz="1900" dirty="0">
                <a:solidFill>
                  <a:schemeClr val="bg1"/>
                </a:solidFill>
                <a:latin typeface="Arial" panose="020B0604020202020204" pitchFamily="34" charset="0"/>
                <a:cs typeface="Arial" panose="020B0604020202020204" pitchFamily="34" charset="0"/>
              </a:rPr>
              <a:t> </a:t>
            </a:r>
            <a:r>
              <a:rPr lang="en-US" sz="1900" dirty="0" err="1">
                <a:solidFill>
                  <a:schemeClr val="bg1"/>
                </a:solidFill>
                <a:latin typeface="Arial" panose="020B0604020202020204" pitchFamily="34" charset="0"/>
                <a:cs typeface="Arial" panose="020B0604020202020204" pitchFamily="34" charset="0"/>
              </a:rPr>
              <a:t>chọn</a:t>
            </a:r>
            <a:r>
              <a:rPr lang="en-US" sz="1900" dirty="0">
                <a:solidFill>
                  <a:schemeClr val="bg1"/>
                </a:solidFill>
                <a:latin typeface="Arial" panose="020B0604020202020204" pitchFamily="34" charset="0"/>
                <a:cs typeface="Arial" panose="020B0604020202020204" pitchFamily="34" charset="0"/>
              </a:rPr>
              <a:t> </a:t>
            </a:r>
            <a:r>
              <a:rPr lang="en-US" sz="1900" dirty="0" err="1">
                <a:solidFill>
                  <a:schemeClr val="bg1"/>
                </a:solidFill>
                <a:latin typeface="Arial" panose="020B0604020202020204" pitchFamily="34" charset="0"/>
                <a:cs typeface="Arial" panose="020B0604020202020204" pitchFamily="34" charset="0"/>
              </a:rPr>
              <a:t>giao</a:t>
            </a:r>
            <a:r>
              <a:rPr lang="en-US" sz="1900" dirty="0">
                <a:solidFill>
                  <a:schemeClr val="bg1"/>
                </a:solidFill>
                <a:latin typeface="Arial" panose="020B0604020202020204" pitchFamily="34" charset="0"/>
                <a:cs typeface="Arial" panose="020B0604020202020204" pitchFamily="34" charset="0"/>
              </a:rPr>
              <a:t> </a:t>
            </a:r>
            <a:r>
              <a:rPr lang="en-US" sz="1900" dirty="0" err="1">
                <a:solidFill>
                  <a:schemeClr val="bg1"/>
                </a:solidFill>
                <a:latin typeface="Arial" panose="020B0604020202020204" pitchFamily="34" charset="0"/>
                <a:cs typeface="Arial" panose="020B0604020202020204" pitchFamily="34" charset="0"/>
              </a:rPr>
              <a:t>thức</a:t>
            </a:r>
            <a:r>
              <a:rPr lang="en-US" sz="1900" dirty="0">
                <a:solidFill>
                  <a:schemeClr val="bg1"/>
                </a:solidFill>
                <a:latin typeface="Arial" panose="020B0604020202020204" pitchFamily="34" charset="0"/>
                <a:cs typeface="Arial" panose="020B0604020202020204" pitchFamily="34" charset="0"/>
              </a:rPr>
              <a:t> HTML (Web Server).</a:t>
            </a:r>
          </a:p>
          <a:p>
            <a:pPr marL="0" indent="0" algn="just">
              <a:buNone/>
            </a:pPr>
            <a:endParaRPr lang="vi-VN" sz="19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453" y="2638260"/>
            <a:ext cx="2785878" cy="1999492"/>
          </a:xfrm>
          <a:prstGeom prst="rect">
            <a:avLst/>
          </a:prstGeom>
        </p:spPr>
      </p:pic>
    </p:spTree>
    <p:extLst>
      <p:ext uri="{BB962C8B-B14F-4D97-AF65-F5344CB8AC3E}">
        <p14:creationId xmlns:p14="http://schemas.microsoft.com/office/powerpoint/2010/main" val="398391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2. </a:t>
            </a:r>
            <a:r>
              <a:rPr lang="en-US" dirty="0" err="1">
                <a:solidFill>
                  <a:schemeClr val="bg1"/>
                </a:solidFill>
              </a:rPr>
              <a:t>Cấu</a:t>
            </a:r>
            <a:r>
              <a:rPr lang="en-US" dirty="0">
                <a:solidFill>
                  <a:schemeClr val="bg1"/>
                </a:solidFill>
              </a:rPr>
              <a:t> </a:t>
            </a:r>
            <a:r>
              <a:rPr lang="en-US" dirty="0" err="1">
                <a:solidFill>
                  <a:schemeClr val="bg1"/>
                </a:solidFill>
              </a:rPr>
              <a:t>trúc</a:t>
            </a:r>
            <a:r>
              <a:rPr lang="en-US" dirty="0">
                <a:solidFill>
                  <a:schemeClr val="bg1"/>
                </a:solidFill>
              </a:rPr>
              <a:t> </a:t>
            </a:r>
            <a:r>
              <a:rPr lang="en-US" dirty="0" err="1">
                <a:solidFill>
                  <a:schemeClr val="bg1"/>
                </a:solidFill>
              </a:rPr>
              <a:t>chương</a:t>
            </a:r>
            <a:r>
              <a:rPr lang="en-US" dirty="0">
                <a:solidFill>
                  <a:schemeClr val="bg1"/>
                </a:solidFill>
              </a:rPr>
              <a:t> </a:t>
            </a:r>
            <a:r>
              <a:rPr lang="en-US" dirty="0" err="1">
                <a:solidFill>
                  <a:schemeClr val="bg1"/>
                </a:solidFill>
              </a:rPr>
              <a:t>trình</a:t>
            </a:r>
            <a:endParaRPr lang="vi-VN" dirty="0">
              <a:solidFill>
                <a:schemeClr val="bg1"/>
              </a:solidFill>
            </a:endParaRPr>
          </a:p>
        </p:txBody>
      </p:sp>
      <p:pic>
        <p:nvPicPr>
          <p:cNvPr id="7" name="Content Placeholder 6">
            <a:extLst>
              <a:ext uri="{FF2B5EF4-FFF2-40B4-BE49-F238E27FC236}">
                <a16:creationId xmlns:a16="http://schemas.microsoft.com/office/drawing/2014/main" id="{11DB87A7-0C9A-4F1D-8EC4-3C3D33225FA4}"/>
              </a:ext>
            </a:extLst>
          </p:cNvPr>
          <p:cNvPicPr>
            <a:picLocks noGrp="1" noChangeAspect="1"/>
          </p:cNvPicPr>
          <p:nvPr>
            <p:ph idx="1"/>
          </p:nvPr>
        </p:nvPicPr>
        <p:blipFill>
          <a:blip r:embed="rId2"/>
          <a:stretch>
            <a:fillRect/>
          </a:stretch>
        </p:blipFill>
        <p:spPr>
          <a:xfrm>
            <a:off x="2540915" y="1679644"/>
            <a:ext cx="5317624" cy="4929644"/>
          </a:xfrm>
        </p:spPr>
      </p:pic>
    </p:spTree>
    <p:extLst>
      <p:ext uri="{BB962C8B-B14F-4D97-AF65-F5344CB8AC3E}">
        <p14:creationId xmlns:p14="http://schemas.microsoft.com/office/powerpoint/2010/main" val="5147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123406"/>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3. PHÁC THẢO GIAO DIỆN:</a:t>
            </a:r>
            <a:endParaRPr lang="vi-V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2C221F7-8D1A-4EFE-82F2-CF548F4164B3}"/>
              </a:ext>
            </a:extLst>
          </p:cNvPr>
          <p:cNvPicPr>
            <a:picLocks noGrp="1" noChangeAspect="1"/>
          </p:cNvPicPr>
          <p:nvPr>
            <p:ph idx="1"/>
          </p:nvPr>
        </p:nvPicPr>
        <p:blipFill>
          <a:blip r:embed="rId2"/>
          <a:stretch>
            <a:fillRect/>
          </a:stretch>
        </p:blipFill>
        <p:spPr>
          <a:xfrm>
            <a:off x="1141413" y="2543900"/>
            <a:ext cx="1876425" cy="1771650"/>
          </a:xfrm>
          <a:prstGeom prst="rect">
            <a:avLst/>
          </a:prstGeom>
        </p:spPr>
      </p:pic>
      <p:pic>
        <p:nvPicPr>
          <p:cNvPr id="5" name="Picture 4">
            <a:extLst>
              <a:ext uri="{FF2B5EF4-FFF2-40B4-BE49-F238E27FC236}">
                <a16:creationId xmlns:a16="http://schemas.microsoft.com/office/drawing/2014/main" id="{3EB24310-7607-48B2-988B-64811F16935D}"/>
              </a:ext>
            </a:extLst>
          </p:cNvPr>
          <p:cNvPicPr>
            <a:picLocks noChangeAspect="1"/>
          </p:cNvPicPr>
          <p:nvPr/>
        </p:nvPicPr>
        <p:blipFill>
          <a:blip r:embed="rId3"/>
          <a:stretch>
            <a:fillRect/>
          </a:stretch>
        </p:blipFill>
        <p:spPr>
          <a:xfrm>
            <a:off x="4013728" y="2543900"/>
            <a:ext cx="1709739" cy="1771167"/>
          </a:xfrm>
          <a:prstGeom prst="rect">
            <a:avLst/>
          </a:prstGeom>
        </p:spPr>
      </p:pic>
      <p:pic>
        <p:nvPicPr>
          <p:cNvPr id="6" name="Picture 5">
            <a:extLst>
              <a:ext uri="{FF2B5EF4-FFF2-40B4-BE49-F238E27FC236}">
                <a16:creationId xmlns:a16="http://schemas.microsoft.com/office/drawing/2014/main" id="{927E97C6-2B18-410A-A121-C07B682A226B}"/>
              </a:ext>
            </a:extLst>
          </p:cNvPr>
          <p:cNvPicPr>
            <a:picLocks noChangeAspect="1"/>
          </p:cNvPicPr>
          <p:nvPr/>
        </p:nvPicPr>
        <p:blipFill>
          <a:blip r:embed="rId4"/>
          <a:stretch>
            <a:fillRect/>
          </a:stretch>
        </p:blipFill>
        <p:spPr>
          <a:xfrm>
            <a:off x="6719357" y="2543416"/>
            <a:ext cx="1689600" cy="1771167"/>
          </a:xfrm>
          <a:prstGeom prst="rect">
            <a:avLst/>
          </a:prstGeom>
        </p:spPr>
      </p:pic>
      <p:pic>
        <p:nvPicPr>
          <p:cNvPr id="7" name="Picture 6">
            <a:extLst>
              <a:ext uri="{FF2B5EF4-FFF2-40B4-BE49-F238E27FC236}">
                <a16:creationId xmlns:a16="http://schemas.microsoft.com/office/drawing/2014/main" id="{1190E5B9-0B41-4DB1-9C43-3D0BDCA71AE1}"/>
              </a:ext>
            </a:extLst>
          </p:cNvPr>
          <p:cNvPicPr>
            <a:picLocks noChangeAspect="1"/>
          </p:cNvPicPr>
          <p:nvPr/>
        </p:nvPicPr>
        <p:blipFill>
          <a:blip r:embed="rId5"/>
          <a:stretch>
            <a:fillRect/>
          </a:stretch>
        </p:blipFill>
        <p:spPr>
          <a:xfrm>
            <a:off x="9404847" y="2543416"/>
            <a:ext cx="1931272" cy="1771167"/>
          </a:xfrm>
          <a:prstGeom prst="rect">
            <a:avLst/>
          </a:prstGeom>
        </p:spPr>
      </p:pic>
      <p:sp>
        <p:nvSpPr>
          <p:cNvPr id="8" name="Title 1">
            <a:extLst>
              <a:ext uri="{FF2B5EF4-FFF2-40B4-BE49-F238E27FC236}">
                <a16:creationId xmlns:a16="http://schemas.microsoft.com/office/drawing/2014/main" id="{828C8C1B-5430-4CB8-AC14-067706AD4906}"/>
              </a:ext>
            </a:extLst>
          </p:cNvPr>
          <p:cNvSpPr txBox="1">
            <a:spLocks/>
          </p:cNvSpPr>
          <p:nvPr/>
        </p:nvSpPr>
        <p:spPr>
          <a:xfrm>
            <a:off x="1091321" y="959556"/>
            <a:ext cx="9905998" cy="11234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vi-V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525786-BE5A-4015-94DC-5C393F8426BE}"/>
              </a:ext>
            </a:extLst>
          </p:cNvPr>
          <p:cNvSpPr txBox="1"/>
          <p:nvPr/>
        </p:nvSpPr>
        <p:spPr>
          <a:xfrm>
            <a:off x="1091321" y="1748867"/>
            <a:ext cx="10244798" cy="369332"/>
          </a:xfrm>
          <a:prstGeom prst="rect">
            <a:avLst/>
          </a:prstGeom>
          <a:noFill/>
        </p:spPr>
        <p:txBody>
          <a:bodyPr wrap="square" rtlCol="0">
            <a:spAutoFit/>
          </a:bodyPr>
          <a:lstStyle/>
          <a:p>
            <a:r>
              <a:rPr lang="en-US" dirty="0">
                <a:solidFill>
                  <a:schemeClr val="bg1"/>
                </a:solidFill>
              </a:rPr>
              <a:t>/homepage 				/</a:t>
            </a:r>
            <a:r>
              <a:rPr lang="en-US" dirty="0" err="1">
                <a:solidFill>
                  <a:schemeClr val="bg1"/>
                </a:solidFill>
              </a:rPr>
              <a:t>loginfail</a:t>
            </a:r>
            <a:r>
              <a:rPr lang="en-US" dirty="0">
                <a:solidFill>
                  <a:schemeClr val="bg1"/>
                </a:solidFill>
              </a:rPr>
              <a:t>					/</a:t>
            </a:r>
            <a:r>
              <a:rPr lang="en-US" dirty="0" err="1">
                <a:solidFill>
                  <a:schemeClr val="bg1"/>
                </a:solidFill>
              </a:rPr>
              <a:t>loginsuccess</a:t>
            </a:r>
            <a:r>
              <a:rPr lang="en-US" dirty="0">
                <a:solidFill>
                  <a:schemeClr val="bg1"/>
                </a:solidFill>
              </a:rPr>
              <a:t>				/</a:t>
            </a:r>
            <a:r>
              <a:rPr lang="en-US" dirty="0" err="1">
                <a:solidFill>
                  <a:schemeClr val="bg1"/>
                </a:solidFill>
              </a:rPr>
              <a:t>listAllUser</a:t>
            </a:r>
            <a:endParaRPr lang="en-US" dirty="0">
              <a:solidFill>
                <a:schemeClr val="bg1"/>
              </a:solidFill>
            </a:endParaRPr>
          </a:p>
        </p:txBody>
      </p:sp>
    </p:spTree>
    <p:extLst>
      <p:ext uri="{BB962C8B-B14F-4D97-AF65-F5344CB8AC3E}">
        <p14:creationId xmlns:p14="http://schemas.microsoft.com/office/powerpoint/2010/main" val="168523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9632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5</a:t>
            </a:r>
            <a:r>
              <a:rPr lang="vi-VN" sz="3200" b="1" dirty="0">
                <a:solidFill>
                  <a:schemeClr val="bg1"/>
                </a:solidFill>
                <a:latin typeface="Arial" panose="020B0604020202020204" pitchFamily="34" charset="0"/>
                <a:cs typeface="Arial" panose="020B0604020202020204" pitchFamily="34" charset="0"/>
              </a:rPr>
              <a:t>. </a:t>
            </a:r>
            <a:r>
              <a:rPr lang="en-US" sz="3200" b="1" dirty="0" err="1">
                <a:solidFill>
                  <a:schemeClr val="bg1"/>
                </a:solidFill>
                <a:latin typeface="Arial" panose="020B0604020202020204" pitchFamily="34" charset="0"/>
                <a:cs typeface="Arial" panose="020B0604020202020204" pitchFamily="34" charset="0"/>
              </a:rPr>
              <a:t>Cấu</a:t>
            </a:r>
            <a:r>
              <a:rPr lang="en-US" sz="3200" b="1" dirty="0">
                <a:solidFill>
                  <a:schemeClr val="bg1"/>
                </a:solidFill>
                <a:latin typeface="Arial" panose="020B0604020202020204" pitchFamily="34" charset="0"/>
                <a:cs typeface="Arial" panose="020B0604020202020204" pitchFamily="34" charset="0"/>
              </a:rPr>
              <a:t> </a:t>
            </a:r>
            <a:r>
              <a:rPr lang="en-US" sz="3200" b="1" dirty="0" err="1">
                <a:solidFill>
                  <a:schemeClr val="bg1"/>
                </a:solidFill>
                <a:latin typeface="Arial" panose="020B0604020202020204" pitchFamily="34" charset="0"/>
                <a:cs typeface="Arial" panose="020B0604020202020204" pitchFamily="34" charset="0"/>
              </a:rPr>
              <a:t>trúc</a:t>
            </a:r>
            <a:r>
              <a:rPr lang="en-US" sz="3200" b="1" dirty="0">
                <a:solidFill>
                  <a:schemeClr val="bg1"/>
                </a:solidFill>
                <a:latin typeface="Arial" panose="020B0604020202020204" pitchFamily="34" charset="0"/>
                <a:cs typeface="Arial" panose="020B0604020202020204" pitchFamily="34" charset="0"/>
              </a:rPr>
              <a:t> SERVER</a:t>
            </a:r>
            <a:endParaRPr lang="vi-VN" sz="3200" dirty="0"/>
          </a:p>
        </p:txBody>
      </p:sp>
      <p:pic>
        <p:nvPicPr>
          <p:cNvPr id="21" name="Picture 20">
            <a:extLst>
              <a:ext uri="{FF2B5EF4-FFF2-40B4-BE49-F238E27FC236}">
                <a16:creationId xmlns:a16="http://schemas.microsoft.com/office/drawing/2014/main" id="{8DC6D8E1-A719-4CA8-92ED-E7C40C3F45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13459" y="1286143"/>
            <a:ext cx="11961905" cy="4285714"/>
          </a:xfrm>
          <a:prstGeom prst="rect">
            <a:avLst/>
          </a:prstGeom>
        </p:spPr>
      </p:pic>
      <p:pic>
        <p:nvPicPr>
          <p:cNvPr id="23" name="Picture 22">
            <a:extLst>
              <a:ext uri="{FF2B5EF4-FFF2-40B4-BE49-F238E27FC236}">
                <a16:creationId xmlns:a16="http://schemas.microsoft.com/office/drawing/2014/main" id="{1E899B23-8D0F-425C-A016-CB981290FB65}"/>
              </a:ext>
            </a:extLst>
          </p:cNvPr>
          <p:cNvPicPr>
            <a:picLocks noChangeAspect="1"/>
          </p:cNvPicPr>
          <p:nvPr/>
        </p:nvPicPr>
        <p:blipFill>
          <a:blip r:embed="rId4"/>
          <a:stretch>
            <a:fillRect/>
          </a:stretch>
        </p:blipFill>
        <p:spPr>
          <a:xfrm>
            <a:off x="184148" y="1752600"/>
            <a:ext cx="11820525" cy="1676400"/>
          </a:xfrm>
          <a:prstGeom prst="rect">
            <a:avLst/>
          </a:prstGeom>
        </p:spPr>
      </p:pic>
      <p:pic>
        <p:nvPicPr>
          <p:cNvPr id="25" name="Picture 24">
            <a:extLst>
              <a:ext uri="{FF2B5EF4-FFF2-40B4-BE49-F238E27FC236}">
                <a16:creationId xmlns:a16="http://schemas.microsoft.com/office/drawing/2014/main" id="{AC33E225-7DCC-4B70-9E87-07D03D932EDA}"/>
              </a:ext>
            </a:extLst>
          </p:cNvPr>
          <p:cNvPicPr>
            <a:picLocks noChangeAspect="1"/>
          </p:cNvPicPr>
          <p:nvPr/>
        </p:nvPicPr>
        <p:blipFill>
          <a:blip r:embed="rId5"/>
          <a:stretch>
            <a:fillRect/>
          </a:stretch>
        </p:blipFill>
        <p:spPr>
          <a:xfrm>
            <a:off x="3225800" y="3785786"/>
            <a:ext cx="4267200" cy="2857500"/>
          </a:xfrm>
          <a:prstGeom prst="rect">
            <a:avLst/>
          </a:prstGeom>
        </p:spPr>
      </p:pic>
    </p:spTree>
    <p:extLst>
      <p:ext uri="{BB962C8B-B14F-4D97-AF65-F5344CB8AC3E}">
        <p14:creationId xmlns:p14="http://schemas.microsoft.com/office/powerpoint/2010/main" val="213600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96328"/>
          </a:xfrm>
        </p:spPr>
        <p:txBody>
          <a:bodyPr>
            <a:normAutofit/>
          </a:bodyPr>
          <a:lstStyle/>
          <a:p>
            <a:r>
              <a:rPr lang="en-US" sz="3200" b="1" dirty="0">
                <a:solidFill>
                  <a:schemeClr val="bg1"/>
                </a:solidFill>
                <a:latin typeface="Arial" panose="020B0604020202020204" pitchFamily="34" charset="0"/>
                <a:cs typeface="Arial" panose="020B0604020202020204" pitchFamily="34" charset="0"/>
              </a:rPr>
              <a:t>4</a:t>
            </a:r>
            <a:r>
              <a:rPr lang="vi-VN" sz="3200" b="1" dirty="0">
                <a:solidFill>
                  <a:schemeClr val="bg1"/>
                </a:solidFill>
                <a:latin typeface="Arial" panose="020B0604020202020204" pitchFamily="34" charset="0"/>
                <a:cs typeface="Arial" panose="020B0604020202020204" pitchFamily="34" charset="0"/>
              </a:rPr>
              <a:t>. </a:t>
            </a:r>
            <a:r>
              <a:rPr lang="en-US" sz="3200" b="1" dirty="0">
                <a:solidFill>
                  <a:schemeClr val="bg1"/>
                </a:solidFill>
                <a:latin typeface="Arial" panose="020B0604020202020204" pitchFamily="34" charset="0"/>
                <a:cs typeface="Arial" panose="020B0604020202020204" pitchFamily="34" charset="0"/>
              </a:rPr>
              <a:t>TÀI LIỆU THAM KHẢO</a:t>
            </a:r>
            <a:endParaRPr lang="vi-VN" sz="3200" dirty="0"/>
          </a:p>
        </p:txBody>
      </p:sp>
      <p:sp>
        <p:nvSpPr>
          <p:cNvPr id="3" name="Content Placeholder 2"/>
          <p:cNvSpPr>
            <a:spLocks noGrp="1"/>
          </p:cNvSpPr>
          <p:nvPr>
            <p:ph idx="1"/>
          </p:nvPr>
        </p:nvSpPr>
        <p:spPr>
          <a:xfrm>
            <a:off x="1141412" y="1214846"/>
            <a:ext cx="9905999" cy="4576355"/>
          </a:xfrm>
        </p:spPr>
        <p:txBody>
          <a:bodyPr/>
          <a:lstStyle/>
          <a:p>
            <a:r>
              <a:rPr lang="en-US" dirty="0">
                <a:solidFill>
                  <a:schemeClr val="bg1"/>
                </a:solidFill>
                <a:latin typeface="Arial" panose="020B0604020202020204" pitchFamily="34" charset="0"/>
                <a:cs typeface="Arial" panose="020B0604020202020204" pitchFamily="34" charset="0"/>
              </a:rPr>
              <a:t>Slide </a:t>
            </a:r>
            <a:r>
              <a:rPr lang="en-US" dirty="0" err="1">
                <a:solidFill>
                  <a:schemeClr val="bg1"/>
                </a:solidFill>
                <a:latin typeface="Arial" panose="020B0604020202020204" pitchFamily="34" charset="0"/>
                <a:cs typeface="Arial" panose="020B0604020202020204" pitchFamily="34" charset="0"/>
              </a:rPr>
              <a:t>Lập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trình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mạng</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Th.S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Lê</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Vui</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HTML Tutorial – W3school</a:t>
            </a:r>
          </a:p>
          <a:p>
            <a:r>
              <a:rPr lang="en-US" dirty="0">
                <a:solidFill>
                  <a:schemeClr val="bg2"/>
                </a:solidFill>
                <a:latin typeface="Arial" panose="020B0604020202020204" pitchFamily="34" charset="0"/>
                <a:cs typeface="Arial" panose="020B0604020202020204" pitchFamily="34" charset="0"/>
                <a:hlinkClick r:id="rId2"/>
              </a:rPr>
              <a:t>https://viblo.asia/p/lap-trinh-socket-giao-tiep-client-va-server-bang-ngon-ngu-c-voi-giao-thuc-tcp-bWrZng29lxw</a:t>
            </a:r>
            <a:r>
              <a:rPr lang="en-US" dirty="0">
                <a:solidFill>
                  <a:schemeClr val="bg1"/>
                </a:solidFill>
                <a:latin typeface="Arial" panose="020B0604020202020204" pitchFamily="34" charset="0"/>
                <a:cs typeface="Arial" panose="020B0604020202020204" pitchFamily="34" charset="0"/>
              </a:rPr>
              <a:t> - Web Server Tutorial</a:t>
            </a:r>
            <a:endParaRPr lang="vi-VN" dirty="0"/>
          </a:p>
        </p:txBody>
      </p:sp>
    </p:spTree>
    <p:extLst>
      <p:ext uri="{BB962C8B-B14F-4D97-AF65-F5344CB8AC3E}">
        <p14:creationId xmlns:p14="http://schemas.microsoft.com/office/powerpoint/2010/main" val="44082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161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Tw Cen MT</vt:lpstr>
      <vt:lpstr>Trebuchet MS</vt:lpstr>
      <vt:lpstr>Circuit</vt:lpstr>
      <vt:lpstr>ĐỀ TÀI: XÂY DỰNG WEB SERVER </vt:lpstr>
      <vt:lpstr>1. Về đề tài</vt:lpstr>
      <vt:lpstr>2. Cấu trúc chương trình</vt:lpstr>
      <vt:lpstr>3. PHÁC THẢO GIAO DIỆN:</vt:lpstr>
      <vt:lpstr>5. Cấu trúc SERVER</vt:lpstr>
      <vt:lpstr>4. TÀI LIỆU THAM KHẢO</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WEB SERVER</dc:title>
  <dc:creator>Nguyen Hoang Nhung</dc:creator>
  <cp:lastModifiedBy>Nguyen Hoang Nhung</cp:lastModifiedBy>
  <cp:revision>9</cp:revision>
  <dcterms:created xsi:type="dcterms:W3CDTF">2019-05-19T18:09:08Z</dcterms:created>
  <dcterms:modified xsi:type="dcterms:W3CDTF">2019-05-27T16:52:22Z</dcterms:modified>
</cp:coreProperties>
</file>