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p:normalViewPr>
  <p:slideViewPr>
    <p:cSldViewPr snapToGrid="0">
      <p:cViewPr varScale="1">
        <p:scale>
          <a:sx n="81" d="100"/>
          <a:sy n="81"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D546-74CF-757A-D3E2-9FA0A5E49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79F55F-582D-93B4-CD1C-582D4F511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3B7CE2-130B-140D-D202-FA9E4DBD95B1}"/>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5" name="Footer Placeholder 4">
            <a:extLst>
              <a:ext uri="{FF2B5EF4-FFF2-40B4-BE49-F238E27FC236}">
                <a16:creationId xmlns:a16="http://schemas.microsoft.com/office/drawing/2014/main" id="{1AD29169-E78F-B412-EBFD-34114731F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C9C9D-F96D-C406-DC65-9F82E0AB8999}"/>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392817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DFA5-B462-B925-4F34-85FFACC16F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13FBE4-AE35-2C2D-777D-F9C40F39B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DA643-45B3-FAFE-921D-209D5B6C39A7}"/>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5" name="Footer Placeholder 4">
            <a:extLst>
              <a:ext uri="{FF2B5EF4-FFF2-40B4-BE49-F238E27FC236}">
                <a16:creationId xmlns:a16="http://schemas.microsoft.com/office/drawing/2014/main" id="{412BE147-B78D-9B4B-6300-AC77B4791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5EA40-02CF-CA0F-1306-E14B34BCA279}"/>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213235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D7D60-2931-121A-5675-98C6D9305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7A23EE-615F-C266-FD6D-C835709959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91F93-D00B-1574-72C6-9E019AB3F551}"/>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5" name="Footer Placeholder 4">
            <a:extLst>
              <a:ext uri="{FF2B5EF4-FFF2-40B4-BE49-F238E27FC236}">
                <a16:creationId xmlns:a16="http://schemas.microsoft.com/office/drawing/2014/main" id="{766DC3B2-0BEF-C54A-55EB-C2F5314AD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9384F-A6BE-51AC-9932-7F9EB70275D1}"/>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80493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0499-BB89-CDE0-AB51-3D7B8D408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BF10E-7A5E-AFB9-87ED-8FB62314F7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C6D87-4E40-410A-74B3-CBE5332A63F4}"/>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5" name="Footer Placeholder 4">
            <a:extLst>
              <a:ext uri="{FF2B5EF4-FFF2-40B4-BE49-F238E27FC236}">
                <a16:creationId xmlns:a16="http://schemas.microsoft.com/office/drawing/2014/main" id="{5CF844BA-760D-0D3D-BB83-307DEC261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CDE4F-5B5A-E049-5D42-097D2218DC1E}"/>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331197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9C86-E2C1-5994-4ADE-250F6FD0A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83459C-9CDE-CF2A-AE34-89CCF7A585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EC259-4AE3-D05D-CB78-03E9DACACD6D}"/>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5" name="Footer Placeholder 4">
            <a:extLst>
              <a:ext uri="{FF2B5EF4-FFF2-40B4-BE49-F238E27FC236}">
                <a16:creationId xmlns:a16="http://schemas.microsoft.com/office/drawing/2014/main" id="{A6C500B6-9AD2-3C23-617F-B7788DFA8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34302-634F-384B-F0DE-FAAC334E8396}"/>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321304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F3AA-FF7F-0E77-B2AE-8CD1C3E585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C70BE-2270-A189-C10E-B0F0BFEAE4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CC6B5D-46DB-8C78-0E99-D242482BC0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E70F0-3536-C4A6-375D-362D27E5B466}"/>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6" name="Footer Placeholder 5">
            <a:extLst>
              <a:ext uri="{FF2B5EF4-FFF2-40B4-BE49-F238E27FC236}">
                <a16:creationId xmlns:a16="http://schemas.microsoft.com/office/drawing/2014/main" id="{1D658657-7927-ABAD-FE27-49EB27C8B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62FDC-A415-AA18-BE81-62AF55213CB4}"/>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115282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A6D1-215A-4286-8DCB-CB960C810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FDB221-0377-9430-B1D2-6277055AC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2FE87-7C69-5372-9858-6D76AF05D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35350-569F-5667-8CD3-024B515D1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BAA3D-C2DE-A8A8-84FF-6808F5F0D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73C74A-C528-FB8C-0E68-4B015C94A9EF}"/>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8" name="Footer Placeholder 7">
            <a:extLst>
              <a:ext uri="{FF2B5EF4-FFF2-40B4-BE49-F238E27FC236}">
                <a16:creationId xmlns:a16="http://schemas.microsoft.com/office/drawing/2014/main" id="{3ED9B5F2-69C7-737E-7226-A047F99A5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559351-4BD6-88CE-6180-6F556BC1DF05}"/>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91964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9780-406A-1E96-90A4-A1F703C751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12F86-9A74-8F4E-F9AC-D5DB0FA43C74}"/>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4" name="Footer Placeholder 3">
            <a:extLst>
              <a:ext uri="{FF2B5EF4-FFF2-40B4-BE49-F238E27FC236}">
                <a16:creationId xmlns:a16="http://schemas.microsoft.com/office/drawing/2014/main" id="{B8FD7494-EF1A-DBBC-588C-C3771A3B5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B0937-F208-3E81-7A17-EC8EE22F6EBD}"/>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212238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5ADEE-CE56-EC05-4E01-45A2C8232E94}"/>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3" name="Footer Placeholder 2">
            <a:extLst>
              <a:ext uri="{FF2B5EF4-FFF2-40B4-BE49-F238E27FC236}">
                <a16:creationId xmlns:a16="http://schemas.microsoft.com/office/drawing/2014/main" id="{79E66D71-A260-4D6E-5CB5-5FD96310D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6F6678-104A-FF27-3193-961F17F772E8}"/>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272503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54CE-2A97-6AA1-1931-2DF2FFC2E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A53F85-0B80-04F7-54D7-87B47694D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EA11D-3015-7EF0-E07C-50CB63582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41763-FA32-B75A-6FEF-245912D70279}"/>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6" name="Footer Placeholder 5">
            <a:extLst>
              <a:ext uri="{FF2B5EF4-FFF2-40B4-BE49-F238E27FC236}">
                <a16:creationId xmlns:a16="http://schemas.microsoft.com/office/drawing/2014/main" id="{E34EC397-633A-1CA5-15AF-37474B096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837EE-DD7D-69CE-B097-D12ED2A1B6FE}"/>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31822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7C89-D879-E563-1964-96F198CB5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9408D0-8D2E-886A-541B-0DB419B5F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DC1366-3823-109C-DA0D-1CCF960FF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2E4D2-DCDE-E880-14F4-0F2C87468E21}"/>
              </a:ext>
            </a:extLst>
          </p:cNvPr>
          <p:cNvSpPr>
            <a:spLocks noGrp="1"/>
          </p:cNvSpPr>
          <p:nvPr>
            <p:ph type="dt" sz="half" idx="10"/>
          </p:nvPr>
        </p:nvSpPr>
        <p:spPr/>
        <p:txBody>
          <a:bodyPr/>
          <a:lstStyle/>
          <a:p>
            <a:fld id="{015E89C8-7CF2-451C-9565-0FB86E209C12}" type="datetimeFigureOut">
              <a:rPr lang="en-US" smtClean="0"/>
              <a:t>11/15/2023</a:t>
            </a:fld>
            <a:endParaRPr lang="en-US"/>
          </a:p>
        </p:txBody>
      </p:sp>
      <p:sp>
        <p:nvSpPr>
          <p:cNvPr id="6" name="Footer Placeholder 5">
            <a:extLst>
              <a:ext uri="{FF2B5EF4-FFF2-40B4-BE49-F238E27FC236}">
                <a16:creationId xmlns:a16="http://schemas.microsoft.com/office/drawing/2014/main" id="{4AD232F8-E0A6-A6F0-193B-C3F393A02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BF196-487B-C093-05CF-B41799345215}"/>
              </a:ext>
            </a:extLst>
          </p:cNvPr>
          <p:cNvSpPr>
            <a:spLocks noGrp="1"/>
          </p:cNvSpPr>
          <p:nvPr>
            <p:ph type="sldNum" sz="quarter" idx="12"/>
          </p:nvPr>
        </p:nvSpPr>
        <p:spPr/>
        <p:txBody>
          <a:bodyPr/>
          <a:lstStyle/>
          <a:p>
            <a:fld id="{353EAA97-8C98-4894-80A5-4639062BA416}" type="slidenum">
              <a:rPr lang="en-US" smtClean="0"/>
              <a:t>‹#›</a:t>
            </a:fld>
            <a:endParaRPr lang="en-US"/>
          </a:p>
        </p:txBody>
      </p:sp>
    </p:spTree>
    <p:extLst>
      <p:ext uri="{BB962C8B-B14F-4D97-AF65-F5344CB8AC3E}">
        <p14:creationId xmlns:p14="http://schemas.microsoft.com/office/powerpoint/2010/main" val="380098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C9DCF-4C77-2407-FEDA-77AC5C013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738E29-BA22-2E52-9E10-D7ABD5CF2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3400E-71CA-E272-E9CE-8A8BC8EA7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E89C8-7CF2-451C-9565-0FB86E209C12}" type="datetimeFigureOut">
              <a:rPr lang="en-US" smtClean="0"/>
              <a:t>11/15/2023</a:t>
            </a:fld>
            <a:endParaRPr lang="en-US"/>
          </a:p>
        </p:txBody>
      </p:sp>
      <p:sp>
        <p:nvSpPr>
          <p:cNvPr id="5" name="Footer Placeholder 4">
            <a:extLst>
              <a:ext uri="{FF2B5EF4-FFF2-40B4-BE49-F238E27FC236}">
                <a16:creationId xmlns:a16="http://schemas.microsoft.com/office/drawing/2014/main" id="{04909501-2D87-A5CA-52D0-15B74AC39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83113B-550A-6D8C-904F-F0F2948E8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EAA97-8C98-4894-80A5-4639062BA416}" type="slidenum">
              <a:rPr lang="en-US" smtClean="0"/>
              <a:t>‹#›</a:t>
            </a:fld>
            <a:endParaRPr lang="en-US"/>
          </a:p>
        </p:txBody>
      </p:sp>
      <p:sp>
        <p:nvSpPr>
          <p:cNvPr id="8" name="TextBox 7">
            <a:extLst>
              <a:ext uri="{FF2B5EF4-FFF2-40B4-BE49-F238E27FC236}">
                <a16:creationId xmlns:a16="http://schemas.microsoft.com/office/drawing/2014/main" id="{7B53E50A-4665-0485-4073-6F885710DBFB}"/>
              </a:ext>
            </a:extLst>
          </p:cNvPr>
          <p:cNvSpPr txBox="1"/>
          <p:nvPr userDrawn="1">
            <p:extLst>
              <p:ext uri="{1162E1C5-73C7-4A58-AE30-91384D911F3F}">
                <p184:classification xmlns:p184="http://schemas.microsoft.com/office/powerpoint/2018/4/main" val="ftr"/>
              </p:ext>
            </p:extLst>
          </p:nvPr>
        </p:nvSpPr>
        <p:spPr>
          <a:xfrm>
            <a:off x="5673725" y="6720840"/>
            <a:ext cx="876300" cy="137160"/>
          </a:xfrm>
          <a:prstGeom prst="rect">
            <a:avLst/>
          </a:prstGeom>
        </p:spPr>
        <p:txBody>
          <a:bodyPr horzOverflow="overflow" lIns="0" tIns="0" rIns="0" bIns="0">
            <a:spAutoFit/>
          </a:bodyPr>
          <a:lstStyle/>
          <a:p>
            <a:pPr algn="l"/>
            <a:r>
              <a:rPr lang="en-US" sz="900">
                <a:solidFill>
                  <a:srgbClr val="008000"/>
                </a:solidFill>
                <a:latin typeface="arial" panose="020B0604020202020204" pitchFamily="34" charset="0"/>
                <a:cs typeface="arial" panose="020B0604020202020204" pitchFamily="34" charset="0"/>
              </a:rPr>
              <a:t>C1 - Internal use</a:t>
            </a:r>
          </a:p>
        </p:txBody>
      </p:sp>
    </p:spTree>
    <p:extLst>
      <p:ext uri="{BB962C8B-B14F-4D97-AF65-F5344CB8AC3E}">
        <p14:creationId xmlns:p14="http://schemas.microsoft.com/office/powerpoint/2010/main" val="412868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g.lzdvn@gmail.com" TargetMode="External"/><Relationship Id="rId2" Type="http://schemas.openxmlformats.org/officeDocument/2006/relationships/hyperlink" Target="mailto:prash.hsam@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65D6-865A-4A2C-54A4-274A28618BA2}"/>
              </a:ext>
            </a:extLst>
          </p:cNvPr>
          <p:cNvSpPr>
            <a:spLocks noGrp="1"/>
          </p:cNvSpPr>
          <p:nvPr>
            <p:ph type="ctrTitle"/>
          </p:nvPr>
        </p:nvSpPr>
        <p:spPr/>
        <p:txBody>
          <a:bodyPr>
            <a:normAutofit/>
          </a:bodyPr>
          <a:lstStyle/>
          <a:p>
            <a:r>
              <a:rPr lang="en-US" sz="5400" dirty="0">
                <a:solidFill>
                  <a:schemeClr val="accent1"/>
                </a:solidFill>
                <a:latin typeface="72 Black" panose="020B0A04030603020204" pitchFamily="34" charset="0"/>
                <a:cs typeface="72 Black" panose="020B0A04030603020204" pitchFamily="34" charset="0"/>
              </a:rPr>
              <a:t>Lending club case study</a:t>
            </a:r>
          </a:p>
        </p:txBody>
      </p:sp>
      <p:sp>
        <p:nvSpPr>
          <p:cNvPr id="3" name="Subtitle 2">
            <a:extLst>
              <a:ext uri="{FF2B5EF4-FFF2-40B4-BE49-F238E27FC236}">
                <a16:creationId xmlns:a16="http://schemas.microsoft.com/office/drawing/2014/main" id="{07D57859-322E-F313-C948-6C8838A82FA8}"/>
              </a:ext>
            </a:extLst>
          </p:cNvPr>
          <p:cNvSpPr>
            <a:spLocks noGrp="1"/>
          </p:cNvSpPr>
          <p:nvPr>
            <p:ph type="subTitle" idx="1"/>
          </p:nvPr>
        </p:nvSpPr>
        <p:spPr>
          <a:xfrm>
            <a:off x="1524000" y="3602038"/>
            <a:ext cx="9144000" cy="2921310"/>
          </a:xfrm>
        </p:spPr>
        <p:txBody>
          <a:bodyPr>
            <a:normAutofit/>
          </a:bodyPr>
          <a:lstStyle/>
          <a:p>
            <a:pPr algn="r">
              <a:lnSpc>
                <a:spcPct val="170000"/>
              </a:lnSpc>
            </a:pPr>
            <a:r>
              <a:rPr lang="en-US" sz="1400" b="1" i="0" dirty="0">
                <a:solidFill>
                  <a:srgbClr val="555555"/>
                </a:solidFill>
                <a:effectLst/>
                <a:latin typeface="Arial" panose="020B0604020202020204" pitchFamily="34" charset="0"/>
              </a:rPr>
              <a:t>Group Facilitator :</a:t>
            </a:r>
            <a:r>
              <a:rPr lang="en-US" sz="1400" b="0" i="0" dirty="0">
                <a:solidFill>
                  <a:srgbClr val="555555"/>
                </a:solidFill>
                <a:effectLst/>
                <a:latin typeface="Arial" panose="020B0604020202020204" pitchFamily="34" charset="0"/>
              </a:rPr>
              <a:t> </a:t>
            </a:r>
            <a:r>
              <a:rPr lang="en-US" sz="1400" b="1" i="0" dirty="0">
                <a:solidFill>
                  <a:srgbClr val="555555"/>
                </a:solidFill>
                <a:effectLst/>
                <a:latin typeface="Arial" panose="020B0604020202020204" pitchFamily="34" charset="0"/>
              </a:rPr>
              <a:t>Name:</a:t>
            </a:r>
            <a:r>
              <a:rPr lang="en-US" sz="1400" b="0" i="0" dirty="0">
                <a:solidFill>
                  <a:srgbClr val="555555"/>
                </a:solidFill>
                <a:effectLst/>
                <a:latin typeface="Arial" panose="020B0604020202020204" pitchFamily="34" charset="0"/>
              </a:rPr>
              <a:t> Prashanth </a:t>
            </a:r>
            <a:r>
              <a:rPr lang="en-US" sz="1400" b="0" i="0" dirty="0" err="1">
                <a:solidFill>
                  <a:srgbClr val="555555"/>
                </a:solidFill>
                <a:effectLst/>
                <a:latin typeface="Arial" panose="020B0604020202020204" pitchFamily="34" charset="0"/>
              </a:rPr>
              <a:t>Sampigethaya</a:t>
            </a:r>
            <a:r>
              <a:rPr lang="en-US" sz="1400" b="0" i="0" dirty="0">
                <a:solidFill>
                  <a:srgbClr val="555555"/>
                </a:solidFill>
                <a:effectLst/>
                <a:latin typeface="Arial" panose="020B0604020202020204" pitchFamily="34" charset="0"/>
              </a:rPr>
              <a:t> </a:t>
            </a:r>
            <a:br>
              <a:rPr lang="en-US" sz="1400" dirty="0"/>
            </a:br>
            <a:r>
              <a:rPr lang="en-US" sz="1400" b="0" i="0" dirty="0">
                <a:solidFill>
                  <a:srgbClr val="555555"/>
                </a:solidFill>
                <a:effectLst/>
                <a:latin typeface="Arial" panose="020B0604020202020204" pitchFamily="34" charset="0"/>
              </a:rPr>
              <a:t>                           </a:t>
            </a:r>
            <a:r>
              <a:rPr lang="en-US" sz="1400" b="1" i="0" dirty="0">
                <a:solidFill>
                  <a:srgbClr val="555555"/>
                </a:solidFill>
                <a:effectLst/>
                <a:latin typeface="Arial" panose="020B0604020202020204" pitchFamily="34" charset="0"/>
              </a:rPr>
              <a:t>Email ID: </a:t>
            </a:r>
            <a:r>
              <a:rPr lang="en-US" sz="1400" b="0" i="0" dirty="0">
                <a:solidFill>
                  <a:srgbClr val="1155CC"/>
                </a:solidFill>
                <a:effectLst/>
                <a:latin typeface="Arial" panose="020B0604020202020204" pitchFamily="34" charset="0"/>
                <a:hlinkClick r:id="rId2"/>
              </a:rPr>
              <a:t>prash.hsam@gmail.com</a:t>
            </a:r>
            <a:r>
              <a:rPr lang="en-US" sz="1400" b="0" i="0" dirty="0">
                <a:solidFill>
                  <a:srgbClr val="555555"/>
                </a:solidFill>
                <a:effectLst/>
                <a:latin typeface="Arial" panose="020B0604020202020204" pitchFamily="34" charset="0"/>
              </a:rPr>
              <a:t> </a:t>
            </a:r>
            <a:br>
              <a:rPr lang="en-US" sz="1400" dirty="0"/>
            </a:br>
            <a:r>
              <a:rPr lang="en-US" sz="1400" b="0" i="0" dirty="0">
                <a:solidFill>
                  <a:srgbClr val="555555"/>
                </a:solidFill>
                <a:effectLst/>
                <a:latin typeface="Arial" panose="020B0604020202020204" pitchFamily="34" charset="0"/>
              </a:rPr>
              <a:t>                           </a:t>
            </a:r>
            <a:r>
              <a:rPr lang="en-US" sz="1400" b="1" i="0" dirty="0">
                <a:solidFill>
                  <a:srgbClr val="555555"/>
                </a:solidFill>
                <a:effectLst/>
                <a:latin typeface="Arial" panose="020B0604020202020204" pitchFamily="34" charset="0"/>
              </a:rPr>
              <a:t>Phone No:</a:t>
            </a:r>
            <a:r>
              <a:rPr lang="en-US" sz="1400" b="0" i="0" dirty="0">
                <a:solidFill>
                  <a:srgbClr val="555555"/>
                </a:solidFill>
                <a:effectLst/>
                <a:latin typeface="Arial" panose="020B0604020202020204" pitchFamily="34" charset="0"/>
              </a:rPr>
              <a:t>919901299109                 </a:t>
            </a:r>
            <a:br>
              <a:rPr lang="en-US" sz="1400" dirty="0"/>
            </a:br>
            <a:r>
              <a:rPr lang="en-US" sz="1400" b="0" i="0" dirty="0">
                <a:solidFill>
                  <a:srgbClr val="555555"/>
                </a:solidFill>
                <a:effectLst/>
                <a:latin typeface="Arial" panose="020B0604020202020204" pitchFamily="34" charset="0"/>
              </a:rPr>
              <a:t>                           </a:t>
            </a:r>
            <a:br>
              <a:rPr lang="en-US" sz="1400" dirty="0"/>
            </a:br>
            <a:r>
              <a:rPr lang="en-US" sz="1400" b="1" i="0" dirty="0">
                <a:solidFill>
                  <a:srgbClr val="555555"/>
                </a:solidFill>
                <a:effectLst/>
                <a:latin typeface="Arial" panose="020B0604020202020204" pitchFamily="34" charset="0"/>
              </a:rPr>
              <a:t>Team Member Detail:</a:t>
            </a:r>
            <a:r>
              <a:rPr lang="en-US" sz="1400" b="0" i="0" dirty="0">
                <a:solidFill>
                  <a:srgbClr val="555555"/>
                </a:solidFill>
                <a:effectLst/>
                <a:latin typeface="Arial" panose="020B0604020202020204" pitchFamily="34" charset="0"/>
              </a:rPr>
              <a:t> </a:t>
            </a:r>
            <a:r>
              <a:rPr lang="en-US" sz="1400" b="1" i="0" dirty="0">
                <a:solidFill>
                  <a:srgbClr val="555555"/>
                </a:solidFill>
                <a:effectLst/>
                <a:latin typeface="Arial" panose="020B0604020202020204" pitchFamily="34" charset="0"/>
              </a:rPr>
              <a:t>Name: Thang Nguyen </a:t>
            </a:r>
            <a:br>
              <a:rPr lang="en-US" sz="1400" dirty="0"/>
            </a:br>
            <a:r>
              <a:rPr lang="en-US" sz="1400" b="0" i="0" dirty="0">
                <a:solidFill>
                  <a:srgbClr val="555555"/>
                </a:solidFill>
                <a:effectLst/>
                <a:latin typeface="Arial" panose="020B0604020202020204" pitchFamily="34" charset="0"/>
              </a:rPr>
              <a:t>                                </a:t>
            </a:r>
            <a:r>
              <a:rPr lang="en-US" sz="1400" b="1" i="0" dirty="0">
                <a:solidFill>
                  <a:srgbClr val="555555"/>
                </a:solidFill>
                <a:effectLst/>
                <a:latin typeface="Arial" panose="020B0604020202020204" pitchFamily="34" charset="0"/>
              </a:rPr>
              <a:t>Email ID: </a:t>
            </a:r>
            <a:r>
              <a:rPr lang="en-US" sz="1400" b="1" i="0" dirty="0">
                <a:solidFill>
                  <a:srgbClr val="1155CC"/>
                </a:solidFill>
                <a:effectLst/>
                <a:latin typeface="Arial" panose="020B0604020202020204" pitchFamily="34" charset="0"/>
                <a:hlinkClick r:id="rId3"/>
              </a:rPr>
              <a:t>thang.lzdvn@gmail.com</a:t>
            </a:r>
            <a:r>
              <a:rPr lang="en-US" sz="1400" b="1" i="0" dirty="0">
                <a:solidFill>
                  <a:srgbClr val="555555"/>
                </a:solidFill>
                <a:effectLst/>
                <a:latin typeface="Arial" panose="020B0604020202020204" pitchFamily="34" charset="0"/>
              </a:rPr>
              <a:t> </a:t>
            </a:r>
            <a:br>
              <a:rPr lang="en-US" sz="1400" dirty="0"/>
            </a:br>
            <a:r>
              <a:rPr lang="en-US" sz="1400" b="0" i="0" dirty="0">
                <a:solidFill>
                  <a:srgbClr val="555555"/>
                </a:solidFill>
                <a:effectLst/>
                <a:latin typeface="Arial" panose="020B0604020202020204" pitchFamily="34" charset="0"/>
              </a:rPr>
              <a:t>                               </a:t>
            </a:r>
            <a:r>
              <a:rPr lang="en-US" sz="1400" b="1" i="0" dirty="0">
                <a:solidFill>
                  <a:srgbClr val="555555"/>
                </a:solidFill>
                <a:effectLst/>
                <a:latin typeface="Arial" panose="020B0604020202020204" pitchFamily="34" charset="0"/>
              </a:rPr>
              <a:t> Phone no</a:t>
            </a:r>
            <a:r>
              <a:rPr lang="en-US" sz="1400" b="0" i="0" dirty="0">
                <a:solidFill>
                  <a:srgbClr val="555555"/>
                </a:solidFill>
                <a:effectLst/>
                <a:latin typeface="Arial" panose="020B0604020202020204" pitchFamily="34" charset="0"/>
              </a:rPr>
              <a:t>: 84932835378 </a:t>
            </a:r>
            <a:endParaRPr lang="en-US" sz="1400" dirty="0"/>
          </a:p>
        </p:txBody>
      </p:sp>
    </p:spTree>
    <p:extLst>
      <p:ext uri="{BB962C8B-B14F-4D97-AF65-F5344CB8AC3E}">
        <p14:creationId xmlns:p14="http://schemas.microsoft.com/office/powerpoint/2010/main" val="141640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7463-CA47-CA92-11AF-092B51581CAC}"/>
              </a:ext>
            </a:extLst>
          </p:cNvPr>
          <p:cNvSpPr>
            <a:spLocks noGrp="1"/>
          </p:cNvSpPr>
          <p:nvPr>
            <p:ph type="title"/>
          </p:nvPr>
        </p:nvSpPr>
        <p:spPr>
          <a:xfrm>
            <a:off x="461128" y="103804"/>
            <a:ext cx="10515600" cy="1325563"/>
          </a:xfrm>
        </p:spPr>
        <p:txBody>
          <a:bodyPr/>
          <a:lstStyle/>
          <a:p>
            <a:r>
              <a:rPr lang="en-US" b="1" dirty="0">
                <a:solidFill>
                  <a:schemeClr val="accent1"/>
                </a:solidFill>
                <a:latin typeface="+mn-lt"/>
              </a:rPr>
              <a:t>Agenda</a:t>
            </a:r>
          </a:p>
        </p:txBody>
      </p:sp>
      <p:sp>
        <p:nvSpPr>
          <p:cNvPr id="3" name="Content Placeholder 2">
            <a:extLst>
              <a:ext uri="{FF2B5EF4-FFF2-40B4-BE49-F238E27FC236}">
                <a16:creationId xmlns:a16="http://schemas.microsoft.com/office/drawing/2014/main" id="{29A86E8B-BA3A-C779-8FDC-5AE55CFAC9EE}"/>
              </a:ext>
            </a:extLst>
          </p:cNvPr>
          <p:cNvSpPr>
            <a:spLocks noGrp="1"/>
          </p:cNvSpPr>
          <p:nvPr>
            <p:ph idx="1"/>
          </p:nvPr>
        </p:nvSpPr>
        <p:spPr>
          <a:xfrm>
            <a:off x="970960" y="1384753"/>
            <a:ext cx="10382839" cy="5108122"/>
          </a:xfrm>
        </p:spPr>
        <p:txBody>
          <a:bodyPr>
            <a:normAutofit/>
          </a:bodyPr>
          <a:lstStyle/>
          <a:p>
            <a:pPr marL="514350" indent="-514350">
              <a:buFont typeface="+mj-lt"/>
              <a:buAutoNum type="arabicPeriod"/>
            </a:pPr>
            <a:r>
              <a:rPr lang="en-US" dirty="0">
                <a:solidFill>
                  <a:srgbClr val="0070C0"/>
                </a:solidFill>
              </a:rPr>
              <a:t>Business Background &amp; Objective</a:t>
            </a:r>
          </a:p>
          <a:p>
            <a:pPr marL="514350" indent="-514350">
              <a:buFont typeface="+mj-lt"/>
              <a:buAutoNum type="arabicPeriod"/>
            </a:pPr>
            <a:r>
              <a:rPr lang="en-US" dirty="0">
                <a:solidFill>
                  <a:srgbClr val="0070C0"/>
                </a:solidFill>
              </a:rPr>
              <a:t>Key findings</a:t>
            </a:r>
          </a:p>
          <a:p>
            <a:pPr marL="514350" indent="-514350">
              <a:buFont typeface="+mj-lt"/>
              <a:buAutoNum type="arabicPeriod"/>
            </a:pPr>
            <a:r>
              <a:rPr lang="en-US" dirty="0">
                <a:solidFill>
                  <a:srgbClr val="0070C0"/>
                </a:solidFill>
              </a:rPr>
              <a:t>Recommendations</a:t>
            </a:r>
          </a:p>
        </p:txBody>
      </p:sp>
    </p:spTree>
    <p:extLst>
      <p:ext uri="{BB962C8B-B14F-4D97-AF65-F5344CB8AC3E}">
        <p14:creationId xmlns:p14="http://schemas.microsoft.com/office/powerpoint/2010/main" val="150791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3E47-A1F7-09A0-4B21-49150268D4E5}"/>
              </a:ext>
            </a:extLst>
          </p:cNvPr>
          <p:cNvSpPr>
            <a:spLocks noGrp="1"/>
          </p:cNvSpPr>
          <p:nvPr>
            <p:ph type="title"/>
          </p:nvPr>
        </p:nvSpPr>
        <p:spPr/>
        <p:txBody>
          <a:bodyPr/>
          <a:lstStyle/>
          <a:p>
            <a:r>
              <a:rPr lang="en-US" b="1" dirty="0">
                <a:solidFill>
                  <a:schemeClr val="accent1"/>
                </a:solidFill>
              </a:rPr>
              <a:t>1. Business background &amp; Objective</a:t>
            </a:r>
          </a:p>
        </p:txBody>
      </p:sp>
      <p:sp>
        <p:nvSpPr>
          <p:cNvPr id="3" name="Content Placeholder 2">
            <a:extLst>
              <a:ext uri="{FF2B5EF4-FFF2-40B4-BE49-F238E27FC236}">
                <a16:creationId xmlns:a16="http://schemas.microsoft.com/office/drawing/2014/main" id="{493F1ADB-7716-1056-C34B-3DDF3F4FFC67}"/>
              </a:ext>
            </a:extLst>
          </p:cNvPr>
          <p:cNvSpPr>
            <a:spLocks noGrp="1"/>
          </p:cNvSpPr>
          <p:nvPr>
            <p:ph idx="1"/>
          </p:nvPr>
        </p:nvSpPr>
        <p:spPr/>
        <p:txBody>
          <a:bodyPr>
            <a:normAutofit/>
          </a:bodyPr>
          <a:lstStyle/>
          <a:p>
            <a:pPr algn="l">
              <a:buFont typeface="Wingdings" panose="05000000000000000000" pitchFamily="2" charset="2"/>
              <a:buChar char="ü"/>
            </a:pPr>
            <a:r>
              <a:rPr lang="en-US" sz="2000" b="0" i="0" dirty="0">
                <a:solidFill>
                  <a:srgbClr val="45526C"/>
                </a:solidFill>
                <a:effectLst/>
                <a:latin typeface="circular"/>
              </a:rPr>
              <a:t>We are </a:t>
            </a:r>
            <a:r>
              <a:rPr lang="en-US" sz="2000" b="0" i="0" dirty="0">
                <a:solidFill>
                  <a:srgbClr val="091E42"/>
                </a:solidFill>
                <a:effectLst/>
                <a:latin typeface="freight-text-pro"/>
              </a:rPr>
              <a:t>the largest online loan marketplace, facilitating personal loans, business loans, and financing of medical procedures. Borrowers can easily access lower interest rate loans through a fast online interface. </a:t>
            </a:r>
          </a:p>
          <a:p>
            <a:pPr algn="l" rtl="0">
              <a:buFont typeface="Wingdings" panose="05000000000000000000" pitchFamily="2" charset="2"/>
              <a:buChar char="ü"/>
            </a:pPr>
            <a:r>
              <a:rPr lang="en-US" sz="2000" b="0" i="0" dirty="0">
                <a:solidFill>
                  <a:srgbClr val="091E42"/>
                </a:solidFill>
                <a:effectLst/>
                <a:latin typeface="freight-text-pro"/>
              </a:rPr>
              <a:t>Like most other lending companies, our lending loans to ‘risky’ applicants is the largest source of financial loss (called credit loss). Credit loss is the amount of money lost by the lender when the borrower refuses to pay or runs away with the money owed. In other words, borrowers who </a:t>
            </a:r>
            <a:r>
              <a:rPr lang="en-US" sz="2000" b="1" i="0" dirty="0">
                <a:solidFill>
                  <a:srgbClr val="091E42"/>
                </a:solidFill>
                <a:effectLst/>
                <a:latin typeface="freight-text-pro"/>
              </a:rPr>
              <a:t>default</a:t>
            </a:r>
            <a:r>
              <a:rPr lang="en-US" sz="2000" b="0" i="0" dirty="0">
                <a:solidFill>
                  <a:srgbClr val="091E42"/>
                </a:solidFill>
                <a:effectLst/>
                <a:latin typeface="freight-text-pro"/>
              </a:rPr>
              <a:t> cause the largest amount of loss to the lenders. In this case, the customers labelled as 'charged-off' are the 'defaulters’. </a:t>
            </a:r>
          </a:p>
          <a:p>
            <a:pPr algn="l" rtl="0">
              <a:buFont typeface="Wingdings" panose="05000000000000000000" pitchFamily="2" charset="2"/>
              <a:buChar char="ü"/>
            </a:pPr>
            <a:r>
              <a:rPr lang="en-US" sz="2000" b="0" i="0" dirty="0">
                <a:solidFill>
                  <a:srgbClr val="091E42"/>
                </a:solidFill>
                <a:effectLst/>
                <a:latin typeface="freight-text-pro"/>
              </a:rPr>
              <a:t>Once we identify risky loan applicants, then such loans can be reduced thereby cutting down the amount of credit loss. Identification of such applicants using EDA is the aim of this case study.</a:t>
            </a:r>
          </a:p>
          <a:p>
            <a:pPr algn="l" rtl="0">
              <a:buFont typeface="Wingdings" panose="05000000000000000000" pitchFamily="2" charset="2"/>
              <a:buChar char="ü"/>
            </a:pPr>
            <a:r>
              <a:rPr lang="en-US" sz="2000" b="0" i="0" dirty="0">
                <a:solidFill>
                  <a:srgbClr val="091E42"/>
                </a:solidFill>
                <a:effectLst/>
                <a:latin typeface="freight-text-pro"/>
              </a:rPr>
              <a:t>Out objectives are to understand the </a:t>
            </a:r>
            <a:r>
              <a:rPr lang="en-US" sz="2000" b="1" i="0" dirty="0">
                <a:solidFill>
                  <a:srgbClr val="091E42"/>
                </a:solidFill>
                <a:effectLst/>
                <a:latin typeface="freight-text-pro"/>
              </a:rPr>
              <a:t>driving factors (or driver variables) </a:t>
            </a:r>
            <a:r>
              <a:rPr lang="en-US" sz="2000" b="0" i="0" dirty="0">
                <a:solidFill>
                  <a:srgbClr val="091E42"/>
                </a:solidFill>
                <a:effectLst/>
                <a:latin typeface="freight-text-pro"/>
              </a:rPr>
              <a:t>behind loan default, i.e. the variables which are strong indicators of default and utilize this knowledge for its portfolio and risk assessment. </a:t>
            </a:r>
            <a:endParaRPr lang="en-US" sz="2000" dirty="0"/>
          </a:p>
        </p:txBody>
      </p:sp>
    </p:spTree>
    <p:extLst>
      <p:ext uri="{BB962C8B-B14F-4D97-AF65-F5344CB8AC3E}">
        <p14:creationId xmlns:p14="http://schemas.microsoft.com/office/powerpoint/2010/main" val="355201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E0DC9D-C692-5C97-ADC0-9ACA6146A72C}"/>
              </a:ext>
            </a:extLst>
          </p:cNvPr>
          <p:cNvPicPr>
            <a:picLocks noChangeAspect="1"/>
          </p:cNvPicPr>
          <p:nvPr/>
        </p:nvPicPr>
        <p:blipFill>
          <a:blip r:embed="rId2"/>
          <a:stretch>
            <a:fillRect/>
          </a:stretch>
        </p:blipFill>
        <p:spPr>
          <a:xfrm>
            <a:off x="5950222" y="1386086"/>
            <a:ext cx="5829805" cy="5151566"/>
          </a:xfrm>
          <a:prstGeom prst="rect">
            <a:avLst/>
          </a:prstGeom>
        </p:spPr>
      </p:pic>
      <p:sp>
        <p:nvSpPr>
          <p:cNvPr id="11" name="TextBox 10">
            <a:extLst>
              <a:ext uri="{FF2B5EF4-FFF2-40B4-BE49-F238E27FC236}">
                <a16:creationId xmlns:a16="http://schemas.microsoft.com/office/drawing/2014/main" id="{AED4B47D-59D6-25D6-5998-AB0EE395083B}"/>
              </a:ext>
            </a:extLst>
          </p:cNvPr>
          <p:cNvSpPr txBox="1"/>
          <p:nvPr/>
        </p:nvSpPr>
        <p:spPr>
          <a:xfrm>
            <a:off x="5950222" y="521663"/>
            <a:ext cx="5829804" cy="707886"/>
          </a:xfrm>
          <a:prstGeom prst="rect">
            <a:avLst/>
          </a:prstGeom>
          <a:solidFill>
            <a:schemeClr val="accent2">
              <a:lumMod val="40000"/>
              <a:lumOff val="60000"/>
            </a:schemeClr>
          </a:solidFill>
        </p:spPr>
        <p:txBody>
          <a:bodyPr wrap="square">
            <a:spAutoFit/>
          </a:bodyPr>
          <a:lstStyle/>
          <a:p>
            <a:pPr algn="just"/>
            <a:r>
              <a:rPr lang="en-US" sz="2000" b="1" dirty="0">
                <a:solidFill>
                  <a:srgbClr val="0070C0"/>
                </a:solidFill>
                <a:effectLst/>
                <a:latin typeface="Consolas" panose="020B0609020204030204" pitchFamily="49" charset="0"/>
              </a:rPr>
              <a:t>a) Problem </a:t>
            </a:r>
            <a:r>
              <a:rPr lang="en-US" sz="2000" b="1" dirty="0">
                <a:solidFill>
                  <a:srgbClr val="0070C0"/>
                </a:solidFill>
                <a:latin typeface="Consolas" panose="020B0609020204030204" pitchFamily="49" charset="0"/>
              </a:rPr>
              <a:t>univariate analysis:</a:t>
            </a:r>
            <a:endParaRPr lang="en-US" sz="2000" b="1" dirty="0">
              <a:solidFill>
                <a:srgbClr val="0070C0"/>
              </a:solidFill>
              <a:effectLst/>
              <a:latin typeface="Consolas" panose="020B0609020204030204" pitchFamily="49" charset="0"/>
            </a:endParaRPr>
          </a:p>
          <a:p>
            <a:pPr algn="just"/>
            <a:r>
              <a:rPr lang="en-US" sz="2000" b="1" u="sng" dirty="0">
                <a:solidFill>
                  <a:srgbClr val="0070C0"/>
                </a:solidFill>
                <a:effectLst/>
                <a:latin typeface="Consolas" panose="020B0609020204030204" pitchFamily="49" charset="0"/>
              </a:rPr>
              <a:t>14-15%</a:t>
            </a:r>
            <a:r>
              <a:rPr lang="en-US" sz="2000" b="1" dirty="0">
                <a:solidFill>
                  <a:srgbClr val="0070C0"/>
                </a:solidFill>
                <a:effectLst/>
                <a:latin typeface="Consolas" panose="020B0609020204030204" pitchFamily="49" charset="0"/>
              </a:rPr>
              <a:t> total loan cases and loan amounts</a:t>
            </a:r>
          </a:p>
        </p:txBody>
      </p:sp>
      <p:sp>
        <p:nvSpPr>
          <p:cNvPr id="3" name="Title 1">
            <a:extLst>
              <a:ext uri="{FF2B5EF4-FFF2-40B4-BE49-F238E27FC236}">
                <a16:creationId xmlns:a16="http://schemas.microsoft.com/office/drawing/2014/main" id="{4007A44C-6F8A-6301-7B74-19E1EF08AF99}"/>
              </a:ext>
            </a:extLst>
          </p:cNvPr>
          <p:cNvSpPr txBox="1">
            <a:spLocks/>
          </p:cNvSpPr>
          <p:nvPr/>
        </p:nvSpPr>
        <p:spPr>
          <a:xfrm>
            <a:off x="4611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solidFill>
              </a:rPr>
              <a:t>2. Key findings</a:t>
            </a:r>
            <a:endParaRPr lang="en-US" b="1" dirty="0">
              <a:solidFill>
                <a:schemeClr val="accent1"/>
              </a:solidFill>
            </a:endParaRPr>
          </a:p>
        </p:txBody>
      </p:sp>
    </p:spTree>
    <p:extLst>
      <p:ext uri="{BB962C8B-B14F-4D97-AF65-F5344CB8AC3E}">
        <p14:creationId xmlns:p14="http://schemas.microsoft.com/office/powerpoint/2010/main" val="333609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3E47-A1F7-09A0-4B21-49150268D4E5}"/>
              </a:ext>
            </a:extLst>
          </p:cNvPr>
          <p:cNvSpPr>
            <a:spLocks noGrp="1"/>
          </p:cNvSpPr>
          <p:nvPr>
            <p:ph type="title"/>
          </p:nvPr>
        </p:nvSpPr>
        <p:spPr>
          <a:xfrm>
            <a:off x="461128" y="0"/>
            <a:ext cx="10515600" cy="1325563"/>
          </a:xfrm>
        </p:spPr>
        <p:txBody>
          <a:bodyPr/>
          <a:lstStyle/>
          <a:p>
            <a:r>
              <a:rPr lang="en-US" b="1" dirty="0">
                <a:solidFill>
                  <a:schemeClr val="accent1"/>
                </a:solidFill>
              </a:rPr>
              <a:t>2. Key findings</a:t>
            </a:r>
          </a:p>
        </p:txBody>
      </p:sp>
      <p:sp>
        <p:nvSpPr>
          <p:cNvPr id="11" name="TextBox 10">
            <a:extLst>
              <a:ext uri="{FF2B5EF4-FFF2-40B4-BE49-F238E27FC236}">
                <a16:creationId xmlns:a16="http://schemas.microsoft.com/office/drawing/2014/main" id="{AED4B47D-59D6-25D6-5998-AB0EE395083B}"/>
              </a:ext>
            </a:extLst>
          </p:cNvPr>
          <p:cNvSpPr txBox="1"/>
          <p:nvPr/>
        </p:nvSpPr>
        <p:spPr>
          <a:xfrm>
            <a:off x="377963" y="1325563"/>
            <a:ext cx="3581293" cy="707886"/>
          </a:xfrm>
          <a:prstGeom prst="rect">
            <a:avLst/>
          </a:prstGeom>
          <a:solidFill>
            <a:schemeClr val="accent2">
              <a:lumMod val="40000"/>
              <a:lumOff val="60000"/>
            </a:schemeClr>
          </a:solidFill>
        </p:spPr>
        <p:txBody>
          <a:bodyPr wrap="square">
            <a:spAutoFit/>
          </a:bodyPr>
          <a:lstStyle/>
          <a:p>
            <a:pPr algn="just"/>
            <a:r>
              <a:rPr lang="en-US" sz="2000" b="1" dirty="0">
                <a:solidFill>
                  <a:srgbClr val="0070C0"/>
                </a:solidFill>
                <a:effectLst/>
                <a:latin typeface="Consolas" panose="020B0609020204030204" pitchFamily="49" charset="0"/>
              </a:rPr>
              <a:t>b) Correlation analysis: Loan status vs. others</a:t>
            </a:r>
            <a:endParaRPr lang="en-US" sz="2000" b="0" dirty="0">
              <a:solidFill>
                <a:srgbClr val="0070C0"/>
              </a:solidFill>
              <a:effectLst/>
              <a:latin typeface="Consolas" panose="020B0609020204030204" pitchFamily="49" charset="0"/>
            </a:endParaRPr>
          </a:p>
        </p:txBody>
      </p:sp>
      <p:pic>
        <p:nvPicPr>
          <p:cNvPr id="14" name="Picture 13">
            <a:extLst>
              <a:ext uri="{FF2B5EF4-FFF2-40B4-BE49-F238E27FC236}">
                <a16:creationId xmlns:a16="http://schemas.microsoft.com/office/drawing/2014/main" id="{8BD5C1A2-A385-3C0A-0964-2D9AB4990F60}"/>
              </a:ext>
            </a:extLst>
          </p:cNvPr>
          <p:cNvPicPr>
            <a:picLocks noChangeAspect="1"/>
          </p:cNvPicPr>
          <p:nvPr/>
        </p:nvPicPr>
        <p:blipFill>
          <a:blip r:embed="rId2"/>
          <a:stretch>
            <a:fillRect/>
          </a:stretch>
        </p:blipFill>
        <p:spPr>
          <a:xfrm>
            <a:off x="4685978" y="254319"/>
            <a:ext cx="7311054" cy="6349361"/>
          </a:xfrm>
          <a:prstGeom prst="rect">
            <a:avLst/>
          </a:prstGeom>
        </p:spPr>
      </p:pic>
      <p:sp>
        <p:nvSpPr>
          <p:cNvPr id="16" name="TextBox 15">
            <a:extLst>
              <a:ext uri="{FF2B5EF4-FFF2-40B4-BE49-F238E27FC236}">
                <a16:creationId xmlns:a16="http://schemas.microsoft.com/office/drawing/2014/main" id="{FFE7767E-7220-6E99-955A-86E7523AB577}"/>
              </a:ext>
            </a:extLst>
          </p:cNvPr>
          <p:cNvSpPr txBox="1"/>
          <p:nvPr/>
        </p:nvSpPr>
        <p:spPr>
          <a:xfrm>
            <a:off x="292231" y="2049097"/>
            <a:ext cx="4619133" cy="4524315"/>
          </a:xfrm>
          <a:prstGeom prst="rect">
            <a:avLst/>
          </a:prstGeom>
          <a:noFill/>
        </p:spPr>
        <p:txBody>
          <a:bodyPr wrap="square">
            <a:spAutoFit/>
          </a:bodyPr>
          <a:lstStyle/>
          <a:p>
            <a:pPr marL="285750" indent="-285750">
              <a:buFontTx/>
              <a:buChar char="-"/>
            </a:pPr>
            <a:r>
              <a:rPr lang="en-US" sz="1800" b="1" dirty="0">
                <a:solidFill>
                  <a:srgbClr val="0070C0"/>
                </a:solidFill>
                <a:effectLst/>
                <a:latin typeface="Consolas" panose="020B0609020204030204" pitchFamily="49" charset="0"/>
              </a:rPr>
              <a:t>Loan status has </a:t>
            </a:r>
            <a:r>
              <a:rPr lang="en-US" sz="1800" b="1" dirty="0">
                <a:solidFill>
                  <a:srgbClr val="FF0000"/>
                </a:solidFill>
                <a:latin typeface="Consolas" panose="020B0609020204030204" pitchFamily="49" charset="0"/>
              </a:rPr>
              <a:t>p</a:t>
            </a:r>
            <a:r>
              <a:rPr lang="en-US" b="1" dirty="0">
                <a:solidFill>
                  <a:srgbClr val="FF0000"/>
                </a:solidFill>
                <a:effectLst/>
                <a:latin typeface="Consolas" panose="020B0609020204030204" pitchFamily="49" charset="0"/>
              </a:rPr>
              <a:t>ositive</a:t>
            </a:r>
            <a:r>
              <a:rPr lang="en-US" b="1" dirty="0">
                <a:solidFill>
                  <a:srgbClr val="569CD6"/>
                </a:solidFill>
                <a:effectLst/>
                <a:latin typeface="Consolas" panose="020B0609020204030204" pitchFamily="49" charset="0"/>
              </a:rPr>
              <a:t> relationship with </a:t>
            </a:r>
            <a:r>
              <a:rPr lang="en-US" b="1" dirty="0">
                <a:solidFill>
                  <a:srgbClr val="FF0000"/>
                </a:solidFill>
                <a:effectLst/>
                <a:latin typeface="Consolas" panose="020B0609020204030204" pitchFamily="49" charset="0"/>
              </a:rPr>
              <a:t>total payment received</a:t>
            </a:r>
            <a:r>
              <a:rPr lang="en-US" b="1" dirty="0">
                <a:solidFill>
                  <a:srgbClr val="569CD6"/>
                </a:solidFill>
                <a:effectLst/>
                <a:latin typeface="Consolas" panose="020B0609020204030204" pitchFamily="49" charset="0"/>
              </a:rPr>
              <a:t>, the more we receive the better loan status. It means, the less amount we have received, the more likely there are charged off or default cases. </a:t>
            </a:r>
          </a:p>
          <a:p>
            <a:pPr marL="285750" indent="-285750">
              <a:buFontTx/>
              <a:buChar char="-"/>
            </a:pPr>
            <a:r>
              <a:rPr lang="en-US" sz="1800" b="1" dirty="0">
                <a:solidFill>
                  <a:srgbClr val="0070C0"/>
                </a:solidFill>
                <a:effectLst/>
                <a:latin typeface="Consolas" panose="020B0609020204030204" pitchFamily="49" charset="0"/>
              </a:rPr>
              <a:t>Loan status has n</a:t>
            </a:r>
            <a:r>
              <a:rPr lang="en-US" b="1" dirty="0">
                <a:solidFill>
                  <a:srgbClr val="0070C0"/>
                </a:solidFill>
                <a:effectLst/>
                <a:latin typeface="Consolas" panose="020B0609020204030204" pitchFamily="49" charset="0"/>
              </a:rPr>
              <a:t>egative</a:t>
            </a:r>
            <a:r>
              <a:rPr lang="en-US" b="1" dirty="0">
                <a:solidFill>
                  <a:srgbClr val="569CD6"/>
                </a:solidFill>
                <a:effectLst/>
                <a:latin typeface="Consolas" panose="020B0609020204030204" pitchFamily="49" charset="0"/>
              </a:rPr>
              <a:t> relationship with total collection recovery fees or late payment received. </a:t>
            </a:r>
          </a:p>
          <a:p>
            <a:pPr marL="285750" indent="-285750">
              <a:buFontTx/>
              <a:buChar char="-"/>
            </a:pPr>
            <a:r>
              <a:rPr lang="en-US" b="1" dirty="0">
                <a:solidFill>
                  <a:srgbClr val="569CD6"/>
                </a:solidFill>
                <a:effectLst/>
                <a:latin typeface="Consolas" panose="020B0609020204030204" pitchFamily="49" charset="0"/>
              </a:rPr>
              <a:t>Besides, there are risks associated with the </a:t>
            </a:r>
            <a:r>
              <a:rPr lang="en-US" b="1" dirty="0">
                <a:solidFill>
                  <a:srgbClr val="0070C0"/>
                </a:solidFill>
                <a:effectLst/>
                <a:latin typeface="Consolas" panose="020B0609020204030204" pitchFamily="49" charset="0"/>
              </a:rPr>
              <a:t>grade of profile</a:t>
            </a:r>
            <a:r>
              <a:rPr lang="en-US" b="1" dirty="0">
                <a:solidFill>
                  <a:srgbClr val="569CD6"/>
                </a:solidFill>
                <a:effectLst/>
                <a:latin typeface="Consolas" panose="020B0609020204030204" pitchFamily="49" charset="0"/>
              </a:rPr>
              <a:t> and those loans with high </a:t>
            </a:r>
            <a:r>
              <a:rPr lang="en-US" b="1" dirty="0">
                <a:solidFill>
                  <a:srgbClr val="0070C0"/>
                </a:solidFill>
                <a:effectLst/>
                <a:latin typeface="Consolas" panose="020B0609020204030204" pitchFamily="49" charset="0"/>
              </a:rPr>
              <a:t>interest rate </a:t>
            </a:r>
            <a:r>
              <a:rPr lang="en-US" b="1" dirty="0">
                <a:solidFill>
                  <a:srgbClr val="569CD6"/>
                </a:solidFill>
                <a:effectLst/>
                <a:latin typeface="Consolas" panose="020B0609020204030204" pitchFamily="49" charset="0"/>
              </a:rPr>
              <a:t>(but not strong) as following more detailed views.</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7245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7CAF55-1A19-3796-7B4A-96B2D06125CB}"/>
              </a:ext>
            </a:extLst>
          </p:cNvPr>
          <p:cNvPicPr>
            <a:picLocks noChangeAspect="1"/>
          </p:cNvPicPr>
          <p:nvPr/>
        </p:nvPicPr>
        <p:blipFill>
          <a:blip r:embed="rId2"/>
          <a:stretch>
            <a:fillRect/>
          </a:stretch>
        </p:blipFill>
        <p:spPr>
          <a:xfrm>
            <a:off x="925749" y="2364261"/>
            <a:ext cx="5277087" cy="3198753"/>
          </a:xfrm>
          <a:prstGeom prst="rect">
            <a:avLst/>
          </a:prstGeom>
        </p:spPr>
      </p:pic>
      <p:pic>
        <p:nvPicPr>
          <p:cNvPr id="7" name="Picture 6">
            <a:extLst>
              <a:ext uri="{FF2B5EF4-FFF2-40B4-BE49-F238E27FC236}">
                <a16:creationId xmlns:a16="http://schemas.microsoft.com/office/drawing/2014/main" id="{6803DAC3-EE1F-4616-3FA5-BA0C7B7B820B}"/>
              </a:ext>
            </a:extLst>
          </p:cNvPr>
          <p:cNvPicPr>
            <a:picLocks noChangeAspect="1"/>
          </p:cNvPicPr>
          <p:nvPr/>
        </p:nvPicPr>
        <p:blipFill>
          <a:blip r:embed="rId3"/>
          <a:stretch>
            <a:fillRect/>
          </a:stretch>
        </p:blipFill>
        <p:spPr>
          <a:xfrm>
            <a:off x="6573533" y="2389017"/>
            <a:ext cx="5148795" cy="3198753"/>
          </a:xfrm>
          <a:prstGeom prst="rect">
            <a:avLst/>
          </a:prstGeom>
        </p:spPr>
      </p:pic>
      <p:sp>
        <p:nvSpPr>
          <p:cNvPr id="10" name="Title 1">
            <a:extLst>
              <a:ext uri="{FF2B5EF4-FFF2-40B4-BE49-F238E27FC236}">
                <a16:creationId xmlns:a16="http://schemas.microsoft.com/office/drawing/2014/main" id="{855F50A4-A3FE-E8A6-3B55-1AB0B6E992C4}"/>
              </a:ext>
            </a:extLst>
          </p:cNvPr>
          <p:cNvSpPr txBox="1">
            <a:spLocks/>
          </p:cNvSpPr>
          <p:nvPr/>
        </p:nvSpPr>
        <p:spPr>
          <a:xfrm>
            <a:off x="4611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2. Key findings</a:t>
            </a:r>
          </a:p>
        </p:txBody>
      </p:sp>
      <p:sp>
        <p:nvSpPr>
          <p:cNvPr id="12" name="TextBox 11">
            <a:extLst>
              <a:ext uri="{FF2B5EF4-FFF2-40B4-BE49-F238E27FC236}">
                <a16:creationId xmlns:a16="http://schemas.microsoft.com/office/drawing/2014/main" id="{4932891E-9640-1532-5748-236198A96E1E}"/>
              </a:ext>
            </a:extLst>
          </p:cNvPr>
          <p:cNvSpPr txBox="1"/>
          <p:nvPr/>
        </p:nvSpPr>
        <p:spPr>
          <a:xfrm>
            <a:off x="6817104" y="1152415"/>
            <a:ext cx="5388989" cy="1384995"/>
          </a:xfrm>
          <a:prstGeom prst="rect">
            <a:avLst/>
          </a:prstGeom>
          <a:noFill/>
        </p:spPr>
        <p:txBody>
          <a:bodyPr wrap="square">
            <a:spAutoFit/>
          </a:bodyPr>
          <a:lstStyle/>
          <a:p>
            <a:r>
              <a:rPr lang="en-US" sz="1200" b="1" dirty="0">
                <a:solidFill>
                  <a:srgbClr val="0070C0"/>
                </a:solidFill>
                <a:effectLst/>
                <a:latin typeface="Consolas" panose="020B0609020204030204" pitchFamily="49" charset="0"/>
              </a:rPr>
              <a:t>“</a:t>
            </a:r>
            <a:r>
              <a:rPr lang="en-US" sz="1200" b="1" dirty="0" err="1">
                <a:solidFill>
                  <a:srgbClr val="0070C0"/>
                </a:solidFill>
                <a:effectLst/>
                <a:latin typeface="Consolas" panose="020B0609020204030204" pitchFamily="49" charset="0"/>
              </a:rPr>
              <a:t>Grade_enc</a:t>
            </a:r>
            <a:r>
              <a:rPr lang="en-US" sz="1200" b="1" dirty="0">
                <a:solidFill>
                  <a:srgbClr val="0070C0"/>
                </a:solidFill>
                <a:effectLst/>
                <a:latin typeface="Consolas" panose="020B0609020204030204" pitchFamily="49" charset="0"/>
              </a:rPr>
              <a:t>” encoding notes: </a:t>
            </a:r>
          </a:p>
          <a:p>
            <a:r>
              <a:rPr lang="en-US" sz="1200" b="0" dirty="0">
                <a:solidFill>
                  <a:srgbClr val="0070C0"/>
                </a:solidFill>
                <a:effectLst/>
                <a:latin typeface="Consolas" panose="020B0609020204030204" pitchFamily="49" charset="0"/>
              </a:rPr>
              <a:t>'A':7, 'B':6, 'C':5, 'D':4, 'E':3, 'F':2, 'G':1 </a:t>
            </a:r>
          </a:p>
          <a:p>
            <a:r>
              <a:rPr lang="en-US" sz="1200" dirty="0">
                <a:solidFill>
                  <a:srgbClr val="0070C0"/>
                </a:solidFill>
                <a:latin typeface="Consolas" panose="020B0609020204030204" pitchFamily="49" charset="0"/>
              </a:rPr>
              <a:t>(</a:t>
            </a:r>
            <a:r>
              <a:rPr lang="en-US" sz="1200" b="0" dirty="0">
                <a:solidFill>
                  <a:srgbClr val="0070C0"/>
                </a:solidFill>
                <a:effectLst/>
                <a:latin typeface="Consolas" panose="020B0609020204030204" pitchFamily="49" charset="0"/>
              </a:rPr>
              <a:t>the higher grade, the higher numeric value)</a:t>
            </a:r>
          </a:p>
          <a:p>
            <a:r>
              <a:rPr lang="en-US" sz="1200" b="1" dirty="0">
                <a:solidFill>
                  <a:schemeClr val="accent2"/>
                </a:solidFill>
                <a:effectLst/>
                <a:latin typeface="Consolas" panose="020B0609020204030204" pitchFamily="49" charset="0"/>
              </a:rPr>
              <a:t>“</a:t>
            </a:r>
            <a:r>
              <a:rPr lang="en-US" sz="1200" b="1" dirty="0" err="1">
                <a:solidFill>
                  <a:schemeClr val="accent2"/>
                </a:solidFill>
                <a:effectLst/>
                <a:latin typeface="Consolas" panose="020B0609020204030204" pitchFamily="49" charset="0"/>
              </a:rPr>
              <a:t>Loan_status_enc</a:t>
            </a:r>
            <a:r>
              <a:rPr lang="en-US" sz="1200" b="1" dirty="0">
                <a:solidFill>
                  <a:schemeClr val="accent2"/>
                </a:solidFill>
                <a:effectLst/>
                <a:latin typeface="Consolas" panose="020B0609020204030204" pitchFamily="49" charset="0"/>
              </a:rPr>
              <a:t>” encoding notes: </a:t>
            </a:r>
            <a:endParaRPr lang="en-US" sz="1200" b="0" dirty="0">
              <a:solidFill>
                <a:srgbClr val="0070C0"/>
              </a:solidFill>
              <a:effectLst/>
              <a:latin typeface="Consolas" panose="020B0609020204030204" pitchFamily="49" charset="0"/>
            </a:endParaRPr>
          </a:p>
          <a:p>
            <a:r>
              <a:rPr lang="en-US" sz="1200" dirty="0">
                <a:solidFill>
                  <a:schemeClr val="accent2"/>
                </a:solidFill>
                <a:effectLst/>
                <a:latin typeface="Consolas" panose="020B0609020204030204" pitchFamily="49" charset="0"/>
              </a:rPr>
              <a:t>'Fully Paid’:3, 'Current’:2, 'Charged Off’:1 </a:t>
            </a:r>
            <a:endParaRPr lang="en-US" sz="1200" dirty="0">
              <a:solidFill>
                <a:schemeClr val="accent2"/>
              </a:solidFill>
              <a:latin typeface="Consolas" panose="020B0609020204030204" pitchFamily="49" charset="0"/>
            </a:endParaRPr>
          </a:p>
          <a:p>
            <a:r>
              <a:rPr lang="en-US" sz="1200" dirty="0">
                <a:solidFill>
                  <a:schemeClr val="accent2"/>
                </a:solidFill>
                <a:effectLst/>
                <a:latin typeface="Consolas" panose="020B0609020204030204" pitchFamily="49" charset="0"/>
              </a:rPr>
              <a:t>(the default which charged off is at lowest value)</a:t>
            </a:r>
          </a:p>
          <a:p>
            <a:endParaRPr lang="en-US" sz="1200" b="0" dirty="0">
              <a:solidFill>
                <a:srgbClr val="0070C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C5470568-756B-DA7F-25DC-C43BB729A1BD}"/>
              </a:ext>
            </a:extLst>
          </p:cNvPr>
          <p:cNvSpPr txBox="1"/>
          <p:nvPr/>
        </p:nvSpPr>
        <p:spPr>
          <a:xfrm>
            <a:off x="750956" y="5705585"/>
            <a:ext cx="11065640" cy="646331"/>
          </a:xfrm>
          <a:prstGeom prst="rect">
            <a:avLst/>
          </a:prstGeom>
          <a:solidFill>
            <a:schemeClr val="accent2">
              <a:lumMod val="20000"/>
              <a:lumOff val="80000"/>
            </a:schemeClr>
          </a:solidFill>
        </p:spPr>
        <p:txBody>
          <a:bodyPr wrap="square">
            <a:spAutoFit/>
          </a:bodyPr>
          <a:lstStyle/>
          <a:p>
            <a:r>
              <a:rPr lang="en-US" b="1" dirty="0">
                <a:solidFill>
                  <a:srgbClr val="0070C0"/>
                </a:solidFill>
                <a:effectLst/>
                <a:latin typeface="Consolas" panose="020B0609020204030204" pitchFamily="49" charset="0"/>
              </a:rPr>
              <a:t>=&gt; Charged off loans are more likely at higher interest rate loans, and less likely at the higher grade (more reliable with more assets) profiles</a:t>
            </a:r>
            <a:endParaRPr lang="en-US" b="0" dirty="0">
              <a:solidFill>
                <a:srgbClr val="0070C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27D8A5D-C9AD-7889-F36F-2B85C6EB6B0D}"/>
              </a:ext>
            </a:extLst>
          </p:cNvPr>
          <p:cNvSpPr txBox="1"/>
          <p:nvPr/>
        </p:nvSpPr>
        <p:spPr>
          <a:xfrm>
            <a:off x="1037839" y="1294986"/>
            <a:ext cx="3581293" cy="707886"/>
          </a:xfrm>
          <a:prstGeom prst="rect">
            <a:avLst/>
          </a:prstGeom>
          <a:solidFill>
            <a:schemeClr val="accent2">
              <a:lumMod val="40000"/>
              <a:lumOff val="60000"/>
            </a:schemeClr>
          </a:solidFill>
        </p:spPr>
        <p:txBody>
          <a:bodyPr wrap="square">
            <a:spAutoFit/>
          </a:bodyPr>
          <a:lstStyle/>
          <a:p>
            <a:pPr algn="just"/>
            <a:r>
              <a:rPr lang="en-US" sz="2000" b="1" dirty="0">
                <a:solidFill>
                  <a:srgbClr val="0070C0"/>
                </a:solidFill>
                <a:latin typeface="Consolas" panose="020B0609020204030204" pitchFamily="49" charset="0"/>
              </a:rPr>
              <a:t>c</a:t>
            </a:r>
            <a:r>
              <a:rPr lang="en-US" sz="2000" b="1" dirty="0">
                <a:solidFill>
                  <a:srgbClr val="0070C0"/>
                </a:solidFill>
                <a:effectLst/>
                <a:latin typeface="Consolas" panose="020B0609020204030204" pitchFamily="49" charset="0"/>
              </a:rPr>
              <a:t>) Bivariate analysis: Loan status vs. others</a:t>
            </a:r>
            <a:endParaRPr lang="en-US" sz="2000" b="0" dirty="0">
              <a:solidFill>
                <a:srgbClr val="0070C0"/>
              </a:solidFill>
              <a:effectLst/>
              <a:latin typeface="Consolas" panose="020B0609020204030204" pitchFamily="49" charset="0"/>
            </a:endParaRPr>
          </a:p>
        </p:txBody>
      </p:sp>
    </p:spTree>
    <p:extLst>
      <p:ext uri="{BB962C8B-B14F-4D97-AF65-F5344CB8AC3E}">
        <p14:creationId xmlns:p14="http://schemas.microsoft.com/office/powerpoint/2010/main" val="415838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E8363-6B1E-926C-0079-C1A7CE05C59E}"/>
              </a:ext>
            </a:extLst>
          </p:cNvPr>
          <p:cNvSpPr>
            <a:spLocks noGrp="1"/>
          </p:cNvSpPr>
          <p:nvPr>
            <p:ph idx="1"/>
          </p:nvPr>
        </p:nvSpPr>
        <p:spPr>
          <a:xfrm>
            <a:off x="838199" y="1825625"/>
            <a:ext cx="10803903" cy="4351338"/>
          </a:xfrm>
        </p:spPr>
        <p:txBody>
          <a:bodyPr>
            <a:normAutofit fontScale="92500" lnSpcReduction="10000"/>
          </a:bodyPr>
          <a:lstStyle/>
          <a:p>
            <a:r>
              <a:rPr lang="en-US" dirty="0"/>
              <a:t>For </a:t>
            </a:r>
            <a:r>
              <a:rPr lang="en-US" u="sng" dirty="0"/>
              <a:t>current loans</a:t>
            </a:r>
            <a:r>
              <a:rPr lang="en-US" dirty="0"/>
              <a:t>, because the charged off loans are highly correlated with </a:t>
            </a:r>
            <a:r>
              <a:rPr lang="en-US" b="1" dirty="0">
                <a:solidFill>
                  <a:srgbClr val="FF0000"/>
                </a:solidFill>
                <a:effectLst/>
                <a:latin typeface="Consolas" panose="020B0609020204030204" pitchFamily="49" charset="0"/>
              </a:rPr>
              <a:t>total payment received</a:t>
            </a:r>
            <a:r>
              <a:rPr lang="en-US" dirty="0"/>
              <a:t> up-to-date, thus we need to monitor and push very closely the on-time payments to lower the risks of default. Once there are signals of late payments, urgent actions need to be taken to prevent higher risks of later default. The more customers pay, the lower rate of default or lower our business losses</a:t>
            </a:r>
          </a:p>
          <a:p>
            <a:r>
              <a:rPr lang="en-US" dirty="0"/>
              <a:t>For </a:t>
            </a:r>
            <a:r>
              <a:rPr lang="en-US" u="sng" dirty="0"/>
              <a:t>future loans</a:t>
            </a:r>
            <a:r>
              <a:rPr lang="en-US" dirty="0"/>
              <a:t>, we need to watch out the payment history of customers to past loans, the more they paid on-time, the lower risk of their default in next loans. Besides, watch out the lower grade profiles and high interest rate loan for early risks detection. We need to reduce or reject the late-paid customer’s loan applications and low grade profile (even they can accept the high interest rate loan) to lower the risks and prevent the business losses.</a:t>
            </a:r>
          </a:p>
        </p:txBody>
      </p:sp>
      <p:sp>
        <p:nvSpPr>
          <p:cNvPr id="6" name="Title 1">
            <a:extLst>
              <a:ext uri="{FF2B5EF4-FFF2-40B4-BE49-F238E27FC236}">
                <a16:creationId xmlns:a16="http://schemas.microsoft.com/office/drawing/2014/main" id="{27E317B3-2824-1681-0EE3-6015457D6CB9}"/>
              </a:ext>
            </a:extLst>
          </p:cNvPr>
          <p:cNvSpPr txBox="1">
            <a:spLocks/>
          </p:cNvSpPr>
          <p:nvPr/>
        </p:nvSpPr>
        <p:spPr>
          <a:xfrm>
            <a:off x="4611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3. Recommendations</a:t>
            </a:r>
          </a:p>
        </p:txBody>
      </p:sp>
    </p:spTree>
    <p:extLst>
      <p:ext uri="{BB962C8B-B14F-4D97-AF65-F5344CB8AC3E}">
        <p14:creationId xmlns:p14="http://schemas.microsoft.com/office/powerpoint/2010/main" val="3620995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667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72 Black</vt:lpstr>
      <vt:lpstr>Arial</vt:lpstr>
      <vt:lpstr>Arial</vt:lpstr>
      <vt:lpstr>Calibri</vt:lpstr>
      <vt:lpstr>Calibri Light</vt:lpstr>
      <vt:lpstr>circular</vt:lpstr>
      <vt:lpstr>Consolas</vt:lpstr>
      <vt:lpstr>freight-text-pro</vt:lpstr>
      <vt:lpstr>Wingdings</vt:lpstr>
      <vt:lpstr>Office Theme</vt:lpstr>
      <vt:lpstr>Lending club case study</vt:lpstr>
      <vt:lpstr>Agenda</vt:lpstr>
      <vt:lpstr>1. Business background &amp; Objective</vt:lpstr>
      <vt:lpstr>PowerPoint Presentation</vt:lpstr>
      <vt:lpstr>2. Key 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dc:title>
  <dc:creator>NGUYEN Hoang Thang</dc:creator>
  <cp:lastModifiedBy>NGUYEN Hoang Thang</cp:lastModifiedBy>
  <cp:revision>5</cp:revision>
  <dcterms:created xsi:type="dcterms:W3CDTF">2023-11-15T03:24:36Z</dcterms:created>
  <dcterms:modified xsi:type="dcterms:W3CDTF">2023-11-15T17:04:40Z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3b7177-c66c-4b22-a350-7ee86f9a1e74_Enabled">
    <vt:lpwstr>true</vt:lpwstr>
  </property>
  <property fmtid="{D5CDD505-2E9C-101B-9397-08002B2CF9AE}" pid="3" name="MSIP_Label_f43b7177-c66c-4b22-a350-7ee86f9a1e74_SetDate">
    <vt:lpwstr>2023-11-15T03:25:32Z</vt:lpwstr>
  </property>
  <property fmtid="{D5CDD505-2E9C-101B-9397-08002B2CF9AE}" pid="4" name="MSIP_Label_f43b7177-c66c-4b22-a350-7ee86f9a1e74_Method">
    <vt:lpwstr>Standard</vt:lpwstr>
  </property>
  <property fmtid="{D5CDD505-2E9C-101B-9397-08002B2CF9AE}" pid="5" name="MSIP_Label_f43b7177-c66c-4b22-a350-7ee86f9a1e74_Name">
    <vt:lpwstr>C1_Internal use</vt:lpwstr>
  </property>
  <property fmtid="{D5CDD505-2E9C-101B-9397-08002B2CF9AE}" pid="6" name="MSIP_Label_f43b7177-c66c-4b22-a350-7ee86f9a1e74_SiteId">
    <vt:lpwstr>e4e1abd9-eac7-4a71-ab52-da5c998aa7ba</vt:lpwstr>
  </property>
  <property fmtid="{D5CDD505-2E9C-101B-9397-08002B2CF9AE}" pid="7" name="MSIP_Label_f43b7177-c66c-4b22-a350-7ee86f9a1e74_ActionId">
    <vt:lpwstr>3e7293c7-d8ee-4d08-8c62-055267bd4aa5</vt:lpwstr>
  </property>
  <property fmtid="{D5CDD505-2E9C-101B-9397-08002B2CF9AE}" pid="8" name="MSIP_Label_f43b7177-c66c-4b22-a350-7ee86f9a1e74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C1 - Internal use</vt:lpwstr>
  </property>
</Properties>
</file>