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A27C-1196-49AA-911C-1C210BCEF3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154C-A05F-4F14-B61F-9388C0D7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sz="3600" smtClean="0"/>
              <a:t>Chapter 1. Disk Storage and Basic File Structures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1. </a:t>
            </a:r>
            <a:r>
              <a:rPr lang="en-US" sz="2200" dirty="0" err="1" smtClean="0"/>
              <a:t>Giả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trữ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 smtClean="0"/>
              <a:t>đĩa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b="1" dirty="0" smtClean="0"/>
              <a:t>10 </a:t>
            </a:r>
            <a:r>
              <a:rPr lang="en-US" sz="2200" b="1" dirty="0" err="1" smtClean="0"/>
              <a:t>đĩa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từ</a:t>
            </a:r>
            <a:r>
              <a:rPr lang="en-US" sz="2200" b="1" dirty="0" smtClean="0"/>
              <a:t> 2 </a:t>
            </a:r>
            <a:r>
              <a:rPr lang="en-US" sz="2200" b="1" dirty="0" err="1" smtClean="0"/>
              <a:t>mặt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dung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dirty="0" smtClean="0"/>
              <a:t>614.4 </a:t>
            </a:r>
            <a:r>
              <a:rPr lang="en-US" sz="2200" b="1" dirty="0" err="1" smtClean="0"/>
              <a:t>Gbytes</a:t>
            </a:r>
            <a:r>
              <a:rPr lang="en-US" sz="2200" dirty="0" smtClean="0"/>
              <a:t>,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b="1" dirty="0" smtClean="0"/>
              <a:t>300000 cylinder</a:t>
            </a:r>
            <a:r>
              <a:rPr lang="en-US" sz="2200" dirty="0" smtClean="0"/>
              <a:t>,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/>
              <a:t>vòng</a:t>
            </a:r>
            <a:r>
              <a:rPr lang="en-US" sz="2200" dirty="0"/>
              <a:t> quay </a:t>
            </a:r>
            <a:r>
              <a:rPr lang="en-US" sz="2200" dirty="0" err="1"/>
              <a:t>trong</a:t>
            </a:r>
            <a:r>
              <a:rPr lang="en-US" sz="2200" dirty="0"/>
              <a:t> 1 </a:t>
            </a:r>
            <a:r>
              <a:rPr lang="en-US" sz="2200" dirty="0" err="1"/>
              <a:t>phút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dirty="0"/>
              <a:t>p</a:t>
            </a:r>
            <a:r>
              <a:rPr lang="en-US" sz="2200" dirty="0"/>
              <a:t> = 7200 rpm,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(</a:t>
            </a:r>
            <a:r>
              <a:rPr lang="en-US" sz="2200" i="1" dirty="0"/>
              <a:t>average seek time</a:t>
            </a:r>
            <a:r>
              <a:rPr lang="en-US" sz="2200" dirty="0"/>
              <a:t>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dirty="0"/>
              <a:t>s</a:t>
            </a:r>
            <a:r>
              <a:rPr lang="en-US" sz="2200" dirty="0"/>
              <a:t> = 20 </a:t>
            </a:r>
            <a:r>
              <a:rPr lang="en-US" sz="2200" dirty="0" err="1" smtClean="0"/>
              <a:t>msec</a:t>
            </a:r>
            <a:r>
              <a:rPr lang="en-US" sz="2200" dirty="0" smtClean="0"/>
              <a:t>, 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(</a:t>
            </a:r>
            <a:r>
              <a:rPr lang="en-US" sz="2200" i="1" dirty="0"/>
              <a:t>block size</a:t>
            </a:r>
            <a:r>
              <a:rPr lang="en-US" sz="2200" dirty="0"/>
              <a:t>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dirty="0"/>
              <a:t>B </a:t>
            </a:r>
            <a:r>
              <a:rPr lang="en-US" sz="2200" dirty="0"/>
              <a:t>= 512 </a:t>
            </a:r>
            <a:r>
              <a:rPr lang="en-US" sz="2200" dirty="0" smtClean="0"/>
              <a:t>bytes, </a:t>
            </a:r>
            <a:r>
              <a:rPr lang="en-US" sz="2200" dirty="0" err="1" smtClean="0"/>
              <a:t>kích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khối</a:t>
            </a:r>
            <a:r>
              <a:rPr lang="en-US" sz="2200" dirty="0" smtClean="0"/>
              <a:t> (</a:t>
            </a:r>
            <a:r>
              <a:rPr lang="en-US" sz="2200" i="1" dirty="0" err="1" smtClean="0"/>
              <a:t>interblock</a:t>
            </a:r>
            <a:r>
              <a:rPr lang="en-US" sz="2200" i="1" dirty="0" smtClean="0"/>
              <a:t> gap size</a:t>
            </a:r>
            <a:r>
              <a:rPr lang="en-US" sz="2200" dirty="0" smtClean="0"/>
              <a:t>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dirty="0" smtClean="0"/>
              <a:t>G</a:t>
            </a:r>
            <a:r>
              <a:rPr lang="en-US" sz="2200" dirty="0" smtClean="0"/>
              <a:t> = 128 bytes.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1.1.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track </a:t>
            </a:r>
            <a:r>
              <a:rPr lang="en-US" sz="2200" dirty="0" err="1" smtClean="0"/>
              <a:t>và</a:t>
            </a:r>
            <a:r>
              <a:rPr lang="en-US" sz="2200" dirty="0" smtClean="0"/>
              <a:t> dung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track.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1.2.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b="1" dirty="0" smtClean="0"/>
              <a:t>dung </a:t>
            </a:r>
            <a:r>
              <a:rPr lang="en-US" sz="2200" b="1" dirty="0" err="1" smtClean="0"/>
              <a:t>lượng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hiệu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đĩa</a:t>
            </a:r>
            <a:r>
              <a:rPr lang="en-US" sz="22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1.3.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: </a:t>
            </a:r>
            <a:r>
              <a:rPr lang="en-US" sz="2200" i="1" dirty="0" err="1" smtClean="0"/>
              <a:t>rd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tr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btr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btt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btt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gộp</a:t>
            </a:r>
            <a:r>
              <a:rPr lang="en-US" sz="22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1.4.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dữ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liệu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hiệu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1.4.1. </a:t>
            </a:r>
            <a:r>
              <a:rPr lang="en-US" sz="2200" i="1" dirty="0" smtClean="0"/>
              <a:t>5 block </a:t>
            </a:r>
            <a:r>
              <a:rPr lang="en-US" sz="2200" i="1" dirty="0" err="1" smtClean="0"/>
              <a:t>dữ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không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endParaRPr lang="en-US" sz="22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1.4.2. </a:t>
            </a:r>
            <a:r>
              <a:rPr lang="en-US" sz="2200" i="1" dirty="0" smtClean="0"/>
              <a:t>5 block </a:t>
            </a:r>
            <a:r>
              <a:rPr lang="en-US" sz="2200" i="1" dirty="0" err="1" smtClean="0"/>
              <a:t>dữ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không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cùng</a:t>
            </a:r>
            <a:r>
              <a:rPr lang="en-US" sz="2200" i="1" dirty="0" smtClean="0"/>
              <a:t> cylinder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1.4.3. </a:t>
            </a:r>
            <a:r>
              <a:rPr lang="en-US" sz="2200" i="1" dirty="0" smtClean="0"/>
              <a:t>5 block </a:t>
            </a:r>
            <a:r>
              <a:rPr lang="en-US" sz="2200" i="1" dirty="0" err="1" smtClean="0"/>
              <a:t>dữ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trên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cùng</a:t>
            </a:r>
            <a:r>
              <a:rPr lang="en-US" sz="2200" i="1" dirty="0" smtClean="0"/>
              <a:t> track/cylinder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B7CE34-0530-4CD7-9751-476405C7F2B9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91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436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1.1.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lượng</a:t>
            </a:r>
            <a:r>
              <a:rPr lang="en-US" dirty="0">
                <a:solidFill>
                  <a:srgbClr val="FF0000"/>
                </a:solidFill>
              </a:rPr>
              <a:t> track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dung </a:t>
            </a:r>
            <a:r>
              <a:rPr lang="en-US" dirty="0" err="1">
                <a:solidFill>
                  <a:srgbClr val="FF0000"/>
                </a:solidFill>
              </a:rPr>
              <a:t>lượng</a:t>
            </a:r>
            <a:r>
              <a:rPr lang="en-US" dirty="0">
                <a:solidFill>
                  <a:srgbClr val="FF0000"/>
                </a:solidFill>
              </a:rPr>
              <a:t> track.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297" y="5105400"/>
            <a:ext cx="7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capacity of disk pack = (512 * 48000000 )*10*2 = 491520000000 Bytes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" y="1142791"/>
            <a:ext cx="671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track: Number of Tracks = Number of Cylinders = 300000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1958" y="1798530"/>
            <a:ext cx="7989688" cy="1036183"/>
            <a:chOff x="394063" y="1548573"/>
            <a:chExt cx="7989688" cy="1036183"/>
          </a:xfrm>
        </p:grpSpPr>
        <p:sp>
          <p:nvSpPr>
            <p:cNvPr id="11" name="TextBox 10"/>
            <p:cNvSpPr txBox="1"/>
            <p:nvPr/>
          </p:nvSpPr>
          <p:spPr>
            <a:xfrm>
              <a:off x="394063" y="1548573"/>
              <a:ext cx="381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Total Cylinders Capacity = 614.4 GB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063" y="1871209"/>
              <a:ext cx="7357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(Block Size + </a:t>
              </a:r>
              <a:r>
                <a:rPr lang="en-US" dirty="0" err="1" smtClean="0"/>
                <a:t>Interblock</a:t>
              </a:r>
              <a:r>
                <a:rPr lang="en-US" dirty="0" smtClean="0"/>
                <a:t> Gap size) * Total </a:t>
              </a:r>
              <a:r>
                <a:rPr lang="en-US" dirty="0" err="1" smtClean="0"/>
                <a:t>No.Of</a:t>
              </a:r>
              <a:r>
                <a:rPr lang="en-US" dirty="0" smtClean="0"/>
                <a:t> Block on One Track * 10 * 2 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063" y="2215424"/>
              <a:ext cx="798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</a:t>
              </a:r>
              <a:r>
                <a:rPr lang="en-US" dirty="0" smtClean="0"/>
                <a:t>Total </a:t>
              </a:r>
              <a:r>
                <a:rPr lang="en-US" dirty="0" err="1" smtClean="0"/>
                <a:t>No.Of</a:t>
              </a:r>
              <a:r>
                <a:rPr lang="en-US" dirty="0" smtClean="0"/>
                <a:t> Block on One Track = (614.4*10^9)/[(512 + 128)*10*2] = 48000000 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24951" y="4498379"/>
            <a:ext cx="424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1.2.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dung </a:t>
            </a:r>
            <a:r>
              <a:rPr lang="en-US" b="1" dirty="0" err="1">
                <a:solidFill>
                  <a:srgbClr val="FF0000"/>
                </a:solidFill>
              </a:rPr>
              <a:t>lượng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đĩa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6240" y="3042937"/>
            <a:ext cx="6582259" cy="1093798"/>
            <a:chOff x="396240" y="3042937"/>
            <a:chExt cx="6582259" cy="1093798"/>
          </a:xfrm>
        </p:grpSpPr>
        <p:grpSp>
          <p:nvGrpSpPr>
            <p:cNvPr id="21" name="Group 20"/>
            <p:cNvGrpSpPr/>
            <p:nvPr/>
          </p:nvGrpSpPr>
          <p:grpSpPr>
            <a:xfrm>
              <a:off x="396240" y="3042937"/>
              <a:ext cx="4745996" cy="369353"/>
              <a:chOff x="76200" y="2976793"/>
              <a:chExt cx="4745996" cy="36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6200" y="2976793"/>
                <a:ext cx="2158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Dung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track: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57400" y="2976814"/>
                <a:ext cx="276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Capacity on One Track</a:t>
                </a:r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11958" y="3767403"/>
              <a:ext cx="480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(512 + 128) * 48000000 = 30720000000 Bytes   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958" y="3398092"/>
              <a:ext cx="656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(Block Size + </a:t>
              </a:r>
              <a:r>
                <a:rPr lang="en-US" dirty="0" err="1" smtClean="0"/>
                <a:t>Interblock</a:t>
              </a:r>
              <a:r>
                <a:rPr lang="en-US" dirty="0" smtClean="0"/>
                <a:t> Gap size) * Total No. Of Block on One Track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3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314" y="533400"/>
            <a:ext cx="440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1.3.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i="1" dirty="0" err="1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tr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btr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btt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btt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gộp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089032" cy="750332"/>
            <a:chOff x="533400" y="1066800"/>
            <a:chExt cx="7089032" cy="750332"/>
          </a:xfrm>
        </p:grpSpPr>
        <p:sp>
          <p:nvSpPr>
            <p:cNvPr id="5" name="Rectangle 4"/>
            <p:cNvSpPr/>
            <p:nvPr/>
          </p:nvSpPr>
          <p:spPr>
            <a:xfrm>
              <a:off x="533400" y="1066800"/>
              <a:ext cx="620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Average Rotation Delay </a:t>
              </a:r>
              <a:r>
                <a:rPr lang="en-US" dirty="0" err="1" smtClean="0"/>
                <a:t>rd</a:t>
              </a:r>
              <a:r>
                <a:rPr lang="en-US" dirty="0" smtClean="0"/>
                <a:t> </a:t>
              </a:r>
              <a:r>
                <a:rPr lang="en-US" dirty="0" smtClean="0"/>
                <a:t>= (1/2)*(1/p) = (1/2)*(1/7200) </a:t>
              </a:r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1447800"/>
              <a:ext cx="4650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 </a:t>
              </a:r>
              <a:r>
                <a:rPr lang="en-US" dirty="0" smtClean="0"/>
                <a:t>(60*1000)*(1/2)*(1/7200) </a:t>
              </a:r>
              <a:r>
                <a:rPr lang="en-US" dirty="0" err="1" smtClean="0"/>
                <a:t>msec</a:t>
              </a:r>
              <a:r>
                <a:rPr lang="en-US" dirty="0" smtClean="0"/>
                <a:t> = 4.167 </a:t>
              </a:r>
              <a:r>
                <a:rPr lang="en-US" dirty="0" err="1" smtClean="0"/>
                <a:t>msec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9254" y="2040348"/>
            <a:ext cx="6201954" cy="772103"/>
            <a:chOff x="881743" y="2362200"/>
            <a:chExt cx="6201954" cy="772103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2362200"/>
              <a:ext cx="519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Transfer Rate </a:t>
              </a:r>
              <a:r>
                <a:rPr lang="en-US" dirty="0" err="1" smtClean="0"/>
                <a:t>tr</a:t>
              </a:r>
              <a:r>
                <a:rPr lang="en-US" dirty="0" smtClean="0"/>
                <a:t> = Total Capacity on One Track / p  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743" y="2764971"/>
              <a:ext cx="6201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[</a:t>
              </a:r>
              <a:r>
                <a:rPr lang="en-US" dirty="0"/>
                <a:t>30720000000</a:t>
              </a:r>
              <a:r>
                <a:rPr lang="en-US" dirty="0" smtClean="0"/>
                <a:t> / </a:t>
              </a:r>
              <a:r>
                <a:rPr lang="en-US" dirty="0"/>
                <a:t>(</a:t>
              </a:r>
              <a:r>
                <a:rPr lang="en-US" dirty="0" smtClean="0"/>
                <a:t> 7200 * 60)] * 1000) = 71111111 Bytes/</a:t>
              </a:r>
              <a:r>
                <a:rPr lang="en-US" dirty="0" err="1" smtClean="0"/>
                <a:t>msec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5664" y="4091199"/>
            <a:ext cx="6285828" cy="738664"/>
            <a:chOff x="962790" y="3494705"/>
            <a:chExt cx="6285828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962790" y="3494705"/>
              <a:ext cx="3857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Block Transfer Time </a:t>
              </a:r>
              <a:r>
                <a:rPr lang="en-US" dirty="0" err="1" smtClean="0"/>
                <a:t>btt</a:t>
              </a:r>
              <a:r>
                <a:rPr lang="en-US" dirty="0" smtClean="0"/>
                <a:t> = Block / </a:t>
              </a:r>
              <a:r>
                <a:rPr lang="en-US" dirty="0" err="1" smtClean="0"/>
                <a:t>tr</a:t>
              </a:r>
              <a:r>
                <a:rPr lang="en-US" dirty="0" smtClean="0"/>
                <a:t>  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0401" y="3864037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512 / 71111111 = 7.2 * 10^(-6) </a:t>
              </a:r>
              <a:r>
                <a:rPr lang="en-US" dirty="0" err="1" smtClean="0"/>
                <a:t>msec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9269" y="3095880"/>
            <a:ext cx="6173934" cy="717838"/>
            <a:chOff x="962790" y="4589195"/>
            <a:chExt cx="6173934" cy="717838"/>
          </a:xfrm>
        </p:grpSpPr>
        <p:sp>
          <p:nvSpPr>
            <p:cNvPr id="11" name="TextBox 10"/>
            <p:cNvSpPr txBox="1"/>
            <p:nvPr/>
          </p:nvSpPr>
          <p:spPr>
            <a:xfrm>
              <a:off x="962790" y="4589195"/>
              <a:ext cx="6173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Bulk transfer rate = [B/(B+G)]*</a:t>
              </a:r>
              <a:r>
                <a:rPr lang="en-US" dirty="0" err="1" smtClean="0"/>
                <a:t>tr</a:t>
              </a:r>
              <a:r>
                <a:rPr lang="en-US" dirty="0" smtClean="0"/>
                <a:t>=[512/(512+128)]*71111111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4022" y="4937701"/>
              <a:ext cx="2426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56888888 Bytes/</a:t>
              </a:r>
              <a:r>
                <a:rPr lang="en-US" dirty="0" err="1" smtClean="0"/>
                <a:t>msec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1.4.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7282" y="990600"/>
            <a:ext cx="6522646" cy="1272879"/>
            <a:chOff x="617282" y="990600"/>
            <a:chExt cx="6522646" cy="1272879"/>
          </a:xfrm>
        </p:grpSpPr>
        <p:sp>
          <p:nvSpPr>
            <p:cNvPr id="5" name="Rectangle 4"/>
            <p:cNvSpPr/>
            <p:nvPr/>
          </p:nvSpPr>
          <p:spPr>
            <a:xfrm>
              <a:off x="937557" y="990600"/>
              <a:ext cx="3482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1.4.1. </a:t>
              </a:r>
              <a:r>
                <a:rPr lang="en-US" i="1" dirty="0"/>
                <a:t>5 block </a:t>
              </a:r>
              <a:r>
                <a:rPr lang="en-US" i="1" dirty="0" err="1"/>
                <a:t>dữ</a:t>
              </a:r>
              <a:r>
                <a:rPr lang="en-US" i="1" dirty="0"/>
                <a:t> </a:t>
              </a:r>
              <a:r>
                <a:rPr lang="en-US" i="1" dirty="0" err="1"/>
                <a:t>liệu</a:t>
              </a:r>
              <a:r>
                <a:rPr lang="en-US" i="1" dirty="0"/>
                <a:t> </a:t>
              </a:r>
              <a:r>
                <a:rPr lang="en-US" i="1" dirty="0" err="1"/>
                <a:t>không</a:t>
              </a:r>
              <a:r>
                <a:rPr lang="en-US" i="1" dirty="0"/>
                <a:t> </a:t>
              </a:r>
              <a:r>
                <a:rPr lang="en-US" i="1" dirty="0" err="1"/>
                <a:t>liên</a:t>
              </a:r>
              <a:r>
                <a:rPr lang="en-US" i="1" dirty="0"/>
                <a:t> </a:t>
              </a:r>
              <a:r>
                <a:rPr lang="en-US" i="1" dirty="0" err="1"/>
                <a:t>tục</a:t>
              </a:r>
              <a:endParaRPr lang="en-US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82" y="1509627"/>
              <a:ext cx="4720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/>
                <a:t>Time to transfer 5 random blocks = 5*(</a:t>
              </a:r>
              <a:r>
                <a:rPr lang="en-US" dirty="0" err="1" smtClean="0"/>
                <a:t>s+rd+btt</a:t>
              </a:r>
              <a:r>
                <a:rPr lang="en-US" dirty="0" smtClean="0"/>
                <a:t>) </a:t>
              </a:r>
              <a:endParaRPr lang="en-US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1623" y="1894147"/>
              <a:ext cx="34083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/>
                <a:t>= 5*(20+4.167+0) = 120.835 </a:t>
              </a:r>
              <a:r>
                <a:rPr lang="en-US" dirty="0" err="1" smtClean="0"/>
                <a:t>msec</a:t>
              </a:r>
              <a:r>
                <a:rPr lang="en-US" dirty="0" smtClean="0"/>
                <a:t> </a:t>
              </a:r>
              <a:endParaRPr lang="en-US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370" y="4416406"/>
            <a:ext cx="6166506" cy="1656584"/>
            <a:chOff x="645585" y="4419600"/>
            <a:chExt cx="6166506" cy="1656584"/>
          </a:xfrm>
        </p:grpSpPr>
        <p:sp>
          <p:nvSpPr>
            <p:cNvPr id="9" name="Rectangle 8"/>
            <p:cNvSpPr/>
            <p:nvPr/>
          </p:nvSpPr>
          <p:spPr>
            <a:xfrm>
              <a:off x="937557" y="4419600"/>
              <a:ext cx="5136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1.4.3. </a:t>
              </a:r>
              <a:r>
                <a:rPr lang="en-US" i="1" dirty="0"/>
                <a:t>5 block </a:t>
              </a:r>
              <a:r>
                <a:rPr lang="en-US" i="1" dirty="0" err="1"/>
                <a:t>dữ</a:t>
              </a:r>
              <a:r>
                <a:rPr lang="en-US" i="1" dirty="0"/>
                <a:t> </a:t>
              </a:r>
              <a:r>
                <a:rPr lang="en-US" i="1" dirty="0" err="1"/>
                <a:t>liệu</a:t>
              </a:r>
              <a:r>
                <a:rPr lang="en-US" i="1" dirty="0"/>
                <a:t> </a:t>
              </a:r>
              <a:r>
                <a:rPr lang="en-US" i="1" dirty="0" err="1"/>
                <a:t>liên</a:t>
              </a:r>
              <a:r>
                <a:rPr lang="en-US" i="1" dirty="0"/>
                <a:t> </a:t>
              </a:r>
              <a:r>
                <a:rPr lang="en-US" i="1" dirty="0" err="1"/>
                <a:t>tục</a:t>
              </a:r>
              <a:r>
                <a:rPr lang="en-US" i="1" dirty="0"/>
                <a:t> </a:t>
              </a:r>
              <a:r>
                <a:rPr lang="en-US" i="1" dirty="0" err="1"/>
                <a:t>trên</a:t>
              </a:r>
              <a:r>
                <a:rPr lang="en-US" i="1" dirty="0"/>
                <a:t> </a:t>
              </a:r>
              <a:r>
                <a:rPr lang="en-US" i="1" dirty="0" err="1"/>
                <a:t>cùng</a:t>
              </a:r>
              <a:r>
                <a:rPr lang="en-US" i="1" dirty="0"/>
                <a:t> track/cylinder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585" y="4953000"/>
              <a:ext cx="6166506" cy="1123184"/>
              <a:chOff x="609600" y="5257800"/>
              <a:chExt cx="6166506" cy="11231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09600" y="5257800"/>
                <a:ext cx="495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Time to transfer 5 consecutive blocks = 5*</a:t>
                </a:r>
                <a:r>
                  <a:rPr lang="en-US" dirty="0" err="1" smtClean="0"/>
                  <a:t>btt+rd+s</a:t>
                </a:r>
                <a:r>
                  <a:rPr lang="en-US" dirty="0" smtClean="0"/>
                  <a:t> </a:t>
                </a:r>
                <a:endParaRPr lang="en-US" i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800" y="5627132"/>
                <a:ext cx="2661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= 5*7.2*10^(-6)+20+4.167</a:t>
                </a:r>
                <a:endParaRPr lang="en-US" i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6011652"/>
                <a:ext cx="1535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= 24.167 </a:t>
                </a:r>
                <a:r>
                  <a:rPr lang="en-US" dirty="0" err="1" smtClean="0"/>
                  <a:t>msec</a:t>
                </a:r>
                <a:endParaRPr lang="en-US" i="1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17282" y="2650393"/>
            <a:ext cx="6720560" cy="1254986"/>
            <a:chOff x="617282" y="2642882"/>
            <a:chExt cx="6720560" cy="1254986"/>
          </a:xfrm>
        </p:grpSpPr>
        <p:sp>
          <p:nvSpPr>
            <p:cNvPr id="8" name="Rectangle 7"/>
            <p:cNvSpPr/>
            <p:nvPr/>
          </p:nvSpPr>
          <p:spPr>
            <a:xfrm>
              <a:off x="937557" y="2642882"/>
              <a:ext cx="5208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1.4.2. </a:t>
              </a:r>
              <a:r>
                <a:rPr lang="en-US" i="1" dirty="0"/>
                <a:t>5 block </a:t>
              </a:r>
              <a:r>
                <a:rPr lang="en-US" i="1" dirty="0" err="1"/>
                <a:t>dữ</a:t>
              </a:r>
              <a:r>
                <a:rPr lang="en-US" i="1" dirty="0"/>
                <a:t> </a:t>
              </a:r>
              <a:r>
                <a:rPr lang="en-US" i="1" dirty="0" err="1"/>
                <a:t>liệu</a:t>
              </a:r>
              <a:r>
                <a:rPr lang="en-US" i="1" dirty="0"/>
                <a:t> </a:t>
              </a:r>
              <a:r>
                <a:rPr lang="en-US" i="1" dirty="0" err="1"/>
                <a:t>không</a:t>
              </a:r>
              <a:r>
                <a:rPr lang="en-US" i="1" dirty="0"/>
                <a:t> </a:t>
              </a:r>
              <a:r>
                <a:rPr lang="en-US" i="1" dirty="0" err="1"/>
                <a:t>liên</a:t>
              </a:r>
              <a:r>
                <a:rPr lang="en-US" i="1" dirty="0"/>
                <a:t> </a:t>
              </a:r>
              <a:r>
                <a:rPr lang="en-US" i="1" dirty="0" err="1"/>
                <a:t>tục</a:t>
              </a:r>
              <a:r>
                <a:rPr lang="en-US" i="1" dirty="0"/>
                <a:t> </a:t>
              </a:r>
              <a:r>
                <a:rPr lang="en-US" i="1" dirty="0" err="1"/>
                <a:t>trên</a:t>
              </a:r>
              <a:r>
                <a:rPr lang="en-US" i="1" dirty="0"/>
                <a:t> </a:t>
              </a:r>
              <a:r>
                <a:rPr lang="en-US" i="1" dirty="0" err="1"/>
                <a:t>cùng</a:t>
              </a:r>
              <a:r>
                <a:rPr lang="en-US" i="1" dirty="0"/>
                <a:t> cylinder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82" y="3127846"/>
              <a:ext cx="6426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/>
                <a:t>Time to transfer 5 random blocks same cylinder </a:t>
              </a:r>
              <a:r>
                <a:rPr lang="en-US" dirty="0"/>
                <a:t>= s + [5 * (</a:t>
              </a:r>
              <a:r>
                <a:rPr lang="en-US" dirty="0" err="1"/>
                <a:t>rd+btt</a:t>
              </a:r>
              <a:r>
                <a:rPr lang="en-US" dirty="0"/>
                <a:t>)] </a:t>
              </a:r>
              <a:endParaRPr lang="en-US" i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5600" y="3528536"/>
              <a:ext cx="4442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/>
                <a:t>= 20 + [5 * (4.167+7.2*10^(-6))] = 40.83 </a:t>
              </a:r>
              <a:r>
                <a:rPr lang="en-US" dirty="0" err="1" smtClean="0"/>
                <a:t>msec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65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540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Office Theme</vt:lpstr>
      <vt:lpstr>Chapter 1. Disk Storage and Basic File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Disk Storage and Basic File Structures</dc:title>
  <dc:creator>Chau</dc:creator>
  <cp:lastModifiedBy>Canh, Le Quang</cp:lastModifiedBy>
  <cp:revision>25</cp:revision>
  <dcterms:created xsi:type="dcterms:W3CDTF">2019-09-14T04:09:44Z</dcterms:created>
  <dcterms:modified xsi:type="dcterms:W3CDTF">2019-09-18T09:12:00Z</dcterms:modified>
</cp:coreProperties>
</file>