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A27C-1196-49AA-911C-1C210BCEF3C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3600" smtClean="0"/>
              <a:t>Chapter 1. Disk Storage and Basic File Structures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>
              <a:defRPr/>
            </a:pPr>
            <a:r>
              <a:rPr lang="en-US" sz="2200" smtClean="0"/>
              <a:t>1. Giả sử dữ liệu </a:t>
            </a:r>
            <a:r>
              <a:rPr lang="en-US" sz="2200"/>
              <a:t>được lưu trữ trên bộ </a:t>
            </a:r>
            <a:r>
              <a:rPr lang="en-US" sz="2200" smtClean="0"/>
              <a:t>đĩa có </a:t>
            </a:r>
            <a:r>
              <a:rPr lang="en-US" sz="2200" b="1" smtClean="0"/>
              <a:t>10 đĩa từ 2 mặt</a:t>
            </a:r>
            <a:r>
              <a:rPr lang="en-US" sz="2200" smtClean="0"/>
              <a:t> có dung lượng là </a:t>
            </a:r>
            <a:r>
              <a:rPr lang="en-US" sz="2200" b="1" smtClean="0"/>
              <a:t>614.4 Gbytes</a:t>
            </a:r>
            <a:r>
              <a:rPr lang="en-US" sz="2200" smtClean="0"/>
              <a:t>, có </a:t>
            </a:r>
            <a:r>
              <a:rPr lang="en-US" sz="2200" b="1" smtClean="0"/>
              <a:t>300000 cylinder</a:t>
            </a:r>
            <a:r>
              <a:rPr lang="en-US" sz="2200" smtClean="0"/>
              <a:t>, có số </a:t>
            </a:r>
            <a:r>
              <a:rPr lang="en-US" sz="2200"/>
              <a:t>vòng quay trong 1 phút là </a:t>
            </a:r>
            <a:r>
              <a:rPr lang="en-US" sz="2200" b="1"/>
              <a:t>p</a:t>
            </a:r>
            <a:r>
              <a:rPr lang="en-US" sz="2200"/>
              <a:t> = 7200 rpm, có thời gian tìm kiếm trung bình (</a:t>
            </a:r>
            <a:r>
              <a:rPr lang="en-US" sz="2200" i="1"/>
              <a:t>average seek time</a:t>
            </a:r>
            <a:r>
              <a:rPr lang="en-US" sz="2200"/>
              <a:t>) là </a:t>
            </a:r>
            <a:r>
              <a:rPr lang="en-US" sz="2200" b="1"/>
              <a:t>s</a:t>
            </a:r>
            <a:r>
              <a:rPr lang="en-US" sz="2200"/>
              <a:t> = 20 </a:t>
            </a:r>
            <a:r>
              <a:rPr lang="en-US" sz="2200" smtClean="0"/>
              <a:t>msec, kích </a:t>
            </a:r>
            <a:r>
              <a:rPr lang="en-US" sz="2200"/>
              <a:t>thước một khối dữ liệu (</a:t>
            </a:r>
            <a:r>
              <a:rPr lang="en-US" sz="2200" i="1"/>
              <a:t>block size</a:t>
            </a:r>
            <a:r>
              <a:rPr lang="en-US" sz="2200"/>
              <a:t>) là </a:t>
            </a:r>
            <a:r>
              <a:rPr lang="en-US" sz="2200" b="1"/>
              <a:t>B </a:t>
            </a:r>
            <a:r>
              <a:rPr lang="en-US" sz="2200"/>
              <a:t>= 512 </a:t>
            </a:r>
            <a:r>
              <a:rPr lang="en-US" sz="2200" smtClean="0"/>
              <a:t>bytes, kích thước vùng liên khối (</a:t>
            </a:r>
            <a:r>
              <a:rPr lang="en-US" sz="2200" i="1" smtClean="0"/>
              <a:t>interblock gap size</a:t>
            </a:r>
            <a:r>
              <a:rPr lang="en-US" sz="2200" smtClean="0"/>
              <a:t>) là </a:t>
            </a:r>
            <a:r>
              <a:rPr lang="en-US" sz="2200" b="1" smtClean="0"/>
              <a:t>G</a:t>
            </a:r>
            <a:r>
              <a:rPr lang="en-US" sz="2200" smtClean="0"/>
              <a:t> = 128 bytes.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1.1. Tính số lượng track và dung lượng track.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1.2. Tính </a:t>
            </a:r>
            <a:r>
              <a:rPr lang="en-US" sz="2200" b="1" smtClean="0"/>
              <a:t>dung lượng hiệu dụng</a:t>
            </a:r>
            <a:r>
              <a:rPr lang="en-US" sz="2200" smtClean="0"/>
              <a:t> của bộ đĩa.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1.3. Tính các thông số: </a:t>
            </a:r>
            <a:r>
              <a:rPr lang="en-US" sz="2200" i="1" smtClean="0"/>
              <a:t>rd</a:t>
            </a:r>
            <a:r>
              <a:rPr lang="en-US" sz="2200" smtClean="0"/>
              <a:t>, </a:t>
            </a:r>
            <a:r>
              <a:rPr lang="en-US" sz="2200" i="1" smtClean="0"/>
              <a:t>tr</a:t>
            </a:r>
            <a:r>
              <a:rPr lang="en-US" sz="2200" smtClean="0"/>
              <a:t>, </a:t>
            </a:r>
            <a:r>
              <a:rPr lang="en-US" sz="2200" i="1" smtClean="0"/>
              <a:t>btr</a:t>
            </a:r>
            <a:r>
              <a:rPr lang="en-US" sz="2200" smtClean="0"/>
              <a:t>, </a:t>
            </a:r>
            <a:r>
              <a:rPr lang="en-US" sz="2200" i="1" smtClean="0"/>
              <a:t>btt</a:t>
            </a:r>
            <a:r>
              <a:rPr lang="en-US" sz="2200" smtClean="0"/>
              <a:t>, </a:t>
            </a:r>
            <a:r>
              <a:rPr lang="en-US" sz="2200" i="1" smtClean="0"/>
              <a:t>btt gộp</a:t>
            </a:r>
            <a:r>
              <a:rPr lang="en-US" sz="220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1.4. Tính thời gian truyền </a:t>
            </a:r>
            <a:r>
              <a:rPr lang="en-US" sz="2200" b="1" smtClean="0"/>
              <a:t>dữ liệu hiệu dụng</a:t>
            </a:r>
            <a:r>
              <a:rPr lang="en-US" sz="2200" smtClean="0"/>
              <a:t> của: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1.4.1. </a:t>
            </a:r>
            <a:r>
              <a:rPr lang="en-US" sz="2200" i="1" smtClean="0"/>
              <a:t>5 block dữ liệu không liên tục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1.4.2. </a:t>
            </a:r>
            <a:r>
              <a:rPr lang="en-US" sz="2200" i="1" smtClean="0"/>
              <a:t>5 block dữ liệu không liên tục trên cùng cylinder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smtClean="0"/>
              <a:t>1.4.3. </a:t>
            </a:r>
            <a:r>
              <a:rPr lang="en-US" sz="2200" i="1" smtClean="0"/>
              <a:t>5 block dữ liệu liên tục trên </a:t>
            </a:r>
            <a:r>
              <a:rPr lang="en-US" sz="2200" i="1" smtClean="0"/>
              <a:t>cùng </a:t>
            </a:r>
            <a:r>
              <a:rPr lang="en-US" sz="2200" i="1" smtClean="0"/>
              <a:t>track/cylinder</a:t>
            </a:r>
            <a:endParaRPr lang="en-US" sz="2200" i="1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B7CE34-0530-4CD7-9751-476405C7F2B9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915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Chapter 1. Disk Storage and Basic File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Disk Storage and Basic File Structures</dc:title>
  <dc:creator>Chau</dc:creator>
  <cp:lastModifiedBy>Chau</cp:lastModifiedBy>
  <cp:revision>3</cp:revision>
  <dcterms:created xsi:type="dcterms:W3CDTF">2019-09-14T04:09:44Z</dcterms:created>
  <dcterms:modified xsi:type="dcterms:W3CDTF">2019-09-14T04:13:04Z</dcterms:modified>
</cp:coreProperties>
</file>