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0" y="2889250"/>
            <a:ext cx="5795963" cy="201613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F91DF-EB81-4806-89B5-9843927247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63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28E61-88EF-4AE8-8776-9B479A9226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42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2F3A-D6BA-43CD-873C-534EFD2993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79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8A2DC-65E1-4C4C-924A-1A5A762760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15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1581-9FFB-465C-8F8A-1742457221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4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8BEBA-814C-4BC0-A337-6EDF527847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43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60BC9-A083-42C4-8A28-69453B4673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90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A9BD3-5289-4CB3-9025-ED87820CFB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7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3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55330-E5FC-422D-90EB-5438857389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66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0D836-D3CA-4CD5-983D-764F25A95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21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1336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484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52FE5-6E3E-4CF3-A602-4975BF5D997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912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7EACB-9EB0-4617-B267-F90F5E213F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40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1900-40A5-4FCE-A4E0-30159CC3C2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04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7FBD-E8F9-463E-9328-14B8FE116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77B0-3EB8-4930-AB45-8B9FDF42E7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8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8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6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6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0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EB40-1270-4B8B-A445-E08FAEBE3C9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F205-2BA6-4316-B63D-054EB7D8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5344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F1C8E-9A7E-4578-827A-2E3CBBF2F82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304800" y="1143000"/>
            <a:ext cx="8610600" cy="0"/>
          </a:xfrm>
          <a:prstGeom prst="line">
            <a:avLst/>
          </a:prstGeom>
          <a:noFill/>
          <a:ln w="19050">
            <a:solidFill>
              <a:srgbClr val="0000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4616450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8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3</a:t>
            </a:r>
            <a:br>
              <a:rPr lang="en-US" smtClean="0"/>
            </a:br>
            <a:r>
              <a:rPr lang="en-US" smtClean="0"/>
              <a:t>Cost-based Query Optimization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915400" cy="17526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 – Due date: 21.11.2019, 23:55</a:t>
            </a:r>
            <a:endParaRPr lang="en-US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77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/>
          <a:lstStyle/>
          <a:p>
            <a:r>
              <a:rPr lang="en-US" sz="3600" smtClean="0"/>
              <a:t>Chapter 3. Algorithms for Query Processing and Optimization</a:t>
            </a:r>
            <a:endParaRPr lang="en-US" sz="380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smtClean="0"/>
              <a:t>3.2. Given the following database schema: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smtClean="0"/>
              <a:t>Employee (</a:t>
            </a:r>
            <a:r>
              <a:rPr lang="en-US" sz="1800" u="sng" smtClean="0"/>
              <a:t>SSN</a:t>
            </a:r>
            <a:r>
              <a:rPr lang="en-US" sz="1800" smtClean="0"/>
              <a:t>, Lname, Fname, Salary, Dno)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smtClean="0"/>
              <a:t>Department (</a:t>
            </a:r>
            <a:r>
              <a:rPr lang="en-US" sz="1800" u="sng" smtClean="0"/>
              <a:t>Dno</a:t>
            </a:r>
            <a:r>
              <a:rPr lang="en-US" sz="1800" smtClean="0"/>
              <a:t>, Dname, Location, SSN)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smtClean="0"/>
              <a:t>Employee.SSN and Department.Dno are primary keys. Employee.Dno is a foreign key. Department.Dname is a candidate key. Department.SSN is a foreign key, unique and nullable, for a manager of each department.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smtClean="0"/>
              <a:t>Employee has 15,000 records in 3,000 blocks with unspanning.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smtClean="0"/>
              <a:t>- SSN: a secondary index (B+-tree) with 4 levels, 500 leaf blocks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smtClean="0"/>
              <a:t>- Dno: 27 distinct values with even distribution of the employee records, a clustering index (B+-tree) with 2 levels, 2 leaf blocks.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smtClean="0"/>
              <a:t>Department has 27 records in 5 blocks with unspanning.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smtClean="0"/>
              <a:t>- Dno: a primary index (B+-tree) with 1 level, 1 leaf block.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smtClean="0"/>
              <a:t>- Location: 10 distinct values with even distribution of the department records, a secondary index (B+-tree) with 1 level, 1 leaf block, 1 indirection level with one block per value.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smtClean="0"/>
              <a:t>- SSN: 27 distinct values, a secondary index with 1 level, 1 leaf block.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EDCC3A-CAEF-40E9-9567-1C58895261D8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6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412"/>
            <a:ext cx="8534400" cy="1017588"/>
          </a:xfrm>
        </p:spPr>
        <p:txBody>
          <a:bodyPr/>
          <a:lstStyle/>
          <a:p>
            <a:r>
              <a:rPr lang="en-US" sz="3600"/>
              <a:t>Chapter 3. Algorithms for Query Processing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876800"/>
          </a:xfrm>
        </p:spPr>
        <p:txBody>
          <a:bodyPr/>
          <a:lstStyle/>
          <a:p>
            <a:r>
              <a:rPr lang="en-US"/>
              <a:t>3.2.2. Cost-based optimization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28E61-88EF-4AE8-8776-9B479A92269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1816" y="2971800"/>
            <a:ext cx="129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sym typeface="Symbol"/>
              </a:rPr>
              <a:t>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SSN, Dname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3733800"/>
            <a:ext cx="1697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pc="-400">
                <a:solidFill>
                  <a:srgbClr val="000000"/>
                </a:solidFill>
                <a:sym typeface="Wingdings 3" pitchFamily="18" charset="2"/>
              </a:rPr>
              <a:t>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 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d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.Dno 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= e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.Dno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aseline="-25000">
                <a:solidFill>
                  <a:srgbClr val="000000"/>
                </a:solidFill>
                <a:sym typeface="Symbol"/>
              </a:rPr>
              <a:t> 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 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8289" y="5257800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Employee e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174216" y="3352800"/>
            <a:ext cx="0" cy="468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28600" y="525780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Department d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371600" y="4114800"/>
            <a:ext cx="668792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2345191" y="4135398"/>
            <a:ext cx="589707" cy="436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934898" y="440793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sym typeface="Symbol"/>
              </a:rPr>
              <a:t>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 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Salary&gt;30000</a:t>
            </a:r>
            <a:endParaRPr lang="en-US" baseline="-25000">
              <a:solidFill>
                <a:srgbClr val="000000"/>
              </a:solidFill>
              <a:sym typeface="Symbol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087298" y="4788932"/>
            <a:ext cx="0" cy="468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959087" y="440793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sym typeface="Symbol"/>
              </a:rPr>
              <a:t>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 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Location = “HCMC”</a:t>
            </a:r>
            <a:endParaRPr lang="en-US" baseline="-2500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11487" y="4788932"/>
            <a:ext cx="0" cy="468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670016" y="3124200"/>
            <a:ext cx="129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sym typeface="Symbol"/>
              </a:rPr>
              <a:t>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SSN, Dname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0016" y="3886200"/>
            <a:ext cx="21691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sym typeface="Symbol"/>
              </a:rPr>
              <a:t>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 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Salary&gt;30000</a:t>
            </a:r>
            <a:endParaRPr lang="en-US" baseline="-25000">
              <a:solidFill>
                <a:srgbClr val="000000"/>
              </a:solidFill>
              <a:sym typeface="Symbo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aseline="-25000">
                <a:solidFill>
                  <a:srgbClr val="000000"/>
                </a:solidFill>
                <a:sym typeface="Symbol"/>
              </a:rPr>
              <a:t> 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 AND Location = “HCMC”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5991" y="5269468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Employee e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822416" y="3505200"/>
            <a:ext cx="0" cy="468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822416" y="4267200"/>
            <a:ext cx="0" cy="468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834316" y="525780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Department d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flipH="1">
            <a:off x="6307591" y="5029200"/>
            <a:ext cx="381000" cy="240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6993391" y="5029200"/>
            <a:ext cx="381000" cy="2402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553200" y="4648200"/>
            <a:ext cx="1697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pc="-400">
                <a:solidFill>
                  <a:srgbClr val="000000"/>
                </a:solidFill>
                <a:sym typeface="Wingdings 3" pitchFamily="18" charset="2"/>
              </a:rPr>
              <a:t>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 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e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.Dno 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= 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d.Dno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aseline="-25000">
                <a:solidFill>
                  <a:srgbClr val="000000"/>
                </a:solidFill>
                <a:sym typeface="Symbol"/>
              </a:rPr>
              <a:t> </a:t>
            </a:r>
            <a:r>
              <a:rPr lang="en-US" baseline="-25000">
                <a:solidFill>
                  <a:srgbClr val="000000"/>
                </a:solidFill>
                <a:sym typeface="Symbol"/>
              </a:rPr>
              <a:t> </a:t>
            </a:r>
            <a:endParaRPr lang="en-US" baseline="-2500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4648200" y="3059668"/>
            <a:ext cx="0" cy="26553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52400" y="578227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romanLcPeriod"/>
            </a:pPr>
            <a:r>
              <a:rPr lang="en-US">
                <a:solidFill>
                  <a:srgbClr val="000000"/>
                </a:solidFill>
              </a:rPr>
              <a:t>Build a cost-based query plan for each query tree.</a:t>
            </a:r>
          </a:p>
          <a:p>
            <a:pPr marL="400050" indent="-4000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romanLcPeriod"/>
            </a:pPr>
            <a:r>
              <a:rPr lang="en-US">
                <a:solidFill>
                  <a:srgbClr val="000000"/>
                </a:solidFill>
              </a:rPr>
              <a:t>Which one is better to be suggested as an execution plan for the SELECT statement?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200" y="1752600"/>
            <a:ext cx="8686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SELECT SSN, Dname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FROM Employee e, Department 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WHERE e.Dno = </a:t>
            </a:r>
            <a:r>
              <a:rPr lang="en-US">
                <a:solidFill>
                  <a:srgbClr val="000000"/>
                </a:solidFill>
              </a:rPr>
              <a:t>d.Dno AND </a:t>
            </a:r>
            <a:r>
              <a:rPr lang="en-US">
                <a:solidFill>
                  <a:srgbClr val="000000"/>
                </a:solidFill>
              </a:rPr>
              <a:t>Salary &gt; 30000 </a:t>
            </a:r>
            <a:r>
              <a:rPr lang="en-US">
                <a:solidFill>
                  <a:srgbClr val="000000"/>
                </a:solidFill>
              </a:rPr>
              <a:t>AND </a:t>
            </a:r>
            <a:r>
              <a:rPr lang="en-US">
                <a:solidFill>
                  <a:srgbClr val="000000"/>
                </a:solidFill>
              </a:rPr>
              <a:t>Location = “HCMC”;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3308866"/>
            <a:ext cx="530915" cy="369332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(a)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79285" y="3276600"/>
            <a:ext cx="537327" cy="369332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(b)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5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344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Level</vt:lpstr>
      <vt:lpstr>Chapter 3 Cost-based Query Optimization</vt:lpstr>
      <vt:lpstr>Chapter 3. Algorithms for Query Processing and Optimization</vt:lpstr>
      <vt:lpstr>Chapter 3. Algorithms for Query Processing and Optimization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Cost-based Query Optimization</dc:title>
  <dc:creator>Chau</dc:creator>
  <cp:lastModifiedBy>Chau</cp:lastModifiedBy>
  <cp:revision>2</cp:revision>
  <dcterms:created xsi:type="dcterms:W3CDTF">2019-11-16T03:41:01Z</dcterms:created>
  <dcterms:modified xsi:type="dcterms:W3CDTF">2019-11-16T03:43:53Z</dcterms:modified>
</cp:coreProperties>
</file>