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0" y="2889250"/>
            <a:ext cx="5795963" cy="201613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F91DF-EB81-4806-89B5-9843927247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3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28E61-88EF-4AE8-8776-9B479A9226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70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2F3A-D6BA-43CD-873C-534EFD2993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8A2DC-65E1-4C4C-924A-1A5A762760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1581-9FFB-465C-8F8A-1742457221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11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8BEBA-814C-4BC0-A337-6EDF527847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97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60BC9-A083-42C4-8A28-69453B4673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5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A9BD3-5289-4CB3-9025-ED87820CFB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7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1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55330-E5FC-422D-90EB-5438857389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2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0D836-D3CA-4CD5-983D-764F25A95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1336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484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52FE5-6E3E-4CF3-A602-4975BF5D997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39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7EACB-9EB0-4617-B267-F90F5E213F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85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1900-40A5-4FCE-A4E0-30159CC3C2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82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7FBD-E8F9-463E-9328-14B8FE116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80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77B0-3EB8-4930-AB45-8B9FDF42E7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B0C7-A805-4799-A6BB-7420B0DAFFB1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96EA-D5DE-48A1-8EE8-DC6A67E8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5344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F1C8E-9A7E-4578-827A-2E3CBBF2F82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304800" y="1143000"/>
            <a:ext cx="8610600" cy="0"/>
          </a:xfrm>
          <a:prstGeom prst="line">
            <a:avLst/>
          </a:prstGeom>
          <a:noFill/>
          <a:ln w="19050">
            <a:solidFill>
              <a:srgbClr val="0000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4616450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6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4. </a:t>
            </a:r>
            <a:r>
              <a:rPr lang="en-US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Introduction to Transaction Processing Concepts and Theory</a:t>
            </a:r>
            <a:endParaRPr lang="en-US" sz="36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Homework – </a:t>
            </a:r>
            <a:r>
              <a:rPr lang="en-US" b="1" cap="all" smtClean="0">
                <a:solidFill>
                  <a:srgbClr val="002060"/>
                </a:solidFill>
              </a:rPr>
              <a:t>Individual</a:t>
            </a:r>
          </a:p>
          <a:p>
            <a:r>
              <a:rPr lang="en-US" smtClean="0">
                <a:solidFill>
                  <a:srgbClr val="002060"/>
                </a:solidFill>
              </a:rPr>
              <a:t>Due date: 28.11.2019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7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Chapter 4. </a:t>
            </a:r>
            <a:r>
              <a:rPr lang="en-US" sz="3200" smtClean="0">
                <a:cs typeface="Times New Roman" pitchFamily="18" charset="0"/>
              </a:rPr>
              <a:t>Introduction to Transaction Processing Concepts and Theory</a:t>
            </a:r>
            <a:endParaRPr lang="en-US" sz="360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76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mtClean="0"/>
              <a:t>4.1. What problems happen if the following transactions run concurrently with no control?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4.1.1. r</a:t>
            </a:r>
            <a:r>
              <a:rPr lang="en-US" baseline="-25000" smtClean="0"/>
              <a:t>1</a:t>
            </a:r>
            <a:r>
              <a:rPr lang="en-US" smtClean="0"/>
              <a:t>(X); r</a:t>
            </a:r>
            <a:r>
              <a:rPr lang="en-US" baseline="-25000"/>
              <a:t>2</a:t>
            </a:r>
            <a:r>
              <a:rPr lang="en-US" smtClean="0"/>
              <a:t>(X); w</a:t>
            </a:r>
            <a:r>
              <a:rPr lang="en-US" baseline="-25000"/>
              <a:t>2</a:t>
            </a:r>
            <a:r>
              <a:rPr lang="en-US" smtClean="0"/>
              <a:t>(X); r</a:t>
            </a:r>
            <a:r>
              <a:rPr lang="en-US" baseline="-25000"/>
              <a:t>1</a:t>
            </a:r>
            <a:r>
              <a:rPr lang="en-US" smtClean="0"/>
              <a:t>(Y); w</a:t>
            </a:r>
            <a:r>
              <a:rPr lang="en-US" baseline="-25000"/>
              <a:t>1</a:t>
            </a:r>
            <a:r>
              <a:rPr lang="en-US" smtClean="0"/>
              <a:t>(X); c</a:t>
            </a:r>
            <a:r>
              <a:rPr lang="en-US" baseline="-25000"/>
              <a:t>2</a:t>
            </a:r>
            <a:r>
              <a:rPr lang="en-US" smtClean="0"/>
              <a:t>; w</a:t>
            </a:r>
            <a:r>
              <a:rPr lang="en-US" baseline="-25000"/>
              <a:t>1</a:t>
            </a:r>
            <a:r>
              <a:rPr lang="en-US" smtClean="0"/>
              <a:t>(Y); </a:t>
            </a:r>
            <a:r>
              <a:rPr lang="en-US"/>
              <a:t>c</a:t>
            </a:r>
            <a:r>
              <a:rPr lang="en-US" baseline="-25000"/>
              <a:t>1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4.1.2. </a:t>
            </a:r>
            <a:r>
              <a:rPr lang="en-US"/>
              <a:t>r</a:t>
            </a:r>
            <a:r>
              <a:rPr lang="en-US" baseline="-25000"/>
              <a:t>2</a:t>
            </a:r>
            <a:r>
              <a:rPr lang="en-US"/>
              <a:t>(Y</a:t>
            </a:r>
            <a:r>
              <a:rPr lang="en-US" smtClean="0"/>
              <a:t>); r</a:t>
            </a:r>
            <a:r>
              <a:rPr lang="en-US" baseline="-25000" smtClean="0"/>
              <a:t>1</a:t>
            </a:r>
            <a:r>
              <a:rPr lang="en-US" smtClean="0"/>
              <a:t>(X); r</a:t>
            </a:r>
            <a:r>
              <a:rPr lang="en-US" baseline="-25000"/>
              <a:t>1</a:t>
            </a:r>
            <a:r>
              <a:rPr lang="en-US" smtClean="0"/>
              <a:t>(Y); w</a:t>
            </a:r>
            <a:r>
              <a:rPr lang="en-US" baseline="-25000"/>
              <a:t>2</a:t>
            </a:r>
            <a:r>
              <a:rPr lang="en-US" smtClean="0"/>
              <a:t>(Y); w</a:t>
            </a:r>
            <a:r>
              <a:rPr lang="en-US" baseline="-25000"/>
              <a:t>1</a:t>
            </a:r>
            <a:r>
              <a:rPr lang="en-US" smtClean="0"/>
              <a:t>(X); r</a:t>
            </a:r>
            <a:r>
              <a:rPr lang="en-US" baseline="-25000"/>
              <a:t>1</a:t>
            </a:r>
            <a:r>
              <a:rPr lang="en-US" smtClean="0"/>
              <a:t>(Y); c</a:t>
            </a:r>
            <a:r>
              <a:rPr lang="en-US" baseline="-25000"/>
              <a:t>2</a:t>
            </a:r>
            <a:r>
              <a:rPr lang="en-US" smtClean="0"/>
              <a:t>; w</a:t>
            </a:r>
            <a:r>
              <a:rPr lang="en-US" baseline="-25000"/>
              <a:t>1</a:t>
            </a:r>
            <a:r>
              <a:rPr lang="en-US" smtClean="0"/>
              <a:t>(Y); c</a:t>
            </a:r>
            <a:r>
              <a:rPr lang="en-US" baseline="-25000"/>
              <a:t>1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4.1.3. r</a:t>
            </a:r>
            <a:r>
              <a:rPr lang="en-US" baseline="-25000"/>
              <a:t>1</a:t>
            </a:r>
            <a:r>
              <a:rPr lang="en-US" smtClean="0"/>
              <a:t>(X); r</a:t>
            </a:r>
            <a:r>
              <a:rPr lang="en-US" baseline="-25000"/>
              <a:t>1</a:t>
            </a:r>
            <a:r>
              <a:rPr lang="en-US" smtClean="0"/>
              <a:t>(Y); r</a:t>
            </a:r>
            <a:r>
              <a:rPr lang="en-US" baseline="-25000"/>
              <a:t>2</a:t>
            </a:r>
            <a:r>
              <a:rPr lang="en-US" smtClean="0"/>
              <a:t>(Z); w</a:t>
            </a:r>
            <a:r>
              <a:rPr lang="en-US" baseline="-25000"/>
              <a:t>2</a:t>
            </a:r>
            <a:r>
              <a:rPr lang="en-US" smtClean="0"/>
              <a:t>(Z); r</a:t>
            </a:r>
            <a:r>
              <a:rPr lang="en-US" baseline="-25000"/>
              <a:t>1</a:t>
            </a:r>
            <a:r>
              <a:rPr lang="en-US" smtClean="0"/>
              <a:t>(Z); w</a:t>
            </a:r>
            <a:r>
              <a:rPr lang="en-US" baseline="-25000"/>
              <a:t>1</a:t>
            </a:r>
            <a:r>
              <a:rPr lang="en-US" smtClean="0"/>
              <a:t>(avg(X, Y, Z)); c</a:t>
            </a:r>
            <a:r>
              <a:rPr lang="en-US" baseline="-25000"/>
              <a:t>1</a:t>
            </a:r>
            <a:r>
              <a:rPr lang="en-US" smtClean="0"/>
              <a:t>; c</a:t>
            </a:r>
            <a:r>
              <a:rPr lang="en-US" baseline="-25000"/>
              <a:t>2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4.1.4. r</a:t>
            </a:r>
            <a:r>
              <a:rPr lang="en-US" baseline="-25000"/>
              <a:t>1</a:t>
            </a:r>
            <a:r>
              <a:rPr lang="en-US" smtClean="0"/>
              <a:t>(X); w</a:t>
            </a:r>
            <a:r>
              <a:rPr lang="en-US" baseline="-25000"/>
              <a:t>1</a:t>
            </a:r>
            <a:r>
              <a:rPr lang="en-US" smtClean="0"/>
              <a:t>(X); r</a:t>
            </a:r>
            <a:r>
              <a:rPr lang="en-US" baseline="-25000"/>
              <a:t>2</a:t>
            </a:r>
            <a:r>
              <a:rPr lang="en-US" smtClean="0"/>
              <a:t>(X); r</a:t>
            </a:r>
            <a:r>
              <a:rPr lang="en-US" baseline="-25000"/>
              <a:t>1</a:t>
            </a:r>
            <a:r>
              <a:rPr lang="en-US" smtClean="0"/>
              <a:t>(Y); w</a:t>
            </a:r>
            <a:r>
              <a:rPr lang="en-US" baseline="-25000"/>
              <a:t>1</a:t>
            </a:r>
            <a:r>
              <a:rPr lang="en-US" smtClean="0"/>
              <a:t>(Y); a</a:t>
            </a:r>
            <a:r>
              <a:rPr lang="en-US" baseline="-25000"/>
              <a:t>1</a:t>
            </a:r>
            <a:r>
              <a:rPr lang="en-US" smtClean="0"/>
              <a:t>; w</a:t>
            </a:r>
            <a:r>
              <a:rPr lang="en-US" baseline="-25000"/>
              <a:t>2</a:t>
            </a:r>
            <a:r>
              <a:rPr lang="en-US" smtClean="0"/>
              <a:t>(X); c</a:t>
            </a:r>
            <a:r>
              <a:rPr lang="en-US" baseline="-25000"/>
              <a:t>2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C16ACDF-E7E5-48AA-9C01-9976AC1DF81D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Chapter 4. </a:t>
            </a:r>
            <a:r>
              <a:rPr lang="en-US" sz="3200" smtClean="0">
                <a:cs typeface="Times New Roman" pitchFamily="18" charset="0"/>
              </a:rPr>
              <a:t>Introduction to Transaction Processing Concepts and Theory</a:t>
            </a:r>
            <a:endParaRPr lang="en-US" sz="360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9067800" cy="54102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smtClean="0"/>
              <a:t>4.2. What are the most recoverable characteristics of each following schedule? What are their corresponding log contents?</a:t>
            </a:r>
          </a:p>
          <a:p>
            <a:pPr lvl="1">
              <a:spcBef>
                <a:spcPts val="1800"/>
              </a:spcBef>
            </a:pPr>
            <a:r>
              <a:rPr lang="en-US" sz="2000" smtClean="0"/>
              <a:t>4.2.1</a:t>
            </a:r>
            <a:r>
              <a:rPr lang="en-US" sz="2000"/>
              <a:t>. r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(X); r</a:t>
            </a:r>
            <a:r>
              <a:rPr lang="en-US" sz="2000" baseline="-25000"/>
              <a:t>3</a:t>
            </a:r>
            <a:r>
              <a:rPr lang="en-US" sz="2000"/>
              <a:t>(X); w</a:t>
            </a:r>
            <a:r>
              <a:rPr lang="en-US" sz="2000" baseline="-25000"/>
              <a:t>3</a:t>
            </a:r>
            <a:r>
              <a:rPr lang="en-US" sz="2000"/>
              <a:t>(X); w</a:t>
            </a:r>
            <a:r>
              <a:rPr lang="en-US" sz="2000" baseline="-25000"/>
              <a:t>1</a:t>
            </a:r>
            <a:r>
              <a:rPr lang="en-US" sz="2000"/>
              <a:t>(X); c</a:t>
            </a:r>
            <a:r>
              <a:rPr lang="en-US" sz="2000" baseline="-25000"/>
              <a:t>3</a:t>
            </a:r>
            <a:r>
              <a:rPr lang="en-US" sz="2000"/>
              <a:t>; w</a:t>
            </a:r>
            <a:r>
              <a:rPr lang="en-US" sz="2000" baseline="-25000"/>
              <a:t>2</a:t>
            </a:r>
            <a:r>
              <a:rPr lang="en-US" sz="2000"/>
              <a:t>(X); c</a:t>
            </a:r>
            <a:r>
              <a:rPr lang="en-US" sz="2000" baseline="-25000"/>
              <a:t>1</a:t>
            </a:r>
            <a:r>
              <a:rPr lang="en-US" sz="2000"/>
              <a:t>; </a:t>
            </a:r>
            <a:r>
              <a:rPr lang="en-US" sz="2000" smtClean="0"/>
              <a:t>c</a:t>
            </a:r>
            <a:r>
              <a:rPr lang="en-US" sz="2000" baseline="-25000" smtClean="0"/>
              <a:t>2</a:t>
            </a:r>
            <a:endParaRPr lang="en-US" sz="2000" baseline="-25000"/>
          </a:p>
          <a:p>
            <a:pPr lvl="1">
              <a:spcBef>
                <a:spcPts val="1800"/>
              </a:spcBef>
            </a:pPr>
            <a:r>
              <a:rPr lang="en-US" sz="2000" smtClean="0"/>
              <a:t>4.2.2. </a:t>
            </a:r>
            <a:r>
              <a:rPr lang="en-US" sz="2000"/>
              <a:t>r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1</a:t>
            </a:r>
            <a:r>
              <a:rPr lang="en-US" sz="2000"/>
              <a:t>(Y); w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1</a:t>
            </a:r>
            <a:r>
              <a:rPr lang="en-US" sz="2000"/>
              <a:t>(Y); </a:t>
            </a:r>
            <a:r>
              <a:rPr lang="en-US" sz="2000" smtClean="0"/>
              <a:t>c</a:t>
            </a:r>
            <a:r>
              <a:rPr lang="en-US" sz="2000" baseline="-25000"/>
              <a:t>2</a:t>
            </a:r>
            <a:r>
              <a:rPr lang="en-US" sz="2000" smtClean="0"/>
              <a:t>; a</a:t>
            </a:r>
            <a:r>
              <a:rPr lang="en-US" sz="2000" baseline="-25000"/>
              <a:t>1</a:t>
            </a:r>
          </a:p>
          <a:p>
            <a:pPr lvl="1">
              <a:spcBef>
                <a:spcPts val="1800"/>
              </a:spcBef>
            </a:pPr>
            <a:r>
              <a:rPr lang="en-US" sz="2000" smtClean="0"/>
              <a:t>4.2.3</a:t>
            </a:r>
            <a:r>
              <a:rPr lang="en-US" sz="2000"/>
              <a:t>. r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(Y); w</a:t>
            </a:r>
            <a:r>
              <a:rPr lang="en-US" sz="2000" baseline="-25000"/>
              <a:t>2</a:t>
            </a:r>
            <a:r>
              <a:rPr lang="en-US" sz="2000"/>
              <a:t>(Y); c</a:t>
            </a:r>
            <a:r>
              <a:rPr lang="en-US" sz="2000" baseline="-25000"/>
              <a:t>1</a:t>
            </a:r>
            <a:r>
              <a:rPr lang="en-US" sz="2000"/>
              <a:t>; w</a:t>
            </a:r>
            <a:r>
              <a:rPr lang="en-US" sz="2000" baseline="-25000"/>
              <a:t>2</a:t>
            </a:r>
            <a:r>
              <a:rPr lang="en-US" sz="2000"/>
              <a:t>(X); c</a:t>
            </a:r>
            <a:r>
              <a:rPr lang="en-US" sz="2000" baseline="-25000"/>
              <a:t>2</a:t>
            </a:r>
            <a:r>
              <a:rPr lang="en-US" sz="2000">
                <a:solidFill>
                  <a:srgbClr val="0000CA"/>
                </a:solidFill>
              </a:rPr>
              <a:t> </a:t>
            </a:r>
            <a:endParaRPr lang="en-US" sz="2000" baseline="-25000"/>
          </a:p>
          <a:p>
            <a:pPr lvl="1">
              <a:spcBef>
                <a:spcPts val="1800"/>
              </a:spcBef>
            </a:pPr>
            <a:r>
              <a:rPr lang="en-US" sz="2000" smtClean="0"/>
              <a:t>4.2.4. </a:t>
            </a:r>
            <a:r>
              <a:rPr lang="en-US" sz="2000"/>
              <a:t>r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1</a:t>
            </a:r>
            <a:r>
              <a:rPr lang="en-US" sz="2000"/>
              <a:t>(Y); r</a:t>
            </a:r>
            <a:r>
              <a:rPr lang="en-US" sz="2000" baseline="-25000"/>
              <a:t>2</a:t>
            </a:r>
            <a:r>
              <a:rPr lang="en-US" sz="2000"/>
              <a:t>(Y); w</a:t>
            </a:r>
            <a:r>
              <a:rPr lang="en-US" sz="2000" baseline="-25000"/>
              <a:t>1</a:t>
            </a:r>
            <a:r>
              <a:rPr lang="en-US" sz="2000"/>
              <a:t>(Y); w</a:t>
            </a:r>
            <a:r>
              <a:rPr lang="en-US" sz="2000" baseline="-25000"/>
              <a:t>2</a:t>
            </a:r>
            <a:r>
              <a:rPr lang="en-US" sz="2000"/>
              <a:t>(Y); a</a:t>
            </a:r>
            <a:r>
              <a:rPr lang="en-US" sz="2000" baseline="-25000"/>
              <a:t>1</a:t>
            </a:r>
            <a:r>
              <a:rPr lang="en-US" sz="2000"/>
              <a:t>; a</a:t>
            </a:r>
            <a:r>
              <a:rPr lang="en-US" sz="2000" baseline="-25000"/>
              <a:t>2</a:t>
            </a:r>
          </a:p>
          <a:p>
            <a:pPr lvl="1">
              <a:spcBef>
                <a:spcPts val="1800"/>
              </a:spcBef>
            </a:pPr>
            <a:r>
              <a:rPr lang="en-US" sz="2000" smtClean="0"/>
              <a:t>4.2.5</a:t>
            </a:r>
            <a:r>
              <a:rPr lang="en-US" sz="2000"/>
              <a:t>. r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1</a:t>
            </a:r>
            <a:r>
              <a:rPr lang="en-US" sz="2000"/>
              <a:t>(Y); w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1</a:t>
            </a:r>
            <a:r>
              <a:rPr lang="en-US" sz="2000"/>
              <a:t>(Y); c</a:t>
            </a:r>
            <a:r>
              <a:rPr lang="en-US" sz="2000" baseline="-25000"/>
              <a:t>1</a:t>
            </a:r>
            <a:r>
              <a:rPr lang="en-US" sz="2000"/>
              <a:t>; r</a:t>
            </a:r>
            <a:r>
              <a:rPr lang="en-US" sz="2000" baseline="-25000"/>
              <a:t>2</a:t>
            </a:r>
            <a:r>
              <a:rPr lang="en-US" sz="2000"/>
              <a:t>(Y); w</a:t>
            </a:r>
            <a:r>
              <a:rPr lang="en-US" sz="2000" baseline="-25000"/>
              <a:t>2</a:t>
            </a:r>
            <a:r>
              <a:rPr lang="en-US" sz="2000"/>
              <a:t>(Y); c</a:t>
            </a:r>
            <a:r>
              <a:rPr lang="en-US" sz="2000" baseline="-25000"/>
              <a:t>2</a:t>
            </a:r>
          </a:p>
          <a:p>
            <a:pPr lvl="1">
              <a:spcBef>
                <a:spcPts val="1800"/>
              </a:spcBef>
            </a:pPr>
            <a:r>
              <a:rPr lang="en-US" sz="2000" smtClean="0"/>
              <a:t>4.2.6. r</a:t>
            </a:r>
            <a:r>
              <a:rPr lang="en-US" sz="2000" baseline="-25000"/>
              <a:t>1</a:t>
            </a:r>
            <a:r>
              <a:rPr lang="en-US" sz="2000" smtClean="0"/>
              <a:t>(X); r</a:t>
            </a:r>
            <a:r>
              <a:rPr lang="en-US" sz="2000" baseline="-25000"/>
              <a:t>2</a:t>
            </a:r>
            <a:r>
              <a:rPr lang="en-US" sz="2000" smtClean="0"/>
              <a:t>(Y); w</a:t>
            </a:r>
            <a:r>
              <a:rPr lang="en-US" sz="2000" baseline="-25000"/>
              <a:t>1</a:t>
            </a:r>
            <a:r>
              <a:rPr lang="en-US" sz="2000" smtClean="0"/>
              <a:t>(X); r</a:t>
            </a:r>
            <a:r>
              <a:rPr lang="en-US" sz="2000" baseline="-25000"/>
              <a:t>3</a:t>
            </a:r>
            <a:r>
              <a:rPr lang="en-US" sz="2000" smtClean="0"/>
              <a:t>(Y); c</a:t>
            </a:r>
            <a:r>
              <a:rPr lang="en-US" sz="2000" baseline="-25000"/>
              <a:t>1</a:t>
            </a:r>
            <a:r>
              <a:rPr lang="en-US" sz="2000" smtClean="0"/>
              <a:t>; w</a:t>
            </a:r>
            <a:r>
              <a:rPr lang="en-US" sz="2000" baseline="-25000"/>
              <a:t>2</a:t>
            </a:r>
            <a:r>
              <a:rPr lang="en-US" sz="2000" smtClean="0"/>
              <a:t>(Y); r</a:t>
            </a:r>
            <a:r>
              <a:rPr lang="en-US" sz="2000" baseline="-25000"/>
              <a:t>2</a:t>
            </a:r>
            <a:r>
              <a:rPr lang="en-US" sz="2000" smtClean="0"/>
              <a:t>(X); r</a:t>
            </a:r>
            <a:r>
              <a:rPr lang="en-US" sz="2000" baseline="-25000"/>
              <a:t>3</a:t>
            </a:r>
            <a:r>
              <a:rPr lang="en-US" sz="2000" smtClean="0"/>
              <a:t>(X); w</a:t>
            </a:r>
            <a:r>
              <a:rPr lang="en-US" sz="2000" baseline="-25000"/>
              <a:t>2</a:t>
            </a:r>
            <a:r>
              <a:rPr lang="en-US" sz="2000" smtClean="0"/>
              <a:t>(X); c</a:t>
            </a:r>
            <a:r>
              <a:rPr lang="en-US" sz="2000" baseline="-25000"/>
              <a:t>2</a:t>
            </a:r>
            <a:r>
              <a:rPr lang="en-US" sz="2000" smtClean="0"/>
              <a:t>; w</a:t>
            </a:r>
            <a:r>
              <a:rPr lang="en-US" sz="2000" baseline="-25000"/>
              <a:t>3</a:t>
            </a:r>
            <a:r>
              <a:rPr lang="en-US" sz="2000" smtClean="0"/>
              <a:t>(Y); w</a:t>
            </a:r>
            <a:r>
              <a:rPr lang="en-US" sz="2000" baseline="-25000"/>
              <a:t>3</a:t>
            </a:r>
            <a:r>
              <a:rPr lang="en-US" sz="2000" smtClean="0"/>
              <a:t>(X); c</a:t>
            </a:r>
            <a:r>
              <a:rPr lang="en-US" sz="2000" baseline="-25000"/>
              <a:t>3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C16ACDF-E7E5-48AA-9C01-9976AC1DF81D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Chapter 4. </a:t>
            </a:r>
            <a:r>
              <a:rPr lang="en-US" sz="3200" smtClean="0">
                <a:cs typeface="Times New Roman" pitchFamily="18" charset="0"/>
              </a:rPr>
              <a:t>Introduction to Transaction Processing Concepts and Theory</a:t>
            </a:r>
            <a:endParaRPr lang="en-US" sz="360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76800"/>
          </a:xfrm>
        </p:spPr>
        <p:txBody>
          <a:bodyPr/>
          <a:lstStyle/>
          <a:p>
            <a:r>
              <a:rPr lang="en-US" sz="2400" smtClean="0"/>
              <a:t>4.3. Which schedule is conflict serializable? What is its serialization (precedence) graph? What is its corresponding serial schedule?</a:t>
            </a:r>
          </a:p>
          <a:p>
            <a:pPr lvl="1">
              <a:spcBef>
                <a:spcPts val="1800"/>
              </a:spcBef>
            </a:pPr>
            <a:r>
              <a:rPr lang="en-US" sz="2000" smtClean="0"/>
              <a:t>4.3.1</a:t>
            </a:r>
            <a:r>
              <a:rPr lang="en-US" sz="2000"/>
              <a:t>. r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(X); r</a:t>
            </a:r>
            <a:r>
              <a:rPr lang="en-US" sz="2000" baseline="-25000"/>
              <a:t>3</a:t>
            </a:r>
            <a:r>
              <a:rPr lang="en-US" sz="2000"/>
              <a:t>(X); w</a:t>
            </a:r>
            <a:r>
              <a:rPr lang="en-US" sz="2000" baseline="-25000"/>
              <a:t>3</a:t>
            </a:r>
            <a:r>
              <a:rPr lang="en-US" sz="2000"/>
              <a:t>(X); w</a:t>
            </a:r>
            <a:r>
              <a:rPr lang="en-US" sz="2000" baseline="-25000"/>
              <a:t>1</a:t>
            </a:r>
            <a:r>
              <a:rPr lang="en-US" sz="2000"/>
              <a:t>(X); </a:t>
            </a:r>
            <a:r>
              <a:rPr lang="en-US" sz="2000" smtClean="0"/>
              <a:t>w</a:t>
            </a:r>
            <a:r>
              <a:rPr lang="en-US" sz="2000" baseline="-25000" smtClean="0"/>
              <a:t>2</a:t>
            </a:r>
            <a:r>
              <a:rPr lang="en-US" sz="2000" smtClean="0"/>
              <a:t>(X) </a:t>
            </a:r>
            <a:endParaRPr lang="en-US" sz="2000" baseline="-25000"/>
          </a:p>
          <a:p>
            <a:pPr lvl="1">
              <a:spcBef>
                <a:spcPts val="1800"/>
              </a:spcBef>
            </a:pPr>
            <a:r>
              <a:rPr lang="en-US" sz="2000" smtClean="0"/>
              <a:t>4.3.2</a:t>
            </a:r>
            <a:r>
              <a:rPr lang="en-US" sz="2000"/>
              <a:t>. r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1</a:t>
            </a:r>
            <a:r>
              <a:rPr lang="en-US" sz="2000"/>
              <a:t>(Y); w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1</a:t>
            </a:r>
            <a:r>
              <a:rPr lang="en-US" sz="2000"/>
              <a:t>(Y</a:t>
            </a:r>
            <a:r>
              <a:rPr lang="en-US" sz="2000" smtClean="0"/>
              <a:t>)</a:t>
            </a:r>
            <a:endParaRPr lang="en-US" sz="2000" baseline="-25000"/>
          </a:p>
          <a:p>
            <a:pPr lvl="1">
              <a:spcBef>
                <a:spcPts val="1800"/>
              </a:spcBef>
            </a:pPr>
            <a:r>
              <a:rPr lang="en-US" sz="2000" smtClean="0"/>
              <a:t>4.3.3</a:t>
            </a:r>
            <a:r>
              <a:rPr lang="en-US" sz="2000"/>
              <a:t>. r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(Y); w</a:t>
            </a:r>
            <a:r>
              <a:rPr lang="en-US" sz="2000" baseline="-25000"/>
              <a:t>2</a:t>
            </a:r>
            <a:r>
              <a:rPr lang="en-US" sz="2000"/>
              <a:t>(Y); </a:t>
            </a:r>
            <a:r>
              <a:rPr lang="en-US" sz="2000" smtClean="0"/>
              <a:t>w</a:t>
            </a:r>
            <a:r>
              <a:rPr lang="en-US" sz="2000" baseline="-25000" smtClean="0"/>
              <a:t>2</a:t>
            </a:r>
            <a:r>
              <a:rPr lang="en-US" sz="2000" smtClean="0"/>
              <a:t>(X)</a:t>
            </a:r>
            <a:r>
              <a:rPr lang="en-US" sz="2000" smtClean="0">
                <a:solidFill>
                  <a:srgbClr val="0000CA"/>
                </a:solidFill>
              </a:rPr>
              <a:t> </a:t>
            </a:r>
            <a:endParaRPr lang="en-US" sz="2000" baseline="-25000"/>
          </a:p>
          <a:p>
            <a:pPr lvl="1">
              <a:spcBef>
                <a:spcPts val="1800"/>
              </a:spcBef>
            </a:pPr>
            <a:r>
              <a:rPr lang="en-US" sz="2000" smtClean="0"/>
              <a:t>4.3.4</a:t>
            </a:r>
            <a:r>
              <a:rPr lang="en-US" sz="2000"/>
              <a:t>. r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1</a:t>
            </a:r>
            <a:r>
              <a:rPr lang="en-US" sz="2000"/>
              <a:t>(Y); r</a:t>
            </a:r>
            <a:r>
              <a:rPr lang="en-US" sz="2000" baseline="-25000"/>
              <a:t>2</a:t>
            </a:r>
            <a:r>
              <a:rPr lang="en-US" sz="2000"/>
              <a:t>(Y); w</a:t>
            </a:r>
            <a:r>
              <a:rPr lang="en-US" sz="2000" baseline="-25000"/>
              <a:t>1</a:t>
            </a:r>
            <a:r>
              <a:rPr lang="en-US" sz="2000"/>
              <a:t>(Y); w</a:t>
            </a:r>
            <a:r>
              <a:rPr lang="en-US" sz="2000" baseline="-25000"/>
              <a:t>2</a:t>
            </a:r>
            <a:r>
              <a:rPr lang="en-US" sz="2000"/>
              <a:t>(Y</a:t>
            </a:r>
            <a:r>
              <a:rPr lang="en-US" sz="2000" smtClean="0"/>
              <a:t>)</a:t>
            </a:r>
            <a:endParaRPr lang="en-US" sz="2000" baseline="-25000"/>
          </a:p>
          <a:p>
            <a:pPr lvl="1">
              <a:spcBef>
                <a:spcPts val="1800"/>
              </a:spcBef>
            </a:pPr>
            <a:r>
              <a:rPr lang="en-US" sz="2000" smtClean="0"/>
              <a:t>4.3.5</a:t>
            </a:r>
            <a:r>
              <a:rPr lang="en-US" sz="2000"/>
              <a:t>. r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1</a:t>
            </a:r>
            <a:r>
              <a:rPr lang="en-US" sz="2000"/>
              <a:t>(Y); w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2</a:t>
            </a:r>
            <a:r>
              <a:rPr lang="en-US" sz="2000"/>
              <a:t>(X); w</a:t>
            </a:r>
            <a:r>
              <a:rPr lang="en-US" sz="2000" baseline="-25000"/>
              <a:t>1</a:t>
            </a:r>
            <a:r>
              <a:rPr lang="en-US" sz="2000"/>
              <a:t>(Y); </a:t>
            </a:r>
            <a:r>
              <a:rPr lang="en-US" sz="2000" smtClean="0"/>
              <a:t>r</a:t>
            </a:r>
            <a:r>
              <a:rPr lang="en-US" sz="2000" baseline="-25000" smtClean="0"/>
              <a:t>2</a:t>
            </a:r>
            <a:r>
              <a:rPr lang="en-US" sz="2000" smtClean="0"/>
              <a:t>(Y</a:t>
            </a:r>
            <a:r>
              <a:rPr lang="en-US" sz="2000"/>
              <a:t>); w</a:t>
            </a:r>
            <a:r>
              <a:rPr lang="en-US" sz="2000" baseline="-25000"/>
              <a:t>2</a:t>
            </a:r>
            <a:r>
              <a:rPr lang="en-US" sz="2000"/>
              <a:t>(Y</a:t>
            </a:r>
            <a:r>
              <a:rPr lang="en-US" sz="2000" smtClean="0"/>
              <a:t>)</a:t>
            </a:r>
            <a:endParaRPr lang="en-US" sz="2000" baseline="-25000"/>
          </a:p>
          <a:p>
            <a:pPr lvl="1">
              <a:spcBef>
                <a:spcPts val="1800"/>
              </a:spcBef>
            </a:pPr>
            <a:r>
              <a:rPr lang="en-US" sz="2000" smtClean="0"/>
              <a:t>4.3.6</a:t>
            </a:r>
            <a:r>
              <a:rPr lang="en-US" sz="2000"/>
              <a:t>. r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2</a:t>
            </a:r>
            <a:r>
              <a:rPr lang="en-US" sz="2000"/>
              <a:t>(Y); w</a:t>
            </a:r>
            <a:r>
              <a:rPr lang="en-US" sz="2000" baseline="-25000"/>
              <a:t>1</a:t>
            </a:r>
            <a:r>
              <a:rPr lang="en-US" sz="2000"/>
              <a:t>(X); r</a:t>
            </a:r>
            <a:r>
              <a:rPr lang="en-US" sz="2000" baseline="-25000"/>
              <a:t>3</a:t>
            </a:r>
            <a:r>
              <a:rPr lang="en-US" sz="2000"/>
              <a:t>(Y); </a:t>
            </a:r>
            <a:r>
              <a:rPr lang="en-US" sz="2000" smtClean="0"/>
              <a:t>w</a:t>
            </a:r>
            <a:r>
              <a:rPr lang="en-US" sz="2000" baseline="-25000" smtClean="0"/>
              <a:t>2</a:t>
            </a:r>
            <a:r>
              <a:rPr lang="en-US" sz="2000" smtClean="0"/>
              <a:t>(Y</a:t>
            </a:r>
            <a:r>
              <a:rPr lang="en-US" sz="2000"/>
              <a:t>); r</a:t>
            </a:r>
            <a:r>
              <a:rPr lang="en-US" sz="2000" baseline="-25000"/>
              <a:t>2</a:t>
            </a:r>
            <a:r>
              <a:rPr lang="en-US" sz="2000"/>
              <a:t>(X); r</a:t>
            </a:r>
            <a:r>
              <a:rPr lang="en-US" sz="2000" baseline="-25000"/>
              <a:t>3</a:t>
            </a:r>
            <a:r>
              <a:rPr lang="en-US" sz="2000"/>
              <a:t>(X); w</a:t>
            </a:r>
            <a:r>
              <a:rPr lang="en-US" sz="2000" baseline="-25000"/>
              <a:t>2</a:t>
            </a:r>
            <a:r>
              <a:rPr lang="en-US" sz="2000"/>
              <a:t>(X); </a:t>
            </a:r>
            <a:r>
              <a:rPr lang="en-US" sz="2000" smtClean="0"/>
              <a:t>w</a:t>
            </a:r>
            <a:r>
              <a:rPr lang="en-US" sz="2000" baseline="-25000" smtClean="0"/>
              <a:t>3</a:t>
            </a:r>
            <a:r>
              <a:rPr lang="en-US" sz="2000" smtClean="0"/>
              <a:t>(Y</a:t>
            </a:r>
            <a:r>
              <a:rPr lang="en-US" sz="2000"/>
              <a:t>); w</a:t>
            </a:r>
            <a:r>
              <a:rPr lang="en-US" sz="2000" baseline="-25000"/>
              <a:t>3</a:t>
            </a:r>
            <a:r>
              <a:rPr lang="en-US" sz="2000"/>
              <a:t>(X</a:t>
            </a:r>
            <a:r>
              <a:rPr lang="en-US" sz="2000" smtClean="0"/>
              <a:t>)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C16ACDF-E7E5-48AA-9C01-9976AC1DF81D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0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401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Level</vt:lpstr>
      <vt:lpstr>Chapter 4. Introduction to Transaction Processing Concepts and Theory</vt:lpstr>
      <vt:lpstr>Chapter 4. Introduction to Transaction Processing Concepts and Theory</vt:lpstr>
      <vt:lpstr>Chapter 4. Introduction to Transaction Processing Concepts and Theory</vt:lpstr>
      <vt:lpstr>Chapter 4. Introduction to Transaction Processing Concepts and Theory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Introduction to Transaction Processing Concepts and Theory</dc:title>
  <dc:creator>Chau</dc:creator>
  <cp:lastModifiedBy>Chau</cp:lastModifiedBy>
  <cp:revision>1</cp:revision>
  <dcterms:created xsi:type="dcterms:W3CDTF">2019-11-23T13:13:09Z</dcterms:created>
  <dcterms:modified xsi:type="dcterms:W3CDTF">2019-11-23T13:15:36Z</dcterms:modified>
</cp:coreProperties>
</file>