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1.xml" /><Relationship Id="rId7" Type="http://schemas.openxmlformats.org/officeDocument/2006/relationships/viewProps" Target="viewProps.xml" /><Relationship Id="rId2" Type="http://schemas.openxmlformats.org/officeDocument/2006/relationships/slideMaster" Target="slideMasters/slideMaster2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3.xml" /><Relationship Id="rId4" Type="http://schemas.openxmlformats.org/officeDocument/2006/relationships/slide" Target="slides/slide2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D7D1-F177-4205-8205-924D971F87C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FFEA-672B-4937-8760-18DAD69C9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7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D7D1-F177-4205-8205-924D971F87C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FFEA-672B-4937-8760-18DAD69C9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2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D7D1-F177-4205-8205-924D971F87C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FFEA-672B-4937-8760-18DAD69C9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22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0000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vi-V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048000" y="2889250"/>
            <a:ext cx="5795963" cy="201613"/>
          </a:xfrm>
          <a:prstGeom prst="rect">
            <a:avLst/>
          </a:prstGeom>
          <a:gradFill rotWithShape="1">
            <a:gsLst>
              <a:gs pos="0">
                <a:srgbClr val="052B76"/>
              </a:gs>
              <a:gs pos="100000">
                <a:srgbClr val="0B5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vi-VN">
              <a:solidFill>
                <a:srgbClr val="000000"/>
              </a:solidFill>
            </a:endParaRP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F91DF-EB81-4806-89B5-9843927247E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989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28E61-88EF-4AE8-8776-9B479A92269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900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E2F3A-D6BA-43CD-873C-534EFD2993E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335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8A2DC-65E1-4C4C-924A-1A5A762760F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127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71581-9FFB-465C-8F8A-1742457221D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363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8BEBA-814C-4BC0-A337-6EDF527847A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8154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60BC9-A083-42C4-8A28-69453B46739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1599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A9BD3-5289-4CB3-9025-ED87820CFB7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7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D7D1-F177-4205-8205-924D971F87C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FFEA-672B-4937-8760-18DAD69C9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84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55330-E5FC-422D-90EB-54388573896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268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0D836-D3CA-4CD5-983D-764F25A959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6993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1336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2484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52FE5-6E3E-4CF3-A602-4975BF5D997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1888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10175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41529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7EACB-9EB0-4617-B267-F90F5E213FF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7315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10175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4478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9624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61900-40A5-4FCE-A4E0-30159CC3C2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5794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8534400" cy="10175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4478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624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2500" y="39624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47FBD-E8F9-463E-9328-14B8FE116EA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2980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10175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4478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9624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677B0-3EB8-4930-AB45-8B9FDF42E75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78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D7D1-F177-4205-8205-924D971F87C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FFEA-672B-4937-8760-18DAD69C9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2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D7D1-F177-4205-8205-924D971F87C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FFEA-672B-4937-8760-18DAD69C9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0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D7D1-F177-4205-8205-924D971F87C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FFEA-672B-4937-8760-18DAD69C9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7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D7D1-F177-4205-8205-924D971F87C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FFEA-672B-4937-8760-18DAD69C9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9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D7D1-F177-4205-8205-924D971F87C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FFEA-672B-4937-8760-18DAD69C9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7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D7D1-F177-4205-8205-924D971F87C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FFEA-672B-4937-8760-18DAD69C9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3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D7D1-F177-4205-8205-924D971F87C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FFEA-672B-4937-8760-18DAD69C9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9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13" Type="http://schemas.openxmlformats.org/officeDocument/2006/relationships/slideLayout" Target="../slideLayouts/slideLayout24.xml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slideLayout" Target="../slideLayouts/slideLayout23.xml" /><Relationship Id="rId2" Type="http://schemas.openxmlformats.org/officeDocument/2006/relationships/slideLayout" Target="../slideLayouts/slideLayout13.xml" /><Relationship Id="rId16" Type="http://schemas.openxmlformats.org/officeDocument/2006/relationships/theme" Target="../theme/theme2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5" Type="http://schemas.openxmlformats.org/officeDocument/2006/relationships/slideLayout" Target="../slideLayouts/slideLayout2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Relationship Id="rId14" Type="http://schemas.openxmlformats.org/officeDocument/2006/relationships/slideLayout" Target="../slideLayouts/slideLayout25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7D7D1-F177-4205-8205-924D971F87C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4FFEA-672B-4937-8760-18DAD69C9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5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534400" cy="101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BF1C8E-9A7E-4578-827A-2E3CBBF2F82F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0000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th-TH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304800" y="1143000"/>
            <a:ext cx="8610600" cy="0"/>
          </a:xfrm>
          <a:prstGeom prst="line">
            <a:avLst/>
          </a:prstGeom>
          <a:noFill/>
          <a:ln w="19050">
            <a:solidFill>
              <a:srgbClr val="0000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4616450"/>
          </a:xfrm>
          <a:prstGeom prst="rect">
            <a:avLst/>
          </a:prstGeom>
          <a:gradFill rotWithShape="1">
            <a:gsLst>
              <a:gs pos="0">
                <a:srgbClr val="052B76"/>
              </a:gs>
              <a:gs pos="100000">
                <a:srgbClr val="0B5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th-TH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70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A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CA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CA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CA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CA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CA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CA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CA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CA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Chapter 5. Concurrency Control Techniques</a:t>
            </a:r>
            <a:endParaRPr lang="en-US" b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Homework – INDIVIDUAL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Due Date: 12.12.2019, 23:55</a:t>
            </a:r>
          </a:p>
        </p:txBody>
      </p:sp>
    </p:spTree>
    <p:extLst>
      <p:ext uri="{BB962C8B-B14F-4D97-AF65-F5344CB8AC3E}">
        <p14:creationId xmlns:p14="http://schemas.microsoft.com/office/powerpoint/2010/main" val="423764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1017588"/>
          </a:xfrm>
        </p:spPr>
        <p:txBody>
          <a:bodyPr/>
          <a:lstStyle/>
          <a:p>
            <a:r>
              <a:rPr lang="en-US" sz="3600">
                <a:cs typeface="Times New Roman" pitchFamily="18" charset="0"/>
              </a:rPr>
              <a:t>Chapter 5. Concurrency Control Techniques</a:t>
            </a:r>
            <a:endParaRPr lang="en-US" sz="380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48768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/>
              <a:t>Given a non-serial schedule. Apply the concurrency control techniques to this schedule. Which technique faces deadlock?</a:t>
            </a:r>
          </a:p>
          <a:p>
            <a:pPr marL="400050" lvl="1" indent="0">
              <a:spcBef>
                <a:spcPts val="1800"/>
              </a:spcBef>
              <a:buNone/>
            </a:pPr>
            <a:r>
              <a:rPr lang="en-US"/>
              <a:t>5.1. Two-phase locking</a:t>
            </a:r>
          </a:p>
          <a:p>
            <a:pPr marL="800100" lvl="2" indent="0">
              <a:spcBef>
                <a:spcPts val="1800"/>
              </a:spcBef>
              <a:buNone/>
            </a:pPr>
            <a:r>
              <a:rPr lang="en-US"/>
              <a:t>5.1.1. Using Lock() and Unlock()</a:t>
            </a:r>
          </a:p>
          <a:p>
            <a:pPr marL="800100" lvl="2" indent="0">
              <a:spcBef>
                <a:spcPts val="1800"/>
              </a:spcBef>
              <a:buNone/>
            </a:pPr>
            <a:r>
              <a:rPr lang="en-US"/>
              <a:t>5.1.2. Using Read_Lock(), Write_Lock(), and Unlock()</a:t>
            </a:r>
          </a:p>
          <a:p>
            <a:pPr marL="400050" lvl="1" indent="0">
              <a:spcBef>
                <a:spcPts val="1800"/>
              </a:spcBef>
              <a:buNone/>
            </a:pPr>
            <a:r>
              <a:rPr lang="en-US"/>
              <a:t>5.2. Concurrency control based on timestamp ordering</a:t>
            </a:r>
          </a:p>
          <a:p>
            <a:pPr marL="400050" lvl="1" indent="0">
              <a:spcBef>
                <a:spcPts val="1800"/>
              </a:spcBef>
              <a:buNone/>
            </a:pPr>
            <a:r>
              <a:rPr lang="en-US"/>
              <a:t>5.3. Multiversion two-phase locking with certify locks</a:t>
            </a:r>
          </a:p>
          <a:p>
            <a:pPr marL="400050" lvl="1" indent="0">
              <a:spcBef>
                <a:spcPts val="1800"/>
              </a:spcBef>
              <a:buNone/>
            </a:pPr>
            <a:r>
              <a:rPr lang="en-US"/>
              <a:t>5.4. Multiversion concurrency control based on timestamp ordering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AF1E35B-532E-49EA-A265-25EA3D7C2047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09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1017588"/>
          </a:xfrm>
        </p:spPr>
        <p:txBody>
          <a:bodyPr/>
          <a:lstStyle/>
          <a:p>
            <a:r>
              <a:rPr lang="en-US" sz="3600">
                <a:cs typeface="Times New Roman" pitchFamily="18" charset="0"/>
              </a:rPr>
              <a:t>Chapter 5. Concurrency Control Techniques</a:t>
            </a:r>
            <a:endParaRPr lang="en-US" sz="380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AF1E35B-532E-49EA-A265-25EA3D7C2047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178448"/>
              </p:ext>
            </p:extLst>
          </p:nvPr>
        </p:nvGraphicFramePr>
        <p:xfrm>
          <a:off x="609600" y="1749490"/>
          <a:ext cx="8229601" cy="3996610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11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4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42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42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79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ngsana New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ngsana New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</a:rPr>
                        <a:t>TS=10</a:t>
                      </a:r>
                      <a:endParaRPr lang="en-US" sz="1600" b="0" dirty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D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</a:rPr>
                        <a:t>TS=17</a:t>
                      </a:r>
                      <a:endParaRPr lang="en-US" sz="1600" b="0" dirty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D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</a:rPr>
                        <a:t>TS=15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D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+mn-lt"/>
                        </a:rPr>
                        <a:t>Read_TS</a:t>
                      </a:r>
                      <a:r>
                        <a:rPr lang="en-US" sz="1600" b="0" dirty="0">
                          <a:effectLst/>
                          <a:latin typeface="+mn-lt"/>
                        </a:rPr>
                        <a:t>=0;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+mn-lt"/>
                        </a:rPr>
                        <a:t>Write_TS</a:t>
                      </a:r>
                      <a:r>
                        <a:rPr lang="en-US" sz="1600" b="0" dirty="0">
                          <a:effectLst/>
                          <a:latin typeface="+mn-lt"/>
                        </a:rPr>
                        <a:t>=0</a:t>
                      </a:r>
                      <a:endParaRPr lang="en-US" sz="1600" b="0" dirty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D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+mn-lt"/>
                        </a:rPr>
                        <a:t>Read_TS</a:t>
                      </a:r>
                      <a:r>
                        <a:rPr lang="en-US" sz="1600" b="0" dirty="0">
                          <a:effectLst/>
                          <a:latin typeface="+mn-lt"/>
                        </a:rPr>
                        <a:t>=0;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+mn-lt"/>
                        </a:rPr>
                        <a:t>Write_TS</a:t>
                      </a:r>
                      <a:r>
                        <a:rPr lang="en-US" sz="1600" b="0" dirty="0">
                          <a:effectLst/>
                          <a:latin typeface="+mn-lt"/>
                        </a:rPr>
                        <a:t>=0</a:t>
                      </a:r>
                      <a:endParaRPr lang="en-US" sz="1600" b="0" dirty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D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+mn-lt"/>
                        </a:rPr>
                        <a:t>Read_TS</a:t>
                      </a:r>
                      <a:r>
                        <a:rPr lang="en-US" sz="1600" b="0" dirty="0">
                          <a:effectLst/>
                          <a:latin typeface="+mn-lt"/>
                        </a:rPr>
                        <a:t>=0;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+mn-lt"/>
                        </a:rPr>
                        <a:t>Write_TS</a:t>
                      </a:r>
                      <a:r>
                        <a:rPr lang="en-US" sz="1600" b="0" dirty="0">
                          <a:effectLst/>
                          <a:latin typeface="+mn-lt"/>
                        </a:rPr>
                        <a:t>=0</a:t>
                      </a:r>
                      <a:endParaRPr lang="en-US" sz="1600" b="0" dirty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D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+mn-lt"/>
                        </a:rPr>
                        <a:t>R</a:t>
                      </a:r>
                      <a:r>
                        <a:rPr lang="en-US" sz="1600" b="0" baseline="-25000" dirty="0" err="1">
                          <a:effectLst/>
                          <a:latin typeface="+mn-lt"/>
                        </a:rPr>
                        <a:t>1</a:t>
                      </a:r>
                      <a:r>
                        <a:rPr lang="en-US" sz="1600" b="0" dirty="0">
                          <a:effectLst/>
                          <a:latin typeface="+mn-lt"/>
                        </a:rPr>
                        <a:t>(B)</a:t>
                      </a:r>
                      <a:endParaRPr lang="en-US" sz="1600" b="0" dirty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</a:rPr>
                        <a:t> 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</a:rPr>
                        <a:t> 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effectLst/>
                          <a:latin typeface="+mn-lt"/>
                        </a:rPr>
                        <a:t>R</a:t>
                      </a:r>
                      <a:r>
                        <a:rPr lang="en-US" sz="1600" b="0" baseline="-25000" dirty="0" err="1">
                          <a:effectLst/>
                          <a:latin typeface="+mn-lt"/>
                        </a:rPr>
                        <a:t>2</a:t>
                      </a:r>
                      <a:r>
                        <a:rPr lang="en-US" sz="1600" b="0" dirty="0">
                          <a:effectLst/>
                          <a:latin typeface="+mn-lt"/>
                        </a:rPr>
                        <a:t>(A) </a:t>
                      </a:r>
                      <a:endParaRPr lang="en-US" sz="1600" b="0" dirty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</a:rPr>
                        <a:t> 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</a:rPr>
                        <a:t> </a:t>
                      </a:r>
                      <a:endParaRPr lang="en-US" sz="1600" b="0" dirty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</a:rPr>
                        <a:t>R</a:t>
                      </a:r>
                      <a:r>
                        <a:rPr lang="en-US" sz="1600" b="0" baseline="-25000">
                          <a:effectLst/>
                          <a:latin typeface="+mn-lt"/>
                        </a:rPr>
                        <a:t>3</a:t>
                      </a:r>
                      <a:r>
                        <a:rPr lang="en-US" sz="1600" b="0">
                          <a:effectLst/>
                          <a:latin typeface="+mn-lt"/>
                        </a:rPr>
                        <a:t>(A)</a:t>
                      </a:r>
                      <a:r>
                        <a:rPr lang="en-US" sz="1600" b="0" dirty="0">
                          <a:effectLst/>
                          <a:latin typeface="+mn-lt"/>
                        </a:rPr>
                        <a:t> </a:t>
                      </a:r>
                      <a:endParaRPr lang="en-US" sz="1600" b="0" dirty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9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</a:rPr>
                        <a:t> </a:t>
                      </a:r>
                      <a:endParaRPr lang="en-US" sz="1600" b="0" dirty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</a:rPr>
                        <a:t>W</a:t>
                      </a:r>
                      <a:r>
                        <a:rPr lang="en-US" sz="1600" b="0" baseline="-25000">
                          <a:effectLst/>
                          <a:latin typeface="+mn-lt"/>
                        </a:rPr>
                        <a:t>2</a:t>
                      </a:r>
                      <a:r>
                        <a:rPr lang="en-US" sz="1600" b="0">
                          <a:effectLst/>
                          <a:latin typeface="+mn-lt"/>
                        </a:rPr>
                        <a:t>(A)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</a:rPr>
                        <a:t> 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9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+mn-lt"/>
                        </a:rPr>
                        <a:t>W</a:t>
                      </a:r>
                      <a:r>
                        <a:rPr lang="en-US" sz="1600" b="0" baseline="-25000" dirty="0" err="1">
                          <a:effectLst/>
                          <a:latin typeface="+mn-lt"/>
                        </a:rPr>
                        <a:t>1</a:t>
                      </a:r>
                      <a:r>
                        <a:rPr lang="en-US" sz="1600" b="0" dirty="0">
                          <a:effectLst/>
                          <a:latin typeface="+mn-lt"/>
                        </a:rPr>
                        <a:t>(B) </a:t>
                      </a:r>
                      <a:endParaRPr lang="en-US" sz="1600" b="0" dirty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</a:rPr>
                        <a:t> 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</a:rPr>
                        <a:t> 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</a:rPr>
                        <a:t> R</a:t>
                      </a:r>
                      <a:r>
                        <a:rPr lang="en-US" sz="1600" b="0" baseline="-25000">
                          <a:effectLst/>
                          <a:latin typeface="+mn-lt"/>
                        </a:rPr>
                        <a:t>3</a:t>
                      </a:r>
                      <a:r>
                        <a:rPr lang="en-US" sz="1600" b="0">
                          <a:effectLst/>
                          <a:latin typeface="+mn-lt"/>
                        </a:rPr>
                        <a:t>(B) </a:t>
                      </a:r>
                      <a:endParaRPr lang="en-US" sz="1600" b="0" dirty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>
                          <a:effectLst/>
                          <a:latin typeface="+mn-lt"/>
                        </a:rPr>
                        <a:t>R</a:t>
                      </a:r>
                      <a:r>
                        <a:rPr lang="en-US" sz="1600" b="0" baseline="-25000">
                          <a:effectLst/>
                          <a:latin typeface="+mn-lt"/>
                        </a:rPr>
                        <a:t>1</a:t>
                      </a:r>
                      <a:r>
                        <a:rPr lang="en-US" sz="1600" b="0">
                          <a:effectLst/>
                          <a:latin typeface="+mn-lt"/>
                        </a:rPr>
                        <a:t>(C)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9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ea typeface="Times New Roman"/>
                          <a:cs typeface="Angsana New"/>
                        </a:rPr>
                        <a:t>W</a:t>
                      </a:r>
                      <a:r>
                        <a:rPr lang="en-US" sz="1600" b="0" baseline="-25000">
                          <a:effectLst/>
                          <a:latin typeface="+mn-lt"/>
                          <a:ea typeface="Times New Roman"/>
                          <a:cs typeface="Angsana New"/>
                        </a:rPr>
                        <a:t>2</a:t>
                      </a:r>
                      <a:r>
                        <a:rPr lang="en-US" sz="1600" b="0">
                          <a:effectLst/>
                          <a:latin typeface="+mn-lt"/>
                          <a:ea typeface="Times New Roman"/>
                          <a:cs typeface="Angsana New"/>
                        </a:rPr>
                        <a:t>(C)</a:t>
                      </a:r>
                      <a:endParaRPr lang="en-US" sz="1600" b="0" dirty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79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ea typeface="Times New Roman"/>
                          <a:cs typeface="Angsana New"/>
                        </a:rPr>
                        <a:t>W</a:t>
                      </a:r>
                      <a:r>
                        <a:rPr lang="en-US" sz="1600" b="0" baseline="-25000">
                          <a:effectLst/>
                          <a:latin typeface="+mn-lt"/>
                          <a:ea typeface="Times New Roman"/>
                          <a:cs typeface="Angsana New"/>
                        </a:rPr>
                        <a:t>3</a:t>
                      </a:r>
                      <a:r>
                        <a:rPr lang="en-US" sz="1600" b="0">
                          <a:effectLst/>
                          <a:latin typeface="+mn-lt"/>
                          <a:ea typeface="Times New Roman"/>
                          <a:cs typeface="Angsana New"/>
                        </a:rPr>
                        <a:t>(A)</a:t>
                      </a:r>
                      <a:endParaRPr lang="en-US" sz="1600" b="0" dirty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7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effectLst/>
                          <a:latin typeface="+mn-lt"/>
                        </a:rPr>
                        <a:t>W</a:t>
                      </a:r>
                      <a:r>
                        <a:rPr lang="en-US" sz="1600" b="0" baseline="-25000">
                          <a:effectLst/>
                          <a:latin typeface="+mn-lt"/>
                        </a:rPr>
                        <a:t>1</a:t>
                      </a:r>
                      <a:r>
                        <a:rPr lang="en-US" sz="1600" b="0">
                          <a:effectLst/>
                          <a:latin typeface="+mn-lt"/>
                        </a:rPr>
                        <a:t>(C)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+mn-lt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3400" y="1295400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Original schedule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5867400"/>
            <a:ext cx="9144000" cy="131574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eaLnBrk="0" fontAlgn="base" hangingPunct="0">
              <a:spcBef>
                <a:spcPts val="3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5.1. Two-phase locking (5.1.1, 5.1.2)</a:t>
            </a:r>
          </a:p>
          <a:p>
            <a:pPr eaLnBrk="0" fontAlgn="base" hangingPunct="0">
              <a:spcBef>
                <a:spcPts val="3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5.2. Timestamp ordering</a:t>
            </a:r>
          </a:p>
          <a:p>
            <a:pPr eaLnBrk="0" fontAlgn="base" hangingPunct="0">
              <a:spcBef>
                <a:spcPts val="30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  <a:p>
            <a:pPr eaLnBrk="0" fontAlgn="base" hangingPunct="0">
              <a:spcBef>
                <a:spcPts val="30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  <a:p>
            <a:pPr eaLnBrk="0" fontAlgn="base" hangingPunct="0">
              <a:spcBef>
                <a:spcPts val="3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5.3. Multiversion 2PL</a:t>
            </a:r>
          </a:p>
          <a:p>
            <a:pPr eaLnBrk="0" fontAlgn="base" hangingPunct="0">
              <a:spcBef>
                <a:spcPts val="3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5.4. Multiversion timestamp ordering</a:t>
            </a:r>
          </a:p>
        </p:txBody>
      </p:sp>
    </p:spTree>
    <p:extLst>
      <p:ext uri="{BB962C8B-B14F-4D97-AF65-F5344CB8AC3E}">
        <p14:creationId xmlns:p14="http://schemas.microsoft.com/office/powerpoint/2010/main" val="856720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155</Words>
  <Application>Microsoft Office PowerPoint</Application>
  <PresentationFormat>On-screen Show (4:3)</PresentationFormat>
  <Paragraphs>54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Level</vt:lpstr>
      <vt:lpstr>Chapter 5. Concurrency Control Techniques</vt:lpstr>
      <vt:lpstr>Chapter 5. Concurrency Control Techniques</vt:lpstr>
      <vt:lpstr>Chapter 5. Concurrency Control Techniques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</dc:creator>
  <cp:lastModifiedBy>Chau Vo</cp:lastModifiedBy>
  <cp:revision>4</cp:revision>
  <dcterms:created xsi:type="dcterms:W3CDTF">2019-11-30T04:48:49Z</dcterms:created>
  <dcterms:modified xsi:type="dcterms:W3CDTF">2019-12-01T17:42:38Z</dcterms:modified>
</cp:coreProperties>
</file>