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0080625" cy="7559675"/>
  <p:notesSz cx="7772400" cy="100584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14" y="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265DC47-4D57-4FD2-8D41-7C6C85E6CDA7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889373" y="248443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Ôn</a:t>
            </a:r>
            <a:r>
              <a:rPr lang="en-US" sz="5400" dirty="0"/>
              <a:t> </a:t>
            </a:r>
            <a:r>
              <a:rPr lang="en-US" sz="5400" dirty="0" err="1"/>
              <a:t>tập</a:t>
            </a:r>
            <a:endParaRPr lang="vi-VN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Các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TCP/UDP </a:t>
            </a:r>
            <a:r>
              <a:rPr lang="en-US" sz="3200" dirty="0" err="1">
                <a:latin typeface="Arial"/>
              </a:rPr>
              <a:t>thuộc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tầng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trong </a:t>
            </a:r>
            <a:r>
              <a:rPr lang="en-US" sz="3200" dirty="0" err="1">
                <a:latin typeface="Arial"/>
              </a:rPr>
              <a:t>mô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hình</a:t>
            </a:r>
            <a:r>
              <a:rPr lang="en-US" sz="3200" dirty="0">
                <a:latin typeface="Arial"/>
              </a:rPr>
              <a:t> OSI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A.Application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solidFill>
                  <a:srgbClr val="FF0000"/>
                </a:solidFill>
                <a:latin typeface="Arial"/>
              </a:rPr>
              <a:t>B.Transport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C.Network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D.Presentation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Nếu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cả</a:t>
            </a:r>
            <a:r>
              <a:rPr lang="en-US" sz="3200" dirty="0">
                <a:latin typeface="Arial"/>
              </a:rPr>
              <a:t> 3 </a:t>
            </a:r>
            <a:r>
              <a:rPr lang="en-US" sz="3200" dirty="0" err="1">
                <a:latin typeface="Arial"/>
              </a:rPr>
              <a:t>khai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báo</a:t>
            </a:r>
            <a:r>
              <a:rPr lang="en-US" sz="3200" dirty="0">
                <a:latin typeface="Arial"/>
              </a:rPr>
              <a:t> class, import, package </a:t>
            </a:r>
            <a:r>
              <a:rPr lang="en-US" sz="3200" dirty="0" err="1">
                <a:latin typeface="Arial"/>
              </a:rPr>
              <a:t>trong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cùng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một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tập</a:t>
            </a:r>
            <a:r>
              <a:rPr lang="en-US" sz="3200" dirty="0">
                <a:latin typeface="Arial"/>
              </a:rPr>
              <a:t> tin </a:t>
            </a:r>
            <a:r>
              <a:rPr lang="en-US" sz="3200" dirty="0" err="1">
                <a:latin typeface="Arial"/>
              </a:rPr>
              <a:t>mã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nguồn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thì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chúng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xuất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hiện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theo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tự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hợp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lệ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class, import, package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import, class, package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solidFill>
                  <a:srgbClr val="FF0000"/>
                </a:solidFill>
                <a:latin typeface="Arial"/>
              </a:rPr>
              <a:t>c. package, import, class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package, class, import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Cho </a:t>
            </a:r>
            <a:r>
              <a:rPr lang="en-US" sz="3200" dirty="0" err="1">
                <a:latin typeface="Arial"/>
              </a:rPr>
              <a:t>đoạn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chương</a:t>
            </a:r>
            <a:r>
              <a:rPr lang="en-US" sz="3200" dirty="0">
                <a:latin typeface="Arial"/>
              </a:rPr>
              <a:t> trình: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int[] x = new int[25];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Chọn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phát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biểu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đúng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</a:t>
            </a:r>
            <a:r>
              <a:rPr lang="en-US" sz="3200" dirty="0" err="1">
                <a:latin typeface="Arial"/>
              </a:rPr>
              <a:t>Giá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trị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x[24]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null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x[24] không </a:t>
            </a:r>
            <a:r>
              <a:rPr lang="en-US" sz="3200" dirty="0" err="1">
                <a:latin typeface="Arial"/>
              </a:rPr>
              <a:t>tồn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tại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solidFill>
                  <a:srgbClr val="FF0000"/>
                </a:solidFill>
                <a:latin typeface="Arial"/>
              </a:rPr>
              <a:t>c.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Giá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trị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của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x[24]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là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0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</a:t>
            </a:r>
            <a:r>
              <a:rPr lang="en-US" sz="3200" dirty="0" err="1">
                <a:latin typeface="Arial"/>
              </a:rPr>
              <a:t>Tất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Biểu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đây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hợp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lệ</a:t>
            </a:r>
            <a:r>
              <a:rPr lang="en-US" sz="3200" dirty="0">
                <a:latin typeface="Arial"/>
              </a:rPr>
              <a:t>. </a:t>
            </a:r>
            <a:r>
              <a:rPr lang="en-US" sz="3200" dirty="0" err="1">
                <a:latin typeface="Arial"/>
              </a:rPr>
              <a:t>Chọn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lời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thích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hợp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nhất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</a:t>
            </a:r>
            <a:r>
              <a:rPr lang="en-US" sz="3200" dirty="0" err="1">
                <a:latin typeface="Arial"/>
              </a:rPr>
              <a:t>int</a:t>
            </a:r>
            <a:r>
              <a:rPr lang="en-US" sz="3200" dirty="0">
                <a:latin typeface="Arial"/>
              </a:rPr>
              <a:t> x = 6; x != x;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</a:t>
            </a:r>
            <a:r>
              <a:rPr lang="en-US" sz="3200" dirty="0" err="1">
                <a:latin typeface="Arial"/>
              </a:rPr>
              <a:t>int</a:t>
            </a:r>
            <a:r>
              <a:rPr lang="en-US" sz="3200" dirty="0">
                <a:latin typeface="Arial"/>
              </a:rPr>
              <a:t> x = 6; if (!(x&gt;3)) {}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</a:t>
            </a:r>
            <a:r>
              <a:rPr lang="en-US" sz="3200" dirty="0" err="1">
                <a:latin typeface="Arial"/>
              </a:rPr>
              <a:t>int</a:t>
            </a:r>
            <a:r>
              <a:rPr lang="en-US" sz="3200" dirty="0">
                <a:latin typeface="Arial"/>
              </a:rPr>
              <a:t> x = 6; x = ~x;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solidFill>
                  <a:srgbClr val="FF0000"/>
                </a:solidFill>
                <a:latin typeface="Arial"/>
              </a:rPr>
              <a:t>d.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Cả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câu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b)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câu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c)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đều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đúng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469392" y="579437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Đoạn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chỗ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?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public class Question {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public static void main( String </a:t>
            </a:r>
            <a:r>
              <a:rPr lang="en-US" sz="2200" dirty="0" err="1">
                <a:latin typeface="Arial"/>
              </a:rPr>
              <a:t>args</a:t>
            </a:r>
            <a:r>
              <a:rPr lang="en-US" sz="2200" dirty="0">
                <a:latin typeface="Arial"/>
              </a:rPr>
              <a:t>[]) {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  Boolean b = new Boolean(“TRUE”);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  if (b) {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    for( Integer </a:t>
            </a:r>
            <a:r>
              <a:rPr lang="en-US" sz="2200" dirty="0" err="1">
                <a:latin typeface="Arial"/>
              </a:rPr>
              <a:t>i</a:t>
            </a:r>
            <a:r>
              <a:rPr lang="en-US" sz="2200" dirty="0">
                <a:latin typeface="Arial"/>
              </a:rPr>
              <a:t> = 0; </a:t>
            </a:r>
            <a:r>
              <a:rPr lang="en-US" sz="2200" dirty="0" err="1">
                <a:latin typeface="Arial"/>
              </a:rPr>
              <a:t>i</a:t>
            </a:r>
            <a:r>
              <a:rPr lang="en-US" sz="2200" dirty="0">
                <a:latin typeface="Arial"/>
              </a:rPr>
              <a:t>&lt;10 ; ++</a:t>
            </a:r>
            <a:r>
              <a:rPr lang="en-US" sz="2200" dirty="0" err="1">
                <a:latin typeface="Arial"/>
              </a:rPr>
              <a:t>i</a:t>
            </a:r>
            <a:r>
              <a:rPr lang="en-US" sz="2200" dirty="0">
                <a:latin typeface="Arial"/>
              </a:rPr>
              <a:t>)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      </a:t>
            </a:r>
            <a:r>
              <a:rPr lang="en-US" sz="2200" dirty="0" err="1">
                <a:latin typeface="Arial"/>
              </a:rPr>
              <a:t>System.out.println</a:t>
            </a:r>
            <a:r>
              <a:rPr lang="en-US" sz="2200" dirty="0">
                <a:latin typeface="Arial"/>
              </a:rPr>
              <a:t>(</a:t>
            </a:r>
            <a:r>
              <a:rPr lang="en-US" sz="2200" dirty="0" err="1">
                <a:latin typeface="Arial"/>
              </a:rPr>
              <a:t>i</a:t>
            </a:r>
            <a:r>
              <a:rPr lang="en-US" sz="2200" dirty="0">
                <a:latin typeface="Arial"/>
              </a:rPr>
              <a:t>);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  }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}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}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.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Đoạn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mã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không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có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lỗi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</a:t>
            </a:r>
            <a:r>
              <a:rPr lang="en-US" sz="3200" dirty="0" err="1">
                <a:latin typeface="Arial"/>
              </a:rPr>
              <a:t>Điều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kiện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lệnh</a:t>
            </a:r>
            <a:r>
              <a:rPr lang="en-US" sz="3200" dirty="0">
                <a:latin typeface="Arial"/>
              </a:rPr>
              <a:t> if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kiểu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boolean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chứ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không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Boolean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</a:t>
            </a:r>
            <a:r>
              <a:rPr lang="en-US" sz="3200" dirty="0" err="1">
                <a:latin typeface="Arial"/>
              </a:rPr>
              <a:t>Biến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trong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lệnh</a:t>
            </a:r>
            <a:r>
              <a:rPr lang="en-US" sz="3200" dirty="0">
                <a:latin typeface="Arial"/>
              </a:rPr>
              <a:t> for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int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chứ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không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Integer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</a:t>
            </a:r>
            <a:r>
              <a:rPr lang="en-US" sz="3200" dirty="0" err="1">
                <a:latin typeface="Arial"/>
              </a:rPr>
              <a:t>Cả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b) </a:t>
            </a:r>
            <a:r>
              <a:rPr lang="en-US" sz="3200" dirty="0" err="1">
                <a:latin typeface="Arial"/>
              </a:rPr>
              <a:t>và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c) </a:t>
            </a:r>
            <a:r>
              <a:rPr lang="en-US" sz="3200" dirty="0" err="1">
                <a:latin typeface="Arial"/>
              </a:rPr>
              <a:t>đều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đúng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Hãy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chọn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phát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biểu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đúng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</a:t>
            </a:r>
            <a:r>
              <a:rPr lang="en-US" sz="3200" dirty="0" err="1">
                <a:latin typeface="Arial"/>
              </a:rPr>
              <a:t>Một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bộ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lắng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nghe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sự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kiện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được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gỡ</a:t>
            </a:r>
            <a:r>
              <a:rPr lang="en-US" sz="3200" dirty="0">
                <a:latin typeface="Arial"/>
              </a:rPr>
              <a:t> bỏ </a:t>
            </a:r>
            <a:r>
              <a:rPr lang="en-US" sz="3200" dirty="0" err="1">
                <a:latin typeface="Arial"/>
              </a:rPr>
              <a:t>sau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được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gắn</a:t>
            </a:r>
            <a:r>
              <a:rPr lang="en-US" sz="3200" dirty="0">
                <a:latin typeface="Arial"/>
              </a:rPr>
              <a:t> vào </a:t>
            </a:r>
            <a:r>
              <a:rPr lang="en-US" sz="3200" dirty="0" err="1">
                <a:latin typeface="Arial"/>
              </a:rPr>
              <a:t>một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thành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phần</a:t>
            </a:r>
            <a:r>
              <a:rPr lang="en-US" sz="3200" dirty="0">
                <a:latin typeface="Arial"/>
              </a:rPr>
              <a:t> (Component)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diện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gắn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nhiều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bộ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lắng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nghe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sự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kiện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một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thành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phần</a:t>
            </a:r>
            <a:r>
              <a:rPr lang="en-US" sz="3200" dirty="0">
                <a:latin typeface="Arial"/>
              </a:rPr>
              <a:t> (Component)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diện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</a:t>
            </a:r>
            <a:r>
              <a:rPr lang="en-US" sz="3200" dirty="0" err="1">
                <a:latin typeface="Arial"/>
              </a:rPr>
              <a:t>Cả</a:t>
            </a:r>
            <a:r>
              <a:rPr lang="en-US" sz="3200" dirty="0">
                <a:latin typeface="Arial"/>
              </a:rPr>
              <a:t> a) </a:t>
            </a:r>
            <a:r>
              <a:rPr lang="en-US" sz="3200" dirty="0" err="1">
                <a:latin typeface="Arial"/>
              </a:rPr>
              <a:t>và</a:t>
            </a:r>
            <a:r>
              <a:rPr lang="en-US" sz="3200" dirty="0">
                <a:latin typeface="Arial"/>
              </a:rPr>
              <a:t> b) </a:t>
            </a:r>
            <a:r>
              <a:rPr lang="en-US" sz="3200" dirty="0" err="1">
                <a:latin typeface="Arial"/>
              </a:rPr>
              <a:t>đều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sai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.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Cả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a)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b)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đều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đúng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DatagramPackage</a:t>
            </a:r>
            <a:r>
              <a:rPr lang="en-US" sz="3200" dirty="0">
                <a:latin typeface="Arial"/>
              </a:rPr>
              <a:t> trong </a:t>
            </a:r>
            <a:r>
              <a:rPr lang="en-US" sz="3200" dirty="0" err="1">
                <a:latin typeface="Arial"/>
              </a:rPr>
              <a:t>lập</a:t>
            </a:r>
            <a:r>
              <a:rPr lang="en-US" sz="3200" dirty="0">
                <a:latin typeface="Arial"/>
              </a:rPr>
              <a:t> trình </a:t>
            </a:r>
            <a:r>
              <a:rPr lang="en-US" sz="3200" dirty="0" err="1">
                <a:latin typeface="Arial"/>
              </a:rPr>
              <a:t>mạng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với</a:t>
            </a:r>
            <a:r>
              <a:rPr lang="en-US" sz="3200" dirty="0">
                <a:latin typeface="Arial"/>
              </a:rPr>
              <a:t> Java </a:t>
            </a:r>
            <a:r>
              <a:rPr lang="en-US" sz="3200" dirty="0" err="1">
                <a:latin typeface="Arial"/>
              </a:rPr>
              <a:t>được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sử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mục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đích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Tạo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gói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dữ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liệu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để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trao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đổi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giữa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hai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máy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trên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mạng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theo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kết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nối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dưới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giao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thức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UDP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B.Tạo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gói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dữ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liệu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đổi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giữa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hai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tính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theo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kết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dưới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TCP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C.Tạo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gói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dữ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liệu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đổi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giữa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hai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tính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theo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kết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dưới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TCP/IP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D.Tạo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gói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dữ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liệu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đổi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giữa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hai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tính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theo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kết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dưới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IP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Phương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receive( </a:t>
            </a:r>
            <a:r>
              <a:rPr lang="en-US" sz="3200" dirty="0" err="1">
                <a:latin typeface="Arial"/>
              </a:rPr>
              <a:t>DatagramPackage</a:t>
            </a:r>
            <a:r>
              <a:rPr lang="en-US" sz="3200" dirty="0">
                <a:latin typeface="Arial"/>
              </a:rPr>
              <a:t> p)trong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DatagramSocket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được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sử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mục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đích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gì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A.Để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gửi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số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nguyên</a:t>
            </a:r>
            <a:r>
              <a:rPr lang="en-US" sz="3200" dirty="0">
                <a:latin typeface="Arial"/>
              </a:rPr>
              <a:t> p đi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B.Để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nhận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số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nguyên</a:t>
            </a:r>
            <a:r>
              <a:rPr lang="en-US" sz="3200" dirty="0">
                <a:latin typeface="Arial"/>
              </a:rPr>
              <a:t> p </a:t>
            </a:r>
            <a:r>
              <a:rPr lang="en-US" sz="3200" dirty="0" err="1">
                <a:latin typeface="Arial"/>
              </a:rPr>
              <a:t>về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.Để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nhận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gói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dữ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liệu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p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về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D.Để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gửi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gói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dữ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liệu</a:t>
            </a:r>
            <a:r>
              <a:rPr lang="en-US" sz="3200" dirty="0">
                <a:latin typeface="Arial"/>
              </a:rPr>
              <a:t> p đi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Phương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acceptcủa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ServerSocket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gây</a:t>
            </a:r>
            <a:r>
              <a:rPr lang="en-US" sz="3200" dirty="0">
                <a:latin typeface="Arial"/>
              </a:rPr>
              <a:t> ra </a:t>
            </a:r>
            <a:r>
              <a:rPr lang="en-US" sz="3200" dirty="0" err="1">
                <a:latin typeface="Arial"/>
              </a:rPr>
              <a:t>ngoại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lệ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gì</a:t>
            </a:r>
            <a:r>
              <a:rPr lang="en-US" sz="3200" dirty="0">
                <a:latin typeface="Arial"/>
              </a:rPr>
              <a:t>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A.UnknownHostException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B.SocketException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.IOException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D.UnknownPortException</a:t>
            </a:r>
            <a:r>
              <a:rPr lang="en-US" sz="3200" dirty="0"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Constructor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gì</a:t>
            </a:r>
            <a:r>
              <a:rPr lang="en-US" sz="3200" dirty="0">
                <a:latin typeface="Arial"/>
              </a:rPr>
              <a:t>?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A.Hàm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tên</a:t>
            </a:r>
            <a:r>
              <a:rPr lang="en-US" sz="3200" dirty="0">
                <a:latin typeface="Arial"/>
              </a:rPr>
              <a:t> trùng </a:t>
            </a:r>
            <a:r>
              <a:rPr lang="en-US" sz="3200" dirty="0" err="1">
                <a:latin typeface="Arial"/>
              </a:rPr>
              <a:t>với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err="1">
                <a:latin typeface="Arial"/>
              </a:rPr>
              <a:t>kiểu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dữ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liệu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hàm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void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B.Hàm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tên</a:t>
            </a:r>
            <a:r>
              <a:rPr lang="en-US" sz="3200" dirty="0">
                <a:latin typeface="Arial"/>
              </a:rPr>
              <a:t> trùng </a:t>
            </a:r>
            <a:r>
              <a:rPr lang="en-US" sz="3200" dirty="0" err="1">
                <a:latin typeface="Arial"/>
              </a:rPr>
              <a:t>tên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và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dấu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ngã</a:t>
            </a:r>
            <a:r>
              <a:rPr lang="en-US" sz="3200" dirty="0">
                <a:latin typeface="Arial"/>
              </a:rPr>
              <a:t> '~' </a:t>
            </a:r>
            <a:r>
              <a:rPr lang="en-US" sz="3200" dirty="0" err="1">
                <a:latin typeface="Arial"/>
              </a:rPr>
              <a:t>trước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hàm</a:t>
            </a:r>
            <a:r>
              <a:rPr lang="en-US" sz="3200" dirty="0">
                <a:latin typeface="Arial"/>
              </a:rPr>
              <a:t>.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C.Các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hàm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tên</a:t>
            </a:r>
            <a:r>
              <a:rPr lang="en-US" sz="3200" dirty="0">
                <a:latin typeface="Arial"/>
              </a:rPr>
              <a:t> trùng </a:t>
            </a:r>
            <a:r>
              <a:rPr lang="en-US" sz="3200" dirty="0" err="1">
                <a:latin typeface="Arial"/>
              </a:rPr>
              <a:t>với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và</a:t>
            </a:r>
            <a:r>
              <a:rPr lang="en-US" sz="3200" dirty="0">
                <a:latin typeface="Arial"/>
              </a:rPr>
              <a:t> không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tham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số</a:t>
            </a:r>
            <a:r>
              <a:rPr lang="en-US" sz="3200" dirty="0">
                <a:latin typeface="Arial"/>
              </a:rPr>
              <a:t>.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Các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hàm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có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tên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trùng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với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tên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lớp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không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có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kiểu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dữ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liệu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của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hàm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. 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Port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SMTP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giá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trị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23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. 25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21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110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Phương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getHostAddress</a:t>
            </a:r>
            <a:r>
              <a:rPr lang="en-US" sz="3200" dirty="0">
                <a:latin typeface="Arial"/>
              </a:rPr>
              <a:t>( )trong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InetAddress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được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sử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mục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đích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gì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A.Trả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về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tượng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dưới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Trả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về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đối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tượng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là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địa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chỉ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của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máy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cục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bộ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dưới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dạng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chuỗi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C.Trả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về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tượng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InetAddress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hiện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cục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bộ</a:t>
            </a:r>
            <a:r>
              <a:rPr lang="en-US" sz="3200" dirty="0">
                <a:latin typeface="Arial"/>
              </a:rPr>
              <a:t> (Local Host)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D.Tất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các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phát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biểu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sai</a:t>
            </a:r>
            <a:r>
              <a:rPr lang="en-US" sz="3200" dirty="0"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Phương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getInetAddress</a:t>
            </a:r>
            <a:r>
              <a:rPr lang="en-US" sz="3200" dirty="0">
                <a:latin typeface="Arial"/>
              </a:rPr>
              <a:t>( ) trong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Socket </a:t>
            </a:r>
            <a:r>
              <a:rPr lang="en-US" sz="3200" dirty="0" err="1">
                <a:latin typeface="Arial"/>
              </a:rPr>
              <a:t>được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dùng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làm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gì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A.lấy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về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số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cổng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được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kết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đến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chủ</a:t>
            </a:r>
            <a:r>
              <a:rPr lang="en-US" sz="3200" dirty="0">
                <a:latin typeface="Arial"/>
              </a:rPr>
              <a:t>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B.lấy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về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luồng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xuất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khách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gửi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dữ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liệu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đến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chủ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C.lấy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về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luồng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nhập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khách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đọc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dữ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liệu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gửi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về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từ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phía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chủ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lấy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địa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chỉ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của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máy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chủ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được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kết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nối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đến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dưới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dạng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kiểu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InetAddress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đây</a:t>
            </a:r>
            <a:r>
              <a:rPr lang="en-US" sz="3200" dirty="0">
                <a:latin typeface="Arial"/>
              </a:rPr>
              <a:t> không </a:t>
            </a:r>
            <a:r>
              <a:rPr lang="en-US" sz="3200" dirty="0" err="1">
                <a:latin typeface="Arial"/>
              </a:rPr>
              <a:t>sử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trong </a:t>
            </a:r>
            <a:r>
              <a:rPr lang="en-US" sz="3200" dirty="0" err="1">
                <a:latin typeface="Arial"/>
              </a:rPr>
              <a:t>ứng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tiếp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mạng</a:t>
            </a:r>
            <a:r>
              <a:rPr lang="en-US" sz="3200" dirty="0">
                <a:latin typeface="Arial"/>
              </a:rPr>
              <a:t> Socket </a:t>
            </a:r>
            <a:r>
              <a:rPr lang="en-US" sz="3200" dirty="0" err="1">
                <a:latin typeface="Arial"/>
              </a:rPr>
              <a:t>sử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UDP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A.InetAddress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B.DatagramSocket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.Socket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D.DatagramPacket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Khi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ứng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theo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mô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hình</a:t>
            </a:r>
            <a:r>
              <a:rPr lang="en-US" sz="3200" dirty="0">
                <a:latin typeface="Arial"/>
              </a:rPr>
              <a:t> Client/Server, </a:t>
            </a:r>
            <a:r>
              <a:rPr lang="en-US" sz="3200" dirty="0" err="1">
                <a:latin typeface="Arial"/>
              </a:rPr>
              <a:t>thì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chương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trình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trước</a:t>
            </a:r>
            <a:r>
              <a:rPr lang="en-US" sz="3200" dirty="0">
                <a:latin typeface="Arial"/>
              </a:rPr>
              <a:t>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A.Server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và</a:t>
            </a:r>
            <a:r>
              <a:rPr lang="en-US" sz="3200" dirty="0">
                <a:latin typeface="Arial"/>
              </a:rPr>
              <a:t> Client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B.Không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bắt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buộc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err="1">
                <a:latin typeface="Arial"/>
              </a:rPr>
              <a:t>tùy</a:t>
            </a:r>
            <a:r>
              <a:rPr lang="en-US" sz="3200" dirty="0">
                <a:latin typeface="Arial"/>
              </a:rPr>
              <a:t> ý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C.Client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.Server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Trong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lập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trình</a:t>
            </a:r>
            <a:r>
              <a:rPr lang="en-US" sz="3200" dirty="0">
                <a:latin typeface="Arial"/>
              </a:rPr>
              <a:t> Socket </a:t>
            </a:r>
            <a:r>
              <a:rPr lang="en-US" sz="3200" dirty="0" err="1">
                <a:latin typeface="Arial"/>
              </a:rPr>
              <a:t>bằng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UDP/IP, </a:t>
            </a:r>
            <a:r>
              <a:rPr lang="en-US" sz="3200" dirty="0" err="1">
                <a:latin typeface="Arial"/>
              </a:rPr>
              <a:t>chương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trình</a:t>
            </a:r>
            <a:r>
              <a:rPr lang="en-US" sz="3200" dirty="0">
                <a:latin typeface="Arial"/>
              </a:rPr>
              <a:t> client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tạo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tượng</a:t>
            </a:r>
            <a:r>
              <a:rPr lang="en-US" sz="3200" dirty="0">
                <a:latin typeface="Arial"/>
              </a:rPr>
              <a:t> Socket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tiếp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chương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trình</a:t>
            </a:r>
            <a:r>
              <a:rPr lang="en-US" sz="3200" dirty="0">
                <a:latin typeface="Arial"/>
              </a:rPr>
              <a:t> server?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A.UDPSocket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DatagramSocket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C.Socket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D.ServerSocket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Mô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hình</a:t>
            </a:r>
            <a:r>
              <a:rPr lang="en-US" sz="3200" dirty="0">
                <a:latin typeface="Arial"/>
              </a:rPr>
              <a:t> Client - Server </a:t>
            </a:r>
            <a:r>
              <a:rPr lang="en-US" sz="3200" dirty="0" err="1">
                <a:latin typeface="Arial"/>
              </a:rPr>
              <a:t>thỏa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mãn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điều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kiện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?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solidFill>
                  <a:srgbClr val="FF0000"/>
                </a:solidFill>
                <a:latin typeface="Arial"/>
              </a:rPr>
              <a:t>A.Một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Server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phục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vụ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yêu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cầu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của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nhiều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Client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B.Một</a:t>
            </a:r>
            <a:r>
              <a:rPr lang="en-US" sz="3200" dirty="0">
                <a:latin typeface="Arial"/>
              </a:rPr>
              <a:t> Client </a:t>
            </a:r>
            <a:r>
              <a:rPr lang="en-US" sz="3200" dirty="0" err="1">
                <a:latin typeface="Arial"/>
              </a:rPr>
              <a:t>phục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vụ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yêu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cầu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nhiều</a:t>
            </a:r>
            <a:r>
              <a:rPr lang="en-US" sz="3200" dirty="0">
                <a:latin typeface="Arial"/>
              </a:rPr>
              <a:t> Server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C.Một</a:t>
            </a:r>
            <a:r>
              <a:rPr lang="en-US" sz="3200" dirty="0">
                <a:latin typeface="Arial"/>
              </a:rPr>
              <a:t> Client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phục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vụ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yêu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cầu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một</a:t>
            </a:r>
            <a:r>
              <a:rPr lang="en-US" sz="3200" dirty="0">
                <a:latin typeface="Arial"/>
              </a:rPr>
              <a:t> Server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D.Một</a:t>
            </a:r>
            <a:r>
              <a:rPr lang="en-US" sz="3200" dirty="0">
                <a:latin typeface="Arial"/>
              </a:rPr>
              <a:t> Server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phục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vụ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yêu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cầu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một</a:t>
            </a:r>
            <a:r>
              <a:rPr lang="en-US" sz="3200" dirty="0">
                <a:latin typeface="Arial"/>
              </a:rPr>
              <a:t> Client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Phương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getPort</a:t>
            </a:r>
            <a:r>
              <a:rPr lang="en-US" sz="3200" dirty="0">
                <a:latin typeface="Arial"/>
              </a:rPr>
              <a:t>( )trong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URL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ý </a:t>
            </a:r>
            <a:r>
              <a:rPr lang="en-US" sz="3200" dirty="0" err="1">
                <a:latin typeface="Arial"/>
              </a:rPr>
              <a:t>nghĩa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gì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A.Trả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về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chủ</a:t>
            </a:r>
            <a:r>
              <a:rPr lang="en-US" sz="3200" dirty="0">
                <a:latin typeface="Arial"/>
              </a:rPr>
              <a:t> trong </a:t>
            </a:r>
            <a:r>
              <a:rPr lang="en-US" sz="3200" dirty="0" err="1">
                <a:latin typeface="Arial"/>
              </a:rPr>
              <a:t>một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chuỗi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URL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B.Trả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về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file trong </a:t>
            </a:r>
            <a:r>
              <a:rPr lang="en-US" sz="3200" dirty="0" err="1">
                <a:latin typeface="Arial"/>
              </a:rPr>
              <a:t>một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chuỗi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URL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C.Trả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về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trong </a:t>
            </a:r>
            <a:r>
              <a:rPr lang="en-US" sz="3200" dirty="0" err="1">
                <a:latin typeface="Arial"/>
              </a:rPr>
              <a:t>một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chuỗi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URL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Trả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về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số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hiệu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cổng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sử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dụng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trong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một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chuỗi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địa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chỉ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URL 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Phương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getData</a:t>
            </a:r>
            <a:r>
              <a:rPr lang="en-US" sz="3200" dirty="0">
                <a:latin typeface="Arial"/>
              </a:rPr>
              <a:t>( )trong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DatagramPacket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được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sử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mục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đích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gì</a:t>
            </a:r>
            <a:r>
              <a:rPr lang="en-US" sz="3200" dirty="0">
                <a:latin typeface="Arial"/>
              </a:rPr>
              <a:t>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A.Trả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về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kích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thước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gói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chứa</a:t>
            </a:r>
            <a:r>
              <a:rPr lang="en-US" sz="3200" dirty="0">
                <a:latin typeface="Arial"/>
              </a:rPr>
              <a:t> trong </a:t>
            </a:r>
            <a:r>
              <a:rPr lang="en-US" sz="3200" dirty="0" err="1">
                <a:latin typeface="Arial"/>
              </a:rPr>
              <a:t>gói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dữ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liệu</a:t>
            </a:r>
            <a:r>
              <a:rPr lang="en-US" sz="3200" dirty="0">
                <a:latin typeface="Arial"/>
              </a:rPr>
              <a:t>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Trả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về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nội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dụng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dữ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liệu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thật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sự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chứa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trong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gói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dữ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liệu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C.Trả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về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số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hiệu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cổng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chứa</a:t>
            </a:r>
            <a:r>
              <a:rPr lang="en-US" sz="3200" dirty="0">
                <a:latin typeface="Arial"/>
              </a:rPr>
              <a:t> trong </a:t>
            </a:r>
            <a:r>
              <a:rPr lang="en-US" sz="3200" dirty="0" err="1">
                <a:latin typeface="Arial"/>
              </a:rPr>
              <a:t>gói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dữ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liệu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D.Trả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về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chứa</a:t>
            </a:r>
            <a:r>
              <a:rPr lang="en-US" sz="3200" dirty="0">
                <a:latin typeface="Arial"/>
              </a:rPr>
              <a:t> trong </a:t>
            </a:r>
            <a:r>
              <a:rPr lang="en-US" sz="3200" dirty="0" err="1">
                <a:latin typeface="Arial"/>
              </a:rPr>
              <a:t>gói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dữ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liệu</a:t>
            </a:r>
            <a:r>
              <a:rPr lang="en-US" sz="3200" dirty="0"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Socket </a:t>
            </a:r>
            <a:r>
              <a:rPr lang="en-US" sz="3200" dirty="0" err="1">
                <a:latin typeface="Arial"/>
              </a:rPr>
              <a:t>được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dùng</a:t>
            </a:r>
            <a:r>
              <a:rPr lang="en-US" sz="3200" dirty="0">
                <a:latin typeface="Arial"/>
              </a:rPr>
              <a:t> trong </a:t>
            </a:r>
            <a:r>
              <a:rPr lang="en-US" sz="3200" dirty="0" err="1">
                <a:latin typeface="Arial"/>
              </a:rPr>
              <a:t>cơ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chế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lập</a:t>
            </a:r>
            <a:r>
              <a:rPr lang="en-US" sz="3200" dirty="0">
                <a:latin typeface="Arial"/>
              </a:rPr>
              <a:t> trình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đây</a:t>
            </a:r>
            <a:r>
              <a:rPr lang="en-US" sz="3200" dirty="0">
                <a:latin typeface="Arial"/>
              </a:rPr>
              <a:t>?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A.Lập</a:t>
            </a:r>
            <a:r>
              <a:rPr lang="en-US" sz="3200" dirty="0">
                <a:latin typeface="Arial"/>
              </a:rPr>
              <a:t> trình Socket UDP/IP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Lập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trình Socket TCP/IP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C.Tất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đúng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</a:t>
            </a:r>
            <a:r>
              <a:rPr lang="en-US" sz="3200" dirty="0" err="1">
                <a:latin typeface="Arial"/>
              </a:rPr>
              <a:t>Tất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Trong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cùng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một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nhiều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ứng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cùng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chạy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err="1">
                <a:latin typeface="Arial"/>
              </a:rPr>
              <a:t>để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phân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biệt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các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ứng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nhau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thường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dùng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thông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số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đây</a:t>
            </a:r>
            <a:r>
              <a:rPr lang="en-US" sz="3200" dirty="0">
                <a:latin typeface="Arial"/>
              </a:rPr>
              <a:t>?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.Port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C.Tên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miền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D.Tất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các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phương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án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 </a:t>
            </a:r>
            <a:r>
              <a:rPr lang="en-US" sz="3200" dirty="0" err="1">
                <a:latin typeface="Arial"/>
              </a:rPr>
              <a:t>gồm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bao </a:t>
            </a:r>
            <a:r>
              <a:rPr lang="en-US" sz="3200" dirty="0" err="1">
                <a:latin typeface="Arial"/>
              </a:rPr>
              <a:t>nhiêu</a:t>
            </a:r>
            <a:r>
              <a:rPr lang="en-US" sz="3200" dirty="0">
                <a:latin typeface="Arial"/>
              </a:rPr>
              <a:t> bit ?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8 bit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16 bit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24 bit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. 32 bit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lệnh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khai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báo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dưới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đây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hợp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lệ</a:t>
            </a:r>
            <a:r>
              <a:rPr lang="en-US" sz="3200" dirty="0">
                <a:latin typeface="Arial"/>
              </a:rPr>
              <a:t>:	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String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temp[] = {"a", "b", "c"};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B.String</a:t>
            </a:r>
            <a:r>
              <a:rPr lang="en-US" sz="3200" dirty="0">
                <a:latin typeface="Arial"/>
              </a:rPr>
              <a:t> tem[] = { "j" "b" "c" };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C.String</a:t>
            </a:r>
            <a:r>
              <a:rPr lang="en-US" sz="3200" dirty="0">
                <a:latin typeface="Arial"/>
              </a:rPr>
              <a:t> temp = {"a", "b", "c"};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D.String</a:t>
            </a:r>
            <a:r>
              <a:rPr lang="en-US" sz="3200" dirty="0">
                <a:latin typeface="Arial"/>
              </a:rPr>
              <a:t> temp[] = new String{"j" "a" "z"};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Phương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ServerSocket</a:t>
            </a:r>
            <a:r>
              <a:rPr lang="en-US" sz="3200" dirty="0">
                <a:latin typeface="Arial"/>
              </a:rPr>
              <a:t>( int port) trong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ServerSocket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được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sử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mục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đích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gì</a:t>
            </a:r>
            <a:r>
              <a:rPr lang="en-US" sz="3200" dirty="0">
                <a:latin typeface="Arial"/>
              </a:rPr>
              <a:t>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A.Mở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kết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từ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khách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đến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chủ</a:t>
            </a:r>
            <a:r>
              <a:rPr lang="en-US" sz="3200" dirty="0">
                <a:latin typeface="Arial"/>
              </a:rPr>
              <a:t>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B.Mở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kết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từ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phía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chủ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chờ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khách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kết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đến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thông</a:t>
            </a:r>
            <a:r>
              <a:rPr lang="en-US" sz="3200" dirty="0">
                <a:latin typeface="Arial"/>
              </a:rPr>
              <a:t> qua </a:t>
            </a:r>
            <a:r>
              <a:rPr lang="en-US" sz="3200" dirty="0" err="1">
                <a:latin typeface="Arial"/>
              </a:rPr>
              <a:t>cổng</a:t>
            </a:r>
            <a:r>
              <a:rPr lang="en-US" sz="3200" dirty="0">
                <a:latin typeface="Arial"/>
              </a:rPr>
              <a:t> port, </a:t>
            </a:r>
            <a:r>
              <a:rPr lang="en-US" sz="3200" dirty="0" err="1">
                <a:latin typeface="Arial"/>
              </a:rPr>
              <a:t>cho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phép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số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kết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cùng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lúc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count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Mở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kết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nối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từ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phía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máy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chủ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chờ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máy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khách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kết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nối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đến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thông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qua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số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hiệu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cổng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port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D.Mở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kết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từ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khách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đến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chủ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và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mở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kết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từ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phía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chủ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đến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khách</a:t>
            </a:r>
            <a:r>
              <a:rPr lang="en-US" sz="3200" dirty="0"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Cho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 : 125.0.0.1 /8,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 </a:t>
            </a:r>
            <a:r>
              <a:rPr lang="en-US" sz="3200" dirty="0" err="1">
                <a:latin typeface="Arial"/>
              </a:rPr>
              <a:t>trên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thuộc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lớp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solidFill>
                  <a:srgbClr val="FF0000"/>
                </a:solidFill>
                <a:latin typeface="Arial"/>
              </a:rPr>
              <a:t>a.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Lớp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A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B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C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D</a:t>
            </a:r>
          </a:p>
          <a:p>
            <a:pPr>
              <a:buSzPct val="45000"/>
              <a:buFont typeface="StarSymbol"/>
              <a:buChar char=""/>
            </a:pPr>
            <a:endParaRPr lang="en-US" sz="3200" dirty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125.0.0.1 – 255.0.0.0</a:t>
            </a:r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125.0.0.1/8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Để</a:t>
            </a:r>
            <a:r>
              <a:rPr lang="en-US" sz="3200" dirty="0">
                <a:latin typeface="Arial"/>
              </a:rPr>
              <a:t> phân giải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 </a:t>
            </a:r>
            <a:r>
              <a:rPr lang="en-US" sz="3200" dirty="0" err="1">
                <a:latin typeface="Arial"/>
              </a:rPr>
              <a:t>thành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MAC, </a:t>
            </a:r>
            <a:r>
              <a:rPr lang="en-US" sz="3200" dirty="0" err="1">
                <a:latin typeface="Arial"/>
              </a:rPr>
              <a:t>sử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TCP/IP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 DHCP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.  ARP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 RARP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Chức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năng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DNS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?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solidFill>
                  <a:srgbClr val="FF0000"/>
                </a:solidFill>
                <a:latin typeface="Arial"/>
              </a:rPr>
              <a:t>a.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Phân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giải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tên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miền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thành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địa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chỉ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IP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</a:t>
            </a:r>
            <a:r>
              <a:rPr lang="en-US" sz="3200" dirty="0" err="1">
                <a:latin typeface="Arial"/>
              </a:rPr>
              <a:t>Phân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giải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 </a:t>
            </a:r>
            <a:r>
              <a:rPr lang="en-US" sz="3200" dirty="0" err="1">
                <a:latin typeface="Arial"/>
              </a:rPr>
              <a:t>thành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miền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</a:t>
            </a:r>
            <a:r>
              <a:rPr lang="en-US" sz="3200" dirty="0" err="1">
                <a:latin typeface="Arial"/>
              </a:rPr>
              <a:t>Cung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cấp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 </a:t>
            </a:r>
            <a:r>
              <a:rPr lang="en-US" sz="3200" dirty="0" err="1">
                <a:latin typeface="Arial"/>
              </a:rPr>
              <a:t>động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trong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hệ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thống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mạng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Chức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năng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loopback 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Kiểm tra 2 </a:t>
            </a:r>
            <a:r>
              <a:rPr lang="en-US" sz="3200" dirty="0" err="1">
                <a:latin typeface="Arial"/>
              </a:rPr>
              <a:t>maý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chia </a:t>
            </a:r>
            <a:r>
              <a:rPr lang="en-US" sz="3200" dirty="0" err="1">
                <a:latin typeface="Arial"/>
              </a:rPr>
              <a:t>sẻ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dữ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liệu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với</a:t>
            </a:r>
            <a:r>
              <a:rPr lang="en-US" sz="3200" dirty="0">
                <a:latin typeface="Arial"/>
              </a:rPr>
              <a:t> nhau </a:t>
            </a:r>
            <a:r>
              <a:rPr lang="en-US" sz="3200" dirty="0" err="1">
                <a:latin typeface="Arial"/>
              </a:rPr>
              <a:t>được</a:t>
            </a:r>
            <a:r>
              <a:rPr lang="en-US" sz="3200" dirty="0">
                <a:latin typeface="Arial"/>
              </a:rPr>
              <a:t> hay không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solidFill>
                  <a:srgbClr val="FF0000"/>
                </a:solidFill>
                <a:latin typeface="Arial"/>
              </a:rPr>
              <a:t>b.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Dùng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để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 test card </a:t>
            </a:r>
            <a:r>
              <a:rPr lang="en-US" sz="3200" dirty="0" err="1">
                <a:solidFill>
                  <a:srgbClr val="FF0000"/>
                </a:solidFill>
                <a:latin typeface="Arial"/>
              </a:rPr>
              <a:t>mạng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</a:t>
            </a:r>
            <a:r>
              <a:rPr lang="en-US" sz="3200" dirty="0" err="1">
                <a:latin typeface="Arial"/>
              </a:rPr>
              <a:t>Dùng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để</a:t>
            </a:r>
            <a:r>
              <a:rPr lang="en-US" sz="3200" dirty="0">
                <a:latin typeface="Arial"/>
              </a:rPr>
              <a:t> test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in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Không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nhiệm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vụ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gì</a:t>
            </a:r>
            <a:r>
              <a:rPr lang="en-US" sz="3200" dirty="0">
                <a:latin typeface="Arial"/>
              </a:rPr>
              <a:t> trong hệ </a:t>
            </a:r>
            <a:r>
              <a:rPr lang="en-US" sz="3200" dirty="0" err="1">
                <a:latin typeface="Arial"/>
              </a:rPr>
              <a:t>thống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mạng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ICMP </a:t>
            </a:r>
            <a:r>
              <a:rPr lang="en-US" sz="3200" dirty="0" err="1">
                <a:latin typeface="Arial"/>
              </a:rPr>
              <a:t>thuộc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trong </a:t>
            </a:r>
            <a:r>
              <a:rPr lang="en-US" sz="3200" dirty="0" err="1">
                <a:latin typeface="Arial"/>
              </a:rPr>
              <a:t>mô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hình</a:t>
            </a:r>
            <a:r>
              <a:rPr lang="en-US" sz="3200" dirty="0">
                <a:latin typeface="Arial"/>
              </a:rPr>
              <a:t> OSI ?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Transport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. Network</a:t>
            </a:r>
            <a:endParaRPr dirty="0">
              <a:solidFill>
                <a:srgbClr val="FF0000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c.Datalink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Physical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Cho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 : 172.16.32.1 /20, subnet mask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 </a:t>
            </a:r>
            <a:r>
              <a:rPr lang="en-US" sz="3200" dirty="0" err="1">
                <a:latin typeface="Arial"/>
              </a:rPr>
              <a:t>trên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255.255.0.0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255.255.192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255.255.224.0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solidFill>
                  <a:srgbClr val="FF0000"/>
                </a:solidFill>
                <a:latin typeface="Arial"/>
              </a:rPr>
              <a:t>d. 255.255.240.0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1558</Words>
  <Application>Microsoft Office PowerPoint</Application>
  <PresentationFormat>Custom</PresentationFormat>
  <Paragraphs>164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StarSymbol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Hoàng Thanh Long</dc:creator>
  <cp:lastModifiedBy>Nguyễn Hoàng Thanh Long</cp:lastModifiedBy>
  <cp:revision>33</cp:revision>
  <dcterms:modified xsi:type="dcterms:W3CDTF">2019-01-03T03:32:29Z</dcterms:modified>
</cp:coreProperties>
</file>