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15" name="PlaceHolder 2"/>
          <p:cNvSpPr>
            <a:spLocks noGrp="1"/>
          </p:cNvSpPr>
          <p:nvPr>
            <p:ph type="subTitle"/>
          </p:nvPr>
        </p:nvSpPr>
        <p:spPr>
          <a:xfrm>
            <a:off x="457200" y="1481400"/>
            <a:ext cx="8229240" cy="4525920"/>
          </a:xfrm>
          <a:prstGeom prst="rect">
            <a:avLst/>
          </a:prstGeom>
        </p:spPr>
        <p:txBody>
          <a:bodyPr lIns="0" tIns="0" rIns="0" bIns="0" anchor="ctr"/>
          <a:lstStyle/>
          <a:p>
            <a:pPr algn="ct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155D4-F8C7-4D8A-82A7-33C33A47493D}" type="datetimeFigureOut">
              <a:rPr lang="en-US" smtClean="0"/>
              <a:t>05/05/2017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05ABD-39C5-42B7-BBA7-4233CE898D10}"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2" r:id="rId1"/>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DD0FEE-4CDC-4632-BDAB-0B0F1B24F5A7}" type="datetimeFigureOut">
              <a:rPr lang="en-US" smtClean="0"/>
              <a:t>05/05/2017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57797-7431-4EFD-8DDC-2E229E493B3B}"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3" r:id="rId1"/>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85800" y="1752480"/>
            <a:ext cx="7772040" cy="1829520"/>
          </a:xfrm>
          <a:prstGeom prst="rect">
            <a:avLst/>
          </a:prstGeom>
        </p:spPr>
        <p:txBody>
          <a:bodyPr lIns="90000" tIns="45000" rIns="90000" bIns="45000" anchor="b"/>
          <a:lstStyle/>
          <a:p>
            <a:pPr algn="r">
              <a:lnSpc>
                <a:spcPct val="100000"/>
              </a:lnSpc>
            </a:pPr>
            <a:r>
              <a:rPr lang="en-US" sz="4800" b="1" dirty="0">
                <a:solidFill>
                  <a:srgbClr val="464646"/>
                </a:solidFill>
                <a:latin typeface="Lucida Sans Unicode"/>
              </a:rPr>
              <a:t>Ôn tập</a:t>
            </a:r>
            <a:endParaRPr dirty="0"/>
          </a:p>
        </p:txBody>
      </p:sp>
      <p:sp>
        <p:nvSpPr>
          <p:cNvPr id="92" name="TextShape 2"/>
          <p:cNvSpPr txBox="1"/>
          <p:nvPr/>
        </p:nvSpPr>
        <p:spPr>
          <a:xfrm>
            <a:off x="685800" y="3611520"/>
            <a:ext cx="7772040" cy="1199520"/>
          </a:xfrm>
          <a:prstGeom prst="rect">
            <a:avLst/>
          </a:prstGeom>
        </p:spPr>
        <p:txBody>
          <a:bodyPr lIns="45720" tIns="45000" rIns="45720" bIns="45000"/>
          <a:lstStyle/>
          <a:p>
            <a:pPr algn="ct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Chọn phát biểu đúng về ngôn ngữ Javascript</a:t>
            </a:r>
            <a:endParaRPr/>
          </a:p>
          <a:p>
            <a:pPr>
              <a:lnSpc>
                <a:spcPct val="100000"/>
              </a:lnSpc>
              <a:buSzPct val="68000"/>
              <a:buFont typeface="Lucida Sans Unicode"/>
              <a:buAutoNum type="alphaLcParenR"/>
            </a:pPr>
            <a:r>
              <a:rPr lang="en-US" sz="2700">
                <a:solidFill>
                  <a:srgbClr val="000000"/>
                </a:solidFill>
                <a:latin typeface="Lucida Sans Unicode"/>
              </a:rPr>
              <a:t>Là tên gọi khác của ngôn ngữ Java</a:t>
            </a:r>
            <a:endParaRPr/>
          </a:p>
          <a:p>
            <a:pPr>
              <a:lnSpc>
                <a:spcPct val="100000"/>
              </a:lnSpc>
              <a:buSzPct val="68000"/>
              <a:buFont typeface="Lucida Sans Unicode"/>
              <a:buAutoNum type="alphaLcParenR"/>
            </a:pPr>
            <a:r>
              <a:rPr lang="en-US" sz="2700">
                <a:solidFill>
                  <a:srgbClr val="000000"/>
                </a:solidFill>
                <a:latin typeface="Lucida Sans Unicode"/>
              </a:rPr>
              <a:t>Là ngôn ngữ dạng script chạy trên client-side (web browser)</a:t>
            </a:r>
            <a:endParaRPr/>
          </a:p>
          <a:p>
            <a:pPr>
              <a:lnSpc>
                <a:spcPct val="100000"/>
              </a:lnSpc>
              <a:buSzPct val="68000"/>
              <a:buFont typeface="Lucida Sans Unicode"/>
              <a:buAutoNum type="alphaLcParenR"/>
            </a:pPr>
            <a:r>
              <a:rPr lang="en-US" sz="2700">
                <a:solidFill>
                  <a:srgbClr val="000000"/>
                </a:solidFill>
                <a:latin typeface="Lucida Sans Unicode"/>
              </a:rPr>
              <a:t>Cả a và b đều đúng</a:t>
            </a:r>
            <a:endParaRPr/>
          </a:p>
          <a:p>
            <a:pPr>
              <a:lnSpc>
                <a:spcPct val="100000"/>
              </a:lnSpc>
              <a:buSzPct val="68000"/>
              <a:buFont typeface="Lucida Sans Unicode"/>
              <a:buAutoNum type="alphaLcParenR"/>
            </a:pPr>
            <a:r>
              <a:rPr lang="en-US" sz="2700">
                <a:solidFill>
                  <a:srgbClr val="000000"/>
                </a:solidFill>
                <a:latin typeface="Lucida Sans Unicode"/>
              </a:rPr>
              <a:t>Cả a và b đều sai</a:t>
            </a:r>
            <a:endParaRPr/>
          </a:p>
          <a:p>
            <a:pPr>
              <a:lnSpc>
                <a:spcPct val="100000"/>
              </a:lnSpc>
            </a:pPr>
            <a:endParaRPr/>
          </a:p>
        </p:txBody>
      </p:sp>
      <p:sp>
        <p:nvSpPr>
          <p:cNvPr id="110"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Sử dụng lệnh nào dưới đây để khai báo hàm “myFunction” trong Javascript</a:t>
            </a:r>
            <a:endParaRPr/>
          </a:p>
          <a:p>
            <a:pPr>
              <a:lnSpc>
                <a:spcPct val="100000"/>
              </a:lnSpc>
              <a:buSzPct val="68000"/>
              <a:buFont typeface="Lucida Sans Unicode"/>
              <a:buAutoNum type="alphaLcParenR"/>
            </a:pPr>
            <a:r>
              <a:rPr lang="en-US" sz="2700">
                <a:solidFill>
                  <a:srgbClr val="000000"/>
                </a:solidFill>
                <a:latin typeface="Lucida Sans Unicode"/>
              </a:rPr>
              <a:t>function myFunction()</a:t>
            </a:r>
            <a:endParaRPr/>
          </a:p>
          <a:p>
            <a:pPr>
              <a:lnSpc>
                <a:spcPct val="100000"/>
              </a:lnSpc>
              <a:buSzPct val="68000"/>
              <a:buFont typeface="Lucida Sans Unicode"/>
              <a:buAutoNum type="alphaLcParenR"/>
            </a:pPr>
            <a:r>
              <a:rPr lang="en-US" sz="2700">
                <a:solidFill>
                  <a:srgbClr val="000000"/>
                </a:solidFill>
                <a:latin typeface="Lucida Sans Unicode"/>
              </a:rPr>
              <a:t>function=myFunction()</a:t>
            </a:r>
            <a:endParaRPr/>
          </a:p>
          <a:p>
            <a:pPr>
              <a:lnSpc>
                <a:spcPct val="100000"/>
              </a:lnSpc>
              <a:buSzPct val="68000"/>
              <a:buFont typeface="Lucida Sans Unicode"/>
              <a:buAutoNum type="alphaLcParenR"/>
            </a:pPr>
            <a:r>
              <a:rPr lang="en-US" sz="2700">
                <a:solidFill>
                  <a:srgbClr val="000000"/>
                </a:solidFill>
                <a:latin typeface="Lucida Sans Unicode"/>
              </a:rPr>
              <a:t>function:myFunction()</a:t>
            </a:r>
            <a:endParaRPr/>
          </a:p>
          <a:p>
            <a:pPr>
              <a:lnSpc>
                <a:spcPct val="100000"/>
              </a:lnSpc>
              <a:buSzPct val="68000"/>
              <a:buFont typeface="Lucida Sans Unicode"/>
              <a:buAutoNum type="alphaLcParenR"/>
            </a:pPr>
            <a:r>
              <a:rPr lang="en-US" sz="2700">
                <a:solidFill>
                  <a:srgbClr val="000000"/>
                </a:solidFill>
                <a:latin typeface="Lucida Sans Unicode"/>
              </a:rPr>
              <a:t>Tất cả đều đúng</a:t>
            </a:r>
            <a:endParaRPr/>
          </a:p>
          <a:p>
            <a:pPr>
              <a:lnSpc>
                <a:spcPct val="100000"/>
              </a:lnSpc>
            </a:pPr>
            <a:endParaRPr/>
          </a:p>
        </p:txBody>
      </p:sp>
      <p:sp>
        <p:nvSpPr>
          <p:cNvPr id="112"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Chọn phát biểu sai về DHTML (Dynamic HTML)</a:t>
            </a:r>
            <a:endParaRPr/>
          </a:p>
          <a:p>
            <a:pPr>
              <a:lnSpc>
                <a:spcPct val="100000"/>
              </a:lnSpc>
              <a:buSzPct val="68000"/>
              <a:buFont typeface="Lucida Sans Unicode"/>
              <a:buAutoNum type="alphaLcParenR"/>
            </a:pPr>
            <a:r>
              <a:rPr lang="en-US" sz="2700">
                <a:solidFill>
                  <a:srgbClr val="000000"/>
                </a:solidFill>
                <a:latin typeface="Lucida Sans Unicode"/>
              </a:rPr>
              <a:t>DHTML kết hợp giữa HTML, Javascript và Cascading Style Sheets (CSS)</a:t>
            </a:r>
            <a:endParaRPr/>
          </a:p>
          <a:p>
            <a:pPr>
              <a:lnSpc>
                <a:spcPct val="100000"/>
              </a:lnSpc>
              <a:buSzPct val="68000"/>
              <a:buFont typeface="Lucida Sans Unicode"/>
              <a:buAutoNum type="alphaLcParenR"/>
            </a:pPr>
            <a:r>
              <a:rPr lang="en-US" sz="2700">
                <a:solidFill>
                  <a:srgbClr val="000000"/>
                </a:solidFill>
                <a:latin typeface="Lucida Sans Unicode"/>
              </a:rPr>
              <a:t>DHTML có chứa các đoạn mã Javascript có thể dựa trên các sự kiện để thay đổi các thuộc tính của style</a:t>
            </a:r>
            <a:endParaRPr/>
          </a:p>
          <a:p>
            <a:pPr>
              <a:lnSpc>
                <a:spcPct val="100000"/>
              </a:lnSpc>
              <a:buSzPct val="68000"/>
              <a:buFont typeface="Lucida Sans Unicode"/>
              <a:buAutoNum type="alphaLcParenR"/>
            </a:pPr>
            <a:r>
              <a:rPr lang="en-US" sz="2700">
                <a:solidFill>
                  <a:srgbClr val="000000"/>
                </a:solidFill>
                <a:latin typeface="Lucida Sans Unicode"/>
              </a:rPr>
              <a:t>Javascript và Cascading Style Sheets (CSS) đều hoạt động như nhau trên tất cả các trỉnh duyệt</a:t>
            </a:r>
            <a:endParaRPr/>
          </a:p>
          <a:p>
            <a:pPr>
              <a:lnSpc>
                <a:spcPct val="100000"/>
              </a:lnSpc>
              <a:buSzPct val="68000"/>
              <a:buFont typeface="Lucida Sans Unicode"/>
              <a:buAutoNum type="alphaLcParenR"/>
            </a:pPr>
            <a:r>
              <a:rPr lang="en-US" sz="2700">
                <a:solidFill>
                  <a:srgbClr val="000000"/>
                </a:solidFill>
                <a:latin typeface="Lucida Sans Unicode"/>
              </a:rPr>
              <a:t>Mọi tags HTML đều có style</a:t>
            </a:r>
            <a:endParaRPr/>
          </a:p>
          <a:p>
            <a:pPr>
              <a:lnSpc>
                <a:spcPct val="100000"/>
              </a:lnSpc>
            </a:pPr>
            <a:endParaRPr/>
          </a:p>
        </p:txBody>
      </p:sp>
      <p:sp>
        <p:nvSpPr>
          <p:cNvPr id="114"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Khi dùng CSS (Cascading Style Sheets), để đặt màu nền cho một phần tử ta có thể dùng thuộc tính nào sau đây</a:t>
            </a:r>
            <a:endParaRPr/>
          </a:p>
          <a:p>
            <a:pPr>
              <a:lnSpc>
                <a:spcPct val="100000"/>
              </a:lnSpc>
              <a:buSzPct val="68000"/>
              <a:buFont typeface="Lucida Sans Unicode"/>
              <a:buAutoNum type="alphaLcParenR"/>
            </a:pPr>
            <a:r>
              <a:rPr lang="en-US" sz="2700">
                <a:solidFill>
                  <a:srgbClr val="000000"/>
                </a:solidFill>
                <a:latin typeface="Lucida Sans Unicode"/>
              </a:rPr>
              <a:t>backgroundColor</a:t>
            </a:r>
            <a:endParaRPr/>
          </a:p>
          <a:p>
            <a:pPr>
              <a:lnSpc>
                <a:spcPct val="100000"/>
              </a:lnSpc>
              <a:buSzPct val="68000"/>
              <a:buFont typeface="Lucida Sans Unicode"/>
              <a:buAutoNum type="alphaLcParenR"/>
            </a:pPr>
            <a:r>
              <a:rPr lang="en-US" sz="2700">
                <a:solidFill>
                  <a:srgbClr val="000000"/>
                </a:solidFill>
                <a:latin typeface="Lucida Sans Unicode"/>
              </a:rPr>
              <a:t>background-position</a:t>
            </a:r>
            <a:endParaRPr/>
          </a:p>
          <a:p>
            <a:pPr>
              <a:lnSpc>
                <a:spcPct val="100000"/>
              </a:lnSpc>
              <a:buSzPct val="68000"/>
              <a:buFont typeface="Lucida Sans Unicode"/>
              <a:buAutoNum type="alphaLcParenR"/>
            </a:pPr>
            <a:r>
              <a:rPr lang="en-US" sz="2700">
                <a:solidFill>
                  <a:srgbClr val="000000"/>
                </a:solidFill>
                <a:latin typeface="Lucida Sans Unicode"/>
              </a:rPr>
              <a:t>background-color</a:t>
            </a:r>
            <a:endParaRPr/>
          </a:p>
          <a:p>
            <a:pPr>
              <a:lnSpc>
                <a:spcPct val="100000"/>
              </a:lnSpc>
              <a:buSzPct val="68000"/>
              <a:buFont typeface="Lucida Sans Unicode"/>
              <a:buAutoNum type="alphaLcParenR"/>
            </a:pPr>
            <a:r>
              <a:rPr lang="en-US" sz="2700">
                <a:solidFill>
                  <a:srgbClr val="000000"/>
                </a:solidFill>
                <a:latin typeface="Lucida Sans Unicode"/>
              </a:rPr>
              <a:t>Câu a và c đúng</a:t>
            </a:r>
            <a:endParaRPr/>
          </a:p>
          <a:p>
            <a:pPr>
              <a:lnSpc>
                <a:spcPct val="100000"/>
              </a:lnSpc>
            </a:pPr>
            <a:endParaRPr/>
          </a:p>
        </p:txBody>
      </p:sp>
      <p:sp>
        <p:nvSpPr>
          <p:cNvPr id="116"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Tên biến nào dưới đây là hợp lệ trong ngôn ngữ PHP</a:t>
            </a:r>
            <a:endParaRPr/>
          </a:p>
          <a:p>
            <a:pPr>
              <a:lnSpc>
                <a:spcPct val="100000"/>
              </a:lnSpc>
              <a:buSzPct val="68000"/>
              <a:buFont typeface="Lucida Sans Unicode"/>
              <a:buAutoNum type="alphaLcParenR"/>
            </a:pPr>
            <a:r>
              <a:rPr lang="en-US" sz="2700">
                <a:solidFill>
                  <a:srgbClr val="000000"/>
                </a:solidFill>
                <a:latin typeface="Lucida Sans Unicode"/>
              </a:rPr>
              <a:t>/myVar</a:t>
            </a:r>
            <a:endParaRPr/>
          </a:p>
          <a:p>
            <a:pPr>
              <a:lnSpc>
                <a:spcPct val="100000"/>
              </a:lnSpc>
              <a:buSzPct val="68000"/>
              <a:buFont typeface="Lucida Sans Unicode"/>
              <a:buAutoNum type="alphaLcParenR"/>
            </a:pPr>
            <a:r>
              <a:rPr lang="en-US" sz="2700">
                <a:solidFill>
                  <a:srgbClr val="000000"/>
                </a:solidFill>
                <a:latin typeface="Lucida Sans Unicode"/>
              </a:rPr>
              <a:t>&amp;myVar</a:t>
            </a:r>
            <a:endParaRPr/>
          </a:p>
          <a:p>
            <a:pPr>
              <a:lnSpc>
                <a:spcPct val="100000"/>
              </a:lnSpc>
              <a:buSzPct val="68000"/>
              <a:buFont typeface="Lucida Sans Unicode"/>
              <a:buAutoNum type="alphaLcParenR"/>
            </a:pPr>
            <a:r>
              <a:rPr lang="en-US" sz="2700">
                <a:solidFill>
                  <a:srgbClr val="000000"/>
                </a:solidFill>
                <a:latin typeface="Lucida Sans Unicode"/>
              </a:rPr>
              <a:t>$!myVar</a:t>
            </a:r>
            <a:endParaRPr/>
          </a:p>
          <a:p>
            <a:pPr>
              <a:lnSpc>
                <a:spcPct val="100000"/>
              </a:lnSpc>
              <a:buSzPct val="68000"/>
              <a:buFont typeface="Lucida Sans Unicode"/>
              <a:buAutoNum type="alphaLcParenR"/>
            </a:pPr>
            <a:r>
              <a:rPr lang="en-US" sz="2700">
                <a:solidFill>
                  <a:srgbClr val="000000"/>
                </a:solidFill>
                <a:latin typeface="Lucida Sans Unicode"/>
              </a:rPr>
              <a:t>$myVar</a:t>
            </a:r>
            <a:endParaRPr/>
          </a:p>
          <a:p>
            <a:pPr>
              <a:lnSpc>
                <a:spcPct val="100000"/>
              </a:lnSpc>
            </a:pPr>
            <a:endParaRPr/>
          </a:p>
        </p:txBody>
      </p:sp>
      <p:sp>
        <p:nvSpPr>
          <p:cNvPr id="118"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Biến nào sau đây không thể dùng khi nhận dữ liệu từ HTML FORM</a:t>
            </a:r>
            <a:endParaRPr/>
          </a:p>
          <a:p>
            <a:pPr>
              <a:lnSpc>
                <a:spcPct val="100000"/>
              </a:lnSpc>
              <a:buSzPct val="68000"/>
              <a:buFont typeface="Lucida Sans Unicode"/>
              <a:buAutoNum type="alphaLcParenR"/>
            </a:pPr>
            <a:r>
              <a:rPr lang="en-US" sz="2700">
                <a:solidFill>
                  <a:srgbClr val="000000"/>
                </a:solidFill>
                <a:latin typeface="Lucida Sans Unicode"/>
              </a:rPr>
              <a:t>$_FORMDATA</a:t>
            </a:r>
            <a:endParaRPr/>
          </a:p>
          <a:p>
            <a:pPr>
              <a:lnSpc>
                <a:spcPct val="100000"/>
              </a:lnSpc>
              <a:buSzPct val="68000"/>
              <a:buFont typeface="Lucida Sans Unicode"/>
              <a:buAutoNum type="alphaLcParenR"/>
            </a:pPr>
            <a:r>
              <a:rPr lang="en-US" sz="2700">
                <a:solidFill>
                  <a:srgbClr val="000000"/>
                </a:solidFill>
                <a:latin typeface="Lucida Sans Unicode"/>
              </a:rPr>
              <a:t>$_REQUEST</a:t>
            </a:r>
            <a:endParaRPr/>
          </a:p>
          <a:p>
            <a:pPr>
              <a:lnSpc>
                <a:spcPct val="100000"/>
              </a:lnSpc>
              <a:buSzPct val="68000"/>
              <a:buFont typeface="Lucida Sans Unicode"/>
              <a:buAutoNum type="alphaLcParenR"/>
            </a:pPr>
            <a:r>
              <a:rPr lang="en-US" sz="2700">
                <a:solidFill>
                  <a:srgbClr val="000000"/>
                </a:solidFill>
                <a:latin typeface="Lucida Sans Unicode"/>
              </a:rPr>
              <a:t>$_GET</a:t>
            </a:r>
            <a:endParaRPr/>
          </a:p>
          <a:p>
            <a:pPr>
              <a:lnSpc>
                <a:spcPct val="100000"/>
              </a:lnSpc>
              <a:buSzPct val="68000"/>
              <a:buFont typeface="Lucida Sans Unicode"/>
              <a:buAutoNum type="alphaLcParenR"/>
            </a:pPr>
            <a:r>
              <a:rPr lang="en-US" sz="2700">
                <a:solidFill>
                  <a:srgbClr val="000000"/>
                </a:solidFill>
                <a:latin typeface="Lucida Sans Unicode"/>
              </a:rPr>
              <a:t>$_POST</a:t>
            </a:r>
            <a:endParaRPr/>
          </a:p>
          <a:p>
            <a:pPr>
              <a:lnSpc>
                <a:spcPct val="100000"/>
              </a:lnSpc>
            </a:pPr>
            <a:endParaRPr/>
          </a:p>
        </p:txBody>
      </p:sp>
      <p:sp>
        <p:nvSpPr>
          <p:cNvPr id="120"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Dùng phát biểu nào sau đây để tạo một mảng trong PHP</a:t>
            </a:r>
            <a:endParaRPr/>
          </a:p>
          <a:p>
            <a:pPr>
              <a:lnSpc>
                <a:spcPct val="100000"/>
              </a:lnSpc>
              <a:buSzPct val="68000"/>
              <a:buFont typeface="Lucida Sans Unicode"/>
              <a:buAutoNum type="alphaLcParenR"/>
            </a:pPr>
            <a:r>
              <a:rPr lang="en-US" sz="2700">
                <a:solidFill>
                  <a:srgbClr val="000000"/>
                </a:solidFill>
                <a:latin typeface="Lucida Sans Unicode"/>
              </a:rPr>
              <a:t>$myArray = new array();</a:t>
            </a:r>
            <a:endParaRPr/>
          </a:p>
          <a:p>
            <a:pPr>
              <a:lnSpc>
                <a:spcPct val="100000"/>
              </a:lnSpc>
              <a:buSzPct val="68000"/>
              <a:buFont typeface="Lucida Sans Unicode"/>
              <a:buAutoNum type="alphaLcParenR"/>
            </a:pPr>
            <a:r>
              <a:rPr lang="en-US" sz="2700">
                <a:solidFill>
                  <a:srgbClr val="000000"/>
                </a:solidFill>
                <a:latin typeface="Lucida Sans Unicode"/>
              </a:rPr>
              <a:t>$myArray = Array.create();</a:t>
            </a:r>
            <a:endParaRPr/>
          </a:p>
          <a:p>
            <a:pPr>
              <a:lnSpc>
                <a:spcPct val="100000"/>
              </a:lnSpc>
              <a:buSzPct val="68000"/>
              <a:buFont typeface="Lucida Sans Unicode"/>
              <a:buAutoNum type="alphaLcParenR"/>
            </a:pPr>
            <a:r>
              <a:rPr lang="en-US" sz="2700">
                <a:solidFill>
                  <a:srgbClr val="000000"/>
                </a:solidFill>
                <a:latin typeface="Lucida Sans Unicode"/>
              </a:rPr>
              <a:t>$myArray = array();</a:t>
            </a:r>
            <a:endParaRPr/>
          </a:p>
          <a:p>
            <a:pPr>
              <a:lnSpc>
                <a:spcPct val="100000"/>
              </a:lnSpc>
              <a:buSzPct val="68000"/>
              <a:buFont typeface="Lucida Sans Unicode"/>
              <a:buAutoNum type="alphaLcParenR"/>
            </a:pPr>
            <a:r>
              <a:rPr lang="en-US" sz="2700">
                <a:solidFill>
                  <a:srgbClr val="000000"/>
                </a:solidFill>
                <a:latin typeface="Lucida Sans Unicode"/>
              </a:rPr>
              <a:t>$myArray = create(array);</a:t>
            </a:r>
            <a:endParaRPr/>
          </a:p>
          <a:p>
            <a:pPr>
              <a:lnSpc>
                <a:spcPct val="100000"/>
              </a:lnSpc>
            </a:pPr>
            <a:endParaRPr/>
          </a:p>
        </p:txBody>
      </p:sp>
      <p:sp>
        <p:nvSpPr>
          <p:cNvPr id="122"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Tất cả các biến được khai báo trong ngôn ngữ PHP phải bắt đầu bằng kí tự</a:t>
            </a:r>
            <a:endParaRPr/>
          </a:p>
          <a:p>
            <a:pPr>
              <a:lnSpc>
                <a:spcPct val="100000"/>
              </a:lnSpc>
              <a:buSzPct val="68000"/>
              <a:buFont typeface="Lucida Sans Unicode"/>
              <a:buAutoNum type="alphaLcParenR"/>
            </a:pPr>
            <a:r>
              <a:rPr lang="en-US" sz="2700">
                <a:solidFill>
                  <a:srgbClr val="000000"/>
                </a:solidFill>
                <a:latin typeface="Lucida Sans Unicode"/>
              </a:rPr>
              <a:t>#</a:t>
            </a:r>
            <a:endParaRPr/>
          </a:p>
          <a:p>
            <a:pPr>
              <a:lnSpc>
                <a:spcPct val="100000"/>
              </a:lnSpc>
              <a:buSzPct val="68000"/>
              <a:buFont typeface="Lucida Sans Unicode"/>
              <a:buAutoNum type="alphaLcParenR"/>
            </a:pPr>
            <a:r>
              <a:rPr lang="en-US" sz="2700">
                <a:solidFill>
                  <a:srgbClr val="000000"/>
                </a:solidFill>
                <a:latin typeface="Lucida Sans Unicode"/>
              </a:rPr>
              <a:t>$</a:t>
            </a:r>
            <a:endParaRPr/>
          </a:p>
          <a:p>
            <a:pPr>
              <a:lnSpc>
                <a:spcPct val="100000"/>
              </a:lnSpc>
              <a:buSzPct val="68000"/>
              <a:buFont typeface="Lucida Sans Unicode"/>
              <a:buAutoNum type="alphaLcParenR"/>
            </a:pPr>
            <a:r>
              <a:rPr lang="en-US" sz="2700">
                <a:solidFill>
                  <a:srgbClr val="000000"/>
                </a:solidFill>
                <a:latin typeface="Lucida Sans Unicode"/>
              </a:rPr>
              <a:t>%</a:t>
            </a:r>
            <a:endParaRPr/>
          </a:p>
          <a:p>
            <a:pPr>
              <a:lnSpc>
                <a:spcPct val="100000"/>
              </a:lnSpc>
              <a:buSzPct val="68000"/>
              <a:buFont typeface="Lucida Sans Unicode"/>
              <a:buAutoNum type="alphaLcParenR"/>
            </a:pPr>
            <a:r>
              <a:rPr lang="en-US" sz="2700">
                <a:solidFill>
                  <a:srgbClr val="000000"/>
                </a:solidFill>
                <a:latin typeface="Lucida Sans Unicode"/>
              </a:rPr>
              <a:t>!</a:t>
            </a:r>
            <a:endParaRPr/>
          </a:p>
        </p:txBody>
      </p:sp>
      <p:sp>
        <p:nvSpPr>
          <p:cNvPr id="124"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Trong PHP, biến nào sau đây chứa thông tin từ một form được submit sử dụng phương thức GET</a:t>
            </a:r>
            <a:endParaRPr/>
          </a:p>
          <a:p>
            <a:pPr>
              <a:lnSpc>
                <a:spcPct val="100000"/>
              </a:lnSpc>
              <a:buSzPct val="68000"/>
              <a:buFont typeface="Lucida Sans Unicode"/>
              <a:buAutoNum type="alphaLcParenR"/>
            </a:pPr>
            <a:r>
              <a:rPr lang="en-US" sz="2700">
                <a:solidFill>
                  <a:srgbClr val="000000"/>
                </a:solidFill>
                <a:latin typeface="Lucida Sans Unicode"/>
              </a:rPr>
              <a:t>$_POST</a:t>
            </a:r>
            <a:endParaRPr/>
          </a:p>
          <a:p>
            <a:pPr>
              <a:lnSpc>
                <a:spcPct val="100000"/>
              </a:lnSpc>
              <a:buSzPct val="68000"/>
              <a:buFont typeface="Lucida Sans Unicode"/>
              <a:buAutoNum type="alphaLcParenR"/>
            </a:pPr>
            <a:r>
              <a:rPr lang="en-US" sz="2700">
                <a:solidFill>
                  <a:srgbClr val="000000"/>
                </a:solidFill>
                <a:latin typeface="Lucida Sans Unicode"/>
              </a:rPr>
              <a:t>$_DATA</a:t>
            </a:r>
            <a:endParaRPr/>
          </a:p>
          <a:p>
            <a:pPr>
              <a:lnSpc>
                <a:spcPct val="100000"/>
              </a:lnSpc>
              <a:buSzPct val="68000"/>
              <a:buFont typeface="Lucida Sans Unicode"/>
              <a:buAutoNum type="alphaLcParenR"/>
            </a:pPr>
            <a:r>
              <a:rPr lang="en-US" sz="2700">
                <a:solidFill>
                  <a:srgbClr val="000000"/>
                </a:solidFill>
                <a:latin typeface="Lucida Sans Unicode"/>
              </a:rPr>
              <a:t>$_GET</a:t>
            </a:r>
            <a:endParaRPr/>
          </a:p>
          <a:p>
            <a:pPr>
              <a:lnSpc>
                <a:spcPct val="100000"/>
              </a:lnSpc>
              <a:buSzPct val="68000"/>
              <a:buFont typeface="Lucida Sans Unicode"/>
              <a:buAutoNum type="alphaLcParenR"/>
            </a:pPr>
            <a:r>
              <a:rPr lang="en-US" sz="2700">
                <a:solidFill>
                  <a:srgbClr val="000000"/>
                </a:solidFill>
                <a:latin typeface="Lucida Sans Unicode"/>
              </a:rPr>
              <a:t>$_FORM</a:t>
            </a:r>
            <a:endParaRPr/>
          </a:p>
          <a:p>
            <a:pPr>
              <a:lnSpc>
                <a:spcPct val="100000"/>
              </a:lnSpc>
            </a:pPr>
            <a:endParaRPr/>
          </a:p>
        </p:txBody>
      </p:sp>
      <p:sp>
        <p:nvSpPr>
          <p:cNvPr id="126"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Khi dùng phương thức POST, các biến và giá trị sẽ được xuất hiện trên thanh URL khi submit</a:t>
            </a:r>
            <a:endParaRPr/>
          </a:p>
          <a:p>
            <a:pPr>
              <a:lnSpc>
                <a:spcPct val="100000"/>
              </a:lnSpc>
              <a:buSzPct val="68000"/>
              <a:buFont typeface="Lucida Sans Unicode"/>
              <a:buAutoNum type="alphaLcParenR"/>
            </a:pPr>
            <a:r>
              <a:rPr lang="en-US" sz="2700">
                <a:solidFill>
                  <a:srgbClr val="000000"/>
                </a:solidFill>
                <a:latin typeface="Lucida Sans Unicode"/>
              </a:rPr>
              <a:t>Đúng</a:t>
            </a:r>
            <a:endParaRPr/>
          </a:p>
          <a:p>
            <a:pPr>
              <a:lnSpc>
                <a:spcPct val="100000"/>
              </a:lnSpc>
              <a:buSzPct val="68000"/>
              <a:buFont typeface="Lucida Sans Unicode"/>
              <a:buAutoNum type="alphaLcParenR"/>
            </a:pPr>
            <a:r>
              <a:rPr lang="en-US" sz="2700">
                <a:solidFill>
                  <a:srgbClr val="000000"/>
                </a:solidFill>
                <a:latin typeface="Lucida Sans Unicode"/>
              </a:rPr>
              <a:t>Sai</a:t>
            </a:r>
            <a:endParaRPr/>
          </a:p>
        </p:txBody>
      </p:sp>
      <p:sp>
        <p:nvSpPr>
          <p:cNvPr id="128"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a:solidFill>
                  <a:srgbClr val="000000"/>
                </a:solidFill>
                <a:latin typeface="Lucida Sans Unicode"/>
              </a:rPr>
              <a:t>Phần mềm người dùng duyệt các trang web được gọi là</a:t>
            </a:r>
            <a:endParaRPr dirty="0"/>
          </a:p>
          <a:p>
            <a:pPr>
              <a:lnSpc>
                <a:spcPct val="100000"/>
              </a:lnSpc>
              <a:buSzPct val="68000"/>
              <a:buFont typeface="Lucida Sans Unicode"/>
              <a:buAutoNum type="alphaLcParenR"/>
            </a:pPr>
            <a:r>
              <a:rPr lang="en-US" sz="2700" dirty="0">
                <a:solidFill>
                  <a:srgbClr val="000000"/>
                </a:solidFill>
                <a:latin typeface="Lucida Sans Unicode"/>
              </a:rPr>
              <a:t>Ứng dụng Web (Web Application)</a:t>
            </a:r>
            <a:endParaRPr dirty="0"/>
          </a:p>
          <a:p>
            <a:pPr>
              <a:lnSpc>
                <a:spcPct val="100000"/>
              </a:lnSpc>
              <a:buSzPct val="68000"/>
              <a:buFont typeface="Lucida Sans Unicode"/>
              <a:buAutoNum type="alphaLcParenR"/>
            </a:pPr>
            <a:r>
              <a:rPr lang="en-US" sz="2700" dirty="0">
                <a:solidFill>
                  <a:srgbClr val="000000"/>
                </a:solidFill>
                <a:latin typeface="Lucida Sans Unicode"/>
              </a:rPr>
              <a:t>Trình duyệt Web (Web Browser)</a:t>
            </a:r>
            <a:endParaRPr dirty="0"/>
          </a:p>
          <a:p>
            <a:pPr>
              <a:lnSpc>
                <a:spcPct val="100000"/>
              </a:lnSpc>
              <a:buSzPct val="68000"/>
              <a:buFont typeface="Lucida Sans Unicode"/>
              <a:buAutoNum type="alphaLcParenR"/>
            </a:pPr>
            <a:r>
              <a:rPr lang="en-US" sz="2700" dirty="0">
                <a:solidFill>
                  <a:srgbClr val="000000"/>
                </a:solidFill>
                <a:latin typeface="Lucida Sans Unicode"/>
              </a:rPr>
              <a:t>Cả a và b đều đúng</a:t>
            </a:r>
            <a:endParaRPr dirty="0"/>
          </a:p>
          <a:p>
            <a:pPr>
              <a:lnSpc>
                <a:spcPct val="100000"/>
              </a:lnSpc>
              <a:buSzPct val="68000"/>
              <a:buFont typeface="Lucida Sans Unicode"/>
              <a:buAutoNum type="alphaLcParenR"/>
            </a:pPr>
            <a:r>
              <a:rPr lang="en-US" sz="2700" dirty="0">
                <a:solidFill>
                  <a:srgbClr val="000000"/>
                </a:solidFill>
                <a:latin typeface="Lucida Sans Unicode"/>
              </a:rPr>
              <a:t>Cả a và b đều sai</a:t>
            </a:r>
            <a:endParaRPr dirty="0"/>
          </a:p>
          <a:p>
            <a:pPr>
              <a:lnSpc>
                <a:spcPct val="100000"/>
              </a:lnSpc>
            </a:pPr>
            <a:endParaRPr dirty="0"/>
          </a:p>
        </p:txBody>
      </p:sp>
      <p:sp>
        <p:nvSpPr>
          <p:cNvPr id="94"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Phát biểu nào sau đây là đúng để khai báo một hàm trong ngôn ngữ PHP</a:t>
            </a:r>
            <a:endParaRPr/>
          </a:p>
          <a:p>
            <a:pPr>
              <a:lnSpc>
                <a:spcPct val="100000"/>
              </a:lnSpc>
              <a:buSzPct val="68000"/>
              <a:buFont typeface="Lucida Sans Unicode"/>
              <a:buAutoNum type="alphaLcParenR"/>
            </a:pPr>
            <a:r>
              <a:rPr lang="en-US" sz="2700">
                <a:solidFill>
                  <a:srgbClr val="000000"/>
                </a:solidFill>
                <a:latin typeface="Lucida Sans Unicode"/>
              </a:rPr>
              <a:t>create myFunction()</a:t>
            </a:r>
            <a:endParaRPr/>
          </a:p>
          <a:p>
            <a:pPr>
              <a:lnSpc>
                <a:spcPct val="100000"/>
              </a:lnSpc>
              <a:buSzPct val="68000"/>
              <a:buFont typeface="Lucida Sans Unicode"/>
              <a:buAutoNum type="alphaLcParenR"/>
            </a:pPr>
            <a:r>
              <a:rPr lang="en-US" sz="2700">
                <a:solidFill>
                  <a:srgbClr val="000000"/>
                </a:solidFill>
                <a:latin typeface="Lucida Sans Unicode"/>
              </a:rPr>
              <a:t>function myFunction()</a:t>
            </a:r>
            <a:endParaRPr/>
          </a:p>
          <a:p>
            <a:pPr>
              <a:lnSpc>
                <a:spcPct val="100000"/>
              </a:lnSpc>
              <a:buSzPct val="68000"/>
              <a:buFont typeface="Lucida Sans Unicode"/>
              <a:buAutoNum type="alphaLcParenR"/>
            </a:pPr>
            <a:r>
              <a:rPr lang="en-US" sz="2700">
                <a:solidFill>
                  <a:srgbClr val="000000"/>
                </a:solidFill>
                <a:latin typeface="Lucida Sans Unicode"/>
              </a:rPr>
              <a:t>new_function myFunction()</a:t>
            </a:r>
            <a:endParaRPr/>
          </a:p>
          <a:p>
            <a:pPr>
              <a:lnSpc>
                <a:spcPct val="100000"/>
              </a:lnSpc>
              <a:buSzPct val="68000"/>
              <a:buFont typeface="Lucida Sans Unicode"/>
              <a:buAutoNum type="alphaLcParenR"/>
            </a:pPr>
            <a:r>
              <a:rPr lang="en-US" sz="2700">
                <a:solidFill>
                  <a:srgbClr val="000000"/>
                </a:solidFill>
                <a:latin typeface="Lucida Sans Unicode"/>
              </a:rPr>
              <a:t>Tất cả đều đúng</a:t>
            </a:r>
            <a:endParaRPr/>
          </a:p>
        </p:txBody>
      </p:sp>
      <p:sp>
        <p:nvSpPr>
          <p:cNvPr id="130"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Trong PHP, sử dụng hàm nào sau đây để tạo kết nối đến hệ quản trị CSDL MySQL</a:t>
            </a:r>
            <a:endParaRPr/>
          </a:p>
          <a:p>
            <a:pPr>
              <a:lnSpc>
                <a:spcPct val="100000"/>
              </a:lnSpc>
              <a:buSzPct val="68000"/>
              <a:buFont typeface="Lucida Sans Unicode"/>
              <a:buAutoNum type="alphaLcParenR"/>
            </a:pPr>
            <a:r>
              <a:rPr lang="en-US" sz="2700">
                <a:solidFill>
                  <a:srgbClr val="000000"/>
                </a:solidFill>
                <a:latin typeface="Lucida Sans Unicode"/>
              </a:rPr>
              <a:t>mysql_open</a:t>
            </a:r>
            <a:endParaRPr/>
          </a:p>
          <a:p>
            <a:pPr>
              <a:lnSpc>
                <a:spcPct val="100000"/>
              </a:lnSpc>
              <a:buSzPct val="68000"/>
              <a:buFont typeface="Lucida Sans Unicode"/>
              <a:buAutoNum type="alphaLcParenR"/>
            </a:pPr>
            <a:r>
              <a:rPr lang="en-US" sz="2700">
                <a:solidFill>
                  <a:srgbClr val="000000"/>
                </a:solidFill>
                <a:latin typeface="Lucida Sans Unicode"/>
              </a:rPr>
              <a:t>mysql_connect</a:t>
            </a:r>
            <a:endParaRPr/>
          </a:p>
          <a:p>
            <a:pPr>
              <a:lnSpc>
                <a:spcPct val="100000"/>
              </a:lnSpc>
              <a:buSzPct val="68000"/>
              <a:buFont typeface="Lucida Sans Unicode"/>
              <a:buAutoNum type="alphaLcParenR"/>
            </a:pPr>
            <a:r>
              <a:rPr lang="en-US" sz="2700">
                <a:solidFill>
                  <a:srgbClr val="000000"/>
                </a:solidFill>
                <a:latin typeface="Lucida Sans Unicode"/>
              </a:rPr>
              <a:t>mysql_db</a:t>
            </a:r>
            <a:endParaRPr/>
          </a:p>
          <a:p>
            <a:pPr>
              <a:lnSpc>
                <a:spcPct val="100000"/>
              </a:lnSpc>
              <a:buSzPct val="68000"/>
              <a:buFont typeface="Lucida Sans Unicode"/>
              <a:buAutoNum type="alphaLcParenR"/>
            </a:pPr>
            <a:r>
              <a:rPr lang="en-US" sz="2700">
                <a:solidFill>
                  <a:srgbClr val="000000"/>
                </a:solidFill>
                <a:latin typeface="Lucida Sans Unicode"/>
              </a:rPr>
              <a:t>Tất cả đều sai</a:t>
            </a:r>
            <a:endParaRPr/>
          </a:p>
        </p:txBody>
      </p:sp>
      <p:sp>
        <p:nvSpPr>
          <p:cNvPr id="132"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Trong PHP để khai báo một hằng số, câu lệnh nào sau đây đúng</a:t>
            </a:r>
            <a:endParaRPr/>
          </a:p>
          <a:p>
            <a:pPr>
              <a:lnSpc>
                <a:spcPct val="100000"/>
              </a:lnSpc>
              <a:buSzPct val="68000"/>
              <a:buFont typeface="Lucida Sans Unicode"/>
              <a:buAutoNum type="alphaLcParenR"/>
            </a:pPr>
            <a:r>
              <a:rPr lang="en-US" sz="2700">
                <a:solidFill>
                  <a:srgbClr val="000000"/>
                </a:solidFill>
                <a:latin typeface="Lucida Sans Unicode"/>
              </a:rPr>
              <a:t>const($name, $value)</a:t>
            </a:r>
            <a:endParaRPr/>
          </a:p>
          <a:p>
            <a:pPr>
              <a:lnSpc>
                <a:spcPct val="100000"/>
              </a:lnSpc>
              <a:buSzPct val="68000"/>
              <a:buFont typeface="Lucida Sans Unicode"/>
              <a:buAutoNum type="alphaLcParenR"/>
            </a:pPr>
            <a:r>
              <a:rPr lang="en-US" sz="2700">
                <a:solidFill>
                  <a:srgbClr val="000000"/>
                </a:solidFill>
                <a:latin typeface="Lucida Sans Unicode"/>
              </a:rPr>
              <a:t>constant ($name, $value)</a:t>
            </a:r>
            <a:endParaRPr/>
          </a:p>
          <a:p>
            <a:pPr>
              <a:lnSpc>
                <a:spcPct val="100000"/>
              </a:lnSpc>
              <a:buSzPct val="68000"/>
              <a:buFont typeface="Lucida Sans Unicode"/>
              <a:buAutoNum type="alphaLcParenR"/>
            </a:pPr>
            <a:r>
              <a:rPr lang="en-US" sz="2700">
                <a:solidFill>
                  <a:srgbClr val="000000"/>
                </a:solidFill>
                <a:latin typeface="Lucida Sans Unicode"/>
              </a:rPr>
              <a:t>define ($name, $value)</a:t>
            </a:r>
            <a:endParaRPr/>
          </a:p>
          <a:p>
            <a:pPr>
              <a:lnSpc>
                <a:spcPct val="100000"/>
              </a:lnSpc>
              <a:buSzPct val="68000"/>
              <a:buFont typeface="Lucida Sans Unicode"/>
              <a:buAutoNum type="alphaLcParenR"/>
            </a:pPr>
            <a:r>
              <a:rPr lang="en-US" sz="2700">
                <a:solidFill>
                  <a:srgbClr val="000000"/>
                </a:solidFill>
                <a:latin typeface="Lucida Sans Unicode"/>
              </a:rPr>
              <a:t>def ($name, $value)</a:t>
            </a:r>
            <a:endParaRPr/>
          </a:p>
        </p:txBody>
      </p:sp>
      <p:sp>
        <p:nvSpPr>
          <p:cNvPr id="134"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Toán tử nào không đúng trong ngôn ngữ PHP</a:t>
            </a:r>
            <a:endParaRPr/>
          </a:p>
          <a:p>
            <a:pPr>
              <a:lnSpc>
                <a:spcPct val="100000"/>
              </a:lnSpc>
              <a:buSzPct val="68000"/>
              <a:buFont typeface="Lucida Sans Unicode"/>
              <a:buAutoNum type="alphaLcParenR"/>
            </a:pPr>
            <a:r>
              <a:rPr lang="en-US" sz="2700">
                <a:solidFill>
                  <a:srgbClr val="000000"/>
                </a:solidFill>
                <a:latin typeface="Lucida Sans Unicode"/>
              </a:rPr>
              <a:t>!=</a:t>
            </a:r>
            <a:endParaRPr/>
          </a:p>
          <a:p>
            <a:pPr>
              <a:lnSpc>
                <a:spcPct val="100000"/>
              </a:lnSpc>
              <a:buSzPct val="68000"/>
              <a:buFont typeface="Lucida Sans Unicode"/>
              <a:buAutoNum type="alphaLcParenR"/>
            </a:pPr>
            <a:r>
              <a:rPr lang="en-US" sz="2700">
                <a:solidFill>
                  <a:srgbClr val="000000"/>
                </a:solidFill>
                <a:latin typeface="Lucida Sans Unicode"/>
              </a:rPr>
              <a:t>&gt;=</a:t>
            </a:r>
            <a:endParaRPr/>
          </a:p>
          <a:p>
            <a:pPr>
              <a:lnSpc>
                <a:spcPct val="100000"/>
              </a:lnSpc>
              <a:buSzPct val="68000"/>
              <a:buFont typeface="Lucida Sans Unicode"/>
              <a:buAutoNum type="alphaLcParenR"/>
            </a:pPr>
            <a:r>
              <a:rPr lang="en-US" sz="2700">
                <a:solidFill>
                  <a:srgbClr val="000000"/>
                </a:solidFill>
                <a:latin typeface="Lucida Sans Unicode"/>
              </a:rPr>
              <a:t>&lt;=&gt;</a:t>
            </a:r>
            <a:endParaRPr/>
          </a:p>
          <a:p>
            <a:pPr>
              <a:lnSpc>
                <a:spcPct val="100000"/>
              </a:lnSpc>
              <a:buSzPct val="68000"/>
              <a:buFont typeface="Lucida Sans Unicode"/>
              <a:buAutoNum type="alphaLcParenR"/>
            </a:pPr>
            <a:r>
              <a:rPr lang="en-US" sz="2700">
                <a:solidFill>
                  <a:srgbClr val="000000"/>
                </a:solidFill>
                <a:latin typeface="Lucida Sans Unicode"/>
              </a:rPr>
              <a:t>&lt;&gt;</a:t>
            </a:r>
            <a:endParaRPr/>
          </a:p>
        </p:txBody>
      </p:sp>
      <p:sp>
        <p:nvSpPr>
          <p:cNvPr id="136"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Sự khác nhau giữa hàm include và require trong PHP là</a:t>
            </a:r>
            <a:endParaRPr/>
          </a:p>
          <a:p>
            <a:pPr lvl="1">
              <a:lnSpc>
                <a:spcPct val="100000"/>
              </a:lnSpc>
              <a:buFont typeface="Lucida Sans Unicode"/>
              <a:buAutoNum type="alphaLcParenR"/>
            </a:pPr>
            <a:r>
              <a:rPr lang="en-US" sz="2700">
                <a:solidFill>
                  <a:srgbClr val="000000"/>
                </a:solidFill>
                <a:latin typeface="Lucida Sans Unicode"/>
              </a:rPr>
              <a:t>Chương trình báo lỗi với “Warning” nhưng vẫn chạy nếu thiếu file cần include</a:t>
            </a:r>
            <a:endParaRPr/>
          </a:p>
          <a:p>
            <a:pPr lvl="1">
              <a:lnSpc>
                <a:spcPct val="100000"/>
              </a:lnSpc>
              <a:buFont typeface="Lucida Sans Unicode"/>
              <a:buAutoNum type="alphaLcParenR"/>
            </a:pPr>
            <a:r>
              <a:rPr lang="en-US" sz="2700">
                <a:solidFill>
                  <a:srgbClr val="000000"/>
                </a:solidFill>
                <a:latin typeface="Lucida Sans Unicode"/>
              </a:rPr>
              <a:t>Chương trình báo lỗi “Fatal error” nếu file được require thiếu, chương trình không chạy tiếp</a:t>
            </a:r>
            <a:endParaRPr/>
          </a:p>
          <a:p>
            <a:pPr>
              <a:lnSpc>
                <a:spcPct val="100000"/>
              </a:lnSpc>
              <a:buSzPct val="68000"/>
              <a:buFont typeface="Lucida Sans Unicode"/>
              <a:buAutoNum type="alphaLcParenR"/>
            </a:pPr>
            <a:r>
              <a:rPr lang="en-US" sz="2700">
                <a:solidFill>
                  <a:srgbClr val="000000"/>
                </a:solidFill>
                <a:latin typeface="Lucida Sans Unicode"/>
              </a:rPr>
              <a:t>Cả hai câu a và b đều đúng</a:t>
            </a:r>
            <a:endParaRPr/>
          </a:p>
          <a:p>
            <a:pPr>
              <a:lnSpc>
                <a:spcPct val="100000"/>
              </a:lnSpc>
              <a:buSzPct val="68000"/>
              <a:buFont typeface="Lucida Sans Unicode"/>
              <a:buAutoNum type="alphaLcParenR"/>
            </a:pPr>
            <a:r>
              <a:rPr lang="en-US" sz="2700">
                <a:solidFill>
                  <a:srgbClr val="000000"/>
                </a:solidFill>
                <a:latin typeface="Lucida Sans Unicode"/>
              </a:rPr>
              <a:t>Cả hai câu a và b đều sai</a:t>
            </a:r>
            <a:endParaRPr/>
          </a:p>
        </p:txBody>
      </p:sp>
      <p:sp>
        <p:nvSpPr>
          <p:cNvPr id="138"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Trong PHP, biến $CustomVar và biến $customvar là một</a:t>
            </a:r>
            <a:endParaRPr/>
          </a:p>
          <a:p>
            <a:pPr>
              <a:lnSpc>
                <a:spcPct val="100000"/>
              </a:lnSpc>
              <a:buSzPct val="68000"/>
              <a:buFont typeface="Lucida Sans Unicode"/>
              <a:buAutoNum type="alphaLcParenR"/>
            </a:pPr>
            <a:r>
              <a:rPr lang="en-US" sz="2700">
                <a:solidFill>
                  <a:srgbClr val="000000"/>
                </a:solidFill>
                <a:latin typeface="Lucida Sans Unicode"/>
              </a:rPr>
              <a:t>Đúng</a:t>
            </a:r>
            <a:endParaRPr/>
          </a:p>
          <a:p>
            <a:pPr>
              <a:lnSpc>
                <a:spcPct val="100000"/>
              </a:lnSpc>
              <a:buSzPct val="68000"/>
              <a:buFont typeface="Lucida Sans Unicode"/>
              <a:buAutoNum type="alphaLcParenR"/>
            </a:pPr>
            <a:r>
              <a:rPr lang="en-US" sz="2700">
                <a:solidFill>
                  <a:srgbClr val="000000"/>
                </a:solidFill>
                <a:latin typeface="Lucida Sans Unicode"/>
              </a:rPr>
              <a:t>Sai</a:t>
            </a:r>
            <a:endParaRPr/>
          </a:p>
        </p:txBody>
      </p:sp>
      <p:sp>
        <p:nvSpPr>
          <p:cNvPr id="140"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Các tài liệu XML bên dưới được mô tả có đúng cú pháp hay không, giải thích?</a:t>
            </a:r>
            <a:endParaRPr/>
          </a:p>
          <a:p>
            <a:pPr>
              <a:lnSpc>
                <a:spcPct val="100000"/>
              </a:lnSpc>
              <a:buSzPct val="68000"/>
              <a:buFont typeface="Lucida Sans Unicode"/>
              <a:buAutoNum type="alphaLcParenR"/>
            </a:pPr>
            <a:r>
              <a:rPr lang="en-US" sz="2400">
                <a:solidFill>
                  <a:srgbClr val="000000"/>
                </a:solidFill>
                <a:latin typeface="Lucida Sans Unicode"/>
              </a:rPr>
              <a:t>&lt;list&gt;&lt;title&gt;The first list&lt;/title&gt;&lt;item&gt;An item&lt;/list&gt;</a:t>
            </a:r>
            <a:endParaRPr/>
          </a:p>
          <a:p>
            <a:pPr>
              <a:lnSpc>
                <a:spcPct val="100000"/>
              </a:lnSpc>
              <a:buSzPct val="68000"/>
              <a:buFont typeface="Lucida Sans Unicode"/>
              <a:buAutoNum type="alphaLcParenR"/>
            </a:pPr>
            <a:r>
              <a:rPr lang="en-US" sz="2400">
                <a:solidFill>
                  <a:srgbClr val="000000"/>
                </a:solidFill>
                <a:latin typeface="Lucida Sans Unicode"/>
              </a:rPr>
              <a:t>&lt;item&gt;An item&lt;/item&gt;&lt;item&gt;Another item&lt;/item&gt;</a:t>
            </a:r>
            <a:endParaRPr/>
          </a:p>
          <a:p>
            <a:pPr>
              <a:lnSpc>
                <a:spcPct val="100000"/>
              </a:lnSpc>
              <a:buSzPct val="68000"/>
              <a:buFont typeface="Lucida Sans Unicode"/>
              <a:buAutoNum type="alphaLcParenR"/>
            </a:pPr>
            <a:r>
              <a:rPr lang="en-US" sz="2400">
                <a:solidFill>
                  <a:srgbClr val="000000"/>
                </a:solidFill>
                <a:latin typeface="Lucida Sans Unicode"/>
              </a:rPr>
              <a:t>&lt;para&gt;Bathing a cat is a &lt;emph&gt;relatively&lt;/emph&gt; easy task as long as the cat is willing.&lt;/para&gt;</a:t>
            </a:r>
            <a:endParaRPr/>
          </a:p>
          <a:p>
            <a:pPr>
              <a:lnSpc>
                <a:spcPct val="100000"/>
              </a:lnSpc>
              <a:buSzPct val="68000"/>
              <a:buFont typeface="Lucida Sans Unicode"/>
              <a:buAutoNum type="alphaLcParenR"/>
            </a:pPr>
            <a:r>
              <a:rPr lang="en-US" sz="2400">
                <a:solidFill>
                  <a:srgbClr val="000000"/>
                </a:solidFill>
                <a:latin typeface="Lucida Sans Unicode"/>
              </a:rPr>
              <a:t>&lt;bibl&gt;&lt;title&gt;How to Bathe a Cat&lt;author&gt;&lt;/title&gt;Merlin Bauer&lt;author&gt;&lt;/bibl&gt;</a:t>
            </a:r>
            <a:endParaRPr/>
          </a:p>
          <a:p>
            <a:pPr>
              <a:lnSpc>
                <a:spcPct val="100000"/>
              </a:lnSpc>
            </a:pPr>
            <a:endParaRPr/>
          </a:p>
        </p:txBody>
      </p:sp>
      <p:sp>
        <p:nvSpPr>
          <p:cNvPr id="142"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Cho tài liệu XML sau:</a:t>
            </a:r>
            <a:endParaRPr/>
          </a:p>
          <a:p>
            <a:r>
              <a:rPr lang="en-US" b="1">
                <a:solidFill>
                  <a:srgbClr val="000000"/>
                </a:solidFill>
                <a:latin typeface="Lucida Sans Unicode"/>
              </a:rPr>
              <a:t>&lt;doc&gt;</a:t>
            </a:r>
            <a:endParaRPr/>
          </a:p>
          <a:p>
            <a:r>
              <a:rPr lang="en-US" sz="1600" b="1">
                <a:solidFill>
                  <a:srgbClr val="000000"/>
                </a:solidFill>
                <a:latin typeface="Lucida Sans Unicode"/>
              </a:rPr>
              <a:t>&lt;book&gt;Name&lt;key&gt;keyword&lt;/key&gt;&lt;/book&gt;</a:t>
            </a:r>
            <a:endParaRPr/>
          </a:p>
          <a:p>
            <a:r>
              <a:rPr lang="en-US" sz="1600" b="1">
                <a:solidFill>
                  <a:srgbClr val="000000"/>
                </a:solidFill>
                <a:latin typeface="Lucida Sans Unicode"/>
              </a:rPr>
              <a:t>&lt;article&gt;Name&lt;key&gt;keyword&lt;/key&gt;&lt;/article&gt;</a:t>
            </a:r>
            <a:endParaRPr/>
          </a:p>
          <a:p>
            <a:r>
              <a:rPr lang="en-US" b="1">
                <a:solidFill>
                  <a:srgbClr val="000000"/>
                </a:solidFill>
                <a:latin typeface="Lucida Sans Unicode"/>
              </a:rPr>
              <a:t>&lt;/doc&gt;</a:t>
            </a:r>
            <a:endParaRPr/>
          </a:p>
          <a:p>
            <a:pPr>
              <a:lnSpc>
                <a:spcPct val="100000"/>
              </a:lnSpc>
            </a:pPr>
            <a:r>
              <a:rPr lang="en-US" sz="2700" b="1">
                <a:solidFill>
                  <a:srgbClr val="000000"/>
                </a:solidFill>
                <a:latin typeface="Lucida Sans Unicode"/>
              </a:rPr>
              <a:t>Xác định phần tử anh em của phần tử book</a:t>
            </a:r>
            <a:endParaRPr/>
          </a:p>
          <a:p>
            <a:pPr>
              <a:lnSpc>
                <a:spcPct val="100000"/>
              </a:lnSpc>
              <a:buSzPct val="68000"/>
              <a:buFont typeface="Lucida Sans Unicode"/>
              <a:buAutoNum type="alphaLcParenR"/>
            </a:pPr>
            <a:r>
              <a:rPr lang="en-US" sz="2700">
                <a:solidFill>
                  <a:srgbClr val="000000"/>
                </a:solidFill>
                <a:latin typeface="Lucida Sans Unicode"/>
              </a:rPr>
              <a:t>doc</a:t>
            </a:r>
            <a:endParaRPr/>
          </a:p>
          <a:p>
            <a:pPr>
              <a:lnSpc>
                <a:spcPct val="100000"/>
              </a:lnSpc>
              <a:buSzPct val="68000"/>
              <a:buFont typeface="Lucida Sans Unicode"/>
              <a:buAutoNum type="alphaLcParenR"/>
            </a:pPr>
            <a:r>
              <a:rPr lang="en-US" sz="2700">
                <a:solidFill>
                  <a:srgbClr val="000000"/>
                </a:solidFill>
                <a:latin typeface="Lucida Sans Unicode"/>
              </a:rPr>
              <a:t>article</a:t>
            </a:r>
            <a:endParaRPr/>
          </a:p>
          <a:p>
            <a:pPr>
              <a:lnSpc>
                <a:spcPct val="100000"/>
              </a:lnSpc>
              <a:buSzPct val="68000"/>
              <a:buFont typeface="Lucida Sans Unicode"/>
              <a:buAutoNum type="alphaLcParenR"/>
            </a:pPr>
            <a:r>
              <a:rPr lang="en-US" sz="2700">
                <a:solidFill>
                  <a:srgbClr val="000000"/>
                </a:solidFill>
                <a:latin typeface="Lucida Sans Unicode"/>
              </a:rPr>
              <a:t>key</a:t>
            </a:r>
            <a:endParaRPr/>
          </a:p>
          <a:p>
            <a:pPr>
              <a:lnSpc>
                <a:spcPct val="100000"/>
              </a:lnSpc>
              <a:buSzPct val="68000"/>
              <a:buFont typeface="Lucida Sans Unicode"/>
              <a:buAutoNum type="alphaLcParenR"/>
            </a:pPr>
            <a:r>
              <a:rPr lang="en-US" sz="2700">
                <a:solidFill>
                  <a:srgbClr val="000000"/>
                </a:solidFill>
                <a:latin typeface="Lucida Sans Unicode"/>
              </a:rPr>
              <a:t>Tất cả đều sai</a:t>
            </a:r>
            <a:endParaRPr/>
          </a:p>
          <a:p>
            <a:pPr>
              <a:lnSpc>
                <a:spcPct val="100000"/>
              </a:lnSpc>
            </a:pPr>
            <a:endParaRPr/>
          </a:p>
        </p:txBody>
      </p:sp>
      <p:sp>
        <p:nvSpPr>
          <p:cNvPr id="144"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Phát biểu nào sau đây đúng</a:t>
            </a:r>
            <a:endParaRPr/>
          </a:p>
          <a:p>
            <a:pPr>
              <a:lnSpc>
                <a:spcPct val="100000"/>
              </a:lnSpc>
              <a:buSzPct val="68000"/>
              <a:buFont typeface="Lucida Sans Unicode"/>
              <a:buAutoNum type="alphaLcParenR"/>
            </a:pPr>
            <a:r>
              <a:rPr lang="en-US" sz="2700">
                <a:solidFill>
                  <a:srgbClr val="000000"/>
                </a:solidFill>
                <a:latin typeface="Lucida Sans Unicode"/>
              </a:rPr>
              <a:t>Yếu tố đầu tiên xuất hiện trong tài liệu XML được gọi là yếu tố gốc (root element)</a:t>
            </a:r>
            <a:endParaRPr/>
          </a:p>
          <a:p>
            <a:pPr>
              <a:lnSpc>
                <a:spcPct val="100000"/>
              </a:lnSpc>
              <a:buSzPct val="68000"/>
              <a:buFont typeface="Lucida Sans Unicode"/>
              <a:buAutoNum type="alphaLcParenR"/>
            </a:pPr>
            <a:r>
              <a:rPr lang="en-US" sz="2700">
                <a:solidFill>
                  <a:srgbClr val="000000"/>
                </a:solidFill>
                <a:latin typeface="Lucida Sans Unicode"/>
              </a:rPr>
              <a:t>Trong HTML file, thẻ &lt;head&gt; là root element.</a:t>
            </a:r>
            <a:endParaRPr/>
          </a:p>
          <a:p>
            <a:pPr>
              <a:lnSpc>
                <a:spcPct val="100000"/>
              </a:lnSpc>
              <a:buSzPct val="68000"/>
              <a:buFont typeface="Lucida Sans Unicode"/>
              <a:buAutoNum type="alphaLcParenR"/>
            </a:pPr>
            <a:r>
              <a:rPr lang="en-US" sz="2700">
                <a:solidFill>
                  <a:srgbClr val="000000"/>
                </a:solidFill>
                <a:latin typeface="Lucida Sans Unicode"/>
              </a:rPr>
              <a:t>Trong file XML, có thể có nhiều root element</a:t>
            </a:r>
            <a:endParaRPr/>
          </a:p>
          <a:p>
            <a:pPr>
              <a:lnSpc>
                <a:spcPct val="100000"/>
              </a:lnSpc>
              <a:buSzPct val="68000"/>
              <a:buFont typeface="Lucida Sans Unicode"/>
              <a:buAutoNum type="alphaLcParenR"/>
            </a:pPr>
            <a:r>
              <a:rPr lang="en-US" sz="2700">
                <a:solidFill>
                  <a:srgbClr val="000000"/>
                </a:solidFill>
                <a:latin typeface="Lucida Sans Unicode"/>
              </a:rPr>
              <a:t>Yếu tố gốc (root element) có thể được bao trùm bởi một yếu tố (element) khác</a:t>
            </a:r>
            <a:endParaRPr/>
          </a:p>
          <a:p>
            <a:pPr>
              <a:lnSpc>
                <a:spcPct val="100000"/>
              </a:lnSpc>
            </a:pPr>
            <a:endParaRPr/>
          </a:p>
        </p:txBody>
      </p:sp>
      <p:sp>
        <p:nvSpPr>
          <p:cNvPr id="146"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Chọn phát biểu đúng về thuộc tính phần tử trong tài liệu XML</a:t>
            </a:r>
            <a:endParaRPr/>
          </a:p>
          <a:p>
            <a:pPr>
              <a:lnSpc>
                <a:spcPct val="100000"/>
              </a:lnSpc>
              <a:buSzPct val="68000"/>
              <a:buFont typeface="Lucida Sans Unicode"/>
              <a:buAutoNum type="alphaLcParenR"/>
            </a:pPr>
            <a:r>
              <a:rPr lang="en-US" sz="2700">
                <a:solidFill>
                  <a:srgbClr val="000000"/>
                </a:solidFill>
                <a:latin typeface="Lucida Sans Unicode"/>
              </a:rPr>
              <a:t>Thuộc tính được dùng để chỉ những thông tin bổ sung về element</a:t>
            </a:r>
            <a:endParaRPr/>
          </a:p>
          <a:p>
            <a:pPr>
              <a:lnSpc>
                <a:spcPct val="100000"/>
              </a:lnSpc>
              <a:buSzPct val="68000"/>
              <a:buFont typeface="Lucida Sans Unicode"/>
              <a:buAutoNum type="alphaLcParenR"/>
            </a:pPr>
            <a:r>
              <a:rPr lang="en-US" sz="2700">
                <a:solidFill>
                  <a:srgbClr val="000000"/>
                </a:solidFill>
                <a:latin typeface="Lucida Sans Unicode"/>
              </a:rPr>
              <a:t>Một thuộc tính của một element có thể xuất hiện bên trong thẻ mở hoặc thẻ đóng</a:t>
            </a:r>
            <a:endParaRPr/>
          </a:p>
          <a:p>
            <a:pPr>
              <a:lnSpc>
                <a:spcPct val="100000"/>
              </a:lnSpc>
              <a:buSzPct val="68000"/>
              <a:buFont typeface="Lucida Sans Unicode"/>
              <a:buAutoNum type="alphaLcParenR"/>
            </a:pPr>
            <a:r>
              <a:rPr lang="en-US" sz="2700">
                <a:solidFill>
                  <a:srgbClr val="000000"/>
                </a:solidFill>
                <a:latin typeface="Lucida Sans Unicode"/>
              </a:rPr>
              <a:t>Nếu một thuộc tính có nhiều giá trị, thì giá trị đó cần phải được chỉ ra</a:t>
            </a:r>
            <a:endParaRPr/>
          </a:p>
          <a:p>
            <a:pPr>
              <a:lnSpc>
                <a:spcPct val="100000"/>
              </a:lnSpc>
              <a:buSzPct val="68000"/>
              <a:buFont typeface="Lucida Sans Unicode"/>
              <a:buAutoNum type="alphaLcParenR"/>
            </a:pPr>
            <a:r>
              <a:rPr lang="en-US" sz="2700">
                <a:solidFill>
                  <a:srgbClr val="000000"/>
                </a:solidFill>
                <a:latin typeface="Lucida Sans Unicode"/>
              </a:rPr>
              <a:t>a và c đúng</a:t>
            </a:r>
            <a:endParaRPr/>
          </a:p>
          <a:p>
            <a:pPr>
              <a:lnSpc>
                <a:spcPct val="100000"/>
              </a:lnSpc>
            </a:pPr>
            <a:endParaRPr/>
          </a:p>
        </p:txBody>
      </p:sp>
      <p:sp>
        <p:nvSpPr>
          <p:cNvPr id="148"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Thành phần nào gọi là giao thức trong URL: </a:t>
            </a:r>
            <a:endParaRPr/>
          </a:p>
          <a:p>
            <a:pPr>
              <a:lnSpc>
                <a:spcPct val="100000"/>
              </a:lnSpc>
            </a:pPr>
            <a:r>
              <a:rPr lang="en-US" sz="2700">
                <a:solidFill>
                  <a:srgbClr val="000000"/>
                </a:solidFill>
                <a:latin typeface="Lucida Sans Unicode"/>
              </a:rPr>
              <a:t>http://www.hcmut.edu.vn</a:t>
            </a:r>
            <a:endParaRPr/>
          </a:p>
          <a:p>
            <a:pPr>
              <a:lnSpc>
                <a:spcPct val="100000"/>
              </a:lnSpc>
              <a:buSzPct val="68000"/>
              <a:buFont typeface="Lucida Sans Unicode"/>
              <a:buAutoNum type="alphaLcParenR"/>
            </a:pPr>
            <a:r>
              <a:rPr lang="en-US" sz="2700">
                <a:solidFill>
                  <a:srgbClr val="000000"/>
                </a:solidFill>
                <a:latin typeface="Lucida Sans Unicode"/>
              </a:rPr>
              <a:t>www</a:t>
            </a:r>
            <a:endParaRPr/>
          </a:p>
          <a:p>
            <a:pPr>
              <a:lnSpc>
                <a:spcPct val="100000"/>
              </a:lnSpc>
              <a:buSzPct val="68000"/>
              <a:buFont typeface="Lucida Sans Unicode"/>
              <a:buAutoNum type="alphaLcParenR"/>
            </a:pPr>
            <a:r>
              <a:rPr lang="en-US" sz="2700">
                <a:solidFill>
                  <a:srgbClr val="000000"/>
                </a:solidFill>
                <a:latin typeface="Lucida Sans Unicode"/>
              </a:rPr>
              <a:t>http</a:t>
            </a:r>
            <a:endParaRPr/>
          </a:p>
          <a:p>
            <a:pPr>
              <a:lnSpc>
                <a:spcPct val="100000"/>
              </a:lnSpc>
              <a:buSzPct val="68000"/>
              <a:buFont typeface="Lucida Sans Unicode"/>
              <a:buAutoNum type="alphaLcParenR"/>
            </a:pPr>
            <a:r>
              <a:rPr lang="en-US" sz="2700">
                <a:solidFill>
                  <a:srgbClr val="000000"/>
                </a:solidFill>
                <a:latin typeface="Lucida Sans Unicode"/>
              </a:rPr>
              <a:t>vn</a:t>
            </a:r>
            <a:endParaRPr/>
          </a:p>
          <a:p>
            <a:pPr>
              <a:lnSpc>
                <a:spcPct val="100000"/>
              </a:lnSpc>
              <a:buSzPct val="68000"/>
              <a:buFont typeface="Lucida Sans Unicode"/>
              <a:buAutoNum type="alphaLcParenR"/>
            </a:pPr>
            <a:r>
              <a:rPr lang="en-US" sz="2700">
                <a:solidFill>
                  <a:srgbClr val="000000"/>
                </a:solidFill>
                <a:latin typeface="Lucida Sans Unicode"/>
              </a:rPr>
              <a:t>hcmut.edu	</a:t>
            </a:r>
            <a:endParaRPr/>
          </a:p>
          <a:p>
            <a:pPr>
              <a:lnSpc>
                <a:spcPct val="100000"/>
              </a:lnSpc>
            </a:pPr>
            <a:endParaRPr/>
          </a:p>
        </p:txBody>
      </p:sp>
      <p:sp>
        <p:nvSpPr>
          <p:cNvPr id="96"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800" b="1">
                <a:solidFill>
                  <a:srgbClr val="000000"/>
                </a:solidFill>
                <a:latin typeface="Lucida Sans Unicode"/>
              </a:rPr>
              <a:t>Cho tài liệu XML như bên dưới</a:t>
            </a:r>
            <a:endParaRPr/>
          </a:p>
          <a:p>
            <a:pPr>
              <a:lnSpc>
                <a:spcPct val="100000"/>
              </a:lnSpc>
            </a:pPr>
            <a:r>
              <a:rPr lang="en-US" sz="1400" b="1">
                <a:solidFill>
                  <a:srgbClr val="000000"/>
                </a:solidFill>
                <a:latin typeface="Lucida Sans Unicode"/>
              </a:rPr>
              <a:t>	&lt;drink&gt; </a:t>
            </a:r>
            <a:endParaRPr/>
          </a:p>
          <a:p>
            <a:pPr>
              <a:lnSpc>
                <a:spcPct val="100000"/>
              </a:lnSpc>
            </a:pPr>
            <a:r>
              <a:rPr lang="en-US" sz="1400" b="1">
                <a:solidFill>
                  <a:srgbClr val="000000"/>
                </a:solidFill>
                <a:latin typeface="Lucida Sans Unicode"/>
              </a:rPr>
              <a:t>		&lt;lemonade&gt; </a:t>
            </a:r>
            <a:endParaRPr/>
          </a:p>
          <a:p>
            <a:pPr>
              <a:lnSpc>
                <a:spcPct val="100000"/>
              </a:lnSpc>
            </a:pPr>
            <a:r>
              <a:rPr lang="en-US" sz="1400" b="1">
                <a:solidFill>
                  <a:srgbClr val="000000"/>
                </a:solidFill>
                <a:latin typeface="Lucida Sans Unicode"/>
              </a:rPr>
              <a:t>			&lt;price&gt;$2.50&lt;/price&gt; </a:t>
            </a:r>
            <a:endParaRPr/>
          </a:p>
          <a:p>
            <a:pPr>
              <a:lnSpc>
                <a:spcPct val="100000"/>
              </a:lnSpc>
            </a:pPr>
            <a:r>
              <a:rPr lang="en-US" sz="1400" b="1">
                <a:solidFill>
                  <a:srgbClr val="000000"/>
                </a:solidFill>
                <a:latin typeface="Lucida Sans Unicode"/>
              </a:rPr>
              <a:t>			&lt;amount&gt;20&lt;/amount&gt; </a:t>
            </a:r>
            <a:endParaRPr/>
          </a:p>
          <a:p>
            <a:pPr>
              <a:lnSpc>
                <a:spcPct val="100000"/>
              </a:lnSpc>
            </a:pPr>
            <a:r>
              <a:rPr lang="en-US" sz="1400" b="1">
                <a:solidFill>
                  <a:srgbClr val="000000"/>
                </a:solidFill>
                <a:latin typeface="Lucida Sans Unicode"/>
              </a:rPr>
              <a:t>		&lt;/lemonade&gt; </a:t>
            </a:r>
            <a:endParaRPr/>
          </a:p>
          <a:p>
            <a:pPr>
              <a:lnSpc>
                <a:spcPct val="100000"/>
              </a:lnSpc>
            </a:pPr>
            <a:r>
              <a:rPr lang="en-US" sz="1400" b="1">
                <a:solidFill>
                  <a:srgbClr val="000000"/>
                </a:solidFill>
                <a:latin typeface="Lucida Sans Unicode"/>
              </a:rPr>
              <a:t>		&lt;pop&gt; </a:t>
            </a:r>
            <a:endParaRPr/>
          </a:p>
          <a:p>
            <a:pPr>
              <a:lnSpc>
                <a:spcPct val="100000"/>
              </a:lnSpc>
            </a:pPr>
            <a:r>
              <a:rPr lang="en-US" sz="1400" b="1">
                <a:solidFill>
                  <a:srgbClr val="000000"/>
                </a:solidFill>
                <a:latin typeface="Lucida Sans Unicode"/>
              </a:rPr>
              <a:t>			&lt;price&gt;$1.50&lt;/price&gt; </a:t>
            </a:r>
            <a:endParaRPr/>
          </a:p>
          <a:p>
            <a:pPr>
              <a:lnSpc>
                <a:spcPct val="100000"/>
              </a:lnSpc>
            </a:pPr>
            <a:r>
              <a:rPr lang="en-US" sz="1400" b="1">
                <a:solidFill>
                  <a:srgbClr val="000000"/>
                </a:solidFill>
                <a:latin typeface="Lucida Sans Unicode"/>
              </a:rPr>
              <a:t>			&lt;amount&gt;10&lt;/amount&gt; </a:t>
            </a:r>
            <a:endParaRPr/>
          </a:p>
          <a:p>
            <a:pPr>
              <a:lnSpc>
                <a:spcPct val="100000"/>
              </a:lnSpc>
            </a:pPr>
            <a:r>
              <a:rPr lang="en-US" sz="1400" b="1">
                <a:solidFill>
                  <a:srgbClr val="000000"/>
                </a:solidFill>
                <a:latin typeface="Lucida Sans Unicode"/>
              </a:rPr>
              <a:t>		&lt;/pop&gt; </a:t>
            </a:r>
            <a:endParaRPr/>
          </a:p>
          <a:p>
            <a:pPr>
              <a:lnSpc>
                <a:spcPct val="100000"/>
              </a:lnSpc>
            </a:pPr>
            <a:r>
              <a:rPr lang="en-US" sz="1400" b="1">
                <a:solidFill>
                  <a:srgbClr val="000000"/>
                </a:solidFill>
                <a:latin typeface="Lucida Sans Unicode"/>
              </a:rPr>
              <a:t>	&lt;/drink&gt; </a:t>
            </a:r>
            <a:endParaRPr/>
          </a:p>
          <a:p>
            <a:pPr>
              <a:lnSpc>
                <a:spcPct val="100000"/>
              </a:lnSpc>
            </a:pPr>
            <a:r>
              <a:rPr lang="en-US" sz="2800">
                <a:solidFill>
                  <a:srgbClr val="000000"/>
                </a:solidFill>
                <a:latin typeface="Lucida Sans Unicode"/>
              </a:rPr>
              <a:t>Xác định phần tử con của phần tử “pop”</a:t>
            </a:r>
            <a:endParaRPr/>
          </a:p>
        </p:txBody>
      </p:sp>
      <p:sp>
        <p:nvSpPr>
          <p:cNvPr id="150"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Chọn phát biểu đúng</a:t>
            </a:r>
            <a:endParaRPr/>
          </a:p>
          <a:p>
            <a:pPr>
              <a:lnSpc>
                <a:spcPct val="100000"/>
              </a:lnSpc>
              <a:buSzPct val="68000"/>
              <a:buFont typeface="Lucida Sans Unicode"/>
              <a:buAutoNum type="alphaLcParenR"/>
            </a:pPr>
            <a:r>
              <a:rPr lang="en-US" sz="2700">
                <a:solidFill>
                  <a:srgbClr val="000000"/>
                </a:solidFill>
                <a:latin typeface="Lucida Sans Unicode"/>
              </a:rPr>
              <a:t>Lợi thế của XML là chính nó tự mô tả cấu trúc dữ liệu</a:t>
            </a:r>
            <a:endParaRPr/>
          </a:p>
          <a:p>
            <a:pPr>
              <a:lnSpc>
                <a:spcPct val="100000"/>
              </a:lnSpc>
              <a:buSzPct val="68000"/>
              <a:buFont typeface="Lucida Sans Unicode"/>
              <a:buAutoNum type="alphaLcParenR"/>
            </a:pPr>
            <a:r>
              <a:rPr lang="en-US" sz="2700">
                <a:solidFill>
                  <a:srgbClr val="000000"/>
                </a:solidFill>
                <a:latin typeface="Lucida Sans Unicode"/>
              </a:rPr>
              <a:t>XML có một cấu trúc hình cây</a:t>
            </a:r>
            <a:endParaRPr/>
          </a:p>
          <a:p>
            <a:pPr>
              <a:lnSpc>
                <a:spcPct val="100000"/>
              </a:lnSpc>
              <a:buSzPct val="68000"/>
              <a:buFont typeface="Lucida Sans Unicode"/>
              <a:buAutoNum type="alphaLcParenR"/>
            </a:pPr>
            <a:r>
              <a:rPr lang="en-US" sz="2700">
                <a:solidFill>
                  <a:srgbClr val="000000"/>
                </a:solidFill>
                <a:latin typeface="Lucida Sans Unicode"/>
              </a:rPr>
              <a:t>Tại gốc của cây, là thủy tổ, và tại ngọn của cây là cháu nhỏ nhất</a:t>
            </a:r>
            <a:endParaRPr/>
          </a:p>
          <a:p>
            <a:pPr>
              <a:lnSpc>
                <a:spcPct val="100000"/>
              </a:lnSpc>
              <a:buSzPct val="68000"/>
              <a:buFont typeface="Lucida Sans Unicode"/>
              <a:buAutoNum type="alphaLcParenR"/>
            </a:pPr>
            <a:r>
              <a:rPr lang="en-US" sz="2700">
                <a:solidFill>
                  <a:srgbClr val="000000"/>
                </a:solidFill>
                <a:latin typeface="Lucida Sans Unicode"/>
              </a:rPr>
              <a:t>Tất cả đều đúng</a:t>
            </a:r>
            <a:endParaRPr/>
          </a:p>
        </p:txBody>
      </p:sp>
      <p:sp>
        <p:nvSpPr>
          <p:cNvPr id="152"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Trong công cụ tìm kiếm, quá trình thu thập thông tin về các trang web được thực hiện bởi một công cụ gọi là:</a:t>
            </a:r>
            <a:endParaRPr/>
          </a:p>
          <a:p>
            <a:pPr>
              <a:lnSpc>
                <a:spcPct val="100000"/>
              </a:lnSpc>
              <a:buSzPct val="68000"/>
              <a:buFont typeface="Lucida Sans Unicode"/>
              <a:buAutoNum type="alphaLcParenR"/>
            </a:pPr>
            <a:r>
              <a:rPr lang="en-US" sz="2700">
                <a:solidFill>
                  <a:srgbClr val="000000"/>
                </a:solidFill>
                <a:latin typeface="Lucida Sans Unicode"/>
              </a:rPr>
              <a:t>crawler</a:t>
            </a:r>
            <a:endParaRPr/>
          </a:p>
          <a:p>
            <a:pPr>
              <a:lnSpc>
                <a:spcPct val="100000"/>
              </a:lnSpc>
              <a:buSzPct val="68000"/>
              <a:buFont typeface="Lucida Sans Unicode"/>
              <a:buAutoNum type="alphaLcParenR"/>
            </a:pPr>
            <a:r>
              <a:rPr lang="en-US" sz="2700">
                <a:solidFill>
                  <a:srgbClr val="000000"/>
                </a:solidFill>
                <a:latin typeface="Lucida Sans Unicode"/>
              </a:rPr>
              <a:t>spider</a:t>
            </a:r>
            <a:endParaRPr/>
          </a:p>
          <a:p>
            <a:pPr>
              <a:lnSpc>
                <a:spcPct val="100000"/>
              </a:lnSpc>
              <a:buSzPct val="68000"/>
              <a:buFont typeface="Lucida Sans Unicode"/>
              <a:buAutoNum type="alphaLcParenR"/>
            </a:pPr>
            <a:r>
              <a:rPr lang="en-US" sz="2700">
                <a:solidFill>
                  <a:srgbClr val="000000"/>
                </a:solidFill>
                <a:latin typeface="Lucida Sans Unicode"/>
              </a:rPr>
              <a:t>Robot</a:t>
            </a:r>
            <a:endParaRPr/>
          </a:p>
          <a:p>
            <a:pPr>
              <a:lnSpc>
                <a:spcPct val="100000"/>
              </a:lnSpc>
              <a:buSzPct val="68000"/>
              <a:buFont typeface="Lucida Sans Unicode"/>
              <a:buAutoNum type="alphaLcParenR"/>
            </a:pPr>
            <a:r>
              <a:rPr lang="en-US" sz="2700">
                <a:solidFill>
                  <a:srgbClr val="000000"/>
                </a:solidFill>
                <a:latin typeface="Lucida Sans Unicode"/>
              </a:rPr>
              <a:t>Tất cả đều đúng</a:t>
            </a:r>
            <a:endParaRPr/>
          </a:p>
        </p:txBody>
      </p:sp>
      <p:sp>
        <p:nvSpPr>
          <p:cNvPr id="154"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dirty="0">
                <a:solidFill>
                  <a:srgbClr val="000000"/>
                </a:solidFill>
                <a:latin typeface="Lucida Sans Unicode"/>
              </a:rPr>
              <a:t>Chọn phát biểu đúng</a:t>
            </a:r>
            <a:endParaRPr dirty="0"/>
          </a:p>
          <a:p>
            <a:pPr>
              <a:lnSpc>
                <a:spcPct val="100000"/>
              </a:lnSpc>
              <a:buSzPct val="68000"/>
              <a:buFont typeface="Lucida Sans Unicode"/>
              <a:buAutoNum type="alphaLcParenR"/>
            </a:pPr>
            <a:r>
              <a:rPr lang="en-US" sz="2700" dirty="0">
                <a:solidFill>
                  <a:srgbClr val="000000"/>
                </a:solidFill>
                <a:latin typeface="Lucida Sans Unicode"/>
              </a:rPr>
              <a:t>Trong công cụ tìm kiếm, giao diện truy vấn là phần duy nhất mà người dùng nhìn thấy</a:t>
            </a:r>
            <a:endParaRPr dirty="0"/>
          </a:p>
          <a:p>
            <a:pPr>
              <a:lnSpc>
                <a:spcPct val="100000"/>
              </a:lnSpc>
              <a:buSzPct val="68000"/>
              <a:buFont typeface="Lucida Sans Unicode"/>
              <a:buAutoNum type="alphaLcParenR"/>
            </a:pPr>
            <a:r>
              <a:rPr lang="en-US" sz="2800" dirty="0">
                <a:solidFill>
                  <a:srgbClr val="000000"/>
                </a:solidFill>
                <a:latin typeface="Lucida Sans Unicode"/>
              </a:rPr>
              <a:t>Mọi công cụ tìm kiếm đều chứa hoặc kết nối đến một hệ CSDL, nơi dữ liệu về mỗi URL trên Web (thu thập bởi crawlers, spiders, robots) được lưu giữ</a:t>
            </a:r>
            <a:endParaRPr dirty="0"/>
          </a:p>
          <a:p>
            <a:pPr>
              <a:lnSpc>
                <a:spcPct val="100000"/>
              </a:lnSpc>
              <a:buSzPct val="68000"/>
              <a:buFont typeface="Lucida Sans Unicode"/>
              <a:buAutoNum type="alphaLcParenR"/>
            </a:pPr>
            <a:r>
              <a:rPr lang="en-US" sz="3000" dirty="0">
                <a:solidFill>
                  <a:srgbClr val="000000"/>
                </a:solidFill>
                <a:latin typeface="Lucida Sans Unicode"/>
              </a:rPr>
              <a:t>Công cụ tìm kiếm hoạt động ra sao, dựa vào giải thuật tìm kiếm, hoặc cách mà dữ liệu được tìm thấy bởi người dùng</a:t>
            </a:r>
            <a:endParaRPr dirty="0"/>
          </a:p>
          <a:p>
            <a:pPr>
              <a:lnSpc>
                <a:spcPct val="100000"/>
              </a:lnSpc>
              <a:buSzPct val="68000"/>
              <a:buFont typeface="Lucida Sans Unicode"/>
              <a:buAutoNum type="alphaLcParenR"/>
            </a:pPr>
            <a:r>
              <a:rPr lang="en-US" sz="3000" dirty="0">
                <a:solidFill>
                  <a:srgbClr val="000000"/>
                </a:solidFill>
                <a:latin typeface="Lucida Sans Unicode"/>
              </a:rPr>
              <a:t>Tất cả đều đúng</a:t>
            </a:r>
            <a:endParaRPr dirty="0"/>
          </a:p>
          <a:p>
            <a:pPr>
              <a:lnSpc>
                <a:spcPct val="100000"/>
              </a:lnSpc>
            </a:pPr>
            <a:endParaRPr dirty="0"/>
          </a:p>
        </p:txBody>
      </p:sp>
      <p:sp>
        <p:nvSpPr>
          <p:cNvPr id="156"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Công cụ tìm kiếm có thể được chia thành bao nhiêu loại</a:t>
            </a:r>
            <a:endParaRPr/>
          </a:p>
          <a:p>
            <a:pPr>
              <a:lnSpc>
                <a:spcPct val="100000"/>
              </a:lnSpc>
              <a:buSzPct val="68000"/>
              <a:buFont typeface="Lucida Sans Unicode"/>
              <a:buAutoNum type="alphaLcParenR"/>
            </a:pPr>
            <a:r>
              <a:rPr lang="en-US" sz="2700">
                <a:solidFill>
                  <a:srgbClr val="000000"/>
                </a:solidFill>
                <a:latin typeface="Lucida Sans Unicode"/>
              </a:rPr>
              <a:t>2 loại</a:t>
            </a:r>
            <a:endParaRPr/>
          </a:p>
          <a:p>
            <a:pPr>
              <a:lnSpc>
                <a:spcPct val="100000"/>
              </a:lnSpc>
              <a:buSzPct val="68000"/>
              <a:buFont typeface="Lucida Sans Unicode"/>
              <a:buAutoNum type="alphaLcParenR"/>
            </a:pPr>
            <a:r>
              <a:rPr lang="en-US" sz="2700">
                <a:solidFill>
                  <a:srgbClr val="000000"/>
                </a:solidFill>
                <a:latin typeface="Lucida Sans Unicode"/>
              </a:rPr>
              <a:t>3 loại</a:t>
            </a:r>
            <a:endParaRPr/>
          </a:p>
          <a:p>
            <a:pPr>
              <a:lnSpc>
                <a:spcPct val="100000"/>
              </a:lnSpc>
              <a:buSzPct val="68000"/>
              <a:buFont typeface="Lucida Sans Unicode"/>
              <a:buAutoNum type="alphaLcParenR"/>
            </a:pPr>
            <a:r>
              <a:rPr lang="en-US" sz="2700">
                <a:solidFill>
                  <a:srgbClr val="000000"/>
                </a:solidFill>
                <a:latin typeface="Lucida Sans Unicode"/>
              </a:rPr>
              <a:t>4 loại</a:t>
            </a:r>
            <a:endParaRPr/>
          </a:p>
          <a:p>
            <a:pPr>
              <a:lnSpc>
                <a:spcPct val="100000"/>
              </a:lnSpc>
              <a:buSzPct val="68000"/>
              <a:buFont typeface="Lucida Sans Unicode"/>
              <a:buAutoNum type="alphaLcParenR"/>
            </a:pPr>
            <a:r>
              <a:rPr lang="en-US" sz="2700">
                <a:solidFill>
                  <a:srgbClr val="000000"/>
                </a:solidFill>
                <a:latin typeface="Lucida Sans Unicode"/>
              </a:rPr>
              <a:t>5 loại</a:t>
            </a:r>
            <a:endParaRPr/>
          </a:p>
        </p:txBody>
      </p:sp>
      <p:sp>
        <p:nvSpPr>
          <p:cNvPr id="158"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Chọn phát biểu đúng về Primary Search Engine</a:t>
            </a:r>
            <a:endParaRPr/>
          </a:p>
          <a:p>
            <a:pPr>
              <a:lnSpc>
                <a:spcPct val="100000"/>
              </a:lnSpc>
              <a:buSzPct val="68000"/>
              <a:buFont typeface="Lucida Sans Unicode"/>
              <a:buAutoNum type="alphaLcParenR"/>
            </a:pPr>
            <a:r>
              <a:rPr lang="en-US" sz="2700">
                <a:solidFill>
                  <a:srgbClr val="000000"/>
                </a:solidFill>
                <a:latin typeface="Lucida Sans Unicode"/>
              </a:rPr>
              <a:t>Primary search engines thường tạo ra phần lớn lưu lượng (traffic) đến website</a:t>
            </a:r>
            <a:endParaRPr/>
          </a:p>
          <a:p>
            <a:pPr>
              <a:lnSpc>
                <a:spcPct val="100000"/>
              </a:lnSpc>
              <a:buSzPct val="68000"/>
              <a:buFont typeface="Lucida Sans Unicode"/>
              <a:buAutoNum type="alphaLcParenR"/>
            </a:pPr>
            <a:r>
              <a:rPr lang="en-US" sz="2700">
                <a:solidFill>
                  <a:srgbClr val="000000"/>
                </a:solidFill>
                <a:latin typeface="Lucida Sans Unicode"/>
              </a:rPr>
              <a:t>Sự khác nhau trong kết quả tìm kiếm là do các giải thuật tìm kiếm khác nhau được sử dụng</a:t>
            </a:r>
            <a:endParaRPr/>
          </a:p>
          <a:p>
            <a:pPr>
              <a:lnSpc>
                <a:spcPct val="100000"/>
              </a:lnSpc>
              <a:buSzPct val="68000"/>
              <a:buFont typeface="Lucida Sans Unicode"/>
              <a:buAutoNum type="alphaLcParenR"/>
            </a:pPr>
            <a:r>
              <a:rPr lang="en-US" sz="2700">
                <a:solidFill>
                  <a:srgbClr val="000000"/>
                </a:solidFill>
                <a:latin typeface="Lucida Sans Unicode"/>
              </a:rPr>
              <a:t>Phần lớn công cụ tìm kiếm không chỉ cung cấp dịch vụ tìm kiếm, mà còn cung cấp các ứng dụng khác như E-mails, bản đồ, tin tức, và nhiều ứng dụng giải trí khác.</a:t>
            </a:r>
            <a:endParaRPr/>
          </a:p>
          <a:p>
            <a:pPr>
              <a:lnSpc>
                <a:spcPct val="100000"/>
              </a:lnSpc>
              <a:buSzPct val="68000"/>
              <a:buFont typeface="Lucida Sans Unicode"/>
              <a:buAutoNum type="alphaLcParenR"/>
            </a:pPr>
            <a:r>
              <a:rPr lang="en-US" sz="2700">
                <a:solidFill>
                  <a:srgbClr val="000000"/>
                </a:solidFill>
                <a:latin typeface="Lucida Sans Unicode"/>
              </a:rPr>
              <a:t>Tất cả đều đúng</a:t>
            </a:r>
            <a:endParaRPr/>
          </a:p>
        </p:txBody>
      </p:sp>
      <p:sp>
        <p:nvSpPr>
          <p:cNvPr id="160"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Chọn phát biểu đúng</a:t>
            </a:r>
            <a:endParaRPr/>
          </a:p>
          <a:p>
            <a:pPr>
              <a:lnSpc>
                <a:spcPct val="100000"/>
              </a:lnSpc>
              <a:buSzPct val="68000"/>
              <a:buFont typeface="Lucida Sans Unicode"/>
              <a:buAutoNum type="alphaLcParenR"/>
            </a:pPr>
            <a:r>
              <a:rPr lang="en-US" sz="2700">
                <a:solidFill>
                  <a:srgbClr val="000000"/>
                </a:solidFill>
                <a:latin typeface="Lucida Sans Unicode"/>
              </a:rPr>
              <a:t>Can thiệp vào công cụ tìm kiếm là việc làm có thể mang đến cho chúng ta sự rủi ro, làm website của chúng ta có thể bị loại hoàn toàn khỏi bảng xếp thứ hạng của công cụ tìm kiếm. </a:t>
            </a:r>
            <a:endParaRPr/>
          </a:p>
          <a:p>
            <a:pPr>
              <a:lnSpc>
                <a:spcPct val="100000"/>
              </a:lnSpc>
              <a:buSzPct val="68000"/>
              <a:buFont typeface="Lucida Sans Unicode"/>
              <a:buAutoNum type="alphaLcParenR"/>
            </a:pPr>
            <a:r>
              <a:rPr lang="en-US" sz="2700">
                <a:solidFill>
                  <a:srgbClr val="000000"/>
                </a:solidFill>
                <a:latin typeface="Lucida Sans Unicode"/>
              </a:rPr>
              <a:t>Dùng từ khóa một cách thoải mái trong website, nếu phù hợp với ngữ cảnh và chủ đề của website</a:t>
            </a:r>
            <a:endParaRPr/>
          </a:p>
          <a:p>
            <a:pPr>
              <a:lnSpc>
                <a:spcPct val="100000"/>
              </a:lnSpc>
              <a:buSzPct val="68000"/>
              <a:buFont typeface="Lucida Sans Unicode"/>
              <a:buAutoNum type="alphaLcParenR"/>
            </a:pPr>
            <a:r>
              <a:rPr lang="en-US" sz="2700">
                <a:solidFill>
                  <a:srgbClr val="000000"/>
                </a:solidFill>
                <a:latin typeface="Lucida Sans Unicode"/>
              </a:rPr>
              <a:t>Chủ động gởi thông tin website của chúng ta đến các công cụ tìm kiếm, đừng chờ chúng tự đến lấy thông tin</a:t>
            </a:r>
            <a:endParaRPr/>
          </a:p>
          <a:p>
            <a:pPr>
              <a:lnSpc>
                <a:spcPct val="100000"/>
              </a:lnSpc>
              <a:buSzPct val="68000"/>
              <a:buFont typeface="Lucida Sans Unicode"/>
              <a:buAutoNum type="alphaLcParenR"/>
            </a:pPr>
            <a:r>
              <a:rPr lang="en-US" sz="2700">
                <a:solidFill>
                  <a:srgbClr val="000000"/>
                </a:solidFill>
                <a:latin typeface="Lucida Sans Unicode"/>
              </a:rPr>
              <a:t>Tất cả đều đúng</a:t>
            </a:r>
            <a:endParaRPr/>
          </a:p>
        </p:txBody>
      </p:sp>
      <p:sp>
        <p:nvSpPr>
          <p:cNvPr id="162"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Điều không nên làm để có thể tăng thứ hạng trong công cụ tìm kiếm</a:t>
            </a:r>
            <a:endParaRPr/>
          </a:p>
          <a:p>
            <a:pPr>
              <a:lnSpc>
                <a:spcPct val="100000"/>
              </a:lnSpc>
              <a:buSzPct val="68000"/>
              <a:buFont typeface="Lucida Sans Unicode"/>
              <a:buAutoNum type="alphaLcParenR"/>
            </a:pPr>
            <a:r>
              <a:rPr lang="en-US" sz="2700">
                <a:solidFill>
                  <a:srgbClr val="000000"/>
                </a:solidFill>
                <a:latin typeface="Lucida Sans Unicode"/>
              </a:rPr>
              <a:t>Dùng từ khóa ẩn trong website</a:t>
            </a:r>
            <a:endParaRPr/>
          </a:p>
          <a:p>
            <a:pPr>
              <a:lnSpc>
                <a:spcPct val="100000"/>
              </a:lnSpc>
              <a:buSzPct val="68000"/>
              <a:buFont typeface="Lucida Sans Unicode"/>
              <a:buAutoNum type="alphaLcParenR"/>
            </a:pPr>
            <a:r>
              <a:rPr lang="en-US" sz="2700">
                <a:solidFill>
                  <a:srgbClr val="000000"/>
                </a:solidFill>
                <a:latin typeface="Lucida Sans Unicode"/>
              </a:rPr>
              <a:t>Tạo links giả (artificial) đến website của chúng ta từ những website không có gì liên quan</a:t>
            </a:r>
            <a:endParaRPr/>
          </a:p>
          <a:p>
            <a:pPr>
              <a:lnSpc>
                <a:spcPct val="100000"/>
              </a:lnSpc>
              <a:buSzPct val="68000"/>
              <a:buFont typeface="Lucida Sans Unicode"/>
              <a:buAutoNum type="alphaLcParenR"/>
            </a:pPr>
            <a:r>
              <a:rPr lang="en-US" sz="2700">
                <a:solidFill>
                  <a:srgbClr val="000000"/>
                </a:solidFill>
                <a:latin typeface="Lucida Sans Unicode"/>
              </a:rPr>
              <a:t>Gởi thông tin website cho công cụ tìm kiếm một cách liên tục lặp lại</a:t>
            </a:r>
            <a:endParaRPr/>
          </a:p>
          <a:p>
            <a:pPr>
              <a:lnSpc>
                <a:spcPct val="100000"/>
              </a:lnSpc>
              <a:buSzPct val="68000"/>
              <a:buFont typeface="Lucida Sans Unicode"/>
              <a:buAutoNum type="alphaLcParenR"/>
            </a:pPr>
            <a:r>
              <a:rPr lang="en-US" sz="2700">
                <a:solidFill>
                  <a:srgbClr val="000000"/>
                </a:solidFill>
                <a:latin typeface="Lucida Sans Unicode"/>
              </a:rPr>
              <a:t>Tất cả đều đúng</a:t>
            </a:r>
            <a:endParaRPr/>
          </a:p>
          <a:p>
            <a:pPr>
              <a:lnSpc>
                <a:spcPct val="100000"/>
              </a:lnSpc>
            </a:pPr>
            <a:endParaRPr/>
          </a:p>
        </p:txBody>
      </p:sp>
      <p:sp>
        <p:nvSpPr>
          <p:cNvPr id="164"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Chọn phát biểu đúng</a:t>
            </a:r>
            <a:endParaRPr/>
          </a:p>
          <a:p>
            <a:pPr>
              <a:lnSpc>
                <a:spcPct val="100000"/>
              </a:lnSpc>
              <a:buSzPct val="68000"/>
              <a:buFont typeface="Lucida Sans Unicode"/>
              <a:buAutoNum type="alphaLcParenR"/>
            </a:pPr>
            <a:r>
              <a:rPr lang="en-US" sz="2700">
                <a:solidFill>
                  <a:srgbClr val="000000"/>
                </a:solidFill>
                <a:latin typeface="Lucida Sans Unicode"/>
              </a:rPr>
              <a:t>Broken links có thể làm hạ thứ hạng website của chúng ta</a:t>
            </a:r>
            <a:endParaRPr/>
          </a:p>
          <a:p>
            <a:pPr>
              <a:lnSpc>
                <a:spcPct val="100000"/>
              </a:lnSpc>
              <a:buSzPct val="68000"/>
              <a:buFont typeface="Lucida Sans Unicode"/>
              <a:buAutoNum type="alphaLcParenR"/>
            </a:pPr>
            <a:r>
              <a:rPr lang="en-US" sz="2700">
                <a:solidFill>
                  <a:srgbClr val="000000"/>
                </a:solidFill>
                <a:latin typeface="Lucida Sans Unicode"/>
              </a:rPr>
              <a:t>Links luôn là một yếu tố quan trọng tác động đến thứ hạng website</a:t>
            </a:r>
            <a:endParaRPr/>
          </a:p>
          <a:p>
            <a:pPr>
              <a:lnSpc>
                <a:spcPct val="100000"/>
              </a:lnSpc>
              <a:buSzPct val="68000"/>
              <a:buFont typeface="Lucida Sans Unicode"/>
              <a:buAutoNum type="alphaLcParenR"/>
            </a:pPr>
            <a:r>
              <a:rPr lang="en-US" sz="2700">
                <a:solidFill>
                  <a:srgbClr val="000000"/>
                </a:solidFill>
                <a:latin typeface="Lucida Sans Unicode"/>
              </a:rPr>
              <a:t>Có khoảng vài trăm tiêu chí khác để đánh giá thứ hạng trang web</a:t>
            </a:r>
            <a:endParaRPr/>
          </a:p>
          <a:p>
            <a:pPr>
              <a:lnSpc>
                <a:spcPct val="100000"/>
              </a:lnSpc>
              <a:buSzPct val="68000"/>
              <a:buFont typeface="Lucida Sans Unicode"/>
              <a:buAutoNum type="alphaLcParenR"/>
            </a:pPr>
            <a:r>
              <a:rPr lang="en-US" sz="2700">
                <a:solidFill>
                  <a:srgbClr val="000000"/>
                </a:solidFill>
                <a:latin typeface="Lucida Sans Unicode"/>
              </a:rPr>
              <a:t>Tất cả đều đúng</a:t>
            </a:r>
            <a:endParaRPr/>
          </a:p>
          <a:p>
            <a:pPr>
              <a:lnSpc>
                <a:spcPct val="100000"/>
              </a:lnSpc>
            </a:pPr>
            <a:endParaRPr/>
          </a:p>
          <a:p>
            <a:pPr>
              <a:lnSpc>
                <a:spcPct val="100000"/>
              </a:lnSpc>
            </a:pPr>
            <a:endParaRPr/>
          </a:p>
        </p:txBody>
      </p:sp>
      <p:sp>
        <p:nvSpPr>
          <p:cNvPr id="166"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Đơn vị gởi nhận giữa Web Server và Web Client được gọi là</a:t>
            </a:r>
            <a:endParaRPr/>
          </a:p>
          <a:p>
            <a:pPr>
              <a:lnSpc>
                <a:spcPct val="100000"/>
              </a:lnSpc>
              <a:buSzPct val="68000"/>
              <a:buFont typeface="Lucida Sans Unicode"/>
              <a:buAutoNum type="alphaLcParenR"/>
            </a:pPr>
            <a:r>
              <a:rPr lang="en-US" sz="2700">
                <a:solidFill>
                  <a:srgbClr val="000000"/>
                </a:solidFill>
                <a:latin typeface="Lucida Sans Unicode"/>
              </a:rPr>
              <a:t>Web Server</a:t>
            </a:r>
            <a:endParaRPr/>
          </a:p>
          <a:p>
            <a:pPr>
              <a:lnSpc>
                <a:spcPct val="100000"/>
              </a:lnSpc>
              <a:buSzPct val="68000"/>
              <a:buFont typeface="Lucida Sans Unicode"/>
              <a:buAutoNum type="alphaLcParenR"/>
            </a:pPr>
            <a:r>
              <a:rPr lang="en-US" sz="2700">
                <a:solidFill>
                  <a:srgbClr val="000000"/>
                </a:solidFill>
                <a:latin typeface="Lucida Sans Unicode"/>
              </a:rPr>
              <a:t>Web Client</a:t>
            </a:r>
            <a:endParaRPr/>
          </a:p>
          <a:p>
            <a:pPr>
              <a:lnSpc>
                <a:spcPct val="100000"/>
              </a:lnSpc>
              <a:buSzPct val="68000"/>
              <a:buFont typeface="Lucida Sans Unicode"/>
              <a:buAutoNum type="alphaLcParenR"/>
            </a:pPr>
            <a:r>
              <a:rPr lang="en-US" sz="2700">
                <a:solidFill>
                  <a:srgbClr val="000000"/>
                </a:solidFill>
                <a:latin typeface="Lucida Sans Unicode"/>
              </a:rPr>
              <a:t>Web Browser</a:t>
            </a:r>
            <a:endParaRPr/>
          </a:p>
          <a:p>
            <a:pPr>
              <a:lnSpc>
                <a:spcPct val="100000"/>
              </a:lnSpc>
              <a:buSzPct val="68000"/>
              <a:buFont typeface="Lucida Sans Unicode"/>
              <a:buAutoNum type="alphaLcParenR"/>
            </a:pPr>
            <a:r>
              <a:rPr lang="en-US" sz="2700">
                <a:solidFill>
                  <a:srgbClr val="000000"/>
                </a:solidFill>
                <a:latin typeface="Lucida Sans Unicode"/>
              </a:rPr>
              <a:t>Web Page</a:t>
            </a:r>
            <a:endParaRPr/>
          </a:p>
          <a:p>
            <a:pPr>
              <a:lnSpc>
                <a:spcPct val="100000"/>
              </a:lnSpc>
            </a:pPr>
            <a:endParaRPr/>
          </a:p>
        </p:txBody>
      </p:sp>
      <p:sp>
        <p:nvSpPr>
          <p:cNvPr id="98"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Phái biểu nào sau đây là sai</a:t>
            </a:r>
            <a:endParaRPr/>
          </a:p>
          <a:p>
            <a:pPr>
              <a:lnSpc>
                <a:spcPct val="100000"/>
              </a:lnSpc>
              <a:buSzPct val="68000"/>
              <a:buFont typeface="Lucida Sans Unicode"/>
              <a:buAutoNum type="alphaLcParenR"/>
            </a:pPr>
            <a:r>
              <a:rPr lang="en-US" sz="2700">
                <a:solidFill>
                  <a:srgbClr val="000000"/>
                </a:solidFill>
                <a:latin typeface="Lucida Sans Unicode"/>
              </a:rPr>
              <a:t>Ứng dụng Web không phải là một ứng dụng độc lập, là ứng dụng chạy trên nền web-server</a:t>
            </a:r>
            <a:endParaRPr/>
          </a:p>
          <a:p>
            <a:pPr>
              <a:lnSpc>
                <a:spcPct val="100000"/>
              </a:lnSpc>
              <a:buSzPct val="68000"/>
              <a:buFont typeface="Lucida Sans Unicode"/>
              <a:buAutoNum type="alphaLcParenR"/>
            </a:pPr>
            <a:r>
              <a:rPr lang="en-US" sz="2700">
                <a:solidFill>
                  <a:srgbClr val="000000"/>
                </a:solidFill>
                <a:latin typeface="Lucida Sans Unicode"/>
              </a:rPr>
              <a:t>Ứng dụng Web không thể lấy thông tin từ người dùng.</a:t>
            </a:r>
            <a:endParaRPr/>
          </a:p>
          <a:p>
            <a:pPr>
              <a:lnSpc>
                <a:spcPct val="100000"/>
              </a:lnSpc>
              <a:buSzPct val="68000"/>
              <a:buFont typeface="Lucida Sans Unicode"/>
              <a:buAutoNum type="alphaLcParenR"/>
            </a:pPr>
            <a:r>
              <a:rPr lang="en-US" sz="2700">
                <a:solidFill>
                  <a:srgbClr val="000000"/>
                </a:solidFill>
                <a:latin typeface="Lucida Sans Unicode"/>
              </a:rPr>
              <a:t>Cả a và b đều đúng</a:t>
            </a:r>
            <a:endParaRPr/>
          </a:p>
          <a:p>
            <a:pPr>
              <a:lnSpc>
                <a:spcPct val="100000"/>
              </a:lnSpc>
              <a:buSzPct val="68000"/>
              <a:buFont typeface="Lucida Sans Unicode"/>
              <a:buAutoNum type="alphaLcParenR"/>
            </a:pPr>
            <a:r>
              <a:rPr lang="en-US" sz="2700">
                <a:solidFill>
                  <a:srgbClr val="000000"/>
                </a:solidFill>
                <a:latin typeface="Lucida Sans Unicode"/>
              </a:rPr>
              <a:t>Cả a và b đều sai</a:t>
            </a:r>
            <a:endParaRPr/>
          </a:p>
        </p:txBody>
      </p:sp>
      <p:sp>
        <p:nvSpPr>
          <p:cNvPr id="100"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Chọn phát biểu đúng về HTML (HyperText Markup Language)</a:t>
            </a:r>
            <a:endParaRPr/>
          </a:p>
          <a:p>
            <a:pPr>
              <a:lnSpc>
                <a:spcPct val="100000"/>
              </a:lnSpc>
              <a:buSzPct val="68000"/>
              <a:buFont typeface="Lucida Sans Unicode"/>
              <a:buAutoNum type="alphaLcParenR"/>
            </a:pPr>
            <a:r>
              <a:rPr lang="en-US" sz="2700">
                <a:solidFill>
                  <a:srgbClr val="000000"/>
                </a:solidFill>
                <a:latin typeface="Lucida Sans Unicode"/>
              </a:rPr>
              <a:t>HTML là một ngôn ngữ đánh dấu siêu văn bản, sử dụng các thẻ định dạng văn bản, hình ảnh, Java Applet,…</a:t>
            </a:r>
            <a:endParaRPr/>
          </a:p>
          <a:p>
            <a:pPr>
              <a:lnSpc>
                <a:spcPct val="100000"/>
              </a:lnSpc>
              <a:buSzPct val="68000"/>
              <a:buFont typeface="Lucida Sans Unicode"/>
              <a:buAutoNum type="alphaLcParenR"/>
            </a:pPr>
            <a:r>
              <a:rPr lang="en-US" sz="2700">
                <a:solidFill>
                  <a:srgbClr val="000000"/>
                </a:solidFill>
                <a:latin typeface="Lucida Sans Unicode"/>
              </a:rPr>
              <a:t>HTML không cho phép chèn các đoạn mã script để thực thi tại trình duyệt</a:t>
            </a:r>
            <a:endParaRPr/>
          </a:p>
          <a:p>
            <a:pPr>
              <a:lnSpc>
                <a:spcPct val="100000"/>
              </a:lnSpc>
              <a:buSzPct val="68000"/>
              <a:buFont typeface="Lucida Sans Unicode"/>
              <a:buAutoNum type="alphaLcParenR"/>
            </a:pPr>
            <a:r>
              <a:rPr lang="en-US" sz="2700">
                <a:solidFill>
                  <a:srgbClr val="000000"/>
                </a:solidFill>
                <a:latin typeface="Lucida Sans Unicode"/>
              </a:rPr>
              <a:t>HTML là định dạng chuẩn cho trang web</a:t>
            </a:r>
            <a:endParaRPr/>
          </a:p>
          <a:p>
            <a:pPr>
              <a:lnSpc>
                <a:spcPct val="100000"/>
              </a:lnSpc>
              <a:buSzPct val="68000"/>
              <a:buFont typeface="Lucida Sans Unicode"/>
              <a:buAutoNum type="alphaLcParenR"/>
            </a:pPr>
            <a:r>
              <a:rPr lang="en-US" sz="2700">
                <a:solidFill>
                  <a:srgbClr val="000000"/>
                </a:solidFill>
                <a:latin typeface="Lucida Sans Unicode"/>
              </a:rPr>
              <a:t>a và c đúng</a:t>
            </a:r>
            <a:endParaRPr/>
          </a:p>
          <a:p>
            <a:pPr>
              <a:lnSpc>
                <a:spcPct val="100000"/>
              </a:lnSpc>
            </a:pPr>
            <a:endParaRPr/>
          </a:p>
        </p:txBody>
      </p:sp>
      <p:sp>
        <p:nvSpPr>
          <p:cNvPr id="102"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Máy tính chứa ứng dụng Web được gọi là</a:t>
            </a:r>
            <a:endParaRPr/>
          </a:p>
          <a:p>
            <a:pPr>
              <a:lnSpc>
                <a:spcPct val="100000"/>
              </a:lnSpc>
              <a:buSzPct val="68000"/>
              <a:buFont typeface="Lucida Sans Unicode"/>
              <a:buAutoNum type="alphaLcParenR"/>
            </a:pPr>
            <a:r>
              <a:rPr lang="en-US" sz="2700">
                <a:solidFill>
                  <a:srgbClr val="000000"/>
                </a:solidFill>
                <a:latin typeface="Lucida Sans Unicode"/>
              </a:rPr>
              <a:t>Web Browser</a:t>
            </a:r>
            <a:endParaRPr/>
          </a:p>
          <a:p>
            <a:pPr>
              <a:lnSpc>
                <a:spcPct val="100000"/>
              </a:lnSpc>
              <a:buSzPct val="68000"/>
              <a:buFont typeface="Lucida Sans Unicode"/>
              <a:buAutoNum type="alphaLcParenR"/>
            </a:pPr>
            <a:r>
              <a:rPr lang="en-US" sz="2700">
                <a:solidFill>
                  <a:srgbClr val="000000"/>
                </a:solidFill>
                <a:latin typeface="Lucida Sans Unicode"/>
              </a:rPr>
              <a:t>Web Server</a:t>
            </a:r>
            <a:endParaRPr/>
          </a:p>
          <a:p>
            <a:pPr>
              <a:lnSpc>
                <a:spcPct val="100000"/>
              </a:lnSpc>
              <a:buSzPct val="68000"/>
              <a:buFont typeface="Lucida Sans Unicode"/>
              <a:buAutoNum type="alphaLcParenR"/>
            </a:pPr>
            <a:r>
              <a:rPr lang="en-US" sz="2700">
                <a:solidFill>
                  <a:srgbClr val="000000"/>
                </a:solidFill>
                <a:latin typeface="Lucida Sans Unicode"/>
              </a:rPr>
              <a:t>Service Provider</a:t>
            </a:r>
            <a:endParaRPr/>
          </a:p>
          <a:p>
            <a:pPr>
              <a:lnSpc>
                <a:spcPct val="100000"/>
              </a:lnSpc>
              <a:buSzPct val="68000"/>
              <a:buFont typeface="Lucida Sans Unicode"/>
              <a:buAutoNum type="alphaLcParenR"/>
            </a:pPr>
            <a:r>
              <a:rPr lang="en-US" sz="2700">
                <a:solidFill>
                  <a:srgbClr val="000000"/>
                </a:solidFill>
                <a:latin typeface="Lucida Sans Unicode"/>
              </a:rPr>
              <a:t>Tất cả đều sai</a:t>
            </a:r>
            <a:endParaRPr/>
          </a:p>
          <a:p>
            <a:pPr>
              <a:lnSpc>
                <a:spcPct val="100000"/>
              </a:lnSpc>
            </a:pPr>
            <a:endParaRPr/>
          </a:p>
        </p:txBody>
      </p:sp>
      <p:sp>
        <p:nvSpPr>
          <p:cNvPr id="104"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Mục đích của việc sử dụng Form trong HTML</a:t>
            </a:r>
            <a:endParaRPr/>
          </a:p>
          <a:p>
            <a:pPr>
              <a:lnSpc>
                <a:spcPct val="100000"/>
              </a:lnSpc>
              <a:buSzPct val="68000"/>
              <a:buFont typeface="Lucida Sans Unicode"/>
              <a:buAutoNum type="alphaLcParenR"/>
            </a:pPr>
            <a:r>
              <a:rPr lang="en-US" sz="2700">
                <a:solidFill>
                  <a:srgbClr val="000000"/>
                </a:solidFill>
                <a:latin typeface="Lucida Sans Unicode"/>
              </a:rPr>
              <a:t>Hiển thị nội dung email</a:t>
            </a:r>
            <a:endParaRPr/>
          </a:p>
          <a:p>
            <a:pPr>
              <a:lnSpc>
                <a:spcPct val="100000"/>
              </a:lnSpc>
              <a:buSzPct val="68000"/>
              <a:buFont typeface="Lucida Sans Unicode"/>
              <a:buAutoNum type="alphaLcParenR"/>
            </a:pPr>
            <a:r>
              <a:rPr lang="en-US" sz="2700">
                <a:solidFill>
                  <a:srgbClr val="000000"/>
                </a:solidFill>
                <a:latin typeface="Lucida Sans Unicode"/>
              </a:rPr>
              <a:t>Tạo hiệu ứng cho trang web</a:t>
            </a:r>
            <a:endParaRPr/>
          </a:p>
          <a:p>
            <a:pPr>
              <a:lnSpc>
                <a:spcPct val="100000"/>
              </a:lnSpc>
              <a:buSzPct val="68000"/>
              <a:buFont typeface="Lucida Sans Unicode"/>
              <a:buAutoNum type="alphaLcParenR"/>
            </a:pPr>
            <a:r>
              <a:rPr lang="en-US" sz="2700">
                <a:solidFill>
                  <a:srgbClr val="000000"/>
                </a:solidFill>
                <a:latin typeface="Lucida Sans Unicode"/>
              </a:rPr>
              <a:t>Thu thập dữ liệu từ người dùng</a:t>
            </a:r>
            <a:endParaRPr/>
          </a:p>
          <a:p>
            <a:pPr>
              <a:lnSpc>
                <a:spcPct val="100000"/>
              </a:lnSpc>
              <a:buSzPct val="68000"/>
              <a:buFont typeface="Lucida Sans Unicode"/>
              <a:buAutoNum type="alphaLcParenR"/>
            </a:pPr>
            <a:r>
              <a:rPr lang="en-US" sz="2700">
                <a:solidFill>
                  <a:srgbClr val="000000"/>
                </a:solidFill>
                <a:latin typeface="Lucida Sans Unicode"/>
              </a:rPr>
              <a:t>Tất cả đều sai</a:t>
            </a:r>
            <a:endParaRPr/>
          </a:p>
          <a:p>
            <a:pPr>
              <a:lnSpc>
                <a:spcPct val="100000"/>
              </a:lnSpc>
            </a:pPr>
            <a:endParaRPr/>
          </a:p>
        </p:txBody>
      </p:sp>
      <p:sp>
        <p:nvSpPr>
          <p:cNvPr id="106"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457200" y="1481400"/>
            <a:ext cx="8229240" cy="4525560"/>
          </a:xfrm>
          <a:prstGeom prst="rect">
            <a:avLst/>
          </a:prstGeom>
        </p:spPr>
        <p:txBody>
          <a:bodyPr lIns="90000" tIns="45000" rIns="90000" bIns="45000"/>
          <a:lstStyle/>
          <a:p>
            <a:pPr>
              <a:lnSpc>
                <a:spcPct val="100000"/>
              </a:lnSpc>
              <a:buSzPct val="68000"/>
              <a:buFont typeface="Wingdings 3" charset="2"/>
              <a:buChar char=""/>
            </a:pPr>
            <a:r>
              <a:rPr lang="en-US" sz="2700" b="1">
                <a:solidFill>
                  <a:srgbClr val="000000"/>
                </a:solidFill>
                <a:latin typeface="Lucida Sans Unicode"/>
              </a:rPr>
              <a:t>Thuộc tính method của phần tử HTML FORM có thể chứa giá trị</a:t>
            </a:r>
            <a:endParaRPr/>
          </a:p>
          <a:p>
            <a:pPr>
              <a:lnSpc>
                <a:spcPct val="100000"/>
              </a:lnSpc>
              <a:buSzPct val="68000"/>
              <a:buFont typeface="Lucida Sans Unicode"/>
              <a:buAutoNum type="alphaLcParenR"/>
            </a:pPr>
            <a:r>
              <a:rPr lang="en-US" sz="2700">
                <a:solidFill>
                  <a:srgbClr val="000000"/>
                </a:solidFill>
                <a:latin typeface="Lucida Sans Unicode"/>
              </a:rPr>
              <a:t>POST</a:t>
            </a:r>
            <a:endParaRPr/>
          </a:p>
          <a:p>
            <a:pPr>
              <a:lnSpc>
                <a:spcPct val="100000"/>
              </a:lnSpc>
              <a:buSzPct val="68000"/>
              <a:buFont typeface="Lucida Sans Unicode"/>
              <a:buAutoNum type="alphaLcParenR"/>
            </a:pPr>
            <a:r>
              <a:rPr lang="en-US" sz="2700">
                <a:solidFill>
                  <a:srgbClr val="000000"/>
                </a:solidFill>
                <a:latin typeface="Lucida Sans Unicode"/>
              </a:rPr>
              <a:t>PUSH</a:t>
            </a:r>
            <a:endParaRPr/>
          </a:p>
          <a:p>
            <a:pPr>
              <a:lnSpc>
                <a:spcPct val="100000"/>
              </a:lnSpc>
              <a:buSzPct val="68000"/>
              <a:buFont typeface="Lucida Sans Unicode"/>
              <a:buAutoNum type="alphaLcParenR"/>
            </a:pPr>
            <a:r>
              <a:rPr lang="en-US" sz="2700">
                <a:solidFill>
                  <a:srgbClr val="000000"/>
                </a:solidFill>
                <a:latin typeface="Lucida Sans Unicode"/>
              </a:rPr>
              <a:t>GET</a:t>
            </a:r>
            <a:endParaRPr/>
          </a:p>
          <a:p>
            <a:pPr>
              <a:lnSpc>
                <a:spcPct val="100000"/>
              </a:lnSpc>
              <a:buSzPct val="68000"/>
              <a:buFont typeface="Lucida Sans Unicode"/>
              <a:buAutoNum type="alphaLcParenR"/>
            </a:pPr>
            <a:r>
              <a:rPr lang="en-US" sz="2700">
                <a:solidFill>
                  <a:srgbClr val="000000"/>
                </a:solidFill>
                <a:latin typeface="Lucida Sans Unicode"/>
              </a:rPr>
              <a:t>Câu a và c đúng</a:t>
            </a:r>
            <a:endParaRPr/>
          </a:p>
          <a:p>
            <a:pPr>
              <a:lnSpc>
                <a:spcPct val="100000"/>
              </a:lnSpc>
            </a:pPr>
            <a:endParaRPr/>
          </a:p>
        </p:txBody>
      </p:sp>
      <p:sp>
        <p:nvSpPr>
          <p:cNvPr id="108" name="TextShape 2"/>
          <p:cNvSpPr txBox="1"/>
          <p:nvPr/>
        </p:nvSpPr>
        <p:spPr>
          <a:xfrm>
            <a:off x="457200" y="274680"/>
            <a:ext cx="8229240" cy="1142640"/>
          </a:xfrm>
          <a:prstGeom prst="rect">
            <a:avLst/>
          </a:prstGeom>
        </p:spPr>
        <p:txBody>
          <a:bodyPr lIns="90000" tIns="45000" rIns="90000" bIns="45000" anchor="ctr"/>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1509</Words>
  <PresentationFormat>On-screen Show (4:3)</PresentationFormat>
  <Paragraphs>195</Paragraphs>
  <Slides>38</Slides>
  <Notes>0</Notes>
  <HiddenSlides>0</HiddenSlides>
  <MMClips>0</MMClip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dc:creator>
  <cp:lastModifiedBy>jOHN</cp:lastModifiedBy>
  <cp:revision>1</cp:revision>
  <dcterms:modified xsi:type="dcterms:W3CDTF">2017-05-05T11:50:42Z</dcterms:modified>
</cp:coreProperties>
</file>