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
      <p:font typeface="Karl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WOrFvnW+0hfZDkoNvHtF0/c/J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FC0219-3B93-4F3B-9D48-90F7BD552B94}">
  <a:tblStyle styleId="{38FC0219-3B93-4F3B-9D48-90F7BD552B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Karla-bold.fntdata"/><Relationship Id="rId20" Type="http://schemas.openxmlformats.org/officeDocument/2006/relationships/slide" Target="slides/slide15.xml"/><Relationship Id="rId42" Type="http://schemas.openxmlformats.org/officeDocument/2006/relationships/font" Target="fonts/Karla-boldItalic.fntdata"/><Relationship Id="rId41" Type="http://schemas.openxmlformats.org/officeDocument/2006/relationships/font" Target="fonts/Karla-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Karla-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d0ad55914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0d0ad55914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d0ad55914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0d0ad55914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d30c8547b_7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0d30c8547b_7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d4013e72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0d4013e72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d30c8547b_7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0d30c8547b_7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d30c8547b_7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10d30c8547b_7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d30c8547b_7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0d30c8547b_7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d30c8547b_7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10d30c8547b_7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d30c8547b_7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0d30c8547b_7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d468156f8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0d468156f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d468156f8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0d468156f8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d0ad55914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0d0ad5591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11" name="Google Shape;11;p4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42"/>
          <p:cNvSpPr txBox="1"/>
          <p:nvPr>
            <p:ph type="ctrTitle"/>
          </p:nvPr>
        </p:nvSpPr>
        <p:spPr>
          <a:xfrm>
            <a:off x="648300" y="3175950"/>
            <a:ext cx="3530700" cy="118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5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62" name="Google Shape;62;p5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3" name="Google Shape;63;p51"/>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4" name="Google Shape;64;p5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65" name="Shape 65"/>
        <p:cNvGrpSpPr/>
        <p:nvPr/>
      </p:nvGrpSpPr>
      <p:grpSpPr>
        <a:xfrm>
          <a:off x="0" y="0"/>
          <a:ext cx="0" cy="0"/>
          <a:chOff x="0" y="0"/>
          <a:chExt cx="0" cy="0"/>
        </a:xfrm>
      </p:grpSpPr>
      <p:sp>
        <p:nvSpPr>
          <p:cNvPr id="66" name="Google Shape;66;p5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5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69" name="Google Shape;69;p5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0" name="Google Shape;70;p53"/>
          <p:cNvSpPr txBox="1"/>
          <p:nvPr>
            <p:ph idx="1" type="body"/>
          </p:nvPr>
        </p:nvSpPr>
        <p:spPr>
          <a:xfrm>
            <a:off x="841000" y="4025300"/>
            <a:ext cx="7845900" cy="5196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SzPts val="2000"/>
              <a:buNone/>
              <a:defRPr/>
            </a:lvl1pPr>
          </a:lstStyle>
          <a:p/>
        </p:txBody>
      </p:sp>
      <p:sp>
        <p:nvSpPr>
          <p:cNvPr id="71" name="Google Shape;71;p5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4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15" name="Google Shape;15;p4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6" name="Google Shape;16;p43"/>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7" name="Google Shape;17;p43"/>
          <p:cNvSpPr txBox="1"/>
          <p:nvPr>
            <p:ph idx="1" type="body"/>
          </p:nvPr>
        </p:nvSpPr>
        <p:spPr>
          <a:xfrm>
            <a:off x="841001" y="1578025"/>
            <a:ext cx="2671800" cy="2433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18" name="Google Shape;18;p43"/>
          <p:cNvSpPr txBox="1"/>
          <p:nvPr>
            <p:ph idx="2" type="body"/>
          </p:nvPr>
        </p:nvSpPr>
        <p:spPr>
          <a:xfrm>
            <a:off x="3673842" y="1578025"/>
            <a:ext cx="2671800" cy="2433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19" name="Google Shape;19;p4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44"/>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22" name="Google Shape;22;p44"/>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3" name="Google Shape;23;p4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4" name="Shape 24"/>
        <p:cNvGrpSpPr/>
        <p:nvPr/>
      </p:nvGrpSpPr>
      <p:grpSpPr>
        <a:xfrm>
          <a:off x="0" y="0"/>
          <a:ext cx="0" cy="0"/>
          <a:chOff x="0" y="0"/>
          <a:chExt cx="0" cy="0"/>
        </a:xfrm>
      </p:grpSpPr>
      <p:sp>
        <p:nvSpPr>
          <p:cNvPr id="25" name="Google Shape;25;p45"/>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26" name="Google Shape;26;p45"/>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7" name="Google Shape;27;p45"/>
          <p:cNvSpPr txBox="1"/>
          <p:nvPr>
            <p:ph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45"/>
          <p:cNvSpPr txBox="1"/>
          <p:nvPr>
            <p:ph idx="1" type="subTitle"/>
          </p:nvPr>
        </p:nvSpPr>
        <p:spPr>
          <a:xfrm>
            <a:off x="6724950" y="3265700"/>
            <a:ext cx="1906200" cy="103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lt1"/>
              </a:buClr>
              <a:buSzPts val="1800"/>
              <a:buNone/>
              <a:defRPr sz="1800">
                <a:solidFill>
                  <a:schemeClr val="lt1"/>
                </a:solidFill>
              </a:defRPr>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sp>
        <p:nvSpPr>
          <p:cNvPr id="30" name="Google Shape;30;p4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31" name="Google Shape;31;p4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4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0" i="0" lang="en" sz="12000" u="none" cap="none" strike="noStrike">
                <a:solidFill>
                  <a:srgbClr val="CCCCCC"/>
                </a:solidFill>
                <a:latin typeface="Montserrat"/>
                <a:ea typeface="Montserrat"/>
                <a:cs typeface="Montserrat"/>
                <a:sym typeface="Montserrat"/>
              </a:rPr>
              <a:t>“</a:t>
            </a:r>
            <a:endParaRPr b="0" i="0" sz="12000" u="none" cap="none" strike="noStrike">
              <a:solidFill>
                <a:srgbClr val="CCCCCC"/>
              </a:solidFill>
              <a:latin typeface="Montserrat"/>
              <a:ea typeface="Montserrat"/>
              <a:cs typeface="Montserrat"/>
              <a:sym typeface="Montserrat"/>
            </a:endParaRPr>
          </a:p>
        </p:txBody>
      </p:sp>
      <p:sp>
        <p:nvSpPr>
          <p:cNvPr id="33" name="Google Shape;33;p46"/>
          <p:cNvSpPr txBox="1"/>
          <p:nvPr>
            <p:ph idx="1" type="body"/>
          </p:nvPr>
        </p:nvSpPr>
        <p:spPr>
          <a:xfrm>
            <a:off x="838250" y="1657350"/>
            <a:ext cx="5324100" cy="225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4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4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37" name="Google Shape;37;p4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47"/>
          <p:cNvSpPr txBox="1"/>
          <p:nvPr>
            <p:ph type="title"/>
          </p:nvPr>
        </p:nvSpPr>
        <p:spPr>
          <a:xfrm>
            <a:off x="838350" y="893500"/>
            <a:ext cx="53241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9" name="Google Shape;39;p47"/>
          <p:cNvSpPr txBox="1"/>
          <p:nvPr>
            <p:ph idx="1" type="body"/>
          </p:nvPr>
        </p:nvSpPr>
        <p:spPr>
          <a:xfrm>
            <a:off x="838250" y="1504950"/>
            <a:ext cx="5324100" cy="225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40" name="Google Shape;40;p4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4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43" name="Google Shape;43;p4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48"/>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5" name="Google Shape;45;p48"/>
          <p:cNvSpPr txBox="1"/>
          <p:nvPr>
            <p:ph idx="1" type="body"/>
          </p:nvPr>
        </p:nvSpPr>
        <p:spPr>
          <a:xfrm>
            <a:off x="841000"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6" name="Google Shape;46;p48"/>
          <p:cNvSpPr txBox="1"/>
          <p:nvPr>
            <p:ph idx="2" type="body"/>
          </p:nvPr>
        </p:nvSpPr>
        <p:spPr>
          <a:xfrm>
            <a:off x="3043281"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7" name="Google Shape;47;p48"/>
          <p:cNvSpPr txBox="1"/>
          <p:nvPr>
            <p:ph idx="3" type="body"/>
          </p:nvPr>
        </p:nvSpPr>
        <p:spPr>
          <a:xfrm>
            <a:off x="5245562"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8" name="Google Shape;48;p4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49" name="Shape 49"/>
        <p:cNvGrpSpPr/>
        <p:nvPr/>
      </p:nvGrpSpPr>
      <p:grpSpPr>
        <a:xfrm>
          <a:off x="0" y="0"/>
          <a:ext cx="0" cy="0"/>
          <a:chOff x="0" y="0"/>
          <a:chExt cx="0" cy="0"/>
        </a:xfrm>
      </p:grpSpPr>
      <p:sp>
        <p:nvSpPr>
          <p:cNvPr id="50" name="Google Shape;50;p49"/>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51" name="Google Shape;51;p49"/>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52" name="Google Shape;52;p49"/>
          <p:cNvSpPr txBox="1"/>
          <p:nvPr>
            <p:ph type="title"/>
          </p:nvPr>
        </p:nvSpPr>
        <p:spPr>
          <a:xfrm>
            <a:off x="838309" y="1807900"/>
            <a:ext cx="31482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3" name="Google Shape;53;p49"/>
          <p:cNvSpPr txBox="1"/>
          <p:nvPr>
            <p:ph idx="1" type="body"/>
          </p:nvPr>
        </p:nvSpPr>
        <p:spPr>
          <a:xfrm>
            <a:off x="838250" y="2419350"/>
            <a:ext cx="3148200" cy="225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54" name="Google Shape;54;p4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55" name="Shape 55"/>
        <p:cNvGrpSpPr/>
        <p:nvPr/>
      </p:nvGrpSpPr>
      <p:grpSpPr>
        <a:xfrm>
          <a:off x="0" y="0"/>
          <a:ext cx="0" cy="0"/>
          <a:chOff x="0" y="0"/>
          <a:chExt cx="0" cy="0"/>
        </a:xfrm>
      </p:grpSpPr>
      <p:sp>
        <p:nvSpPr>
          <p:cNvPr id="56" name="Google Shape;56;p50"/>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058"/>
            </a:srgbClr>
          </a:solidFill>
          <a:ln>
            <a:noFill/>
          </a:ln>
        </p:spPr>
      </p:sp>
      <p:sp>
        <p:nvSpPr>
          <p:cNvPr id="57" name="Google Shape;57;p50"/>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58" name="Google Shape;58;p50"/>
          <p:cNvSpPr txBox="1"/>
          <p:nvPr>
            <p:ph type="title"/>
          </p:nvPr>
        </p:nvSpPr>
        <p:spPr>
          <a:xfrm>
            <a:off x="609704" y="4116875"/>
            <a:ext cx="16098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9" name="Google Shape;59;p5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1pPr>
            <a:lvl2pPr lvl="1"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2pPr>
            <a:lvl3pPr lvl="2"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3pPr>
            <a:lvl4pPr lvl="3"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4pPr>
            <a:lvl5pPr lvl="4"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5pPr>
            <a:lvl6pPr lvl="5"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6pPr>
            <a:lvl7pPr lvl="6"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7pPr>
            <a:lvl8pPr lvl="7"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8pPr>
            <a:lvl9pPr lvl="8"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9pPr>
          </a:lstStyle>
          <a:p/>
        </p:txBody>
      </p:sp>
      <p:sp>
        <p:nvSpPr>
          <p:cNvPr id="7" name="Google Shape;7;p4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1pPr>
            <a:lvl2pPr indent="-355600" lvl="1" marL="9144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2pPr>
            <a:lvl3pPr indent="-355600" lvl="2" marL="13716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3pPr>
            <a:lvl4pPr indent="-355600" lvl="3" marL="18288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4pPr>
            <a:lvl5pPr indent="-355600" lvl="4" marL="22860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5pPr>
            <a:lvl6pPr indent="-355600" lvl="5" marL="27432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6pPr>
            <a:lvl7pPr indent="-355600" lvl="6" marL="32004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7pPr>
            <a:lvl8pPr indent="-355600" lvl="7" marL="36576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8pPr>
            <a:lvl9pPr indent="-355600" lvl="8" marL="41148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9pPr>
          </a:lstStyle>
          <a:p/>
        </p:txBody>
      </p:sp>
      <p:sp>
        <p:nvSpPr>
          <p:cNvPr id="8" name="Google Shape;8;p4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CD4"/>
        </a:solidFill>
      </p:bgPr>
    </p:bg>
    <p:spTree>
      <p:nvGrpSpPr>
        <p:cNvPr id="75" name="Shape 75"/>
        <p:cNvGrpSpPr/>
        <p:nvPr/>
      </p:nvGrpSpPr>
      <p:grpSpPr>
        <a:xfrm>
          <a:off x="0" y="0"/>
          <a:ext cx="0" cy="0"/>
          <a:chOff x="0" y="0"/>
          <a:chExt cx="0" cy="0"/>
        </a:xfrm>
      </p:grpSpPr>
      <p:sp>
        <p:nvSpPr>
          <p:cNvPr id="76" name="Google Shape;76;p1"/>
          <p:cNvSpPr txBox="1"/>
          <p:nvPr>
            <p:ph type="ctrTitle"/>
          </p:nvPr>
        </p:nvSpPr>
        <p:spPr>
          <a:xfrm>
            <a:off x="438725" y="3036225"/>
            <a:ext cx="4229100" cy="1182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solidFill>
                  <a:srgbClr val="00BCD4"/>
                </a:solidFill>
              </a:rPr>
              <a:t>CAR PRICE</a:t>
            </a:r>
            <a:r>
              <a:rPr lang="en" sz="4800">
                <a:solidFill>
                  <a:srgbClr val="00BCD4"/>
                </a:solidFill>
              </a:rPr>
              <a:t> </a:t>
            </a:r>
            <a:r>
              <a:rPr lang="en" sz="4800"/>
              <a:t>PREDICTION</a:t>
            </a:r>
            <a:endParaRPr sz="4800"/>
          </a:p>
        </p:txBody>
      </p:sp>
      <p:grpSp>
        <p:nvGrpSpPr>
          <p:cNvPr id="77" name="Google Shape;77;p1"/>
          <p:cNvGrpSpPr/>
          <p:nvPr/>
        </p:nvGrpSpPr>
        <p:grpSpPr>
          <a:xfrm>
            <a:off x="742745" y="2072179"/>
            <a:ext cx="502625" cy="446586"/>
            <a:chOff x="5292575" y="3681900"/>
            <a:chExt cx="420150" cy="373275"/>
          </a:xfrm>
        </p:grpSpPr>
        <p:sp>
          <p:nvSpPr>
            <p:cNvPr id="78" name="Google Shape;78;p1"/>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800"/>
        </a:solidFill>
      </p:bgPr>
    </p:bg>
    <p:spTree>
      <p:nvGrpSpPr>
        <p:cNvPr id="197" name="Shape 197"/>
        <p:cNvGrpSpPr/>
        <p:nvPr/>
      </p:nvGrpSpPr>
      <p:grpSpPr>
        <a:xfrm>
          <a:off x="0" y="0"/>
          <a:ext cx="0" cy="0"/>
          <a:chOff x="0" y="0"/>
          <a:chExt cx="0" cy="0"/>
        </a:xfrm>
      </p:grpSpPr>
      <p:sp>
        <p:nvSpPr>
          <p:cNvPr id="198" name="Google Shape;198;p5"/>
          <p:cNvSpPr txBox="1"/>
          <p:nvPr>
            <p:ph idx="1" type="body"/>
          </p:nvPr>
        </p:nvSpPr>
        <p:spPr>
          <a:xfrm>
            <a:off x="838250" y="1048475"/>
            <a:ext cx="5501700" cy="3388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Clr>
                <a:srgbClr val="333333"/>
              </a:buClr>
              <a:buSzPts val="1600"/>
              <a:buFont typeface="Arial"/>
              <a:buChar char="❖"/>
            </a:pPr>
            <a:r>
              <a:rPr lang="en" sz="1600">
                <a:solidFill>
                  <a:srgbClr val="333333"/>
                </a:solidFill>
                <a:latin typeface="Arial"/>
                <a:ea typeface="Arial"/>
                <a:cs typeface="Arial"/>
                <a:sym typeface="Arial"/>
              </a:rPr>
              <a:t>Flow</a:t>
            </a:r>
            <a:endParaRPr sz="1600">
              <a:solidFill>
                <a:srgbClr val="333333"/>
              </a:solidFill>
              <a:latin typeface="Arial"/>
              <a:ea typeface="Arial"/>
              <a:cs typeface="Arial"/>
              <a:sym typeface="Arial"/>
            </a:endParaRPr>
          </a:p>
          <a:p>
            <a:pPr indent="-330200" lvl="1" marL="914400" rtl="0" algn="l">
              <a:lnSpc>
                <a:spcPct val="10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Using Web Scraper, crawls all car links</a:t>
            </a:r>
            <a:endParaRPr sz="1600">
              <a:solidFill>
                <a:srgbClr val="333333"/>
              </a:solidFill>
              <a:latin typeface="Arial"/>
              <a:ea typeface="Arial"/>
              <a:cs typeface="Arial"/>
              <a:sym typeface="Arial"/>
            </a:endParaRPr>
          </a:p>
          <a:p>
            <a:pPr indent="-330200" lvl="2" marL="1371600" rtl="0" algn="l">
              <a:lnSpc>
                <a:spcPct val="10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84, 000 links available</a:t>
            </a:r>
            <a:endParaRPr sz="1600">
              <a:solidFill>
                <a:srgbClr val="333333"/>
              </a:solidFill>
              <a:latin typeface="Arial"/>
              <a:ea typeface="Arial"/>
              <a:cs typeface="Arial"/>
              <a:sym typeface="Arial"/>
            </a:endParaRPr>
          </a:p>
          <a:p>
            <a:pPr indent="-330200" lvl="1" marL="914400" rtl="0" algn="l">
              <a:lnSpc>
                <a:spcPct val="10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Using scrapy, extracts features from links</a:t>
            </a:r>
            <a:endParaRPr sz="1600">
              <a:solidFill>
                <a:srgbClr val="333333"/>
              </a:solidFill>
              <a:latin typeface="Arial"/>
              <a:ea typeface="Arial"/>
              <a:cs typeface="Arial"/>
              <a:sym typeface="Arial"/>
            </a:endParaRPr>
          </a:p>
          <a:p>
            <a:pPr indent="-330200" lvl="2" marL="1371600" rtl="0" algn="l">
              <a:lnSpc>
                <a:spcPct val="10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37 features + more than 75, 000 data lines</a:t>
            </a:r>
            <a:endParaRPr sz="1600">
              <a:solidFill>
                <a:srgbClr val="333333"/>
              </a:solidFill>
              <a:latin typeface="Arial"/>
              <a:ea typeface="Arial"/>
              <a:cs typeface="Arial"/>
              <a:sym typeface="Arial"/>
            </a:endParaRPr>
          </a:p>
          <a:p>
            <a:pPr indent="-330200" lvl="0" marL="457200" rtl="0" algn="l">
              <a:lnSpc>
                <a:spcPct val="10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Difficulty</a:t>
            </a:r>
            <a:endParaRPr sz="1600">
              <a:solidFill>
                <a:srgbClr val="333333"/>
              </a:solidFill>
              <a:latin typeface="Arial"/>
              <a:ea typeface="Arial"/>
              <a:cs typeface="Arial"/>
              <a:sym typeface="Arial"/>
            </a:endParaRPr>
          </a:p>
          <a:p>
            <a:pPr indent="-330200" lvl="1" marL="914400" rtl="0" algn="just">
              <a:lnSpc>
                <a:spcPct val="115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Number of lines of data is large</a:t>
            </a:r>
            <a:endParaRPr sz="1600">
              <a:solidFill>
                <a:srgbClr val="333333"/>
              </a:solidFill>
              <a:highlight>
                <a:srgbClr val="FFFFFF"/>
              </a:highlight>
              <a:latin typeface="Arial"/>
              <a:ea typeface="Arial"/>
              <a:cs typeface="Arial"/>
              <a:sym typeface="Arial"/>
            </a:endParaRPr>
          </a:p>
          <a:p>
            <a:pPr indent="-330200" lvl="2" marL="1371600" rtl="0" algn="just">
              <a:lnSpc>
                <a:spcPct val="115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Takes nearly a day for crawling</a:t>
            </a:r>
            <a:endParaRPr sz="1600">
              <a:solidFill>
                <a:srgbClr val="333333"/>
              </a:solidFill>
              <a:highlight>
                <a:srgbClr val="FFFFFF"/>
              </a:highlight>
              <a:latin typeface="Arial"/>
              <a:ea typeface="Arial"/>
              <a:cs typeface="Arial"/>
              <a:sym typeface="Arial"/>
            </a:endParaRPr>
          </a:p>
          <a:p>
            <a:pPr indent="-330200" lvl="1" marL="914400" rtl="0" algn="just">
              <a:lnSpc>
                <a:spcPct val="115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Old links and old website</a:t>
            </a:r>
            <a:endParaRPr sz="1600">
              <a:solidFill>
                <a:srgbClr val="333333"/>
              </a:solidFill>
              <a:highlight>
                <a:srgbClr val="FFFFFF"/>
              </a:highlight>
              <a:latin typeface="Arial"/>
              <a:ea typeface="Arial"/>
              <a:cs typeface="Arial"/>
              <a:sym typeface="Arial"/>
            </a:endParaRPr>
          </a:p>
        </p:txBody>
      </p:sp>
      <p:sp>
        <p:nvSpPr>
          <p:cNvPr id="199" name="Google Shape;199;p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00" name="Google Shape;200;p5"/>
          <p:cNvSpPr txBox="1"/>
          <p:nvPr>
            <p:ph type="title"/>
          </p:nvPr>
        </p:nvSpPr>
        <p:spPr>
          <a:xfrm>
            <a:off x="838250" y="421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800"/>
                </a:solidFill>
              </a:rPr>
              <a:t>CRAWLING PROCESS</a:t>
            </a:r>
            <a:endParaRPr>
              <a:solidFill>
                <a:srgbClr val="FF9800"/>
              </a:solidFill>
            </a:endParaRPr>
          </a:p>
        </p:txBody>
      </p:sp>
      <p:grpSp>
        <p:nvGrpSpPr>
          <p:cNvPr id="201" name="Google Shape;201;p5"/>
          <p:cNvGrpSpPr/>
          <p:nvPr/>
        </p:nvGrpSpPr>
        <p:grpSpPr>
          <a:xfrm>
            <a:off x="318269" y="421939"/>
            <a:ext cx="432381" cy="432313"/>
            <a:chOff x="1923675" y="1633650"/>
            <a:chExt cx="436000" cy="435975"/>
          </a:xfrm>
        </p:grpSpPr>
        <p:sp>
          <p:nvSpPr>
            <p:cNvPr id="202" name="Google Shape;202;p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211" name="Shape 211"/>
        <p:cNvGrpSpPr/>
        <p:nvPr/>
      </p:nvGrpSpPr>
      <p:grpSpPr>
        <a:xfrm>
          <a:off x="0" y="0"/>
          <a:ext cx="0" cy="0"/>
          <a:chOff x="0" y="0"/>
          <a:chExt cx="0" cy="0"/>
        </a:xfrm>
      </p:grpSpPr>
      <p:sp>
        <p:nvSpPr>
          <p:cNvPr id="212" name="Google Shape;212;p6"/>
          <p:cNvSpPr txBox="1"/>
          <p:nvPr>
            <p:ph type="ctrTitle"/>
          </p:nvPr>
        </p:nvSpPr>
        <p:spPr>
          <a:xfrm>
            <a:off x="648300" y="3175950"/>
            <a:ext cx="3530700" cy="1182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7200">
                <a:solidFill>
                  <a:srgbClr val="FF5722"/>
                </a:solidFill>
              </a:rPr>
              <a:t>4</a:t>
            </a:r>
            <a:r>
              <a:rPr lang="en" sz="7200">
                <a:solidFill>
                  <a:srgbClr val="FF5722"/>
                </a:solidFill>
              </a:rPr>
              <a:t>.</a:t>
            </a:r>
            <a:endParaRPr sz="7200">
              <a:solidFill>
                <a:srgbClr val="FF5722"/>
              </a:solidFill>
            </a:endParaRPr>
          </a:p>
          <a:p>
            <a:pPr indent="0" lvl="0" marL="0" rtl="0" algn="l">
              <a:lnSpc>
                <a:spcPct val="100000"/>
              </a:lnSpc>
              <a:spcBef>
                <a:spcPts val="0"/>
              </a:spcBef>
              <a:spcAft>
                <a:spcPts val="0"/>
              </a:spcAft>
              <a:buSzPts val="2400"/>
              <a:buNone/>
            </a:pPr>
            <a:r>
              <a:rPr lang="en">
                <a:solidFill>
                  <a:srgbClr val="FF5722"/>
                </a:solidFill>
              </a:rPr>
              <a:t>Data Cleaning</a:t>
            </a:r>
            <a:endParaRPr>
              <a:solidFill>
                <a:srgbClr val="FF5722"/>
              </a:solidFill>
            </a:endParaRPr>
          </a:p>
        </p:txBody>
      </p:sp>
      <p:grpSp>
        <p:nvGrpSpPr>
          <p:cNvPr id="213" name="Google Shape;213;p6"/>
          <p:cNvGrpSpPr/>
          <p:nvPr/>
        </p:nvGrpSpPr>
        <p:grpSpPr>
          <a:xfrm>
            <a:off x="301521" y="869242"/>
            <a:ext cx="457190" cy="457120"/>
            <a:chOff x="1923675" y="1633650"/>
            <a:chExt cx="436000" cy="435975"/>
          </a:xfrm>
        </p:grpSpPr>
        <p:sp>
          <p:nvSpPr>
            <p:cNvPr id="214" name="Google Shape;214;p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223" name="Shape 223"/>
        <p:cNvGrpSpPr/>
        <p:nvPr/>
      </p:nvGrpSpPr>
      <p:grpSpPr>
        <a:xfrm>
          <a:off x="0" y="0"/>
          <a:ext cx="0" cy="0"/>
          <a:chOff x="0" y="0"/>
          <a:chExt cx="0" cy="0"/>
        </a:xfrm>
      </p:grpSpPr>
      <p:sp>
        <p:nvSpPr>
          <p:cNvPr id="224" name="Google Shape;224;p9"/>
          <p:cNvSpPr txBox="1"/>
          <p:nvPr>
            <p:ph type="title"/>
          </p:nvPr>
        </p:nvSpPr>
        <p:spPr>
          <a:xfrm>
            <a:off x="875925" y="382088"/>
            <a:ext cx="48015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9C27B0"/>
                </a:solidFill>
              </a:rPr>
              <a:t>Null value</a:t>
            </a:r>
            <a:endParaRPr>
              <a:solidFill>
                <a:srgbClr val="9C27B0"/>
              </a:solidFill>
            </a:endParaRPr>
          </a:p>
        </p:txBody>
      </p:sp>
      <p:sp>
        <p:nvSpPr>
          <p:cNvPr id="225" name="Google Shape;225;p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pSp>
        <p:nvGrpSpPr>
          <p:cNvPr id="226" name="Google Shape;226;p9"/>
          <p:cNvGrpSpPr/>
          <p:nvPr/>
        </p:nvGrpSpPr>
        <p:grpSpPr>
          <a:xfrm>
            <a:off x="295605" y="365218"/>
            <a:ext cx="443239" cy="443239"/>
            <a:chOff x="5941025" y="3634400"/>
            <a:chExt cx="467650" cy="467650"/>
          </a:xfrm>
        </p:grpSpPr>
        <p:sp>
          <p:nvSpPr>
            <p:cNvPr id="227" name="Google Shape;227;p9"/>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9"/>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9"/>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9"/>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9"/>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9"/>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3" name="Google Shape;233;p9"/>
          <p:cNvPicPr preferRelativeResize="0"/>
          <p:nvPr/>
        </p:nvPicPr>
        <p:blipFill>
          <a:blip r:embed="rId3">
            <a:alphaModFix/>
          </a:blip>
          <a:stretch>
            <a:fillRect/>
          </a:stretch>
        </p:blipFill>
        <p:spPr>
          <a:xfrm>
            <a:off x="-471500" y="1135963"/>
            <a:ext cx="8745550" cy="354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237" name="Shape 237"/>
        <p:cNvGrpSpPr/>
        <p:nvPr/>
      </p:nvGrpSpPr>
      <p:grpSpPr>
        <a:xfrm>
          <a:off x="0" y="0"/>
          <a:ext cx="0" cy="0"/>
          <a:chOff x="0" y="0"/>
          <a:chExt cx="0" cy="0"/>
        </a:xfrm>
      </p:grpSpPr>
      <p:sp>
        <p:nvSpPr>
          <p:cNvPr id="238" name="Google Shape;238;g10d0ad55914_0_17"/>
          <p:cNvSpPr txBox="1"/>
          <p:nvPr>
            <p:ph type="title"/>
          </p:nvPr>
        </p:nvSpPr>
        <p:spPr>
          <a:xfrm>
            <a:off x="841000" y="393350"/>
            <a:ext cx="48015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CDDC39"/>
                </a:solidFill>
              </a:rPr>
              <a:t>METHOD HANDLING</a:t>
            </a:r>
            <a:endParaRPr sz="2400">
              <a:solidFill>
                <a:srgbClr val="CDDC39"/>
              </a:solidFill>
            </a:endParaRPr>
          </a:p>
        </p:txBody>
      </p:sp>
      <p:sp>
        <p:nvSpPr>
          <p:cNvPr id="239" name="Google Shape;239;g10d0ad55914_0_17"/>
          <p:cNvSpPr txBox="1"/>
          <p:nvPr/>
        </p:nvSpPr>
        <p:spPr>
          <a:xfrm>
            <a:off x="3917652" y="1302250"/>
            <a:ext cx="2828400" cy="278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100"/>
              <a:buFont typeface="Arial"/>
              <a:buNone/>
            </a:pPr>
            <a:r>
              <a:t/>
            </a:r>
            <a:endParaRPr b="0" i="0" sz="1100" u="none" cap="none" strike="noStrike">
              <a:solidFill>
                <a:srgbClr val="666666"/>
              </a:solidFill>
              <a:latin typeface="Karla"/>
              <a:ea typeface="Karla"/>
              <a:cs typeface="Karla"/>
              <a:sym typeface="Karla"/>
            </a:endParaRPr>
          </a:p>
        </p:txBody>
      </p:sp>
      <p:sp>
        <p:nvSpPr>
          <p:cNvPr id="240" name="Google Shape;240;g10d0ad55914_0_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g10d0ad55914_0_17"/>
          <p:cNvSpPr txBox="1"/>
          <p:nvPr>
            <p:ph idx="1" type="body"/>
          </p:nvPr>
        </p:nvSpPr>
        <p:spPr>
          <a:xfrm>
            <a:off x="632225" y="1022275"/>
            <a:ext cx="2303700" cy="298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Deleting rows</a:t>
            </a:r>
            <a:endParaRPr/>
          </a:p>
          <a:p>
            <a:pPr indent="-330200" lvl="0" marL="457200" rtl="0" algn="l">
              <a:spcBef>
                <a:spcPts val="600"/>
              </a:spcBef>
              <a:spcAft>
                <a:spcPts val="0"/>
              </a:spcAft>
              <a:buSzPts val="1600"/>
              <a:buChar char="❖"/>
            </a:pPr>
            <a:r>
              <a:rPr lang="en"/>
              <a:t>Pros</a:t>
            </a:r>
            <a:endParaRPr/>
          </a:p>
          <a:p>
            <a:pPr indent="-330200" lvl="1" marL="914400" rtl="0" algn="l">
              <a:spcBef>
                <a:spcPts val="0"/>
              </a:spcBef>
              <a:spcAft>
                <a:spcPts val="0"/>
              </a:spcAft>
              <a:buSzPts val="1600"/>
              <a:buChar char="➢"/>
            </a:pPr>
            <a:r>
              <a:rPr lang="en"/>
              <a:t>Complete remove</a:t>
            </a:r>
            <a:endParaRPr/>
          </a:p>
          <a:p>
            <a:pPr indent="-330200" lvl="1" marL="914400" rtl="0" algn="l">
              <a:spcBef>
                <a:spcPts val="0"/>
              </a:spcBef>
              <a:spcAft>
                <a:spcPts val="0"/>
              </a:spcAft>
              <a:buSzPts val="1600"/>
              <a:buChar char="➢"/>
            </a:pPr>
            <a:r>
              <a:rPr lang="en"/>
              <a:t>Delete row/column not high value</a:t>
            </a:r>
            <a:endParaRPr/>
          </a:p>
          <a:p>
            <a:pPr indent="-330200" lvl="0" marL="457200" rtl="0" algn="l">
              <a:spcBef>
                <a:spcPts val="0"/>
              </a:spcBef>
              <a:spcAft>
                <a:spcPts val="0"/>
              </a:spcAft>
              <a:buSzPts val="1600"/>
              <a:buChar char="❖"/>
            </a:pPr>
            <a:r>
              <a:rPr lang="en"/>
              <a:t>Cons</a:t>
            </a:r>
            <a:endParaRPr/>
          </a:p>
          <a:p>
            <a:pPr indent="-330200" lvl="1" marL="914400" rtl="0" algn="l">
              <a:spcBef>
                <a:spcPts val="0"/>
              </a:spcBef>
              <a:spcAft>
                <a:spcPts val="0"/>
              </a:spcAft>
              <a:buSzPts val="1600"/>
              <a:buChar char="➢"/>
            </a:pPr>
            <a:r>
              <a:rPr lang="en"/>
              <a:t>Loss info</a:t>
            </a:r>
            <a:endParaRPr/>
          </a:p>
          <a:p>
            <a:pPr indent="-330200" lvl="1" marL="914400" rtl="0" algn="l">
              <a:spcBef>
                <a:spcPts val="0"/>
              </a:spcBef>
              <a:spcAft>
                <a:spcPts val="0"/>
              </a:spcAft>
              <a:buSzPts val="1600"/>
              <a:buChar char="➢"/>
            </a:pPr>
            <a:r>
              <a:rPr lang="en"/>
              <a:t>High missing percentage</a:t>
            </a:r>
            <a:endParaRPr/>
          </a:p>
        </p:txBody>
      </p:sp>
      <p:sp>
        <p:nvSpPr>
          <p:cNvPr id="242" name="Google Shape;242;g10d0ad55914_0_17"/>
          <p:cNvSpPr txBox="1"/>
          <p:nvPr>
            <p:ph idx="2" type="body"/>
          </p:nvPr>
        </p:nvSpPr>
        <p:spPr>
          <a:xfrm>
            <a:off x="3000400" y="1022275"/>
            <a:ext cx="2094900" cy="298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Mean/Median/Mode</a:t>
            </a:r>
            <a:endParaRPr/>
          </a:p>
          <a:p>
            <a:pPr indent="-330200" lvl="0" marL="457200" rtl="0" algn="l">
              <a:spcBef>
                <a:spcPts val="600"/>
              </a:spcBef>
              <a:spcAft>
                <a:spcPts val="0"/>
              </a:spcAft>
              <a:buSzPts val="1600"/>
              <a:buChar char="❖"/>
            </a:pPr>
            <a:r>
              <a:rPr lang="en"/>
              <a:t>Pros</a:t>
            </a:r>
            <a:endParaRPr/>
          </a:p>
          <a:p>
            <a:pPr indent="-330200" lvl="1" marL="914400" rtl="0" algn="l">
              <a:spcBef>
                <a:spcPts val="0"/>
              </a:spcBef>
              <a:spcAft>
                <a:spcPts val="0"/>
              </a:spcAft>
              <a:buSzPts val="1600"/>
              <a:buChar char="➢"/>
            </a:pPr>
            <a:r>
              <a:rPr lang="en"/>
              <a:t>Prevent data loss</a:t>
            </a:r>
            <a:endParaRPr/>
          </a:p>
          <a:p>
            <a:pPr indent="-330200" lvl="0" marL="457200" rtl="0" algn="l">
              <a:spcBef>
                <a:spcPts val="0"/>
              </a:spcBef>
              <a:spcAft>
                <a:spcPts val="0"/>
              </a:spcAft>
              <a:buSzPts val="1600"/>
              <a:buChar char="❖"/>
            </a:pPr>
            <a:r>
              <a:rPr lang="en"/>
              <a:t>Cons</a:t>
            </a:r>
            <a:endParaRPr/>
          </a:p>
          <a:p>
            <a:pPr indent="-330200" lvl="1" marL="914400" rtl="0" algn="l">
              <a:spcBef>
                <a:spcPts val="0"/>
              </a:spcBef>
              <a:spcAft>
                <a:spcPts val="0"/>
              </a:spcAft>
              <a:buSzPts val="1600"/>
              <a:buChar char="➢"/>
            </a:pPr>
            <a:r>
              <a:rPr lang="en"/>
              <a:t>Imputing variance and bias</a:t>
            </a:r>
            <a:endParaRPr/>
          </a:p>
        </p:txBody>
      </p:sp>
      <p:sp>
        <p:nvSpPr>
          <p:cNvPr id="243" name="Google Shape;243;g10d0ad55914_0_17"/>
          <p:cNvSpPr txBox="1"/>
          <p:nvPr>
            <p:ph idx="3" type="body"/>
          </p:nvPr>
        </p:nvSpPr>
        <p:spPr>
          <a:xfrm>
            <a:off x="5159775" y="1022275"/>
            <a:ext cx="2694600" cy="298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Fill nall With KNN</a:t>
            </a:r>
            <a:endParaRPr/>
          </a:p>
          <a:p>
            <a:pPr indent="-330200" lvl="0" marL="457200" rtl="0" algn="l">
              <a:spcBef>
                <a:spcPts val="600"/>
              </a:spcBef>
              <a:spcAft>
                <a:spcPts val="0"/>
              </a:spcAft>
              <a:buSzPts val="1600"/>
              <a:buChar char="❖"/>
            </a:pPr>
            <a:r>
              <a:rPr lang="en"/>
              <a:t>Pros</a:t>
            </a:r>
            <a:endParaRPr/>
          </a:p>
          <a:p>
            <a:pPr indent="-330200" lvl="1" marL="914400" rtl="0" algn="l">
              <a:spcBef>
                <a:spcPts val="0"/>
              </a:spcBef>
              <a:spcAft>
                <a:spcPts val="0"/>
              </a:spcAft>
              <a:buSzPts val="1600"/>
              <a:buChar char="➢"/>
            </a:pPr>
            <a:r>
              <a:rPr lang="en"/>
              <a:t>Correlation is ignored</a:t>
            </a:r>
            <a:endParaRPr/>
          </a:p>
          <a:p>
            <a:pPr indent="-330200" lvl="0" marL="457200" rtl="0" algn="l">
              <a:spcBef>
                <a:spcPts val="0"/>
              </a:spcBef>
              <a:spcAft>
                <a:spcPts val="0"/>
              </a:spcAft>
              <a:buSzPts val="1600"/>
              <a:buChar char="❖"/>
            </a:pPr>
            <a:r>
              <a:rPr lang="en"/>
              <a:t>Cons</a:t>
            </a:r>
            <a:endParaRPr/>
          </a:p>
          <a:p>
            <a:pPr indent="-330200" lvl="1" marL="914400" rtl="0" algn="l">
              <a:spcBef>
                <a:spcPts val="0"/>
              </a:spcBef>
              <a:spcAft>
                <a:spcPts val="0"/>
              </a:spcAft>
              <a:buSzPts val="1600"/>
              <a:buChar char="➢"/>
            </a:pPr>
            <a:r>
              <a:rPr lang="en"/>
              <a:t>Time-consuming</a:t>
            </a:r>
            <a:endParaRPr/>
          </a:p>
          <a:p>
            <a:pPr indent="-330200" lvl="1" marL="914400" rtl="0" algn="l">
              <a:spcBef>
                <a:spcPts val="0"/>
              </a:spcBef>
              <a:spcAft>
                <a:spcPts val="0"/>
              </a:spcAft>
              <a:buSzPts val="1600"/>
              <a:buChar char="➢"/>
            </a:pPr>
            <a:r>
              <a:rPr lang="en"/>
              <a:t>Choice distance not robust result</a:t>
            </a:r>
            <a:endParaRPr/>
          </a:p>
        </p:txBody>
      </p:sp>
    </p:spTree>
  </p:cSld>
  <p:clrMapOvr>
    <a:masterClrMapping/>
  </p:clrMapOvr>
  <mc:AlternateContent>
    <mc:Choice Requires="p14">
      <p:transition spd="slow" p14:dur="15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800"/>
        </a:solidFill>
      </p:bgPr>
    </p:bg>
    <p:spTree>
      <p:nvGrpSpPr>
        <p:cNvPr id="247" name="Shape 247"/>
        <p:cNvGrpSpPr/>
        <p:nvPr/>
      </p:nvGrpSpPr>
      <p:grpSpPr>
        <a:xfrm>
          <a:off x="0" y="0"/>
          <a:ext cx="0" cy="0"/>
          <a:chOff x="0" y="0"/>
          <a:chExt cx="0" cy="0"/>
        </a:xfrm>
      </p:grpSpPr>
      <p:sp>
        <p:nvSpPr>
          <p:cNvPr id="248" name="Google Shape;248;g10d0ad55914_0_42"/>
          <p:cNvSpPr txBox="1"/>
          <p:nvPr>
            <p:ph idx="1" type="body"/>
          </p:nvPr>
        </p:nvSpPr>
        <p:spPr>
          <a:xfrm>
            <a:off x="838250" y="1048475"/>
            <a:ext cx="5501700" cy="3388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333333"/>
              </a:buClr>
              <a:buSzPts val="1600"/>
              <a:buFont typeface="Arial"/>
              <a:buChar char="❖"/>
            </a:pPr>
            <a:r>
              <a:rPr lang="en" sz="1600">
                <a:solidFill>
                  <a:srgbClr val="000000"/>
                </a:solidFill>
                <a:latin typeface="Arial"/>
                <a:ea typeface="Arial"/>
                <a:cs typeface="Arial"/>
                <a:sym typeface="Arial"/>
              </a:rPr>
              <a:t>Remove two null columns (trailerWeight, weight)</a:t>
            </a:r>
            <a:endParaRPr sz="16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Null data after cleaning takes &gt; 30% of data</a:t>
            </a:r>
            <a:endParaRPr sz="1600">
              <a:solidFill>
                <a:srgbClr val="000000"/>
              </a:solidFill>
              <a:latin typeface="Arial"/>
              <a:ea typeface="Arial"/>
              <a:cs typeface="Arial"/>
              <a:sym typeface="Arial"/>
            </a:endParaRPr>
          </a:p>
          <a:p>
            <a:pPr indent="-330200" lvl="1" marL="914400" rtl="0" algn="just">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NO deleting rows</a:t>
            </a:r>
            <a:endParaRPr sz="16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Fill the NaN value by the most frequent value</a:t>
            </a:r>
            <a:endParaRPr sz="16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Use KNN in order to fill our missing data</a:t>
            </a:r>
            <a:endParaRPr sz="1600">
              <a:solidFill>
                <a:srgbClr val="000000"/>
              </a:solidFill>
              <a:latin typeface="Arial"/>
              <a:ea typeface="Arial"/>
              <a:cs typeface="Arial"/>
              <a:sym typeface="Arial"/>
            </a:endParaRPr>
          </a:p>
          <a:p>
            <a:pPr indent="-330200" lvl="1" marL="914400" rtl="0" algn="just">
              <a:lnSpc>
                <a:spcPct val="115000"/>
              </a:lnSpc>
              <a:spcBef>
                <a:spcPts val="0"/>
              </a:spcBef>
              <a:spcAft>
                <a:spcPts val="0"/>
              </a:spcAft>
              <a:buClr>
                <a:srgbClr val="0C0C0C"/>
              </a:buClr>
              <a:buSzPts val="1600"/>
              <a:buFont typeface="Arial"/>
              <a:buChar char="➢"/>
            </a:pPr>
            <a:r>
              <a:rPr lang="en" sz="1600">
                <a:solidFill>
                  <a:srgbClr val="0C0C0C"/>
                </a:solidFill>
                <a:highlight>
                  <a:srgbClr val="FFFFFF"/>
                </a:highlight>
                <a:latin typeface="Arial"/>
                <a:ea typeface="Arial"/>
                <a:cs typeface="Arial"/>
                <a:sym typeface="Arial"/>
              </a:rPr>
              <a:t>30 features and 75824 lines of data</a:t>
            </a:r>
            <a:endParaRPr sz="1600">
              <a:solidFill>
                <a:srgbClr val="000000"/>
              </a:solidFill>
              <a:latin typeface="Arial"/>
              <a:ea typeface="Arial"/>
              <a:cs typeface="Arial"/>
              <a:sym typeface="Arial"/>
            </a:endParaRPr>
          </a:p>
        </p:txBody>
      </p:sp>
      <p:sp>
        <p:nvSpPr>
          <p:cNvPr id="249" name="Google Shape;249;g10d0ad55914_0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g10d0ad55914_0_42"/>
          <p:cNvSpPr txBox="1"/>
          <p:nvPr>
            <p:ph type="title"/>
          </p:nvPr>
        </p:nvSpPr>
        <p:spPr>
          <a:xfrm>
            <a:off x="838250" y="421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800"/>
                </a:solidFill>
              </a:rPr>
              <a:t>Cleaning Process</a:t>
            </a:r>
            <a:endParaRPr>
              <a:solidFill>
                <a:srgbClr val="FF9800"/>
              </a:solidFill>
            </a:endParaRPr>
          </a:p>
        </p:txBody>
      </p:sp>
      <p:grpSp>
        <p:nvGrpSpPr>
          <p:cNvPr id="251" name="Google Shape;251;g10d0ad55914_0_42"/>
          <p:cNvGrpSpPr/>
          <p:nvPr/>
        </p:nvGrpSpPr>
        <p:grpSpPr>
          <a:xfrm>
            <a:off x="318269" y="421939"/>
            <a:ext cx="432381" cy="432313"/>
            <a:chOff x="1923675" y="1633650"/>
            <a:chExt cx="436000" cy="435975"/>
          </a:xfrm>
        </p:grpSpPr>
        <p:sp>
          <p:nvSpPr>
            <p:cNvPr id="252" name="Google Shape;252;g10d0ad55914_0_4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10d0ad55914_0_4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10d0ad55914_0_4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0d0ad55914_0_4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10d0ad55914_0_4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10d0ad55914_0_4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1" name="Shape 261"/>
        <p:cNvGrpSpPr/>
        <p:nvPr/>
      </p:nvGrpSpPr>
      <p:grpSpPr>
        <a:xfrm>
          <a:off x="0" y="0"/>
          <a:ext cx="0" cy="0"/>
          <a:chOff x="0" y="0"/>
          <a:chExt cx="0" cy="0"/>
        </a:xfrm>
      </p:grpSpPr>
      <p:sp>
        <p:nvSpPr>
          <p:cNvPr id="262" name="Google Shape;262;g10d30c8547b_7_1"/>
          <p:cNvSpPr txBox="1"/>
          <p:nvPr>
            <p:ph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9C27B0"/>
                </a:solidFill>
              </a:rPr>
              <a:t>5</a:t>
            </a:r>
            <a:r>
              <a:rPr lang="en" sz="7200">
                <a:solidFill>
                  <a:srgbClr val="9C27B0"/>
                </a:solidFill>
              </a:rPr>
              <a:t>.</a:t>
            </a:r>
            <a:br>
              <a:rPr lang="en">
                <a:solidFill>
                  <a:srgbClr val="9C27B0"/>
                </a:solidFill>
              </a:rPr>
            </a:br>
            <a:r>
              <a:rPr lang="en" sz="3600">
                <a:solidFill>
                  <a:srgbClr val="9C27B0"/>
                </a:solidFill>
              </a:rPr>
              <a:t>DATA EXPLORING</a:t>
            </a:r>
            <a:endParaRPr sz="3600">
              <a:solidFill>
                <a:srgbClr val="9C27B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AF50"/>
        </a:solidFill>
      </p:bgPr>
    </p:bg>
    <p:spTree>
      <p:nvGrpSpPr>
        <p:cNvPr id="266" name="Shape 266"/>
        <p:cNvGrpSpPr/>
        <p:nvPr/>
      </p:nvGrpSpPr>
      <p:grpSpPr>
        <a:xfrm>
          <a:off x="0" y="0"/>
          <a:ext cx="0" cy="0"/>
          <a:chOff x="0" y="0"/>
          <a:chExt cx="0" cy="0"/>
        </a:xfrm>
      </p:grpSpPr>
      <p:sp>
        <p:nvSpPr>
          <p:cNvPr id="267" name="Google Shape;267;p19"/>
          <p:cNvSpPr txBox="1"/>
          <p:nvPr>
            <p:ph type="title"/>
          </p:nvPr>
        </p:nvSpPr>
        <p:spPr>
          <a:xfrm>
            <a:off x="277854" y="1112850"/>
            <a:ext cx="1609800" cy="4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4CAF50"/>
                </a:solidFill>
              </a:rPr>
              <a:t>General Analysis</a:t>
            </a:r>
            <a:endParaRPr/>
          </a:p>
        </p:txBody>
      </p:sp>
      <p:grpSp>
        <p:nvGrpSpPr>
          <p:cNvPr id="268" name="Google Shape;268;p19"/>
          <p:cNvGrpSpPr/>
          <p:nvPr/>
        </p:nvGrpSpPr>
        <p:grpSpPr>
          <a:xfrm>
            <a:off x="318369" y="330914"/>
            <a:ext cx="432381" cy="432313"/>
            <a:chOff x="1923675" y="1633650"/>
            <a:chExt cx="436000" cy="435975"/>
          </a:xfrm>
        </p:grpSpPr>
        <p:sp>
          <p:nvSpPr>
            <p:cNvPr id="269" name="Google Shape;269;p1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5" name="Google Shape;275;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76" name="Google Shape;276;p19"/>
          <p:cNvPicPr preferRelativeResize="0"/>
          <p:nvPr/>
        </p:nvPicPr>
        <p:blipFill>
          <a:blip r:embed="rId3">
            <a:alphaModFix/>
          </a:blip>
          <a:stretch>
            <a:fillRect/>
          </a:stretch>
        </p:blipFill>
        <p:spPr>
          <a:xfrm>
            <a:off x="4826225" y="108750"/>
            <a:ext cx="3266283"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CD4"/>
        </a:solidFill>
      </p:bgPr>
    </p:bg>
    <p:spTree>
      <p:nvGrpSpPr>
        <p:cNvPr id="280" name="Shape 280"/>
        <p:cNvGrpSpPr/>
        <p:nvPr/>
      </p:nvGrpSpPr>
      <p:grpSpPr>
        <a:xfrm>
          <a:off x="0" y="0"/>
          <a:ext cx="0" cy="0"/>
          <a:chOff x="0" y="0"/>
          <a:chExt cx="0" cy="0"/>
        </a:xfrm>
      </p:grpSpPr>
      <p:sp>
        <p:nvSpPr>
          <p:cNvPr id="281" name="Google Shape;281;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82" name="Google Shape;282;p17"/>
          <p:cNvSpPr txBox="1"/>
          <p:nvPr>
            <p:ph type="title"/>
          </p:nvPr>
        </p:nvSpPr>
        <p:spPr>
          <a:xfrm>
            <a:off x="838250" y="15122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3A9F4"/>
                </a:solidFill>
              </a:rPr>
              <a:t>Numerical Data</a:t>
            </a:r>
            <a:endParaRPr>
              <a:solidFill>
                <a:srgbClr val="03A9F4"/>
              </a:solidFill>
            </a:endParaRPr>
          </a:p>
        </p:txBody>
      </p:sp>
      <p:sp>
        <p:nvSpPr>
          <p:cNvPr id="283" name="Google Shape;283;p17"/>
          <p:cNvSpPr txBox="1"/>
          <p:nvPr>
            <p:ph idx="1" type="body"/>
          </p:nvPr>
        </p:nvSpPr>
        <p:spPr>
          <a:xfrm>
            <a:off x="873200" y="505950"/>
            <a:ext cx="5324100" cy="48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Explore Skewness</a:t>
            </a:r>
            <a:endParaRPr/>
          </a:p>
        </p:txBody>
      </p:sp>
      <p:pic>
        <p:nvPicPr>
          <p:cNvPr id="284" name="Google Shape;284;p17"/>
          <p:cNvPicPr preferRelativeResize="0"/>
          <p:nvPr/>
        </p:nvPicPr>
        <p:blipFill>
          <a:blip r:embed="rId3">
            <a:alphaModFix/>
          </a:blip>
          <a:stretch>
            <a:fillRect/>
          </a:stretch>
        </p:blipFill>
        <p:spPr>
          <a:xfrm>
            <a:off x="838250" y="991650"/>
            <a:ext cx="5973274" cy="396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A9F4"/>
        </a:solidFill>
      </p:bgPr>
    </p:bg>
    <p:spTree>
      <p:nvGrpSpPr>
        <p:cNvPr id="288" name="Shape 288"/>
        <p:cNvGrpSpPr/>
        <p:nvPr/>
      </p:nvGrpSpPr>
      <p:grpSpPr>
        <a:xfrm>
          <a:off x="0" y="0"/>
          <a:ext cx="0" cy="0"/>
          <a:chOff x="0" y="0"/>
          <a:chExt cx="0" cy="0"/>
        </a:xfrm>
      </p:grpSpPr>
      <p:sp>
        <p:nvSpPr>
          <p:cNvPr id="289" name="Google Shape;289;p16"/>
          <p:cNvSpPr txBox="1"/>
          <p:nvPr>
            <p:ph type="title"/>
          </p:nvPr>
        </p:nvSpPr>
        <p:spPr>
          <a:xfrm>
            <a:off x="838250" y="1075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3A9F4"/>
                </a:solidFill>
              </a:rPr>
              <a:t>Numerical Data</a:t>
            </a:r>
            <a:endParaRPr>
              <a:solidFill>
                <a:srgbClr val="03A9F4"/>
              </a:solidFill>
            </a:endParaRPr>
          </a:p>
        </p:txBody>
      </p:sp>
      <p:sp>
        <p:nvSpPr>
          <p:cNvPr id="290" name="Google Shape;290;p16"/>
          <p:cNvSpPr txBox="1"/>
          <p:nvPr>
            <p:ph idx="1" type="body"/>
          </p:nvPr>
        </p:nvSpPr>
        <p:spPr>
          <a:xfrm>
            <a:off x="899375" y="500700"/>
            <a:ext cx="5324100" cy="434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Relationship with Target</a:t>
            </a:r>
            <a:endParaRPr/>
          </a:p>
        </p:txBody>
      </p:sp>
      <p:sp>
        <p:nvSpPr>
          <p:cNvPr id="291" name="Google Shape;291;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92" name="Google Shape;292;p16"/>
          <p:cNvPicPr preferRelativeResize="0"/>
          <p:nvPr/>
        </p:nvPicPr>
        <p:blipFill>
          <a:blip r:embed="rId3">
            <a:alphaModFix/>
          </a:blip>
          <a:stretch>
            <a:fillRect/>
          </a:stretch>
        </p:blipFill>
        <p:spPr>
          <a:xfrm>
            <a:off x="1015114" y="1052575"/>
            <a:ext cx="5092624" cy="3903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296" name="Shape 296"/>
        <p:cNvGrpSpPr/>
        <p:nvPr/>
      </p:nvGrpSpPr>
      <p:grpSpPr>
        <a:xfrm>
          <a:off x="0" y="0"/>
          <a:ext cx="0" cy="0"/>
          <a:chOff x="0" y="0"/>
          <a:chExt cx="0" cy="0"/>
        </a:xfrm>
      </p:grpSpPr>
      <p:sp>
        <p:nvSpPr>
          <p:cNvPr id="297" name="Google Shape;297;p25"/>
          <p:cNvSpPr txBox="1"/>
          <p:nvPr>
            <p:ph type="title"/>
          </p:nvPr>
        </p:nvSpPr>
        <p:spPr>
          <a:xfrm>
            <a:off x="759750" y="212350"/>
            <a:ext cx="5324100" cy="4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F44336"/>
                </a:solidFill>
              </a:rPr>
              <a:t>Categorical Data</a:t>
            </a:r>
            <a:endParaRPr>
              <a:solidFill>
                <a:srgbClr val="F44336"/>
              </a:solidFill>
            </a:endParaRPr>
          </a:p>
        </p:txBody>
      </p:sp>
      <p:sp>
        <p:nvSpPr>
          <p:cNvPr id="298" name="Google Shape;298;p25"/>
          <p:cNvSpPr txBox="1"/>
          <p:nvPr>
            <p:ph idx="1" type="body"/>
          </p:nvPr>
        </p:nvSpPr>
        <p:spPr>
          <a:xfrm>
            <a:off x="838250" y="698050"/>
            <a:ext cx="5324100" cy="393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a:t>Barplot</a:t>
            </a:r>
            <a:endParaRPr/>
          </a:p>
        </p:txBody>
      </p:sp>
      <p:grpSp>
        <p:nvGrpSpPr>
          <p:cNvPr id="299" name="Google Shape;299;p25"/>
          <p:cNvGrpSpPr/>
          <p:nvPr/>
        </p:nvGrpSpPr>
        <p:grpSpPr>
          <a:xfrm>
            <a:off x="271079" y="187918"/>
            <a:ext cx="449033" cy="449033"/>
            <a:chOff x="2594050" y="1631825"/>
            <a:chExt cx="439625" cy="439625"/>
          </a:xfrm>
        </p:grpSpPr>
        <p:sp>
          <p:nvSpPr>
            <p:cNvPr id="300" name="Google Shape;300;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05" name="Google Shape;305;p25"/>
          <p:cNvPicPr preferRelativeResize="0"/>
          <p:nvPr/>
        </p:nvPicPr>
        <p:blipFill>
          <a:blip r:embed="rId3">
            <a:alphaModFix/>
          </a:blip>
          <a:stretch>
            <a:fillRect/>
          </a:stretch>
        </p:blipFill>
        <p:spPr>
          <a:xfrm>
            <a:off x="1445275" y="1091650"/>
            <a:ext cx="4533674" cy="3747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88" name="Shape 88"/>
        <p:cNvGrpSpPr/>
        <p:nvPr/>
      </p:nvGrpSpPr>
      <p:grpSpPr>
        <a:xfrm>
          <a:off x="0" y="0"/>
          <a:ext cx="0" cy="0"/>
          <a:chOff x="0" y="0"/>
          <a:chExt cx="0" cy="0"/>
        </a:xfrm>
      </p:grpSpPr>
      <p:sp>
        <p:nvSpPr>
          <p:cNvPr id="89" name="Google Shape;89;p34"/>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Team Presentation</a:t>
            </a:r>
            <a:endParaRPr/>
          </a:p>
        </p:txBody>
      </p:sp>
      <p:sp>
        <p:nvSpPr>
          <p:cNvPr id="90" name="Google Shape;90;p3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1" name="Google Shape;91;p34"/>
          <p:cNvPicPr preferRelativeResize="0"/>
          <p:nvPr/>
        </p:nvPicPr>
        <p:blipFill rotWithShape="1">
          <a:blip r:embed="rId3">
            <a:alphaModFix/>
          </a:blip>
          <a:srcRect b="9811" l="19633" r="0" t="9820"/>
          <a:stretch/>
        </p:blipFill>
        <p:spPr>
          <a:xfrm>
            <a:off x="855300" y="1759975"/>
            <a:ext cx="1489200" cy="1489200"/>
          </a:xfrm>
          <a:prstGeom prst="ellipse">
            <a:avLst/>
          </a:prstGeom>
          <a:noFill/>
          <a:ln>
            <a:noFill/>
          </a:ln>
        </p:spPr>
      </p:pic>
      <p:sp>
        <p:nvSpPr>
          <p:cNvPr id="92" name="Google Shape;92;p34"/>
          <p:cNvSpPr txBox="1"/>
          <p:nvPr/>
        </p:nvSpPr>
        <p:spPr>
          <a:xfrm>
            <a:off x="860325"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Karla"/>
                <a:ea typeface="Karla"/>
                <a:cs typeface="Karla"/>
                <a:sym typeface="Karla"/>
              </a:rPr>
              <a:t>Nguyen Hoang Vu</a:t>
            </a:r>
            <a:br>
              <a:rPr b="0" i="0" lang="en" sz="1400" u="none" cap="none" strike="noStrike">
                <a:solidFill>
                  <a:srgbClr val="000000"/>
                </a:solidFill>
                <a:latin typeface="Karla"/>
                <a:ea typeface="Karla"/>
                <a:cs typeface="Karla"/>
                <a:sym typeface="Karla"/>
              </a:rPr>
            </a:br>
            <a:r>
              <a:rPr lang="en" sz="1200">
                <a:solidFill>
                  <a:schemeClr val="dk2"/>
                </a:solidFill>
                <a:latin typeface="Karla"/>
                <a:ea typeface="Karla"/>
                <a:cs typeface="Karla"/>
                <a:sym typeface="Karla"/>
              </a:rPr>
              <a:t>20190100</a:t>
            </a:r>
            <a:endParaRPr b="0" i="0" sz="1200" u="none" cap="none" strike="noStrike">
              <a:solidFill>
                <a:schemeClr val="dk2"/>
              </a:solidFill>
              <a:latin typeface="Karla"/>
              <a:ea typeface="Karla"/>
              <a:cs typeface="Karla"/>
              <a:sym typeface="Karla"/>
            </a:endParaRPr>
          </a:p>
          <a:p>
            <a:pPr indent="0" lvl="0" marL="0" marR="0" rtl="0" algn="ctr">
              <a:lnSpc>
                <a:spcPct val="100000"/>
              </a:lnSpc>
              <a:spcBef>
                <a:spcPts val="400"/>
              </a:spcBef>
              <a:spcAft>
                <a:spcPts val="0"/>
              </a:spcAft>
              <a:buClr>
                <a:srgbClr val="000000"/>
              </a:buClr>
              <a:buSzPts val="900"/>
              <a:buFont typeface="Arial"/>
              <a:buNone/>
            </a:pPr>
            <a:r>
              <a:t/>
            </a:r>
            <a:endParaRPr b="0" i="0" sz="1400" u="none" cap="none" strike="noStrike">
              <a:solidFill>
                <a:srgbClr val="000000"/>
              </a:solidFill>
              <a:latin typeface="Karla"/>
              <a:ea typeface="Karla"/>
              <a:cs typeface="Karla"/>
              <a:sym typeface="Karla"/>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pic>
        <p:nvPicPr>
          <p:cNvPr id="93" name="Google Shape;93;p34"/>
          <p:cNvPicPr preferRelativeResize="0"/>
          <p:nvPr/>
        </p:nvPicPr>
        <p:blipFill rotWithShape="1">
          <a:blip r:embed="rId4">
            <a:alphaModFix/>
          </a:blip>
          <a:srcRect b="0" l="0" r="0" t="0"/>
          <a:stretch/>
        </p:blipFill>
        <p:spPr>
          <a:xfrm>
            <a:off x="2835025" y="1759975"/>
            <a:ext cx="1489200" cy="1489200"/>
          </a:xfrm>
          <a:prstGeom prst="ellipse">
            <a:avLst/>
          </a:prstGeom>
          <a:noFill/>
          <a:ln>
            <a:noFill/>
          </a:ln>
        </p:spPr>
      </p:pic>
      <p:sp>
        <p:nvSpPr>
          <p:cNvPr id="94" name="Google Shape;94;p34"/>
          <p:cNvSpPr txBox="1"/>
          <p:nvPr/>
        </p:nvSpPr>
        <p:spPr>
          <a:xfrm>
            <a:off x="2840050"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Karla"/>
                <a:ea typeface="Karla"/>
                <a:cs typeface="Karla"/>
                <a:sym typeface="Karla"/>
              </a:rPr>
              <a:t>Dao Duc Manh</a:t>
            </a:r>
            <a:br>
              <a:rPr b="0" i="0" lang="en" sz="1400" u="none" cap="none" strike="noStrike">
                <a:solidFill>
                  <a:srgbClr val="000000"/>
                </a:solidFill>
                <a:latin typeface="Karla"/>
                <a:ea typeface="Karla"/>
                <a:cs typeface="Karla"/>
                <a:sym typeface="Karla"/>
              </a:rPr>
            </a:br>
            <a:r>
              <a:rPr lang="en" sz="1200">
                <a:solidFill>
                  <a:schemeClr val="dk2"/>
                </a:solidFill>
                <a:latin typeface="Karla"/>
                <a:ea typeface="Karla"/>
                <a:cs typeface="Karla"/>
                <a:sym typeface="Karla"/>
              </a:rPr>
              <a:t>20194794</a:t>
            </a:r>
            <a:endParaRPr b="0" i="0" sz="1200" u="none" cap="none" strike="noStrike">
              <a:solidFill>
                <a:schemeClr val="dk2"/>
              </a:solidFill>
              <a:latin typeface="Karla"/>
              <a:ea typeface="Karla"/>
              <a:cs typeface="Karla"/>
              <a:sym typeface="Karla"/>
            </a:endParaRPr>
          </a:p>
          <a:p>
            <a:pPr indent="0" lvl="0" marL="0" marR="0" rtl="0" algn="ctr">
              <a:lnSpc>
                <a:spcPct val="100000"/>
              </a:lnSpc>
              <a:spcBef>
                <a:spcPts val="400"/>
              </a:spcBef>
              <a:spcAft>
                <a:spcPts val="0"/>
              </a:spcAft>
              <a:buClr>
                <a:srgbClr val="000000"/>
              </a:buClr>
              <a:buSzPts val="900"/>
              <a:buFont typeface="Arial"/>
              <a:buNone/>
            </a:pPr>
            <a:r>
              <a:t/>
            </a:r>
            <a:endParaRPr b="0" i="0" sz="1400" u="none" cap="none" strike="noStrike">
              <a:solidFill>
                <a:srgbClr val="000000"/>
              </a:solidFill>
              <a:latin typeface="Karla"/>
              <a:ea typeface="Karla"/>
              <a:cs typeface="Karla"/>
              <a:sym typeface="Karla"/>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pic>
        <p:nvPicPr>
          <p:cNvPr id="95" name="Google Shape;95;p34"/>
          <p:cNvPicPr preferRelativeResize="0"/>
          <p:nvPr/>
        </p:nvPicPr>
        <p:blipFill rotWithShape="1">
          <a:blip r:embed="rId5">
            <a:alphaModFix/>
          </a:blip>
          <a:srcRect b="24939" l="47271" r="0" t="22330"/>
          <a:stretch/>
        </p:blipFill>
        <p:spPr>
          <a:xfrm>
            <a:off x="4814750" y="1759975"/>
            <a:ext cx="1489200" cy="1489200"/>
          </a:xfrm>
          <a:prstGeom prst="ellipse">
            <a:avLst/>
          </a:prstGeom>
          <a:noFill/>
          <a:ln>
            <a:noFill/>
          </a:ln>
        </p:spPr>
      </p:pic>
      <p:sp>
        <p:nvSpPr>
          <p:cNvPr id="96" name="Google Shape;96;p34"/>
          <p:cNvSpPr txBox="1"/>
          <p:nvPr/>
        </p:nvSpPr>
        <p:spPr>
          <a:xfrm>
            <a:off x="4819775"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Karla"/>
                <a:ea typeface="Karla"/>
                <a:cs typeface="Karla"/>
                <a:sym typeface="Karla"/>
              </a:rPr>
              <a:t>Dang Quang Minh</a:t>
            </a:r>
            <a:br>
              <a:rPr b="0" i="0" lang="en" sz="1400" u="none" cap="none" strike="noStrike">
                <a:solidFill>
                  <a:srgbClr val="000000"/>
                </a:solidFill>
                <a:latin typeface="Karla"/>
                <a:ea typeface="Karla"/>
                <a:cs typeface="Karla"/>
                <a:sym typeface="Karla"/>
              </a:rPr>
            </a:br>
            <a:r>
              <a:rPr lang="en" sz="1200">
                <a:solidFill>
                  <a:schemeClr val="dk2"/>
                </a:solidFill>
                <a:latin typeface="Karla"/>
                <a:ea typeface="Karla"/>
                <a:cs typeface="Karla"/>
                <a:sym typeface="Karla"/>
              </a:rPr>
              <a:t>20194796</a:t>
            </a:r>
            <a:endParaRPr b="0" i="0" sz="1200" u="none" cap="none" strike="noStrike">
              <a:solidFill>
                <a:srgbClr val="000000"/>
              </a:solidFill>
              <a:latin typeface="Karla"/>
              <a:ea typeface="Karla"/>
              <a:cs typeface="Karla"/>
              <a:sym typeface="Karla"/>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pic>
        <p:nvPicPr>
          <p:cNvPr id="97" name="Google Shape;97;p34"/>
          <p:cNvPicPr preferRelativeResize="0"/>
          <p:nvPr/>
        </p:nvPicPr>
        <p:blipFill rotWithShape="1">
          <a:blip r:embed="rId6">
            <a:alphaModFix/>
          </a:blip>
          <a:srcRect b="29406" l="0" r="0" t="3926"/>
          <a:stretch/>
        </p:blipFill>
        <p:spPr>
          <a:xfrm>
            <a:off x="6794475" y="1759975"/>
            <a:ext cx="1489200" cy="1489200"/>
          </a:xfrm>
          <a:prstGeom prst="ellipse">
            <a:avLst/>
          </a:prstGeom>
          <a:noFill/>
          <a:ln>
            <a:noFill/>
          </a:ln>
        </p:spPr>
      </p:pic>
      <p:sp>
        <p:nvSpPr>
          <p:cNvPr id="98" name="Google Shape;98;p34"/>
          <p:cNvSpPr txBox="1"/>
          <p:nvPr/>
        </p:nvSpPr>
        <p:spPr>
          <a:xfrm>
            <a:off x="6799500"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Karla"/>
                <a:ea typeface="Karla"/>
                <a:cs typeface="Karla"/>
                <a:sym typeface="Karla"/>
              </a:rPr>
              <a:t>Vu Hoang Nam</a:t>
            </a:r>
            <a:br>
              <a:rPr b="0" i="0" lang="en" sz="1400" u="none" cap="none" strike="noStrike">
                <a:solidFill>
                  <a:srgbClr val="000000"/>
                </a:solidFill>
                <a:latin typeface="Karla"/>
                <a:ea typeface="Karla"/>
                <a:cs typeface="Karla"/>
                <a:sym typeface="Karla"/>
              </a:rPr>
            </a:br>
            <a:r>
              <a:rPr lang="en" sz="1200">
                <a:solidFill>
                  <a:schemeClr val="dk2"/>
                </a:solidFill>
                <a:latin typeface="Karla"/>
                <a:ea typeface="Karla"/>
                <a:cs typeface="Karla"/>
                <a:sym typeface="Karla"/>
              </a:rPr>
              <a:t>20194809</a:t>
            </a:r>
            <a:endParaRPr b="0" i="0" sz="1200" u="none" cap="none" strike="noStrike">
              <a:solidFill>
                <a:srgbClr val="000000"/>
              </a:solidFill>
              <a:latin typeface="Karla"/>
              <a:ea typeface="Karla"/>
              <a:cs typeface="Karla"/>
              <a:sym typeface="Karla"/>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1E63"/>
        </a:solidFill>
      </p:bgPr>
    </p:bg>
    <p:spTree>
      <p:nvGrpSpPr>
        <p:cNvPr id="309" name="Shape 309"/>
        <p:cNvGrpSpPr/>
        <p:nvPr/>
      </p:nvGrpSpPr>
      <p:grpSpPr>
        <a:xfrm>
          <a:off x="0" y="0"/>
          <a:ext cx="0" cy="0"/>
          <a:chOff x="0" y="0"/>
          <a:chExt cx="0" cy="0"/>
        </a:xfrm>
      </p:grpSpPr>
      <p:sp>
        <p:nvSpPr>
          <p:cNvPr id="310" name="Google Shape;310;p26"/>
          <p:cNvSpPr txBox="1"/>
          <p:nvPr>
            <p:ph type="title"/>
          </p:nvPr>
        </p:nvSpPr>
        <p:spPr>
          <a:xfrm>
            <a:off x="820875" y="298725"/>
            <a:ext cx="5324100" cy="4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E91E63"/>
                </a:solidFill>
              </a:rPr>
              <a:t>Categorical Data</a:t>
            </a:r>
            <a:endParaRPr>
              <a:solidFill>
                <a:srgbClr val="E91E63"/>
              </a:solidFill>
            </a:endParaRPr>
          </a:p>
        </p:txBody>
      </p:sp>
      <p:sp>
        <p:nvSpPr>
          <p:cNvPr id="311" name="Google Shape;311;p26"/>
          <p:cNvSpPr txBox="1"/>
          <p:nvPr>
            <p:ph idx="1" type="body"/>
          </p:nvPr>
        </p:nvSpPr>
        <p:spPr>
          <a:xfrm>
            <a:off x="744675" y="723300"/>
            <a:ext cx="6638700" cy="449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a:t>Scatter plot</a:t>
            </a:r>
            <a:endParaRPr b="1"/>
          </a:p>
        </p:txBody>
      </p:sp>
      <p:sp>
        <p:nvSpPr>
          <p:cNvPr id="312" name="Google Shape;312;p26"/>
          <p:cNvSpPr txBox="1"/>
          <p:nvPr/>
        </p:nvSpPr>
        <p:spPr>
          <a:xfrm>
            <a:off x="7256751" y="260392"/>
            <a:ext cx="1611600" cy="537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Karla"/>
              <a:ea typeface="Karla"/>
              <a:cs typeface="Karla"/>
              <a:sym typeface="Karla"/>
            </a:endParaRPr>
          </a:p>
        </p:txBody>
      </p:sp>
      <p:grpSp>
        <p:nvGrpSpPr>
          <p:cNvPr id="313" name="Google Shape;313;p26"/>
          <p:cNvGrpSpPr/>
          <p:nvPr/>
        </p:nvGrpSpPr>
        <p:grpSpPr>
          <a:xfrm>
            <a:off x="295654" y="274268"/>
            <a:ext cx="449033" cy="449033"/>
            <a:chOff x="2594050" y="1631825"/>
            <a:chExt cx="439625" cy="439625"/>
          </a:xfrm>
        </p:grpSpPr>
        <p:sp>
          <p:nvSpPr>
            <p:cNvPr id="314" name="Google Shape;314;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p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19" name="Google Shape;319;p26"/>
          <p:cNvPicPr preferRelativeResize="0"/>
          <p:nvPr/>
        </p:nvPicPr>
        <p:blipFill>
          <a:blip r:embed="rId3">
            <a:alphaModFix/>
          </a:blip>
          <a:stretch>
            <a:fillRect/>
          </a:stretch>
        </p:blipFill>
        <p:spPr>
          <a:xfrm>
            <a:off x="1653778" y="1220000"/>
            <a:ext cx="4642550" cy="3666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9688"/>
        </a:solidFill>
      </p:bgPr>
    </p:bg>
    <p:spTree>
      <p:nvGrpSpPr>
        <p:cNvPr id="323" name="Shape 323"/>
        <p:cNvGrpSpPr/>
        <p:nvPr/>
      </p:nvGrpSpPr>
      <p:grpSpPr>
        <a:xfrm>
          <a:off x="0" y="0"/>
          <a:ext cx="0" cy="0"/>
          <a:chOff x="0" y="0"/>
          <a:chExt cx="0" cy="0"/>
        </a:xfrm>
      </p:grpSpPr>
      <p:sp>
        <p:nvSpPr>
          <p:cNvPr id="324" name="Google Shape;324;p18"/>
          <p:cNvSpPr txBox="1"/>
          <p:nvPr>
            <p:ph type="title"/>
          </p:nvPr>
        </p:nvSpPr>
        <p:spPr>
          <a:xfrm>
            <a:off x="103225" y="1374850"/>
            <a:ext cx="1721700" cy="4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 </a:t>
            </a:r>
            <a:r>
              <a:rPr lang="en">
                <a:solidFill>
                  <a:srgbClr val="009688"/>
                </a:solidFill>
              </a:rPr>
              <a:t>Heatmap</a:t>
            </a:r>
            <a:r>
              <a:rPr lang="en"/>
              <a:t> </a:t>
            </a:r>
            <a:endParaRPr/>
          </a:p>
        </p:txBody>
      </p:sp>
      <p:grpSp>
        <p:nvGrpSpPr>
          <p:cNvPr id="325" name="Google Shape;325;p18"/>
          <p:cNvGrpSpPr/>
          <p:nvPr/>
        </p:nvGrpSpPr>
        <p:grpSpPr>
          <a:xfrm>
            <a:off x="191250" y="858678"/>
            <a:ext cx="408208" cy="465260"/>
            <a:chOff x="4630125" y="278900"/>
            <a:chExt cx="400675" cy="456675"/>
          </a:xfrm>
        </p:grpSpPr>
        <p:sp>
          <p:nvSpPr>
            <p:cNvPr id="326" name="Google Shape;326;p18"/>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31" name="Google Shape;331;p18"/>
          <p:cNvPicPr preferRelativeResize="0"/>
          <p:nvPr/>
        </p:nvPicPr>
        <p:blipFill>
          <a:blip r:embed="rId3">
            <a:alphaModFix/>
          </a:blip>
          <a:stretch>
            <a:fillRect/>
          </a:stretch>
        </p:blipFill>
        <p:spPr>
          <a:xfrm>
            <a:off x="2865775" y="34950"/>
            <a:ext cx="6313476"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335" name="Shape 335"/>
        <p:cNvGrpSpPr/>
        <p:nvPr/>
      </p:nvGrpSpPr>
      <p:grpSpPr>
        <a:xfrm>
          <a:off x="0" y="0"/>
          <a:ext cx="0" cy="0"/>
          <a:chOff x="0" y="0"/>
          <a:chExt cx="0" cy="0"/>
        </a:xfrm>
      </p:grpSpPr>
      <p:sp>
        <p:nvSpPr>
          <p:cNvPr id="336" name="Google Shape;336;g10d4013e72d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37" name="Google Shape;337;g10d4013e72d_0_0"/>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High correlation filter</a:t>
            </a:r>
            <a:endParaRPr>
              <a:solidFill>
                <a:srgbClr val="8BC34A"/>
              </a:solidFill>
            </a:endParaRPr>
          </a:p>
        </p:txBody>
      </p:sp>
      <p:grpSp>
        <p:nvGrpSpPr>
          <p:cNvPr id="338" name="Google Shape;338;g10d4013e72d_0_0"/>
          <p:cNvGrpSpPr/>
          <p:nvPr/>
        </p:nvGrpSpPr>
        <p:grpSpPr>
          <a:xfrm>
            <a:off x="318269" y="421939"/>
            <a:ext cx="432381" cy="432313"/>
            <a:chOff x="1923675" y="1633650"/>
            <a:chExt cx="436000" cy="435975"/>
          </a:xfrm>
        </p:grpSpPr>
        <p:sp>
          <p:nvSpPr>
            <p:cNvPr id="339" name="Google Shape;339;g10d4013e72d_0_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10d4013e72d_0_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0d4013e72d_0_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0d4013e72d_0_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0d4013e72d_0_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0d4013e72d_0_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5" name="Google Shape;345;g10d4013e72d_0_0"/>
          <p:cNvSpPr txBox="1"/>
          <p:nvPr/>
        </p:nvSpPr>
        <p:spPr>
          <a:xfrm>
            <a:off x="502300" y="1064875"/>
            <a:ext cx="661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Karla"/>
              <a:ea typeface="Karla"/>
              <a:cs typeface="Karla"/>
              <a:sym typeface="Karla"/>
            </a:endParaRPr>
          </a:p>
        </p:txBody>
      </p:sp>
      <p:pic>
        <p:nvPicPr>
          <p:cNvPr id="346" name="Google Shape;346;g10d4013e72d_0_0"/>
          <p:cNvPicPr preferRelativeResize="0"/>
          <p:nvPr/>
        </p:nvPicPr>
        <p:blipFill>
          <a:blip r:embed="rId3">
            <a:alphaModFix/>
          </a:blip>
          <a:stretch>
            <a:fillRect/>
          </a:stretch>
        </p:blipFill>
        <p:spPr>
          <a:xfrm>
            <a:off x="-120575" y="649200"/>
            <a:ext cx="5012925" cy="4444050"/>
          </a:xfrm>
          <a:prstGeom prst="rect">
            <a:avLst/>
          </a:prstGeom>
          <a:noFill/>
          <a:ln>
            <a:noFill/>
          </a:ln>
        </p:spPr>
      </p:pic>
      <p:sp>
        <p:nvSpPr>
          <p:cNvPr id="347" name="Google Shape;347;g10d4013e72d_0_0"/>
          <p:cNvSpPr txBox="1"/>
          <p:nvPr/>
        </p:nvSpPr>
        <p:spPr>
          <a:xfrm>
            <a:off x="4400100" y="1215550"/>
            <a:ext cx="2843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Karla"/>
              <a:buChar char="❏"/>
            </a:pPr>
            <a:r>
              <a:rPr lang="en">
                <a:latin typeface="Karla"/>
                <a:ea typeface="Karla"/>
                <a:cs typeface="Karla"/>
                <a:sym typeface="Karla"/>
              </a:rPr>
              <a:t>If the correlation values between some features are big, we can consider them as the same in the dataset.</a:t>
            </a:r>
            <a:endParaRPr>
              <a:latin typeface="Karla"/>
              <a:ea typeface="Karla"/>
              <a:cs typeface="Karla"/>
              <a:sym typeface="Karla"/>
            </a:endParaRPr>
          </a:p>
          <a:p>
            <a:pPr indent="-317500" lvl="0" marL="457200" rtl="0" algn="l">
              <a:spcBef>
                <a:spcPts val="0"/>
              </a:spcBef>
              <a:spcAft>
                <a:spcPts val="0"/>
              </a:spcAft>
              <a:buSzPts val="1400"/>
              <a:buFont typeface="Karla"/>
              <a:buChar char="❏"/>
            </a:pPr>
            <a:r>
              <a:rPr lang="en">
                <a:latin typeface="Karla"/>
                <a:ea typeface="Karla"/>
                <a:cs typeface="Karla"/>
                <a:sym typeface="Karla"/>
              </a:rPr>
              <a:t>Those similar features may make the dataset harder for the model to learn.</a:t>
            </a:r>
            <a:endParaRPr>
              <a:latin typeface="Karla"/>
              <a:ea typeface="Karla"/>
              <a:cs typeface="Karla"/>
              <a:sym typeface="Karl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351" name="Shape 351"/>
        <p:cNvGrpSpPr/>
        <p:nvPr/>
      </p:nvGrpSpPr>
      <p:grpSpPr>
        <a:xfrm>
          <a:off x="0" y="0"/>
          <a:ext cx="0" cy="0"/>
          <a:chOff x="0" y="0"/>
          <a:chExt cx="0" cy="0"/>
        </a:xfrm>
      </p:grpSpPr>
      <p:sp>
        <p:nvSpPr>
          <p:cNvPr id="352" name="Google Shape;352;g10d30c8547b_7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53" name="Google Shape;353;g10d30c8547b_7_6"/>
          <p:cNvSpPr txBox="1"/>
          <p:nvPr>
            <p:ph idx="4294967295"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CDDC39"/>
                </a:solidFill>
              </a:rPr>
              <a:t>6</a:t>
            </a:r>
            <a:r>
              <a:rPr lang="en" sz="7200">
                <a:solidFill>
                  <a:srgbClr val="CDDC39"/>
                </a:solidFill>
              </a:rPr>
              <a:t>.</a:t>
            </a:r>
            <a:br>
              <a:rPr lang="en">
                <a:solidFill>
                  <a:srgbClr val="CDDC39"/>
                </a:solidFill>
              </a:rPr>
            </a:br>
            <a:r>
              <a:rPr lang="en" sz="3600">
                <a:solidFill>
                  <a:srgbClr val="CDDC39"/>
                </a:solidFill>
              </a:rPr>
              <a:t>ALGORITHMS</a:t>
            </a:r>
            <a:endParaRPr sz="3600">
              <a:solidFill>
                <a:srgbClr val="CDDC3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357" name="Shape 357"/>
        <p:cNvGrpSpPr/>
        <p:nvPr/>
      </p:nvGrpSpPr>
      <p:grpSpPr>
        <a:xfrm>
          <a:off x="0" y="0"/>
          <a:ext cx="0" cy="0"/>
          <a:chOff x="0" y="0"/>
          <a:chExt cx="0" cy="0"/>
        </a:xfrm>
      </p:grpSpPr>
      <p:sp>
        <p:nvSpPr>
          <p:cNvPr id="358" name="Google Shape;358;p2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59" name="Google Shape;359;p20"/>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Algorithms</a:t>
            </a:r>
            <a:endParaRPr>
              <a:solidFill>
                <a:srgbClr val="8BC34A"/>
              </a:solidFill>
            </a:endParaRPr>
          </a:p>
        </p:txBody>
      </p:sp>
      <p:grpSp>
        <p:nvGrpSpPr>
          <p:cNvPr id="360" name="Google Shape;360;p20"/>
          <p:cNvGrpSpPr/>
          <p:nvPr/>
        </p:nvGrpSpPr>
        <p:grpSpPr>
          <a:xfrm>
            <a:off x="318269" y="421939"/>
            <a:ext cx="432381" cy="432313"/>
            <a:chOff x="1923675" y="1633650"/>
            <a:chExt cx="436000" cy="435975"/>
          </a:xfrm>
        </p:grpSpPr>
        <p:sp>
          <p:nvSpPr>
            <p:cNvPr id="361" name="Google Shape;361;p2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7" name="Google Shape;367;p20"/>
          <p:cNvSpPr txBox="1"/>
          <p:nvPr/>
        </p:nvSpPr>
        <p:spPr>
          <a:xfrm>
            <a:off x="502300" y="1064875"/>
            <a:ext cx="661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Karla"/>
              <a:ea typeface="Karla"/>
              <a:cs typeface="Karla"/>
              <a:sym typeface="Karla"/>
            </a:endParaRPr>
          </a:p>
        </p:txBody>
      </p:sp>
      <p:pic>
        <p:nvPicPr>
          <p:cNvPr id="368" name="Google Shape;368;p20"/>
          <p:cNvPicPr preferRelativeResize="0"/>
          <p:nvPr/>
        </p:nvPicPr>
        <p:blipFill>
          <a:blip r:embed="rId3">
            <a:alphaModFix/>
          </a:blip>
          <a:stretch>
            <a:fillRect/>
          </a:stretch>
        </p:blipFill>
        <p:spPr>
          <a:xfrm>
            <a:off x="4226575" y="3077600"/>
            <a:ext cx="3248643" cy="1618925"/>
          </a:xfrm>
          <a:prstGeom prst="rect">
            <a:avLst/>
          </a:prstGeom>
          <a:noFill/>
          <a:ln>
            <a:noFill/>
          </a:ln>
        </p:spPr>
      </p:pic>
      <p:pic>
        <p:nvPicPr>
          <p:cNvPr id="369" name="Google Shape;369;p20"/>
          <p:cNvPicPr preferRelativeResize="0"/>
          <p:nvPr/>
        </p:nvPicPr>
        <p:blipFill>
          <a:blip r:embed="rId4">
            <a:alphaModFix/>
          </a:blip>
          <a:stretch>
            <a:fillRect/>
          </a:stretch>
        </p:blipFill>
        <p:spPr>
          <a:xfrm>
            <a:off x="72050" y="3207450"/>
            <a:ext cx="3742676" cy="1618925"/>
          </a:xfrm>
          <a:prstGeom prst="rect">
            <a:avLst/>
          </a:prstGeom>
          <a:noFill/>
          <a:ln>
            <a:noFill/>
          </a:ln>
        </p:spPr>
      </p:pic>
      <p:pic>
        <p:nvPicPr>
          <p:cNvPr id="370" name="Google Shape;370;p20"/>
          <p:cNvPicPr preferRelativeResize="0"/>
          <p:nvPr/>
        </p:nvPicPr>
        <p:blipFill>
          <a:blip r:embed="rId5">
            <a:alphaModFix/>
          </a:blip>
          <a:stretch>
            <a:fillRect/>
          </a:stretch>
        </p:blipFill>
        <p:spPr>
          <a:xfrm>
            <a:off x="2079088" y="880950"/>
            <a:ext cx="3456624" cy="1618925"/>
          </a:xfrm>
          <a:prstGeom prst="rect">
            <a:avLst/>
          </a:prstGeom>
          <a:noFill/>
          <a:ln>
            <a:noFill/>
          </a:ln>
        </p:spPr>
      </p:pic>
      <p:sp>
        <p:nvSpPr>
          <p:cNvPr id="371" name="Google Shape;371;p20"/>
          <p:cNvSpPr txBox="1"/>
          <p:nvPr/>
        </p:nvSpPr>
        <p:spPr>
          <a:xfrm>
            <a:off x="2300525" y="2591850"/>
            <a:ext cx="3104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Karla"/>
                <a:ea typeface="Karla"/>
                <a:cs typeface="Karla"/>
                <a:sym typeface="Karla"/>
              </a:rPr>
              <a:t>Random Forest</a:t>
            </a:r>
            <a:endParaRPr b="1">
              <a:latin typeface="Karla"/>
              <a:ea typeface="Karla"/>
              <a:cs typeface="Karla"/>
              <a:sym typeface="Karla"/>
            </a:endParaRPr>
          </a:p>
          <a:p>
            <a:pPr indent="0" lvl="0" marL="0" rtl="0" algn="ctr">
              <a:spcBef>
                <a:spcPts val="0"/>
              </a:spcBef>
              <a:spcAft>
                <a:spcPts val="0"/>
              </a:spcAft>
              <a:buNone/>
            </a:pPr>
            <a:r>
              <a:t/>
            </a:r>
            <a:endParaRPr>
              <a:latin typeface="Karla"/>
              <a:ea typeface="Karla"/>
              <a:cs typeface="Karla"/>
              <a:sym typeface="Karla"/>
            </a:endParaRPr>
          </a:p>
        </p:txBody>
      </p:sp>
      <p:sp>
        <p:nvSpPr>
          <p:cNvPr id="372" name="Google Shape;372;p20"/>
          <p:cNvSpPr txBox="1"/>
          <p:nvPr/>
        </p:nvSpPr>
        <p:spPr>
          <a:xfrm>
            <a:off x="828288" y="4826375"/>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Karla"/>
                <a:ea typeface="Karla"/>
                <a:cs typeface="Karla"/>
                <a:sym typeface="Karla"/>
              </a:rPr>
              <a:t>KNN</a:t>
            </a:r>
            <a:endParaRPr b="1">
              <a:latin typeface="Karla"/>
              <a:ea typeface="Karla"/>
              <a:cs typeface="Karla"/>
              <a:sym typeface="Karla"/>
            </a:endParaRPr>
          </a:p>
        </p:txBody>
      </p:sp>
      <p:sp>
        <p:nvSpPr>
          <p:cNvPr id="373" name="Google Shape;373;p20"/>
          <p:cNvSpPr txBox="1"/>
          <p:nvPr/>
        </p:nvSpPr>
        <p:spPr>
          <a:xfrm>
            <a:off x="4735788" y="4696525"/>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Karla"/>
                <a:ea typeface="Karla"/>
                <a:cs typeface="Karla"/>
                <a:sym typeface="Karla"/>
              </a:rPr>
              <a:t>Linear Regression</a:t>
            </a:r>
            <a:endParaRPr b="1">
              <a:latin typeface="Karla"/>
              <a:ea typeface="Karla"/>
              <a:cs typeface="Karla"/>
              <a:sym typeface="Karl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377" name="Shape 377"/>
        <p:cNvGrpSpPr/>
        <p:nvPr/>
      </p:nvGrpSpPr>
      <p:grpSpPr>
        <a:xfrm>
          <a:off x="0" y="0"/>
          <a:ext cx="0" cy="0"/>
          <a:chOff x="0" y="0"/>
          <a:chExt cx="0" cy="0"/>
        </a:xfrm>
      </p:grpSpPr>
      <p:sp>
        <p:nvSpPr>
          <p:cNvPr id="378" name="Google Shape;378;g10d30c8547b_7_5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79" name="Google Shape;379;g10d30c8547b_7_52"/>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Algorithms</a:t>
            </a:r>
            <a:endParaRPr>
              <a:solidFill>
                <a:srgbClr val="8BC34A"/>
              </a:solidFill>
            </a:endParaRPr>
          </a:p>
        </p:txBody>
      </p:sp>
      <p:grpSp>
        <p:nvGrpSpPr>
          <p:cNvPr id="380" name="Google Shape;380;g10d30c8547b_7_52"/>
          <p:cNvGrpSpPr/>
          <p:nvPr/>
        </p:nvGrpSpPr>
        <p:grpSpPr>
          <a:xfrm>
            <a:off x="318269" y="421939"/>
            <a:ext cx="432381" cy="432313"/>
            <a:chOff x="1923675" y="1633650"/>
            <a:chExt cx="436000" cy="435975"/>
          </a:xfrm>
        </p:grpSpPr>
        <p:sp>
          <p:nvSpPr>
            <p:cNvPr id="381" name="Google Shape;381;g10d30c8547b_7_5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0d30c8547b_7_5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0d30c8547b_7_5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0d30c8547b_7_5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0d30c8547b_7_5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0d30c8547b_7_5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7" name="Google Shape;387;g10d30c8547b_7_52"/>
          <p:cNvSpPr txBox="1"/>
          <p:nvPr/>
        </p:nvSpPr>
        <p:spPr>
          <a:xfrm>
            <a:off x="442025" y="1024675"/>
            <a:ext cx="68916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Karla"/>
              <a:buChar char="❏"/>
            </a:pPr>
            <a:r>
              <a:rPr lang="en" sz="1600">
                <a:latin typeface="Karla"/>
                <a:ea typeface="Karla"/>
                <a:cs typeface="Karla"/>
                <a:sym typeface="Karla"/>
              </a:rPr>
              <a:t>Besides Random Forest, KNN, Linear Regression, we also try some Boosting model:</a:t>
            </a:r>
            <a:endParaRPr sz="1600">
              <a:latin typeface="Karla"/>
              <a:ea typeface="Karla"/>
              <a:cs typeface="Karla"/>
              <a:sym typeface="Karla"/>
            </a:endParaRPr>
          </a:p>
          <a:p>
            <a:pPr indent="-330200" lvl="1" marL="914400" rtl="0" algn="l">
              <a:spcBef>
                <a:spcPts val="0"/>
              </a:spcBef>
              <a:spcAft>
                <a:spcPts val="0"/>
              </a:spcAft>
              <a:buSzPts val="1600"/>
              <a:buFont typeface="Karla"/>
              <a:buChar char="❏"/>
            </a:pPr>
            <a:r>
              <a:rPr lang="en" sz="1600">
                <a:latin typeface="Karla"/>
                <a:ea typeface="Karla"/>
                <a:cs typeface="Karla"/>
                <a:sym typeface="Karla"/>
              </a:rPr>
              <a:t>Cat Boosting</a:t>
            </a:r>
            <a:endParaRPr sz="1600">
              <a:latin typeface="Karla"/>
              <a:ea typeface="Karla"/>
              <a:cs typeface="Karla"/>
              <a:sym typeface="Karla"/>
            </a:endParaRPr>
          </a:p>
          <a:p>
            <a:pPr indent="-330200" lvl="1" marL="914400" rtl="0" algn="l">
              <a:spcBef>
                <a:spcPts val="0"/>
              </a:spcBef>
              <a:spcAft>
                <a:spcPts val="0"/>
              </a:spcAft>
              <a:buSzPts val="1600"/>
              <a:buFont typeface="Karla"/>
              <a:buChar char="❏"/>
            </a:pPr>
            <a:r>
              <a:rPr lang="en" sz="1600">
                <a:latin typeface="Karla"/>
                <a:ea typeface="Karla"/>
                <a:cs typeface="Karla"/>
                <a:sym typeface="Karla"/>
              </a:rPr>
              <a:t>XGB Boosting</a:t>
            </a:r>
            <a:endParaRPr sz="1600">
              <a:latin typeface="Karla"/>
              <a:ea typeface="Karla"/>
              <a:cs typeface="Karla"/>
              <a:sym typeface="Karla"/>
            </a:endParaRPr>
          </a:p>
          <a:p>
            <a:pPr indent="-330200" lvl="1" marL="914400" rtl="0" algn="l">
              <a:spcBef>
                <a:spcPts val="0"/>
              </a:spcBef>
              <a:spcAft>
                <a:spcPts val="0"/>
              </a:spcAft>
              <a:buSzPts val="1600"/>
              <a:buFont typeface="Karla"/>
              <a:buChar char="❏"/>
            </a:pPr>
            <a:r>
              <a:rPr lang="en" sz="1600">
                <a:latin typeface="Karla"/>
                <a:ea typeface="Karla"/>
                <a:cs typeface="Karla"/>
                <a:sym typeface="Karla"/>
              </a:rPr>
              <a:t>LGBM Boosting</a:t>
            </a:r>
            <a:endParaRPr sz="1600">
              <a:latin typeface="Karla"/>
              <a:ea typeface="Karla"/>
              <a:cs typeface="Karla"/>
              <a:sym typeface="Karla"/>
            </a:endParaRPr>
          </a:p>
          <a:p>
            <a:pPr indent="0" lvl="0" marL="914400" rtl="0" algn="l">
              <a:spcBef>
                <a:spcPts val="0"/>
              </a:spcBef>
              <a:spcAft>
                <a:spcPts val="0"/>
              </a:spcAft>
              <a:buNone/>
            </a:pPr>
            <a:r>
              <a:t/>
            </a:r>
            <a:endParaRPr sz="1600">
              <a:latin typeface="Karla"/>
              <a:ea typeface="Karla"/>
              <a:cs typeface="Karla"/>
              <a:sym typeface="Karla"/>
            </a:endParaRPr>
          </a:p>
          <a:p>
            <a:pPr indent="-330200" lvl="0" marL="457200" rtl="0" algn="l">
              <a:spcBef>
                <a:spcPts val="0"/>
              </a:spcBef>
              <a:spcAft>
                <a:spcPts val="0"/>
              </a:spcAft>
              <a:buSzPts val="1600"/>
              <a:buFont typeface="Karla"/>
              <a:buChar char="❏"/>
            </a:pPr>
            <a:r>
              <a:rPr lang="en" sz="1600">
                <a:latin typeface="Karla"/>
                <a:ea typeface="Karla"/>
                <a:cs typeface="Karla"/>
                <a:sym typeface="Karla"/>
              </a:rPr>
              <a:t>To our knowledge, the basic idea of the Boosting algorithms is to use the combination of multiple weak models. Then, training weak learners sequentially, each will try to correct its previous model.</a:t>
            </a:r>
            <a:endParaRPr sz="1600">
              <a:latin typeface="Karla"/>
              <a:ea typeface="Karla"/>
              <a:cs typeface="Karla"/>
              <a:sym typeface="Karl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391" name="Shape 391"/>
        <p:cNvGrpSpPr/>
        <p:nvPr/>
      </p:nvGrpSpPr>
      <p:grpSpPr>
        <a:xfrm>
          <a:off x="0" y="0"/>
          <a:ext cx="0" cy="0"/>
          <a:chOff x="0" y="0"/>
          <a:chExt cx="0" cy="0"/>
        </a:xfrm>
      </p:grpSpPr>
      <p:sp>
        <p:nvSpPr>
          <p:cNvPr id="392" name="Google Shape;392;g10d30c8547b_7_7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93" name="Google Shape;393;g10d30c8547b_7_74"/>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Results</a:t>
            </a:r>
            <a:endParaRPr>
              <a:solidFill>
                <a:srgbClr val="8BC34A"/>
              </a:solidFill>
            </a:endParaRPr>
          </a:p>
        </p:txBody>
      </p:sp>
      <p:grpSp>
        <p:nvGrpSpPr>
          <p:cNvPr id="394" name="Google Shape;394;g10d30c8547b_7_74"/>
          <p:cNvGrpSpPr/>
          <p:nvPr/>
        </p:nvGrpSpPr>
        <p:grpSpPr>
          <a:xfrm>
            <a:off x="318269" y="421939"/>
            <a:ext cx="432381" cy="432313"/>
            <a:chOff x="1923675" y="1633650"/>
            <a:chExt cx="436000" cy="435975"/>
          </a:xfrm>
        </p:grpSpPr>
        <p:sp>
          <p:nvSpPr>
            <p:cNvPr id="395" name="Google Shape;395;g10d30c8547b_7_7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10d30c8547b_7_7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10d30c8547b_7_7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10d30c8547b_7_7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0d30c8547b_7_7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0d30c8547b_7_7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1" name="Google Shape;401;g10d30c8547b_7_74"/>
          <p:cNvSpPr txBox="1"/>
          <p:nvPr/>
        </p:nvSpPr>
        <p:spPr>
          <a:xfrm>
            <a:off x="442025" y="1024675"/>
            <a:ext cx="689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Karla"/>
              <a:ea typeface="Karla"/>
              <a:cs typeface="Karla"/>
              <a:sym typeface="Karla"/>
            </a:endParaRPr>
          </a:p>
        </p:txBody>
      </p:sp>
      <p:graphicFrame>
        <p:nvGraphicFramePr>
          <p:cNvPr id="402" name="Google Shape;402;g10d30c8547b_7_74"/>
          <p:cNvGraphicFramePr/>
          <p:nvPr/>
        </p:nvGraphicFramePr>
        <p:xfrm>
          <a:off x="268325" y="1124450"/>
          <a:ext cx="3000000" cy="3000000"/>
        </p:xfrm>
        <a:graphic>
          <a:graphicData uri="http://schemas.openxmlformats.org/drawingml/2006/table">
            <a:tbl>
              <a:tblPr>
                <a:noFill/>
                <a:tableStyleId>{38FC0219-3B93-4F3B-9D48-90F7BD552B94}</a:tableStyleId>
              </a:tblPr>
              <a:tblGrid>
                <a:gridCol w="2574450"/>
                <a:gridCol w="1163600"/>
              </a:tblGrid>
              <a:tr h="423725">
                <a:tc>
                  <a:txBody>
                    <a:bodyPr/>
                    <a:lstStyle/>
                    <a:p>
                      <a:pPr indent="0" lvl="0" marL="0" rtl="0" algn="ctr">
                        <a:spcBef>
                          <a:spcPts val="0"/>
                        </a:spcBef>
                        <a:spcAft>
                          <a:spcPts val="0"/>
                        </a:spcAft>
                        <a:buNone/>
                      </a:pPr>
                      <a:r>
                        <a:rPr b="1" lang="en" sz="1600">
                          <a:latin typeface="Karla"/>
                          <a:ea typeface="Karla"/>
                          <a:cs typeface="Karla"/>
                          <a:sym typeface="Karla"/>
                        </a:rPr>
                        <a:t>Algorithm </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b="1" lang="en" sz="1600">
                          <a:latin typeface="Karla"/>
                          <a:ea typeface="Karla"/>
                          <a:cs typeface="Karla"/>
                          <a:sym typeface="Karla"/>
                        </a:rPr>
                        <a:t>RMSE loss</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r>
              <a:tr h="423725">
                <a:tc>
                  <a:txBody>
                    <a:bodyPr/>
                    <a:lstStyle/>
                    <a:p>
                      <a:pPr indent="0" lvl="0" marL="0" rtl="0" algn="ctr">
                        <a:spcBef>
                          <a:spcPts val="0"/>
                        </a:spcBef>
                        <a:spcAft>
                          <a:spcPts val="0"/>
                        </a:spcAft>
                        <a:buNone/>
                      </a:pPr>
                      <a:r>
                        <a:rPr b="1" lang="en" sz="1600">
                          <a:latin typeface="Karla"/>
                          <a:ea typeface="Karla"/>
                          <a:cs typeface="Karla"/>
                          <a:sym typeface="Karla"/>
                        </a:rPr>
                        <a:t>LinearRegression</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11.31</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725">
                <a:tc>
                  <a:txBody>
                    <a:bodyPr/>
                    <a:lstStyle/>
                    <a:p>
                      <a:pPr indent="0" lvl="0" marL="0" rtl="0" algn="ctr">
                        <a:spcBef>
                          <a:spcPts val="0"/>
                        </a:spcBef>
                        <a:spcAft>
                          <a:spcPts val="0"/>
                        </a:spcAft>
                        <a:buNone/>
                      </a:pPr>
                      <a:r>
                        <a:rPr b="1" lang="en" sz="1600">
                          <a:latin typeface="Karla"/>
                          <a:ea typeface="Karla"/>
                          <a:cs typeface="Karla"/>
                          <a:sym typeface="Karla"/>
                        </a:rPr>
                        <a:t>KNN Regressor</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7.90</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725">
                <a:tc>
                  <a:txBody>
                    <a:bodyPr/>
                    <a:lstStyle/>
                    <a:p>
                      <a:pPr indent="0" lvl="0" marL="0" rtl="0" algn="ctr">
                        <a:spcBef>
                          <a:spcPts val="0"/>
                        </a:spcBef>
                        <a:spcAft>
                          <a:spcPts val="0"/>
                        </a:spcAft>
                        <a:buNone/>
                      </a:pPr>
                      <a:r>
                        <a:rPr b="1" lang="en" sz="1600">
                          <a:latin typeface="Karla"/>
                          <a:ea typeface="Karla"/>
                          <a:cs typeface="Karla"/>
                          <a:sym typeface="Karla"/>
                        </a:rPr>
                        <a:t>CatBoostRegressor</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7.19</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725">
                <a:tc>
                  <a:txBody>
                    <a:bodyPr/>
                    <a:lstStyle/>
                    <a:p>
                      <a:pPr indent="0" lvl="0" marL="0" rtl="0" algn="ctr">
                        <a:spcBef>
                          <a:spcPts val="0"/>
                        </a:spcBef>
                        <a:spcAft>
                          <a:spcPts val="0"/>
                        </a:spcAft>
                        <a:buNone/>
                      </a:pPr>
                      <a:r>
                        <a:rPr b="1" lang="en" sz="1600">
                          <a:latin typeface="Karla"/>
                          <a:ea typeface="Karla"/>
                          <a:cs typeface="Karla"/>
                          <a:sym typeface="Karla"/>
                        </a:rPr>
                        <a:t>RandomForestRegressor</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6.19</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725">
                <a:tc>
                  <a:txBody>
                    <a:bodyPr/>
                    <a:lstStyle/>
                    <a:p>
                      <a:pPr indent="0" lvl="0" marL="0" rtl="0" algn="ctr">
                        <a:spcBef>
                          <a:spcPts val="0"/>
                        </a:spcBef>
                        <a:spcAft>
                          <a:spcPts val="0"/>
                        </a:spcAft>
                        <a:buNone/>
                      </a:pPr>
                      <a:r>
                        <a:rPr b="1" lang="en" sz="1600">
                          <a:latin typeface="Karla"/>
                          <a:ea typeface="Karla"/>
                          <a:cs typeface="Karla"/>
                          <a:sym typeface="Karla"/>
                        </a:rPr>
                        <a:t>XGBRegressor</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6.05</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725">
                <a:tc>
                  <a:txBody>
                    <a:bodyPr/>
                    <a:lstStyle/>
                    <a:p>
                      <a:pPr indent="0" lvl="0" marL="0" rtl="0" algn="ctr">
                        <a:spcBef>
                          <a:spcPts val="0"/>
                        </a:spcBef>
                        <a:spcAft>
                          <a:spcPts val="0"/>
                        </a:spcAft>
                        <a:buNone/>
                      </a:pPr>
                      <a:r>
                        <a:rPr b="1" lang="en" sz="1600">
                          <a:latin typeface="Karla"/>
                          <a:ea typeface="Karla"/>
                          <a:cs typeface="Karla"/>
                          <a:sym typeface="Karla"/>
                        </a:rPr>
                        <a:t>LGBMRegressor</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6.01</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03" name="Google Shape;403;g10d30c8547b_7_74"/>
          <p:cNvSpPr txBox="1"/>
          <p:nvPr/>
        </p:nvSpPr>
        <p:spPr>
          <a:xfrm>
            <a:off x="4269500" y="1135175"/>
            <a:ext cx="2802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Karla"/>
              <a:buChar char="❏"/>
            </a:pPr>
            <a:r>
              <a:rPr lang="en">
                <a:latin typeface="Karla"/>
                <a:ea typeface="Karla"/>
                <a:cs typeface="Karla"/>
                <a:sym typeface="Karla"/>
              </a:rPr>
              <a:t>We split the dataset into 2 parts:</a:t>
            </a:r>
            <a:endParaRPr>
              <a:latin typeface="Karla"/>
              <a:ea typeface="Karla"/>
              <a:cs typeface="Karla"/>
              <a:sym typeface="Karla"/>
            </a:endParaRPr>
          </a:p>
          <a:p>
            <a:pPr indent="-317500" lvl="1" marL="914400" rtl="0" algn="l">
              <a:spcBef>
                <a:spcPts val="0"/>
              </a:spcBef>
              <a:spcAft>
                <a:spcPts val="0"/>
              </a:spcAft>
              <a:buSzPts val="1400"/>
              <a:buFont typeface="Karla"/>
              <a:buChar char="❏"/>
            </a:pPr>
            <a:r>
              <a:rPr lang="en">
                <a:latin typeface="Karla"/>
                <a:ea typeface="Karla"/>
                <a:cs typeface="Karla"/>
                <a:sym typeface="Karla"/>
              </a:rPr>
              <a:t>Train set 70%</a:t>
            </a:r>
            <a:endParaRPr>
              <a:latin typeface="Karla"/>
              <a:ea typeface="Karla"/>
              <a:cs typeface="Karla"/>
              <a:sym typeface="Karla"/>
            </a:endParaRPr>
          </a:p>
          <a:p>
            <a:pPr indent="-317500" lvl="1" marL="914400" rtl="0" algn="l">
              <a:spcBef>
                <a:spcPts val="0"/>
              </a:spcBef>
              <a:spcAft>
                <a:spcPts val="0"/>
              </a:spcAft>
              <a:buSzPts val="1400"/>
              <a:buFont typeface="Karla"/>
              <a:buChar char="❏"/>
            </a:pPr>
            <a:r>
              <a:rPr lang="en">
                <a:latin typeface="Karla"/>
                <a:ea typeface="Karla"/>
                <a:cs typeface="Karla"/>
                <a:sym typeface="Karla"/>
              </a:rPr>
              <a:t>Test set 30%</a:t>
            </a:r>
            <a:endParaRPr>
              <a:latin typeface="Karla"/>
              <a:ea typeface="Karla"/>
              <a:cs typeface="Karla"/>
              <a:sym typeface="Karla"/>
            </a:endParaRPr>
          </a:p>
          <a:p>
            <a:pPr indent="-317500" lvl="0" marL="457200" rtl="0" algn="l">
              <a:spcBef>
                <a:spcPts val="0"/>
              </a:spcBef>
              <a:spcAft>
                <a:spcPts val="0"/>
              </a:spcAft>
              <a:buSzPts val="1400"/>
              <a:buFont typeface="Karla"/>
              <a:buChar char="❏"/>
            </a:pPr>
            <a:r>
              <a:rPr lang="en">
                <a:latin typeface="Karla"/>
                <a:ea typeface="Karla"/>
                <a:cs typeface="Karla"/>
                <a:sym typeface="Karla"/>
              </a:rPr>
              <a:t>We use StandardScaler for normalizing data.</a:t>
            </a:r>
            <a:endParaRPr>
              <a:latin typeface="Karla"/>
              <a:ea typeface="Karla"/>
              <a:cs typeface="Karla"/>
              <a:sym typeface="Karl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407" name="Shape 407"/>
        <p:cNvGrpSpPr/>
        <p:nvPr/>
      </p:nvGrpSpPr>
      <p:grpSpPr>
        <a:xfrm>
          <a:off x="0" y="0"/>
          <a:ext cx="0" cy="0"/>
          <a:chOff x="0" y="0"/>
          <a:chExt cx="0" cy="0"/>
        </a:xfrm>
      </p:grpSpPr>
      <p:sp>
        <p:nvSpPr>
          <p:cNvPr id="408" name="Google Shape;408;g10d30c8547b_7_9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09" name="Google Shape;409;g10d30c8547b_7_90"/>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Two best models</a:t>
            </a:r>
            <a:endParaRPr>
              <a:solidFill>
                <a:srgbClr val="8BC34A"/>
              </a:solidFill>
            </a:endParaRPr>
          </a:p>
        </p:txBody>
      </p:sp>
      <p:grpSp>
        <p:nvGrpSpPr>
          <p:cNvPr id="410" name="Google Shape;410;g10d30c8547b_7_90"/>
          <p:cNvGrpSpPr/>
          <p:nvPr/>
        </p:nvGrpSpPr>
        <p:grpSpPr>
          <a:xfrm>
            <a:off x="318269" y="421939"/>
            <a:ext cx="432381" cy="432313"/>
            <a:chOff x="1923675" y="1633650"/>
            <a:chExt cx="436000" cy="435975"/>
          </a:xfrm>
        </p:grpSpPr>
        <p:sp>
          <p:nvSpPr>
            <p:cNvPr id="411" name="Google Shape;411;g10d30c8547b_7_9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10d30c8547b_7_9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10d30c8547b_7_9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10d30c8547b_7_9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10d30c8547b_7_9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10d30c8547b_7_9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7" name="Google Shape;417;g10d30c8547b_7_90"/>
          <p:cNvSpPr txBox="1"/>
          <p:nvPr/>
        </p:nvSpPr>
        <p:spPr>
          <a:xfrm>
            <a:off x="442025" y="1024675"/>
            <a:ext cx="689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Karla"/>
              <a:ea typeface="Karla"/>
              <a:cs typeface="Karla"/>
              <a:sym typeface="Karla"/>
            </a:endParaRPr>
          </a:p>
        </p:txBody>
      </p:sp>
      <p:pic>
        <p:nvPicPr>
          <p:cNvPr id="418" name="Google Shape;418;g10d30c8547b_7_90"/>
          <p:cNvPicPr preferRelativeResize="0"/>
          <p:nvPr/>
        </p:nvPicPr>
        <p:blipFill>
          <a:blip r:embed="rId3">
            <a:alphaModFix/>
          </a:blip>
          <a:stretch>
            <a:fillRect/>
          </a:stretch>
        </p:blipFill>
        <p:spPr>
          <a:xfrm>
            <a:off x="522375" y="946025"/>
            <a:ext cx="6811250" cy="3494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422" name="Shape 422"/>
        <p:cNvGrpSpPr/>
        <p:nvPr/>
      </p:nvGrpSpPr>
      <p:grpSpPr>
        <a:xfrm>
          <a:off x="0" y="0"/>
          <a:ext cx="0" cy="0"/>
          <a:chOff x="0" y="0"/>
          <a:chExt cx="0" cy="0"/>
        </a:xfrm>
      </p:grpSpPr>
      <p:sp>
        <p:nvSpPr>
          <p:cNvPr id="423" name="Google Shape;423;g10d30c8547b_7_10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24" name="Google Shape;424;g10d30c8547b_7_107"/>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Two best models</a:t>
            </a:r>
            <a:endParaRPr>
              <a:solidFill>
                <a:srgbClr val="8BC34A"/>
              </a:solidFill>
            </a:endParaRPr>
          </a:p>
        </p:txBody>
      </p:sp>
      <p:grpSp>
        <p:nvGrpSpPr>
          <p:cNvPr id="425" name="Google Shape;425;g10d30c8547b_7_107"/>
          <p:cNvGrpSpPr/>
          <p:nvPr/>
        </p:nvGrpSpPr>
        <p:grpSpPr>
          <a:xfrm>
            <a:off x="318269" y="421939"/>
            <a:ext cx="432381" cy="432313"/>
            <a:chOff x="1923675" y="1633650"/>
            <a:chExt cx="436000" cy="435975"/>
          </a:xfrm>
        </p:grpSpPr>
        <p:sp>
          <p:nvSpPr>
            <p:cNvPr id="426" name="Google Shape;426;g10d30c8547b_7_10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10d30c8547b_7_10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10d30c8547b_7_10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10d30c8547b_7_10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10d30c8547b_7_10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10d30c8547b_7_10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2" name="Google Shape;432;g10d30c8547b_7_107"/>
          <p:cNvSpPr txBox="1"/>
          <p:nvPr/>
        </p:nvSpPr>
        <p:spPr>
          <a:xfrm>
            <a:off x="442025" y="1024675"/>
            <a:ext cx="689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Karla"/>
              <a:ea typeface="Karla"/>
              <a:cs typeface="Karla"/>
              <a:sym typeface="Karla"/>
            </a:endParaRPr>
          </a:p>
        </p:txBody>
      </p:sp>
      <p:pic>
        <p:nvPicPr>
          <p:cNvPr id="433" name="Google Shape;433;g10d30c8547b_7_107"/>
          <p:cNvPicPr preferRelativeResize="0"/>
          <p:nvPr/>
        </p:nvPicPr>
        <p:blipFill>
          <a:blip r:embed="rId3">
            <a:alphaModFix/>
          </a:blip>
          <a:stretch>
            <a:fillRect/>
          </a:stretch>
        </p:blipFill>
        <p:spPr>
          <a:xfrm>
            <a:off x="318275" y="1095850"/>
            <a:ext cx="6754050" cy="358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437" name="Shape 437"/>
        <p:cNvGrpSpPr/>
        <p:nvPr/>
      </p:nvGrpSpPr>
      <p:grpSpPr>
        <a:xfrm>
          <a:off x="0" y="0"/>
          <a:ext cx="0" cy="0"/>
          <a:chOff x="0" y="0"/>
          <a:chExt cx="0" cy="0"/>
        </a:xfrm>
      </p:grpSpPr>
      <p:sp>
        <p:nvSpPr>
          <p:cNvPr id="438" name="Google Shape;438;p24"/>
          <p:cNvSpPr txBox="1"/>
          <p:nvPr>
            <p:ph idx="4294967295" type="ctrTitle"/>
          </p:nvPr>
        </p:nvSpPr>
        <p:spPr>
          <a:xfrm>
            <a:off x="685800" y="1964350"/>
            <a:ext cx="66678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2400"/>
              <a:buFont typeface="Montserrat"/>
              <a:buNone/>
            </a:pPr>
            <a:r>
              <a:rPr b="1" i="0" lang="en" sz="3600" u="none" cap="none" strike="noStrike">
                <a:solidFill>
                  <a:srgbClr val="FF5722"/>
                </a:solidFill>
                <a:latin typeface="Montserrat"/>
                <a:ea typeface="Montserrat"/>
                <a:cs typeface="Montserrat"/>
                <a:sym typeface="Montserrat"/>
              </a:rPr>
              <a:t>THANKS F</a:t>
            </a:r>
            <a:r>
              <a:rPr lang="en" sz="3600">
                <a:solidFill>
                  <a:srgbClr val="FF5722"/>
                </a:solidFill>
              </a:rPr>
              <a:t>OR LISTENING</a:t>
            </a:r>
            <a:r>
              <a:rPr b="1" i="0" lang="en" sz="3600" u="none" cap="none" strike="noStrike">
                <a:solidFill>
                  <a:srgbClr val="FF5722"/>
                </a:solidFill>
                <a:latin typeface="Montserrat"/>
                <a:ea typeface="Montserrat"/>
                <a:cs typeface="Montserrat"/>
                <a:sym typeface="Montserrat"/>
              </a:rPr>
              <a:t>!</a:t>
            </a:r>
            <a:endParaRPr b="1" i="0" sz="3600" u="none" cap="none" strike="noStrike">
              <a:solidFill>
                <a:srgbClr val="FF5722"/>
              </a:solidFill>
              <a:latin typeface="Montserrat"/>
              <a:ea typeface="Montserrat"/>
              <a:cs typeface="Montserrat"/>
              <a:sym typeface="Montserrat"/>
            </a:endParaRPr>
          </a:p>
        </p:txBody>
      </p:sp>
      <p:sp>
        <p:nvSpPr>
          <p:cNvPr id="439" name="Google Shape;439;p2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51B5"/>
        </a:solidFill>
      </p:bgPr>
    </p:bg>
    <p:spTree>
      <p:nvGrpSpPr>
        <p:cNvPr id="102" name="Shape 102"/>
        <p:cNvGrpSpPr/>
        <p:nvPr/>
      </p:nvGrpSpPr>
      <p:grpSpPr>
        <a:xfrm>
          <a:off x="0" y="0"/>
          <a:ext cx="0" cy="0"/>
          <a:chOff x="0" y="0"/>
          <a:chExt cx="0" cy="0"/>
        </a:xfrm>
      </p:grpSpPr>
      <p:sp>
        <p:nvSpPr>
          <p:cNvPr id="103" name="Google Shape;103;p29"/>
          <p:cNvSpPr txBox="1"/>
          <p:nvPr>
            <p:ph type="title"/>
          </p:nvPr>
        </p:nvSpPr>
        <p:spPr>
          <a:xfrm>
            <a:off x="823525" y="557675"/>
            <a:ext cx="48015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Content</a:t>
            </a:r>
            <a:endParaRPr/>
          </a:p>
        </p:txBody>
      </p:sp>
      <p:sp>
        <p:nvSpPr>
          <p:cNvPr id="104" name="Google Shape;104;p2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05" name="Google Shape;105;p29"/>
          <p:cNvSpPr/>
          <p:nvPr/>
        </p:nvSpPr>
        <p:spPr>
          <a:xfrm>
            <a:off x="0" y="26758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29"/>
          <p:cNvSpPr/>
          <p:nvPr/>
        </p:nvSpPr>
        <p:spPr>
          <a:xfrm>
            <a:off x="0" y="26758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07" name="Google Shape;107;p29"/>
          <p:cNvGrpSpPr/>
          <p:nvPr/>
        </p:nvGrpSpPr>
        <p:grpSpPr>
          <a:xfrm>
            <a:off x="1786339" y="2008201"/>
            <a:ext cx="473400" cy="473400"/>
            <a:chOff x="1786339" y="2008201"/>
            <a:chExt cx="473400" cy="473400"/>
          </a:xfrm>
        </p:grpSpPr>
        <p:sp>
          <p:nvSpPr>
            <p:cNvPr id="108" name="Google Shape;108;p29"/>
            <p:cNvSpPr/>
            <p:nvPr/>
          </p:nvSpPr>
          <p:spPr>
            <a:xfrm rot="8100000">
              <a:off x="1855667" y="20775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9"/>
            <p:cNvSpPr/>
            <p:nvPr/>
          </p:nvSpPr>
          <p:spPr>
            <a:xfrm>
              <a:off x="1955989" y="21712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1</a:t>
              </a:r>
              <a:endParaRPr b="0" i="0" sz="600" u="none" cap="none" strike="noStrike">
                <a:solidFill>
                  <a:schemeClr val="dk2"/>
                </a:solidFill>
                <a:latin typeface="Karla"/>
                <a:ea typeface="Karla"/>
                <a:cs typeface="Karla"/>
                <a:sym typeface="Karla"/>
              </a:endParaRPr>
            </a:p>
          </p:txBody>
        </p:sp>
      </p:grpSp>
      <p:grpSp>
        <p:nvGrpSpPr>
          <p:cNvPr id="110" name="Google Shape;110;p29"/>
          <p:cNvGrpSpPr/>
          <p:nvPr/>
        </p:nvGrpSpPr>
        <p:grpSpPr>
          <a:xfrm>
            <a:off x="3814414" y="2008201"/>
            <a:ext cx="473400" cy="473400"/>
            <a:chOff x="3814414" y="2008201"/>
            <a:chExt cx="473400" cy="473400"/>
          </a:xfrm>
        </p:grpSpPr>
        <p:sp>
          <p:nvSpPr>
            <p:cNvPr id="111" name="Google Shape;111;p29"/>
            <p:cNvSpPr/>
            <p:nvPr/>
          </p:nvSpPr>
          <p:spPr>
            <a:xfrm rot="8100000">
              <a:off x="3883742" y="20775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p:nvPr/>
          </p:nvSpPr>
          <p:spPr>
            <a:xfrm>
              <a:off x="3984064" y="21712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3</a:t>
              </a:r>
              <a:endParaRPr b="0" i="0" sz="600" u="none" cap="none" strike="noStrike">
                <a:solidFill>
                  <a:schemeClr val="dk2"/>
                </a:solidFill>
                <a:latin typeface="Karla"/>
                <a:ea typeface="Karla"/>
                <a:cs typeface="Karla"/>
                <a:sym typeface="Karla"/>
              </a:endParaRPr>
            </a:p>
          </p:txBody>
        </p:sp>
      </p:grpSp>
      <p:grpSp>
        <p:nvGrpSpPr>
          <p:cNvPr id="113" name="Google Shape;113;p29"/>
          <p:cNvGrpSpPr/>
          <p:nvPr/>
        </p:nvGrpSpPr>
        <p:grpSpPr>
          <a:xfrm>
            <a:off x="5842489" y="2008201"/>
            <a:ext cx="473400" cy="473400"/>
            <a:chOff x="5842489" y="2008201"/>
            <a:chExt cx="473400" cy="473400"/>
          </a:xfrm>
        </p:grpSpPr>
        <p:sp>
          <p:nvSpPr>
            <p:cNvPr id="114" name="Google Shape;114;p29"/>
            <p:cNvSpPr/>
            <p:nvPr/>
          </p:nvSpPr>
          <p:spPr>
            <a:xfrm rot="8100000">
              <a:off x="5911817" y="20775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9"/>
            <p:cNvSpPr/>
            <p:nvPr/>
          </p:nvSpPr>
          <p:spPr>
            <a:xfrm>
              <a:off x="6012139" y="21712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5</a:t>
              </a:r>
              <a:endParaRPr b="0" i="0" sz="600" u="none" cap="none" strike="noStrike">
                <a:solidFill>
                  <a:schemeClr val="dk2"/>
                </a:solidFill>
                <a:latin typeface="Karla"/>
                <a:ea typeface="Karla"/>
                <a:cs typeface="Karla"/>
                <a:sym typeface="Karla"/>
              </a:endParaRPr>
            </a:p>
          </p:txBody>
        </p:sp>
      </p:grpSp>
      <p:sp>
        <p:nvSpPr>
          <p:cNvPr id="116" name="Google Shape;116;p29"/>
          <p:cNvSpPr/>
          <p:nvPr/>
        </p:nvSpPr>
        <p:spPr>
          <a:xfrm flipH="1">
            <a:off x="7050464" y="40573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chemeClr val="dk2"/>
              </a:solidFill>
              <a:latin typeface="Karla"/>
              <a:ea typeface="Karla"/>
              <a:cs typeface="Karla"/>
              <a:sym typeface="Karla"/>
            </a:endParaRPr>
          </a:p>
        </p:txBody>
      </p:sp>
      <p:grpSp>
        <p:nvGrpSpPr>
          <p:cNvPr id="117" name="Google Shape;117;p29"/>
          <p:cNvGrpSpPr/>
          <p:nvPr/>
        </p:nvGrpSpPr>
        <p:grpSpPr>
          <a:xfrm>
            <a:off x="4852739" y="3881100"/>
            <a:ext cx="473400" cy="473400"/>
            <a:chOff x="4852739" y="3881100"/>
            <a:chExt cx="473400" cy="473400"/>
          </a:xfrm>
        </p:grpSpPr>
        <p:sp>
          <p:nvSpPr>
            <p:cNvPr id="118" name="Google Shape;118;p29"/>
            <p:cNvSpPr/>
            <p:nvPr/>
          </p:nvSpPr>
          <p:spPr>
            <a:xfrm rot="-2700000">
              <a:off x="4922067" y="39504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flipH="1">
              <a:off x="5022389" y="40573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4</a:t>
              </a:r>
              <a:endParaRPr b="0" i="0" sz="600" u="none" cap="none" strike="noStrike">
                <a:solidFill>
                  <a:schemeClr val="dk2"/>
                </a:solidFill>
                <a:latin typeface="Karla"/>
                <a:ea typeface="Karla"/>
                <a:cs typeface="Karla"/>
                <a:sym typeface="Karla"/>
              </a:endParaRPr>
            </a:p>
          </p:txBody>
        </p:sp>
      </p:grpSp>
      <p:grpSp>
        <p:nvGrpSpPr>
          <p:cNvPr id="120" name="Google Shape;120;p29"/>
          <p:cNvGrpSpPr/>
          <p:nvPr/>
        </p:nvGrpSpPr>
        <p:grpSpPr>
          <a:xfrm>
            <a:off x="2824664" y="3881100"/>
            <a:ext cx="473400" cy="473400"/>
            <a:chOff x="2824664" y="3881100"/>
            <a:chExt cx="473400" cy="473400"/>
          </a:xfrm>
        </p:grpSpPr>
        <p:sp>
          <p:nvSpPr>
            <p:cNvPr id="121" name="Google Shape;121;p29"/>
            <p:cNvSpPr/>
            <p:nvPr/>
          </p:nvSpPr>
          <p:spPr>
            <a:xfrm rot="-2700000">
              <a:off x="2893992" y="39504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9"/>
            <p:cNvSpPr/>
            <p:nvPr/>
          </p:nvSpPr>
          <p:spPr>
            <a:xfrm flipH="1">
              <a:off x="2994314" y="40573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2</a:t>
              </a:r>
              <a:endParaRPr b="0" i="0" sz="600" u="none" cap="none" strike="noStrike">
                <a:solidFill>
                  <a:schemeClr val="dk2"/>
                </a:solidFill>
                <a:latin typeface="Karla"/>
                <a:ea typeface="Karla"/>
                <a:cs typeface="Karla"/>
                <a:sym typeface="Karla"/>
              </a:endParaRPr>
            </a:p>
          </p:txBody>
        </p:sp>
      </p:grpSp>
      <p:sp>
        <p:nvSpPr>
          <p:cNvPr id="123" name="Google Shape;123;p29"/>
          <p:cNvSpPr txBox="1"/>
          <p:nvPr/>
        </p:nvSpPr>
        <p:spPr>
          <a:xfrm>
            <a:off x="2418175" y="4402300"/>
            <a:ext cx="1286400" cy="2406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2"/>
                </a:solidFill>
                <a:latin typeface="Karla"/>
                <a:ea typeface="Karla"/>
                <a:cs typeface="Karla"/>
                <a:sym typeface="Karla"/>
              </a:rPr>
              <a:t>Introduction</a:t>
            </a:r>
            <a:endParaRPr b="0" i="0" u="none" cap="none" strike="noStrike">
              <a:solidFill>
                <a:schemeClr val="dk2"/>
              </a:solidFill>
              <a:latin typeface="Karla"/>
              <a:ea typeface="Karla"/>
              <a:cs typeface="Karla"/>
              <a:sym typeface="Karla"/>
            </a:endParaRPr>
          </a:p>
        </p:txBody>
      </p:sp>
      <p:sp>
        <p:nvSpPr>
          <p:cNvPr id="124" name="Google Shape;124;p29"/>
          <p:cNvSpPr txBox="1"/>
          <p:nvPr/>
        </p:nvSpPr>
        <p:spPr>
          <a:xfrm>
            <a:off x="4446250" y="4368400"/>
            <a:ext cx="1286400" cy="2778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2"/>
                </a:solidFill>
                <a:latin typeface="Karla"/>
                <a:ea typeface="Karla"/>
                <a:cs typeface="Karla"/>
                <a:sym typeface="Karla"/>
              </a:rPr>
              <a:t>Data Cleaning</a:t>
            </a:r>
            <a:endParaRPr b="0" i="0" u="none" cap="none" strike="noStrike">
              <a:solidFill>
                <a:schemeClr val="dk2"/>
              </a:solidFill>
              <a:latin typeface="Karla"/>
              <a:ea typeface="Karla"/>
              <a:cs typeface="Karla"/>
              <a:sym typeface="Karla"/>
            </a:endParaRPr>
          </a:p>
        </p:txBody>
      </p:sp>
      <p:sp>
        <p:nvSpPr>
          <p:cNvPr id="125" name="Google Shape;125;p29"/>
          <p:cNvSpPr txBox="1"/>
          <p:nvPr/>
        </p:nvSpPr>
        <p:spPr>
          <a:xfrm>
            <a:off x="6474325" y="4368400"/>
            <a:ext cx="1286400" cy="2406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2"/>
                </a:solidFill>
                <a:latin typeface="Karla"/>
                <a:ea typeface="Karla"/>
                <a:cs typeface="Karla"/>
                <a:sym typeface="Karla"/>
              </a:rPr>
              <a:t>Algorithms</a:t>
            </a:r>
            <a:endParaRPr b="0" i="0" u="none" cap="none" strike="noStrike">
              <a:solidFill>
                <a:schemeClr val="dk2"/>
              </a:solidFill>
              <a:latin typeface="Karla"/>
              <a:ea typeface="Karla"/>
              <a:cs typeface="Karla"/>
              <a:sym typeface="Karla"/>
            </a:endParaRPr>
          </a:p>
        </p:txBody>
      </p:sp>
      <p:sp>
        <p:nvSpPr>
          <p:cNvPr id="126" name="Google Shape;126;p29"/>
          <p:cNvSpPr txBox="1"/>
          <p:nvPr/>
        </p:nvSpPr>
        <p:spPr>
          <a:xfrm>
            <a:off x="3377200" y="1682600"/>
            <a:ext cx="1286400" cy="277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2"/>
                </a:solidFill>
                <a:latin typeface="Karla"/>
                <a:ea typeface="Karla"/>
                <a:cs typeface="Karla"/>
                <a:sym typeface="Karla"/>
              </a:rPr>
              <a:t>Data Crawling</a:t>
            </a:r>
            <a:endParaRPr b="0" i="0" u="none" cap="none" strike="noStrike">
              <a:solidFill>
                <a:schemeClr val="dk2"/>
              </a:solidFill>
              <a:latin typeface="Karla"/>
              <a:ea typeface="Karla"/>
              <a:cs typeface="Karla"/>
              <a:sym typeface="Karla"/>
            </a:endParaRPr>
          </a:p>
        </p:txBody>
      </p:sp>
      <p:sp>
        <p:nvSpPr>
          <p:cNvPr id="127" name="Google Shape;127;p29"/>
          <p:cNvSpPr txBox="1"/>
          <p:nvPr/>
        </p:nvSpPr>
        <p:spPr>
          <a:xfrm>
            <a:off x="5374555" y="14609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2"/>
                </a:solidFill>
                <a:latin typeface="Karla"/>
                <a:ea typeface="Karla"/>
                <a:cs typeface="Karla"/>
                <a:sym typeface="Karla"/>
              </a:rPr>
              <a:t>Explore Data Analysis</a:t>
            </a:r>
            <a:endParaRPr b="0" i="0" u="none" cap="none" strike="noStrike">
              <a:solidFill>
                <a:schemeClr val="dk2"/>
              </a:solidFill>
              <a:latin typeface="Karla"/>
              <a:ea typeface="Karla"/>
              <a:cs typeface="Karla"/>
              <a:sym typeface="Karla"/>
            </a:endParaRPr>
          </a:p>
        </p:txBody>
      </p:sp>
      <p:grpSp>
        <p:nvGrpSpPr>
          <p:cNvPr id="128" name="Google Shape;128;p29"/>
          <p:cNvGrpSpPr/>
          <p:nvPr/>
        </p:nvGrpSpPr>
        <p:grpSpPr>
          <a:xfrm>
            <a:off x="6880814" y="3887650"/>
            <a:ext cx="473400" cy="473400"/>
            <a:chOff x="4852739" y="3881100"/>
            <a:chExt cx="473400" cy="473400"/>
          </a:xfrm>
        </p:grpSpPr>
        <p:sp>
          <p:nvSpPr>
            <p:cNvPr id="129" name="Google Shape;129;p29"/>
            <p:cNvSpPr/>
            <p:nvPr/>
          </p:nvSpPr>
          <p:spPr>
            <a:xfrm rot="-2700000">
              <a:off x="4922067" y="39504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9"/>
            <p:cNvSpPr/>
            <p:nvPr/>
          </p:nvSpPr>
          <p:spPr>
            <a:xfrm flipH="1">
              <a:off x="5022389" y="40573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46</a:t>
              </a:r>
              <a:endParaRPr b="0" i="0" sz="600" u="none" cap="none" strike="noStrike">
                <a:solidFill>
                  <a:schemeClr val="dk2"/>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600"/>
                <a:buFont typeface="Arial"/>
                <a:buNone/>
              </a:pPr>
              <a:r>
                <a:t/>
              </a:r>
              <a:endParaRPr sz="600">
                <a:solidFill>
                  <a:schemeClr val="dk2"/>
                </a:solidFill>
                <a:latin typeface="Karla"/>
                <a:ea typeface="Karla"/>
                <a:cs typeface="Karla"/>
                <a:sym typeface="Karla"/>
              </a:endParaRPr>
            </a:p>
          </p:txBody>
        </p:sp>
      </p:grpSp>
      <p:sp>
        <p:nvSpPr>
          <p:cNvPr id="131" name="Google Shape;131;p29"/>
          <p:cNvSpPr txBox="1"/>
          <p:nvPr>
            <p:ph type="title"/>
          </p:nvPr>
        </p:nvSpPr>
        <p:spPr>
          <a:xfrm>
            <a:off x="1311750" y="1657550"/>
            <a:ext cx="1422600" cy="327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0" lang="en" sz="1400"/>
              <a:t>M</a:t>
            </a:r>
            <a:r>
              <a:rPr b="0" lang="en" sz="1400"/>
              <a:t>ember Contribution</a:t>
            </a:r>
            <a:endParaRPr b="0"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135" name="Shape 135"/>
        <p:cNvGrpSpPr/>
        <p:nvPr/>
      </p:nvGrpSpPr>
      <p:grpSpPr>
        <a:xfrm>
          <a:off x="0" y="0"/>
          <a:ext cx="0" cy="0"/>
          <a:chOff x="0" y="0"/>
          <a:chExt cx="0" cy="0"/>
        </a:xfrm>
      </p:grpSpPr>
      <p:sp>
        <p:nvSpPr>
          <p:cNvPr id="136" name="Google Shape;136;g10d468156f8_1_0"/>
          <p:cNvSpPr txBox="1"/>
          <p:nvPr>
            <p:ph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FFC107"/>
                </a:solidFill>
              </a:rPr>
              <a:t>1.</a:t>
            </a:r>
            <a:endParaRPr sz="7200">
              <a:solidFill>
                <a:srgbClr val="FFC107"/>
              </a:solidFill>
            </a:endParaRPr>
          </a:p>
          <a:p>
            <a:pPr indent="0" lvl="0" marL="0" rtl="0" algn="l">
              <a:spcBef>
                <a:spcPts val="0"/>
              </a:spcBef>
              <a:spcAft>
                <a:spcPts val="0"/>
              </a:spcAft>
              <a:buSzPts val="3000"/>
              <a:buNone/>
            </a:pPr>
            <a:r>
              <a:rPr lang="en"/>
              <a:t>MEMBER CONTRIBUTION</a:t>
            </a:r>
            <a:endParaRPr/>
          </a:p>
        </p:txBody>
      </p:sp>
      <p:sp>
        <p:nvSpPr>
          <p:cNvPr id="137" name="Google Shape;137;g10d468156f8_1_0"/>
          <p:cNvSpPr txBox="1"/>
          <p:nvPr>
            <p:ph idx="4294967295"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B3B"/>
        </a:solidFill>
      </p:bgPr>
    </p:bg>
    <p:spTree>
      <p:nvGrpSpPr>
        <p:cNvPr id="141" name="Shape 141"/>
        <p:cNvGrpSpPr/>
        <p:nvPr/>
      </p:nvGrpSpPr>
      <p:grpSpPr>
        <a:xfrm>
          <a:off x="0" y="0"/>
          <a:ext cx="0" cy="0"/>
          <a:chOff x="0" y="0"/>
          <a:chExt cx="0" cy="0"/>
        </a:xfrm>
      </p:grpSpPr>
      <p:sp>
        <p:nvSpPr>
          <p:cNvPr id="142" name="Google Shape;142;g10d468156f8_1_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43" name="Google Shape;143;g10d468156f8_1_5"/>
          <p:cNvSpPr txBox="1"/>
          <p:nvPr>
            <p:ph idx="4294967295" type="title"/>
          </p:nvPr>
        </p:nvSpPr>
        <p:spPr>
          <a:xfrm>
            <a:off x="828300" y="180225"/>
            <a:ext cx="5324100" cy="4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Member contribution</a:t>
            </a:r>
            <a:endParaRPr/>
          </a:p>
        </p:txBody>
      </p:sp>
      <p:grpSp>
        <p:nvGrpSpPr>
          <p:cNvPr id="144" name="Google Shape;144;g10d468156f8_1_5"/>
          <p:cNvGrpSpPr/>
          <p:nvPr/>
        </p:nvGrpSpPr>
        <p:grpSpPr>
          <a:xfrm>
            <a:off x="291469" y="155966"/>
            <a:ext cx="457190" cy="457120"/>
            <a:chOff x="1923675" y="1633650"/>
            <a:chExt cx="436000" cy="435975"/>
          </a:xfrm>
        </p:grpSpPr>
        <p:sp>
          <p:nvSpPr>
            <p:cNvPr id="145" name="Google Shape;145;g10d468156f8_1_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0d468156f8_1_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0d468156f8_1_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10d468156f8_1_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10d468156f8_1_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0d468156f8_1_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151" name="Google Shape;151;g10d468156f8_1_5"/>
          <p:cNvGraphicFramePr/>
          <p:nvPr/>
        </p:nvGraphicFramePr>
        <p:xfrm>
          <a:off x="80375" y="771385"/>
          <a:ext cx="3000000" cy="3000000"/>
        </p:xfrm>
        <a:graphic>
          <a:graphicData uri="http://schemas.openxmlformats.org/drawingml/2006/table">
            <a:tbl>
              <a:tblPr>
                <a:noFill/>
                <a:tableStyleId>{38FC0219-3B93-4F3B-9D48-90F7BD552B94}</a:tableStyleId>
              </a:tblPr>
              <a:tblGrid>
                <a:gridCol w="1399550"/>
                <a:gridCol w="3443175"/>
                <a:gridCol w="2421375"/>
              </a:tblGrid>
              <a:tr h="594725">
                <a:tc>
                  <a:txBody>
                    <a:bodyPr/>
                    <a:lstStyle/>
                    <a:p>
                      <a:pPr indent="0" lvl="0" marL="0" rtl="0" algn="l">
                        <a:spcBef>
                          <a:spcPts val="0"/>
                        </a:spcBef>
                        <a:spcAft>
                          <a:spcPts val="0"/>
                        </a:spcAft>
                        <a:buNone/>
                      </a:pPr>
                      <a:r>
                        <a:rPr b="1" lang="en">
                          <a:latin typeface="Montserrat"/>
                          <a:ea typeface="Montserrat"/>
                          <a:cs typeface="Montserrat"/>
                          <a:sym typeface="Montserrat"/>
                        </a:rPr>
                        <a:t>Member name</a:t>
                      </a:r>
                      <a:endParaRPr b="1">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l">
                        <a:spcBef>
                          <a:spcPts val="0"/>
                        </a:spcBef>
                        <a:spcAft>
                          <a:spcPts val="0"/>
                        </a:spcAft>
                        <a:buNone/>
                      </a:pPr>
                      <a:r>
                        <a:rPr b="1" lang="en"/>
                        <a:t>Task</a:t>
                      </a:r>
                      <a:endParaRPr b="1"/>
                    </a:p>
                  </a:txBody>
                  <a:tcPr marT="91425" marB="91425" marR="91425" marL="91425">
                    <a:solidFill>
                      <a:srgbClr val="D0E0E3"/>
                    </a:solidFill>
                  </a:tcPr>
                </a:tc>
                <a:tc>
                  <a:txBody>
                    <a:bodyPr/>
                    <a:lstStyle/>
                    <a:p>
                      <a:pPr indent="0" lvl="0" marL="0" rtl="0" algn="l">
                        <a:spcBef>
                          <a:spcPts val="0"/>
                        </a:spcBef>
                        <a:spcAft>
                          <a:spcPts val="0"/>
                        </a:spcAft>
                        <a:buNone/>
                      </a:pPr>
                      <a:r>
                        <a:rPr b="1" lang="en"/>
                        <a:t>Review by</a:t>
                      </a:r>
                      <a:endParaRPr b="1"/>
                    </a:p>
                  </a:txBody>
                  <a:tcPr marT="91425" marB="91425" marR="91425" marL="91425">
                    <a:solidFill>
                      <a:srgbClr val="D0E0E3"/>
                    </a:solidFill>
                  </a:tcPr>
                </a:tc>
              </a:tr>
              <a:tr h="866600">
                <a:tc>
                  <a:txBody>
                    <a:bodyPr/>
                    <a:lstStyle/>
                    <a:p>
                      <a:pPr indent="0" lvl="0" marL="0" rtl="0" algn="l">
                        <a:spcBef>
                          <a:spcPts val="0"/>
                        </a:spcBef>
                        <a:spcAft>
                          <a:spcPts val="0"/>
                        </a:spcAft>
                        <a:buNone/>
                      </a:pPr>
                      <a:r>
                        <a:rPr lang="en">
                          <a:latin typeface="Montserrat"/>
                          <a:ea typeface="Montserrat"/>
                          <a:cs typeface="Montserrat"/>
                          <a:sym typeface="Montserrat"/>
                        </a:rPr>
                        <a:t>Đào Đức Mạnh</a:t>
                      </a:r>
                      <a:endParaRPr>
                        <a:latin typeface="Montserrat"/>
                        <a:ea typeface="Montserrat"/>
                        <a:cs typeface="Montserrat"/>
                        <a:sym typeface="Montserrat"/>
                      </a:endParaRPr>
                    </a:p>
                  </a:txBody>
                  <a:tcPr marT="91425" marB="91425" marR="91425" marL="91425">
                    <a:solidFill>
                      <a:srgbClr val="D0E0E3"/>
                    </a:solidFill>
                  </a:tcPr>
                </a:tc>
                <a:tc>
                  <a:txBody>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Clean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Explore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R</a:t>
                      </a:r>
                      <a:r>
                        <a:rPr lang="en">
                          <a:latin typeface="Montserrat"/>
                          <a:ea typeface="Montserrat"/>
                          <a:cs typeface="Montserrat"/>
                          <a:sym typeface="Montserrat"/>
                        </a:rPr>
                        <a:t>eport, slide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All member</a:t>
                      </a:r>
                      <a:endParaRPr>
                        <a:latin typeface="Montserrat"/>
                        <a:ea typeface="Montserrat"/>
                        <a:cs typeface="Montserrat"/>
                        <a:sym typeface="Montserrat"/>
                      </a:endParaRPr>
                    </a:p>
                  </a:txBody>
                  <a:tcPr marT="91425" marB="91425" marR="91425" marL="91425"/>
                </a:tc>
              </a:tr>
              <a:tr h="874500">
                <a:tc>
                  <a:txBody>
                    <a:bodyPr/>
                    <a:lstStyle/>
                    <a:p>
                      <a:pPr indent="0" lvl="0" marL="0" rtl="0" algn="l">
                        <a:spcBef>
                          <a:spcPts val="0"/>
                        </a:spcBef>
                        <a:spcAft>
                          <a:spcPts val="0"/>
                        </a:spcAft>
                        <a:buNone/>
                      </a:pPr>
                      <a:r>
                        <a:rPr lang="en">
                          <a:latin typeface="Montserrat"/>
                          <a:ea typeface="Montserrat"/>
                          <a:cs typeface="Montserrat"/>
                          <a:sym typeface="Montserrat"/>
                        </a:rPr>
                        <a:t>Đặng Quang Minh</a:t>
                      </a:r>
                      <a:endParaRPr>
                        <a:latin typeface="Montserrat"/>
                        <a:ea typeface="Montserrat"/>
                        <a:cs typeface="Montserrat"/>
                        <a:sym typeface="Montserrat"/>
                      </a:endParaRPr>
                    </a:p>
                  </a:txBody>
                  <a:tcPr marT="91425" marB="91425" marR="91425" marL="91425">
                    <a:solidFill>
                      <a:srgbClr val="D0E0E3"/>
                    </a:solidFill>
                  </a:tcPr>
                </a:tc>
                <a:tc>
                  <a:txBody>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Crawl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Algorithms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R</a:t>
                      </a:r>
                      <a:r>
                        <a:rPr lang="en">
                          <a:latin typeface="Montserrat"/>
                          <a:ea typeface="Montserrat"/>
                          <a:cs typeface="Montserrat"/>
                          <a:sym typeface="Montserrat"/>
                        </a:rPr>
                        <a:t>eport, slide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All member</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r>
              <a:tr h="802875">
                <a:tc>
                  <a:txBody>
                    <a:bodyPr/>
                    <a:lstStyle/>
                    <a:p>
                      <a:pPr indent="0" lvl="0" marL="0" rtl="0" algn="l">
                        <a:spcBef>
                          <a:spcPts val="0"/>
                        </a:spcBef>
                        <a:spcAft>
                          <a:spcPts val="0"/>
                        </a:spcAft>
                        <a:buNone/>
                      </a:pPr>
                      <a:r>
                        <a:rPr lang="en">
                          <a:latin typeface="Montserrat"/>
                          <a:ea typeface="Montserrat"/>
                          <a:cs typeface="Montserrat"/>
                          <a:sym typeface="Montserrat"/>
                        </a:rPr>
                        <a:t>Nguyễn H</a:t>
                      </a:r>
                      <a:r>
                        <a:rPr lang="en">
                          <a:latin typeface="Montserrat"/>
                          <a:ea typeface="Montserrat"/>
                          <a:cs typeface="Montserrat"/>
                          <a:sym typeface="Montserrat"/>
                        </a:rPr>
                        <a:t>oàng Vũ</a:t>
                      </a:r>
                      <a:endParaRPr>
                        <a:latin typeface="Montserrat"/>
                        <a:ea typeface="Montserrat"/>
                        <a:cs typeface="Montserrat"/>
                        <a:sym typeface="Montserrat"/>
                      </a:endParaRPr>
                    </a:p>
                  </a:txBody>
                  <a:tcPr marT="91425" marB="91425" marR="91425" marL="91425">
                    <a:solidFill>
                      <a:srgbClr val="D0E0E3"/>
                    </a:solidFill>
                  </a:tcPr>
                </a:tc>
                <a:tc>
                  <a:txBody>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Crawl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Algorithms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R</a:t>
                      </a:r>
                      <a:r>
                        <a:rPr lang="en">
                          <a:latin typeface="Montserrat"/>
                          <a:ea typeface="Montserrat"/>
                          <a:cs typeface="Montserrat"/>
                          <a:sym typeface="Montserrat"/>
                        </a:rPr>
                        <a:t>eport, slide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All member</a:t>
                      </a:r>
                      <a:endParaRPr>
                        <a:latin typeface="Montserrat"/>
                        <a:ea typeface="Montserrat"/>
                        <a:cs typeface="Montserrat"/>
                        <a:sym typeface="Montserrat"/>
                      </a:endParaRPr>
                    </a:p>
                  </a:txBody>
                  <a:tcPr marT="91425" marB="91425" marR="91425" marL="91425"/>
                </a:tc>
              </a:tr>
              <a:tr h="594725">
                <a:tc>
                  <a:txBody>
                    <a:bodyPr/>
                    <a:lstStyle/>
                    <a:p>
                      <a:pPr indent="0" lvl="0" marL="0" rtl="0" algn="l">
                        <a:spcBef>
                          <a:spcPts val="0"/>
                        </a:spcBef>
                        <a:spcAft>
                          <a:spcPts val="0"/>
                        </a:spcAft>
                        <a:buNone/>
                      </a:pPr>
                      <a:r>
                        <a:rPr lang="en">
                          <a:latin typeface="Montserrat"/>
                          <a:ea typeface="Montserrat"/>
                          <a:cs typeface="Montserrat"/>
                          <a:sym typeface="Montserrat"/>
                        </a:rPr>
                        <a:t>Vũ Hoàng Nam</a:t>
                      </a:r>
                      <a:endParaRPr>
                        <a:latin typeface="Montserrat"/>
                        <a:ea typeface="Montserrat"/>
                        <a:cs typeface="Montserrat"/>
                        <a:sym typeface="Montserrat"/>
                      </a:endParaRPr>
                    </a:p>
                  </a:txBody>
                  <a:tcPr marT="91425" marB="91425" marR="91425" marL="91425">
                    <a:solidFill>
                      <a:srgbClr val="D0E0E3"/>
                    </a:solidFill>
                  </a:tcPr>
                </a:tc>
                <a:tc>
                  <a:txBody>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Clean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Explore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R</a:t>
                      </a:r>
                      <a:r>
                        <a:rPr lang="en">
                          <a:latin typeface="Montserrat"/>
                          <a:ea typeface="Montserrat"/>
                          <a:cs typeface="Montserrat"/>
                          <a:sym typeface="Montserrat"/>
                        </a:rPr>
                        <a:t>eport, s</a:t>
                      </a:r>
                      <a:r>
                        <a:rPr lang="en">
                          <a:latin typeface="Montserrat"/>
                          <a:ea typeface="Montserrat"/>
                          <a:cs typeface="Montserrat"/>
                          <a:sym typeface="Montserrat"/>
                        </a:rPr>
                        <a:t>lide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All member</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155" name="Shape 155"/>
        <p:cNvGrpSpPr/>
        <p:nvPr/>
      </p:nvGrpSpPr>
      <p:grpSpPr>
        <a:xfrm>
          <a:off x="0" y="0"/>
          <a:ext cx="0" cy="0"/>
          <a:chOff x="0" y="0"/>
          <a:chExt cx="0" cy="0"/>
        </a:xfrm>
      </p:grpSpPr>
      <p:sp>
        <p:nvSpPr>
          <p:cNvPr id="156" name="Google Shape;156;p4"/>
          <p:cNvSpPr txBox="1"/>
          <p:nvPr>
            <p:ph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FFC107"/>
                </a:solidFill>
              </a:rPr>
              <a:t>2</a:t>
            </a:r>
            <a:r>
              <a:rPr lang="en" sz="7200">
                <a:solidFill>
                  <a:srgbClr val="FFC107"/>
                </a:solidFill>
              </a:rPr>
              <a:t>.</a:t>
            </a:r>
            <a:endParaRPr sz="7200">
              <a:solidFill>
                <a:srgbClr val="FFC107"/>
              </a:solidFill>
            </a:endParaRPr>
          </a:p>
          <a:p>
            <a:pPr indent="0" lvl="0" marL="0" rtl="0" algn="l">
              <a:lnSpc>
                <a:spcPct val="100000"/>
              </a:lnSpc>
              <a:spcBef>
                <a:spcPts val="0"/>
              </a:spcBef>
              <a:spcAft>
                <a:spcPts val="0"/>
              </a:spcAft>
              <a:buSzPts val="3000"/>
              <a:buNone/>
            </a:pPr>
            <a:r>
              <a:rPr lang="en">
                <a:solidFill>
                  <a:srgbClr val="FFC107"/>
                </a:solidFill>
              </a:rPr>
              <a:t>INTRODUCTION</a:t>
            </a:r>
            <a:endParaRPr>
              <a:solidFill>
                <a:srgbClr val="FFC107"/>
              </a:solidFill>
            </a:endParaRPr>
          </a:p>
        </p:txBody>
      </p:sp>
      <p:sp>
        <p:nvSpPr>
          <p:cNvPr id="157" name="Google Shape;157;p4"/>
          <p:cNvSpPr txBox="1"/>
          <p:nvPr>
            <p:ph idx="4294967295"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161" name="Shape 161"/>
        <p:cNvGrpSpPr/>
        <p:nvPr/>
      </p:nvGrpSpPr>
      <p:grpSpPr>
        <a:xfrm>
          <a:off x="0" y="0"/>
          <a:ext cx="0" cy="0"/>
          <a:chOff x="0" y="0"/>
          <a:chExt cx="0" cy="0"/>
        </a:xfrm>
      </p:grpSpPr>
      <p:sp>
        <p:nvSpPr>
          <p:cNvPr id="162" name="Google Shape;162;p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63" name="Google Shape;163;p2"/>
          <p:cNvSpPr txBox="1"/>
          <p:nvPr>
            <p:ph type="title"/>
          </p:nvPr>
        </p:nvSpPr>
        <p:spPr>
          <a:xfrm>
            <a:off x="838275" y="4018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DDC39"/>
                </a:solidFill>
              </a:rPr>
              <a:t>INTRODUCTION</a:t>
            </a:r>
            <a:endParaRPr>
              <a:solidFill>
                <a:srgbClr val="CDDC39"/>
              </a:solidFill>
            </a:endParaRPr>
          </a:p>
        </p:txBody>
      </p:sp>
      <p:grpSp>
        <p:nvGrpSpPr>
          <p:cNvPr id="164" name="Google Shape;164;p2"/>
          <p:cNvGrpSpPr/>
          <p:nvPr/>
        </p:nvGrpSpPr>
        <p:grpSpPr>
          <a:xfrm>
            <a:off x="318294" y="401839"/>
            <a:ext cx="432381" cy="432313"/>
            <a:chOff x="1923675" y="1633650"/>
            <a:chExt cx="436000" cy="435975"/>
          </a:xfrm>
        </p:grpSpPr>
        <p:sp>
          <p:nvSpPr>
            <p:cNvPr id="165" name="Google Shape;165;p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2"/>
          <p:cNvSpPr txBox="1"/>
          <p:nvPr/>
        </p:nvSpPr>
        <p:spPr>
          <a:xfrm>
            <a:off x="442025" y="1135175"/>
            <a:ext cx="6690600" cy="213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t>Approximately 40 million used vehicles are sold each year. Effective pricing strategies can help any company or individual to efficiently sell its products in a competitive market and make a profit, that is why we have chosen this topic for the data science project. </a:t>
            </a:r>
            <a:endParaRPr sz="1600"/>
          </a:p>
          <a:p>
            <a:pPr indent="0" lvl="0" marL="0" rtl="0" algn="just">
              <a:lnSpc>
                <a:spcPct val="115000"/>
              </a:lnSpc>
              <a:spcBef>
                <a:spcPts val="0"/>
              </a:spcBef>
              <a:spcAft>
                <a:spcPts val="0"/>
              </a:spcAft>
              <a:buNone/>
            </a:pPr>
            <a:r>
              <a:rPr lang="en" sz="1600"/>
              <a:t>In this report, we will illustrate our process of doing the research, beginning from crawling car data to predicting car prices using some Machine Learning algorithm.</a:t>
            </a:r>
            <a:endParaRPr sz="1600">
              <a:latin typeface="Karla"/>
              <a:ea typeface="Karla"/>
              <a:cs typeface="Karla"/>
              <a:sym typeface="Karla"/>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B3B"/>
        </a:solidFill>
      </p:bgPr>
    </p:bg>
    <p:spTree>
      <p:nvGrpSpPr>
        <p:cNvPr id="175" name="Shape 175"/>
        <p:cNvGrpSpPr/>
        <p:nvPr/>
      </p:nvGrpSpPr>
      <p:grpSpPr>
        <a:xfrm>
          <a:off x="0" y="0"/>
          <a:ext cx="0" cy="0"/>
          <a:chOff x="0" y="0"/>
          <a:chExt cx="0" cy="0"/>
        </a:xfrm>
      </p:grpSpPr>
      <p:sp>
        <p:nvSpPr>
          <p:cNvPr id="176" name="Google Shape;176;p3"/>
          <p:cNvSpPr txBox="1"/>
          <p:nvPr>
            <p:ph type="ctrTitle"/>
          </p:nvPr>
        </p:nvSpPr>
        <p:spPr>
          <a:xfrm>
            <a:off x="648300" y="1354750"/>
            <a:ext cx="4083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FFEB3B"/>
                </a:solidFill>
              </a:rPr>
              <a:t>3</a:t>
            </a:r>
            <a:r>
              <a:rPr lang="en" sz="7200">
                <a:solidFill>
                  <a:srgbClr val="FFEB3B"/>
                </a:solidFill>
              </a:rPr>
              <a:t>.</a:t>
            </a:r>
            <a:endParaRPr sz="7200">
              <a:solidFill>
                <a:srgbClr val="FFEB3B"/>
              </a:solidFill>
            </a:endParaRPr>
          </a:p>
          <a:p>
            <a:pPr indent="0" lvl="0" marL="0" rtl="0" algn="l">
              <a:lnSpc>
                <a:spcPct val="100000"/>
              </a:lnSpc>
              <a:spcBef>
                <a:spcPts val="0"/>
              </a:spcBef>
              <a:spcAft>
                <a:spcPts val="0"/>
              </a:spcAft>
              <a:buSzPts val="3000"/>
              <a:buNone/>
            </a:pPr>
            <a:r>
              <a:rPr lang="en">
                <a:solidFill>
                  <a:srgbClr val="FFEB3B"/>
                </a:solidFill>
              </a:rPr>
              <a:t>DATA CRAWLING</a:t>
            </a:r>
            <a:endParaRPr>
              <a:solidFill>
                <a:srgbClr val="FFEB3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80" name="Shape 180"/>
        <p:cNvGrpSpPr/>
        <p:nvPr/>
      </p:nvGrpSpPr>
      <p:grpSpPr>
        <a:xfrm>
          <a:off x="0" y="0"/>
          <a:ext cx="0" cy="0"/>
          <a:chOff x="0" y="0"/>
          <a:chExt cx="0" cy="0"/>
        </a:xfrm>
      </p:grpSpPr>
      <p:sp>
        <p:nvSpPr>
          <p:cNvPr id="181" name="Google Shape;181;g10d0ad55914_0_26"/>
          <p:cNvSpPr txBox="1"/>
          <p:nvPr>
            <p:ph type="title"/>
          </p:nvPr>
        </p:nvSpPr>
        <p:spPr>
          <a:xfrm>
            <a:off x="841000" y="382088"/>
            <a:ext cx="48015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9C27B0"/>
                </a:solidFill>
              </a:rPr>
              <a:t>CRAWLING TOOLS</a:t>
            </a:r>
            <a:endParaRPr>
              <a:solidFill>
                <a:srgbClr val="9C27B0"/>
              </a:solidFill>
            </a:endParaRPr>
          </a:p>
        </p:txBody>
      </p:sp>
      <p:sp>
        <p:nvSpPr>
          <p:cNvPr id="182" name="Google Shape;182;g10d0ad55914_0_26"/>
          <p:cNvSpPr txBox="1"/>
          <p:nvPr>
            <p:ph idx="1" type="body"/>
          </p:nvPr>
        </p:nvSpPr>
        <p:spPr>
          <a:xfrm>
            <a:off x="709500" y="3904050"/>
            <a:ext cx="2671800" cy="29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333333"/>
                </a:solidFill>
                <a:highlight>
                  <a:srgbClr val="FFFFFF"/>
                </a:highlight>
                <a:latin typeface="Arial"/>
                <a:ea typeface="Arial"/>
                <a:cs typeface="Arial"/>
                <a:sym typeface="Arial"/>
              </a:rPr>
              <a:t>Extract data from sites with multiple levels of navigation</a:t>
            </a:r>
            <a:endParaRPr sz="1200"/>
          </a:p>
        </p:txBody>
      </p:sp>
      <p:sp>
        <p:nvSpPr>
          <p:cNvPr id="183" name="Google Shape;183;g10d0ad55914_0_26"/>
          <p:cNvSpPr txBox="1"/>
          <p:nvPr>
            <p:ph idx="2" type="body"/>
          </p:nvPr>
        </p:nvSpPr>
        <p:spPr>
          <a:xfrm>
            <a:off x="4093413" y="3973925"/>
            <a:ext cx="2671800" cy="29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highlight>
                  <a:srgbClr val="FFFFFF"/>
                </a:highlight>
                <a:latin typeface="Arial"/>
                <a:ea typeface="Arial"/>
                <a:cs typeface="Arial"/>
                <a:sym typeface="Arial"/>
              </a:rPr>
              <a:t>An open-source and collaborative framework for extracting the data</a:t>
            </a:r>
            <a:endParaRPr sz="1200"/>
          </a:p>
        </p:txBody>
      </p:sp>
      <p:grpSp>
        <p:nvGrpSpPr>
          <p:cNvPr id="184" name="Google Shape;184;g10d0ad55914_0_26"/>
          <p:cNvGrpSpPr/>
          <p:nvPr/>
        </p:nvGrpSpPr>
        <p:grpSpPr>
          <a:xfrm>
            <a:off x="295605" y="365218"/>
            <a:ext cx="443239" cy="443239"/>
            <a:chOff x="5941025" y="3634400"/>
            <a:chExt cx="467650" cy="467650"/>
          </a:xfrm>
        </p:grpSpPr>
        <p:sp>
          <p:nvSpPr>
            <p:cNvPr id="185" name="Google Shape;185;g10d0ad55914_0_26"/>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0d0ad55914_0_26"/>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0d0ad55914_0_26"/>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0d0ad55914_0_26"/>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10d0ad55914_0_26"/>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10d0ad55914_0_26"/>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g10d0ad55914_0_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g10d0ad55914_0_26"/>
          <p:cNvPicPr preferRelativeResize="0"/>
          <p:nvPr/>
        </p:nvPicPr>
        <p:blipFill>
          <a:blip r:embed="rId3">
            <a:alphaModFix/>
          </a:blip>
          <a:stretch>
            <a:fillRect/>
          </a:stretch>
        </p:blipFill>
        <p:spPr>
          <a:xfrm>
            <a:off x="738838" y="1712175"/>
            <a:ext cx="2613112" cy="1932300"/>
          </a:xfrm>
          <a:prstGeom prst="rect">
            <a:avLst/>
          </a:prstGeom>
          <a:noFill/>
          <a:ln>
            <a:noFill/>
          </a:ln>
        </p:spPr>
      </p:pic>
      <p:pic>
        <p:nvPicPr>
          <p:cNvPr id="193" name="Google Shape;193;g10d0ad55914_0_26"/>
          <p:cNvPicPr preferRelativeResize="0"/>
          <p:nvPr/>
        </p:nvPicPr>
        <p:blipFill>
          <a:blip r:embed="rId4">
            <a:alphaModFix/>
          </a:blip>
          <a:stretch>
            <a:fillRect/>
          </a:stretch>
        </p:blipFill>
        <p:spPr>
          <a:xfrm>
            <a:off x="3704050" y="1668499"/>
            <a:ext cx="3450525" cy="193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