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0" r:id="rId4"/>
    <p:sldId id="264" r:id="rId5"/>
    <p:sldId id="258" r:id="rId6"/>
    <p:sldId id="267" r:id="rId7"/>
    <p:sldId id="269" r:id="rId8"/>
    <p:sldId id="266" r:id="rId9"/>
    <p:sldId id="284" r:id="rId10"/>
    <p:sldId id="271" r:id="rId11"/>
    <p:sldId id="272" r:id="rId12"/>
    <p:sldId id="283" r:id="rId13"/>
    <p:sldId id="273" r:id="rId14"/>
    <p:sldId id="278" r:id="rId15"/>
    <p:sldId id="274" r:id="rId16"/>
    <p:sldId id="260" r:id="rId17"/>
    <p:sldId id="275" r:id="rId18"/>
    <p:sldId id="261" r:id="rId19"/>
    <p:sldId id="279" r:id="rId20"/>
    <p:sldId id="276" r:id="rId21"/>
    <p:sldId id="281" r:id="rId22"/>
    <p:sldId id="282" r:id="rId23"/>
    <p:sldId id="277" r:id="rId24"/>
    <p:sldId id="265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67211" autoAdjust="0"/>
  </p:normalViewPr>
  <p:slideViewPr>
    <p:cSldViewPr snapToGrid="0">
      <p:cViewPr varScale="1">
        <p:scale>
          <a:sx n="57" d="100"/>
          <a:sy n="57" d="100"/>
        </p:scale>
        <p:origin x="1834" y="62"/>
      </p:cViewPr>
      <p:guideLst/>
    </p:cSldViewPr>
  </p:slideViewPr>
  <p:notesTextViewPr>
    <p:cViewPr>
      <p:scale>
        <a:sx n="1" d="1"/>
        <a:sy n="1" d="1"/>
      </p:scale>
      <p:origin x="0" y="-178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1406F-1F21-4F9E-BE6E-4D7E1553F1BC}" type="datetimeFigureOut">
              <a:rPr lang="en-US" smtClean="0"/>
              <a:t>01-Nov-22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2F56-6FAF-4F26-95A0-718CA3C8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0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docs/semantics/#linear-memory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nhìu</a:t>
            </a:r>
            <a:r>
              <a:rPr lang="en-US" dirty="0"/>
              <a:t> a/c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.</a:t>
            </a:r>
          </a:p>
          <a:p>
            <a:r>
              <a:rPr lang="en-US" dirty="0"/>
              <a:t>Nay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j?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Microsoft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vs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 dung .NET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SPA</a:t>
            </a:r>
          </a:p>
          <a:p>
            <a:r>
              <a:rPr lang="en-US" dirty="0" err="1"/>
              <a:t>Viết</a:t>
            </a:r>
            <a:r>
              <a:rPr lang="en-US" dirty="0"/>
              <a:t> = C# -&gt;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razor 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vs MVC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: free and open source -&gt;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Microsoft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.</a:t>
            </a:r>
            <a:r>
              <a:rPr lang="en-US" dirty="0" err="1"/>
              <a:t>netcore</a:t>
            </a:r>
            <a:r>
              <a:rPr lang="en-US" dirty="0"/>
              <a:t> v1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Silverlight (C# on browser) -&gt; </a:t>
            </a:r>
            <a:r>
              <a:rPr lang="en-US" dirty="0" err="1"/>
              <a:t>có</a:t>
            </a:r>
            <a:r>
              <a:rPr lang="en-US" dirty="0"/>
              <a:t> time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-&gt; NHƯNG -&gt;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them plugin,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 </a:t>
            </a:r>
            <a:r>
              <a:rPr lang="en-US" dirty="0" err="1"/>
              <a:t>và</a:t>
            </a:r>
            <a:r>
              <a:rPr lang="en-US" dirty="0"/>
              <a:t> HTML5 -&gt; Silverlight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ra </a:t>
            </a:r>
            <a:r>
              <a:rPr lang="en-US" dirty="0" err="1"/>
              <a:t>mắt</a:t>
            </a:r>
            <a:r>
              <a:rPr lang="en-US" dirty="0"/>
              <a:t> -&gt; Mn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Microsoft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Silverlight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vỏ</a:t>
            </a:r>
            <a:r>
              <a:rPr lang="en-US" dirty="0"/>
              <a:t> -&gt; NHƯNG ko -&gt; ko </a:t>
            </a:r>
            <a:r>
              <a:rPr lang="en-US" dirty="0" err="1"/>
              <a:t>cần</a:t>
            </a:r>
            <a:r>
              <a:rPr lang="en-US" dirty="0"/>
              <a:t> plugin,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modern browser</a:t>
            </a:r>
          </a:p>
          <a:p>
            <a:endParaRPr lang="en-US" dirty="0"/>
          </a:p>
          <a:p>
            <a:r>
              <a:rPr lang="en-GB" dirty="0">
                <a:latin typeface="+mj-lt"/>
              </a:rPr>
              <a:t>Share libraries between client and server -&gt; </a:t>
            </a:r>
            <a:r>
              <a:rPr lang="en-GB" dirty="0" err="1">
                <a:latin typeface="+mj-lt"/>
              </a:rPr>
              <a:t>tkiem</a:t>
            </a:r>
            <a:r>
              <a:rPr lang="en-GB" dirty="0">
                <a:latin typeface="+mj-lt"/>
              </a:rPr>
              <a:t> chi </a:t>
            </a:r>
            <a:r>
              <a:rPr lang="en-GB" dirty="0" err="1">
                <a:latin typeface="+mj-lt"/>
              </a:rPr>
              <a:t>phí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-&gt; C#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FE </a:t>
            </a:r>
            <a:r>
              <a:rPr lang="en-US" dirty="0" err="1"/>
              <a:t>và</a:t>
            </a:r>
            <a:r>
              <a:rPr lang="en-US" dirty="0"/>
              <a:t>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ra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mắt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cùng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.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netcore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3.1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chính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thức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hỗ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trợ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cùng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.net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mang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vào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dự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án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thực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tế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ko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cần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lo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lắng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-&gt;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có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Microsoft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7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ở server -&gt;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SignalR</a:t>
            </a:r>
            <a:r>
              <a:rPr lang="en-US" dirty="0"/>
              <a:t> 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client, update UI,… -&gt;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server</a:t>
            </a:r>
          </a:p>
          <a:p>
            <a:r>
              <a:rPr lang="en-US" dirty="0" err="1"/>
              <a:t>SignalR</a:t>
            </a:r>
            <a:r>
              <a:rPr lang="en-US" dirty="0"/>
              <a:t>: </a:t>
            </a:r>
            <a:r>
              <a:rPr lang="en-US" dirty="0" err="1"/>
              <a:t>kthuat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Microsoft, </a:t>
            </a:r>
            <a:r>
              <a:rPr lang="en-US" dirty="0" err="1"/>
              <a:t>hdong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server ko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kthuat</a:t>
            </a:r>
            <a:r>
              <a:rPr lang="en-US" dirty="0"/>
              <a:t> web assembly</a:t>
            </a:r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(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JS,…)</a:t>
            </a:r>
          </a:p>
          <a:p>
            <a:endParaRPr lang="en-US" dirty="0"/>
          </a:p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Web assembly download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application </a:t>
            </a:r>
            <a:r>
              <a:rPr lang="en-US" dirty="0" err="1"/>
              <a:t>về</a:t>
            </a:r>
            <a:r>
              <a:rPr lang="en-US" dirty="0"/>
              <a:t> browser</a:t>
            </a:r>
          </a:p>
          <a:p>
            <a:r>
              <a:rPr lang="en-US" dirty="0" err="1"/>
              <a:t>Blazor</a:t>
            </a:r>
            <a:r>
              <a:rPr lang="en-US" dirty="0"/>
              <a:t> server: download 1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download </a:t>
            </a:r>
            <a:r>
              <a:rPr lang="en-US" dirty="0" err="1"/>
              <a:t>tiếp</a:t>
            </a:r>
            <a:r>
              <a:rPr lang="en-US" dirty="0"/>
              <a:t>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connection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-&gt; qua slide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4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Progressive Web App (PWA) : website </a:t>
            </a:r>
            <a:r>
              <a:rPr lang="en-US" dirty="0" err="1">
                <a:latin typeface="+mj-lt"/>
              </a:rPr>
              <a:t>nhìn</a:t>
            </a:r>
            <a:r>
              <a:rPr lang="en-US" dirty="0">
                <a:latin typeface="+mj-lt"/>
              </a:rPr>
              <a:t> ko </a:t>
            </a:r>
            <a:r>
              <a:rPr lang="en-US" dirty="0" err="1">
                <a:latin typeface="+mj-lt"/>
              </a:rPr>
              <a:t>khác</a:t>
            </a:r>
            <a:r>
              <a:rPr lang="en-US" dirty="0">
                <a:latin typeface="+mj-lt"/>
              </a:rPr>
              <a:t> j 1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thường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Khi ng dung </a:t>
            </a:r>
            <a:r>
              <a:rPr lang="en-US" dirty="0" err="1">
                <a:latin typeface="+mj-lt"/>
              </a:rPr>
              <a:t>mở</a:t>
            </a:r>
            <a:r>
              <a:rPr lang="en-US" dirty="0">
                <a:latin typeface="+mj-lt"/>
              </a:rPr>
              <a:t> PWA ở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đặt</a:t>
            </a:r>
            <a:r>
              <a:rPr lang="en-US" dirty="0">
                <a:latin typeface="+mj-lt"/>
              </a:rPr>
              <a:t> ở </a:t>
            </a:r>
            <a:r>
              <a:rPr lang="en-US" dirty="0" err="1">
                <a:latin typeface="+mj-lt"/>
              </a:rPr>
              <a:t>dthoai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cài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xong</a:t>
            </a:r>
            <a:r>
              <a:rPr lang="en-US" dirty="0">
                <a:latin typeface="+mj-lt"/>
              </a:rPr>
              <a:t> -&gt; icon </a:t>
            </a:r>
            <a:r>
              <a:rPr lang="en-US" dirty="0" err="1">
                <a:latin typeface="+mj-lt"/>
              </a:rPr>
              <a:t>hiển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thị</a:t>
            </a:r>
            <a:r>
              <a:rPr lang="en-US" dirty="0">
                <a:latin typeface="+mj-lt"/>
              </a:rPr>
              <a:t> -&gt; user dung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1 app -&gt; PWA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 offline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Old browser cannot be used -&gt; IE ko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còn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r>
              <a:rPr lang="en-US" dirty="0">
                <a:latin typeface="+mj-lt"/>
              </a:rPr>
              <a:t> support </a:t>
            </a:r>
            <a:r>
              <a:rPr lang="en-US" dirty="0" err="1">
                <a:latin typeface="+mj-lt"/>
              </a:rPr>
              <a:t>hết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Need times to developer tools for </a:t>
            </a:r>
            <a:r>
              <a:rPr lang="en-US" dirty="0" err="1">
                <a:latin typeface="+mj-lt"/>
              </a:rPr>
              <a:t>devs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vì</a:t>
            </a:r>
            <a:r>
              <a:rPr lang="en-US" dirty="0">
                <a:latin typeface="+mj-lt"/>
              </a:rPr>
              <a:t> do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ptrien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đây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5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8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Server-side rendering -&gt; for SEO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Can be used in older browser -&gt; web assembly ko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dc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API private -&gt; </a:t>
            </a: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điểm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server side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mọi</a:t>
            </a:r>
            <a:r>
              <a:rPr lang="en-US" dirty="0">
                <a:latin typeface="+mj-lt"/>
              </a:rPr>
              <a:t> event -&gt; </a:t>
            </a:r>
            <a:r>
              <a:rPr lang="en-US" dirty="0" err="1">
                <a:latin typeface="+mj-lt"/>
              </a:rPr>
              <a:t>luôn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Túm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+mj-lt"/>
              </a:rPr>
              <a:t>Performance &lt; SEO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server -&gt;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serverside</a:t>
            </a:r>
            <a:r>
              <a:rPr lang="en-US" dirty="0">
                <a:latin typeface="+mj-lt"/>
              </a:rPr>
              <a:t> rendering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+mj-lt"/>
              </a:rPr>
              <a:t>Ưu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tiên</a:t>
            </a:r>
            <a:r>
              <a:rPr lang="en-US" dirty="0">
                <a:latin typeface="+mj-lt"/>
              </a:rPr>
              <a:t> ng dung -&gt; dung </a:t>
            </a:r>
            <a:r>
              <a:rPr lang="en-US" dirty="0" err="1">
                <a:latin typeface="+mj-lt"/>
              </a:rPr>
              <a:t>blazor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hay,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Gthieu</a:t>
            </a:r>
            <a:r>
              <a:rPr lang="en-US" dirty="0"/>
              <a:t> hosting </a:t>
            </a:r>
            <a:r>
              <a:rPr lang="en-US" dirty="0" err="1"/>
              <a:t>blazor</a:t>
            </a:r>
            <a:r>
              <a:rPr lang="en-US" dirty="0"/>
              <a:t> -&gt; van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iu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Demo,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xẻ</a:t>
            </a:r>
            <a:r>
              <a:rPr lang="en-US" dirty="0"/>
              <a:t> </a:t>
            </a:r>
            <a:r>
              <a:rPr lang="en-US" dirty="0" err="1"/>
              <a:t>proj</a:t>
            </a:r>
            <a:r>
              <a:rPr lang="en-US" dirty="0"/>
              <a:t>. Component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hay ko?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8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4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kiểu</a:t>
            </a:r>
            <a:r>
              <a:rPr lang="en-US" dirty="0"/>
              <a:t> hosting model</a:t>
            </a:r>
          </a:p>
          <a:p>
            <a:r>
              <a:rPr lang="en-US" dirty="0"/>
              <a:t>-&gt; sang </a:t>
            </a:r>
            <a:r>
              <a:rPr lang="en-US" dirty="0" err="1"/>
              <a:t>phần</a:t>
            </a:r>
            <a:r>
              <a:rPr lang="en-US" dirty="0"/>
              <a:t> demo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demo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–h -&gt; help</a:t>
            </a:r>
          </a:p>
          <a:p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blazorwasm</a:t>
            </a:r>
            <a:r>
              <a:rPr lang="en-US" dirty="0"/>
              <a:t> -&gt; default template</a:t>
            </a:r>
          </a:p>
          <a:p>
            <a:r>
              <a:rPr lang="en-US" dirty="0"/>
              <a:t>dotnet watch run</a:t>
            </a:r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F12 </a:t>
            </a:r>
            <a:r>
              <a:rPr lang="en-US" dirty="0" err="1"/>
              <a:t>lên</a:t>
            </a:r>
            <a:r>
              <a:rPr lang="en-US" dirty="0"/>
              <a:t> -&gt; show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MB </a:t>
            </a:r>
            <a:r>
              <a:rPr lang="en-US" dirty="0" err="1"/>
              <a:t>cần</a:t>
            </a:r>
            <a:r>
              <a:rPr lang="en-US" dirty="0"/>
              <a:t> load </a:t>
            </a:r>
            <a:r>
              <a:rPr lang="en-US" dirty="0" err="1"/>
              <a:t>và</a:t>
            </a:r>
            <a:r>
              <a:rPr lang="en-US" dirty="0"/>
              <a:t> show DLL</a:t>
            </a:r>
          </a:p>
          <a:p>
            <a:r>
              <a:rPr lang="en-US" dirty="0"/>
              <a:t>-&gt; load </a:t>
            </a:r>
            <a:r>
              <a:rPr lang="en-US" dirty="0" err="1"/>
              <a:t>nhiều</a:t>
            </a:r>
            <a:r>
              <a:rPr lang="en-US" dirty="0"/>
              <a:t> -&gt; NHƯNG -&gt;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-&gt; cache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rồi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Bật</a:t>
            </a:r>
            <a:r>
              <a:rPr lang="en-US" dirty="0"/>
              <a:t> solution </a:t>
            </a:r>
            <a:r>
              <a:rPr lang="en-US" dirty="0" err="1"/>
              <a:t>lên</a:t>
            </a:r>
            <a:r>
              <a:rPr lang="en-US" dirty="0"/>
              <a:t> 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VS Code or VS</a:t>
            </a:r>
          </a:p>
          <a:p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mở</a:t>
            </a:r>
            <a:r>
              <a:rPr lang="en-US" dirty="0"/>
              <a:t> file </a:t>
            </a:r>
            <a:r>
              <a:rPr lang="en-US" dirty="0" err="1"/>
              <a:t>program.cs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rootcomponent</a:t>
            </a:r>
            <a:r>
              <a:rPr lang="en-US" dirty="0"/>
              <a:t> -&gt; 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j -&gt; </a:t>
            </a:r>
            <a:r>
              <a:rPr lang="en-US" dirty="0" err="1"/>
              <a:t>có</a:t>
            </a:r>
            <a:r>
              <a:rPr lang="en-US" dirty="0"/>
              <a:t> index.html -&gt; id = app -&gt;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có</a:t>
            </a:r>
            <a:r>
              <a:rPr lang="en-US" dirty="0"/>
              <a:t> file _</a:t>
            </a:r>
            <a:r>
              <a:rPr lang="en-US" dirty="0" err="1"/>
              <a:t>import.razor</a:t>
            </a:r>
            <a:r>
              <a:rPr lang="en-US" dirty="0"/>
              <a:t> -&gt; import library</a:t>
            </a:r>
          </a:p>
          <a:p>
            <a:r>
              <a:rPr lang="en-US" dirty="0"/>
              <a:t>-&gt; </a:t>
            </a:r>
            <a:r>
              <a:rPr lang="en-US" dirty="0" err="1"/>
              <a:t>wwwroot</a:t>
            </a:r>
            <a:r>
              <a:rPr lang="en-US" dirty="0"/>
              <a:t>: static html, </a:t>
            </a:r>
            <a:r>
              <a:rPr lang="en-US" dirty="0" err="1"/>
              <a:t>css</a:t>
            </a:r>
            <a:r>
              <a:rPr lang="en-US" dirty="0"/>
              <a:t> style</a:t>
            </a:r>
          </a:p>
          <a:p>
            <a:r>
              <a:rPr lang="en-US" dirty="0"/>
              <a:t>-&gt; pages: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.razor, style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page -&gt;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component (@page, </a:t>
            </a:r>
            <a:r>
              <a:rPr lang="en-US" dirty="0" err="1"/>
              <a:t>các</a:t>
            </a:r>
            <a:r>
              <a:rPr lang="en-US" dirty="0"/>
              <a:t> tag, @code: logic component,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ra file .CS </a:t>
            </a:r>
            <a:r>
              <a:rPr lang="en-US" dirty="0" err="1"/>
              <a:t>khác</a:t>
            </a:r>
            <a:r>
              <a:rPr lang="en-US" dirty="0"/>
              <a:t> =</a:t>
            </a:r>
            <a:r>
              <a:rPr lang="en-US" dirty="0" err="1"/>
              <a:t>cách</a:t>
            </a:r>
            <a:r>
              <a:rPr lang="en-US" dirty="0"/>
              <a:t> dung partial class)</a:t>
            </a:r>
          </a:p>
          <a:p>
            <a:r>
              <a:rPr lang="en-US" dirty="0"/>
              <a:t>-&gt; shared: component dung </a:t>
            </a:r>
            <a:r>
              <a:rPr lang="en-US" dirty="0" err="1"/>
              <a:t>chung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Coding:</a:t>
            </a:r>
          </a:p>
          <a:p>
            <a:r>
              <a:rPr lang="en-US" dirty="0"/>
              <a:t>1. </a:t>
            </a:r>
            <a:r>
              <a:rPr lang="en-US" dirty="0" err="1"/>
              <a:t>Gọi</a:t>
            </a:r>
            <a:r>
              <a:rPr lang="en-US" dirty="0"/>
              <a:t> component </a:t>
            </a:r>
            <a:r>
              <a:rPr lang="en-US" dirty="0" err="1"/>
              <a:t>trong</a:t>
            </a:r>
            <a:r>
              <a:rPr lang="en-US" dirty="0"/>
              <a:t> page</a:t>
            </a:r>
          </a:p>
          <a:p>
            <a:r>
              <a:rPr lang="en-US" dirty="0"/>
              <a:t>2. </a:t>
            </a:r>
            <a:r>
              <a:rPr lang="en-US" dirty="0" err="1"/>
              <a:t>tạo</a:t>
            </a:r>
            <a:r>
              <a:rPr lang="en-US" dirty="0"/>
              <a:t> 1 file JS </a:t>
            </a:r>
            <a:r>
              <a:rPr lang="en-US" dirty="0" err="1"/>
              <a:t>trong</a:t>
            </a:r>
            <a:r>
              <a:rPr lang="en-US" dirty="0"/>
              <a:t> folder scripts -&gt;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alert()…</a:t>
            </a:r>
          </a:p>
          <a:p>
            <a:r>
              <a:rPr lang="en-US" dirty="0"/>
              <a:t>-</a:t>
            </a:r>
            <a:r>
              <a:rPr lang="en-US" dirty="0" err="1"/>
              <a:t>Gọi</a:t>
            </a:r>
            <a:r>
              <a:rPr lang="en-US" dirty="0"/>
              <a:t> script </a:t>
            </a:r>
            <a:r>
              <a:rPr lang="en-US" dirty="0" err="1"/>
              <a:t>trong</a:t>
            </a:r>
            <a:r>
              <a:rPr lang="en-US" dirty="0"/>
              <a:t> index</a:t>
            </a:r>
          </a:p>
          <a:p>
            <a:r>
              <a:rPr lang="en-US" dirty="0"/>
              <a:t>-Add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Microsoft.JSInterop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imports.razor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-Call JS in razor page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3.Tạo 1 partial class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code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lúc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nãy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(partial class: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tách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nhỏ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dễ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code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6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ptrien</a:t>
            </a:r>
            <a:r>
              <a:rPr lang="en-US" dirty="0"/>
              <a:t> </a:t>
            </a:r>
            <a:r>
              <a:rPr lang="en-US" dirty="0" err="1"/>
              <a:t>udung</a:t>
            </a:r>
            <a:r>
              <a:rPr lang="en-US" dirty="0"/>
              <a:t> web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client server</a:t>
            </a:r>
          </a:p>
          <a:p>
            <a:r>
              <a:rPr lang="en-US" dirty="0"/>
              <a:t>Client: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framwork</a:t>
            </a:r>
            <a:r>
              <a:rPr lang="en-US" dirty="0"/>
              <a:t> library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….</a:t>
            </a:r>
          </a:p>
          <a:p>
            <a:r>
              <a:rPr lang="en-US" dirty="0"/>
              <a:t>Server: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C#, java, php,…</a:t>
            </a:r>
          </a:p>
          <a:p>
            <a:r>
              <a:rPr lang="en-US" dirty="0"/>
              <a:t>-&gt;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= web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ko </a:t>
            </a:r>
            <a:r>
              <a:rPr lang="en-US" dirty="0" err="1"/>
              <a:t>có</a:t>
            </a:r>
            <a:r>
              <a:rPr lang="en-US" dirty="0"/>
              <a:t> j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đội</a:t>
            </a:r>
            <a:r>
              <a:rPr lang="en-US" dirty="0"/>
              <a:t> </a:t>
            </a:r>
            <a:r>
              <a:rPr lang="en-US" dirty="0" err="1"/>
              <a:t>ngũ</a:t>
            </a:r>
            <a:r>
              <a:rPr lang="en-US" dirty="0"/>
              <a:t> dev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BE, FE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-&gt;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ai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full-stack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-&gt; ko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FE -&gt; </a:t>
            </a:r>
            <a:r>
              <a:rPr lang="en-US" dirty="0" err="1"/>
              <a:t>mất</a:t>
            </a:r>
            <a:r>
              <a:rPr lang="en-US" dirty="0"/>
              <a:t> time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-&gt;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cho</a:t>
            </a:r>
            <a:r>
              <a:rPr lang="en-US" dirty="0"/>
              <a:t> FE -&gt; may </a:t>
            </a:r>
            <a:r>
              <a:rPr lang="en-US" dirty="0" err="1"/>
              <a:t>mắn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ra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5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CNghe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</a:t>
            </a:r>
            <a:r>
              <a:rPr lang="en-GB" b="0" i="0" dirty="0">
                <a:effectLst/>
                <a:latin typeface="+mj-lt"/>
              </a:rPr>
              <a:t>stack-based virtual machine)</a:t>
            </a:r>
          </a:p>
          <a:p>
            <a:r>
              <a:rPr lang="en-GB" b="0" i="0" dirty="0">
                <a:effectLst/>
                <a:latin typeface="+mj-lt"/>
              </a:rPr>
              <a:t>stack-based virtual machine: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app = C# -&gt; need CLR, java -&gt; java virtual machine,…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biên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dịch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các</a:t>
            </a:r>
            <a:r>
              <a:rPr lang="en-GB" b="0" i="0" dirty="0">
                <a:effectLst/>
                <a:latin typeface="+mj-lt"/>
              </a:rPr>
              <a:t> BE language -&gt; </a:t>
            </a:r>
            <a:r>
              <a:rPr lang="en-GB" b="0" i="0" dirty="0" err="1">
                <a:effectLst/>
                <a:latin typeface="+mj-lt"/>
              </a:rPr>
              <a:t>chuẩn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chung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Tóm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lại</a:t>
            </a:r>
            <a:r>
              <a:rPr lang="en-GB" b="0" i="0" dirty="0">
                <a:effectLst/>
                <a:latin typeface="+mj-lt"/>
              </a:rPr>
              <a:t> -&gt; code 1 </a:t>
            </a:r>
            <a:r>
              <a:rPr lang="en-GB" b="0" i="0" dirty="0" err="1">
                <a:effectLst/>
                <a:latin typeface="+mj-lt"/>
              </a:rPr>
              <a:t>ngôn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ngữ</a:t>
            </a:r>
            <a:r>
              <a:rPr lang="en-GB" b="0" i="0" dirty="0">
                <a:effectLst/>
                <a:latin typeface="+mj-lt"/>
              </a:rPr>
              <a:t> BE -&gt;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chạy</a:t>
            </a:r>
            <a:r>
              <a:rPr lang="en-GB" b="0" i="0" dirty="0">
                <a:effectLst/>
                <a:latin typeface="+mj-lt"/>
              </a:rPr>
              <a:t> dc </a:t>
            </a:r>
            <a:r>
              <a:rPr lang="en-GB" b="0" i="0" dirty="0" err="1">
                <a:effectLst/>
                <a:latin typeface="+mj-lt"/>
              </a:rPr>
              <a:t>trên</a:t>
            </a:r>
            <a:r>
              <a:rPr lang="en-GB" b="0" i="0" dirty="0">
                <a:effectLst/>
                <a:latin typeface="+mj-lt"/>
              </a:rPr>
              <a:t> browser </a:t>
            </a:r>
            <a:r>
              <a:rPr lang="en-GB" b="0" i="0" dirty="0" err="1">
                <a:effectLst/>
                <a:latin typeface="+mj-lt"/>
              </a:rPr>
              <a:t>như</a:t>
            </a:r>
            <a:r>
              <a:rPr lang="en-GB" b="0" i="0" dirty="0">
                <a:effectLst/>
                <a:latin typeface="+mj-lt"/>
              </a:rPr>
              <a:t> JS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Từ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xưa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đã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: flash adobe, Silverlight Microsoft -&gt; </a:t>
            </a:r>
            <a:r>
              <a:rPr lang="en-GB" b="0" i="0" dirty="0" err="1">
                <a:effectLst/>
                <a:latin typeface="+mj-lt"/>
              </a:rPr>
              <a:t>Cnghe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độc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quyền</a:t>
            </a:r>
            <a:r>
              <a:rPr lang="en-GB" b="0" i="0" dirty="0">
                <a:effectLst/>
                <a:latin typeface="+mj-lt"/>
              </a:rPr>
              <a:t> -&gt;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học</a:t>
            </a:r>
            <a:r>
              <a:rPr lang="en-GB" b="0" i="0" dirty="0">
                <a:effectLst/>
                <a:latin typeface="+mj-lt"/>
              </a:rPr>
              <a:t>. Ng </a:t>
            </a:r>
            <a:r>
              <a:rPr lang="en-GB" b="0" i="0" dirty="0" err="1">
                <a:effectLst/>
                <a:latin typeface="+mj-lt"/>
              </a:rPr>
              <a:t>dùng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cài</a:t>
            </a:r>
            <a:r>
              <a:rPr lang="en-GB" b="0" i="0" dirty="0">
                <a:effectLst/>
                <a:latin typeface="+mj-lt"/>
              </a:rPr>
              <a:t> extension -&gt; </a:t>
            </a:r>
            <a:r>
              <a:rPr lang="en-GB" b="0" i="0" dirty="0" err="1">
                <a:effectLst/>
                <a:latin typeface="+mj-lt"/>
              </a:rPr>
              <a:t>bất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tiện</a:t>
            </a:r>
            <a:r>
              <a:rPr lang="en-GB" b="0" i="0" dirty="0">
                <a:effectLst/>
                <a:latin typeface="+mj-lt"/>
              </a:rPr>
              <a:t>, </a:t>
            </a:r>
            <a:r>
              <a:rPr lang="en-GB" b="0" i="0" dirty="0" err="1">
                <a:effectLst/>
                <a:latin typeface="+mj-lt"/>
              </a:rPr>
              <a:t>rủi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ro</a:t>
            </a:r>
            <a:r>
              <a:rPr lang="en-GB" b="0" i="0" dirty="0">
                <a:effectLst/>
                <a:latin typeface="+mj-lt"/>
              </a:rPr>
              <a:t> security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vậy</a:t>
            </a:r>
            <a:r>
              <a:rPr lang="en-GB" b="0" i="0" dirty="0">
                <a:effectLst/>
                <a:latin typeface="+mj-lt"/>
              </a:rPr>
              <a:t> -&gt; ko </a:t>
            </a:r>
            <a:r>
              <a:rPr lang="en-GB" b="0" i="0" dirty="0" err="1">
                <a:effectLst/>
                <a:latin typeface="+mj-lt"/>
              </a:rPr>
              <a:t>phải</a:t>
            </a:r>
            <a:r>
              <a:rPr lang="en-GB" b="0" i="0" dirty="0">
                <a:effectLst/>
                <a:latin typeface="+mj-lt"/>
              </a:rPr>
              <a:t> extension. </a:t>
            </a:r>
            <a:r>
              <a:rPr lang="en-GB" b="0" i="0" dirty="0" err="1">
                <a:effectLst/>
                <a:latin typeface="+mj-lt"/>
              </a:rPr>
              <a:t>Chỉ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cần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có</a:t>
            </a:r>
            <a:r>
              <a:rPr lang="en-GB" b="0" i="0" dirty="0">
                <a:effectLst/>
                <a:latin typeface="+mj-lt"/>
              </a:rPr>
              <a:t> modern browser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use dc (laptop, mobile,…)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công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bố</a:t>
            </a:r>
            <a:r>
              <a:rPr lang="en-GB" b="0" i="0" dirty="0">
                <a:effectLst/>
                <a:latin typeface="+mj-lt"/>
              </a:rPr>
              <a:t> 2015 -&gt; 2017 </a:t>
            </a:r>
            <a:r>
              <a:rPr lang="en-GB" b="0" i="0" dirty="0" err="1">
                <a:effectLst/>
                <a:latin typeface="+mj-lt"/>
              </a:rPr>
              <a:t>đa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số</a:t>
            </a:r>
            <a:r>
              <a:rPr lang="en-GB" b="0" i="0" dirty="0">
                <a:effectLst/>
                <a:latin typeface="+mj-lt"/>
              </a:rPr>
              <a:t> modern browser use dc -&gt; 2019…</a:t>
            </a:r>
          </a:p>
          <a:p>
            <a:endParaRPr lang="en-GB" b="0" i="0" dirty="0">
              <a:effectLst/>
              <a:latin typeface="+mj-lt"/>
            </a:endParaRPr>
          </a:p>
          <a:p>
            <a:r>
              <a:rPr lang="en-GB" b="0" i="0" dirty="0" err="1">
                <a:effectLst/>
                <a:latin typeface="+mj-lt"/>
              </a:rPr>
              <a:t>Efficience</a:t>
            </a:r>
            <a:r>
              <a:rPr lang="en-GB" b="0" i="0" dirty="0">
                <a:effectLst/>
                <a:latin typeface="+mj-lt"/>
              </a:rPr>
              <a:t> and fast (</a:t>
            </a:r>
            <a:r>
              <a:rPr lang="en-GB" b="0" i="0" dirty="0" err="1">
                <a:effectLst/>
                <a:latin typeface="+mj-lt"/>
              </a:rPr>
              <a:t>vì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là</a:t>
            </a:r>
            <a:r>
              <a:rPr lang="en-GB" b="0" i="0" dirty="0">
                <a:effectLst/>
                <a:latin typeface="+mj-lt"/>
              </a:rPr>
              <a:t> binary) , safe, ko </a:t>
            </a:r>
            <a:r>
              <a:rPr lang="en-GB" b="0" i="0" dirty="0" err="1">
                <a:effectLst/>
                <a:latin typeface="+mj-lt"/>
              </a:rPr>
              <a:t>thể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truy</a:t>
            </a:r>
            <a:r>
              <a:rPr lang="en-GB" b="0" i="0" dirty="0">
                <a:effectLst/>
                <a:latin typeface="+mj-lt"/>
              </a:rPr>
              <a:t> </a:t>
            </a:r>
            <a:r>
              <a:rPr lang="en-GB" b="0" i="0" dirty="0" err="1">
                <a:effectLst/>
                <a:latin typeface="+mj-lt"/>
              </a:rPr>
              <a:t>cập</a:t>
            </a:r>
            <a:r>
              <a:rPr lang="en-GB" b="0" i="0" dirty="0">
                <a:effectLst/>
                <a:latin typeface="+mj-lt"/>
              </a:rPr>
              <a:t> file system </a:t>
            </a:r>
            <a:r>
              <a:rPr lang="en-GB" b="0" i="0" dirty="0" err="1">
                <a:effectLst/>
                <a:latin typeface="+mj-lt"/>
              </a:rPr>
              <a:t>của</a:t>
            </a:r>
            <a:r>
              <a:rPr lang="en-GB" b="0" i="0" dirty="0">
                <a:effectLst/>
                <a:latin typeface="+mj-lt"/>
              </a:rPr>
              <a:t>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/>
              <a:t>.wat: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dc</a:t>
            </a:r>
          </a:p>
          <a:p>
            <a:r>
              <a:rPr lang="en-US" dirty="0"/>
              <a:t>.</a:t>
            </a:r>
            <a:r>
              <a:rPr lang="en-US" dirty="0" err="1"/>
              <a:t>wasm</a:t>
            </a:r>
            <a:r>
              <a:rPr lang="en-US" dirty="0"/>
              <a:t>: browser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gthieu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 https://mbebenita.github.io/WasmExplorer/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-&gt; ko ai </a:t>
            </a:r>
            <a:r>
              <a:rPr lang="en-US" dirty="0" err="1"/>
              <a:t>rảnh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language </a:t>
            </a:r>
            <a:r>
              <a:rPr lang="en-US" dirty="0" err="1"/>
              <a:t>có</a:t>
            </a:r>
            <a:r>
              <a:rPr lang="en-US" dirty="0"/>
              <a:t> compiler </a:t>
            </a:r>
            <a:r>
              <a:rPr lang="en-US" dirty="0" err="1"/>
              <a:t>riêng</a:t>
            </a:r>
            <a:r>
              <a:rPr lang="en-US" dirty="0"/>
              <a:t> -&gt;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stackbase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Túm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concept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r>
              <a:rPr lang="en-US" dirty="0" err="1"/>
              <a:t>Chạy</a:t>
            </a:r>
            <a:r>
              <a:rPr lang="en-US" dirty="0"/>
              <a:t> precompiled code dc </a:t>
            </a:r>
            <a:r>
              <a:rPr lang="en-US" dirty="0" err="1"/>
              <a:t>viết</a:t>
            </a:r>
            <a:r>
              <a:rPr lang="en-US" dirty="0"/>
              <a:t> = 1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BE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code JS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vdu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0" i="0" dirty="0">
                <a:solidFill>
                  <a:srgbClr val="D3CFC9"/>
                </a:solidFill>
                <a:effectLst/>
                <a:latin typeface="source-sans-pro"/>
              </a:rPr>
              <a:t> image &amp; video processing, 3D gaming, AR/VR,...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</a:t>
            </a:r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77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them 1 FE language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ko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-&gt;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để</a:t>
            </a:r>
            <a:r>
              <a:rPr lang="en-US" dirty="0"/>
              <a:t> song </a:t>
            </a:r>
            <a:r>
              <a:rPr lang="en-US" dirty="0" err="1"/>
              <a:t>hành</a:t>
            </a:r>
            <a:r>
              <a:rPr lang="en-US" dirty="0"/>
              <a:t> -&gt;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JS </a:t>
            </a:r>
            <a:r>
              <a:rPr lang="en-US" dirty="0" err="1"/>
              <a:t>làm</a:t>
            </a:r>
            <a:r>
              <a:rPr lang="en-US" dirty="0"/>
              <a:t> ko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code JS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thì</a:t>
            </a:r>
            <a:endParaRPr lang="en-US" dirty="0"/>
          </a:p>
          <a:p>
            <a:r>
              <a:rPr lang="en-US" dirty="0"/>
              <a:t>JS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</a:t>
            </a:r>
            <a:r>
              <a:rPr lang="en-US" dirty="0" err="1"/>
              <a:t>vdu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0" i="0" dirty="0">
                <a:solidFill>
                  <a:srgbClr val="D3CFC9"/>
                </a:solidFill>
                <a:effectLst/>
                <a:latin typeface="source-sans-pro"/>
              </a:rPr>
              <a:t> image &amp; video processing, 3D gaming, AR/VR,...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</a:t>
            </a:r>
          </a:p>
          <a:p>
            <a:r>
              <a:rPr lang="en-US" dirty="0"/>
              <a:t>Efficient fast -&gt;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binary</a:t>
            </a:r>
          </a:p>
          <a:p>
            <a:r>
              <a:rPr lang="en-US" dirty="0"/>
              <a:t>Safe: </a:t>
            </a:r>
            <a:r>
              <a:rPr lang="en-US" b="0" i="0" dirty="0">
                <a:solidFill>
                  <a:srgbClr val="3D3D3E"/>
                </a:solidFill>
                <a:effectLst/>
                <a:latin typeface="Helvetica" panose="020B0604020202020204" pitchFamily="34" charset="0"/>
              </a:rPr>
              <a:t>memory-safe, sandboxed </a:t>
            </a:r>
            <a:r>
              <a:rPr lang="en-US" b="0" i="0" u="none" strike="noStrike" dirty="0">
                <a:solidFill>
                  <a:srgbClr val="6797E2"/>
                </a:solidFill>
                <a:effectLst/>
                <a:latin typeface="Helvetica" panose="020B0604020202020204" pitchFamily="34" charset="0"/>
                <a:hlinkClick r:id="rId3"/>
              </a:rPr>
              <a:t>execution environment</a:t>
            </a:r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Show some games after this slides: https://www.webassemblygames.com/</a:t>
            </a:r>
          </a:p>
          <a:p>
            <a:r>
              <a:rPr lang="en-US" dirty="0"/>
              <a:t>https://blazorgames.net/</a:t>
            </a:r>
          </a:p>
          <a:p>
            <a:endParaRPr lang="en-US" b="0" i="0" u="none" strike="noStrike" dirty="0">
              <a:solidFill>
                <a:srgbClr val="6797E2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nhìu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vời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Microsoft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 -&gt;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vs </a:t>
            </a:r>
            <a:r>
              <a:rPr lang="en-US" dirty="0" err="1"/>
              <a:t>wasm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lquan</a:t>
            </a:r>
            <a:r>
              <a:rPr lang="en-US" dirty="0"/>
              <a:t> j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wasm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info, ở event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6 (2021), Microsoft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3 section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blazor</a:t>
            </a:r>
            <a:r>
              <a:rPr lang="en-US" dirty="0"/>
              <a:t> -&gt;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Microsoft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2F56-6FAF-4F26-95A0-718CA3C86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EDAA-12B0-455F-9B4A-C13C4DE1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C24-8C27-4253-BFEF-E104796B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0545-4895-49CD-8149-F099D516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455F-BC93-47D9-B556-275B2E9BC018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F717-89EB-4380-BDE4-7C5A6419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C0227-B287-439F-B249-D2070ED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6278-8384-4D7E-B710-C304F4C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D81C-1180-4D69-9149-710E3C8E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A2F1-A4CA-4ECA-8AB3-9917C805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B2E-4846-49D3-8205-D63C1EEEF817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A5E3-298B-4EEE-BBAE-99A27D4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3C32-36B5-4CC6-8E59-A503646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7A539-725F-4A5D-A62F-177B49A9C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FF6D-4B60-471B-8FD7-7895846B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7B61-5324-4DFD-952C-E240C3A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894A-1C0D-4DEB-85F0-6D077B8D45E2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73B4-EF05-4455-A50A-9A9D1C5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EA18-674C-4F93-888B-FE7A14F7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0DC0-F148-4D7C-A9E7-C2DC0AE7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2585-9494-4406-A88B-618D551F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0935-3342-468F-A017-86A29CF9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BED8-DA05-4478-A06A-BAF15333D976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15D-15C0-46AA-A79F-A0862A40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2371-898A-4FBF-94FE-69BBA48A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38D-752E-4150-8CDF-98ED967C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6955-F8DB-4D47-A150-3B29E41A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EE62-84E8-4343-894E-04C05F0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145A-FD51-4BA0-855C-62F324EA7834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B62-A369-40C7-A8A6-A1AB679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793E-2987-4D94-8A0B-C19F4C58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3B20-3FB2-4800-BE6F-0FDC6B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2904-CD09-436E-AE56-7CAA350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0E4F9-9E7F-429B-9AFF-B41AA4DE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2067-4865-4499-88F0-12992701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6C9-5F85-4982-8EEA-A2ADB977B339}" type="datetime1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1C39-1F55-47C5-A6F1-CAB06E6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DC33A-38CF-4A9B-8037-708FC34C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EBE-9EEB-417B-B2DE-91540365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C2A70-09D2-41AB-881B-0C21EB604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122DD-DFEA-4BAD-9F08-C89CA2D3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7EF36-5AA3-4C70-B9B3-8C3844C9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B0F2B-2010-49B9-AE4D-C6D076599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4E109-E332-4DEE-A55C-2C09FDA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E375-EEF2-484E-AB35-EB1CC8805346}" type="datetime1">
              <a:rPr lang="en-US" smtClean="0"/>
              <a:t>01-Nov-22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66AF8-7A9B-4FCE-B537-605E58F4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661EE-A576-4023-8FCF-AF6D50E6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92E0-DAB3-42B1-9DA4-01D4850C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ED0D-DE36-486A-8CDF-687375F4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4988-2D44-440E-ACD7-B35950566467}" type="datetime1">
              <a:rPr lang="en-US" smtClean="0"/>
              <a:t>01-Nov-22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BF19-E47C-4D88-8DE4-9E0C9C5C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F520-A97B-48E7-8724-B695DC1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B1EC4-D7B5-4394-9E55-34C1A8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1FC6-6226-4927-8376-47C561270091}" type="datetime1">
              <a:rPr lang="en-US" smtClean="0"/>
              <a:t>01-Nov-22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EAEE-CC98-4AC7-BB2D-4C2CBB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6E88-4740-48E8-AECD-C800039A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57EA-1110-4FDB-A926-1F41EB9D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B278-BE3F-44A2-80EC-92164A11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5CE1-3927-421A-9F74-9556B1C5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3A33-AD1F-4FAD-9BC9-AE779F63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6CC2-4C70-4BAF-B112-439620207357}" type="datetime1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A4C7-793D-459A-84A4-A44B7556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85B-63FD-4F70-8B38-871F539F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784-ABF9-4DA9-98E1-C10565C4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AD75-6F95-4F5D-9354-D18852E84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1D45C-04EC-4A89-A386-C6E5014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1DAB-50BE-4638-A6F6-E00F271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65A8-8F6F-4B91-A926-DB266F3E1462}" type="datetime1">
              <a:rPr lang="en-US" smtClean="0"/>
              <a:t>01-Nov-22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B695A-44DA-4117-AB1E-CB918D0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4122D-3A0F-4E9D-8297-9DFFBC1F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1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81BD7-C316-4319-9767-F6F9D89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85FC-09B1-4D68-BF87-CDC58C0C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CD0D-0243-4E80-9909-82C2DEA26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235-8349-465F-BE2B-8ED4FB98405E}" type="datetime1">
              <a:rPr lang="en-US" smtClean="0"/>
              <a:t>01-Nov-22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F896-86EC-4C67-B94A-4E37E71A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F588-8DBF-4309-B911-FF63CB7B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9913-027A-4D5C-9772-EAFAEC30D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?view=aspnetcore-6.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0.com/@OPTASY.com/webassembly-vs-javascript-is-wasm-faster-than-js-when-does-javascript-perform-better-db86d2ecf2cc" TargetMode="External"/><Relationship Id="rId3" Type="http://schemas.openxmlformats.org/officeDocument/2006/relationships/hyperlink" Target="https://www.techwebspace.com/server-side-vs-client-side-programming-languages/" TargetMode="External"/><Relationship Id="rId7" Type="http://schemas.openxmlformats.org/officeDocument/2006/relationships/hyperlink" Target="https://stackoverflow.com/questions/58093386/whats-the-difference-between-asp-net-core-hosted-and-server-side-blazor-reall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spnet/core/blazor/hosting-models?view=aspnetcore-5.0" TargetMode="External"/><Relationship Id="rId5" Type="http://schemas.openxmlformats.org/officeDocument/2006/relationships/hyperlink" Target="https://developer.mozilla.org/en-US/docs/WebAssembly/Understanding_the_text_format" TargetMode="External"/><Relationship Id="rId4" Type="http://schemas.openxmlformats.org/officeDocument/2006/relationships/hyperlink" Target="https://arghya.xyz/articles/webassembly-wasm-wasi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A9E53A39-A1C0-4DF9-9EFB-1264C3A21CC2}"/>
              </a:ext>
            </a:extLst>
          </p:cNvPr>
          <p:cNvSpPr/>
          <p:nvPr/>
        </p:nvSpPr>
        <p:spPr>
          <a:xfrm>
            <a:off x="0" y="1470212"/>
            <a:ext cx="4572000" cy="1048870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7EC31-A831-48DD-A353-6C022B3D77A6}"/>
              </a:ext>
            </a:extLst>
          </p:cNvPr>
          <p:cNvSpPr txBox="1"/>
          <p:nvPr/>
        </p:nvSpPr>
        <p:spPr>
          <a:xfrm>
            <a:off x="1264023" y="1326777"/>
            <a:ext cx="8861612" cy="191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Blazor</a:t>
            </a:r>
            <a:endParaRPr lang="en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new way to </a:t>
            </a: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build client web </a:t>
            </a:r>
            <a:r>
              <a:rPr lang="en-US" sz="3600" i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3600" i="1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pps</a:t>
            </a:r>
            <a:endParaRPr lang="en-US" sz="3600" i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228810-3C6D-46A6-AC71-04CC32A9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0870" y="1518104"/>
            <a:ext cx="2471561" cy="2222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268A8-77CD-49FF-8D94-392765C3BB4B}"/>
              </a:ext>
            </a:extLst>
          </p:cNvPr>
          <p:cNvSpPr txBox="1"/>
          <p:nvPr/>
        </p:nvSpPr>
        <p:spPr>
          <a:xfrm>
            <a:off x="1264023" y="3740532"/>
            <a:ext cx="471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Thien Nguyen</a:t>
            </a:r>
          </a:p>
        </p:txBody>
      </p:sp>
    </p:spTree>
    <p:extLst>
      <p:ext uri="{BB962C8B-B14F-4D97-AF65-F5344CB8AC3E}">
        <p14:creationId xmlns:p14="http://schemas.microsoft.com/office/powerpoint/2010/main" val="38611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Blazor</a:t>
            </a:r>
          </a:p>
        </p:txBody>
      </p:sp>
    </p:spTree>
    <p:extLst>
      <p:ext uri="{BB962C8B-B14F-4D97-AF65-F5344CB8AC3E}">
        <p14:creationId xmlns:p14="http://schemas.microsoft.com/office/powerpoint/2010/main" val="279718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Release in 2018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 client-side library that use .NET on </a:t>
            </a:r>
            <a:r>
              <a:rPr lang="en-US" dirty="0" err="1">
                <a:latin typeface="+mj-lt"/>
              </a:rPr>
              <a:t>WebAssembly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Support SPAs written in C# with Razor template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algn="r">
              <a:lnSpc>
                <a:spcPct val="150000"/>
              </a:lnSpc>
            </a:pPr>
            <a:r>
              <a:rPr lang="en-GB" i="1" dirty="0">
                <a:latin typeface="+mj-lt"/>
                <a:hlinkClick r:id="rId3"/>
              </a:rPr>
              <a:t>https://docs.microsoft.com/en-us/aspnet/core/blazor/?view=aspnetcore-6.0</a:t>
            </a:r>
            <a:r>
              <a:rPr lang="en-GB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620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5FBC7-D962-4E3C-9A54-244123F06B24}"/>
              </a:ext>
            </a:extLst>
          </p:cNvPr>
          <p:cNvSpPr txBox="1"/>
          <p:nvPr/>
        </p:nvSpPr>
        <p:spPr>
          <a:xfrm>
            <a:off x="749559" y="1749045"/>
            <a:ext cx="10692882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Not like Silverlight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Can run without plugin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Share libraries between client and server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24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4DB39FA3-B64B-4D23-840C-99F1B2EF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81844"/>
            <a:ext cx="7572375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94AD-3137-4783-9EF0-FC17CE4BA9B3}"/>
              </a:ext>
            </a:extLst>
          </p:cNvPr>
          <p:cNvSpPr txBox="1"/>
          <p:nvPr/>
        </p:nvSpPr>
        <p:spPr>
          <a:xfrm>
            <a:off x="893115" y="1610584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and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Client-Side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Programming Languages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4BB3BD72-CD90-4EFC-B0F2-940FC67D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70827"/>
            <a:ext cx="7595125" cy="36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6CE2-E375-4830-A1F9-CD76E582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14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826DE3-A342-4574-AF55-4B2CC9F8D0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DD9913-027A-4D5C-9772-EAFAEC30D69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99A1FB-A5A8-4842-BF9C-4BC0965040B0}"/>
              </a:ext>
            </a:extLst>
          </p:cNvPr>
          <p:cNvSpPr/>
          <p:nvPr/>
        </p:nvSpPr>
        <p:spPr>
          <a:xfrm>
            <a:off x="1" y="425224"/>
            <a:ext cx="4796118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2. What is Blazor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FEECD-B32D-4111-B2B4-2444509DD7E6}"/>
              </a:ext>
            </a:extLst>
          </p:cNvPr>
          <p:cNvSpPr txBox="1"/>
          <p:nvPr/>
        </p:nvSpPr>
        <p:spPr>
          <a:xfrm>
            <a:off x="893115" y="1610584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Milestones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3801C-ACDA-4835-BE59-6B1FA5280993}"/>
              </a:ext>
            </a:extLst>
          </p:cNvPr>
          <p:cNvSpPr txBox="1"/>
          <p:nvPr/>
        </p:nvSpPr>
        <p:spPr>
          <a:xfrm>
            <a:off x="875186" y="1906952"/>
            <a:ext cx="9165285" cy="4814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2017 :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2017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announced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2019 :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1</a:t>
            </a:r>
            <a:r>
              <a:rPr lang="en-US" i="0" baseline="30000" dirty="0">
                <a:solidFill>
                  <a:srgbClr val="231F20"/>
                </a:solidFill>
                <a:effectLst/>
                <a:latin typeface="+mj-lt"/>
              </a:rPr>
              <a:t>st</a:t>
            </a: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 preview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Server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2019 : </a:t>
            </a:r>
            <a:r>
              <a:rPr lang="en-US" dirty="0" err="1">
                <a:solidFill>
                  <a:srgbClr val="231F20"/>
                </a:solidFill>
                <a:latin typeface="+mj-lt"/>
              </a:rPr>
              <a:t>Blazor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> Web Assembly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31F20"/>
                </a:solidFill>
                <a:effectLst/>
                <a:latin typeface="+mj-lt"/>
              </a:rPr>
              <a:t>2021 : LTS for </a:t>
            </a:r>
            <a:r>
              <a:rPr lang="en-US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1F20"/>
                </a:solidFill>
                <a:latin typeface="+mj-lt"/>
              </a:rPr>
              <a:t>2022 : .NET 7</a:t>
            </a:r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634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1970202" y="2734551"/>
            <a:ext cx="8333295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</a:rPr>
              <a:t>Blazor</a:t>
            </a:r>
            <a:r>
              <a:rPr lang="en-US" sz="4400" dirty="0">
                <a:solidFill>
                  <a:schemeClr val="bg1"/>
                </a:solidFill>
              </a:rPr>
              <a:t> hosting models</a:t>
            </a:r>
          </a:p>
        </p:txBody>
      </p:sp>
    </p:spTree>
    <p:extLst>
      <p:ext uri="{BB962C8B-B14F-4D97-AF65-F5344CB8AC3E}">
        <p14:creationId xmlns:p14="http://schemas.microsoft.com/office/powerpoint/2010/main" val="336290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1" y="425224"/>
            <a:ext cx="5957740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 </a:t>
            </a:r>
            <a:r>
              <a:rPr lang="en-US" sz="3600" dirty="0" err="1">
                <a:solidFill>
                  <a:schemeClr val="bg1"/>
                </a:solidFill>
              </a:rPr>
              <a:t>Blazor</a:t>
            </a:r>
            <a:r>
              <a:rPr lang="en-US" sz="3600" dirty="0">
                <a:solidFill>
                  <a:schemeClr val="bg1"/>
                </a:solidFill>
              </a:rPr>
              <a:t> hosting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5001-F3A1-4C38-83BA-6550F49B9C5A}"/>
              </a:ext>
            </a:extLst>
          </p:cNvPr>
          <p:cNvGrpSpPr/>
          <p:nvPr/>
        </p:nvGrpSpPr>
        <p:grpSpPr>
          <a:xfrm>
            <a:off x="663946" y="1576545"/>
            <a:ext cx="3297772" cy="4587511"/>
            <a:chOff x="683611" y="1520893"/>
            <a:chExt cx="3297772" cy="4587511"/>
          </a:xfrm>
        </p:grpSpPr>
        <p:pic>
          <p:nvPicPr>
            <p:cNvPr id="7" name="Picture 6" descr="Diagram&#10;&#10;Description automatically generated">
              <a:extLst>
                <a:ext uri="{FF2B5EF4-FFF2-40B4-BE49-F238E27FC236}">
                  <a16:creationId xmlns:a16="http://schemas.microsoft.com/office/drawing/2014/main" id="{DBA2423E-B146-46AA-9C00-89E4F95D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711" y="1520893"/>
              <a:ext cx="2081928" cy="31190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14A6D-A6B7-48EB-BDBD-5C25B9F6F348}"/>
                </a:ext>
              </a:extLst>
            </p:cNvPr>
            <p:cNvSpPr txBox="1"/>
            <p:nvPr/>
          </p:nvSpPr>
          <p:spPr>
            <a:xfrm>
              <a:off x="683611" y="4825617"/>
              <a:ext cx="3297772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WebAssembly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Client-side rendering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Incremental DOM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0C3F0-32D9-4814-8E3F-95CE63305DD2}"/>
              </a:ext>
            </a:extLst>
          </p:cNvPr>
          <p:cNvGrpSpPr/>
          <p:nvPr/>
        </p:nvGrpSpPr>
        <p:grpSpPr>
          <a:xfrm>
            <a:off x="5113157" y="1576545"/>
            <a:ext cx="6130981" cy="4587511"/>
            <a:chOff x="5136787" y="1520893"/>
            <a:chExt cx="6130981" cy="4587511"/>
          </a:xfrm>
        </p:grpSpPr>
        <p:pic>
          <p:nvPicPr>
            <p:cNvPr id="3" name="Picture 2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1A3E7D27-A16D-4106-B9C8-07882D95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787" y="1520893"/>
              <a:ext cx="6130981" cy="313173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E5F5B-919A-4D15-9892-46E6C36016BA}"/>
                </a:ext>
              </a:extLst>
            </p:cNvPr>
            <p:cNvSpPr txBox="1"/>
            <p:nvPr/>
          </p:nvSpPr>
          <p:spPr>
            <a:xfrm>
              <a:off x="6729229" y="4825617"/>
              <a:ext cx="3392129" cy="128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i="0" strike="noStrike">
                  <a:effectLst/>
                  <a:latin typeface="+mj-lt"/>
                </a:rPr>
                <a:t>Blazor Server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Server-side logic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>
                  <a:latin typeface="+mj-lt"/>
                </a:rPr>
                <a:t>DOM updated by SignalR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4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2787" y="2429330"/>
            <a:ext cx="11346426" cy="199933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PROS and CONS </a:t>
            </a:r>
          </a:p>
          <a:p>
            <a:pPr algn="ctr">
              <a:lnSpc>
                <a:spcPct val="150000"/>
              </a:lnSpc>
            </a:pPr>
            <a:r>
              <a:rPr lang="en-US" sz="4400">
                <a:solidFill>
                  <a:schemeClr val="bg1"/>
                </a:solidFill>
              </a:rPr>
              <a:t>Blazor WebAssembly and Blazor Server</a:t>
            </a:r>
          </a:p>
        </p:txBody>
      </p:sp>
    </p:spTree>
    <p:extLst>
      <p:ext uri="{BB962C8B-B14F-4D97-AF65-F5344CB8AC3E}">
        <p14:creationId xmlns:p14="http://schemas.microsoft.com/office/powerpoint/2010/main" val="177127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55DFFD5-6BFA-44B2-BD60-93105786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29" y="2304132"/>
            <a:ext cx="2081928" cy="3119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4835850" y="1606428"/>
            <a:ext cx="7696809" cy="543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.NET code for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Efficient and 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server-side dependencies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Progressive Web App (PWA)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download resources before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running (~700 KB)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Old browser cannot be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Need times to developing tools for developers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35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19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WebAssembly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776BFF8-9227-DBD1-7531-22CEF226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43" y="1657949"/>
            <a:ext cx="9851085" cy="46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0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B1AD5-AC92-40FF-BD3D-DE7D58214BBF}"/>
              </a:ext>
            </a:extLst>
          </p:cNvPr>
          <p:cNvSpPr txBox="1"/>
          <p:nvPr/>
        </p:nvSpPr>
        <p:spPr>
          <a:xfrm>
            <a:off x="999565" y="720787"/>
            <a:ext cx="203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+mj-lt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C5951-F166-41B8-A013-459249F65C30}"/>
              </a:ext>
            </a:extLst>
          </p:cNvPr>
          <p:cNvSpPr txBox="1"/>
          <p:nvPr/>
        </p:nvSpPr>
        <p:spPr>
          <a:xfrm>
            <a:off x="999565" y="1653988"/>
            <a:ext cx="904090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WebAssembly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Blazor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PROS and CONS of each </a:t>
            </a:r>
            <a:r>
              <a:rPr lang="en-US" sz="2400" dirty="0" err="1"/>
              <a:t>Blazor</a:t>
            </a:r>
            <a:r>
              <a:rPr lang="en-US" sz="2400" dirty="0"/>
              <a:t> hosting models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47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20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Blazor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FDC98-1637-450E-85AC-015D18E54D09}"/>
              </a:ext>
            </a:extLst>
          </p:cNvPr>
          <p:cNvSpPr txBox="1"/>
          <p:nvPr/>
        </p:nvSpPr>
        <p:spPr>
          <a:xfrm>
            <a:off x="6192702" y="1648463"/>
            <a:ext cx="5409364" cy="6684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PROS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need to download before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Server-side rendering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Load fast in 1</a:t>
            </a:r>
            <a:r>
              <a:rPr lang="en-US" baseline="30000" dirty="0">
                <a:latin typeface="+mj-lt"/>
              </a:rPr>
              <a:t>st</a:t>
            </a:r>
            <a:r>
              <a:rPr lang="en-US" dirty="0">
                <a:latin typeface="+mj-lt"/>
              </a:rPr>
              <a:t>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Can be used in older browser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API private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</a:rPr>
              <a:t>SignalR</a:t>
            </a:r>
            <a:r>
              <a:rPr lang="en-US" dirty="0">
                <a:latin typeface="+mj-lt"/>
              </a:rPr>
              <a:t> -&gt; latency on each event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Always keeps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NO offline mode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High memory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B4B815-5DBC-4D0B-9621-259313B8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15" y="2503341"/>
            <a:ext cx="4937414" cy="25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21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FA870D-0CFD-10E4-1CE4-F0169984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3" y="1732364"/>
            <a:ext cx="10506860" cy="40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22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-1" y="425224"/>
            <a:ext cx="11949953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4. PROS and CONS Blazor WebAssembly and Blazor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6897D-ED08-4783-A3A9-09607914D334}"/>
              </a:ext>
            </a:extLst>
          </p:cNvPr>
          <p:cNvSpPr txBox="1"/>
          <p:nvPr/>
        </p:nvSpPr>
        <p:spPr>
          <a:xfrm>
            <a:off x="530044" y="118875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Server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B246A7-6420-8356-7DF7-ED51A6E2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0" y="1892045"/>
            <a:ext cx="10496545" cy="419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2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4208206" y="2874069"/>
            <a:ext cx="3775587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3052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81DFF-C646-448F-90A5-7673342C3F27}"/>
              </a:ext>
            </a:extLst>
          </p:cNvPr>
          <p:cNvSpPr txBox="1"/>
          <p:nvPr/>
        </p:nvSpPr>
        <p:spPr>
          <a:xfrm>
            <a:off x="1281403" y="643812"/>
            <a:ext cx="9825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References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Server-Side vs Client-Side Programming Languages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3"/>
              </a:rPr>
              <a:t>https://www.techwebspace.com/server-side-vs-client-side-programming-languages/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WebAssembly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4"/>
              </a:rPr>
              <a:t>https://arghya.xyz/articles/webassembly-wasm-wasi/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5"/>
              </a:rPr>
              <a:t>https://developer.mozilla.org/en-US/docs/WebAssembly/Understanding_the_text_format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latin typeface="+mj-lt"/>
              </a:rPr>
              <a:t>Blazor</a:t>
            </a:r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  <a:hlinkClick r:id="rId6"/>
              </a:rPr>
              <a:t>https://docs.microsoft.com/en-us/aspnet/core/blazor/hosting-models?view=aspnetcore-5.0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A4A5-06EC-2749-B9FC-8A2AF4041A71}"/>
              </a:ext>
            </a:extLst>
          </p:cNvPr>
          <p:cNvSpPr txBox="1"/>
          <p:nvPr/>
        </p:nvSpPr>
        <p:spPr>
          <a:xfrm>
            <a:off x="1281402" y="4026214"/>
            <a:ext cx="98258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j-lt"/>
              </a:rPr>
              <a:t>Some relevant </a:t>
            </a:r>
            <a:r>
              <a:rPr lang="en-US" b="1" dirty="0">
                <a:latin typeface="+mj-lt"/>
              </a:rPr>
              <a:t>questions</a:t>
            </a:r>
          </a:p>
          <a:p>
            <a:endParaRPr lang="en-US" i="0" dirty="0">
              <a:solidFill>
                <a:srgbClr val="231F20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ASP.NET Core hosted vs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Blazor</a:t>
            </a: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 </a:t>
            </a:r>
            <a:r>
              <a:rPr lang="en-US" sz="1600" i="0" dirty="0" err="1">
                <a:solidFill>
                  <a:srgbClr val="231F20"/>
                </a:solidFill>
                <a:effectLst/>
                <a:latin typeface="+mj-lt"/>
              </a:rPr>
              <a:t>Serverside</a:t>
            </a:r>
            <a:endParaRPr lang="en-US" sz="1600" dirty="0">
              <a:solidFill>
                <a:srgbClr val="231F20"/>
              </a:solidFill>
              <a:latin typeface="+mj-lt"/>
            </a:endParaRPr>
          </a:p>
          <a:p>
            <a:r>
              <a:rPr lang="en-US" sz="1600" dirty="0">
                <a:latin typeface="+mj-lt"/>
                <a:hlinkClick r:id="rId7"/>
              </a:rPr>
              <a:t>https://stackoverflow.com/questions/58093386/whats-the-difference-between-asp-net-core-hosted-and-server-side-blazor-really</a:t>
            </a:r>
            <a:r>
              <a:rPr lang="en-US" sz="1600" dirty="0"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i="0" dirty="0">
                <a:solidFill>
                  <a:srgbClr val="231F20"/>
                </a:solidFill>
                <a:effectLst/>
                <a:latin typeface="+mj-lt"/>
              </a:rPr>
              <a:t>JS vs WASM</a:t>
            </a:r>
          </a:p>
          <a:p>
            <a:r>
              <a:rPr lang="en-US" sz="1600" dirty="0">
                <a:solidFill>
                  <a:srgbClr val="231F20"/>
                </a:solidFill>
                <a:latin typeface="+mj-lt"/>
                <a:hlinkClick r:id="rId8"/>
              </a:rPr>
              <a:t>https://medium0.com/@OPTASY.com/webassembly-vs-javascript-is-wasm-faster-than-js-when-does-javascript-perform-better-db86d2ecf2cc</a:t>
            </a:r>
            <a:r>
              <a:rPr lang="en-US" sz="1600" dirty="0">
                <a:solidFill>
                  <a:srgbClr val="231F20"/>
                </a:solidFill>
                <a:latin typeface="+mj-lt"/>
              </a:rPr>
              <a:t> </a:t>
            </a:r>
          </a:p>
          <a:p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96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02AA3-369F-4874-8DD0-FE23FF48EB9E}"/>
              </a:ext>
            </a:extLst>
          </p:cNvPr>
          <p:cNvSpPr txBox="1"/>
          <p:nvPr/>
        </p:nvSpPr>
        <p:spPr>
          <a:xfrm>
            <a:off x="553198" y="157985"/>
            <a:ext cx="8539779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DD9913-027A-4D5C-9772-EAFAEC30D69D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9" name="Picture 8" descr="A picture containing text, gear, wheel&#10;&#10;Description automatically generated">
            <a:extLst>
              <a:ext uri="{FF2B5EF4-FFF2-40B4-BE49-F238E27FC236}">
                <a16:creationId xmlns:a16="http://schemas.microsoft.com/office/drawing/2014/main" id="{8B008D90-8175-6D4E-18C6-666210EA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21" y="3143989"/>
            <a:ext cx="1530879" cy="14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69A7FEA3-BBA2-47BB-A62E-6A1552283F80}"/>
              </a:ext>
            </a:extLst>
          </p:cNvPr>
          <p:cNvSpPr/>
          <p:nvPr/>
        </p:nvSpPr>
        <p:spPr>
          <a:xfrm>
            <a:off x="2163097" y="2734551"/>
            <a:ext cx="7964129" cy="1109862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What is WebAssembly</a:t>
            </a:r>
          </a:p>
        </p:txBody>
      </p:sp>
    </p:spTree>
    <p:extLst>
      <p:ext uri="{BB962C8B-B14F-4D97-AF65-F5344CB8AC3E}">
        <p14:creationId xmlns:p14="http://schemas.microsoft.com/office/powerpoint/2010/main" val="25530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CD2D9-2696-41C7-9068-66E84C8E88B8}"/>
              </a:ext>
            </a:extLst>
          </p:cNvPr>
          <p:cNvGrpSpPr/>
          <p:nvPr/>
        </p:nvGrpSpPr>
        <p:grpSpPr>
          <a:xfrm>
            <a:off x="893115" y="1610584"/>
            <a:ext cx="9089085" cy="4538385"/>
            <a:chOff x="793102" y="1601254"/>
            <a:chExt cx="9089085" cy="4538385"/>
          </a:xfrm>
        </p:grpSpPr>
        <p:pic>
          <p:nvPicPr>
            <p:cNvPr id="6" name="Picture 5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10A361B7-3AF2-4DD8-B800-ED23458DF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812" y="2472514"/>
              <a:ext cx="7572375" cy="36671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6490A-AADF-4A9A-BB11-5FAC7A1E835D}"/>
                </a:ext>
              </a:extLst>
            </p:cNvPr>
            <p:cNvSpPr txBox="1"/>
            <p:nvPr/>
          </p:nvSpPr>
          <p:spPr>
            <a:xfrm>
              <a:off x="793102" y="1601254"/>
              <a:ext cx="731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Review about Server-Side and </a:t>
              </a:r>
              <a:r>
                <a:rPr lang="en-US" i="0" dirty="0">
                  <a:solidFill>
                    <a:srgbClr val="231F20"/>
                  </a:solidFill>
                  <a:effectLst/>
                  <a:latin typeface="+mj-lt"/>
                </a:rPr>
                <a:t>Client-Side</a:t>
              </a:r>
              <a:r>
                <a:rPr lang="en-US" sz="1600" i="0" dirty="0">
                  <a:solidFill>
                    <a:srgbClr val="231F20"/>
                  </a:solidFill>
                  <a:effectLst/>
                  <a:latin typeface="+mj-lt"/>
                </a:rPr>
                <a:t> Programming Languages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4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39755" y="1730715"/>
            <a:ext cx="10692882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WebAssembly</a:t>
            </a:r>
            <a:r>
              <a:rPr lang="en-GB" b="0" i="0" dirty="0">
                <a:effectLst/>
                <a:latin typeface="+mj-lt"/>
              </a:rPr>
              <a:t> (abbreviated </a:t>
            </a:r>
            <a:r>
              <a:rPr lang="en-GB" b="0" i="1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) is a binary instruction format for a stack-based virtual machine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effectLst/>
                <a:latin typeface="+mj-lt"/>
              </a:rPr>
              <a:t> is designed as a portable compilation target for programming languages, enabling deployment on the web for client and server applications.</a:t>
            </a:r>
          </a:p>
          <a:p>
            <a:pPr>
              <a:lnSpc>
                <a:spcPct val="150000"/>
              </a:lnSpc>
            </a:pPr>
            <a:endParaRPr lang="en-GB" b="0" i="0" dirty="0"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 err="1">
                <a:effectLst/>
                <a:latin typeface="+mj-lt"/>
              </a:rPr>
              <a:t>Wasm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 became the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+mj-lt"/>
              </a:rPr>
              <a:t>offical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GB" b="1" i="1" dirty="0">
                <a:solidFill>
                  <a:srgbClr val="222222"/>
                </a:solidFill>
                <a:effectLst/>
                <a:latin typeface="+mj-lt"/>
              </a:rPr>
              <a:t>“fourth language for web”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 on </a:t>
            </a:r>
            <a:r>
              <a:rPr lang="en-GB" dirty="0">
                <a:latin typeface="+mj-lt"/>
              </a:rPr>
              <a:t>5th December 2019</a:t>
            </a:r>
            <a:r>
              <a:rPr lang="en-GB" b="0" i="0" dirty="0">
                <a:solidFill>
                  <a:srgbClr val="222222"/>
                </a:solidFill>
                <a:effectLst/>
                <a:latin typeface="+mj-lt"/>
              </a:rPr>
              <a:t>, i.e. after HTML, CSS &amp;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+mj-lt"/>
              </a:rPr>
              <a:t>Can written by C/C++, C#, Python,…</a:t>
            </a:r>
          </a:p>
          <a:p>
            <a:pPr algn="r">
              <a:lnSpc>
                <a:spcPct val="150000"/>
              </a:lnSpc>
            </a:pPr>
            <a:r>
              <a:rPr lang="en-US" i="1" dirty="0">
                <a:latin typeface="+mj-lt"/>
                <a:hlinkClick r:id="rId3"/>
              </a:rPr>
              <a:t>https://webassembly.org/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10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8A7AE4F-5ECC-4CF0-9B08-4C7A996B8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2" y="1948174"/>
            <a:ext cx="7597798" cy="3482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6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E5857-3487-4263-8084-547EFDBD0AB9}"/>
              </a:ext>
            </a:extLst>
          </p:cNvPr>
          <p:cNvSpPr txBox="1"/>
          <p:nvPr/>
        </p:nvSpPr>
        <p:spPr>
          <a:xfrm>
            <a:off x="874454" y="1353106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WASM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CB692-403E-4BB2-8255-591505841097}"/>
              </a:ext>
            </a:extLst>
          </p:cNvPr>
          <p:cNvGrpSpPr/>
          <p:nvPr/>
        </p:nvGrpSpPr>
        <p:grpSpPr>
          <a:xfrm>
            <a:off x="3526958" y="4368673"/>
            <a:ext cx="2010192" cy="2021823"/>
            <a:chOff x="2071395" y="4553339"/>
            <a:chExt cx="774442" cy="20218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D792C-5981-44D0-A880-C0906144EC2A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textual format .wat</a:t>
              </a:r>
              <a:endParaRPr lang="en-US">
                <a:latin typeface="+mj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6ED21A-0783-4594-ADA9-6F1853D5F871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815072-5DA4-420C-975B-F58E59C7AC69}"/>
              </a:ext>
            </a:extLst>
          </p:cNvPr>
          <p:cNvGrpSpPr/>
          <p:nvPr/>
        </p:nvGrpSpPr>
        <p:grpSpPr>
          <a:xfrm>
            <a:off x="7184558" y="4368673"/>
            <a:ext cx="2010192" cy="2021823"/>
            <a:chOff x="2071395" y="4553339"/>
            <a:chExt cx="774442" cy="202182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A58F4D-67B4-4055-B325-0D6C60076FFC}"/>
                </a:ext>
              </a:extLst>
            </p:cNvPr>
            <p:cNvSpPr txBox="1"/>
            <p:nvPr/>
          </p:nvSpPr>
          <p:spPr>
            <a:xfrm>
              <a:off x="2071395" y="5928831"/>
              <a:ext cx="77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0" strike="noStrike">
                  <a:effectLst/>
                  <a:latin typeface="+mj-lt"/>
                </a:rPr>
                <a:t>binary format</a:t>
              </a:r>
            </a:p>
            <a:p>
              <a:pPr algn="ctr"/>
              <a:r>
                <a:rPr lang="en-US">
                  <a:latin typeface="+mj-lt"/>
                </a:rPr>
                <a:t>.wasm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12ACE6-CC6B-407A-A9E6-CF3EC3A1E9E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458616" y="4553339"/>
              <a:ext cx="0" cy="137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0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7FEEC-7DD9-4933-8A21-1829F3CE4EED}"/>
              </a:ext>
            </a:extLst>
          </p:cNvPr>
          <p:cNvSpPr txBox="1"/>
          <p:nvPr/>
        </p:nvSpPr>
        <p:spPr>
          <a:xfrm>
            <a:off x="874454" y="1353106"/>
            <a:ext cx="805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WebAssembly 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0ED318-9BDF-45D3-A5C4-E2FB4418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50" y="1986648"/>
            <a:ext cx="10580076" cy="4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Efficient and fast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Safe</a:t>
            </a:r>
          </a:p>
          <a:p>
            <a:pPr>
              <a:lnSpc>
                <a:spcPct val="150000"/>
              </a:lnSpc>
            </a:pPr>
            <a:endParaRPr lang="en-US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>
                <a:latin typeface="+mj-lt"/>
              </a:rPr>
              <a:t>Compile a WebAssembly module from many languages: C/C++, Rust, C#, F#, Go, Kotlin, Swift,…</a:t>
            </a:r>
          </a:p>
          <a:p>
            <a:pPr algn="l">
              <a:lnSpc>
                <a:spcPct val="150000"/>
              </a:lnSpc>
            </a:pPr>
            <a:endParaRPr lang="en-GB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i="0">
                <a:effectLst/>
                <a:latin typeface="+mj-lt"/>
              </a:rPr>
              <a:t>Can be executed on web, stand-alone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>
                <a:latin typeface="+mj-lt"/>
              </a:rPr>
              <a:t>								</a:t>
            </a:r>
            <a:endParaRPr lang="en-US" i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231F20"/>
                </a:solidFill>
                <a:effectLst/>
                <a:latin typeface="+mj-lt"/>
              </a:rPr>
              <a:t>Why would I use WebAssembly?</a:t>
            </a:r>
          </a:p>
        </p:txBody>
      </p:sp>
    </p:spTree>
    <p:extLst>
      <p:ext uri="{BB962C8B-B14F-4D97-AF65-F5344CB8AC3E}">
        <p14:creationId xmlns:p14="http://schemas.microsoft.com/office/powerpoint/2010/main" val="387188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BB42-F088-4AFD-B746-CA27AABA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D9913-027A-4D5C-9772-EAFAEC30D69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FF13E13-E227-4FD1-BD85-6C8EFE9C39E6}"/>
              </a:ext>
            </a:extLst>
          </p:cNvPr>
          <p:cNvSpPr/>
          <p:nvPr/>
        </p:nvSpPr>
        <p:spPr>
          <a:xfrm>
            <a:off x="0" y="425224"/>
            <a:ext cx="6418729" cy="694449"/>
          </a:xfrm>
          <a:prstGeom prst="chevron">
            <a:avLst/>
          </a:prstGeom>
          <a:solidFill>
            <a:srgbClr val="702AF7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1. What is WebAssembly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9C29C-ACD2-47B7-9EF9-805B2B00C415}"/>
              </a:ext>
            </a:extLst>
          </p:cNvPr>
          <p:cNvSpPr txBox="1"/>
          <p:nvPr/>
        </p:nvSpPr>
        <p:spPr>
          <a:xfrm>
            <a:off x="893115" y="2319316"/>
            <a:ext cx="10692882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Many features under development or not ready yet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IE and older browsers don’t support </a:t>
            </a:r>
            <a:r>
              <a:rPr lang="en-US" dirty="0" err="1">
                <a:latin typeface="+mj-lt"/>
              </a:rPr>
              <a:t>wasm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+mj-lt"/>
              </a:rPr>
              <a:t>By design, code needed to be compiled before distribution. Therefore, “</a:t>
            </a:r>
            <a:r>
              <a:rPr lang="en-GB" b="1" i="1" dirty="0">
                <a:latin typeface="+mj-lt"/>
              </a:rPr>
              <a:t>fix JS directly on CDN</a:t>
            </a:r>
            <a:r>
              <a:rPr lang="en-GB" dirty="0">
                <a:latin typeface="+mj-lt"/>
              </a:rPr>
              <a:t>” kind of approaching doesn’t supported</a:t>
            </a:r>
          </a:p>
          <a:p>
            <a:pPr algn="l">
              <a:lnSpc>
                <a:spcPct val="150000"/>
              </a:lnSpc>
            </a:pPr>
            <a:endParaRPr lang="en-GB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+mj-lt"/>
              </a:rPr>
              <a:t>								</a:t>
            </a:r>
            <a:endParaRPr lang="en-US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1E08-3200-4582-9674-396866998DA5}"/>
              </a:ext>
            </a:extLst>
          </p:cNvPr>
          <p:cNvSpPr txBox="1"/>
          <p:nvPr/>
        </p:nvSpPr>
        <p:spPr>
          <a:xfrm>
            <a:off x="893115" y="1657949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Besides, </a:t>
            </a:r>
            <a:r>
              <a:rPr lang="en-US" sz="2000" b="1" i="0" dirty="0" err="1">
                <a:solidFill>
                  <a:srgbClr val="231F20"/>
                </a:solidFill>
                <a:effectLst/>
                <a:latin typeface="+mj-lt"/>
              </a:rPr>
              <a:t>WebAssembly</a:t>
            </a:r>
            <a:r>
              <a:rPr lang="en-US" sz="2000" b="1" i="0" dirty="0">
                <a:solidFill>
                  <a:srgbClr val="231F20"/>
                </a:solidFill>
                <a:effectLst/>
                <a:latin typeface="+mj-lt"/>
              </a:rPr>
              <a:t> not-so-great</a:t>
            </a:r>
          </a:p>
        </p:txBody>
      </p:sp>
    </p:spTree>
    <p:extLst>
      <p:ext uri="{BB962C8B-B14F-4D97-AF65-F5344CB8AC3E}">
        <p14:creationId xmlns:p14="http://schemas.microsoft.com/office/powerpoint/2010/main" val="20962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16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2180</Words>
  <Application>Microsoft Office PowerPoint</Application>
  <PresentationFormat>Widescreen</PresentationFormat>
  <Paragraphs>331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16</vt:lpstr>
      <vt:lpstr>Arial</vt:lpstr>
      <vt:lpstr>Calibri</vt:lpstr>
      <vt:lpstr>Calibri Light</vt:lpstr>
      <vt:lpstr>Cascadia Mono</vt:lpstr>
      <vt:lpstr>Helvetica</vt:lpstr>
      <vt:lpstr>source-sans-pro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 THIEN</dc:creator>
  <cp:lastModifiedBy>NGUYEN HOAN THIEN</cp:lastModifiedBy>
  <cp:revision>171</cp:revision>
  <dcterms:created xsi:type="dcterms:W3CDTF">2021-11-21T10:10:41Z</dcterms:created>
  <dcterms:modified xsi:type="dcterms:W3CDTF">2022-10-31T18:58:42Z</dcterms:modified>
</cp:coreProperties>
</file>