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4" r:id="rId37"/>
    <p:sldId id="295" r:id="rId38"/>
    <p:sldId id="296" r:id="rId39"/>
    <p:sldId id="297" r:id="rId40"/>
    <p:sldId id="299" r:id="rId41"/>
    <p:sldId id="298" r:id="rId42"/>
    <p:sldId id="300" r:id="rId43"/>
    <p:sldId id="301" r:id="rId44"/>
    <p:sldId id="293" r:id="rId45"/>
    <p:sldId id="257" r:id="rId46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278" y="-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97EFD-6325-4358-FD4B-73DBC9FBA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F3297-F065-6E08-BF87-081109ADB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E0929-D7F3-04FD-54C7-36ADDF2D0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23A0-E4B6-46BF-AC62-855243B6CAEF}" type="datetimeFigureOut">
              <a:rPr lang="vi-VN" smtClean="0"/>
              <a:t>27/10/2025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AD4FB-D479-1136-6DFC-97F57A83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F05AA-4299-9813-881B-F5CABD844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C24A-3AE9-4862-BB1A-7CEE3C41F8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30569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95C9-2B53-A8E4-C814-6BEB0E43C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A2913B-0B94-9FF0-E966-23A620DBBE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2DB884-C012-C02F-7146-269880581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23A0-E4B6-46BF-AC62-855243B6CAEF}" type="datetimeFigureOut">
              <a:rPr lang="vi-VN" smtClean="0"/>
              <a:t>27/10/2025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59D2F-F8DE-E7B9-EED1-FEC521F69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18B14-DFE0-5231-8B4C-E512B5FA6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C24A-3AE9-4862-BB1A-7CEE3C41F8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2453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CCC8F-2F1D-CB23-DB75-2C7875EFF2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E52B85-49E4-B155-A19C-CA4B229F3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D7DE4D-7E46-10E5-F7DA-57B73674F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23A0-E4B6-46BF-AC62-855243B6CAEF}" type="datetimeFigureOut">
              <a:rPr lang="vi-VN" smtClean="0"/>
              <a:t>27/10/2025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9E003-4C6E-FEA7-18F0-9196024AA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36BEE9-CC18-54DF-8CB9-222FABAE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C24A-3AE9-4862-BB1A-7CEE3C41F8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022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92DF4-46CC-1664-AD86-F2BF655A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2CDA5-2ED4-A627-7BA2-A8F6861B9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B35D5-AB6D-0564-1DD9-24E5058D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23A0-E4B6-46BF-AC62-855243B6CAEF}" type="datetimeFigureOut">
              <a:rPr lang="vi-VN" smtClean="0"/>
              <a:t>27/10/2025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038A6-E5F3-AA81-C825-91A436F8C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AA2E1E-069B-BA49-F223-85A8AE398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C24A-3AE9-4862-BB1A-7CEE3C41F8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69568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EB958-8786-7FFE-682F-26961218A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DACE2-4A4B-F25F-5ECB-3EC2FF42F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68B1F-0EFD-A7E8-2B60-950F9F85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23A0-E4B6-46BF-AC62-855243B6CAEF}" type="datetimeFigureOut">
              <a:rPr lang="vi-VN" smtClean="0"/>
              <a:t>27/10/2025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7B188-0C7B-27E7-43F9-BA7EAB7AD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DD4F1-85DB-AE71-4B4F-32603F5CF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C24A-3AE9-4862-BB1A-7CEE3C41F8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178604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812C-0357-176C-61B9-5C75D877C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6116F6-FCBF-6FF3-9FC9-F1DD3B8A32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65AD2-22CD-D34F-78B0-9969FBA0D7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DE251-1AAA-3B10-376B-BB4A42F95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23A0-E4B6-46BF-AC62-855243B6CAEF}" type="datetimeFigureOut">
              <a:rPr lang="vi-VN" smtClean="0"/>
              <a:t>27/10/2025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A5F1C-5F9C-6F86-8DAF-F7A280DA6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CF23BD-E39A-3388-1351-65419476E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C24A-3AE9-4862-BB1A-7CEE3C41F8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897471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9C940-4339-7808-89AA-1515E73E5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3F487-A3B7-1FCE-BF4D-9BE5D69C0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BFB2EA-CDB9-A748-796E-21B163279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A1921C-F578-6C3C-46C9-97A6CB6D1C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85CE8-1D19-24DF-5F64-465D03D785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A5A6B-3A51-2679-0815-4DA28C15C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23A0-E4B6-46BF-AC62-855243B6CAEF}" type="datetimeFigureOut">
              <a:rPr lang="vi-VN" smtClean="0"/>
              <a:t>27/10/2025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8CC076-06FD-18DE-B5E1-3B081745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139F36-EE31-7EF7-6769-B8B0040C2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C24A-3AE9-4862-BB1A-7CEE3C41F8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736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F3679-CC5E-4E8E-5BFE-E98172FB8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BAA048-9713-6CBA-4611-EF97B801A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23A0-E4B6-46BF-AC62-855243B6CAEF}" type="datetimeFigureOut">
              <a:rPr lang="vi-VN" smtClean="0"/>
              <a:t>27/10/2025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102D4D-25CB-9632-EBA7-FE8A3D74D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0BEB7-E3F6-62D3-A5DF-ED42921B1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C24A-3AE9-4862-BB1A-7CEE3C41F8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24782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1D481-D4DF-4E94-113A-9B9AA731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23A0-E4B6-46BF-AC62-855243B6CAEF}" type="datetimeFigureOut">
              <a:rPr lang="vi-VN" smtClean="0"/>
              <a:t>27/10/2025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B4A0B-EB0C-4E3E-51CB-8A105AF8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033E1-F250-4652-56C8-9B8346FAC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C24A-3AE9-4862-BB1A-7CEE3C41F8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0022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D84D2-80FC-79DE-43E8-1594B8C97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F9D29-C21D-6882-634F-5F464BF48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13E3BB-0489-537E-021D-37857A3D9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BC8B7-4475-C1AF-D2FB-CB870F576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23A0-E4B6-46BF-AC62-855243B6CAEF}" type="datetimeFigureOut">
              <a:rPr lang="vi-VN" smtClean="0"/>
              <a:t>27/10/2025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9E28AF-83F9-6A27-AE99-5BC082B14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72A4B-C588-1CB3-0F6A-39D3E351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C24A-3AE9-4862-BB1A-7CEE3C41F8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2610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12CB-CA8C-956A-9094-A9EB11F6B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8F1F82-0691-AEC4-9FD8-A54144923B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498809-495D-0DC4-05A1-2AADA247F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B5E13-EA1C-089E-DB78-AD4F3A8D1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823A0-E4B6-46BF-AC62-855243B6CAEF}" type="datetimeFigureOut">
              <a:rPr lang="vi-VN" smtClean="0"/>
              <a:t>27/10/2025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6570D-E0B5-48EA-D920-6670386A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569DD-6838-1DA3-C71C-616822B25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9C24A-3AE9-4862-BB1A-7CEE3C41F8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53238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3ED54D-5B85-E9BF-9257-D874EEC13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2EC6E-9782-E6B2-884E-2AC1E7642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CF9E2-8A1E-67AE-34A3-CD4985458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F823A0-E4B6-46BF-AC62-855243B6CAEF}" type="datetimeFigureOut">
              <a:rPr lang="vi-VN" smtClean="0"/>
              <a:t>27/10/2025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091F0-40B5-B32D-95C9-65DCDD0B1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231B4-F0B2-F052-830E-7A2C65A9E9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39C24A-3AE9-4862-BB1A-7CEE3C41F80F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50934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hiZcVbyukBo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pub.dev/packages/shared_preferences" TargetMode="External"/><Relationship Id="rId7" Type="http://schemas.openxmlformats.org/officeDocument/2006/relationships/hyperlink" Target="https://github.com/nirmalnyure1/sharedPreferences-in-flutter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JohannesMilke/user_profile_shared_preferences_example" TargetMode="External"/><Relationship Id="rId5" Type="http://schemas.openxmlformats.org/officeDocument/2006/relationships/hyperlink" Target="https://github.com/afonsocraposo/save-sharedpreferences" TargetMode="External"/><Relationship Id="rId4" Type="http://schemas.openxmlformats.org/officeDocument/2006/relationships/hyperlink" Target="https://www.youtube.com/watch?v=hiZcVbyukBo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BD7D2111-2556-999B-A1DC-79EE6C838800}"/>
              </a:ext>
            </a:extLst>
          </p:cNvPr>
          <p:cNvSpPr/>
          <p:nvPr/>
        </p:nvSpPr>
        <p:spPr>
          <a:xfrm>
            <a:off x="-361949" y="315854"/>
            <a:ext cx="12938208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1BFE29E5-BF60-EF7F-1CF9-B68A4205B8E7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E50C43AB-A55C-413D-9C6B-67CBF5D912F8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91682B-F01B-DB33-2FB1-A58CD72DC2EB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E2D7ECE8-FD26-3D3E-9193-1BD8D32B0B4B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AE144796-3659-F776-3230-2CA350EB8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3684487-E02B-E904-D906-8E43B550E632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398B91-9537-BF0B-E577-D5F03032B52D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81DAF5-87C7-3B48-223D-8CD40E5B60EB}"/>
              </a:ext>
            </a:extLst>
          </p:cNvPr>
          <p:cNvSpPr txBox="1"/>
          <p:nvPr/>
        </p:nvSpPr>
        <p:spPr>
          <a:xfrm>
            <a:off x="3640137" y="2480256"/>
            <a:ext cx="548481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/>
              <a:t>KHOA ĐIỆN TỬ VIỄN THÔNG</a:t>
            </a:r>
            <a:endParaRPr lang="vi-VN" sz="30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7BA619-895C-CF30-1BDB-F8DD8C30AF8B}"/>
              </a:ext>
            </a:extLst>
          </p:cNvPr>
          <p:cNvSpPr txBox="1"/>
          <p:nvPr/>
        </p:nvSpPr>
        <p:spPr>
          <a:xfrm>
            <a:off x="4473141" y="3048180"/>
            <a:ext cx="3245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Môn </a:t>
            </a:r>
            <a:r>
              <a:rPr lang="en-US" dirty="0" err="1"/>
              <a:t>học</a:t>
            </a:r>
            <a:r>
              <a:rPr lang="en-US" dirty="0"/>
              <a:t>: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endParaRPr lang="vi-V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6F4FFC-0A31-0E66-BC2E-56D0D8ED01DA}"/>
              </a:ext>
            </a:extLst>
          </p:cNvPr>
          <p:cNvSpPr txBox="1"/>
          <p:nvPr/>
        </p:nvSpPr>
        <p:spPr>
          <a:xfrm>
            <a:off x="3970284" y="3425330"/>
            <a:ext cx="4667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GVHD: TS. Nguyễn Duy Nhật </a:t>
            </a:r>
            <a:r>
              <a:rPr lang="en-US" sz="2400" dirty="0" err="1"/>
              <a:t>Viễn</a:t>
            </a:r>
            <a:endParaRPr lang="vi-VN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07A1030-F74C-BB7A-378F-6B4996A9CBB7}"/>
              </a:ext>
            </a:extLst>
          </p:cNvPr>
          <p:cNvSpPr txBox="1"/>
          <p:nvPr/>
        </p:nvSpPr>
        <p:spPr>
          <a:xfrm>
            <a:off x="3622717" y="4278071"/>
            <a:ext cx="527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: </a:t>
            </a:r>
            <a:r>
              <a:rPr lang="en-US" sz="2400" dirty="0" err="1"/>
              <a:t>SharedPreferences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Flutter </a:t>
            </a:r>
          </a:p>
          <a:p>
            <a:r>
              <a:rPr lang="en-US" sz="2400" dirty="0"/>
              <a:t>              Lưu </a:t>
            </a:r>
            <a:r>
              <a:rPr lang="en-US" sz="2400" dirty="0" err="1"/>
              <a:t>trữ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giản</a:t>
            </a:r>
            <a:endParaRPr lang="vi-VN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52A8A3-EC1D-9C3D-3347-03BEE46B897D}"/>
              </a:ext>
            </a:extLst>
          </p:cNvPr>
          <p:cNvSpPr txBox="1"/>
          <p:nvPr/>
        </p:nvSpPr>
        <p:spPr>
          <a:xfrm>
            <a:off x="4872831" y="5102954"/>
            <a:ext cx="2446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Nhóm</a:t>
            </a:r>
            <a:r>
              <a:rPr lang="en-US" sz="2400" dirty="0"/>
              <a:t>: </a:t>
            </a:r>
            <a:r>
              <a:rPr lang="en-US" sz="2400" dirty="0" err="1"/>
              <a:t>Ân_Danh</a:t>
            </a:r>
            <a:r>
              <a:rPr lang="en-US" sz="2400" dirty="0"/>
              <a:t> 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161416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1F1B8-36B2-BCC1-5465-E47116AF9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0A66217-4CFD-2595-792A-B6A56EBFAA83}"/>
              </a:ext>
            </a:extLst>
          </p:cNvPr>
          <p:cNvSpPr/>
          <p:nvPr/>
        </p:nvSpPr>
        <p:spPr>
          <a:xfrm>
            <a:off x="-1" y="315854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F838F856-9C3D-F28A-CE60-87067F26A1FC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CF3DA828-F55A-1824-9ACF-96F367295481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4874481-BE58-97EA-68BC-BC9A035CABE5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4C088AA1-A3A9-5636-23FF-9CD76D382366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C6A6C272-E3EC-927E-DFFC-2FDD590BF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BB75D75-5ADA-1E0B-77AD-3495AAAC814C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D1591E-959A-AFF7-F270-7A04092ADFF0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CA49C-9DEA-AEF5-3DF1-C9BB687D3A5D}"/>
              </a:ext>
            </a:extLst>
          </p:cNvPr>
          <p:cNvSpPr txBox="1"/>
          <p:nvPr/>
        </p:nvSpPr>
        <p:spPr>
          <a:xfrm>
            <a:off x="772385" y="1823203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,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endParaRPr lang="vi-V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D3B427-499B-FBAB-3403-0C3DB26AA52C}"/>
              </a:ext>
            </a:extLst>
          </p:cNvPr>
          <p:cNvSpPr txBox="1"/>
          <p:nvPr/>
        </p:nvSpPr>
        <p:spPr>
          <a:xfrm>
            <a:off x="1533525" y="2371719"/>
            <a:ext cx="34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SharedPreferences</a:t>
            </a:r>
            <a:endParaRPr lang="vi-V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39B4BE-9222-B40C-43D4-DC19644B8133}"/>
              </a:ext>
            </a:extLst>
          </p:cNvPr>
          <p:cNvSpPr txBox="1"/>
          <p:nvPr/>
        </p:nvSpPr>
        <p:spPr>
          <a:xfrm>
            <a:off x="1712044" y="2737840"/>
            <a:ext cx="184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</a:t>
            </a:r>
            <a:endParaRPr lang="vi-V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6EB694-C3D8-1CF9-3368-A0C179BC30BC}"/>
              </a:ext>
            </a:extLst>
          </p:cNvPr>
          <p:cNvSpPr txBox="1"/>
          <p:nvPr/>
        </p:nvSpPr>
        <p:spPr>
          <a:xfrm>
            <a:off x="3275297" y="2737840"/>
            <a:ext cx="375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SharedPreferencesAsync</a:t>
            </a:r>
            <a:endParaRPr lang="vi-VN" dirty="0"/>
          </a:p>
        </p:txBody>
      </p:sp>
      <p:pic>
        <p:nvPicPr>
          <p:cNvPr id="3" name="Picture 2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897F518A-E02D-0161-F53F-5EBBF4F72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319" y="3161392"/>
            <a:ext cx="8416896" cy="3122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57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CD47B-FD59-3606-0ADE-0ED54A596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101E087-2BD5-AB9F-CAA4-946E4E4559D5}"/>
              </a:ext>
            </a:extLst>
          </p:cNvPr>
          <p:cNvSpPr/>
          <p:nvPr/>
        </p:nvSpPr>
        <p:spPr>
          <a:xfrm>
            <a:off x="-1" y="315854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EA0B9EE-B7C2-2000-732E-21DEF5A87BD8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D05C0441-6AFB-6BFC-2C2A-34FED15A0E82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F87911D-9CA7-6540-914F-FF7A3937394E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E3C48A9B-238E-DB61-5B23-0006F4B4005A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244D5461-2EC0-76AD-0E78-F1E60E2B0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CEB91E-7814-C598-4ACD-8B5C7AA32E99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AD89DA0-FE66-63BF-674B-E87C413447E3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D0F87D-DFAE-3580-68DC-2EF394CC28FA}"/>
              </a:ext>
            </a:extLst>
          </p:cNvPr>
          <p:cNvSpPr txBox="1"/>
          <p:nvPr/>
        </p:nvSpPr>
        <p:spPr>
          <a:xfrm>
            <a:off x="772385" y="1823203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,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endParaRPr lang="vi-V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43312-47BA-9D6C-227C-4A482CB7CCC8}"/>
              </a:ext>
            </a:extLst>
          </p:cNvPr>
          <p:cNvSpPr txBox="1"/>
          <p:nvPr/>
        </p:nvSpPr>
        <p:spPr>
          <a:xfrm>
            <a:off x="1533525" y="2371719"/>
            <a:ext cx="34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SharedPreferences</a:t>
            </a:r>
            <a:endParaRPr lang="vi-V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C97577-0864-A525-88C3-67AD040ABF56}"/>
              </a:ext>
            </a:extLst>
          </p:cNvPr>
          <p:cNvSpPr txBox="1"/>
          <p:nvPr/>
        </p:nvSpPr>
        <p:spPr>
          <a:xfrm>
            <a:off x="1712044" y="2737840"/>
            <a:ext cx="184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</a:t>
            </a:r>
            <a:endParaRPr lang="vi-V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BB9F79-2C03-943F-3A0D-7F586D0FD9E4}"/>
              </a:ext>
            </a:extLst>
          </p:cNvPr>
          <p:cNvSpPr txBox="1"/>
          <p:nvPr/>
        </p:nvSpPr>
        <p:spPr>
          <a:xfrm>
            <a:off x="3275297" y="2737840"/>
            <a:ext cx="375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SharedPreferencesWithCache</a:t>
            </a:r>
            <a:endParaRPr lang="vi-VN" dirty="0"/>
          </a:p>
        </p:txBody>
      </p:sp>
      <p:pic>
        <p:nvPicPr>
          <p:cNvPr id="7" name="Picture 6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495935C7-DF0B-8E8D-823C-A6916DE48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4624" y="3107172"/>
            <a:ext cx="6452837" cy="3197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894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1E8FD-B618-FBE3-62C9-3F4228775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CB05B78-8AAB-FA05-1F2C-50DD1D1F064B}"/>
              </a:ext>
            </a:extLst>
          </p:cNvPr>
          <p:cNvSpPr/>
          <p:nvPr/>
        </p:nvSpPr>
        <p:spPr>
          <a:xfrm>
            <a:off x="-1" y="315854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91D0BFAF-DD0A-B8B4-9CF0-4897ECB57E37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89C97780-4017-A300-7129-4D020E6A31D9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808874-06D7-AADA-5058-0185FA8002AF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7BC74A20-5008-1976-1C37-A46F93BDCE2B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921629A0-BF8D-2558-1850-2C4D18BD09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54907E-B476-AAA9-2F38-EAA979AEAA68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7E4D02-43EA-6040-549F-7F6470167DFA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395672-3D0E-B9F6-162C-E4CE6010F455}"/>
              </a:ext>
            </a:extLst>
          </p:cNvPr>
          <p:cNvSpPr txBox="1"/>
          <p:nvPr/>
        </p:nvSpPr>
        <p:spPr>
          <a:xfrm>
            <a:off x="772385" y="1823203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,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endParaRPr lang="vi-V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0CC6C8-6A24-CD3E-10FE-5AED7866B524}"/>
              </a:ext>
            </a:extLst>
          </p:cNvPr>
          <p:cNvSpPr txBox="1"/>
          <p:nvPr/>
        </p:nvSpPr>
        <p:spPr>
          <a:xfrm>
            <a:off x="1533525" y="2371719"/>
            <a:ext cx="34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SharedPreferences</a:t>
            </a:r>
            <a:endParaRPr lang="vi-V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E0B1E5-484A-E93E-1DA5-D20375DA76C1}"/>
              </a:ext>
            </a:extLst>
          </p:cNvPr>
          <p:cNvSpPr txBox="1"/>
          <p:nvPr/>
        </p:nvSpPr>
        <p:spPr>
          <a:xfrm>
            <a:off x="1712044" y="2737840"/>
            <a:ext cx="239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Nguyên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:</a:t>
            </a:r>
            <a:endParaRPr lang="vi-V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F8528C-B4E0-E4F7-9B68-6441DE8A73AC}"/>
              </a:ext>
            </a:extLst>
          </p:cNvPr>
          <p:cNvSpPr txBox="1"/>
          <p:nvPr/>
        </p:nvSpPr>
        <p:spPr>
          <a:xfrm>
            <a:off x="2428874" y="3104592"/>
            <a:ext cx="67151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Trên</a:t>
            </a:r>
            <a:r>
              <a:rPr lang="en-US" dirty="0"/>
              <a:t> Android: Flutter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xuống</a:t>
            </a:r>
            <a:r>
              <a:rPr lang="en-US" dirty="0"/>
              <a:t> API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android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SharedPreferences</a:t>
            </a:r>
            <a:r>
              <a:rPr lang="en-US" dirty="0"/>
              <a:t>. Android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1 file XML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:</a:t>
            </a:r>
            <a:endParaRPr lang="vi-V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192217-1928-866E-40B3-978DA72BDEF1}"/>
              </a:ext>
            </a:extLst>
          </p:cNvPr>
          <p:cNvSpPr txBox="1"/>
          <p:nvPr/>
        </p:nvSpPr>
        <p:spPr>
          <a:xfrm>
            <a:off x="3434841" y="3963073"/>
            <a:ext cx="4880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dirty="0"/>
              <a:t> </a:t>
            </a:r>
            <a:r>
              <a:rPr lang="en-US" dirty="0"/>
              <a:t>/data/data/&lt;</a:t>
            </a:r>
            <a:r>
              <a:rPr lang="en-US" dirty="0" err="1"/>
              <a:t>package_name</a:t>
            </a:r>
            <a:r>
              <a:rPr lang="en-US" dirty="0"/>
              <a:t>&gt;/</a:t>
            </a:r>
            <a:r>
              <a:rPr lang="en-US" dirty="0" err="1"/>
              <a:t>shared_prefs</a:t>
            </a:r>
            <a:r>
              <a:rPr lang="en-US" dirty="0"/>
              <a:t>/</a:t>
            </a:r>
            <a:endParaRPr lang="vi-V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013443-7DA5-6673-E1E1-D9BC23A2B002}"/>
              </a:ext>
            </a:extLst>
          </p:cNvPr>
          <p:cNvSpPr txBox="1"/>
          <p:nvPr/>
        </p:nvSpPr>
        <p:spPr>
          <a:xfrm>
            <a:off x="2428874" y="4283658"/>
            <a:ext cx="73342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Khi app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Flutter gọi xuống native để lấy giá trị tương ứng từ file/XML.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vi-VN" dirty="0"/>
              <a:t>Dữ liệu được </a:t>
            </a:r>
            <a:r>
              <a:rPr lang="en-US" dirty="0" err="1"/>
              <a:t>lưu</a:t>
            </a:r>
            <a:r>
              <a:rPr lang="vi-VN" dirty="0"/>
              <a:t> tạm thời trong RAM để truy cập nhanh hơn (không cần đọc file mỗi lần).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F37C98-6D6C-D8BA-FD33-E426A4783C85}"/>
              </a:ext>
            </a:extLst>
          </p:cNvPr>
          <p:cNvSpPr txBox="1"/>
          <p:nvPr/>
        </p:nvSpPr>
        <p:spPr>
          <a:xfrm>
            <a:off x="2428874" y="5433493"/>
            <a:ext cx="7334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Khi app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cahe</a:t>
            </a:r>
            <a:r>
              <a:rPr lang="en-US" dirty="0"/>
              <a:t>,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native layer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file XML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32550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7132B-7323-E7EC-E41C-E0882FF56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8C97D66-04A9-A087-6C25-53ACB15C9D6F}"/>
              </a:ext>
            </a:extLst>
          </p:cNvPr>
          <p:cNvSpPr/>
          <p:nvPr/>
        </p:nvSpPr>
        <p:spPr>
          <a:xfrm>
            <a:off x="-1" y="315854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2D0DDB29-8BFB-FB60-DB41-F8263C3E8903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7D485C01-AC0A-212C-6E02-7C15DC5B95F0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9E8627-8D40-7FC0-5CBF-AE7EC4E0BC20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2EB57F5F-EBF9-050B-7744-B0A83B39CA51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85B0A394-DA45-6C53-2C50-FF21A2BC2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0F1C4AB-E2D6-56EC-59A9-C31A6B36B9FF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ACDED0-35BD-48A4-FBC1-23D05B005A75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17D53B-B891-5335-9821-A9A03F1D2EEF}"/>
              </a:ext>
            </a:extLst>
          </p:cNvPr>
          <p:cNvSpPr txBox="1"/>
          <p:nvPr/>
        </p:nvSpPr>
        <p:spPr>
          <a:xfrm>
            <a:off x="772385" y="1823203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,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endParaRPr lang="vi-V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FD23F0-547A-5F1A-AF3E-D9CCDB87AAB1}"/>
              </a:ext>
            </a:extLst>
          </p:cNvPr>
          <p:cNvSpPr txBox="1"/>
          <p:nvPr/>
        </p:nvSpPr>
        <p:spPr>
          <a:xfrm>
            <a:off x="1533525" y="2371719"/>
            <a:ext cx="34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SharedPreferences</a:t>
            </a:r>
            <a:endParaRPr lang="vi-V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5BFDCA-B027-CB62-4614-6FB412C0BDA8}"/>
              </a:ext>
            </a:extLst>
          </p:cNvPr>
          <p:cNvSpPr txBox="1"/>
          <p:nvPr/>
        </p:nvSpPr>
        <p:spPr>
          <a:xfrm>
            <a:off x="1712044" y="2737840"/>
            <a:ext cx="239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Nguyên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:</a:t>
            </a:r>
            <a:endParaRPr lang="vi-V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BFA9EA-E4E0-005A-7928-6A4E35D5DC3E}"/>
              </a:ext>
            </a:extLst>
          </p:cNvPr>
          <p:cNvSpPr txBox="1"/>
          <p:nvPr/>
        </p:nvSpPr>
        <p:spPr>
          <a:xfrm>
            <a:off x="2533650" y="3291830"/>
            <a:ext cx="67151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Trên</a:t>
            </a:r>
            <a:r>
              <a:rPr lang="en-US" dirty="0"/>
              <a:t> Ios: Flutter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API </a:t>
            </a:r>
            <a:r>
              <a:rPr lang="en-US" dirty="0" err="1"/>
              <a:t>gốc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Ios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NSUserDefaults</a:t>
            </a:r>
            <a:r>
              <a:rPr lang="en-US" dirty="0"/>
              <a:t>.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plist</a:t>
            </a:r>
            <a:r>
              <a:rPr lang="en-US" dirty="0"/>
              <a:t> (property list), </a:t>
            </a:r>
            <a:r>
              <a:rPr lang="en-US" dirty="0" err="1"/>
              <a:t>dạng</a:t>
            </a:r>
            <a:r>
              <a:rPr lang="en-US" dirty="0"/>
              <a:t> </a:t>
            </a:r>
            <a:r>
              <a:rPr lang="en-US" dirty="0" err="1"/>
              <a:t>tương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XML.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file </a:t>
            </a:r>
            <a:r>
              <a:rPr lang="en-US" dirty="0" err="1"/>
              <a:t>thường</a:t>
            </a:r>
            <a:r>
              <a:rPr lang="en-US" dirty="0"/>
              <a:t> </a:t>
            </a:r>
            <a:r>
              <a:rPr lang="en-US" dirty="0" err="1"/>
              <a:t>nằm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mục</a:t>
            </a:r>
            <a:r>
              <a:rPr lang="en-US" dirty="0"/>
              <a:t> app sandbox.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Trên</a:t>
            </a:r>
            <a:r>
              <a:rPr lang="en-US" dirty="0"/>
              <a:t> Web: Flutter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window.localStorage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,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web ở </a:t>
            </a:r>
            <a:r>
              <a:rPr lang="en-US" dirty="0" err="1"/>
              <a:t>dạng</a:t>
            </a:r>
            <a:r>
              <a:rPr lang="en-US" dirty="0"/>
              <a:t> key-value.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duyệt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.</a:t>
            </a:r>
            <a:endParaRPr lang="vi-VN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29076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24E49-E16D-F079-F170-39595C2F7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65F2AFD-71FC-E61B-1442-5631807C914A}"/>
              </a:ext>
            </a:extLst>
          </p:cNvPr>
          <p:cNvSpPr/>
          <p:nvPr/>
        </p:nvSpPr>
        <p:spPr>
          <a:xfrm>
            <a:off x="-1" y="315854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18E14AB-D57A-EF54-BA95-8155EA15D399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EF622C26-ED99-C8F1-AD19-B2FFBB60E40F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236024-A191-31DC-178F-9955349FD013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9BF265E8-9B04-0B74-9A90-00E4BAE871AE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223411BA-2295-0F59-C75C-3EE0198A6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6491D48-6BB5-5C43-071A-0FA4FA5E6400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DC4C64-AC74-5F6E-3CBA-12BC2E6E21EC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4EBB23-A678-BA76-7E2D-34B4BCBCC069}"/>
              </a:ext>
            </a:extLst>
          </p:cNvPr>
          <p:cNvSpPr txBox="1"/>
          <p:nvPr/>
        </p:nvSpPr>
        <p:spPr>
          <a:xfrm>
            <a:off x="4281621" y="342900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827086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8232E-F86F-A82F-4316-A3445A563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63C3C1C-2C62-16C4-A044-039305EC8F7A}"/>
              </a:ext>
            </a:extLst>
          </p:cNvPr>
          <p:cNvSpPr/>
          <p:nvPr/>
        </p:nvSpPr>
        <p:spPr>
          <a:xfrm>
            <a:off x="-1" y="256751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FBC0B8EA-DB04-6588-10B4-60BCEB6CCF19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C2E260F1-9A3B-A2AA-45C9-FBC6F75C636A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418C9C-B523-D055-3AF1-29AC5C635B56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14A8BC6C-F12D-022B-7E3D-04AC89C2E6F0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06DA683C-62E3-70E2-6294-A872ED2A9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4AE3D26-2920-1C05-E1DC-C4A394688AF5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72B58D-9AFA-C92E-0A67-778E51FD7731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C94C98-D4B3-6DCB-650F-11330597132A}"/>
              </a:ext>
            </a:extLst>
          </p:cNvPr>
          <p:cNvSpPr txBox="1"/>
          <p:nvPr/>
        </p:nvSpPr>
        <p:spPr>
          <a:xfrm>
            <a:off x="1414596" y="15923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56A17B-E392-8952-FCFF-CAFAED84802E}"/>
              </a:ext>
            </a:extLst>
          </p:cNvPr>
          <p:cNvSpPr txBox="1"/>
          <p:nvPr/>
        </p:nvSpPr>
        <p:spPr>
          <a:xfrm>
            <a:off x="1640607" y="2214391"/>
            <a:ext cx="3400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thư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pubspec.yaml</a:t>
            </a:r>
            <a:endParaRPr lang="vi-VN" dirty="0"/>
          </a:p>
        </p:txBody>
      </p:sp>
      <p:pic>
        <p:nvPicPr>
          <p:cNvPr id="6" name="Picture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4D0B1310-340D-036D-C166-A525AE1E9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1032" y="1959610"/>
            <a:ext cx="5553150" cy="16428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655154-1AE2-AECB-8DC3-B2129C4682CD}"/>
              </a:ext>
            </a:extLst>
          </p:cNvPr>
          <p:cNvSpPr txBox="1"/>
          <p:nvPr/>
        </p:nvSpPr>
        <p:spPr>
          <a:xfrm>
            <a:off x="1640607" y="3906899"/>
            <a:ext cx="40267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SharedPreferences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ta </a:t>
            </a:r>
            <a:r>
              <a:rPr lang="en-US" dirty="0" err="1"/>
              <a:t>phải</a:t>
            </a:r>
            <a:r>
              <a:rPr lang="en-US" dirty="0"/>
              <a:t> import package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file code. </a:t>
            </a:r>
            <a:r>
              <a:rPr lang="en-US" dirty="0" err="1"/>
              <a:t>Ví</a:t>
            </a:r>
            <a:r>
              <a:rPr lang="en-US" dirty="0"/>
              <a:t> </a:t>
            </a:r>
            <a:r>
              <a:rPr lang="en-US" dirty="0" err="1"/>
              <a:t>dụ</a:t>
            </a:r>
            <a:r>
              <a:rPr lang="en-US" dirty="0"/>
              <a:t>:</a:t>
            </a:r>
            <a:endParaRPr lang="vi-V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132BDA-21EF-E0E5-D0E2-292E274F23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829" y="5015740"/>
            <a:ext cx="7458505" cy="91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84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3526C-172E-876C-C6D2-8FF2446FE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36AA806-A70A-0E17-C673-BE0AC98B7D14}"/>
              </a:ext>
            </a:extLst>
          </p:cNvPr>
          <p:cNvSpPr/>
          <p:nvPr/>
        </p:nvSpPr>
        <p:spPr>
          <a:xfrm>
            <a:off x="-1" y="256751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2977B223-C253-C612-5262-5FF50FFCDC65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4B1B56B0-30BB-37A2-8B6C-564FEBBBC0A7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7C7400-D822-1A08-A086-778790F7A875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2B177C9D-7F99-506C-462C-D8A8AABF784F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0C1EEFCA-3294-2373-A4A9-D5A7B6ED3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41FB50-DAAB-695A-FFBD-3E8FBB48C48E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C907C6-02A4-FECB-3773-C5F6BEB5C158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C7287E-8288-3E09-59AA-69EE14405E72}"/>
              </a:ext>
            </a:extLst>
          </p:cNvPr>
          <p:cNvSpPr txBox="1"/>
          <p:nvPr/>
        </p:nvSpPr>
        <p:spPr>
          <a:xfrm>
            <a:off x="1414596" y="15923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D52834-0CC3-9A86-1632-E3F12D008081}"/>
              </a:ext>
            </a:extLst>
          </p:cNvPr>
          <p:cNvSpPr txBox="1"/>
          <p:nvPr/>
        </p:nvSpPr>
        <p:spPr>
          <a:xfrm>
            <a:off x="878864" y="2202924"/>
            <a:ext cx="4026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Tạo</a:t>
            </a:r>
            <a:r>
              <a:rPr lang="en-US" dirty="0"/>
              <a:t> class </a:t>
            </a:r>
            <a:r>
              <a:rPr lang="en-US" dirty="0" err="1"/>
              <a:t>SharedPreferences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đọc</a:t>
            </a:r>
            <a:r>
              <a:rPr lang="en-US" dirty="0"/>
              <a:t>,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412E2B-3A6A-38A4-14EF-77C98522A79C}"/>
              </a:ext>
            </a:extLst>
          </p:cNvPr>
          <p:cNvSpPr txBox="1"/>
          <p:nvPr/>
        </p:nvSpPr>
        <p:spPr>
          <a:xfrm>
            <a:off x="812188" y="3498265"/>
            <a:ext cx="40934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Khi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addOrUpdateUsers</a:t>
            </a:r>
            <a:r>
              <a:rPr lang="en-US" dirty="0"/>
              <a:t>, </a:t>
            </a:r>
            <a:r>
              <a:rPr lang="en-US" dirty="0" err="1"/>
              <a:t>setSavedDarkMode</a:t>
            </a:r>
            <a:r>
              <a:rPr lang="en-US" dirty="0"/>
              <a:t>,..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. Các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JSON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class </a:t>
            </a:r>
            <a:r>
              <a:rPr lang="en-US" dirty="0" err="1"/>
              <a:t>usersetting</a:t>
            </a:r>
            <a:r>
              <a:rPr lang="en-US" dirty="0"/>
              <a:t>.</a:t>
            </a:r>
            <a:endParaRPr lang="vi-VN" dirty="0"/>
          </a:p>
        </p:txBody>
      </p:sp>
      <p:pic>
        <p:nvPicPr>
          <p:cNvPr id="13" name="Picture 1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3D22010-EF1C-7F4E-E9AB-982526382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3539" y="2080646"/>
            <a:ext cx="6583058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365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D2EA0-3EF3-A2D5-C826-2F2DC4DC46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E1B8EA3-3113-039B-5620-A8B5F60577A3}"/>
              </a:ext>
            </a:extLst>
          </p:cNvPr>
          <p:cNvSpPr/>
          <p:nvPr/>
        </p:nvSpPr>
        <p:spPr>
          <a:xfrm>
            <a:off x="-1" y="256751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EABBB6C-4F79-BA0E-6695-C63AD485F51C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0601DD44-9D6B-6579-6000-708141E079E2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ECBB8C-51DA-B474-60B5-0280A36F5F50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238A8BAC-558B-FAD5-1CA4-F9F5FFC04B17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35870920-8CBF-8FB7-E2EC-80577DD15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677B3D3-4C86-BC71-5391-46D461531332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216FE2-817A-ABC9-6CD0-20F1AC955947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D4DC42-A5CC-ED23-4834-F0FF2C6C19B0}"/>
              </a:ext>
            </a:extLst>
          </p:cNvPr>
          <p:cNvSpPr txBox="1"/>
          <p:nvPr/>
        </p:nvSpPr>
        <p:spPr>
          <a:xfrm>
            <a:off x="1414596" y="15923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B1C9B0-812E-4F26-AA4D-F03D625F9061}"/>
              </a:ext>
            </a:extLst>
          </p:cNvPr>
          <p:cNvSpPr txBox="1"/>
          <p:nvPr/>
        </p:nvSpPr>
        <p:spPr>
          <a:xfrm>
            <a:off x="878864" y="2202924"/>
            <a:ext cx="4026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Tạo</a:t>
            </a:r>
            <a:r>
              <a:rPr lang="en-US" dirty="0"/>
              <a:t> class </a:t>
            </a:r>
            <a:r>
              <a:rPr lang="en-US" dirty="0" err="1"/>
              <a:t>SharedPreferences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đọc</a:t>
            </a:r>
            <a:r>
              <a:rPr lang="en-US" dirty="0"/>
              <a:t>,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594036-608F-7597-C9C1-01C03FFC125C}"/>
              </a:ext>
            </a:extLst>
          </p:cNvPr>
          <p:cNvSpPr txBox="1"/>
          <p:nvPr/>
        </p:nvSpPr>
        <p:spPr>
          <a:xfrm>
            <a:off x="812188" y="3498265"/>
            <a:ext cx="40934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Khi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addOrUpdateUsers</a:t>
            </a:r>
            <a:r>
              <a:rPr lang="en-US" dirty="0"/>
              <a:t>, </a:t>
            </a:r>
            <a:r>
              <a:rPr lang="en-US" dirty="0" err="1"/>
              <a:t>setSavedDarkMode</a:t>
            </a:r>
            <a:r>
              <a:rPr lang="en-US" dirty="0"/>
              <a:t>,..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. Các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JSON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class </a:t>
            </a:r>
            <a:r>
              <a:rPr lang="en-US" dirty="0" err="1"/>
              <a:t>usersetting</a:t>
            </a:r>
            <a:r>
              <a:rPr lang="en-US" dirty="0"/>
              <a:t>.</a:t>
            </a:r>
            <a:endParaRPr lang="vi-VN" dirty="0"/>
          </a:p>
        </p:txBody>
      </p:sp>
      <p:pic>
        <p:nvPicPr>
          <p:cNvPr id="3" name="Picture 2" descr="A computer screen with text&#10;&#10;AI-generated content may be incorrect.">
            <a:extLst>
              <a:ext uri="{FF2B5EF4-FFF2-40B4-BE49-F238E27FC236}">
                <a16:creationId xmlns:a16="http://schemas.microsoft.com/office/drawing/2014/main" id="{038EBF26-34E6-1ECD-CA81-296B69C26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8443" y="1792857"/>
            <a:ext cx="6493605" cy="1995395"/>
          </a:xfrm>
          <a:prstGeom prst="rect">
            <a:avLst/>
          </a:prstGeom>
        </p:spPr>
      </p:pic>
      <p:pic>
        <p:nvPicPr>
          <p:cNvPr id="6" name="Picture 5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B601555B-A91D-555D-FA07-CAA7439E92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8442" y="3806042"/>
            <a:ext cx="5941738" cy="189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9928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1A378-359C-19E4-3105-ABE9E0708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129011A-8D73-CC1C-3032-62E63293EC96}"/>
              </a:ext>
            </a:extLst>
          </p:cNvPr>
          <p:cNvSpPr/>
          <p:nvPr/>
        </p:nvSpPr>
        <p:spPr>
          <a:xfrm>
            <a:off x="-1" y="256751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F5E89556-D144-6F74-F76E-B6A237C31AD9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0F11E1CA-36AC-BD62-DA35-05FB4FA7C1A7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DF74DF-68EE-33DF-68F9-D74FAA9A210D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96CF5D57-131C-D95B-29D9-092E3BCB50D7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963B6904-8A69-D2DF-D94A-F98367B3C3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B51A339-70BF-A112-4170-5D7AFD3863EB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9A65D7-046F-FBA5-F560-318144DF1D39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9F01C-3575-373D-FA1E-F27654163047}"/>
              </a:ext>
            </a:extLst>
          </p:cNvPr>
          <p:cNvSpPr txBox="1"/>
          <p:nvPr/>
        </p:nvSpPr>
        <p:spPr>
          <a:xfrm>
            <a:off x="1414596" y="15923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C1E7AA-2EB5-DD90-9AD5-FE695DB86F05}"/>
              </a:ext>
            </a:extLst>
          </p:cNvPr>
          <p:cNvSpPr txBox="1"/>
          <p:nvPr/>
        </p:nvSpPr>
        <p:spPr>
          <a:xfrm>
            <a:off x="878864" y="2202924"/>
            <a:ext cx="4026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Tạo</a:t>
            </a:r>
            <a:r>
              <a:rPr lang="en-US" dirty="0"/>
              <a:t> class </a:t>
            </a:r>
            <a:r>
              <a:rPr lang="en-US" dirty="0" err="1"/>
              <a:t>SharedPreferences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đọc</a:t>
            </a:r>
            <a:r>
              <a:rPr lang="en-US" dirty="0"/>
              <a:t>,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33CCFB-96E3-5A2A-9AC7-72C398122B9B}"/>
              </a:ext>
            </a:extLst>
          </p:cNvPr>
          <p:cNvSpPr txBox="1"/>
          <p:nvPr/>
        </p:nvSpPr>
        <p:spPr>
          <a:xfrm>
            <a:off x="812188" y="3498265"/>
            <a:ext cx="40934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Khi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addOrUpdateUsers</a:t>
            </a:r>
            <a:r>
              <a:rPr lang="en-US" dirty="0"/>
              <a:t>, </a:t>
            </a:r>
            <a:r>
              <a:rPr lang="en-US" dirty="0" err="1"/>
              <a:t>setSavedDarkMode</a:t>
            </a:r>
            <a:r>
              <a:rPr lang="en-US" dirty="0"/>
              <a:t>,..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. Các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JSON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class </a:t>
            </a:r>
            <a:r>
              <a:rPr lang="en-US" dirty="0" err="1"/>
              <a:t>usersetting</a:t>
            </a:r>
            <a:r>
              <a:rPr lang="en-US" dirty="0"/>
              <a:t>.</a:t>
            </a:r>
            <a:endParaRPr lang="vi-VN" dirty="0"/>
          </a:p>
        </p:txBody>
      </p:sp>
      <p:pic>
        <p:nvPicPr>
          <p:cNvPr id="10" name="Picture 9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63FBF80B-DB02-B32E-4CD4-A8893AC36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631" y="1716855"/>
            <a:ext cx="6013474" cy="3353388"/>
          </a:xfrm>
          <a:prstGeom prst="rect">
            <a:avLst/>
          </a:prstGeom>
        </p:spPr>
      </p:pic>
      <p:pic>
        <p:nvPicPr>
          <p:cNvPr id="12" name="Picture 11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84C0DB94-7BB9-5027-FF90-DDBCBF40FD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8515" y="5070816"/>
            <a:ext cx="5762369" cy="888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91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60A3F-6DE7-310E-0B15-1AEB38DB0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25599FD-B68C-0B8E-88C5-C60DEA87F56D}"/>
              </a:ext>
            </a:extLst>
          </p:cNvPr>
          <p:cNvSpPr/>
          <p:nvPr/>
        </p:nvSpPr>
        <p:spPr>
          <a:xfrm>
            <a:off x="-1" y="256751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F23E362A-D13F-E840-E9DE-4F86E295CB66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ABE85B14-C7B5-0242-A3FF-8A21B52896A1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5E36E7-C8EA-AB61-890B-908EC97E5DC7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A874BCFB-C4F4-08BA-3C3B-1B04C24FB121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69B48EA1-AC69-7D41-BAB1-2241DA804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BD9BC85-2DAC-9413-5B70-2D12214B5285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FA0B88-EF4A-176B-08A6-D885E4AD720D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186852-BA56-F511-AA16-C5CA9100569C}"/>
              </a:ext>
            </a:extLst>
          </p:cNvPr>
          <p:cNvSpPr txBox="1"/>
          <p:nvPr/>
        </p:nvSpPr>
        <p:spPr>
          <a:xfrm>
            <a:off x="1414596" y="15923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43C602-C79B-6FD8-5D57-3CAA5EBF8379}"/>
              </a:ext>
            </a:extLst>
          </p:cNvPr>
          <p:cNvSpPr txBox="1"/>
          <p:nvPr/>
        </p:nvSpPr>
        <p:spPr>
          <a:xfrm>
            <a:off x="878864" y="2202924"/>
            <a:ext cx="4026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Tạo</a:t>
            </a:r>
            <a:r>
              <a:rPr lang="en-US" dirty="0"/>
              <a:t> class </a:t>
            </a:r>
            <a:r>
              <a:rPr lang="en-US" dirty="0" err="1"/>
              <a:t>SharedPreferences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quản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, </a:t>
            </a:r>
            <a:r>
              <a:rPr lang="en-US" dirty="0" err="1"/>
              <a:t>đọc</a:t>
            </a:r>
            <a:r>
              <a:rPr lang="en-US" dirty="0"/>
              <a:t>,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endParaRPr lang="vi-V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2C0A0F-E0EC-331A-888F-D743AC9199EC}"/>
              </a:ext>
            </a:extLst>
          </p:cNvPr>
          <p:cNvSpPr txBox="1"/>
          <p:nvPr/>
        </p:nvSpPr>
        <p:spPr>
          <a:xfrm>
            <a:off x="812188" y="3498265"/>
            <a:ext cx="409344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Khi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,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addOrUpdateUsers</a:t>
            </a:r>
            <a:r>
              <a:rPr lang="en-US" dirty="0"/>
              <a:t>, </a:t>
            </a:r>
            <a:r>
              <a:rPr lang="en-US" dirty="0" err="1"/>
              <a:t>setSavedDarkMode</a:t>
            </a:r>
            <a:r>
              <a:rPr lang="en-US" dirty="0"/>
              <a:t>,..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thay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. Các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JSON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nhờ</a:t>
            </a:r>
            <a:r>
              <a:rPr lang="en-US" dirty="0"/>
              <a:t> class </a:t>
            </a:r>
            <a:r>
              <a:rPr lang="en-US" dirty="0" err="1"/>
              <a:t>usersetting</a:t>
            </a:r>
            <a:r>
              <a:rPr lang="en-US" dirty="0"/>
              <a:t>.</a:t>
            </a:r>
            <a:endParaRPr lang="vi-VN" dirty="0"/>
          </a:p>
        </p:txBody>
      </p:sp>
      <p:pic>
        <p:nvPicPr>
          <p:cNvPr id="3" name="Picture 2" descr="A computer screen shot of a computer code&#10;&#10;AI-generated content may be incorrect.">
            <a:extLst>
              <a:ext uri="{FF2B5EF4-FFF2-40B4-BE49-F238E27FC236}">
                <a16:creationId xmlns:a16="http://schemas.microsoft.com/office/drawing/2014/main" id="{6469A85F-0C2F-1877-92A2-96AC617BF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631" y="2516386"/>
            <a:ext cx="6438526" cy="1754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81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3653B-3DF6-A7E3-45A3-58B3FFC56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5B72E82-D936-1878-8FF2-6A949E815011}"/>
              </a:ext>
            </a:extLst>
          </p:cNvPr>
          <p:cNvSpPr/>
          <p:nvPr/>
        </p:nvSpPr>
        <p:spPr>
          <a:xfrm>
            <a:off x="-1" y="315854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2749FF4-293D-D581-77BF-FE263530E15D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B28C5CBC-E6A9-50CA-BA88-0EA792F3E57E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07CA9C-BF96-2A28-B34E-E2DBDE0DBD9E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46C64A76-7259-69D9-431A-E26C21CE4AC3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56850B9B-8F6D-1D41-D9EF-0BAC6448B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D602364-7B0F-6B21-B5B2-DED4DD4CF24D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93DE346-2DF1-6D14-75E8-104570E077B3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0BC4A08-E9E3-1D25-3BEF-9B096CB767F2}"/>
              </a:ext>
            </a:extLst>
          </p:cNvPr>
          <p:cNvSpPr txBox="1"/>
          <p:nvPr/>
        </p:nvSpPr>
        <p:spPr>
          <a:xfrm>
            <a:off x="3295883" y="1891589"/>
            <a:ext cx="527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: </a:t>
            </a:r>
            <a:r>
              <a:rPr lang="en-US" sz="2400" dirty="0" err="1"/>
              <a:t>SharedPreferences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Flutter </a:t>
            </a:r>
          </a:p>
          <a:p>
            <a:r>
              <a:rPr lang="en-US" sz="2400" dirty="0"/>
              <a:t>              Lưu </a:t>
            </a:r>
            <a:r>
              <a:rPr lang="en-US" sz="2400" dirty="0" err="1"/>
              <a:t>trữ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giản</a:t>
            </a:r>
            <a:endParaRPr lang="vi-VN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1427D4-AA62-2B59-1B67-817EDC27434C}"/>
              </a:ext>
            </a:extLst>
          </p:cNvPr>
          <p:cNvSpPr txBox="1"/>
          <p:nvPr/>
        </p:nvSpPr>
        <p:spPr>
          <a:xfrm>
            <a:off x="4711139" y="2741329"/>
            <a:ext cx="2446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Nhóm</a:t>
            </a:r>
            <a:r>
              <a:rPr lang="en-US" sz="2400" dirty="0"/>
              <a:t>: </a:t>
            </a:r>
            <a:r>
              <a:rPr lang="en-US" sz="2400" dirty="0" err="1"/>
              <a:t>Ân_Danh</a:t>
            </a:r>
            <a:r>
              <a:rPr lang="en-US" sz="2400" dirty="0"/>
              <a:t> </a:t>
            </a:r>
            <a:endParaRPr lang="vi-V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B1062A-2893-50C1-6328-0600DA2C30F2}"/>
              </a:ext>
            </a:extLst>
          </p:cNvPr>
          <p:cNvSpPr txBox="1"/>
          <p:nvPr/>
        </p:nvSpPr>
        <p:spPr>
          <a:xfrm>
            <a:off x="4343633" y="3372852"/>
            <a:ext cx="31813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Bảng</a:t>
            </a:r>
            <a:r>
              <a:rPr lang="en-US" sz="2000" dirty="0"/>
              <a:t> </a:t>
            </a:r>
            <a:r>
              <a:rPr lang="en-US" sz="2000" dirty="0" err="1"/>
              <a:t>phân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công</a:t>
            </a:r>
            <a:r>
              <a:rPr lang="en-US" sz="2000" dirty="0"/>
              <a:t> </a:t>
            </a:r>
            <a:r>
              <a:rPr lang="en-US" sz="2000" dirty="0" err="1"/>
              <a:t>việc</a:t>
            </a:r>
            <a:endParaRPr lang="vi-VN" sz="2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AEF7DF5-C9D8-CFCA-74B7-3384E2ADBC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079280"/>
              </p:ext>
            </p:extLst>
          </p:nvPr>
        </p:nvGraphicFramePr>
        <p:xfrm>
          <a:off x="2058406" y="4022538"/>
          <a:ext cx="8247104" cy="1752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275">
                  <a:extLst>
                    <a:ext uri="{9D8B030D-6E8A-4147-A177-3AD203B41FA5}">
                      <a16:colId xmlns:a16="http://schemas.microsoft.com/office/drawing/2014/main" val="3843960198"/>
                    </a:ext>
                  </a:extLst>
                </a:gridCol>
                <a:gridCol w="2533650">
                  <a:extLst>
                    <a:ext uri="{9D8B030D-6E8A-4147-A177-3AD203B41FA5}">
                      <a16:colId xmlns:a16="http://schemas.microsoft.com/office/drawing/2014/main" val="1648206503"/>
                    </a:ext>
                  </a:extLst>
                </a:gridCol>
                <a:gridCol w="2975403">
                  <a:extLst>
                    <a:ext uri="{9D8B030D-6E8A-4147-A177-3AD203B41FA5}">
                      <a16:colId xmlns:a16="http://schemas.microsoft.com/office/drawing/2014/main" val="3856481397"/>
                    </a:ext>
                  </a:extLst>
                </a:gridCol>
                <a:gridCol w="2061776">
                  <a:extLst>
                    <a:ext uri="{9D8B030D-6E8A-4147-A177-3AD203B41FA5}">
                      <a16:colId xmlns:a16="http://schemas.microsoft.com/office/drawing/2014/main" val="4175926791"/>
                    </a:ext>
                  </a:extLst>
                </a:gridCol>
              </a:tblGrid>
              <a:tr h="401140">
                <a:tc>
                  <a:txBody>
                    <a:bodyPr/>
                    <a:lstStyle/>
                    <a:p>
                      <a:r>
                        <a:rPr lang="en-US" dirty="0"/>
                        <a:t>TT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TT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Họ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và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tên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Nội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dung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Tỷ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lệ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đóng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góp</a:t>
                      </a:r>
                      <a:endParaRPr lang="vi-V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8424582"/>
                  </a:ext>
                </a:extLst>
              </a:tr>
              <a:tr h="675580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Nguyễn Hồng Ân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Viết</a:t>
                      </a:r>
                      <a:r>
                        <a:rPr lang="en-US" dirty="0"/>
                        <a:t> demo app, slide </a:t>
                      </a:r>
                      <a:r>
                        <a:rPr lang="en-US" dirty="0" err="1"/>
                        <a:t>thuyết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trình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viết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báo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cáo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477650"/>
                  </a:ext>
                </a:extLst>
              </a:tr>
              <a:tr h="675580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Phan Văn Danh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Tìm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nguồn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tham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khảo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hỗ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trợ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viết</a:t>
                      </a:r>
                      <a:r>
                        <a:rPr lang="en-US" dirty="0"/>
                        <a:t> app, </a:t>
                      </a:r>
                      <a:r>
                        <a:rPr lang="en-US" dirty="0" err="1"/>
                        <a:t>viết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báo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cáo</a:t>
                      </a:r>
                      <a:r>
                        <a:rPr lang="en-US" dirty="0"/>
                        <a:t>, 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50%</a:t>
                      </a:r>
                      <a:endParaRPr lang="vi-V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65182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985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3B222-8336-FA21-48E8-60A892A39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72521B1-469D-FCD8-A662-776CB2CC0898}"/>
              </a:ext>
            </a:extLst>
          </p:cNvPr>
          <p:cNvSpPr/>
          <p:nvPr/>
        </p:nvSpPr>
        <p:spPr>
          <a:xfrm>
            <a:off x="-1" y="256751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B003BE71-5667-9D5B-96D2-5FED10F00AE7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9C57EA51-4F97-9F5D-064F-9B4EE6BDC779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64E79FE-4F45-6BA5-392A-21A125304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666" y="1962552"/>
            <a:ext cx="4930566" cy="47321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7B80A59-5D20-78F3-49EF-BA35DA01AE3F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6C97AB9A-26D3-D431-E74C-93C4E455DB6F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96995D8B-BEA8-3C51-BDDA-B0AD39E91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940FFA5-8806-4594-6699-D507E86AD061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81EC11-3C47-A78C-AA5F-A82A3F92F0DC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E0E4A0-8549-D833-2F96-97D9E5011CF4}"/>
              </a:ext>
            </a:extLst>
          </p:cNvPr>
          <p:cNvSpPr txBox="1"/>
          <p:nvPr/>
        </p:nvSpPr>
        <p:spPr>
          <a:xfrm>
            <a:off x="1414596" y="15923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43C6EA-5671-662F-9B21-609B0D504647}"/>
              </a:ext>
            </a:extLst>
          </p:cNvPr>
          <p:cNvSpPr txBox="1"/>
          <p:nvPr/>
        </p:nvSpPr>
        <p:spPr>
          <a:xfrm>
            <a:off x="6095999" y="4258743"/>
            <a:ext cx="40267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Class </a:t>
            </a:r>
            <a:r>
              <a:rPr lang="en-US" dirty="0" err="1"/>
              <a:t>usersetting</a:t>
            </a:r>
            <a:r>
              <a:rPr lang="en-US" dirty="0"/>
              <a:t>: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lớp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tả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1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, </a:t>
            </a:r>
            <a:r>
              <a:rPr lang="en-US" dirty="0" err="1"/>
              <a:t>nó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1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cụ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họ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theme, </a:t>
            </a:r>
            <a:r>
              <a:rPr lang="en-US" dirty="0" err="1"/>
              <a:t>phông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, </a:t>
            </a:r>
            <a:r>
              <a:rPr lang="en-US" dirty="0" err="1"/>
              <a:t>cỡ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…</a:t>
            </a:r>
            <a:endParaRPr lang="vi-VN" dirty="0"/>
          </a:p>
        </p:txBody>
      </p:sp>
      <p:pic>
        <p:nvPicPr>
          <p:cNvPr id="10" name="Picture 9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85562485-93CA-0148-1560-0A0C6C3B5A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84703" y="1503388"/>
            <a:ext cx="6449360" cy="201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274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78B5D-DFA1-8BD4-D2C4-5EC8E9F79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3AFD026-EDFF-A1F0-984D-10159B0B71A8}"/>
              </a:ext>
            </a:extLst>
          </p:cNvPr>
          <p:cNvSpPr/>
          <p:nvPr/>
        </p:nvSpPr>
        <p:spPr>
          <a:xfrm>
            <a:off x="-1" y="256751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16B0AA3-9117-FB55-8A95-191C53B8EA0F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5FA329FA-8946-FF9D-878F-7BFF633DB5D8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1EEA78-4BE8-49E5-26A5-146DB7A69D7B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399BD491-7400-F306-3F05-F3FA8A60FBF6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06038538-B0EC-BE55-8009-D426CE5BF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4827C3A-770D-E5A6-0D84-BCAF644A2500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8AB498-73ED-FC3F-1049-0F581D126BF1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F25817-0F69-9175-43D8-E007B0EE68FE}"/>
              </a:ext>
            </a:extLst>
          </p:cNvPr>
          <p:cNvSpPr txBox="1"/>
          <p:nvPr/>
        </p:nvSpPr>
        <p:spPr>
          <a:xfrm>
            <a:off x="1414596" y="15923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4FE4E1-EA12-6FEB-3369-7938F5573562}"/>
              </a:ext>
            </a:extLst>
          </p:cNvPr>
          <p:cNvSpPr txBox="1"/>
          <p:nvPr/>
        </p:nvSpPr>
        <p:spPr>
          <a:xfrm>
            <a:off x="1233621" y="2408436"/>
            <a:ext cx="4026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Trong </a:t>
            </a:r>
            <a:r>
              <a:rPr lang="en-US" dirty="0" err="1"/>
              <a:t>hàm</a:t>
            </a:r>
            <a:r>
              <a:rPr lang="en-US" dirty="0"/>
              <a:t> main()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await </a:t>
            </a:r>
            <a:r>
              <a:rPr lang="en-US" dirty="0" err="1"/>
              <a:t>instance.init</a:t>
            </a:r>
            <a:r>
              <a:rPr lang="en-US" dirty="0"/>
              <a:t>()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app </a:t>
            </a:r>
            <a:r>
              <a:rPr lang="en-US" dirty="0" err="1"/>
              <a:t>chạy</a:t>
            </a:r>
            <a:endParaRPr lang="vi-VN" dirty="0"/>
          </a:p>
        </p:txBody>
      </p:sp>
      <p:pic>
        <p:nvPicPr>
          <p:cNvPr id="3" name="Picture 2" descr="A computer code with text&#10;&#10;AI-generated content may be incorrect.">
            <a:extLst>
              <a:ext uri="{FF2B5EF4-FFF2-40B4-BE49-F238E27FC236}">
                <a16:creationId xmlns:a16="http://schemas.microsoft.com/office/drawing/2014/main" id="{B5CC7257-E50D-245F-C4A7-53FD46C9B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8564" y="3367047"/>
            <a:ext cx="7071351" cy="1953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1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BAA4B-55DB-1302-F180-2D1B8B318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4FCB79F-DB84-FEFA-97CA-8E366BB0396C}"/>
              </a:ext>
            </a:extLst>
          </p:cNvPr>
          <p:cNvSpPr/>
          <p:nvPr/>
        </p:nvSpPr>
        <p:spPr>
          <a:xfrm>
            <a:off x="-1" y="256751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Mở kết nối với bộ nhớ SharedPreferences của thiết bị</a:t>
            </a:r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157128AE-326B-EEB8-A551-148FAC252A98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EE29BE3A-3863-E7B6-AF2E-6F812A539878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81A3C9-2894-67B9-8EF9-7A3CA8912914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BC37F5D2-D62D-5CB2-43C8-90968015B68B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0499BEC2-2894-D176-EE9B-2DB4317C4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33F6E8C-122B-5088-D01B-B18EF01C3342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43B323-5C8F-7EA1-8AA1-8F89A16779F1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F959FD0-F610-56CB-2ECA-5909778EF2ED}"/>
              </a:ext>
            </a:extLst>
          </p:cNvPr>
          <p:cNvSpPr txBox="1"/>
          <p:nvPr/>
        </p:nvSpPr>
        <p:spPr>
          <a:xfrm>
            <a:off x="1414596" y="15923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24AF8C-01CC-A910-2072-C9269F39747E}"/>
              </a:ext>
            </a:extLst>
          </p:cNvPr>
          <p:cNvSpPr txBox="1"/>
          <p:nvPr/>
        </p:nvSpPr>
        <p:spPr>
          <a:xfrm>
            <a:off x="1309821" y="2502124"/>
            <a:ext cx="40267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/>
              <a:t>Bắt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file </a:t>
            </a:r>
            <a:r>
              <a:rPr lang="en-US" dirty="0" err="1"/>
              <a:t>get_started_page.dart</a:t>
            </a:r>
            <a:r>
              <a:rPr lang="en-US" dirty="0"/>
              <a:t>, </a:t>
            </a:r>
            <a:r>
              <a:rPr lang="en-US" dirty="0" err="1"/>
              <a:t>SharedPreferences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,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gì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cũ</a:t>
            </a:r>
            <a:r>
              <a:rPr lang="en-US" dirty="0"/>
              <a:t>.</a:t>
            </a:r>
            <a:endParaRPr lang="vi-VN" dirty="0"/>
          </a:p>
        </p:txBody>
      </p:sp>
      <p:pic>
        <p:nvPicPr>
          <p:cNvPr id="6" name="Picture 5" descr="A computer code with text&#10;&#10;AI-generated content may be incorrect.">
            <a:extLst>
              <a:ext uri="{FF2B5EF4-FFF2-40B4-BE49-F238E27FC236}">
                <a16:creationId xmlns:a16="http://schemas.microsoft.com/office/drawing/2014/main" id="{512092AD-5FB8-3777-C530-114C1E3974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501" y="2351816"/>
            <a:ext cx="5721900" cy="294157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72F130-7C54-14FF-FC1F-DEF7C184AD95}"/>
              </a:ext>
            </a:extLst>
          </p:cNvPr>
          <p:cNvSpPr txBox="1"/>
          <p:nvPr/>
        </p:nvSpPr>
        <p:spPr>
          <a:xfrm>
            <a:off x="1309821" y="3821430"/>
            <a:ext cx="4026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/>
              <a:t>await … :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SharedPreferences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.</a:t>
            </a:r>
            <a:endParaRPr lang="vi-V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CE24810-F9C0-35EF-6602-591B78CAA666}"/>
              </a:ext>
            </a:extLst>
          </p:cNvPr>
          <p:cNvSpPr txBox="1"/>
          <p:nvPr/>
        </p:nvSpPr>
        <p:spPr>
          <a:xfrm>
            <a:off x="1322521" y="4642868"/>
            <a:ext cx="40267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/>
              <a:t>userList</a:t>
            </a:r>
            <a:r>
              <a:rPr lang="en-US" dirty="0"/>
              <a:t> … : </a:t>
            </a:r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từng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2122928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E10AC-062E-8F27-75D3-A5875C941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DB7EC7B-41C8-7B9C-0937-6ED38C6FD355}"/>
              </a:ext>
            </a:extLst>
          </p:cNvPr>
          <p:cNvSpPr/>
          <p:nvPr/>
        </p:nvSpPr>
        <p:spPr>
          <a:xfrm>
            <a:off x="-1" y="256751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Mở kết nối với bộ nhớ SharedPreferences của thiết bị</a:t>
            </a:r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8C895A01-A12E-C570-5E50-5C0BEDECA1A6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334154F2-1B1B-736E-1054-EEBBA5729BF0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05F2B0-EF4A-543F-FEC9-866FE915A46E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09088988-5E92-07E1-BBB7-4BA183A81C7F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22949680-A34F-110A-8687-5A7C86100B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29C61EF-347F-EA31-0DCE-1D9E8721F0CD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A66348-A417-69E0-F7DB-784B0611FE05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134569-3059-D160-36FD-2F5C6E6EE301}"/>
              </a:ext>
            </a:extLst>
          </p:cNvPr>
          <p:cNvSpPr txBox="1"/>
          <p:nvPr/>
        </p:nvSpPr>
        <p:spPr>
          <a:xfrm>
            <a:off x="1414596" y="15923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9617A0-7026-CBFB-C641-3D91E5665B65}"/>
              </a:ext>
            </a:extLst>
          </p:cNvPr>
          <p:cNvSpPr txBox="1"/>
          <p:nvPr/>
        </p:nvSpPr>
        <p:spPr>
          <a:xfrm>
            <a:off x="1047977" y="2499269"/>
            <a:ext cx="35240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, </a:t>
            </a:r>
            <a:r>
              <a:rPr lang="en-US" dirty="0" err="1"/>
              <a:t>hàm</a:t>
            </a:r>
            <a:r>
              <a:rPr lang="en-US" dirty="0"/>
              <a:t> _</a:t>
            </a:r>
            <a:r>
              <a:rPr lang="en-US" dirty="0" err="1"/>
              <a:t>addNewUser</a:t>
            </a:r>
            <a:r>
              <a:rPr lang="en-US" dirty="0"/>
              <a:t>()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gọi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SharedPreferences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3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bớt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.</a:t>
            </a:r>
            <a:endParaRPr lang="vi-VN" dirty="0"/>
          </a:p>
        </p:txBody>
      </p:sp>
      <p:pic>
        <p:nvPicPr>
          <p:cNvPr id="3" name="Picture 2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1A8DFC77-7C90-B1EF-FC03-D6891E5BA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2494" y="2030728"/>
            <a:ext cx="6214411" cy="3859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879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D9688-D104-D6F2-86B7-476FB9FA8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D2D5584B-4DB5-400D-9CD5-9AB20C18EB7C}"/>
              </a:ext>
            </a:extLst>
          </p:cNvPr>
          <p:cNvSpPr/>
          <p:nvPr/>
        </p:nvSpPr>
        <p:spPr>
          <a:xfrm>
            <a:off x="-1" y="256751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Mở kết nối với bộ nhớ SharedPreferences của thiết bị</a:t>
            </a:r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5B4C855D-B70D-9FE6-F9D4-D49039B4A348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3CD6C4F6-082F-6CB8-D422-EE40FC4CFDCA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B2AED7-EC97-D3D7-3B54-397A983E6B4D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30204343-2D49-C758-1D12-AE1587C8767D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46DAFEA6-29CC-2FB2-78FD-9563B517C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C0D1C2F-098C-64FC-AB3F-E4962F6EC16F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D6A805-C6F1-C432-132F-7D48972817FF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F8A2A0-8865-AD9A-7AE3-5B45A3FF8B05}"/>
              </a:ext>
            </a:extLst>
          </p:cNvPr>
          <p:cNvSpPr txBox="1"/>
          <p:nvPr/>
        </p:nvSpPr>
        <p:spPr>
          <a:xfrm>
            <a:off x="1414596" y="15923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B3116B-6FAE-4E34-7899-8BDEA5E538AF}"/>
              </a:ext>
            </a:extLst>
          </p:cNvPr>
          <p:cNvSpPr txBox="1"/>
          <p:nvPr/>
        </p:nvSpPr>
        <p:spPr>
          <a:xfrm>
            <a:off x="1122041" y="2878471"/>
            <a:ext cx="352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qua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Mode </a:t>
            </a:r>
            <a:r>
              <a:rPr lang="en-US" dirty="0" err="1"/>
              <a:t>sáng</a:t>
            </a:r>
            <a:r>
              <a:rPr lang="en-US" dirty="0"/>
              <a:t>/</a:t>
            </a:r>
            <a:r>
              <a:rPr lang="en-US" dirty="0" err="1"/>
              <a:t>tối</a:t>
            </a:r>
            <a:r>
              <a:rPr lang="en-US" dirty="0"/>
              <a:t>.</a:t>
            </a:r>
            <a:endParaRPr lang="vi-VN" dirty="0"/>
          </a:p>
        </p:txBody>
      </p:sp>
      <p:pic>
        <p:nvPicPr>
          <p:cNvPr id="6" name="Picture 5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AB8EFCE7-07F7-96B8-F5BA-ACB61F8E3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126" y="2231372"/>
            <a:ext cx="7034816" cy="2666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780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629AE-36BE-9F82-64CB-132A02D29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33DC958-3160-13E0-F226-6EFD3494C2CF}"/>
              </a:ext>
            </a:extLst>
          </p:cNvPr>
          <p:cNvSpPr/>
          <p:nvPr/>
        </p:nvSpPr>
        <p:spPr>
          <a:xfrm>
            <a:off x="-1" y="256751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Mở kết nối với bộ nhớ SharedPreferences của thiết bị</a:t>
            </a:r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E3465050-6D2F-7814-F955-C7F41AC9D38B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51C40D13-080D-4307-0BE1-5DD60B498E1A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698200-0203-4026-7F6C-D516DBD46151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AA13E449-046B-A864-CC63-0D1BC575CD95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3C4AEC39-29DC-DB11-7CBE-6C1000CCF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134F93C-EAC9-8EA6-B22E-230CC7E3F100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77177A-1C4E-E750-BE69-00EC1F913A97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76FE26-793F-73F7-FCA3-526FDC9D6A01}"/>
              </a:ext>
            </a:extLst>
          </p:cNvPr>
          <p:cNvSpPr txBox="1"/>
          <p:nvPr/>
        </p:nvSpPr>
        <p:spPr>
          <a:xfrm>
            <a:off x="1414596" y="15923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B3975-BDB2-12A3-39A0-DC473BFA8DEE}"/>
              </a:ext>
            </a:extLst>
          </p:cNvPr>
          <p:cNvSpPr txBox="1"/>
          <p:nvPr/>
        </p:nvSpPr>
        <p:spPr>
          <a:xfrm>
            <a:off x="772385" y="2580060"/>
            <a:ext cx="4538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user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thẳng</a:t>
            </a:r>
            <a:r>
              <a:rPr lang="en-US" dirty="0"/>
              <a:t> sang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file </a:t>
            </a:r>
            <a:r>
              <a:rPr lang="en-US" dirty="0" err="1"/>
              <a:t>HelloUserPage.dart</a:t>
            </a:r>
            <a:endParaRPr lang="vi-VN" dirty="0"/>
          </a:p>
        </p:txBody>
      </p:sp>
      <p:pic>
        <p:nvPicPr>
          <p:cNvPr id="3" name="Picture 2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2531DD25-F04E-4D6C-987C-26356F68E2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111" y="4117111"/>
            <a:ext cx="4998940" cy="2231600"/>
          </a:xfrm>
          <a:prstGeom prst="rect">
            <a:avLst/>
          </a:prstGeom>
        </p:spPr>
      </p:pic>
      <p:pic>
        <p:nvPicPr>
          <p:cNvPr id="10" name="Picture 9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ACD83542-601B-074F-677A-AF1EAC3AA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787" y="1144412"/>
            <a:ext cx="4998939" cy="5481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806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AC134-3628-0FA7-1BF9-F8B41717F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9C43A6A-B908-3148-43E8-F45D77FA3E27}"/>
              </a:ext>
            </a:extLst>
          </p:cNvPr>
          <p:cNvSpPr/>
          <p:nvPr/>
        </p:nvSpPr>
        <p:spPr>
          <a:xfrm>
            <a:off x="-1" y="256751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SharedPreferences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AEDE6463-92F3-6D1E-F90B-A7D432806DF9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78BCA58D-2D9B-B8C9-A5B3-49E3E61079C8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10AD7A7-D26A-2424-8F17-2D2DC122C684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3B33F73D-0713-F245-900E-5BC61AFF67C8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89A4BE2C-AA43-7A62-56B3-3AD152C79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FC57E2F-DCC9-ABCF-11B2-CE9FF26A4B45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20D852-17FB-651D-E76D-E88EE85267E7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9854D-736F-D289-2A61-272D301F014D}"/>
              </a:ext>
            </a:extLst>
          </p:cNvPr>
          <p:cNvSpPr txBox="1"/>
          <p:nvPr/>
        </p:nvSpPr>
        <p:spPr>
          <a:xfrm>
            <a:off x="1414596" y="15923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  <p:pic>
        <p:nvPicPr>
          <p:cNvPr id="6" name="Picture 5" descr="A screen shot of a cell phone&#10;&#10;AI-generated content may be incorrect.">
            <a:extLst>
              <a:ext uri="{FF2B5EF4-FFF2-40B4-BE49-F238E27FC236}">
                <a16:creationId xmlns:a16="http://schemas.microsoft.com/office/drawing/2014/main" id="{133EC548-6CFB-52D7-718B-AD179B628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322" y="2054035"/>
            <a:ext cx="6523355" cy="4474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729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AF4E6-08D9-86B3-3872-56C38D91B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88229D0-F6CD-91B9-2D74-6C8F2906DC7B}"/>
              </a:ext>
            </a:extLst>
          </p:cNvPr>
          <p:cNvSpPr/>
          <p:nvPr/>
        </p:nvSpPr>
        <p:spPr>
          <a:xfrm>
            <a:off x="-1" y="256751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Mở kết nối với bộ nhớ SharedPreferences của thiết bị</a:t>
            </a:r>
            <a:endParaRPr lang="vi-VN" dirty="0"/>
          </a:p>
        </p:txBody>
      </p:sp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8122D357-C346-E41A-68FC-8DB0BFF78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568" y="2010982"/>
            <a:ext cx="6490815" cy="2079176"/>
          </a:xfrm>
          <a:prstGeom prst="rect">
            <a:avLst/>
          </a:prstGeom>
        </p:spPr>
      </p:pic>
      <p:sp>
        <p:nvSpPr>
          <p:cNvPr id="5" name="Cloud 4">
            <a:extLst>
              <a:ext uri="{FF2B5EF4-FFF2-40B4-BE49-F238E27FC236}">
                <a16:creationId xmlns:a16="http://schemas.microsoft.com/office/drawing/2014/main" id="{73E5C39E-2A3F-C2B3-FAC0-5F76F2C5193E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F758359A-CAE8-DA9F-B583-C33759A2B99F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4760F2-B7D5-84E2-6A76-51BC4EA59A8E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1EF71341-C95F-FAC7-C40A-AB3172D0B123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34AC34BD-F1AF-FEE0-17C7-6178B5EDC2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F64F22-6863-3CED-1A31-3BD9B9EF04DE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04ADF4-7A9C-E48F-6660-62C74AF9FA15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68F1C5-F424-9118-78CF-E3178344BAE1}"/>
              </a:ext>
            </a:extLst>
          </p:cNvPr>
          <p:cNvSpPr txBox="1"/>
          <p:nvPr/>
        </p:nvSpPr>
        <p:spPr>
          <a:xfrm>
            <a:off x="1414596" y="15923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321BF-4877-6B44-7B15-2F9FC6E8E17C}"/>
              </a:ext>
            </a:extLst>
          </p:cNvPr>
          <p:cNvSpPr txBox="1"/>
          <p:nvPr/>
        </p:nvSpPr>
        <p:spPr>
          <a:xfrm>
            <a:off x="914672" y="2449691"/>
            <a:ext cx="4126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mode </a:t>
            </a:r>
            <a:r>
              <a:rPr lang="en-US" dirty="0" err="1"/>
              <a:t>sáng</a:t>
            </a:r>
            <a:r>
              <a:rPr lang="en-US" dirty="0"/>
              <a:t>/</a:t>
            </a:r>
            <a:r>
              <a:rPr lang="en-US" dirty="0" err="1"/>
              <a:t>tối</a:t>
            </a:r>
            <a:r>
              <a:rPr lang="en-US" dirty="0"/>
              <a:t>,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Light </a:t>
            </a:r>
            <a:r>
              <a:rPr lang="en-US" dirty="0" err="1"/>
              <a:t>hoặc</a:t>
            </a:r>
            <a:r>
              <a:rPr lang="en-US" dirty="0"/>
              <a:t> Dark </a:t>
            </a:r>
            <a:r>
              <a:rPr lang="en-US" dirty="0" err="1"/>
              <a:t>rồi</a:t>
            </a:r>
            <a:r>
              <a:rPr lang="en-US" dirty="0"/>
              <a:t> </a:t>
            </a:r>
            <a:r>
              <a:rPr lang="en-US" dirty="0" err="1"/>
              <a:t>bấm</a:t>
            </a:r>
            <a:r>
              <a:rPr lang="en-US" dirty="0"/>
              <a:t> Continue, </a:t>
            </a:r>
            <a:r>
              <a:rPr lang="en-US" dirty="0" err="1"/>
              <a:t>chương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object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UserSetting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isDarkMode</a:t>
            </a:r>
            <a:r>
              <a:rPr lang="en-US" dirty="0"/>
              <a:t>. </a:t>
            </a:r>
            <a:endParaRPr lang="vi-V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91D0B3-261F-240F-0FF4-142A8C398715}"/>
              </a:ext>
            </a:extLst>
          </p:cNvPr>
          <p:cNvSpPr txBox="1"/>
          <p:nvPr/>
        </p:nvSpPr>
        <p:spPr>
          <a:xfrm>
            <a:off x="1605558" y="4405858"/>
            <a:ext cx="7021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Sau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qua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cỡ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Navigator.push</a:t>
            </a:r>
            <a:endParaRPr lang="vi-VN" dirty="0"/>
          </a:p>
        </p:txBody>
      </p:sp>
      <p:pic>
        <p:nvPicPr>
          <p:cNvPr id="12" name="Picture 11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D96125A1-42A7-7C6C-935F-DEC231DEBD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9508" y="5047837"/>
            <a:ext cx="8682731" cy="1266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8635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D98C32-E357-166B-9644-BDEA755CB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04EFEE0-4BF4-592E-4F5A-AECD91076ADB}"/>
              </a:ext>
            </a:extLst>
          </p:cNvPr>
          <p:cNvSpPr/>
          <p:nvPr/>
        </p:nvSpPr>
        <p:spPr>
          <a:xfrm>
            <a:off x="0" y="256751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Mở kết nối với bộ nhớ SharedPreferences của thiết bị</a:t>
            </a:r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F79293A5-E090-025A-736A-9DA8DE7B4A92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3" name="Picture 2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BD90CCFE-FB9C-576E-ED59-717BFBA19C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534" y="1632767"/>
            <a:ext cx="6883400" cy="4828676"/>
          </a:xfrm>
          <a:prstGeom prst="rect">
            <a:avLst/>
          </a:prstGeom>
        </p:spPr>
      </p:pic>
      <p:sp>
        <p:nvSpPr>
          <p:cNvPr id="8" name="Cloud 7">
            <a:extLst>
              <a:ext uri="{FF2B5EF4-FFF2-40B4-BE49-F238E27FC236}">
                <a16:creationId xmlns:a16="http://schemas.microsoft.com/office/drawing/2014/main" id="{84365F34-9E73-6D06-C288-81497FDEAF8A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318AB2A-29A8-92B8-2948-3F8F47B4609A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42042643-93ED-510B-5833-6DD716ACC898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8C4C47E3-A1E3-7DAC-4E9A-8249B0B038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8DB2A08-7A5A-AEE5-B4A6-6ECC6E8B6BA0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221F80B-5CAD-8F33-75AC-A3F92D384D6A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36391B-058D-C3D2-C822-9F3715ECE949}"/>
              </a:ext>
            </a:extLst>
          </p:cNvPr>
          <p:cNvSpPr txBox="1"/>
          <p:nvPr/>
        </p:nvSpPr>
        <p:spPr>
          <a:xfrm>
            <a:off x="1414596" y="15923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7834124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93DA3-86D0-63F4-89B1-79C1AC76F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3082915-3E30-CBEA-B05A-0A511D061C7C}"/>
              </a:ext>
            </a:extLst>
          </p:cNvPr>
          <p:cNvSpPr/>
          <p:nvPr/>
        </p:nvSpPr>
        <p:spPr>
          <a:xfrm>
            <a:off x="-1" y="535883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Mở kết nối với bộ nhớ SharedPreferences của thiết bị</a:t>
            </a:r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4F7CFB45-FF25-7ED6-1CD4-3DAD06F71B20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A7174334-E1BC-3DB5-5EC3-DEB270D83CA9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2B4F3A-6771-241F-C8C6-F0E684C68F46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B147EF4A-D50D-409C-D5C8-5646F5338445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732E564F-3DD8-1ED2-78C8-3E920B5164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FEDA9F-453F-7532-B6C2-A0714285AA61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85D326-C320-DB6A-3AA9-B46522663ABD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40DE08-521B-0351-14E0-C0DFC4A84760}"/>
              </a:ext>
            </a:extLst>
          </p:cNvPr>
          <p:cNvSpPr txBox="1"/>
          <p:nvPr/>
        </p:nvSpPr>
        <p:spPr>
          <a:xfrm>
            <a:off x="1414596" y="15923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73A8F6-D27C-9259-F73E-3C45DA271F07}"/>
              </a:ext>
            </a:extLst>
          </p:cNvPr>
          <p:cNvSpPr txBox="1"/>
          <p:nvPr/>
        </p:nvSpPr>
        <p:spPr>
          <a:xfrm>
            <a:off x="1178702" y="2762558"/>
            <a:ext cx="311232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Kéo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trượt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cỡ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mong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</a:t>
            </a:r>
            <a:r>
              <a:rPr lang="en-US" dirty="0" err="1"/>
              <a:t>nút</a:t>
            </a:r>
            <a:r>
              <a:rPr lang="en-US" dirty="0"/>
              <a:t> “Continue”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updatedUser</a:t>
            </a:r>
            <a:r>
              <a:rPr lang="en-US" dirty="0"/>
              <a:t>() </a:t>
            </a:r>
            <a:r>
              <a:rPr lang="en-US" dirty="0" err="1"/>
              <a:t>lấy</a:t>
            </a:r>
            <a:r>
              <a:rPr lang="en-US" dirty="0"/>
              <a:t> username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, mode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fontsize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thanh</a:t>
            </a:r>
            <a:r>
              <a:rPr lang="en-US" dirty="0"/>
              <a:t> </a:t>
            </a:r>
            <a:r>
              <a:rPr lang="en-US" dirty="0" err="1"/>
              <a:t>trượt</a:t>
            </a:r>
            <a:r>
              <a:rPr lang="en-US" dirty="0"/>
              <a:t> ở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tại</a:t>
            </a:r>
            <a:r>
              <a:rPr lang="en-US" dirty="0"/>
              <a:t>, </a:t>
            </a:r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SharedPreferences</a:t>
            </a:r>
            <a:r>
              <a:rPr lang="en-US" dirty="0"/>
              <a:t>. </a:t>
            </a:r>
            <a:endParaRPr lang="vi-VN" dirty="0"/>
          </a:p>
        </p:txBody>
      </p:sp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8FD4F399-8D03-6ED9-7AA9-988359CFC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740" y="3211455"/>
            <a:ext cx="6311020" cy="329277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A3D8AD-6196-2F78-E3C7-BBA08D805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740" y="962660"/>
            <a:ext cx="4295386" cy="223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8926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E7A90-97D2-F3F7-992C-A2A093998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580F2A7-B08A-2FA0-A3BA-34AA5B2610B6}"/>
              </a:ext>
            </a:extLst>
          </p:cNvPr>
          <p:cNvSpPr/>
          <p:nvPr/>
        </p:nvSpPr>
        <p:spPr>
          <a:xfrm>
            <a:off x="-1" y="315854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437C0544-09BB-9E8B-EC92-AB1A5ACC2FEC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6C5FF7CA-71F1-3280-BDDE-F797727A4B42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4BEB16-C606-DABC-80A1-9814A1610351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BF6D1EFE-418A-038F-5874-BFA430F868D1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B4A03B31-30C7-C5F5-1C7B-B6D03257C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91C21EA-E749-1633-197F-D18437B479E2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2193EC-7BDE-5E2D-9F84-4D996D997B76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004239-7949-3D23-BBFC-B9DC79D3A03E}"/>
              </a:ext>
            </a:extLst>
          </p:cNvPr>
          <p:cNvSpPr txBox="1"/>
          <p:nvPr/>
        </p:nvSpPr>
        <p:spPr>
          <a:xfrm>
            <a:off x="3295883" y="1891589"/>
            <a:ext cx="527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: </a:t>
            </a:r>
            <a:r>
              <a:rPr lang="en-US" sz="2400" dirty="0" err="1"/>
              <a:t>SharedPreferences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Flutter </a:t>
            </a:r>
          </a:p>
          <a:p>
            <a:r>
              <a:rPr lang="en-US" sz="2400" dirty="0"/>
              <a:t>              Lưu </a:t>
            </a:r>
            <a:r>
              <a:rPr lang="en-US" sz="2400" dirty="0" err="1"/>
              <a:t>trữ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giản</a:t>
            </a:r>
            <a:endParaRPr lang="vi-VN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75A38D1-38C4-0DED-690C-721DF54073CA}"/>
              </a:ext>
            </a:extLst>
          </p:cNvPr>
          <p:cNvSpPr txBox="1"/>
          <p:nvPr/>
        </p:nvSpPr>
        <p:spPr>
          <a:xfrm>
            <a:off x="1101164" y="2518458"/>
            <a:ext cx="24463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Nội</a:t>
            </a:r>
            <a:r>
              <a:rPr lang="en-US" sz="2400" dirty="0"/>
              <a:t> dung: </a:t>
            </a:r>
            <a:endParaRPr lang="vi-VN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AD249-3398-026B-1947-DF171ECEC389}"/>
              </a:ext>
            </a:extLst>
          </p:cNvPr>
          <p:cNvSpPr txBox="1"/>
          <p:nvPr/>
        </p:nvSpPr>
        <p:spPr>
          <a:xfrm>
            <a:off x="1206459" y="33406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,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endParaRPr lang="vi-V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F64CE5-EE85-592A-E1E0-247B9B7FAA87}"/>
              </a:ext>
            </a:extLst>
          </p:cNvPr>
          <p:cNvSpPr txBox="1"/>
          <p:nvPr/>
        </p:nvSpPr>
        <p:spPr>
          <a:xfrm>
            <a:off x="1233621" y="4466248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78AA39-3876-1C3A-CC68-BB192097EB54}"/>
              </a:ext>
            </a:extLst>
          </p:cNvPr>
          <p:cNvSpPr txBox="1"/>
          <p:nvPr/>
        </p:nvSpPr>
        <p:spPr>
          <a:xfrm>
            <a:off x="6368269" y="3331997"/>
            <a:ext cx="4617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trử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Flutter</a:t>
            </a:r>
            <a:endParaRPr lang="vi-V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4098B3-30F1-0269-8A7A-54C95EC2491D}"/>
              </a:ext>
            </a:extLst>
          </p:cNvPr>
          <p:cNvSpPr txBox="1"/>
          <p:nvPr/>
        </p:nvSpPr>
        <p:spPr>
          <a:xfrm>
            <a:off x="6368269" y="4466247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 </a:t>
            </a:r>
            <a:r>
              <a:rPr lang="en-US" sz="2400" dirty="0" err="1"/>
              <a:t>Xử</a:t>
            </a:r>
            <a:r>
              <a:rPr lang="en-US" sz="2400" dirty="0"/>
              <a:t>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lỗi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best practices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9380201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C2479-3A7A-6F0C-BA51-B0A8E852C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CE5564E-D2B6-CFAF-C06F-13E337D92932}"/>
              </a:ext>
            </a:extLst>
          </p:cNvPr>
          <p:cNvSpPr/>
          <p:nvPr/>
        </p:nvSpPr>
        <p:spPr>
          <a:xfrm>
            <a:off x="-1" y="535883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Mở kết nối với bộ nhớ SharedPreferences của thiết bị</a:t>
            </a:r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5C890A6C-F213-FF05-47D5-3257A20CCB13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A49BB8BD-C2DC-86C2-E6FF-AC55C76F19BD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BCE2A6-2F2F-3509-E71F-E7AE34609FC2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8F7721AE-7EE9-53E4-9035-39E292410B6D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7B91B9FB-6BDD-92D6-F4B2-111DBB41F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E3FAC6D-55C9-D6A2-31FB-F2F2C50BB02F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A2B313-7C52-7CF8-4EEC-65025107648B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72B529-C116-4472-5BD8-920048445FCF}"/>
              </a:ext>
            </a:extLst>
          </p:cNvPr>
          <p:cNvSpPr txBox="1"/>
          <p:nvPr/>
        </p:nvSpPr>
        <p:spPr>
          <a:xfrm>
            <a:off x="1414596" y="15923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60FC60-4A17-A05D-3FE9-CCFE35FBBA79}"/>
              </a:ext>
            </a:extLst>
          </p:cNvPr>
          <p:cNvSpPr txBox="1"/>
          <p:nvPr/>
        </p:nvSpPr>
        <p:spPr>
          <a:xfrm>
            <a:off x="1226884" y="2434223"/>
            <a:ext cx="311232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Hàm</a:t>
            </a:r>
            <a:r>
              <a:rPr lang="en-US" dirty="0"/>
              <a:t> </a:t>
            </a:r>
            <a:r>
              <a:rPr lang="en-US" dirty="0" err="1"/>
              <a:t>addOrUpdateUsers</a:t>
            </a:r>
            <a:r>
              <a:rPr lang="en-US" dirty="0"/>
              <a:t> (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class </a:t>
            </a:r>
            <a:r>
              <a:rPr lang="en-US" dirty="0" err="1"/>
              <a:t>SharedPreferences</a:t>
            </a:r>
            <a:r>
              <a:rPr lang="en-US" dirty="0"/>
              <a:t>)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user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mà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mất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user </a:t>
            </a:r>
            <a:r>
              <a:rPr lang="en-US" dirty="0" err="1"/>
              <a:t>khác</a:t>
            </a:r>
            <a:r>
              <a:rPr lang="en-US" dirty="0"/>
              <a:t>, </a:t>
            </a:r>
            <a:endParaRPr lang="vi-VN" dirty="0"/>
          </a:p>
        </p:txBody>
      </p:sp>
      <p:pic>
        <p:nvPicPr>
          <p:cNvPr id="6" name="Picture 5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4ED5E0C0-739F-1BBE-0481-9027019E6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901" y="2054035"/>
            <a:ext cx="6182340" cy="34890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ABE9D4-CD85-7529-20E5-513FA18A6D31}"/>
              </a:ext>
            </a:extLst>
          </p:cNvPr>
          <p:cNvSpPr txBox="1"/>
          <p:nvPr/>
        </p:nvSpPr>
        <p:spPr>
          <a:xfrm>
            <a:off x="853034" y="4536221"/>
            <a:ext cx="3860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addOrUpdateUsers</a:t>
            </a:r>
            <a:r>
              <a:rPr lang="en-US" dirty="0"/>
              <a:t> () -&gt; </a:t>
            </a:r>
            <a:r>
              <a:rPr lang="en-US" dirty="0" err="1"/>
              <a:t>saveUsers</a:t>
            </a:r>
            <a:r>
              <a:rPr lang="en-US" dirty="0"/>
              <a:t>()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4699714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6C7E7-89D9-FBBE-901A-83E96898C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1627B4A-5EB1-32CF-37CB-D74C6B1FDD1F}"/>
              </a:ext>
            </a:extLst>
          </p:cNvPr>
          <p:cNvSpPr/>
          <p:nvPr/>
        </p:nvSpPr>
        <p:spPr>
          <a:xfrm>
            <a:off x="-1" y="535883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nhớ</a:t>
            </a:r>
            <a:r>
              <a:rPr lang="en-US" dirty="0"/>
              <a:t> </a:t>
            </a:r>
            <a:r>
              <a:rPr lang="en-US" dirty="0" err="1"/>
              <a:t>SharedPreferences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B3245D2B-B343-8D5A-533A-D11B2152A5E0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718B9EBA-6BAA-5255-E08C-D398E2789BDE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3" name="Picture 2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646AC9F0-6A69-EF57-F08C-73D4E79E9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4999" y="1351638"/>
            <a:ext cx="5601775" cy="521801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C1F93C1-3DE5-D4B4-33C2-301868AB8CCA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1B8C4B5C-D4E9-2776-0916-F4C78BEBC753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E873B6F3-F67C-5F18-8E84-9B9774587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5A7AE3-05AB-2388-49FD-7C16D24ECDF3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A0A215-CC37-997B-EFAE-21366D04F245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0D2F9AB-2751-243F-882E-A1621ADA55A5}"/>
              </a:ext>
            </a:extLst>
          </p:cNvPr>
          <p:cNvSpPr txBox="1"/>
          <p:nvPr/>
        </p:nvSpPr>
        <p:spPr>
          <a:xfrm>
            <a:off x="1414596" y="15923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967752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5FC2F-D30A-48C4-8763-F79669B84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DBE5513-8766-B070-26A4-F7B2B92A083E}"/>
              </a:ext>
            </a:extLst>
          </p:cNvPr>
          <p:cNvSpPr/>
          <p:nvPr/>
        </p:nvSpPr>
        <p:spPr>
          <a:xfrm>
            <a:off x="-1" y="535883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Mở kết nối với bộ nhớ SharedPreferences của thiết bị</a:t>
            </a:r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92B9ABD4-A743-37CF-7C0A-C061F467F50B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D0C428B2-3CAB-0A53-171E-A407A216BC8E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CE53A4-7788-A802-5223-22E0F540D669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FC29C8FF-76C5-87F1-A167-E7EC661DEC36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0B8BE182-C152-6E6A-E056-6A1249DAF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BBC8DD3-155E-8455-863A-935EAFB12729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D2BBA1-7DFC-A462-5427-F7F7B5BF1961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50206B-C59F-ED4B-FDB8-44E28B87CFC3}"/>
              </a:ext>
            </a:extLst>
          </p:cNvPr>
          <p:cNvSpPr txBox="1"/>
          <p:nvPr/>
        </p:nvSpPr>
        <p:spPr>
          <a:xfrm>
            <a:off x="1414596" y="15923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33F51D-4404-843B-A389-D5B9C57F46E0}"/>
              </a:ext>
            </a:extLst>
          </p:cNvPr>
          <p:cNvSpPr txBox="1"/>
          <p:nvPr/>
        </p:nvSpPr>
        <p:spPr>
          <a:xfrm>
            <a:off x="1226884" y="2434223"/>
            <a:ext cx="29926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chào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class </a:t>
            </a:r>
            <a:r>
              <a:rPr lang="en-US" dirty="0" err="1"/>
              <a:t>HelloUserPage</a:t>
            </a:r>
            <a:r>
              <a:rPr lang="en-US" dirty="0"/>
              <a:t>. Ở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mode </a:t>
            </a:r>
            <a:r>
              <a:rPr lang="en-US" dirty="0" err="1"/>
              <a:t>sáng</a:t>
            </a:r>
            <a:r>
              <a:rPr lang="en-US" dirty="0"/>
              <a:t> hay </a:t>
            </a:r>
            <a:r>
              <a:rPr lang="en-US" dirty="0" err="1"/>
              <a:t>tối</a:t>
            </a:r>
            <a:r>
              <a:rPr lang="en-US" dirty="0"/>
              <a:t>,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cỡ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quay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. </a:t>
            </a:r>
            <a:endParaRPr lang="vi-VN" dirty="0"/>
          </a:p>
        </p:txBody>
      </p:sp>
      <p:pic>
        <p:nvPicPr>
          <p:cNvPr id="3" name="Picture 2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425FFFE7-977B-BB1A-ED0C-76C496197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9575" y="2479365"/>
            <a:ext cx="6378712" cy="232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2777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81116-39D2-3C3D-6F0B-EFDB77764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DD56804-367C-CCDA-F9AB-E2CDC143407C}"/>
              </a:ext>
            </a:extLst>
          </p:cNvPr>
          <p:cNvSpPr/>
          <p:nvPr/>
        </p:nvSpPr>
        <p:spPr>
          <a:xfrm>
            <a:off x="-1" y="535883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Mở kết nối với bộ nhớ SharedPreferences của thiết bị</a:t>
            </a:r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BA5FFCC6-842F-D64F-7BDE-C93E6126BD04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69D70E30-FE78-9A4E-917C-BCF551A19946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A6C390-F742-D46A-5593-4504A49AB7D7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FCFE89CF-FBED-1608-D9B1-FDDA08D3294E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D6099096-25DD-0E2C-A3C6-14000316A2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81F908C-3560-59E5-A6E6-627FBC96DD7F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FAE2FF-DBBF-24AF-407E-653D494F4A2B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5AD103-20AA-737D-251F-4BA5EF1F89BC}"/>
              </a:ext>
            </a:extLst>
          </p:cNvPr>
          <p:cNvSpPr txBox="1"/>
          <p:nvPr/>
        </p:nvSpPr>
        <p:spPr>
          <a:xfrm>
            <a:off x="1414596" y="15923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285E0A-09FE-A21E-2BA4-322DAF37AFE6}"/>
              </a:ext>
            </a:extLst>
          </p:cNvPr>
          <p:cNvSpPr txBox="1"/>
          <p:nvPr/>
        </p:nvSpPr>
        <p:spPr>
          <a:xfrm>
            <a:off x="1226884" y="2434223"/>
            <a:ext cx="299269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chào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bởi</a:t>
            </a:r>
            <a:r>
              <a:rPr lang="en-US" dirty="0"/>
              <a:t> class </a:t>
            </a:r>
            <a:r>
              <a:rPr lang="en-US" dirty="0" err="1"/>
              <a:t>HelloUserPage</a:t>
            </a:r>
            <a:r>
              <a:rPr lang="en-US" dirty="0"/>
              <a:t>. Ở </a:t>
            </a:r>
            <a:r>
              <a:rPr lang="en-US" dirty="0" err="1"/>
              <a:t>màn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ta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mode </a:t>
            </a:r>
            <a:r>
              <a:rPr lang="en-US" dirty="0" err="1"/>
              <a:t>sáng</a:t>
            </a:r>
            <a:r>
              <a:rPr lang="en-US" dirty="0"/>
              <a:t> hay </a:t>
            </a:r>
            <a:r>
              <a:rPr lang="en-US" dirty="0" err="1"/>
              <a:t>tối</a:t>
            </a:r>
            <a:r>
              <a:rPr lang="en-US" dirty="0"/>
              <a:t>, </a:t>
            </a:r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cỡ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cũng</a:t>
            </a:r>
            <a:r>
              <a:rPr lang="en-US" dirty="0"/>
              <a:t>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nơi</a:t>
            </a:r>
            <a:r>
              <a:rPr lang="en-US" dirty="0"/>
              <a:t> </a:t>
            </a:r>
            <a:r>
              <a:rPr lang="en-US" dirty="0" err="1"/>
              <a:t>xử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cuối</a:t>
            </a:r>
            <a:r>
              <a:rPr lang="en-US" dirty="0"/>
              <a:t> </a:t>
            </a:r>
            <a:r>
              <a:rPr lang="en-US" dirty="0" err="1"/>
              <a:t>cùng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quay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tiên</a:t>
            </a:r>
            <a:r>
              <a:rPr lang="en-US" dirty="0"/>
              <a:t>. </a:t>
            </a:r>
            <a:endParaRPr lang="vi-VN" dirty="0"/>
          </a:p>
        </p:txBody>
      </p:sp>
      <p:pic>
        <p:nvPicPr>
          <p:cNvPr id="6" name="Picture 5" descr="A screenshot of a phone&#10;&#10;AI-generated content may be incorrect.">
            <a:extLst>
              <a:ext uri="{FF2B5EF4-FFF2-40B4-BE49-F238E27FC236}">
                <a16:creationId xmlns:a16="http://schemas.microsoft.com/office/drawing/2014/main" id="{C819A36E-965C-8761-36E1-59E9DFD0D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7555" y="1454206"/>
            <a:ext cx="6005584" cy="509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6875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9EED0-78B7-7E1C-1A92-BCDCD40E7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3523192-56A9-F55E-EDA9-227696DC26F6}"/>
              </a:ext>
            </a:extLst>
          </p:cNvPr>
          <p:cNvSpPr/>
          <p:nvPr/>
        </p:nvSpPr>
        <p:spPr>
          <a:xfrm>
            <a:off x="-1" y="535883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Mở kết nối với bộ nhớ SharedPreferences của thiết bị</a:t>
            </a:r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38E374A-DE6E-4185-844F-84C984A5961C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C8976443-C1D1-F12A-6C4B-8351B366F98E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785293-EB96-D457-6D7A-7275B23A3002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C96FF726-D054-51C4-D268-9C3EB3E45AC4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D0AF5ACB-1CAB-78F2-5A75-39A6E7CDE0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83A1D3F-19FA-6AB5-CDC4-79F88E36C1FF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B37E33-508C-CAA3-CC48-E2E6374D4A5A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0C2344-563A-187D-0930-7FCCF5D3E576}"/>
              </a:ext>
            </a:extLst>
          </p:cNvPr>
          <p:cNvSpPr txBox="1"/>
          <p:nvPr/>
        </p:nvSpPr>
        <p:spPr>
          <a:xfrm>
            <a:off x="1414596" y="15923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8BD826-4245-B65F-CB40-09195A89EA18}"/>
              </a:ext>
            </a:extLst>
          </p:cNvPr>
          <p:cNvSpPr txBox="1"/>
          <p:nvPr/>
        </p:nvSpPr>
        <p:spPr>
          <a:xfrm>
            <a:off x="1226884" y="2434223"/>
            <a:ext cx="2992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Khi quay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,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user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user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user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tuỳ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vi-VN" dirty="0"/>
          </a:p>
        </p:txBody>
      </p:sp>
      <p:pic>
        <p:nvPicPr>
          <p:cNvPr id="3" name="Picture 2" descr="A screen shot of a cell phone&#10;&#10;AI-generated content may be incorrect.">
            <a:extLst>
              <a:ext uri="{FF2B5EF4-FFF2-40B4-BE49-F238E27FC236}">
                <a16:creationId xmlns:a16="http://schemas.microsoft.com/office/drawing/2014/main" id="{40D06EDE-F980-CE72-E53A-8A60D4368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8480" y="1406864"/>
            <a:ext cx="6089155" cy="511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387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44C6E-76C2-8E7A-4028-370C27F84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70C4156-639E-47A4-7E2F-25EF0C4EA6A1}"/>
              </a:ext>
            </a:extLst>
          </p:cNvPr>
          <p:cNvSpPr/>
          <p:nvPr/>
        </p:nvSpPr>
        <p:spPr>
          <a:xfrm>
            <a:off x="-1" y="535883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Mở kết nối với bộ nhớ SharedPreferences của thiết bị</a:t>
            </a:r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8C626C33-A777-F005-DF86-4B84A22D05E8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781D98B0-E64C-7668-B9AA-24F2C91EA258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AF27C3-469C-24E9-0D98-E7F5B338AB81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0D6A9DBA-1C54-F6F6-5EF0-7EE47E1E71AA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D3895347-8BA6-6311-DE64-D9F37EBE82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C81A26-F97B-6B67-558B-779A5456CE46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59F4FA-D70E-E8D6-AF24-C59E5CA3A731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605E36-44FF-A97E-4687-BE4A3C62AE5D}"/>
              </a:ext>
            </a:extLst>
          </p:cNvPr>
          <p:cNvSpPr txBox="1"/>
          <p:nvPr/>
        </p:nvSpPr>
        <p:spPr>
          <a:xfrm>
            <a:off x="1414596" y="1592370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2. </a:t>
            </a:r>
            <a:r>
              <a:rPr lang="en-US" sz="2400" dirty="0" err="1"/>
              <a:t>Trình</a:t>
            </a:r>
            <a:r>
              <a:rPr lang="en-US" sz="2400" dirty="0"/>
              <a:t> </a:t>
            </a:r>
            <a:r>
              <a:rPr lang="en-US" sz="2400" dirty="0" err="1"/>
              <a:t>bày</a:t>
            </a:r>
            <a:r>
              <a:rPr lang="en-US" sz="2400" dirty="0"/>
              <a:t> </a:t>
            </a:r>
            <a:r>
              <a:rPr lang="en-US" sz="2400" dirty="0" err="1"/>
              <a:t>về</a:t>
            </a:r>
            <a:r>
              <a:rPr lang="en-US" sz="2400" dirty="0"/>
              <a:t> app demo </a:t>
            </a:r>
            <a:endParaRPr lang="vi-V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2DA745-79CC-A747-BE60-5A2D0737921E}"/>
              </a:ext>
            </a:extLst>
          </p:cNvPr>
          <p:cNvSpPr txBox="1"/>
          <p:nvPr/>
        </p:nvSpPr>
        <p:spPr>
          <a:xfrm>
            <a:off x="1226884" y="2434223"/>
            <a:ext cx="29926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Khi quay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trang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, </a:t>
            </a:r>
            <a:r>
              <a:rPr lang="en-US" dirty="0" err="1"/>
              <a:t>lúc</a:t>
            </a:r>
            <a:r>
              <a:rPr lang="en-US" dirty="0"/>
              <a:t> </a:t>
            </a:r>
            <a:r>
              <a:rPr lang="en-US" dirty="0" err="1"/>
              <a:t>này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user </a:t>
            </a:r>
            <a:r>
              <a:rPr lang="en-US" dirty="0" err="1"/>
              <a:t>mới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muốn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user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trước</a:t>
            </a:r>
            <a:r>
              <a:rPr lang="en-US" dirty="0"/>
              <a:t> </a:t>
            </a:r>
            <a:r>
              <a:rPr lang="en-US" dirty="0" err="1"/>
              <a:t>đó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user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tuỳ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nhu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vi-VN" dirty="0"/>
          </a:p>
        </p:txBody>
      </p:sp>
      <p:pic>
        <p:nvPicPr>
          <p:cNvPr id="6" name="Picture 5" descr="A screen shot of a cell phone&#10;&#10;AI-generated content may be incorrect.">
            <a:extLst>
              <a:ext uri="{FF2B5EF4-FFF2-40B4-BE49-F238E27FC236}">
                <a16:creationId xmlns:a16="http://schemas.microsoft.com/office/drawing/2014/main" id="{2854D677-1227-FAFB-3243-080A8B916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6882" y="1083442"/>
            <a:ext cx="6221059" cy="542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824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22F11-5667-2C1F-1E08-29470B4E6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D6B4568-21B0-EECA-B188-79535D71DB23}"/>
              </a:ext>
            </a:extLst>
          </p:cNvPr>
          <p:cNvSpPr/>
          <p:nvPr/>
        </p:nvSpPr>
        <p:spPr>
          <a:xfrm>
            <a:off x="-1" y="315854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295D25A4-FF9B-0663-6F49-DA0FF6F01828}"/>
              </a:ext>
            </a:extLst>
          </p:cNvPr>
          <p:cNvSpPr/>
          <p:nvPr/>
        </p:nvSpPr>
        <p:spPr>
          <a:xfrm>
            <a:off x="-1676400" y="6457360"/>
            <a:ext cx="8746503" cy="292793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AA76E1E6-8716-2725-436C-5E5531B5323B}"/>
              </a:ext>
            </a:extLst>
          </p:cNvPr>
          <p:cNvSpPr/>
          <p:nvPr/>
        </p:nvSpPr>
        <p:spPr>
          <a:xfrm>
            <a:off x="-3167806" y="6711742"/>
            <a:ext cx="11623649" cy="408688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8EDE3C-ABD1-8217-497B-63DE0999AE57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F3A9751F-EFE1-BEFB-49A3-F2C1143663C3}"/>
              </a:ext>
            </a:extLst>
          </p:cNvPr>
          <p:cNvSpPr/>
          <p:nvPr/>
        </p:nvSpPr>
        <p:spPr>
          <a:xfrm rot="1011883">
            <a:off x="937859" y="-3549858"/>
            <a:ext cx="19100096" cy="5030595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DE72C4A8-2FFF-4961-2C11-D0253AECA2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6A128B-7294-9E4E-857D-BFE24B2D37C3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00E0A3-F2D7-1B88-D445-6469390AE3A6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D27C9D-83D0-13B1-7EAC-307AC9C20D12}"/>
              </a:ext>
            </a:extLst>
          </p:cNvPr>
          <p:cNvSpPr txBox="1"/>
          <p:nvPr/>
        </p:nvSpPr>
        <p:spPr>
          <a:xfrm>
            <a:off x="978922" y="1707821"/>
            <a:ext cx="952354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phương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trử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phổ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Flutter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vi-VN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A1ADA0C-2120-0C9A-35B0-FE14ED765C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398808"/>
              </p:ext>
            </p:extLst>
          </p:nvPr>
        </p:nvGraphicFramePr>
        <p:xfrm>
          <a:off x="978922" y="2340774"/>
          <a:ext cx="9332536" cy="40868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0904">
                  <a:extLst>
                    <a:ext uri="{9D8B030D-6E8A-4147-A177-3AD203B41FA5}">
                      <a16:colId xmlns:a16="http://schemas.microsoft.com/office/drawing/2014/main" val="2557038487"/>
                    </a:ext>
                  </a:extLst>
                </a:gridCol>
                <a:gridCol w="2126392">
                  <a:extLst>
                    <a:ext uri="{9D8B030D-6E8A-4147-A177-3AD203B41FA5}">
                      <a16:colId xmlns:a16="http://schemas.microsoft.com/office/drawing/2014/main" val="124433230"/>
                    </a:ext>
                  </a:extLst>
                </a:gridCol>
                <a:gridCol w="1795794">
                  <a:extLst>
                    <a:ext uri="{9D8B030D-6E8A-4147-A177-3AD203B41FA5}">
                      <a16:colId xmlns:a16="http://schemas.microsoft.com/office/drawing/2014/main" val="1062362616"/>
                    </a:ext>
                  </a:extLst>
                </a:gridCol>
                <a:gridCol w="2192306">
                  <a:extLst>
                    <a:ext uri="{9D8B030D-6E8A-4147-A177-3AD203B41FA5}">
                      <a16:colId xmlns:a16="http://schemas.microsoft.com/office/drawing/2014/main" val="3853527157"/>
                    </a:ext>
                  </a:extLst>
                </a:gridCol>
                <a:gridCol w="2327140">
                  <a:extLst>
                    <a:ext uri="{9D8B030D-6E8A-4147-A177-3AD203B41FA5}">
                      <a16:colId xmlns:a16="http://schemas.microsoft.com/office/drawing/2014/main" val="349937654"/>
                    </a:ext>
                  </a:extLst>
                </a:gridCol>
              </a:tblGrid>
              <a:tr h="3656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Tiêu chí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SharedPreferences </a:t>
                      </a:r>
                      <a:endParaRPr lang="en-US" sz="1000" kern="1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File Storage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vi-VN" sz="1100" kern="100" dirty="0" err="1">
                          <a:effectLst/>
                        </a:rPr>
                        <a:t>SQLite</a:t>
                      </a:r>
                      <a:r>
                        <a:rPr lang="vi-VN" sz="1100" kern="100" dirty="0">
                          <a:effectLst/>
                        </a:rPr>
                        <a:t>/</a:t>
                      </a:r>
                      <a:r>
                        <a:rPr lang="vi-VN" sz="1100" kern="100" dirty="0" err="1">
                          <a:effectLst/>
                        </a:rPr>
                        <a:t>sqflite</a:t>
                      </a:r>
                      <a:r>
                        <a:rPr lang="vi-VN" sz="1100" kern="100" dirty="0">
                          <a:effectLst/>
                        </a:rPr>
                        <a:t> 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 dirty="0">
                          <a:effectLst/>
                        </a:rPr>
                        <a:t>Cloud Storage </a:t>
                      </a:r>
                      <a:r>
                        <a:rPr lang="en-US" sz="1000" kern="100" dirty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/Firebase 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51033019"/>
                  </a:ext>
                </a:extLst>
              </a:tr>
              <a:tr h="4679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Kiểu dữ liệu lưu được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 dirty="0">
                          <a:effectLst/>
                        </a:rPr>
                        <a:t>Key-Value </a:t>
                      </a:r>
                      <a:r>
                        <a:rPr lang="en-US" sz="1100" kern="100" dirty="0" err="1">
                          <a:effectLst/>
                        </a:rPr>
                        <a:t>đơn</a:t>
                      </a:r>
                      <a:r>
                        <a:rPr lang="en-US" sz="1100" kern="100" dirty="0">
                          <a:effectLst/>
                        </a:rPr>
                        <a:t> </a:t>
                      </a:r>
                      <a:r>
                        <a:rPr lang="en-US" sz="1100" kern="100" dirty="0" err="1">
                          <a:effectLst/>
                        </a:rPr>
                        <a:t>giản</a:t>
                      </a:r>
                      <a:r>
                        <a:rPr lang="en-US" sz="1100" kern="100" dirty="0">
                          <a:effectLst/>
                        </a:rPr>
                        <a:t> (</a:t>
                      </a:r>
                      <a:r>
                        <a:rPr lang="en-US" sz="1100" kern="100" dirty="0" err="1">
                          <a:effectLst/>
                        </a:rPr>
                        <a:t>int,double</a:t>
                      </a:r>
                      <a:r>
                        <a:rPr lang="en-US" sz="1100" kern="100" dirty="0">
                          <a:effectLst/>
                        </a:rPr>
                        <a:t>,</a:t>
                      </a:r>
                    </a:p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 dirty="0">
                          <a:effectLst/>
                        </a:rPr>
                        <a:t>bool, </a:t>
                      </a:r>
                      <a:r>
                        <a:rPr lang="en-US" sz="1100" kern="100" dirty="0" err="1">
                          <a:effectLst/>
                        </a:rPr>
                        <a:t>String,List</a:t>
                      </a:r>
                      <a:r>
                        <a:rPr lang="en-US" sz="1100" kern="100" dirty="0">
                          <a:effectLst/>
                        </a:rPr>
                        <a:t>&lt;String&gt;) 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Bất kỳ(tập tin văn bản JSON,hình ảnh,...)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Dữ liệu có cấu trúc </a:t>
                      </a:r>
                      <a:endParaRPr lang="en-US" sz="1000" kern="1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(bảng,quan hệ)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Dữ liệu mọi loại</a:t>
                      </a:r>
                      <a:endParaRPr lang="en-US" sz="1000" kern="1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(tập tin,JSON,ảnh,...)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57272427"/>
                  </a:ext>
                </a:extLst>
              </a:tr>
              <a:tr h="45689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 dirty="0" err="1">
                          <a:effectLst/>
                        </a:rPr>
                        <a:t>Cấu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trúc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lưu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trữ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Key-Value </a:t>
                      </a:r>
                      <a:endParaRPr lang="en-US" sz="1000" kern="1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(dictionary nhỏ)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File trong bộ nhớ thiết bị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 dirty="0" err="1">
                          <a:effectLst/>
                        </a:rPr>
                        <a:t>Cơ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sở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dữ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liệu</a:t>
                      </a:r>
                      <a:r>
                        <a:rPr lang="en-US" sz="1100" kern="100" dirty="0">
                          <a:effectLst/>
                        </a:rPr>
                        <a:t>  </a:t>
                      </a:r>
                      <a:endParaRPr lang="en-US" sz="1000" kern="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 dirty="0">
                          <a:effectLst/>
                        </a:rPr>
                        <a:t>SQL 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Máy chủ  </a:t>
                      </a:r>
                      <a:endParaRPr lang="en-US" sz="1000" kern="1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(Cloud)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65811487"/>
                  </a:ext>
                </a:extLst>
              </a:tr>
              <a:tr h="393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Dung</a:t>
                      </a:r>
                      <a:endParaRPr lang="en-US" sz="1000" kern="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lượng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Nhỏ(~ vài MB)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Vừa(phụ thuộc bộ nhớ máy)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Lớn (tối ưu cho hàng ngàn bản ghi)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 dirty="0" err="1">
                          <a:effectLst/>
                        </a:rPr>
                        <a:t>Không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giới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hạn</a:t>
                      </a:r>
                      <a:r>
                        <a:rPr lang="en-US" sz="1000" kern="100" dirty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(</a:t>
                      </a:r>
                      <a:r>
                        <a:rPr lang="en-US" sz="1100" kern="100" dirty="0" err="1">
                          <a:effectLst/>
                        </a:rPr>
                        <a:t>theo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gói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Clooud</a:t>
                      </a:r>
                      <a:r>
                        <a:rPr lang="en-US" sz="1100" kern="100" dirty="0">
                          <a:effectLst/>
                        </a:rPr>
                        <a:t>) 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91876854"/>
                  </a:ext>
                </a:extLst>
              </a:tr>
              <a:tr h="3656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Tốc độ</a:t>
                      </a:r>
                      <a:endParaRPr lang="en-US" sz="1000" kern="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truy cập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Nhanh </a:t>
                      </a:r>
                      <a:endParaRPr lang="en-US" sz="1000" kern="1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Trung bình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Nhanh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 dirty="0" err="1">
                          <a:effectLst/>
                        </a:rPr>
                        <a:t>Phụ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thuộc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mạng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08909582"/>
                  </a:ext>
                </a:extLst>
              </a:tr>
              <a:tr h="40948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 dirty="0">
                          <a:effectLst/>
                        </a:rPr>
                        <a:t>Phạm vi</a:t>
                      </a:r>
                      <a:endParaRPr lang="en-US" sz="100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 dirty="0" err="1">
                          <a:effectLst/>
                        </a:rPr>
                        <a:t>sử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dụng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vi-VN" sz="1100" kern="100">
                          <a:effectLst/>
                        </a:rPr>
                        <a:t>Lưu cấu hình cài đặt người dùng</a:t>
                      </a: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Lưu file,tài liệu,JSON confis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 dirty="0">
                          <a:effectLst/>
                        </a:rPr>
                        <a:t>Lưu </a:t>
                      </a:r>
                      <a:r>
                        <a:rPr lang="en-US" sz="1100" kern="100" dirty="0" err="1">
                          <a:effectLst/>
                        </a:rPr>
                        <a:t>danh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sách</a:t>
                      </a:r>
                      <a:r>
                        <a:rPr lang="en-US" sz="1000" kern="100" dirty="0">
                          <a:effectLst/>
                        </a:rPr>
                        <a:t> </a:t>
                      </a:r>
                      <a:r>
                        <a:rPr lang="en-US" sz="1100" kern="100" dirty="0" err="1">
                          <a:effectLst/>
                        </a:rPr>
                        <a:t>sản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phẩm,người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US" sz="1000" kern="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 dirty="0" err="1">
                          <a:effectLst/>
                        </a:rPr>
                        <a:t>dùng</a:t>
                      </a:r>
                      <a:r>
                        <a:rPr lang="en-US" sz="1100" kern="100" dirty="0">
                          <a:effectLst/>
                        </a:rPr>
                        <a:t>.. 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 dirty="0">
                          <a:effectLst/>
                        </a:rPr>
                        <a:t>Lưu </a:t>
                      </a:r>
                      <a:r>
                        <a:rPr lang="en-US" sz="1100" kern="100" dirty="0" err="1">
                          <a:effectLst/>
                        </a:rPr>
                        <a:t>dữ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liệu</a:t>
                      </a:r>
                      <a:r>
                        <a:rPr lang="en-US" sz="1100" kern="100" dirty="0">
                          <a:effectLst/>
                        </a:rPr>
                        <a:t> chia </a:t>
                      </a:r>
                      <a:r>
                        <a:rPr lang="en-US" sz="1100" kern="100" dirty="0" err="1">
                          <a:effectLst/>
                        </a:rPr>
                        <a:t>sẻ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nhiều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thiết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bị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3323920"/>
                  </a:ext>
                </a:extLst>
              </a:tr>
              <a:tr h="39325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Bảo</a:t>
                      </a:r>
                      <a:endParaRPr lang="en-US" sz="1000" kern="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mật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vi-VN" sz="1100" kern="100">
                          <a:effectLst/>
                        </a:rPr>
                        <a:t>Thấp (file có thể đọc nếu root máy)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Trung bình </a:t>
                      </a:r>
                      <a:endParaRPr lang="en-US" sz="1000" kern="1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(tùy mã hóa)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 dirty="0" err="1">
                          <a:effectLst/>
                        </a:rPr>
                        <a:t>Khá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cao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Rất cao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71282255"/>
                  </a:ext>
                </a:extLst>
              </a:tr>
              <a:tr h="3458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Yêu cầu mạng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vi-VN" sz="1100" kern="100">
                          <a:effectLst/>
                        </a:rPr>
                        <a:t>Không cần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Không cần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Không cần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Cần Internet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944991304"/>
                  </a:ext>
                </a:extLst>
              </a:tr>
              <a:tr h="3656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Thư</a:t>
                      </a:r>
                      <a:endParaRPr lang="en-US" sz="1000" kern="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viện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vi-VN" sz="1100" kern="100">
                          <a:effectLst/>
                        </a:rPr>
                        <a:t>Shared_preferences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 dirty="0" err="1">
                          <a:effectLst/>
                        </a:rPr>
                        <a:t>Path_provider</a:t>
                      </a:r>
                      <a:r>
                        <a:rPr lang="en-US" sz="1100" kern="100" dirty="0">
                          <a:effectLst/>
                        </a:rPr>
                        <a:t>, </a:t>
                      </a:r>
                      <a:r>
                        <a:rPr lang="en-US" sz="1100" kern="100" dirty="0" err="1">
                          <a:effectLst/>
                        </a:rPr>
                        <a:t>Dart:io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 dirty="0" err="1">
                          <a:effectLst/>
                        </a:rPr>
                        <a:t>Spflite,drift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 dirty="0" err="1">
                          <a:effectLst/>
                        </a:rPr>
                        <a:t>Firebase_storage</a:t>
                      </a:r>
                      <a:r>
                        <a:rPr lang="en-US" sz="1100" kern="100" dirty="0">
                          <a:effectLst/>
                        </a:rPr>
                        <a:t>, </a:t>
                      </a:r>
                      <a:r>
                        <a:rPr lang="en-US" sz="1100" kern="100" dirty="0" err="1">
                          <a:effectLst/>
                        </a:rPr>
                        <a:t>Cloud_firestore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221009839"/>
                  </a:ext>
                </a:extLst>
              </a:tr>
              <a:tr h="4960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Dùng</a:t>
                      </a:r>
                      <a:endParaRPr lang="en-US" sz="1000" kern="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khi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vi-VN" sz="1100" kern="100" dirty="0">
                          <a:effectLst/>
                        </a:rPr>
                        <a:t>Lưu cài </a:t>
                      </a:r>
                      <a:r>
                        <a:rPr lang="vi-VN" sz="1100" kern="100" dirty="0" err="1">
                          <a:effectLst/>
                        </a:rPr>
                        <a:t>đặt,token</a:t>
                      </a:r>
                      <a:r>
                        <a:rPr lang="en-US" sz="1000" kern="100" dirty="0">
                          <a:effectLst/>
                        </a:rPr>
                        <a:t> </a:t>
                      </a:r>
                      <a:r>
                        <a:rPr lang="en-US" sz="1100" kern="100" dirty="0">
                          <a:effectLst/>
                        </a:rPr>
                        <a:t>đ</a:t>
                      </a:r>
                      <a:r>
                        <a:rPr lang="vi-VN" sz="1100" kern="100" dirty="0">
                          <a:effectLst/>
                        </a:rPr>
                        <a:t>ăng nhập,</a:t>
                      </a:r>
                      <a:endParaRPr lang="en-US" sz="1100" kern="100" dirty="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vi-VN" sz="1100" kern="100" dirty="0" err="1">
                          <a:effectLst/>
                        </a:rPr>
                        <a:t>theme</a:t>
                      </a:r>
                      <a:r>
                        <a:rPr lang="vi-VN" sz="1100" kern="100" dirty="0">
                          <a:effectLst/>
                        </a:rPr>
                        <a:t>,.. 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 dirty="0">
                          <a:effectLst/>
                        </a:rPr>
                        <a:t>Lưu </a:t>
                      </a:r>
                      <a:r>
                        <a:rPr lang="en-US" sz="1100" kern="100" dirty="0" err="1">
                          <a:effectLst/>
                        </a:rPr>
                        <a:t>file,JSON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cấu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hình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Lưu dữ liệu ứng dụng lớn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 dirty="0">
                          <a:effectLst/>
                        </a:rPr>
                        <a:t>Lưu </a:t>
                      </a:r>
                      <a:r>
                        <a:rPr lang="en-US" sz="1100" kern="100" dirty="0" err="1">
                          <a:effectLst/>
                        </a:rPr>
                        <a:t>dữ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liệu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đồng</a:t>
                      </a:r>
                      <a:r>
                        <a:rPr lang="en-US" sz="1100" kern="100" dirty="0">
                          <a:effectLst/>
                        </a:rPr>
                        <a:t> </a:t>
                      </a:r>
                      <a:r>
                        <a:rPr lang="en-US" sz="1100" kern="100" dirty="0" err="1">
                          <a:effectLst/>
                        </a:rPr>
                        <a:t>bộ</a:t>
                      </a:r>
                      <a:r>
                        <a:rPr lang="en-US" sz="1100" kern="100" dirty="0">
                          <a:effectLst/>
                        </a:rPr>
                        <a:t>, chia </a:t>
                      </a:r>
                      <a:r>
                        <a:rPr lang="en-US" sz="1100" kern="100" dirty="0" err="1">
                          <a:effectLst/>
                        </a:rPr>
                        <a:t>sẻ</a:t>
                      </a:r>
                      <a:r>
                        <a:rPr lang="en-US" sz="1100" kern="100" dirty="0">
                          <a:effectLst/>
                        </a:rPr>
                        <a:t> cloud </a:t>
                      </a:r>
                      <a:endParaRPr lang="en-US" sz="10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523080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09469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5B27D-80A9-4762-9D18-91E5977FE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6F794BD-8A09-2822-66CE-D902BA26B9B7}"/>
              </a:ext>
            </a:extLst>
          </p:cNvPr>
          <p:cNvSpPr/>
          <p:nvPr/>
        </p:nvSpPr>
        <p:spPr>
          <a:xfrm>
            <a:off x="-1" y="117891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/>
              <a:t>5.</a:t>
            </a:r>
            <a:r>
              <a:rPr lang="en-US" sz="2000" b="1"/>
              <a:t> </a:t>
            </a:r>
            <a:r>
              <a:rPr lang="en-US" sz="2000"/>
              <a:t>Các lỗi thường gặp khi sử dụng SharedPreferences </a:t>
            </a:r>
            <a:endParaRPr lang="en-US" sz="2000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A5D84388-6483-1739-F836-17AE80D40546}"/>
              </a:ext>
            </a:extLst>
          </p:cNvPr>
          <p:cNvSpPr/>
          <p:nvPr/>
        </p:nvSpPr>
        <p:spPr>
          <a:xfrm>
            <a:off x="-1676400" y="6457360"/>
            <a:ext cx="8746503" cy="292793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5F5487AD-A35C-290B-8C09-7122274A2BC7}"/>
              </a:ext>
            </a:extLst>
          </p:cNvPr>
          <p:cNvSpPr/>
          <p:nvPr/>
        </p:nvSpPr>
        <p:spPr>
          <a:xfrm>
            <a:off x="-3167806" y="6711742"/>
            <a:ext cx="11623649" cy="408688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959F85-783A-D287-D981-121554828301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080AED02-DBBF-1212-7C2A-DA1EA2920F4F}"/>
              </a:ext>
            </a:extLst>
          </p:cNvPr>
          <p:cNvSpPr/>
          <p:nvPr/>
        </p:nvSpPr>
        <p:spPr>
          <a:xfrm rot="1011883">
            <a:off x="937859" y="-3549858"/>
            <a:ext cx="19100096" cy="5030595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9B7030E0-364A-6BD6-B6B5-295457C199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82A9FB1-6CB6-E417-2F5F-DC6D52389452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8316C2-E3AE-21C7-AD65-5945119CE709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3CAAA-64B4-81F8-3BDC-5F71F38010FA}"/>
              </a:ext>
            </a:extLst>
          </p:cNvPr>
          <p:cNvSpPr txBox="1"/>
          <p:nvPr/>
        </p:nvSpPr>
        <p:spPr>
          <a:xfrm>
            <a:off x="978922" y="1707821"/>
            <a:ext cx="64305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4.Xử </a:t>
            </a:r>
            <a:r>
              <a:rPr lang="en-US" sz="2400" dirty="0" err="1"/>
              <a:t>lý</a:t>
            </a:r>
            <a:r>
              <a:rPr lang="en-US" sz="2400" dirty="0"/>
              <a:t> </a:t>
            </a:r>
            <a:r>
              <a:rPr lang="en-US" sz="2400" dirty="0" err="1"/>
              <a:t>lỗi</a:t>
            </a:r>
            <a:r>
              <a:rPr lang="en-US" sz="2400" dirty="0"/>
              <a:t> </a:t>
            </a:r>
            <a:r>
              <a:rPr lang="en-US" sz="2400" dirty="0" err="1"/>
              <a:t>và</a:t>
            </a:r>
            <a:r>
              <a:rPr lang="en-US" sz="2400" dirty="0"/>
              <a:t> best practices</a:t>
            </a:r>
          </a:p>
          <a:p>
            <a:r>
              <a:rPr lang="en-US" sz="2400" dirty="0"/>
              <a:t>a.</a:t>
            </a:r>
            <a:r>
              <a:rPr lang="en-US" b="1" dirty="0"/>
              <a:t> </a:t>
            </a:r>
            <a:r>
              <a:rPr lang="en-US" sz="2000" dirty="0"/>
              <a:t>Các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gặp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SharedPreferences</a:t>
            </a:r>
            <a:r>
              <a:rPr lang="en-US" sz="2000" dirty="0"/>
              <a:t>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556D5F-FDF4-8388-EB27-CE370AAB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72" y="3112147"/>
            <a:ext cx="5125541" cy="120185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43AA749-F1FE-AC64-8609-228CA651974D}"/>
              </a:ext>
            </a:extLst>
          </p:cNvPr>
          <p:cNvSpPr txBox="1"/>
          <p:nvPr/>
        </p:nvSpPr>
        <p:spPr>
          <a:xfrm>
            <a:off x="1074172" y="2649944"/>
            <a:ext cx="332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TH1: Null </a:t>
            </a:r>
            <a:r>
              <a:rPr lang="en-US" dirty="0" err="1"/>
              <a:t>khi</a:t>
            </a:r>
            <a:r>
              <a:rPr lang="en-US" dirty="0"/>
              <a:t> </a:t>
            </a:r>
            <a:r>
              <a:rPr lang="en-US" dirty="0" err="1"/>
              <a:t>đọc</a:t>
            </a:r>
            <a:r>
              <a:rPr lang="en-US" dirty="0"/>
              <a:t> </a:t>
            </a:r>
            <a:r>
              <a:rPr lang="en-US" dirty="0" err="1"/>
              <a:t>dữ</a:t>
            </a:r>
            <a:r>
              <a:rPr lang="en-US" dirty="0"/>
              <a:t> </a:t>
            </a:r>
            <a:r>
              <a:rPr lang="en-US" dirty="0" err="1"/>
              <a:t>liệu</a:t>
            </a:r>
            <a:r>
              <a:rPr lang="en-US" dirty="0"/>
              <a:t>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F836C1-5528-0E04-F1D5-6AB069598514}"/>
              </a:ext>
            </a:extLst>
          </p:cNvPr>
          <p:cNvSpPr txBox="1"/>
          <p:nvPr/>
        </p:nvSpPr>
        <p:spPr>
          <a:xfrm>
            <a:off x="3120426" y="4417897"/>
            <a:ext cx="192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6462F37-D129-82B8-D282-9B25BEF70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3958" y="4905582"/>
            <a:ext cx="6299015" cy="129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1654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EA498-70AD-2DF7-2198-ECC89B2BF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E39AE953-3CD3-E534-8370-5FBD85558E66}"/>
              </a:ext>
            </a:extLst>
          </p:cNvPr>
          <p:cNvSpPr/>
          <p:nvPr/>
        </p:nvSpPr>
        <p:spPr>
          <a:xfrm>
            <a:off x="-1" y="117891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/>
              <a:t>5.</a:t>
            </a:r>
            <a:r>
              <a:rPr lang="en-US" sz="2000" b="1"/>
              <a:t> </a:t>
            </a:r>
            <a:r>
              <a:rPr lang="en-US" sz="2000"/>
              <a:t>Các lỗi thường gặp khi sử dụng SharedPreferences </a:t>
            </a:r>
            <a:endParaRPr lang="en-US" sz="2000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058A1B49-78F5-6B8E-0C91-92D6120246E0}"/>
              </a:ext>
            </a:extLst>
          </p:cNvPr>
          <p:cNvSpPr/>
          <p:nvPr/>
        </p:nvSpPr>
        <p:spPr>
          <a:xfrm>
            <a:off x="-1676400" y="6457360"/>
            <a:ext cx="8746503" cy="292793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FBAEBC63-E2CD-3429-D3CA-03854177DD24}"/>
              </a:ext>
            </a:extLst>
          </p:cNvPr>
          <p:cNvSpPr/>
          <p:nvPr/>
        </p:nvSpPr>
        <p:spPr>
          <a:xfrm>
            <a:off x="-3167806" y="6711742"/>
            <a:ext cx="11623649" cy="408688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47B841-77F6-2B15-C81A-392BEBE0D354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B9099157-095B-F318-3F2F-AAAD28821642}"/>
              </a:ext>
            </a:extLst>
          </p:cNvPr>
          <p:cNvSpPr/>
          <p:nvPr/>
        </p:nvSpPr>
        <p:spPr>
          <a:xfrm rot="1011883">
            <a:off x="937859" y="-3549858"/>
            <a:ext cx="19100096" cy="5030595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063184BE-A3DB-AF64-C2C8-8DCFE3BB01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8FE1753-21DB-8FA2-59E7-BC6A92E3171D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153B05-CA56-319E-6E72-07815B526137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A1A443-1799-99B0-CF7B-564D14C6E738}"/>
              </a:ext>
            </a:extLst>
          </p:cNvPr>
          <p:cNvSpPr txBox="1"/>
          <p:nvPr/>
        </p:nvSpPr>
        <p:spPr>
          <a:xfrm>
            <a:off x="978922" y="1707821"/>
            <a:ext cx="643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a.</a:t>
            </a:r>
            <a:r>
              <a:rPr lang="en-US" b="1" dirty="0"/>
              <a:t> </a:t>
            </a:r>
            <a:r>
              <a:rPr lang="en-US" sz="2000" dirty="0"/>
              <a:t>Các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gặp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SharedPreferences</a:t>
            </a:r>
            <a:r>
              <a:rPr lang="en-US" sz="2000" dirty="0"/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80D04D-87D6-5FB9-029F-997D34E08494}"/>
              </a:ext>
            </a:extLst>
          </p:cNvPr>
          <p:cNvSpPr txBox="1"/>
          <p:nvPr/>
        </p:nvSpPr>
        <p:spPr>
          <a:xfrm>
            <a:off x="978922" y="2264946"/>
            <a:ext cx="4149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TH2: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nhật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060570-FE3A-3A0F-2D9E-4D4E2DCAF480}"/>
              </a:ext>
            </a:extLst>
          </p:cNvPr>
          <p:cNvSpPr txBox="1"/>
          <p:nvPr/>
        </p:nvSpPr>
        <p:spPr>
          <a:xfrm>
            <a:off x="2962479" y="4029209"/>
            <a:ext cx="192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407F209-FAD4-8BBF-9B34-20DFE18A4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608" y="4444534"/>
            <a:ext cx="6299015" cy="1296390"/>
          </a:xfrm>
          <a:prstGeom prst="rect">
            <a:avLst/>
          </a:prstGeom>
        </p:spPr>
      </p:pic>
      <p:pic>
        <p:nvPicPr>
          <p:cNvPr id="2" name="Picture 1" descr="A computer code with colorful text&#10;&#10;AI-generated content may be incorrect.">
            <a:extLst>
              <a:ext uri="{FF2B5EF4-FFF2-40B4-BE49-F238E27FC236}">
                <a16:creationId xmlns:a16="http://schemas.microsoft.com/office/drawing/2014/main" id="{D23EEAB6-ACD6-4205-CE87-4C60C61CD8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8922" y="2659640"/>
            <a:ext cx="6161538" cy="138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158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94767-A761-FBF3-4ED2-6FEEC1A23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BEED96A-E964-BBC5-C866-88168AAEEF97}"/>
              </a:ext>
            </a:extLst>
          </p:cNvPr>
          <p:cNvSpPr/>
          <p:nvPr/>
        </p:nvSpPr>
        <p:spPr>
          <a:xfrm>
            <a:off x="-1" y="117891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/>
              <a:t>5.</a:t>
            </a:r>
            <a:r>
              <a:rPr lang="en-US" sz="2000" b="1"/>
              <a:t> </a:t>
            </a:r>
            <a:r>
              <a:rPr lang="en-US" sz="2000"/>
              <a:t>Các lỗi thường gặp khi sử dụng SharedPreferences </a:t>
            </a:r>
            <a:endParaRPr lang="en-US" sz="2000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03C9150-F364-9E6A-3607-EC99F885E5E7}"/>
              </a:ext>
            </a:extLst>
          </p:cNvPr>
          <p:cNvSpPr/>
          <p:nvPr/>
        </p:nvSpPr>
        <p:spPr>
          <a:xfrm>
            <a:off x="-1676400" y="6457360"/>
            <a:ext cx="8746503" cy="292793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01848035-520F-2E92-E635-5F270369D2B9}"/>
              </a:ext>
            </a:extLst>
          </p:cNvPr>
          <p:cNvSpPr/>
          <p:nvPr/>
        </p:nvSpPr>
        <p:spPr>
          <a:xfrm>
            <a:off x="-3167806" y="6711742"/>
            <a:ext cx="11623649" cy="408688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FED8E7-CA00-71F0-561E-98288287EA3E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53EFD7E3-0353-B27C-FE6B-CE1373CA28C2}"/>
              </a:ext>
            </a:extLst>
          </p:cNvPr>
          <p:cNvSpPr/>
          <p:nvPr/>
        </p:nvSpPr>
        <p:spPr>
          <a:xfrm rot="1011883">
            <a:off x="937859" y="-3549858"/>
            <a:ext cx="19100096" cy="5030595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D430A8DE-999C-249B-86BC-65523D904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D3EA4A1-6928-DE86-7231-7A9649F8373F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CCAA6C-7D78-2102-F0F6-5025A92676C9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D4A1A1-6B87-D2CD-5862-B881246178E5}"/>
              </a:ext>
            </a:extLst>
          </p:cNvPr>
          <p:cNvSpPr txBox="1"/>
          <p:nvPr/>
        </p:nvSpPr>
        <p:spPr>
          <a:xfrm>
            <a:off x="978922" y="1707821"/>
            <a:ext cx="643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a.</a:t>
            </a:r>
            <a:r>
              <a:rPr lang="en-US" b="1" dirty="0"/>
              <a:t> </a:t>
            </a:r>
            <a:r>
              <a:rPr lang="en-US" sz="2000" dirty="0"/>
              <a:t>Các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gặp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SharedPreferences</a:t>
            </a:r>
            <a:r>
              <a:rPr lang="en-US" sz="2000" dirty="0"/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73C739-3D7B-BD99-8823-EBA04F2191C1}"/>
              </a:ext>
            </a:extLst>
          </p:cNvPr>
          <p:cNvSpPr txBox="1"/>
          <p:nvPr/>
        </p:nvSpPr>
        <p:spPr>
          <a:xfrm>
            <a:off x="978922" y="2264946"/>
            <a:ext cx="3065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TH3: </a:t>
            </a:r>
            <a:r>
              <a:rPr lang="en-US" dirty="0" err="1"/>
              <a:t>Không</a:t>
            </a:r>
            <a:r>
              <a:rPr lang="en-US" dirty="0"/>
              <a:t> </a:t>
            </a:r>
            <a:r>
              <a:rPr lang="en-US" dirty="0" err="1"/>
              <a:t>xóa</a:t>
            </a:r>
            <a:r>
              <a:rPr lang="en-US" dirty="0"/>
              <a:t> </a:t>
            </a:r>
            <a:r>
              <a:rPr lang="en-US" dirty="0" err="1"/>
              <a:t>được</a:t>
            </a:r>
            <a:r>
              <a:rPr lang="en-US" dirty="0"/>
              <a:t> </a:t>
            </a:r>
            <a:r>
              <a:rPr lang="en-US" dirty="0" err="1"/>
              <a:t>dữ</a:t>
            </a:r>
            <a:r>
              <a:rPr lang="en-US" dirty="0"/>
              <a:t> </a:t>
            </a:r>
            <a:r>
              <a:rPr lang="en-US" dirty="0" err="1"/>
              <a:t>liệu</a:t>
            </a:r>
            <a:r>
              <a:rPr lang="en-US" dirty="0"/>
              <a:t>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A63069-E87A-FCC5-3DD8-C42A5D1E631B}"/>
              </a:ext>
            </a:extLst>
          </p:cNvPr>
          <p:cNvSpPr txBox="1"/>
          <p:nvPr/>
        </p:nvSpPr>
        <p:spPr>
          <a:xfrm>
            <a:off x="2990759" y="4092047"/>
            <a:ext cx="1920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khắc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B2F83-06DB-4D45-F02A-0E870F2447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85" y="2653611"/>
            <a:ext cx="6021027" cy="1407019"/>
          </a:xfrm>
          <a:prstGeom prst="rect">
            <a:avLst/>
          </a:prstGeom>
        </p:spPr>
      </p:pic>
      <p:pic>
        <p:nvPicPr>
          <p:cNvPr id="7" name="Picture 6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0ECF7604-56FA-C2C8-235A-E6036DF24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732" y="4461379"/>
            <a:ext cx="6064534" cy="1312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84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8CEA8-DAAD-0A8C-89A3-091FE35D2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92CC6D4D-F97F-F57A-E727-E6C28A60D8F6}"/>
              </a:ext>
            </a:extLst>
          </p:cNvPr>
          <p:cNvSpPr/>
          <p:nvPr/>
        </p:nvSpPr>
        <p:spPr>
          <a:xfrm>
            <a:off x="-1" y="315854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8757962C-5A7F-8A70-ED64-2C6D3458288B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1F5E81DA-7B52-4327-FC3A-AE271D7BE400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0A74B-942C-38DD-7FED-5FD963212266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7705FCC3-63B9-2222-F94E-B5713443E747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48D0820C-7FFD-678B-3164-E4700CBAA3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0E5CE57-77B5-BC74-F116-306FAD91FFCB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56A856-0876-6843-1B99-21076F6EF10D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B598A8-B015-35AB-AA89-5AEE2A074251}"/>
              </a:ext>
            </a:extLst>
          </p:cNvPr>
          <p:cNvSpPr txBox="1"/>
          <p:nvPr/>
        </p:nvSpPr>
        <p:spPr>
          <a:xfrm>
            <a:off x="3522168" y="3273097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,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endParaRPr lang="vi-VN" sz="2400" dirty="0"/>
          </a:p>
        </p:txBody>
      </p:sp>
    </p:spTree>
    <p:extLst>
      <p:ext uri="{BB962C8B-B14F-4D97-AF65-F5344CB8AC3E}">
        <p14:creationId xmlns:p14="http://schemas.microsoft.com/office/powerpoint/2010/main" val="4289113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C9CA-5363-9958-410E-4A19D4E25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1599375-04F3-9C23-47B8-9F4A7F166A9A}"/>
              </a:ext>
            </a:extLst>
          </p:cNvPr>
          <p:cNvSpPr/>
          <p:nvPr/>
        </p:nvSpPr>
        <p:spPr>
          <a:xfrm>
            <a:off x="-1" y="117891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/>
              <a:t>5.</a:t>
            </a:r>
            <a:r>
              <a:rPr lang="en-US" sz="2000" b="1"/>
              <a:t> </a:t>
            </a:r>
            <a:r>
              <a:rPr lang="en-US" sz="2000"/>
              <a:t>Các lỗi thường gặp khi sử dụng SharedPreferences </a:t>
            </a:r>
            <a:endParaRPr lang="en-US" sz="2000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6C05A4BE-FCD2-F2B1-39C1-887891BA6CA7}"/>
              </a:ext>
            </a:extLst>
          </p:cNvPr>
          <p:cNvSpPr/>
          <p:nvPr/>
        </p:nvSpPr>
        <p:spPr>
          <a:xfrm>
            <a:off x="-1676400" y="6457360"/>
            <a:ext cx="8746503" cy="292793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B4AAC818-0EF7-C5B2-019C-7B67A0DA9757}"/>
              </a:ext>
            </a:extLst>
          </p:cNvPr>
          <p:cNvSpPr/>
          <p:nvPr/>
        </p:nvSpPr>
        <p:spPr>
          <a:xfrm>
            <a:off x="-3167806" y="6711742"/>
            <a:ext cx="11623649" cy="408688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815464-AD17-8DA0-27CF-027A056C6205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EC3648E5-8437-BB4A-EFC9-AF4FED0C371B}"/>
              </a:ext>
            </a:extLst>
          </p:cNvPr>
          <p:cNvSpPr/>
          <p:nvPr/>
        </p:nvSpPr>
        <p:spPr>
          <a:xfrm rot="1011883">
            <a:off x="937859" y="-3549858"/>
            <a:ext cx="19100096" cy="5030595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79691680-5EE8-1ED4-65D2-066DB9D75C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8CBFF0-2A88-92BD-CCEB-5D3B4F7A49D5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C25898-B7C2-DCB2-C7AC-ADBA04B1453B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F1E1DB-2AFE-078D-2C56-56FBF1330761}"/>
              </a:ext>
            </a:extLst>
          </p:cNvPr>
          <p:cNvSpPr txBox="1"/>
          <p:nvPr/>
        </p:nvSpPr>
        <p:spPr>
          <a:xfrm>
            <a:off x="978922" y="1707821"/>
            <a:ext cx="643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a.</a:t>
            </a:r>
            <a:r>
              <a:rPr lang="en-US" b="1" dirty="0"/>
              <a:t> </a:t>
            </a:r>
            <a:r>
              <a:rPr lang="en-US" sz="2000" dirty="0"/>
              <a:t>Các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gặp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SharedPreferences</a:t>
            </a:r>
            <a:r>
              <a:rPr lang="en-US" sz="2000" dirty="0"/>
              <a:t>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077114-F423-0AFE-9056-BEB5DFAB4427}"/>
              </a:ext>
            </a:extLst>
          </p:cNvPr>
          <p:cNvSpPr txBox="1"/>
          <p:nvPr/>
        </p:nvSpPr>
        <p:spPr>
          <a:xfrm>
            <a:off x="978923" y="2264946"/>
            <a:ext cx="57723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khác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:</a:t>
            </a:r>
          </a:p>
          <a:p>
            <a:r>
              <a:rPr lang="en-US" dirty="0"/>
              <a:t>-    </a:t>
            </a:r>
            <a:r>
              <a:rPr lang="en-US" dirty="0" err="1"/>
              <a:t>Không</a:t>
            </a:r>
            <a:r>
              <a:rPr lang="en-US" dirty="0"/>
              <a:t> </a:t>
            </a:r>
            <a:r>
              <a:rPr lang="en-US" dirty="0" err="1"/>
              <a:t>hoạt</a:t>
            </a:r>
            <a:r>
              <a:rPr lang="en-US" dirty="0"/>
              <a:t> </a:t>
            </a:r>
            <a:r>
              <a:rPr lang="en-US" dirty="0" err="1"/>
              <a:t>động</a:t>
            </a:r>
            <a:r>
              <a:rPr lang="en-US" dirty="0"/>
              <a:t> </a:t>
            </a:r>
            <a:r>
              <a:rPr lang="en-US" dirty="0" err="1"/>
              <a:t>trên</a:t>
            </a:r>
            <a:r>
              <a:rPr lang="en-US" dirty="0"/>
              <a:t> Web / Desktop </a:t>
            </a:r>
          </a:p>
          <a:p>
            <a:pPr marL="285750" indent="-285750">
              <a:buFontTx/>
              <a:buChar char="-"/>
            </a:pPr>
            <a:r>
              <a:rPr lang="en-US" dirty="0"/>
              <a:t>Lưu JSON </a:t>
            </a:r>
            <a:r>
              <a:rPr lang="en-US" dirty="0" err="1"/>
              <a:t>dài</a:t>
            </a:r>
            <a:r>
              <a:rPr lang="en-US" dirty="0"/>
              <a:t> </a:t>
            </a:r>
            <a:r>
              <a:rPr lang="en-US" dirty="0" err="1"/>
              <a:t>bằng</a:t>
            </a:r>
            <a:r>
              <a:rPr lang="en-US" dirty="0"/>
              <a:t> </a:t>
            </a:r>
            <a:r>
              <a:rPr lang="en-US" dirty="0" err="1"/>
              <a:t>SharedPreferences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 err="1"/>
              <a:t>Lỗi</a:t>
            </a:r>
            <a:r>
              <a:rPr lang="en-US" dirty="0"/>
              <a:t> </a:t>
            </a:r>
            <a:r>
              <a:rPr lang="en-US" dirty="0" err="1"/>
              <a:t>kiểu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khớp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3071195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4F4EE-06AE-75C8-7F36-0C9E9C406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FC6CD90-1E51-EEE2-729D-6D59F0EFFAD2}"/>
              </a:ext>
            </a:extLst>
          </p:cNvPr>
          <p:cNvSpPr/>
          <p:nvPr/>
        </p:nvSpPr>
        <p:spPr>
          <a:xfrm>
            <a:off x="-1" y="117891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5.</a:t>
            </a:r>
            <a:r>
              <a:rPr lang="en-US" sz="2000" b="1" dirty="0"/>
              <a:t> </a:t>
            </a:r>
            <a:r>
              <a:rPr lang="en-US" sz="2000" dirty="0"/>
              <a:t>Các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gặp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SharedPreferences</a:t>
            </a:r>
            <a:r>
              <a:rPr lang="en-US" sz="2000" dirty="0"/>
              <a:t> 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638A00D-B82E-AE45-38F0-78EBC4C1E1DA}"/>
              </a:ext>
            </a:extLst>
          </p:cNvPr>
          <p:cNvSpPr/>
          <p:nvPr/>
        </p:nvSpPr>
        <p:spPr>
          <a:xfrm>
            <a:off x="-1676400" y="6457360"/>
            <a:ext cx="8746503" cy="292793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BE771678-F011-651D-DC2B-D700E2B3D7A5}"/>
              </a:ext>
            </a:extLst>
          </p:cNvPr>
          <p:cNvSpPr/>
          <p:nvPr/>
        </p:nvSpPr>
        <p:spPr>
          <a:xfrm>
            <a:off x="-3167806" y="6711742"/>
            <a:ext cx="11623649" cy="408688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819420-25E6-B934-8BB1-9D550EFAE4ED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CF9314A5-C7B5-0562-A993-E12F45BB776C}"/>
              </a:ext>
            </a:extLst>
          </p:cNvPr>
          <p:cNvSpPr/>
          <p:nvPr/>
        </p:nvSpPr>
        <p:spPr>
          <a:xfrm rot="1011883">
            <a:off x="937859" y="-3549858"/>
            <a:ext cx="19100096" cy="5030595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ECA31656-D2C1-7B32-3B3B-CC02457A4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191BD0D-8E17-ACD3-677C-D39A89379675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AAACC0-D38D-1C42-5252-ED343405F28D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FA803E-BE4A-AD58-6ABF-48C54A2D33BF}"/>
              </a:ext>
            </a:extLst>
          </p:cNvPr>
          <p:cNvSpPr txBox="1"/>
          <p:nvPr/>
        </p:nvSpPr>
        <p:spPr>
          <a:xfrm>
            <a:off x="978922" y="1707821"/>
            <a:ext cx="64305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b.</a:t>
            </a:r>
            <a:r>
              <a:rPr lang="en-US" b="1" dirty="0"/>
              <a:t> </a:t>
            </a:r>
            <a:r>
              <a:rPr lang="en-US" dirty="0"/>
              <a:t>Best practices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8BF6BD-8973-5ECF-CD90-27FC2D0A5106}"/>
              </a:ext>
            </a:extLst>
          </p:cNvPr>
          <p:cNvSpPr txBox="1"/>
          <p:nvPr/>
        </p:nvSpPr>
        <p:spPr>
          <a:xfrm>
            <a:off x="978920" y="2264945"/>
            <a:ext cx="716495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/>
              <a:t>-    </a:t>
            </a:r>
            <a:r>
              <a:rPr lang="en-US" i="1" dirty="0" err="1"/>
              <a:t>BestPractices</a:t>
            </a:r>
            <a:r>
              <a:rPr lang="en-US" dirty="0"/>
              <a:t>: </a:t>
            </a:r>
            <a:r>
              <a:rPr lang="en-US" dirty="0" err="1"/>
              <a:t>Cách</a:t>
            </a:r>
            <a:r>
              <a:rPr lang="en-US" dirty="0"/>
              <a:t> </a:t>
            </a:r>
            <a:r>
              <a:rPr lang="en-US" dirty="0" err="1"/>
              <a:t>làm</a:t>
            </a:r>
            <a:r>
              <a:rPr lang="en-US" dirty="0"/>
              <a:t> </a:t>
            </a:r>
            <a:r>
              <a:rPr lang="en-US" dirty="0" err="1"/>
              <a:t>đúng</a:t>
            </a:r>
            <a:r>
              <a:rPr lang="en-US" dirty="0"/>
              <a:t>, </a:t>
            </a:r>
            <a:r>
              <a:rPr lang="en-US" dirty="0" err="1"/>
              <a:t>hiệu</a:t>
            </a:r>
            <a:r>
              <a:rPr lang="en-US" dirty="0"/>
              <a:t> </a:t>
            </a:r>
            <a:r>
              <a:rPr lang="en-US" dirty="0" err="1"/>
              <a:t>quả</a:t>
            </a:r>
            <a:r>
              <a:rPr lang="en-US" dirty="0"/>
              <a:t> </a:t>
            </a:r>
            <a:r>
              <a:rPr lang="en-US" dirty="0" err="1"/>
              <a:t>và</a:t>
            </a:r>
            <a:r>
              <a:rPr lang="en-US" dirty="0"/>
              <a:t> </a:t>
            </a:r>
            <a:r>
              <a:rPr lang="en-US" dirty="0" err="1"/>
              <a:t>bền</a:t>
            </a:r>
            <a:r>
              <a:rPr lang="en-US" dirty="0"/>
              <a:t> </a:t>
            </a:r>
            <a:r>
              <a:rPr lang="en-US" dirty="0" err="1"/>
              <a:t>vững</a:t>
            </a:r>
            <a:r>
              <a:rPr lang="en-US" dirty="0"/>
              <a:t> </a:t>
            </a:r>
            <a:r>
              <a:rPr lang="en-US" dirty="0" err="1"/>
              <a:t>nhất</a:t>
            </a:r>
            <a:r>
              <a:rPr lang="en-US" dirty="0"/>
              <a:t>.: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Giảm</a:t>
            </a:r>
            <a:r>
              <a:rPr lang="en-US" dirty="0"/>
              <a:t> </a:t>
            </a:r>
            <a:r>
              <a:rPr lang="en-US" dirty="0" err="1"/>
              <a:t>lỗi</a:t>
            </a:r>
            <a:r>
              <a:rPr lang="en-US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Dễ</a:t>
            </a:r>
            <a:r>
              <a:rPr lang="en-US" dirty="0"/>
              <a:t> </a:t>
            </a:r>
            <a:r>
              <a:rPr lang="en-US" dirty="0" err="1"/>
              <a:t>bảo</a:t>
            </a:r>
            <a:r>
              <a:rPr lang="en-US" dirty="0"/>
              <a:t> </a:t>
            </a:r>
            <a:r>
              <a:rPr lang="en-US" dirty="0" err="1"/>
              <a:t>trì</a:t>
            </a:r>
            <a:r>
              <a:rPr lang="en-US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Dễ</a:t>
            </a:r>
            <a:r>
              <a:rPr lang="en-US" dirty="0"/>
              <a:t> </a:t>
            </a:r>
            <a:r>
              <a:rPr lang="en-US" dirty="0" err="1"/>
              <a:t>mở</a:t>
            </a:r>
            <a:r>
              <a:rPr lang="en-US" dirty="0"/>
              <a:t> </a:t>
            </a:r>
            <a:r>
              <a:rPr lang="en-US" dirty="0" err="1"/>
              <a:t>rộng</a:t>
            </a:r>
            <a:r>
              <a:rPr lang="en-US" dirty="0"/>
              <a:t> </a:t>
            </a:r>
            <a:r>
              <a:rPr lang="en-US" dirty="0" err="1"/>
              <a:t>ứng</a:t>
            </a:r>
            <a:r>
              <a:rPr lang="en-US" dirty="0"/>
              <a:t> </a:t>
            </a:r>
            <a:r>
              <a:rPr lang="en-US" dirty="0" err="1"/>
              <a:t>dụng</a:t>
            </a:r>
            <a:r>
              <a:rPr lang="en-US" dirty="0"/>
              <a:t> 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 err="1"/>
              <a:t>Giúp</a:t>
            </a:r>
            <a:r>
              <a:rPr lang="en-US" dirty="0"/>
              <a:t> code </a:t>
            </a:r>
            <a:r>
              <a:rPr lang="en-US" dirty="0" err="1"/>
              <a:t>chạy</a:t>
            </a:r>
            <a:r>
              <a:rPr lang="en-US" dirty="0"/>
              <a:t> </a:t>
            </a:r>
            <a:r>
              <a:rPr lang="en-US" dirty="0" err="1"/>
              <a:t>nhanh</a:t>
            </a:r>
            <a:r>
              <a:rPr lang="en-US" dirty="0"/>
              <a:t>, an </a:t>
            </a:r>
            <a:r>
              <a:rPr lang="en-US" dirty="0" err="1"/>
              <a:t>toàn</a:t>
            </a:r>
            <a:r>
              <a:rPr lang="en-US" dirty="0"/>
              <a:t> </a:t>
            </a:r>
            <a:r>
              <a:rPr lang="en-US" dirty="0" err="1"/>
              <a:t>và</a:t>
            </a:r>
            <a:r>
              <a:rPr lang="en-US" dirty="0"/>
              <a:t> </a:t>
            </a:r>
            <a:r>
              <a:rPr lang="en-US" dirty="0" err="1"/>
              <a:t>rõ</a:t>
            </a:r>
            <a:r>
              <a:rPr lang="en-US" dirty="0"/>
              <a:t> </a:t>
            </a:r>
            <a:r>
              <a:rPr lang="en-US" dirty="0" err="1"/>
              <a:t>ràng</a:t>
            </a:r>
            <a:r>
              <a:rPr lang="en-US" dirty="0"/>
              <a:t> </a:t>
            </a:r>
            <a:r>
              <a:rPr lang="en-US" dirty="0" err="1"/>
              <a:t>hơn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40267109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48690-D732-7EE7-F373-AACDC8DF5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EAC885C-B332-FD95-7E3C-E06E33A9BC8D}"/>
              </a:ext>
            </a:extLst>
          </p:cNvPr>
          <p:cNvSpPr/>
          <p:nvPr/>
        </p:nvSpPr>
        <p:spPr>
          <a:xfrm>
            <a:off x="-1" y="117891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/>
              <a:t>5.</a:t>
            </a:r>
            <a:r>
              <a:rPr lang="en-US" sz="2000" b="1" dirty="0"/>
              <a:t> </a:t>
            </a:r>
            <a:r>
              <a:rPr lang="en-US" sz="2000" dirty="0"/>
              <a:t>Các </a:t>
            </a:r>
            <a:r>
              <a:rPr lang="en-US" sz="2000" dirty="0" err="1"/>
              <a:t>lỗi</a:t>
            </a:r>
            <a:r>
              <a:rPr lang="en-US" sz="2000" dirty="0"/>
              <a:t> </a:t>
            </a:r>
            <a:r>
              <a:rPr lang="en-US" sz="2000" dirty="0" err="1"/>
              <a:t>thường</a:t>
            </a:r>
            <a:r>
              <a:rPr lang="en-US" sz="2000" dirty="0"/>
              <a:t> </a:t>
            </a:r>
            <a:r>
              <a:rPr lang="en-US" sz="2000" dirty="0" err="1"/>
              <a:t>gặp</a:t>
            </a:r>
            <a:r>
              <a:rPr lang="en-US" sz="2000" dirty="0"/>
              <a:t> </a:t>
            </a:r>
            <a:r>
              <a:rPr lang="en-US" sz="2000" dirty="0" err="1"/>
              <a:t>khi</a:t>
            </a:r>
            <a:r>
              <a:rPr lang="en-US" sz="2000" dirty="0"/>
              <a:t> </a:t>
            </a:r>
            <a:r>
              <a:rPr lang="en-US" sz="2000" dirty="0" err="1"/>
              <a:t>sử</a:t>
            </a:r>
            <a:r>
              <a:rPr lang="en-US" sz="2000" dirty="0"/>
              <a:t> </a:t>
            </a:r>
            <a:r>
              <a:rPr lang="en-US" sz="2000" dirty="0" err="1"/>
              <a:t>dụng</a:t>
            </a:r>
            <a:r>
              <a:rPr lang="en-US" sz="2000" dirty="0"/>
              <a:t> </a:t>
            </a:r>
            <a:r>
              <a:rPr lang="en-US" sz="2000" dirty="0" err="1"/>
              <a:t>SharedPreferences</a:t>
            </a:r>
            <a:r>
              <a:rPr lang="en-US" sz="2000" dirty="0"/>
              <a:t> </a:t>
            </a:r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0713107-2EF7-E0A0-72CA-225B89EB2648}"/>
              </a:ext>
            </a:extLst>
          </p:cNvPr>
          <p:cNvSpPr/>
          <p:nvPr/>
        </p:nvSpPr>
        <p:spPr>
          <a:xfrm>
            <a:off x="-1914525" y="6998049"/>
            <a:ext cx="8746503" cy="2927939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5E52B59C-A969-7DA9-6F42-285020A68868}"/>
              </a:ext>
            </a:extLst>
          </p:cNvPr>
          <p:cNvSpPr/>
          <p:nvPr/>
        </p:nvSpPr>
        <p:spPr>
          <a:xfrm>
            <a:off x="-3422391" y="7150289"/>
            <a:ext cx="11623649" cy="408688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286F72-2FF4-14EE-75D0-B67486BC24FF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777DBE27-CE80-C3AB-B683-BF91C85F59FB}"/>
              </a:ext>
            </a:extLst>
          </p:cNvPr>
          <p:cNvSpPr/>
          <p:nvPr/>
        </p:nvSpPr>
        <p:spPr>
          <a:xfrm rot="1011883">
            <a:off x="937859" y="-3549858"/>
            <a:ext cx="19100096" cy="5030595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E4495A52-A137-85C0-9C0A-B86C66774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879280" cy="87928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1F46EA8-94CC-FA6A-2E37-6E31A4688995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2B94DD-41A9-C5AE-A9C5-0B26E76FE32A}"/>
              </a:ext>
            </a:extLst>
          </p:cNvPr>
          <p:cNvSpPr txBox="1"/>
          <p:nvPr/>
        </p:nvSpPr>
        <p:spPr>
          <a:xfrm>
            <a:off x="1233621" y="1276819"/>
            <a:ext cx="3507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02021E-EC28-EBDF-37AD-32D56B5A4AF7}"/>
              </a:ext>
            </a:extLst>
          </p:cNvPr>
          <p:cNvSpPr txBox="1"/>
          <p:nvPr/>
        </p:nvSpPr>
        <p:spPr>
          <a:xfrm>
            <a:off x="978922" y="1676150"/>
            <a:ext cx="25834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b.</a:t>
            </a:r>
            <a:r>
              <a:rPr lang="en-US" b="1" dirty="0"/>
              <a:t> </a:t>
            </a:r>
            <a:r>
              <a:rPr lang="en-US" dirty="0"/>
              <a:t>Best Practices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D9ED7F-A4F2-F0BD-45BA-ED39B0992A18}"/>
              </a:ext>
            </a:extLst>
          </p:cNvPr>
          <p:cNvSpPr txBox="1"/>
          <p:nvPr/>
        </p:nvSpPr>
        <p:spPr>
          <a:xfrm>
            <a:off x="1963032" y="2091214"/>
            <a:ext cx="5117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i="1" dirty="0"/>
              <a:t>- Best Practices </a:t>
            </a:r>
            <a:r>
              <a:rPr lang="en-US" i="1" dirty="0" err="1"/>
              <a:t>khi</a:t>
            </a:r>
            <a:r>
              <a:rPr lang="en-US" i="1" dirty="0"/>
              <a:t> </a:t>
            </a:r>
            <a:r>
              <a:rPr lang="en-US" i="1" dirty="0" err="1"/>
              <a:t>dùng</a:t>
            </a:r>
            <a:r>
              <a:rPr lang="en-US" i="1" dirty="0"/>
              <a:t> </a:t>
            </a:r>
            <a:r>
              <a:rPr lang="en-US" i="1" dirty="0" err="1"/>
              <a:t>SharedPreferences</a:t>
            </a:r>
            <a:r>
              <a:rPr lang="en-US" dirty="0"/>
              <a:t> 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9C9FE71-CBD2-1FA6-623A-BDF89BBE10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128964"/>
              </p:ext>
            </p:extLst>
          </p:nvPr>
        </p:nvGraphicFramePr>
        <p:xfrm>
          <a:off x="1963033" y="2517336"/>
          <a:ext cx="8371592" cy="41522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77976">
                  <a:extLst>
                    <a:ext uri="{9D8B030D-6E8A-4147-A177-3AD203B41FA5}">
                      <a16:colId xmlns:a16="http://schemas.microsoft.com/office/drawing/2014/main" val="3812369620"/>
                    </a:ext>
                  </a:extLst>
                </a:gridCol>
                <a:gridCol w="4993616">
                  <a:extLst>
                    <a:ext uri="{9D8B030D-6E8A-4147-A177-3AD203B41FA5}">
                      <a16:colId xmlns:a16="http://schemas.microsoft.com/office/drawing/2014/main" val="2740533031"/>
                    </a:ext>
                  </a:extLst>
                </a:gridCol>
              </a:tblGrid>
              <a:tr h="3730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Best Practices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Giải thích/ lợi ích</a:t>
                      </a:r>
                      <a:endParaRPr lang="en-US" sz="1000" kern="1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100" kern="100">
                          <a:effectLst/>
                        </a:rPr>
                        <a:t> </a:t>
                      </a:r>
                      <a:endParaRPr lang="en-US" sz="10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90498894"/>
                  </a:ext>
                </a:extLst>
              </a:tr>
              <a:tr h="3130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Dùng Singleton hoặc lớp helper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Tránh lặp lại code khởi tạo SharedPreferences ở nhiều nơi.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42748285"/>
                  </a:ext>
                </a:extLst>
              </a:tr>
              <a:tr h="4806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 err="1">
                          <a:effectLst/>
                        </a:rPr>
                        <a:t>Luôn</a:t>
                      </a:r>
                      <a:r>
                        <a:rPr lang="en-US" sz="1200" kern="100" dirty="0">
                          <a:effectLst/>
                        </a:rPr>
                        <a:t> dung await </a:t>
                      </a:r>
                      <a:r>
                        <a:rPr lang="en-US" sz="1200" kern="100" dirty="0" err="1">
                          <a:effectLst/>
                        </a:rPr>
                        <a:t>khi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đọc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en-US" sz="1200" kern="100" dirty="0" err="1">
                          <a:effectLst/>
                        </a:rPr>
                        <a:t>ghi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en-US" sz="1200" kern="100" dirty="0" err="1">
                          <a:effectLst/>
                        </a:rPr>
                        <a:t>xóa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dữ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liệu</a:t>
                      </a:r>
                      <a:endParaRPr lang="en-US" sz="105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 dirty="0" err="1">
                          <a:effectLst/>
                        </a:rPr>
                        <a:t>Vì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các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hàm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của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SharedPreferences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là</a:t>
                      </a:r>
                      <a:r>
                        <a:rPr lang="en-US" sz="1400" kern="100" dirty="0">
                          <a:effectLst/>
                        </a:rPr>
                        <a:t> async, </a:t>
                      </a:r>
                      <a:r>
                        <a:rPr lang="en-US" sz="1400" kern="100" dirty="0" err="1">
                          <a:effectLst/>
                        </a:rPr>
                        <a:t>nên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nếu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không</a:t>
                      </a:r>
                      <a:r>
                        <a:rPr lang="en-US" sz="1400" kern="100" dirty="0">
                          <a:effectLst/>
                        </a:rPr>
                        <a:t> await</a:t>
                      </a:r>
                      <a:r>
                        <a:rPr lang="en-US" sz="11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có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thể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xảy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ra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lỗi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hoặc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dữ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liệu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cũ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27008483"/>
                  </a:ext>
                </a:extLst>
              </a:tr>
              <a:tr h="4348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Xác định rõ kiểu dữ liệu khi lưu</a:t>
                      </a:r>
                      <a:endParaRPr lang="en-US" sz="1050" kern="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(bool,int,double,string,stringList)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 dirty="0" err="1">
                          <a:effectLst/>
                        </a:rPr>
                        <a:t>Tránh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lỗi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kiểu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dữ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liệu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không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khớp</a:t>
                      </a:r>
                      <a:r>
                        <a:rPr lang="en-US" sz="1400" kern="100" dirty="0">
                          <a:effectLst/>
                        </a:rPr>
                        <a:t>.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510592132"/>
                  </a:ext>
                </a:extLst>
              </a:tr>
              <a:tr h="14412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Đặt Key có cấu trúc rõ ràng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Ví dụ: “user_token”,”theme_mode”,”is_logged_in” </a:t>
                      </a:r>
                      <a:endParaRPr lang="en-US" sz="1100" kern="100">
                        <a:effectLst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 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98167021"/>
                  </a:ext>
                </a:extLst>
              </a:tr>
              <a:tr h="45980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Không lưu dữ liệu nhạy cảm</a:t>
                      </a:r>
                      <a:endParaRPr lang="en-US" sz="1050" kern="10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(mật khẩu, token bảo mật cao)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Vì SharedPreferences không mã hóa. Hãy dùng Flutter_secure_storage cho dữ liệu nhạy cảm.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688831105"/>
                  </a:ext>
                </a:extLst>
              </a:tr>
              <a:tr h="30204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Kiểm tra null khi đọc dữ liệu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Tránh crash khi key chưa tồn tại.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22402763"/>
                  </a:ext>
                </a:extLst>
              </a:tr>
              <a:tr h="3940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Dọn dẹp (remove/clear) khi đăng xuất hoặc reset app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Giúp tránh lỗi lưu dữ liệu cũ của người dung trước.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61581617"/>
                  </a:ext>
                </a:extLst>
              </a:tr>
              <a:tr h="475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>
                          <a:effectLst/>
                        </a:rPr>
                        <a:t>Không lạm dụng SharedPreferences để lưu những dữ liệu lớn hay danh sách phức tạp</a:t>
                      </a:r>
                      <a:endParaRPr lang="en-US" sz="105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>
                          <a:effectLst/>
                        </a:rPr>
                        <a:t>Chỉ dung cho cài đặt cấu hình không dung như database.</a:t>
                      </a:r>
                      <a:endParaRPr lang="en-US" sz="11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163602273"/>
                  </a:ext>
                </a:extLst>
              </a:tr>
              <a:tr h="39405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Test </a:t>
                      </a:r>
                      <a:r>
                        <a:rPr lang="en-US" sz="1200" kern="100" dirty="0" err="1">
                          <a:effectLst/>
                        </a:rPr>
                        <a:t>kỹ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luồng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khởi</a:t>
                      </a:r>
                      <a:r>
                        <a:rPr lang="en-US" sz="1200" kern="100" dirty="0">
                          <a:effectLst/>
                        </a:rPr>
                        <a:t> </a:t>
                      </a:r>
                      <a:r>
                        <a:rPr lang="en-US" sz="1200" kern="100" dirty="0" err="1">
                          <a:effectLst/>
                        </a:rPr>
                        <a:t>tạo</a:t>
                      </a:r>
                      <a:endParaRPr lang="en-US" sz="1050" kern="100" dirty="0">
                        <a:effectLst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buNone/>
                      </a:pPr>
                      <a:r>
                        <a:rPr lang="en-US" sz="1200" kern="100" dirty="0">
                          <a:effectLst/>
                        </a:rPr>
                        <a:t>(</a:t>
                      </a:r>
                      <a:r>
                        <a:rPr lang="en-US" sz="1200" kern="100" dirty="0" err="1">
                          <a:effectLst/>
                        </a:rPr>
                        <a:t>intiState</a:t>
                      </a:r>
                      <a:r>
                        <a:rPr lang="en-US" sz="1200" kern="100" dirty="0">
                          <a:effectLst/>
                        </a:rPr>
                        <a:t>/</a:t>
                      </a:r>
                      <a:r>
                        <a:rPr lang="en-US" sz="1200" kern="100" dirty="0" err="1">
                          <a:effectLst/>
                        </a:rPr>
                        <a:t>FutureBuilder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en-US" sz="105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400" kern="100" dirty="0" err="1">
                          <a:effectLst/>
                        </a:rPr>
                        <a:t>Vì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SharedPreferences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cần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thời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gian</a:t>
                      </a:r>
                      <a:r>
                        <a:rPr lang="en-US" sz="1400" kern="100" dirty="0">
                          <a:effectLst/>
                        </a:rPr>
                        <a:t> load </a:t>
                      </a:r>
                      <a:r>
                        <a:rPr lang="en-US" sz="1400" kern="100" dirty="0" err="1">
                          <a:effectLst/>
                        </a:rPr>
                        <a:t>trước</a:t>
                      </a:r>
                      <a:r>
                        <a:rPr lang="en-US" sz="1400" kern="100" dirty="0">
                          <a:effectLst/>
                        </a:rPr>
                        <a:t> </a:t>
                      </a:r>
                      <a:r>
                        <a:rPr lang="en-US" sz="1400" kern="100" dirty="0" err="1">
                          <a:effectLst/>
                        </a:rPr>
                        <a:t>khi</a:t>
                      </a:r>
                      <a:r>
                        <a:rPr lang="en-US" sz="1400" kern="100" dirty="0">
                          <a:effectLst/>
                        </a:rPr>
                        <a:t> dung.</a:t>
                      </a:r>
                      <a:endParaRPr lang="en-US" sz="11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238735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82070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4AB47-B903-ECFE-460E-ABBE6836A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3D46BBBD-4981-6BD4-21D7-857788739D8A}"/>
              </a:ext>
            </a:extLst>
          </p:cNvPr>
          <p:cNvSpPr/>
          <p:nvPr/>
        </p:nvSpPr>
        <p:spPr>
          <a:xfrm>
            <a:off x="-1" y="315854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C32C225B-788D-C5EF-3872-8FFB3A5E2B90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81778AF2-75B3-2FC5-B5A8-70C4FAEC207F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4B486AE-06B7-265A-8C6B-B21D62CE5761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06EA80BE-4203-8722-AE11-D676778F093D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23EFBA58-B2E1-3889-3827-B5A23B48E3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FD4BC1D-A929-4278-4458-EE0CD02D76E3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7EEE3B-0F6F-C31A-ABCA-0A534C2A59D7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FF07488-1763-8DDF-3C3D-3BB958BD8727}"/>
              </a:ext>
            </a:extLst>
          </p:cNvPr>
          <p:cNvSpPr txBox="1"/>
          <p:nvPr/>
        </p:nvSpPr>
        <p:spPr>
          <a:xfrm>
            <a:off x="1398423" y="2119682"/>
            <a:ext cx="22286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c. </a:t>
            </a:r>
            <a:r>
              <a:rPr lang="en-US" sz="2400" dirty="0" err="1"/>
              <a:t>Tổng</a:t>
            </a:r>
            <a:r>
              <a:rPr lang="en-US" sz="2400" dirty="0"/>
              <a:t> </a:t>
            </a:r>
            <a:r>
              <a:rPr lang="en-US" sz="2400" dirty="0" err="1"/>
              <a:t>kết</a:t>
            </a:r>
            <a:endParaRPr lang="vi-VN" sz="2400" dirty="0"/>
          </a:p>
        </p:txBody>
      </p:sp>
      <p:sp>
        <p:nvSpPr>
          <p:cNvPr id="3" name="TextBox 2">
            <a:hlinkClick r:id="rId3"/>
            <a:extLst>
              <a:ext uri="{FF2B5EF4-FFF2-40B4-BE49-F238E27FC236}">
                <a16:creationId xmlns:a16="http://schemas.microsoft.com/office/drawing/2014/main" id="{E2EAF6D2-9F8E-10B3-CFDF-1A335A58E418}"/>
              </a:ext>
            </a:extLst>
          </p:cNvPr>
          <p:cNvSpPr txBox="1"/>
          <p:nvPr/>
        </p:nvSpPr>
        <p:spPr>
          <a:xfrm>
            <a:off x="1101164" y="2749290"/>
            <a:ext cx="78999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 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SharedPreferences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lựa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chọn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việc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cấu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Flutter. Khi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hợp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code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chuẩn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tuân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thủ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Practices,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sẽ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ổn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hơn,dễ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mở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rộng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bảo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lại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trải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dùng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nhất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quán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qua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nhiều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lần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87868230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E8C43-20F1-0D93-97DF-BB00F37C4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EEC6A90-C51A-FF1C-BCC7-A66A655D6381}"/>
              </a:ext>
            </a:extLst>
          </p:cNvPr>
          <p:cNvSpPr/>
          <p:nvPr/>
        </p:nvSpPr>
        <p:spPr>
          <a:xfrm>
            <a:off x="-1" y="315854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AAA45665-0686-D2E7-A6FC-7754435C5FA1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1CF80039-3C35-7551-7B49-9DF754AB6795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B48D81-75DA-B93A-E583-9037D2B00193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09CA3954-07E2-726E-EE68-D351A0C2660E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743E1445-4B1C-1905-CE68-A14C0FCCF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20575B6-D41B-63DA-E4BF-60C8BE77BC6D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A4DEAF-3241-2206-E629-DC3C594DFA67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7D54849-8FBC-F372-20BC-3F8B1EFCEF96}"/>
              </a:ext>
            </a:extLst>
          </p:cNvPr>
          <p:cNvSpPr txBox="1"/>
          <p:nvPr/>
        </p:nvSpPr>
        <p:spPr>
          <a:xfrm>
            <a:off x="3295883" y="1891589"/>
            <a:ext cx="5276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Đề</a:t>
            </a:r>
            <a:r>
              <a:rPr lang="en-US" sz="2400" dirty="0"/>
              <a:t> </a:t>
            </a:r>
            <a:r>
              <a:rPr lang="en-US" sz="2400" dirty="0" err="1"/>
              <a:t>tài</a:t>
            </a:r>
            <a:r>
              <a:rPr lang="en-US" sz="2400" dirty="0"/>
              <a:t>: </a:t>
            </a:r>
            <a:r>
              <a:rPr lang="en-US" sz="2400" dirty="0" err="1"/>
              <a:t>SharedPreferences</a:t>
            </a:r>
            <a:r>
              <a:rPr lang="en-US" sz="2400" dirty="0"/>
              <a:t> </a:t>
            </a:r>
            <a:r>
              <a:rPr lang="en-US" sz="2400" dirty="0" err="1"/>
              <a:t>trong</a:t>
            </a:r>
            <a:r>
              <a:rPr lang="en-US" sz="2400" dirty="0"/>
              <a:t> Flutter </a:t>
            </a:r>
          </a:p>
          <a:p>
            <a:r>
              <a:rPr lang="en-US" sz="2400" dirty="0"/>
              <a:t>              Lưu </a:t>
            </a:r>
            <a:r>
              <a:rPr lang="en-US" sz="2400" dirty="0" err="1"/>
              <a:t>trữ</a:t>
            </a:r>
            <a:r>
              <a:rPr lang="en-US" sz="2400" dirty="0"/>
              <a:t> </a:t>
            </a:r>
            <a:r>
              <a:rPr lang="en-US" sz="2400" dirty="0" err="1"/>
              <a:t>dữ</a:t>
            </a:r>
            <a:r>
              <a:rPr lang="en-US" sz="2400" dirty="0"/>
              <a:t> </a:t>
            </a:r>
            <a:r>
              <a:rPr lang="en-US" sz="2400" dirty="0" err="1"/>
              <a:t>liệu</a:t>
            </a:r>
            <a:r>
              <a:rPr lang="en-US" sz="2400" dirty="0"/>
              <a:t> </a:t>
            </a:r>
            <a:r>
              <a:rPr lang="en-US" sz="2400" dirty="0" err="1"/>
              <a:t>đơn</a:t>
            </a:r>
            <a:r>
              <a:rPr lang="en-US" sz="2400" dirty="0"/>
              <a:t> </a:t>
            </a:r>
            <a:r>
              <a:rPr lang="en-US" sz="2400" dirty="0" err="1"/>
              <a:t>giản</a:t>
            </a:r>
            <a:endParaRPr lang="vi-VN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E313D6-1B22-D274-D090-064CFBC51AF3}"/>
              </a:ext>
            </a:extLst>
          </p:cNvPr>
          <p:cNvSpPr txBox="1"/>
          <p:nvPr/>
        </p:nvSpPr>
        <p:spPr>
          <a:xfrm>
            <a:off x="1101164" y="2518458"/>
            <a:ext cx="2823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Nguồn</a:t>
            </a:r>
            <a:r>
              <a:rPr lang="en-US" sz="2400" dirty="0"/>
              <a:t> </a:t>
            </a:r>
            <a:r>
              <a:rPr lang="en-US" sz="2400" dirty="0" err="1"/>
              <a:t>tham</a:t>
            </a:r>
            <a:r>
              <a:rPr lang="en-US" sz="2400" dirty="0"/>
              <a:t> </a:t>
            </a:r>
            <a:r>
              <a:rPr lang="en-US" sz="2400" dirty="0" err="1"/>
              <a:t>khảo</a:t>
            </a:r>
            <a:r>
              <a:rPr lang="en-US" sz="2400" dirty="0"/>
              <a:t>:</a:t>
            </a:r>
            <a:endParaRPr lang="vi-VN" sz="2400" dirty="0"/>
          </a:p>
        </p:txBody>
      </p:sp>
      <p:sp>
        <p:nvSpPr>
          <p:cNvPr id="2" name="TextBox 1">
            <a:hlinkClick r:id="rId3"/>
            <a:extLst>
              <a:ext uri="{FF2B5EF4-FFF2-40B4-BE49-F238E27FC236}">
                <a16:creationId xmlns:a16="http://schemas.microsoft.com/office/drawing/2014/main" id="{EE02A75F-3A94-AF15-CB63-9DD7B9C28A5A}"/>
              </a:ext>
            </a:extLst>
          </p:cNvPr>
          <p:cNvSpPr txBox="1"/>
          <p:nvPr/>
        </p:nvSpPr>
        <p:spPr>
          <a:xfrm>
            <a:off x="1809749" y="3286125"/>
            <a:ext cx="6762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SharedPreferences</a:t>
            </a:r>
            <a:r>
              <a:rPr lang="en-US" sz="1400" dirty="0"/>
              <a:t> Flutter : https://pub.dev/packages/shared_preferences </a:t>
            </a:r>
            <a:endParaRPr lang="vi-VN" sz="1400" dirty="0"/>
          </a:p>
        </p:txBody>
      </p:sp>
      <p:sp>
        <p:nvSpPr>
          <p:cNvPr id="3" name="TextBox 2">
            <a:hlinkClick r:id="rId4"/>
            <a:extLst>
              <a:ext uri="{FF2B5EF4-FFF2-40B4-BE49-F238E27FC236}">
                <a16:creationId xmlns:a16="http://schemas.microsoft.com/office/drawing/2014/main" id="{90FC5C59-18ED-1875-1B73-C528792C00DA}"/>
              </a:ext>
            </a:extLst>
          </p:cNvPr>
          <p:cNvSpPr txBox="1"/>
          <p:nvPr/>
        </p:nvSpPr>
        <p:spPr>
          <a:xfrm>
            <a:off x="1809749" y="3746015"/>
            <a:ext cx="8505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Youtube</a:t>
            </a:r>
            <a:r>
              <a:rPr lang="en-US" sz="1400" dirty="0"/>
              <a:t>: How to Store and Retrieve Data Using Shared Preference in Flutter Application? - Full Tutorial </a:t>
            </a:r>
          </a:p>
          <a:p>
            <a:r>
              <a:rPr lang="en-US" sz="1400" dirty="0"/>
              <a:t> </a:t>
            </a:r>
            <a:endParaRPr lang="vi-VN" sz="1400" dirty="0"/>
          </a:p>
        </p:txBody>
      </p:sp>
      <p:sp>
        <p:nvSpPr>
          <p:cNvPr id="13" name="TextBox 12">
            <a:hlinkClick r:id="rId5"/>
            <a:extLst>
              <a:ext uri="{FF2B5EF4-FFF2-40B4-BE49-F238E27FC236}">
                <a16:creationId xmlns:a16="http://schemas.microsoft.com/office/drawing/2014/main" id="{1F37C33F-ADC4-825C-B14A-0583DCA0FD13}"/>
              </a:ext>
            </a:extLst>
          </p:cNvPr>
          <p:cNvSpPr txBox="1"/>
          <p:nvPr/>
        </p:nvSpPr>
        <p:spPr>
          <a:xfrm>
            <a:off x="1809749" y="4174107"/>
            <a:ext cx="7962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Github</a:t>
            </a:r>
            <a:r>
              <a:rPr lang="en-US" sz="1400" dirty="0"/>
              <a:t>: </a:t>
            </a:r>
            <a:r>
              <a:rPr lang="en-US" sz="1400" dirty="0" err="1"/>
              <a:t>afonsocraposo</a:t>
            </a:r>
            <a:r>
              <a:rPr lang="en-US" sz="1400" dirty="0"/>
              <a:t>/save-</a:t>
            </a:r>
            <a:r>
              <a:rPr lang="en-US" sz="1400" dirty="0" err="1"/>
              <a:t>sharedpreferences</a:t>
            </a:r>
            <a:r>
              <a:rPr lang="en-US" sz="1400" dirty="0"/>
              <a:t>  </a:t>
            </a:r>
            <a:endParaRPr lang="vi-VN" sz="1400" dirty="0"/>
          </a:p>
        </p:txBody>
      </p:sp>
      <p:sp>
        <p:nvSpPr>
          <p:cNvPr id="17" name="TextBox 16">
            <a:hlinkClick r:id="rId6"/>
            <a:extLst>
              <a:ext uri="{FF2B5EF4-FFF2-40B4-BE49-F238E27FC236}">
                <a16:creationId xmlns:a16="http://schemas.microsoft.com/office/drawing/2014/main" id="{C75BACBC-5708-D40F-83F6-A35702042AF1}"/>
              </a:ext>
            </a:extLst>
          </p:cNvPr>
          <p:cNvSpPr txBox="1"/>
          <p:nvPr/>
        </p:nvSpPr>
        <p:spPr>
          <a:xfrm>
            <a:off x="1809749" y="4610644"/>
            <a:ext cx="53435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Github</a:t>
            </a:r>
            <a:r>
              <a:rPr lang="en-US" sz="1400" dirty="0"/>
              <a:t>: </a:t>
            </a:r>
            <a:r>
              <a:rPr lang="en-US" sz="1400" dirty="0" err="1"/>
              <a:t>JohannesMilke</a:t>
            </a:r>
            <a:r>
              <a:rPr lang="en-US" sz="1400" dirty="0"/>
              <a:t>/</a:t>
            </a:r>
            <a:r>
              <a:rPr lang="en-US" sz="1400" dirty="0" err="1"/>
              <a:t>user_profile_shared_preferences_example</a:t>
            </a:r>
            <a:r>
              <a:rPr lang="en-US" sz="1400" dirty="0"/>
              <a:t>   </a:t>
            </a:r>
            <a:endParaRPr lang="vi-VN" sz="1400" dirty="0"/>
          </a:p>
        </p:txBody>
      </p:sp>
      <p:sp>
        <p:nvSpPr>
          <p:cNvPr id="18" name="TextBox 17">
            <a:hlinkClick r:id="rId7"/>
            <a:extLst>
              <a:ext uri="{FF2B5EF4-FFF2-40B4-BE49-F238E27FC236}">
                <a16:creationId xmlns:a16="http://schemas.microsoft.com/office/drawing/2014/main" id="{B9E59C94-E9E1-3BB9-44F7-23D4A4FDA405}"/>
              </a:ext>
            </a:extLst>
          </p:cNvPr>
          <p:cNvSpPr txBox="1"/>
          <p:nvPr/>
        </p:nvSpPr>
        <p:spPr>
          <a:xfrm>
            <a:off x="1809749" y="5077295"/>
            <a:ext cx="7448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Github</a:t>
            </a:r>
            <a:r>
              <a:rPr lang="en-US" sz="1400" dirty="0"/>
              <a:t>: nirmalnyure1/</a:t>
            </a:r>
            <a:r>
              <a:rPr lang="en-US" sz="1400" dirty="0" err="1"/>
              <a:t>sharedPreferences</a:t>
            </a:r>
            <a:r>
              <a:rPr lang="en-US" sz="1400" dirty="0"/>
              <a:t>-in-flutter  </a:t>
            </a:r>
            <a:endParaRPr lang="vi-VN" sz="1400" dirty="0"/>
          </a:p>
        </p:txBody>
      </p:sp>
    </p:spTree>
    <p:extLst>
      <p:ext uri="{BB962C8B-B14F-4D97-AF65-F5344CB8AC3E}">
        <p14:creationId xmlns:p14="http://schemas.microsoft.com/office/powerpoint/2010/main" val="24257726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5DC1C-FF99-8439-B127-9003CB18A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B0A165A-523B-A6A2-9C74-5A62017E7047}"/>
              </a:ext>
            </a:extLst>
          </p:cNvPr>
          <p:cNvSpPr/>
          <p:nvPr/>
        </p:nvSpPr>
        <p:spPr>
          <a:xfrm>
            <a:off x="-1492324" y="-237677"/>
            <a:ext cx="14221352" cy="828295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EF268E7D-CD66-0C41-F159-F6DCEBC89641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AEA95E1A-F28F-F0A3-582D-B7323AACED6E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2CBAC7-393F-BAE3-6562-8047A63D6547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4E8A34BF-F673-81F5-9EF1-8B530B616F2A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4015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76096-1797-46C6-1FE4-44BC79E9D7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2CC6871-6104-0130-417E-FA3DE9542A12}"/>
              </a:ext>
            </a:extLst>
          </p:cNvPr>
          <p:cNvSpPr/>
          <p:nvPr/>
        </p:nvSpPr>
        <p:spPr>
          <a:xfrm>
            <a:off x="-1" y="315854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FCE1592A-2C7C-475A-9AAB-74A81EE45532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72500E46-0E40-BAC6-EDE0-5E6AF0730F97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0AAEC7-443A-7FC1-D4FA-D2209DA4E40B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734A0930-CAD0-5C1C-8B14-849F961050D5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7C552C81-AC0D-867A-C29A-D8F23A80D4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7707A76-4703-485C-7574-B3772FA0C7BC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05DA734-7B2C-2EB6-F699-DFED2E46AC63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5F20AF-6A4A-FE47-588C-D10B80F2A72C}"/>
              </a:ext>
            </a:extLst>
          </p:cNvPr>
          <p:cNvSpPr txBox="1"/>
          <p:nvPr/>
        </p:nvSpPr>
        <p:spPr>
          <a:xfrm>
            <a:off x="772385" y="1823203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,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endParaRPr lang="vi-V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368814-2DCD-46DC-7488-B9B80A5E2906}"/>
              </a:ext>
            </a:extLst>
          </p:cNvPr>
          <p:cNvSpPr txBox="1"/>
          <p:nvPr/>
        </p:nvSpPr>
        <p:spPr>
          <a:xfrm>
            <a:off x="1533526" y="2371719"/>
            <a:ext cx="1943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Dữ</a:t>
            </a:r>
            <a:r>
              <a:rPr lang="en-US" sz="2000" dirty="0"/>
              <a:t> </a:t>
            </a:r>
            <a:r>
              <a:rPr lang="en-US" sz="2000" dirty="0" err="1"/>
              <a:t>liệu</a:t>
            </a:r>
            <a:r>
              <a:rPr lang="en-US" sz="2000" dirty="0"/>
              <a:t> </a:t>
            </a:r>
            <a:r>
              <a:rPr lang="en-US" sz="2000" dirty="0" err="1"/>
              <a:t>cục</a:t>
            </a:r>
            <a:r>
              <a:rPr lang="en-US" sz="2000" dirty="0"/>
              <a:t> </a:t>
            </a:r>
            <a:r>
              <a:rPr lang="en-US" sz="2000" dirty="0" err="1"/>
              <a:t>bộ</a:t>
            </a:r>
            <a:r>
              <a:rPr lang="en-US" sz="2000" dirty="0"/>
              <a:t> </a:t>
            </a:r>
            <a:endParaRPr lang="vi-V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634421-2EE0-4EEA-AAD5-129102D4BB85}"/>
              </a:ext>
            </a:extLst>
          </p:cNvPr>
          <p:cNvSpPr txBox="1"/>
          <p:nvPr/>
        </p:nvSpPr>
        <p:spPr>
          <a:xfrm>
            <a:off x="3129923" y="2823095"/>
            <a:ext cx="546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trực</a:t>
            </a:r>
            <a:r>
              <a:rPr lang="en-US" dirty="0"/>
              <a:t> </a:t>
            </a:r>
            <a:r>
              <a:rPr lang="en-US" dirty="0" err="1"/>
              <a:t>tiếp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</a:t>
            </a:r>
            <a:r>
              <a:rPr lang="en-US" dirty="0" err="1"/>
              <a:t>dùng</a:t>
            </a:r>
            <a:endParaRPr lang="vi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96B35-BA4F-A117-6681-0B226A94D817}"/>
              </a:ext>
            </a:extLst>
          </p:cNvPr>
          <p:cNvSpPr txBox="1"/>
          <p:nvPr/>
        </p:nvSpPr>
        <p:spPr>
          <a:xfrm>
            <a:off x="3170184" y="3369386"/>
            <a:ext cx="54673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Giúp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</a:t>
            </a:r>
            <a:r>
              <a:rPr lang="en-US" dirty="0" err="1"/>
              <a:t>tuyến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nhanh</a:t>
            </a:r>
            <a:r>
              <a:rPr lang="en-US" dirty="0"/>
              <a:t> </a:t>
            </a:r>
            <a:r>
              <a:rPr lang="en-US" dirty="0" err="1"/>
              <a:t>hơn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Lưu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hay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cá</a:t>
            </a:r>
            <a:r>
              <a:rPr lang="en-US" dirty="0"/>
              <a:t> </a:t>
            </a:r>
            <a:r>
              <a:rPr lang="en-US" dirty="0" err="1"/>
              <a:t>nhân</a:t>
            </a:r>
            <a:r>
              <a:rPr lang="en-US" dirty="0"/>
              <a:t>, cache </a:t>
            </a:r>
            <a:r>
              <a:rPr lang="en-US" dirty="0" err="1"/>
              <a:t>tạm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chế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/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, 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khoản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4182214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47CEA-C505-BE2C-17CE-E96B92A88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77EBB5F3-80DA-37CE-FC6D-3D15803FF04D}"/>
              </a:ext>
            </a:extLst>
          </p:cNvPr>
          <p:cNvSpPr/>
          <p:nvPr/>
        </p:nvSpPr>
        <p:spPr>
          <a:xfrm>
            <a:off x="-1" y="315854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D1C84E78-0A61-6D6D-C645-1F1AC0AF6672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874F83A5-158C-6A91-38C9-1A6987E8F127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F615D14-70BB-D34F-4406-D387AA0D8EAD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3838045B-24B2-DFD4-262B-2B2553FF5E28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7A1223CC-5921-40B6-C1B1-662A3236B8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80E2EB-E90A-97D3-A53F-4D5EB4E2706C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52AC1F-8C3B-091B-BF1C-A945001398BD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3B4CDB-A107-75E6-E41C-10B4C243F29E}"/>
              </a:ext>
            </a:extLst>
          </p:cNvPr>
          <p:cNvSpPr txBox="1"/>
          <p:nvPr/>
        </p:nvSpPr>
        <p:spPr>
          <a:xfrm>
            <a:off x="772385" y="1823203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,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endParaRPr lang="vi-V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3B81B9-CA5C-4C62-C736-FCECE28FD45E}"/>
              </a:ext>
            </a:extLst>
          </p:cNvPr>
          <p:cNvSpPr txBox="1"/>
          <p:nvPr/>
        </p:nvSpPr>
        <p:spPr>
          <a:xfrm>
            <a:off x="1533525" y="2371719"/>
            <a:ext cx="34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SharedPreferences</a:t>
            </a:r>
            <a:endParaRPr lang="vi-V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3BF796-EEAE-4509-ED89-9A82395EEAA8}"/>
              </a:ext>
            </a:extLst>
          </p:cNvPr>
          <p:cNvSpPr txBox="1"/>
          <p:nvPr/>
        </p:nvSpPr>
        <p:spPr>
          <a:xfrm>
            <a:off x="1657350" y="2785879"/>
            <a:ext cx="915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Lưu </a:t>
            </a:r>
            <a:r>
              <a:rPr lang="en-US" dirty="0" err="1"/>
              <a:t>trữ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cục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,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động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1 file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registry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dưới</a:t>
            </a:r>
            <a:r>
              <a:rPr lang="en-US" dirty="0"/>
              <a:t> </a:t>
            </a:r>
            <a:r>
              <a:rPr lang="en-US" dirty="0" err="1"/>
              <a:t>dạng</a:t>
            </a:r>
            <a:r>
              <a:rPr lang="en-US" dirty="0"/>
              <a:t> key-value</a:t>
            </a:r>
            <a:endParaRPr lang="vi-V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A12F3D-826C-3B3D-DA1F-F1736FF69428}"/>
              </a:ext>
            </a:extLst>
          </p:cNvPr>
          <p:cNvSpPr txBox="1"/>
          <p:nvPr/>
        </p:nvSpPr>
        <p:spPr>
          <a:xfrm>
            <a:off x="1657350" y="3252747"/>
            <a:ext cx="5467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 </a:t>
            </a:r>
            <a:r>
              <a:rPr lang="en-US" dirty="0" err="1"/>
              <a:t>phép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Trạng</a:t>
            </a:r>
            <a:r>
              <a:rPr lang="en-US" dirty="0"/>
              <a:t> </a:t>
            </a:r>
            <a:r>
              <a:rPr lang="en-US" dirty="0" err="1"/>
              <a:t>thái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Chủ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sáng</a:t>
            </a:r>
            <a:r>
              <a:rPr lang="en-US" dirty="0"/>
              <a:t> </a:t>
            </a:r>
            <a:r>
              <a:rPr lang="en-US" dirty="0" err="1"/>
              <a:t>tối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người</a:t>
            </a:r>
            <a:r>
              <a:rPr lang="en-US" dirty="0"/>
              <a:t> dung, </a:t>
            </a:r>
            <a:r>
              <a:rPr lang="en-US" dirty="0" err="1"/>
              <a:t>ngôn</a:t>
            </a:r>
            <a:r>
              <a:rPr lang="en-US" dirty="0"/>
              <a:t> </a:t>
            </a:r>
            <a:r>
              <a:rPr lang="en-US" dirty="0" err="1"/>
              <a:t>ngữ</a:t>
            </a:r>
            <a:r>
              <a:rPr lang="en-US" dirty="0"/>
              <a:t>, </a:t>
            </a:r>
            <a:r>
              <a:rPr lang="en-US" dirty="0" err="1"/>
              <a:t>cỡ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,…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375DF2-FA47-C300-4FC1-569C26AA06BE}"/>
              </a:ext>
            </a:extLst>
          </p:cNvPr>
          <p:cNvSpPr txBox="1"/>
          <p:nvPr/>
        </p:nvSpPr>
        <p:spPr>
          <a:xfrm>
            <a:off x="1643062" y="4447678"/>
            <a:ext cx="665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phù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lớn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trúc</a:t>
            </a:r>
            <a:r>
              <a:rPr lang="en-US" dirty="0"/>
              <a:t> </a:t>
            </a:r>
            <a:r>
              <a:rPr lang="en-US" dirty="0" err="1"/>
              <a:t>phức</a:t>
            </a:r>
            <a:r>
              <a:rPr lang="en-US" dirty="0"/>
              <a:t> </a:t>
            </a:r>
            <a:r>
              <a:rPr lang="en-US" dirty="0" err="1"/>
              <a:t>tạp</a:t>
            </a:r>
            <a:endParaRPr lang="vi-V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D3EF08-1503-9E73-C2F0-94CF2D1F18E2}"/>
              </a:ext>
            </a:extLst>
          </p:cNvPr>
          <p:cNvSpPr txBox="1"/>
          <p:nvPr/>
        </p:nvSpPr>
        <p:spPr>
          <a:xfrm>
            <a:off x="1643062" y="4959559"/>
            <a:ext cx="915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Loại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: int, double, bool, String </a:t>
            </a:r>
            <a:r>
              <a:rPr lang="en-US" dirty="0" err="1"/>
              <a:t>và</a:t>
            </a:r>
            <a:r>
              <a:rPr lang="en-US" dirty="0"/>
              <a:t> List&lt;String&gt;</a:t>
            </a:r>
            <a:endParaRPr lang="vi-V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9744EA-4E71-4D30-4C23-4DA9F19DD36B}"/>
              </a:ext>
            </a:extLst>
          </p:cNvPr>
          <p:cNvSpPr txBox="1"/>
          <p:nvPr/>
        </p:nvSpPr>
        <p:spPr>
          <a:xfrm>
            <a:off x="1643062" y="5526493"/>
            <a:ext cx="6657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nền</a:t>
            </a:r>
            <a:r>
              <a:rPr lang="en-US" dirty="0"/>
              <a:t> </a:t>
            </a:r>
            <a:r>
              <a:rPr lang="en-US" dirty="0" err="1"/>
              <a:t>tảng</a:t>
            </a:r>
            <a:r>
              <a:rPr lang="en-US" dirty="0"/>
              <a:t>: Android, iOS, Linux, macOS, Web, Windows 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689437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53618-7647-B3DC-8737-8FF254FF8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542D4296-4FB0-8B8A-4F19-97665C1E7173}"/>
              </a:ext>
            </a:extLst>
          </p:cNvPr>
          <p:cNvSpPr/>
          <p:nvPr/>
        </p:nvSpPr>
        <p:spPr>
          <a:xfrm>
            <a:off x="-1" y="315854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A7FCF72C-389E-0718-DF4A-C48A313DAC7C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8670134C-C1BE-F5EA-83C4-8B7C5C009128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CC924E-77E7-ABFA-E121-A7DABCE058BF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1596071F-4E0E-442B-9DDA-BD8AE1D2BE83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A789476A-ECB5-FB81-EE55-EADCD87D27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57F6C49-7CC9-B759-1184-DF128E2A0FC7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612739-9494-DBD0-C53A-EDEC251EDFED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F56BAE-122B-AE29-7243-6B6D77710431}"/>
              </a:ext>
            </a:extLst>
          </p:cNvPr>
          <p:cNvSpPr txBox="1"/>
          <p:nvPr/>
        </p:nvSpPr>
        <p:spPr>
          <a:xfrm>
            <a:off x="772385" y="1823203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,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endParaRPr lang="vi-V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20CF4A-C50E-260D-B1F7-5B78F14C9655}"/>
              </a:ext>
            </a:extLst>
          </p:cNvPr>
          <p:cNvSpPr txBox="1"/>
          <p:nvPr/>
        </p:nvSpPr>
        <p:spPr>
          <a:xfrm>
            <a:off x="1533525" y="2371719"/>
            <a:ext cx="34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SharedPreferences</a:t>
            </a:r>
            <a:endParaRPr lang="vi-V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83F510-5F74-1C18-8AA1-7AD85598492D}"/>
              </a:ext>
            </a:extLst>
          </p:cNvPr>
          <p:cNvSpPr txBox="1"/>
          <p:nvPr/>
        </p:nvSpPr>
        <p:spPr>
          <a:xfrm>
            <a:off x="1712044" y="2737840"/>
            <a:ext cx="184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</a:t>
            </a:r>
            <a:endParaRPr lang="vi-V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356468-7030-E02E-26EC-64AAA06E24C3}"/>
              </a:ext>
            </a:extLst>
          </p:cNvPr>
          <p:cNvSpPr txBox="1"/>
          <p:nvPr/>
        </p:nvSpPr>
        <p:spPr>
          <a:xfrm>
            <a:off x="3275297" y="2737840"/>
            <a:ext cx="375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SharedPreferences</a:t>
            </a:r>
            <a:r>
              <a:rPr lang="en-US" dirty="0"/>
              <a:t> (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)</a:t>
            </a:r>
            <a:endParaRPr lang="vi-V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8E8F7-DE20-0207-9F29-14EA7F863A50}"/>
              </a:ext>
            </a:extLst>
          </p:cNvPr>
          <p:cNvSpPr txBox="1"/>
          <p:nvPr/>
        </p:nvSpPr>
        <p:spPr>
          <a:xfrm>
            <a:off x="9171307" y="3319264"/>
            <a:ext cx="133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Ghi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pic>
        <p:nvPicPr>
          <p:cNvPr id="17" name="Picture 16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A1BD03CE-1CF4-4EFC-61B2-DBAA777C4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372" y="3246922"/>
            <a:ext cx="7743758" cy="283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700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C2E4B2-D315-1685-D807-A8058482D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A3BDCC1-B543-198C-5F44-B3FB87584991}"/>
              </a:ext>
            </a:extLst>
          </p:cNvPr>
          <p:cNvSpPr/>
          <p:nvPr/>
        </p:nvSpPr>
        <p:spPr>
          <a:xfrm>
            <a:off x="-1" y="315854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46D2CC20-F108-437D-564B-232756050D3C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AEB921F8-469F-A020-0EBD-51AD2390B4EB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D67C15-648B-90D4-913F-C0910C1F5BA4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89A84A2F-DEDE-0D5E-94FA-889A1A6D7888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206C795A-C1B1-81AC-6E97-103B5C2EEB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64AE56C-FD9A-5DDD-628A-C7E26DD65500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7EB586-8382-0131-B7FA-87243DBCF058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CB260A-6E1D-581F-B2F6-C13DFB313283}"/>
              </a:ext>
            </a:extLst>
          </p:cNvPr>
          <p:cNvSpPr txBox="1"/>
          <p:nvPr/>
        </p:nvSpPr>
        <p:spPr>
          <a:xfrm>
            <a:off x="772385" y="1823203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,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endParaRPr lang="vi-V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319A53-AD2C-E403-5698-424B632784A6}"/>
              </a:ext>
            </a:extLst>
          </p:cNvPr>
          <p:cNvSpPr txBox="1"/>
          <p:nvPr/>
        </p:nvSpPr>
        <p:spPr>
          <a:xfrm>
            <a:off x="1533525" y="2371719"/>
            <a:ext cx="34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SharedPreferences</a:t>
            </a:r>
            <a:endParaRPr lang="vi-V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AC0BB3-0D91-C0F1-ED20-EF41F9B5D249}"/>
              </a:ext>
            </a:extLst>
          </p:cNvPr>
          <p:cNvSpPr txBox="1"/>
          <p:nvPr/>
        </p:nvSpPr>
        <p:spPr>
          <a:xfrm>
            <a:off x="1712044" y="2737840"/>
            <a:ext cx="184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</a:t>
            </a:r>
            <a:endParaRPr lang="vi-V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46AA67-1F26-2034-D176-AE00023DDE54}"/>
              </a:ext>
            </a:extLst>
          </p:cNvPr>
          <p:cNvSpPr txBox="1"/>
          <p:nvPr/>
        </p:nvSpPr>
        <p:spPr>
          <a:xfrm>
            <a:off x="3275297" y="2737840"/>
            <a:ext cx="375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SharedPreferences</a:t>
            </a:r>
            <a:r>
              <a:rPr lang="en-US" dirty="0"/>
              <a:t> (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)</a:t>
            </a:r>
            <a:endParaRPr lang="vi-V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1FE6D5-8997-0985-591B-01B83F9F4B37}"/>
              </a:ext>
            </a:extLst>
          </p:cNvPr>
          <p:cNvSpPr txBox="1"/>
          <p:nvPr/>
        </p:nvSpPr>
        <p:spPr>
          <a:xfrm>
            <a:off x="9171307" y="3319264"/>
            <a:ext cx="133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Đọc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endParaRPr lang="vi-VN" dirty="0"/>
          </a:p>
        </p:txBody>
      </p:sp>
      <p:pic>
        <p:nvPicPr>
          <p:cNvPr id="3" name="Picture 2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AD32CF93-C04F-9019-0C2B-F650B5B53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243" y="3403042"/>
            <a:ext cx="7880652" cy="2327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289C4-4713-EF63-32AD-737A73269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166E1F3-122E-1E05-8408-C642790840C5}"/>
              </a:ext>
            </a:extLst>
          </p:cNvPr>
          <p:cNvSpPr/>
          <p:nvPr/>
        </p:nvSpPr>
        <p:spPr>
          <a:xfrm>
            <a:off x="-1" y="315854"/>
            <a:ext cx="12192001" cy="722794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 dirty="0"/>
          </a:p>
        </p:txBody>
      </p:sp>
      <p:sp>
        <p:nvSpPr>
          <p:cNvPr id="5" name="Cloud 4">
            <a:extLst>
              <a:ext uri="{FF2B5EF4-FFF2-40B4-BE49-F238E27FC236}">
                <a16:creationId xmlns:a16="http://schemas.microsoft.com/office/drawing/2014/main" id="{F84CA2C9-91B9-C9FB-D58E-D7C4312DCEFA}"/>
              </a:ext>
            </a:extLst>
          </p:cNvPr>
          <p:cNvSpPr/>
          <p:nvPr/>
        </p:nvSpPr>
        <p:spPr>
          <a:xfrm>
            <a:off x="-1676400" y="6045200"/>
            <a:ext cx="9436100" cy="3340100"/>
          </a:xfrm>
          <a:prstGeom prst="clou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1E4C87E5-7454-9532-8FDF-5E2ACFAA8C6B}"/>
              </a:ext>
            </a:extLst>
          </p:cNvPr>
          <p:cNvSpPr/>
          <p:nvPr/>
        </p:nvSpPr>
        <p:spPr>
          <a:xfrm>
            <a:off x="-3167806" y="6416222"/>
            <a:ext cx="11805340" cy="4382407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168CDF-8A43-2641-818B-CD4C4B3903F3}"/>
              </a:ext>
            </a:extLst>
          </p:cNvPr>
          <p:cNvSpPr/>
          <p:nvPr/>
        </p:nvSpPr>
        <p:spPr>
          <a:xfrm>
            <a:off x="-8228172" y="-2495550"/>
            <a:ext cx="20420172" cy="30871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sp>
        <p:nvSpPr>
          <p:cNvPr id="4" name="Flowchart: Punched Tape 3">
            <a:extLst>
              <a:ext uri="{FF2B5EF4-FFF2-40B4-BE49-F238E27FC236}">
                <a16:creationId xmlns:a16="http://schemas.microsoft.com/office/drawing/2014/main" id="{234C865F-888D-CA8E-E7C5-443C3D5FB785}"/>
              </a:ext>
            </a:extLst>
          </p:cNvPr>
          <p:cNvSpPr/>
          <p:nvPr/>
        </p:nvSpPr>
        <p:spPr>
          <a:xfrm rot="1011883">
            <a:off x="952417" y="-3547699"/>
            <a:ext cx="19100096" cy="4930230"/>
          </a:xfrm>
          <a:prstGeom prst="flowChartPunchedTap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vi-VN"/>
          </a:p>
        </p:txBody>
      </p:sp>
      <p:pic>
        <p:nvPicPr>
          <p:cNvPr id="14" name="Picture 4" descr="Tải mẫu logo trường đại học Bách Khoa Đà Nẵng (DUT) file ...">
            <a:extLst>
              <a:ext uri="{FF2B5EF4-FFF2-40B4-BE49-F238E27FC236}">
                <a16:creationId xmlns:a16="http://schemas.microsoft.com/office/drawing/2014/main" id="{9DA7FE10-BA3A-047D-494E-39E376BFF5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720" y="733082"/>
            <a:ext cx="963164" cy="963164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E40FF17-F0F9-87EE-73A1-F0456921AE7E}"/>
              </a:ext>
            </a:extLst>
          </p:cNvPr>
          <p:cNvSpPr txBox="1"/>
          <p:nvPr/>
        </p:nvSpPr>
        <p:spPr>
          <a:xfrm>
            <a:off x="1233621" y="990525"/>
            <a:ext cx="19003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ĐẠI HỌC ĐÀ NẴNG</a:t>
            </a:r>
            <a:endParaRPr lang="vi-VN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5E8944-94A3-D426-B6BA-74E0196CD72F}"/>
              </a:ext>
            </a:extLst>
          </p:cNvPr>
          <p:cNvSpPr txBox="1"/>
          <p:nvPr/>
        </p:nvSpPr>
        <p:spPr>
          <a:xfrm>
            <a:off x="1226884" y="1222198"/>
            <a:ext cx="3814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TRƯỜNG ĐẠI HỌC BÁCH KHOA</a:t>
            </a:r>
            <a:endParaRPr lang="vi-VN" b="1" dirty="0">
              <a:solidFill>
                <a:schemeClr val="accent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0F5B5-5A49-22FC-646F-CB43D28A4A53}"/>
              </a:ext>
            </a:extLst>
          </p:cNvPr>
          <p:cNvSpPr txBox="1"/>
          <p:nvPr/>
        </p:nvSpPr>
        <p:spPr>
          <a:xfrm>
            <a:off x="772385" y="1823203"/>
            <a:ext cx="45385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 </a:t>
            </a:r>
            <a:r>
              <a:rPr lang="en-US" sz="2400" dirty="0" err="1"/>
              <a:t>Giới</a:t>
            </a:r>
            <a:r>
              <a:rPr lang="en-US" sz="2400" dirty="0"/>
              <a:t> </a:t>
            </a:r>
            <a:r>
              <a:rPr lang="en-US" sz="2400" dirty="0" err="1"/>
              <a:t>thiệu</a:t>
            </a:r>
            <a:r>
              <a:rPr lang="en-US" sz="2400" dirty="0"/>
              <a:t>, </a:t>
            </a:r>
            <a:r>
              <a:rPr lang="en-US" sz="2400" dirty="0" err="1"/>
              <a:t>giải</a:t>
            </a:r>
            <a:r>
              <a:rPr lang="en-US" sz="2400" dirty="0"/>
              <a:t> </a:t>
            </a:r>
            <a:r>
              <a:rPr lang="en-US" sz="2400" dirty="0" err="1"/>
              <a:t>thích</a:t>
            </a:r>
            <a:r>
              <a:rPr lang="en-US" sz="2400" dirty="0"/>
              <a:t> </a:t>
            </a:r>
            <a:r>
              <a:rPr lang="en-US" sz="2400" dirty="0" err="1"/>
              <a:t>hoạt</a:t>
            </a:r>
            <a:r>
              <a:rPr lang="en-US" sz="2400" dirty="0"/>
              <a:t> </a:t>
            </a:r>
            <a:r>
              <a:rPr lang="en-US" sz="2400" dirty="0" err="1"/>
              <a:t>động</a:t>
            </a:r>
            <a:r>
              <a:rPr lang="en-US" sz="2400" dirty="0"/>
              <a:t> </a:t>
            </a:r>
            <a:endParaRPr lang="vi-VN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22EC9E-7363-7A0B-9A83-2B6EBC02AF3A}"/>
              </a:ext>
            </a:extLst>
          </p:cNvPr>
          <p:cNvSpPr txBox="1"/>
          <p:nvPr/>
        </p:nvSpPr>
        <p:spPr>
          <a:xfrm>
            <a:off x="1533525" y="2371719"/>
            <a:ext cx="34385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/>
              <a:t>SharedPreferences</a:t>
            </a:r>
            <a:endParaRPr lang="vi-V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3A9FDD4-4C04-300C-E52D-0C227760C094}"/>
              </a:ext>
            </a:extLst>
          </p:cNvPr>
          <p:cNvSpPr txBox="1"/>
          <p:nvPr/>
        </p:nvSpPr>
        <p:spPr>
          <a:xfrm>
            <a:off x="1712044" y="2737840"/>
            <a:ext cx="184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Cách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:</a:t>
            </a:r>
            <a:endParaRPr lang="vi-VN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43A034-11E6-F3F0-9372-5D2B8BDC38AB}"/>
              </a:ext>
            </a:extLst>
          </p:cNvPr>
          <p:cNvSpPr txBox="1"/>
          <p:nvPr/>
        </p:nvSpPr>
        <p:spPr>
          <a:xfrm>
            <a:off x="3275297" y="2737840"/>
            <a:ext cx="3750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SharedPreferences</a:t>
            </a:r>
            <a:r>
              <a:rPr lang="en-US" dirty="0"/>
              <a:t> (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)</a:t>
            </a:r>
            <a:endParaRPr lang="vi-V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514ED6E-194E-76C1-FF4C-E2FD8BD1332F}"/>
              </a:ext>
            </a:extLst>
          </p:cNvPr>
          <p:cNvSpPr txBox="1"/>
          <p:nvPr/>
        </p:nvSpPr>
        <p:spPr>
          <a:xfrm>
            <a:off x="1921629" y="3293827"/>
            <a:ext cx="13311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Xoá</a:t>
            </a:r>
            <a:r>
              <a:rPr lang="en-US" dirty="0"/>
              <a:t> </a:t>
            </a:r>
            <a:r>
              <a:rPr lang="en-US" dirty="0" err="1"/>
              <a:t>mục</a:t>
            </a:r>
            <a:endParaRPr lang="vi-V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A61100-2E8D-CD66-1DFE-ECC854AB9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4259" y="3911803"/>
            <a:ext cx="10214529" cy="106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51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2976</Words>
  <Application>Microsoft Office PowerPoint</Application>
  <PresentationFormat>Widescreen</PresentationFormat>
  <Paragraphs>374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Hồng Ân</dc:creator>
  <cp:lastModifiedBy>Danh Phan</cp:lastModifiedBy>
  <cp:revision>2</cp:revision>
  <dcterms:created xsi:type="dcterms:W3CDTF">2025-10-27T09:07:25Z</dcterms:created>
  <dcterms:modified xsi:type="dcterms:W3CDTF">2025-10-27T12:26:56Z</dcterms:modified>
</cp:coreProperties>
</file>