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8.webp" ContentType="image/jpeg"/>
  <Override PartName="/ppt/media/image13.webp" ContentType="image/gif"/>
  <Override PartName="/ppt/media/image19.webp" ContentType="image/jpeg"/>
  <Override PartName="/ppt/media/image22.webp" ContentType="image/jpeg"/>
  <Override PartName="/ppt/media/image24.webp" ContentType="image/jpeg"/>
  <Override PartName="/ppt/media/image25.webp" ContentType="image/jpeg"/>
  <Override PartName="/ppt/media/image30.webp" ContentType="image/jpeg"/>
  <Override PartName="/ppt/media/image32.webp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0" r:id="rId5"/>
    <p:sldId id="266" r:id="rId6"/>
    <p:sldId id="260" r:id="rId7"/>
    <p:sldId id="279" r:id="rId8"/>
    <p:sldId id="280" r:id="rId9"/>
    <p:sldId id="281" r:id="rId10"/>
    <p:sldId id="262" r:id="rId11"/>
    <p:sldId id="282" r:id="rId12"/>
    <p:sldId id="283" r:id="rId13"/>
    <p:sldId id="284" r:id="rId14"/>
    <p:sldId id="285" r:id="rId15"/>
    <p:sldId id="286" r:id="rId16"/>
    <p:sldId id="287" r:id="rId17"/>
    <p:sldId id="289" r:id="rId18"/>
    <p:sldId id="290" r:id="rId19"/>
    <p:sldId id="288" r:id="rId20"/>
    <p:sldId id="291" r:id="rId21"/>
    <p:sldId id="292" r:id="rId22"/>
    <p:sldId id="293" r:id="rId23"/>
    <p:sldId id="294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3696"/>
  </p:normalViewPr>
  <p:slideViewPr>
    <p:cSldViewPr snapToGrid="0">
      <p:cViewPr varScale="1">
        <p:scale>
          <a:sx n="75" d="100"/>
          <a:sy n="75" d="100"/>
        </p:scale>
        <p:origin x="47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6/1/2019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image" Target="../media/image24.webp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ebp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eb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ebp"/><Relationship Id="rId2" Type="http://schemas.openxmlformats.org/officeDocument/2006/relationships/image" Target="../media/image29.webp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eb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ebp"/><Relationship Id="rId3" Type="http://schemas.microsoft.com/office/2007/relationships/hdphoto" Target="../media/hdphoto1.wdp"/><Relationship Id="rId7" Type="http://schemas.openxmlformats.org/officeDocument/2006/relationships/image" Target="../media/image11.webp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webp"/><Relationship Id="rId10" Type="http://schemas.openxmlformats.org/officeDocument/2006/relationships/image" Target="../media/image14.webp"/><Relationship Id="rId4" Type="http://schemas.openxmlformats.org/officeDocument/2006/relationships/image" Target="../media/image8.webp"/><Relationship Id="rId9" Type="http://schemas.openxmlformats.org/officeDocument/2006/relationships/image" Target="../media/image13.web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ebp"/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webp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eb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EF75A3-C09D-4991-B66E-2CADD8AFE1EC}"/>
              </a:ext>
            </a:extLst>
          </p:cNvPr>
          <p:cNvSpPr/>
          <p:nvPr/>
        </p:nvSpPr>
        <p:spPr>
          <a:xfrm>
            <a:off x="5254934" y="626558"/>
            <a:ext cx="1682133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Logo here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795479"/>
            <a:ext cx="2915816" cy="258532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8" r="15608"/>
          <a:stretch>
            <a:fillRect/>
          </a:stretch>
        </p:blipFill>
        <p:spPr/>
      </p:pic>
      <p:sp>
        <p:nvSpPr>
          <p:cNvPr id="16" name="TextBox 15"/>
          <p:cNvSpPr txBox="1"/>
          <p:nvPr/>
        </p:nvSpPr>
        <p:spPr>
          <a:xfrm>
            <a:off x="9694589" y="520293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b="1" dirty="0" smtClean="0"/>
              <a:t>PhatNHSE63348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540" y="5588000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Feature rich</a:t>
            </a:r>
          </a:p>
          <a:p>
            <a:r>
              <a:rPr lang="en-US" sz="2400" dirty="0" smtClean="0"/>
              <a:t>Support multiple types of project</a:t>
            </a:r>
          </a:p>
          <a:p>
            <a:r>
              <a:rPr lang="en-US" sz="2400" dirty="0" smtClean="0"/>
              <a:t>Can work offline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It’s expensive</a:t>
            </a:r>
          </a:p>
          <a:p>
            <a:r>
              <a:rPr lang="en-US" sz="2400" dirty="0" smtClean="0"/>
              <a:t>Platform dependent</a:t>
            </a:r>
          </a:p>
          <a:p>
            <a:r>
              <a:rPr lang="en-US" sz="2400" dirty="0" smtClean="0"/>
              <a:t>Must install to use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REDMINE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Redmine</a:t>
            </a:r>
            <a:r>
              <a:rPr lang="en-US" dirty="0"/>
              <a:t> is a flexible project management web application. Written using the Ruby on Rails framework, it is cross-platform and cross-database.</a:t>
            </a:r>
          </a:p>
          <a:p>
            <a:r>
              <a:rPr lang="en-US" dirty="0" err="1"/>
              <a:t>Redmine</a:t>
            </a:r>
            <a:r>
              <a:rPr lang="en-US" dirty="0"/>
              <a:t> is open source and released under the terms of the </a:t>
            </a:r>
            <a:r>
              <a:rPr lang="en-US" dirty="0" smtClean="0"/>
              <a:t>GPL.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1" r="21861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66" y="983891"/>
            <a:ext cx="5572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Free and open source</a:t>
            </a:r>
          </a:p>
          <a:p>
            <a:r>
              <a:rPr lang="en-US" sz="2400" dirty="0" smtClean="0"/>
              <a:t>Self hosting</a:t>
            </a:r>
          </a:p>
          <a:p>
            <a:r>
              <a:rPr lang="en-US" sz="2400" dirty="0" smtClean="0"/>
              <a:t>Cross database</a:t>
            </a:r>
          </a:p>
          <a:p>
            <a:r>
              <a:rPr lang="en-US" sz="2400" dirty="0" smtClean="0"/>
              <a:t>Easily customization</a:t>
            </a:r>
          </a:p>
          <a:p>
            <a:r>
              <a:rPr lang="en-US" sz="2400" dirty="0" smtClean="0"/>
              <a:t>Multiple </a:t>
            </a:r>
            <a:r>
              <a:rPr lang="en-US" sz="2400" dirty="0" err="1" smtClean="0"/>
              <a:t>addons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Setting </a:t>
            </a:r>
            <a:r>
              <a:rPr lang="en-US" sz="2400" dirty="0" err="1" smtClean="0"/>
              <a:t>Redmine</a:t>
            </a:r>
            <a:r>
              <a:rPr lang="en-US" sz="2400" dirty="0" smtClean="0"/>
              <a:t> is time confusing and require tech-</a:t>
            </a:r>
            <a:r>
              <a:rPr lang="en-US" sz="2400" dirty="0" err="1" smtClean="0"/>
              <a:t>savy</a:t>
            </a:r>
            <a:r>
              <a:rPr lang="en-US" sz="2400" dirty="0" smtClean="0"/>
              <a:t> knowledge.</a:t>
            </a:r>
          </a:p>
          <a:p>
            <a:r>
              <a:rPr lang="en-US" sz="2400" dirty="0" smtClean="0"/>
              <a:t>High server memory usage</a:t>
            </a:r>
          </a:p>
          <a:p>
            <a:r>
              <a:rPr lang="en-US" sz="2400" dirty="0" smtClean="0"/>
              <a:t>Outdated UI – UX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ZOHO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and powerful suite of software to run your entire business, brought to you by a company with the long term vision to transform the way you work. 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9" r="21239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539750"/>
            <a:ext cx="2095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Free and open source</a:t>
            </a:r>
          </a:p>
          <a:p>
            <a:r>
              <a:rPr lang="en-US" sz="2400" dirty="0" smtClean="0"/>
              <a:t>Self hosting</a:t>
            </a:r>
          </a:p>
          <a:p>
            <a:r>
              <a:rPr lang="en-US" sz="2400" dirty="0" smtClean="0"/>
              <a:t>Cross database</a:t>
            </a:r>
          </a:p>
          <a:p>
            <a:r>
              <a:rPr lang="en-US" sz="2400" dirty="0" smtClean="0"/>
              <a:t>Easily customization</a:t>
            </a:r>
          </a:p>
          <a:p>
            <a:r>
              <a:rPr lang="en-US" sz="2400" dirty="0" smtClean="0"/>
              <a:t>Multiple </a:t>
            </a:r>
            <a:r>
              <a:rPr lang="en-US" sz="2400" dirty="0" err="1" smtClean="0"/>
              <a:t>addons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Setting </a:t>
            </a:r>
            <a:r>
              <a:rPr lang="en-US" sz="2400" dirty="0" err="1" smtClean="0"/>
              <a:t>Redmine</a:t>
            </a:r>
            <a:r>
              <a:rPr lang="en-US" sz="2400" dirty="0" smtClean="0"/>
              <a:t> is time confusing and require tech-</a:t>
            </a:r>
            <a:r>
              <a:rPr lang="en-US" sz="2400" dirty="0" err="1" smtClean="0"/>
              <a:t>savy</a:t>
            </a:r>
            <a:r>
              <a:rPr lang="en-US" sz="2400" dirty="0" smtClean="0"/>
              <a:t> knowledge.</a:t>
            </a:r>
          </a:p>
          <a:p>
            <a:r>
              <a:rPr lang="en-US" sz="2400" dirty="0" smtClean="0"/>
              <a:t>High server memory usage</a:t>
            </a:r>
          </a:p>
          <a:p>
            <a:r>
              <a:rPr lang="en-US" sz="2400" dirty="0" smtClean="0"/>
              <a:t>Outdated UI – UX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WRIKE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Wrike</a:t>
            </a:r>
            <a:r>
              <a:rPr lang="en-US" dirty="0"/>
              <a:t> is an online project management </a:t>
            </a:r>
            <a:r>
              <a:rPr lang="en-US" dirty="0" smtClean="0"/>
              <a:t>software include </a:t>
            </a:r>
            <a:r>
              <a:rPr lang="en-US" dirty="0"/>
              <a:t>time tracking, project planning and organization, an interactive timeline, communication and online collaboration features for teams of any size.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335810"/>
            <a:ext cx="2095500" cy="704850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22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Great collaboration</a:t>
            </a:r>
          </a:p>
          <a:p>
            <a:r>
              <a:rPr lang="en-US" sz="2400" dirty="0" smtClean="0"/>
              <a:t>Comprehensive arrangement of tasks</a:t>
            </a:r>
          </a:p>
          <a:p>
            <a:r>
              <a:rPr lang="en-US" sz="2400" dirty="0" smtClean="0"/>
              <a:t>Free for small teams</a:t>
            </a:r>
          </a:p>
          <a:p>
            <a:r>
              <a:rPr lang="en-US" sz="2400" dirty="0" smtClean="0"/>
              <a:t>Excellent monitoring and reporting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Less customization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Libre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5088164"/>
            <a:ext cx="5680075" cy="1078588"/>
          </a:xfrm>
        </p:spPr>
        <p:txBody>
          <a:bodyPr/>
          <a:lstStyle/>
          <a:p>
            <a:r>
              <a:rPr lang="en-US" dirty="0" err="1"/>
              <a:t>Projectlibre</a:t>
            </a:r>
            <a:r>
              <a:rPr lang="en-US" dirty="0"/>
              <a:t> was founded to provide an open source replacement of Microsoft Project desktop. </a:t>
            </a:r>
            <a:r>
              <a:rPr lang="en-US" dirty="0" smtClean="0"/>
              <a:t>They </a:t>
            </a:r>
            <a:r>
              <a:rPr lang="en-US" dirty="0"/>
              <a:t>have succeeded in that mission with over 3,000,000 desktop downloads but will soon also offer a revolutionary cloud solution, </a:t>
            </a:r>
            <a:r>
              <a:rPr lang="en-US" dirty="0" err="1"/>
              <a:t>ProjectLibre</a:t>
            </a:r>
            <a:r>
              <a:rPr lang="en-US" dirty="0"/>
              <a:t> Enterprise Cloud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1" y="-484547"/>
            <a:ext cx="2936875" cy="2936875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2" r="178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71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/>
              <a:t>Microsoft Project 2010 compatibility</a:t>
            </a:r>
          </a:p>
          <a:p>
            <a:r>
              <a:rPr lang="en-US" sz="2400" dirty="0" smtClean="0"/>
              <a:t>Platform independent</a:t>
            </a:r>
            <a:endParaRPr lang="en-US" sz="2400" dirty="0"/>
          </a:p>
          <a:p>
            <a:r>
              <a:rPr lang="en-US" sz="2400" dirty="0" smtClean="0"/>
              <a:t>Earned value costing, Gantt chart, PERT graph, Resource breakdown structure, </a:t>
            </a:r>
            <a:r>
              <a:rPr lang="en-US" sz="2400" dirty="0"/>
              <a:t>Work breakdown structure (WBS) </a:t>
            </a:r>
            <a:r>
              <a:rPr lang="en-US" sz="2400" dirty="0" smtClean="0"/>
              <a:t>chart</a:t>
            </a:r>
          </a:p>
          <a:p>
            <a:r>
              <a:rPr lang="en-US" sz="2400" dirty="0" smtClean="0"/>
              <a:t>Task </a:t>
            </a:r>
            <a:r>
              <a:rPr lang="en-US" sz="2400" dirty="0"/>
              <a:t>usage </a:t>
            </a:r>
            <a:r>
              <a:rPr lang="en-US" sz="2400" dirty="0" smtClean="0"/>
              <a:t>reports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/>
              <a:t>Many bug fixes and correction of </a:t>
            </a:r>
            <a:r>
              <a:rPr lang="en-US" sz="2400" dirty="0" smtClean="0"/>
              <a:t>issues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TASKWORLD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Trello </a:t>
            </a:r>
            <a:r>
              <a:rPr lang="en-US" dirty="0"/>
              <a:t>is good but </a:t>
            </a:r>
            <a:r>
              <a:rPr lang="en-US" dirty="0" err="1"/>
              <a:t>taskworld</a:t>
            </a:r>
            <a:r>
              <a:rPr lang="en-US" dirty="0"/>
              <a:t> is better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335810"/>
            <a:ext cx="2113281" cy="605166"/>
          </a:xfrm>
          <a:prstGeom prst="rect">
            <a:avLst/>
          </a:prstGeo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5" r="225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61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6" t="2092" r="47829" b="358"/>
          <a:stretch/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53" y="1995289"/>
            <a:ext cx="3741704" cy="148071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Can you name the 9 most popular project management tools?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64" y="696982"/>
            <a:ext cx="1367735" cy="1025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500" y="730112"/>
            <a:ext cx="1390103" cy="9595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5137" y="595519"/>
            <a:ext cx="1228725" cy="12287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64" y="2224911"/>
            <a:ext cx="1391661" cy="13173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63" y="1427814"/>
            <a:ext cx="4168533" cy="27790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049" y="2444289"/>
            <a:ext cx="1639547" cy="8955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056" y="3911868"/>
            <a:ext cx="2251075" cy="117055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0779" y="4343063"/>
            <a:ext cx="1686518" cy="3081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43931" y="3777275"/>
            <a:ext cx="1682446" cy="138103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473148" y="595519"/>
            <a:ext cx="1749287" cy="13997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7756243" y="577964"/>
            <a:ext cx="1749287" cy="1399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10074346" y="555178"/>
            <a:ext cx="1749287" cy="1399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5471490" y="2183700"/>
            <a:ext cx="1749287" cy="13997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7746711" y="2180221"/>
            <a:ext cx="1749287" cy="13997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65978" y="2180221"/>
            <a:ext cx="1749287" cy="13997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5481238" y="3777275"/>
            <a:ext cx="1749287" cy="13997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38" name="Rectangle 37"/>
          <p:cNvSpPr/>
          <p:nvPr/>
        </p:nvSpPr>
        <p:spPr>
          <a:xfrm>
            <a:off x="7732313" y="3777275"/>
            <a:ext cx="1749287" cy="13997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8</a:t>
            </a:r>
            <a:endParaRPr lang="en-US" sz="3200" dirty="0"/>
          </a:p>
        </p:txBody>
      </p:sp>
      <p:sp>
        <p:nvSpPr>
          <p:cNvPr id="39" name="Rectangle 38"/>
          <p:cNvSpPr/>
          <p:nvPr/>
        </p:nvSpPr>
        <p:spPr>
          <a:xfrm>
            <a:off x="10106618" y="3779306"/>
            <a:ext cx="1749287" cy="13997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661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Do everything Trello can do</a:t>
            </a:r>
          </a:p>
          <a:p>
            <a:r>
              <a:rPr lang="en-US" sz="2400" dirty="0" smtClean="0"/>
              <a:t>Good customer support</a:t>
            </a:r>
          </a:p>
          <a:p>
            <a:r>
              <a:rPr lang="en-US" sz="2400" dirty="0"/>
              <a:t>98% Customer Satisfaction Rating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Not as good as Trello</a:t>
            </a:r>
          </a:p>
          <a:p>
            <a:r>
              <a:rPr lang="en-US" sz="2400" dirty="0" smtClean="0"/>
              <a:t>The mobile applications user experience is not so smooth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scattered hearts">
            <a:extLst>
              <a:ext uri="{FF2B5EF4-FFF2-40B4-BE49-F238E27FC236}">
                <a16:creationId xmlns:a16="http://schemas.microsoft.com/office/drawing/2014/main" id="{92BB8B2D-E401-2647-9892-95951D9CF0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D95FE79-CFF8-4D94-9DEC-570635FF4F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Nguyen Hong Phat</a:t>
            </a:r>
            <a:endParaRPr lang="en-GB" dirty="0"/>
          </a:p>
        </p:txBody>
      </p:sp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6FFB8C8-0373-4CC1-AEBD-2339FD8075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0903670437</a:t>
            </a:r>
            <a:endParaRPr lang="en-GB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71D5D2B-28B9-4922-9CA2-09EE845FC8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phatnhse63348@fpt.edu.vn</a:t>
            </a:r>
            <a:endParaRPr lang="en-GB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2E8D0D1-0417-4634-A042-83CCE253F3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nguyenhongphat0.github.io</a:t>
            </a:r>
            <a:endParaRPr lang="en-GB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11257" y="386080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Any information, contact me: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</a:t>
            </a:r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-165" r="41937" b="165"/>
          <a:stretch/>
        </p:blipFill>
        <p:spPr>
          <a:xfrm>
            <a:off x="6702721" y="415322"/>
            <a:ext cx="5010912" cy="501091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584200"/>
            <a:ext cx="982980" cy="10922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Jira is a great tool for managing marketing projects and tasks. Jira integrates easily across multiple platforms. Also, Jira is well suited or large organizations with lots of layers and interconnected moving parts.</a:t>
            </a:r>
          </a:p>
        </p:txBody>
      </p:sp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Number 1 project management, used by giant company</a:t>
            </a:r>
          </a:p>
          <a:p>
            <a:r>
              <a:rPr lang="en-US" sz="2400" dirty="0" smtClean="0"/>
              <a:t>Hyper rich features</a:t>
            </a:r>
            <a:endParaRPr lang="en-US" sz="2400" dirty="0"/>
          </a:p>
          <a:p>
            <a:r>
              <a:rPr lang="en-US" sz="2400" dirty="0" smtClean="0"/>
              <a:t>Ability to see task and progress</a:t>
            </a:r>
            <a:endParaRPr lang="en-US" sz="2400" dirty="0"/>
          </a:p>
          <a:p>
            <a:r>
              <a:rPr lang="en-US" sz="2400" dirty="0" smtClean="0"/>
              <a:t>Data visualization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No testing specific functionality</a:t>
            </a:r>
            <a:endParaRPr lang="en-US" sz="2400" dirty="0"/>
          </a:p>
          <a:p>
            <a:r>
              <a:rPr lang="en-US" sz="2400" dirty="0" smtClean="0"/>
              <a:t>Can be overwhelming with small to medium project</a:t>
            </a:r>
            <a:endParaRPr lang="en-US" sz="2400" dirty="0"/>
          </a:p>
          <a:p>
            <a:r>
              <a:rPr lang="en-US" sz="2400" dirty="0" smtClean="0"/>
              <a:t>It’s not free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584200"/>
            <a:ext cx="982980" cy="10922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Infinitely flexible. Incredibly easy to use. Great mobile apps. It's free. Trello keeps track of everything, from the big picture to the minute details.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3" r="228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03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Many add-ons</a:t>
            </a:r>
          </a:p>
          <a:p>
            <a:r>
              <a:rPr lang="en-US" sz="2400" dirty="0" smtClean="0"/>
              <a:t>Super flexible</a:t>
            </a:r>
            <a:endParaRPr lang="en-US" sz="2400" dirty="0"/>
          </a:p>
          <a:p>
            <a:r>
              <a:rPr lang="en-US" sz="2400" dirty="0" smtClean="0"/>
              <a:t>The free plan include everything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Not suitable for a big project</a:t>
            </a:r>
            <a:endParaRPr lang="en-US" sz="2400" dirty="0"/>
          </a:p>
          <a:p>
            <a:r>
              <a:rPr lang="en-US" sz="2400" dirty="0" smtClean="0"/>
              <a:t>No chart, project document management tools,…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ASANA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more time for the work that matters most </a:t>
            </a:r>
            <a:r>
              <a:rPr lang="en-US" b="1" dirty="0"/>
              <a:t>Asana</a:t>
            </a:r>
            <a:r>
              <a:rPr lang="en-US" dirty="0"/>
              <a:t> is the work management platform teams use to stay focused on the goals, projects, and daily tasks that grow business. </a:t>
            </a:r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4" r="21324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335810"/>
            <a:ext cx="1484239" cy="10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-155981"/>
            <a:ext cx="5910095" cy="1480711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1865724"/>
            <a:ext cx="5608320" cy="3653188"/>
          </a:xfrm>
        </p:spPr>
        <p:txBody>
          <a:bodyPr/>
          <a:lstStyle/>
          <a:p>
            <a:r>
              <a:rPr lang="en-US" sz="2400" dirty="0" smtClean="0"/>
              <a:t>Clear and intuitive interface</a:t>
            </a:r>
          </a:p>
          <a:p>
            <a:r>
              <a:rPr lang="en-US" sz="2400" dirty="0" smtClean="0"/>
              <a:t>Top-notch communication tool</a:t>
            </a:r>
            <a:endParaRPr lang="en-US" sz="2400" dirty="0"/>
          </a:p>
          <a:p>
            <a:r>
              <a:rPr lang="en-US" sz="2400" dirty="0" smtClean="0"/>
              <a:t>Great integration</a:t>
            </a:r>
          </a:p>
          <a:p>
            <a:r>
              <a:rPr lang="en-US" sz="2400" dirty="0" smtClean="0"/>
              <a:t>Free for small team</a:t>
            </a:r>
            <a:endParaRPr lang="en-US" sz="24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2992" y="1865724"/>
            <a:ext cx="4997499" cy="3653188"/>
          </a:xfrm>
        </p:spPr>
        <p:txBody>
          <a:bodyPr/>
          <a:lstStyle/>
          <a:p>
            <a:r>
              <a:rPr lang="en-US" sz="2400" dirty="0" smtClean="0"/>
              <a:t>A bit steeper learning curve</a:t>
            </a:r>
            <a:endParaRPr lang="en-US" sz="2400" dirty="0"/>
          </a:p>
          <a:p>
            <a:r>
              <a:rPr lang="en-US" sz="2400" dirty="0" smtClean="0"/>
              <a:t>The hotkey sometime make people confuse</a:t>
            </a:r>
            <a:endParaRPr lang="en-US" sz="2400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151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Project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agile in </a:t>
            </a:r>
            <a:r>
              <a:rPr lang="en-US" b="1" dirty="0"/>
              <a:t>Microsoft Project</a:t>
            </a:r>
            <a:r>
              <a:rPr lang="en-US" dirty="0"/>
              <a:t>, you can manage agile projects by using simple, visual task boards that support Scrum, Kanban, or custom workflows. Choose whatever methodology makes sense for your </a:t>
            </a:r>
            <a:r>
              <a:rPr lang="en-US" b="1" dirty="0"/>
              <a:t>project</a:t>
            </a:r>
            <a:r>
              <a:rPr lang="en-US" dirty="0"/>
              <a:t>: agile, waterfall, or hybrid.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1" r="21861"/>
          <a:stretch>
            <a:fillRect/>
          </a:stretch>
        </p:blipFill>
        <p:spPr/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49" y="335810"/>
            <a:ext cx="1495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617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CiscoSans</vt:lpstr>
      <vt:lpstr>ＭＳ Ｐゴシック</vt:lpstr>
      <vt:lpstr>Arial</vt:lpstr>
      <vt:lpstr>Calibri</vt:lpstr>
      <vt:lpstr>Century Gothic</vt:lpstr>
      <vt:lpstr>Office Theme</vt:lpstr>
      <vt:lpstr>TITLE</vt:lpstr>
      <vt:lpstr>Can you name the 9 most popular project management tools?</vt:lpstr>
      <vt:lpstr>JIRA</vt:lpstr>
      <vt:lpstr>Pros &amp; Cons</vt:lpstr>
      <vt:lpstr>TRELLO</vt:lpstr>
      <vt:lpstr>Pros &amp; Cons</vt:lpstr>
      <vt:lpstr>ASANA</vt:lpstr>
      <vt:lpstr>Pros &amp; Cons</vt:lpstr>
      <vt:lpstr>Microsoft Project</vt:lpstr>
      <vt:lpstr>Pros &amp; Cons</vt:lpstr>
      <vt:lpstr>REDMINE</vt:lpstr>
      <vt:lpstr>Pros &amp; Cons</vt:lpstr>
      <vt:lpstr>ZOHO</vt:lpstr>
      <vt:lpstr>Pros &amp; Cons</vt:lpstr>
      <vt:lpstr>WRIKE</vt:lpstr>
      <vt:lpstr>Pros &amp; Cons</vt:lpstr>
      <vt:lpstr>Project Libre</vt:lpstr>
      <vt:lpstr>Pros &amp; Cons</vt:lpstr>
      <vt:lpstr>TASKWORLD</vt:lpstr>
      <vt:lpstr>Pros &amp; Cons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2019-06-01T08:10:06Z</dcterms:created>
  <dcterms:modified xsi:type="dcterms:W3CDTF">2019-06-01T09:52:23Z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