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8.webp" ContentType="image/jpeg"/>
  <Override PartName="/ppt/media/image13.webp" ContentType="image/gif"/>
  <Override PartName="/ppt/media/image19.webp" ContentType="image/jpeg"/>
  <Override PartName="/ppt/media/image22.webp" ContentType="image/jpeg"/>
  <Override PartName="/ppt/media/image24.webp" ContentType="image/jpeg"/>
  <Override PartName="/ppt/media/image25.webp" ContentType="image/jpeg"/>
  <Override PartName="/ppt/media/image30.webp" ContentType="image/jpeg"/>
  <Override PartName="/ppt/media/image32.webp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70" r:id="rId5"/>
    <p:sldId id="295" r:id="rId6"/>
    <p:sldId id="266" r:id="rId7"/>
    <p:sldId id="260" r:id="rId8"/>
    <p:sldId id="279" r:id="rId9"/>
    <p:sldId id="280" r:id="rId10"/>
    <p:sldId id="281" r:id="rId11"/>
    <p:sldId id="262" r:id="rId12"/>
    <p:sldId id="282" r:id="rId13"/>
    <p:sldId id="283" r:id="rId14"/>
    <p:sldId id="284" r:id="rId15"/>
    <p:sldId id="285" r:id="rId16"/>
    <p:sldId id="286" r:id="rId17"/>
    <p:sldId id="287" r:id="rId18"/>
    <p:sldId id="289" r:id="rId19"/>
    <p:sldId id="290" r:id="rId20"/>
    <p:sldId id="288" r:id="rId21"/>
    <p:sldId id="291" r:id="rId22"/>
    <p:sldId id="292" r:id="rId23"/>
    <p:sldId id="293" r:id="rId24"/>
    <p:sldId id="294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D9D9"/>
    <a:srgbClr val="462340"/>
    <a:srgbClr val="4B374B"/>
    <a:srgbClr val="4A726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3696"/>
  </p:normalViewPr>
  <p:slideViewPr>
    <p:cSldViewPr snapToGrid="0">
      <p:cViewPr varScale="1">
        <p:scale>
          <a:sx n="75" d="100"/>
          <a:sy n="75" d="100"/>
        </p:scale>
        <p:origin x="47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1F9995-ABA5-4B84-A110-13D73B936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FC55C-A306-4A55-B35A-6BA5203CC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B64A6-5383-4553-9650-AE943B3D4590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C51AC-ACC0-4B35-8350-D8EA48E4E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2F829-76AE-4D6B-A09B-E771F87F6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CB224-3C4D-493C-AEF6-51FAC3CC7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9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E0DF2-F06A-4107-A20D-CF99C15F57D9}" type="datetimeFigureOut">
              <a:rPr lang="en-US" noProof="0" smtClean="0"/>
              <a:t>6/5/2019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9F48-E3F7-4432-94C0-BC9DA42EACB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91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/>
            <a:r>
              <a:rPr lang="en-US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D117CE-38D2-4C42-9DB4-4A2E280B0DDF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537828-887B-41E4-BAE4-D56B689E999B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CB14C0-E2E4-43A3-BF4F-3245EC9D047E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Cu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71726A-1E0A-434B-A802-4FCC15A82D01}"/>
              </a:ext>
            </a:extLst>
          </p:cNvPr>
          <p:cNvSpPr/>
          <p:nvPr userDrawn="1"/>
        </p:nvSpPr>
        <p:spPr>
          <a:xfrm>
            <a:off x="2674071" y="21211"/>
            <a:ext cx="6843859" cy="684385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4B03F13-A59A-4526-9D17-27A3B8C63BCD}"/>
              </a:ext>
            </a:extLst>
          </p:cNvPr>
          <p:cNvSpPr/>
          <p:nvPr userDrawn="1"/>
        </p:nvSpPr>
        <p:spPr>
          <a:xfrm>
            <a:off x="-1" y="-16064"/>
            <a:ext cx="3981692" cy="2505614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A1E45B6-C7EC-4687-B8D8-10D1DBC47018}"/>
              </a:ext>
            </a:extLst>
          </p:cNvPr>
          <p:cNvSpPr/>
          <p:nvPr userDrawn="1"/>
        </p:nvSpPr>
        <p:spPr>
          <a:xfrm>
            <a:off x="0" y="-16063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6039"/>
            <a:ext cx="10782283" cy="3830924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7325"/>
            <a:ext cx="5181600" cy="37396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886" y="2404377"/>
            <a:ext cx="5181600" cy="377258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3331"/>
            <a:ext cx="5157787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9199"/>
            <a:ext cx="5157787" cy="3350464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304" y="2123331"/>
            <a:ext cx="5183188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7304" y="2839199"/>
            <a:ext cx="5183188" cy="3350464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ABD40F-74C4-48BF-BEBE-FD456D424166}"/>
              </a:ext>
            </a:extLst>
          </p:cNvPr>
          <p:cNvSpPr/>
          <p:nvPr userDrawn="1"/>
        </p:nvSpPr>
        <p:spPr>
          <a:xfrm>
            <a:off x="4846320" y="0"/>
            <a:ext cx="7345680" cy="690732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04419"/>
            <a:ext cx="4006532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BAA80-2B02-4FB1-AE39-6D8426AB4FB7}"/>
              </a:ext>
            </a:extLst>
          </p:cNvPr>
          <p:cNvSpPr/>
          <p:nvPr userDrawn="1"/>
        </p:nvSpPr>
        <p:spPr>
          <a:xfrm>
            <a:off x="5323076" y="314025"/>
            <a:ext cx="6868924" cy="6593297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592" y="1480710"/>
            <a:ext cx="5144928" cy="4698602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7C6A0E-9AD9-4DAE-A8F9-47352997DD40}"/>
              </a:ext>
            </a:extLst>
          </p:cNvPr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5E165C-C0B1-4DBC-9626-FFD61EB2A3C6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i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A1F076-A89C-4CB0-B989-3D0025F57611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C3D765-86AA-4427-A0B6-8B18C4317F1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6A1F9-49AB-4FE6-BBD0-DD68FF6EB75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ebp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ebp"/><Relationship Id="rId2" Type="http://schemas.openxmlformats.org/officeDocument/2006/relationships/image" Target="../media/image24.webp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webp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eb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ebp"/><Relationship Id="rId2" Type="http://schemas.openxmlformats.org/officeDocument/2006/relationships/image" Target="../media/image29.webp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eb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ebp"/><Relationship Id="rId3" Type="http://schemas.microsoft.com/office/2007/relationships/hdphoto" Target="../media/hdphoto1.wdp"/><Relationship Id="rId7" Type="http://schemas.openxmlformats.org/officeDocument/2006/relationships/image" Target="../media/image11.webp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webp"/><Relationship Id="rId10" Type="http://schemas.openxmlformats.org/officeDocument/2006/relationships/image" Target="../media/image14.webp"/><Relationship Id="rId4" Type="http://schemas.openxmlformats.org/officeDocument/2006/relationships/image" Target="../media/image8.webp"/><Relationship Id="rId9" Type="http://schemas.openxmlformats.org/officeDocument/2006/relationships/image" Target="../media/image13.web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ebp"/><Relationship Id="rId2" Type="http://schemas.openxmlformats.org/officeDocument/2006/relationships/image" Target="../media/image17.webp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ebp"/><Relationship Id="rId2" Type="http://schemas.openxmlformats.org/officeDocument/2006/relationships/image" Target="../media/image18.web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webp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1EF75A3-C09D-4991-B66E-2CADD8AFE1EC}"/>
              </a:ext>
            </a:extLst>
          </p:cNvPr>
          <p:cNvSpPr/>
          <p:nvPr/>
        </p:nvSpPr>
        <p:spPr>
          <a:xfrm>
            <a:off x="5254934" y="626558"/>
            <a:ext cx="1682133" cy="4133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Logo here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TITLE</a:t>
            </a:r>
          </a:p>
        </p:txBody>
      </p:sp>
      <p:cxnSp>
        <p:nvCxnSpPr>
          <p:cNvPr id="17" name="Straight Connector 16" descr="divider line">
            <a:extLst>
              <a:ext uri="{FF2B5EF4-FFF2-40B4-BE49-F238E27FC236}">
                <a16:creationId xmlns:a16="http://schemas.microsoft.com/office/drawing/2014/main" id="{BA62D616-C355-46BC-B4B6-8254E2BE6EE7}"/>
              </a:ext>
            </a:extLst>
          </p:cNvPr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F5E856BA-8A49-437A-AC08-57B28491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7ECF636-D45E-4307-9E3A-89A2B5960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1140" y="5795479"/>
            <a:ext cx="2915816" cy="258532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8" r="15608"/>
          <a:stretch>
            <a:fillRect/>
          </a:stretch>
        </p:blipFill>
        <p:spPr/>
      </p:pic>
      <p:sp>
        <p:nvSpPr>
          <p:cNvPr id="16" name="TextBox 15"/>
          <p:cNvSpPr txBox="1"/>
          <p:nvPr/>
        </p:nvSpPr>
        <p:spPr>
          <a:xfrm>
            <a:off x="9694589" y="5202936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</a:t>
            </a:r>
            <a:r>
              <a:rPr lang="en-US" b="1" dirty="0" smtClean="0"/>
              <a:t>PhatNHSE63348</a:t>
            </a:r>
            <a:endParaRPr lang="en-US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540" y="5588000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Project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agile in </a:t>
            </a:r>
            <a:r>
              <a:rPr lang="en-US" b="1" dirty="0"/>
              <a:t>Microsoft Project</a:t>
            </a:r>
            <a:r>
              <a:rPr lang="en-US" dirty="0"/>
              <a:t>, you can manage agile projects by using simple, visual task boards that support Scrum, Kanban, or custom workflows. Choose whatever methodology makes sense for your </a:t>
            </a:r>
            <a:r>
              <a:rPr lang="en-US" b="1" dirty="0"/>
              <a:t>project</a:t>
            </a:r>
            <a:r>
              <a:rPr lang="en-US" dirty="0"/>
              <a:t>: agile, waterfall, or hybrid. 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1" r="21861"/>
          <a:stretch>
            <a:fillRect/>
          </a:stretch>
        </p:blipFill>
        <p:spPr/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49" y="335810"/>
            <a:ext cx="14954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-155981"/>
            <a:ext cx="5910095" cy="1480711"/>
          </a:xfrm>
        </p:spPr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1865724"/>
            <a:ext cx="5608320" cy="3653188"/>
          </a:xfrm>
        </p:spPr>
        <p:txBody>
          <a:bodyPr/>
          <a:lstStyle/>
          <a:p>
            <a:r>
              <a:rPr lang="en-US" sz="2400" dirty="0" smtClean="0"/>
              <a:t>Feature rich</a:t>
            </a:r>
          </a:p>
          <a:p>
            <a:r>
              <a:rPr lang="en-US" sz="2400" dirty="0" smtClean="0"/>
              <a:t>Support multiple types of project</a:t>
            </a:r>
          </a:p>
          <a:p>
            <a:r>
              <a:rPr lang="en-US" sz="2400" dirty="0" smtClean="0"/>
              <a:t>Can work offline</a:t>
            </a:r>
            <a:endParaRPr lang="en-US" sz="24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2992" y="1865724"/>
            <a:ext cx="4997499" cy="3653188"/>
          </a:xfrm>
        </p:spPr>
        <p:txBody>
          <a:bodyPr/>
          <a:lstStyle/>
          <a:p>
            <a:r>
              <a:rPr lang="en-US" sz="2400" dirty="0" smtClean="0"/>
              <a:t>It’s expensive</a:t>
            </a:r>
          </a:p>
          <a:p>
            <a:r>
              <a:rPr lang="en-US" sz="2400" dirty="0" smtClean="0"/>
              <a:t>Platform dependent</a:t>
            </a:r>
          </a:p>
          <a:p>
            <a:r>
              <a:rPr lang="en-US" sz="2400" dirty="0" smtClean="0"/>
              <a:t>Must install to use</a:t>
            </a:r>
            <a:endParaRPr lang="en-US" sz="2400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151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REDMINE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Redmine</a:t>
            </a:r>
            <a:r>
              <a:rPr lang="en-US" dirty="0"/>
              <a:t> is a flexible project management web application. Written using the Ruby on Rails framework, it is cross-platform and cross-database.</a:t>
            </a:r>
          </a:p>
          <a:p>
            <a:r>
              <a:rPr lang="en-US" dirty="0" err="1"/>
              <a:t>Redmine</a:t>
            </a:r>
            <a:r>
              <a:rPr lang="en-US" dirty="0"/>
              <a:t> is open source and released under the terms of the </a:t>
            </a:r>
            <a:r>
              <a:rPr lang="en-US" dirty="0" smtClean="0"/>
              <a:t>GPL.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1" r="21861"/>
          <a:stretch>
            <a:fillRect/>
          </a:stretch>
        </p:blipFill>
        <p:spPr/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66" y="983891"/>
            <a:ext cx="55721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-155981"/>
            <a:ext cx="5910095" cy="1480711"/>
          </a:xfrm>
        </p:spPr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1865724"/>
            <a:ext cx="5608320" cy="3653188"/>
          </a:xfrm>
        </p:spPr>
        <p:txBody>
          <a:bodyPr/>
          <a:lstStyle/>
          <a:p>
            <a:r>
              <a:rPr lang="en-US" sz="2400" dirty="0" smtClean="0"/>
              <a:t>Free and open source</a:t>
            </a:r>
          </a:p>
          <a:p>
            <a:r>
              <a:rPr lang="en-US" sz="2400" dirty="0" smtClean="0"/>
              <a:t>Self hosting</a:t>
            </a:r>
          </a:p>
          <a:p>
            <a:r>
              <a:rPr lang="en-US" sz="2400" dirty="0" smtClean="0"/>
              <a:t>Cross database</a:t>
            </a:r>
          </a:p>
          <a:p>
            <a:r>
              <a:rPr lang="en-US" sz="2400" dirty="0" smtClean="0"/>
              <a:t>Easily customization</a:t>
            </a:r>
          </a:p>
          <a:p>
            <a:r>
              <a:rPr lang="en-US" sz="2400" dirty="0" smtClean="0"/>
              <a:t>Multiple </a:t>
            </a:r>
            <a:r>
              <a:rPr lang="en-US" sz="2400" dirty="0" err="1" smtClean="0"/>
              <a:t>addons</a:t>
            </a:r>
            <a:endParaRPr lang="en-US" sz="24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2992" y="1865724"/>
            <a:ext cx="4997499" cy="3653188"/>
          </a:xfrm>
        </p:spPr>
        <p:txBody>
          <a:bodyPr/>
          <a:lstStyle/>
          <a:p>
            <a:r>
              <a:rPr lang="en-US" sz="2400" dirty="0" smtClean="0"/>
              <a:t>Setting </a:t>
            </a:r>
            <a:r>
              <a:rPr lang="en-US" sz="2400" dirty="0" err="1" smtClean="0"/>
              <a:t>Redmine</a:t>
            </a:r>
            <a:r>
              <a:rPr lang="en-US" sz="2400" dirty="0" smtClean="0"/>
              <a:t> is time confusing and require tech-</a:t>
            </a:r>
            <a:r>
              <a:rPr lang="en-US" sz="2400" dirty="0" err="1" smtClean="0"/>
              <a:t>savy</a:t>
            </a:r>
            <a:r>
              <a:rPr lang="en-US" sz="2400" dirty="0" smtClean="0"/>
              <a:t> knowledge.</a:t>
            </a:r>
          </a:p>
          <a:p>
            <a:r>
              <a:rPr lang="en-US" sz="2400" dirty="0" smtClean="0"/>
              <a:t>High server memory usage</a:t>
            </a:r>
          </a:p>
          <a:p>
            <a:r>
              <a:rPr lang="en-US" sz="2400" dirty="0" smtClean="0"/>
              <a:t>Outdated UI – UX</a:t>
            </a:r>
            <a:endParaRPr lang="en-US" sz="2400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151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ZOHO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and powerful suite of software to run your entire business, brought to you by a company with the long term vision to transform the way you work. 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9" r="21239"/>
          <a:stretch>
            <a:fillRect/>
          </a:stretch>
        </p:blipFill>
        <p:spPr/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9" y="539750"/>
            <a:ext cx="20955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-155981"/>
            <a:ext cx="5910095" cy="1480711"/>
          </a:xfrm>
        </p:spPr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1865724"/>
            <a:ext cx="5608320" cy="3653188"/>
          </a:xfrm>
        </p:spPr>
        <p:txBody>
          <a:bodyPr/>
          <a:lstStyle/>
          <a:p>
            <a:r>
              <a:rPr lang="en-US" sz="2400" dirty="0" smtClean="0"/>
              <a:t>Free and open source</a:t>
            </a:r>
          </a:p>
          <a:p>
            <a:r>
              <a:rPr lang="en-US" sz="2400" dirty="0" smtClean="0"/>
              <a:t>Self hosting</a:t>
            </a:r>
          </a:p>
          <a:p>
            <a:r>
              <a:rPr lang="en-US" sz="2400" dirty="0" smtClean="0"/>
              <a:t>Cross database</a:t>
            </a:r>
          </a:p>
          <a:p>
            <a:r>
              <a:rPr lang="en-US" sz="2400" dirty="0" smtClean="0"/>
              <a:t>Easily customization</a:t>
            </a:r>
          </a:p>
          <a:p>
            <a:r>
              <a:rPr lang="en-US" sz="2400" dirty="0" smtClean="0"/>
              <a:t>Multiple </a:t>
            </a:r>
            <a:r>
              <a:rPr lang="en-US" sz="2400" dirty="0" err="1" smtClean="0"/>
              <a:t>addons</a:t>
            </a:r>
            <a:endParaRPr lang="en-US" sz="24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2992" y="1865724"/>
            <a:ext cx="4997499" cy="3653188"/>
          </a:xfrm>
        </p:spPr>
        <p:txBody>
          <a:bodyPr/>
          <a:lstStyle/>
          <a:p>
            <a:r>
              <a:rPr lang="en-US" sz="2400" dirty="0" smtClean="0"/>
              <a:t>Setting </a:t>
            </a:r>
            <a:r>
              <a:rPr lang="en-US" sz="2400" dirty="0" err="1" smtClean="0"/>
              <a:t>Redmine</a:t>
            </a:r>
            <a:r>
              <a:rPr lang="en-US" sz="2400" dirty="0" smtClean="0"/>
              <a:t> is time confusing and require tech-</a:t>
            </a:r>
            <a:r>
              <a:rPr lang="en-US" sz="2400" dirty="0" err="1" smtClean="0"/>
              <a:t>savy</a:t>
            </a:r>
            <a:r>
              <a:rPr lang="en-US" sz="2400" dirty="0" smtClean="0"/>
              <a:t> knowledge.</a:t>
            </a:r>
          </a:p>
          <a:p>
            <a:r>
              <a:rPr lang="en-US" sz="2400" dirty="0" smtClean="0"/>
              <a:t>High server memory usage</a:t>
            </a:r>
          </a:p>
          <a:p>
            <a:r>
              <a:rPr lang="en-US" sz="2400" dirty="0" smtClean="0"/>
              <a:t>Outdated UI – UX</a:t>
            </a:r>
            <a:endParaRPr lang="en-US" sz="2400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151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WRIKE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Wrike</a:t>
            </a:r>
            <a:r>
              <a:rPr lang="en-US" dirty="0"/>
              <a:t> is an online project management </a:t>
            </a:r>
            <a:r>
              <a:rPr lang="en-US" dirty="0" smtClean="0"/>
              <a:t>software include </a:t>
            </a:r>
            <a:r>
              <a:rPr lang="en-US" dirty="0"/>
              <a:t>time tracking, project planning and organization, an interactive timeline, communication and online collaboration features for teams of any size.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9" y="335810"/>
            <a:ext cx="2095500" cy="704850"/>
          </a:xfrm>
          <a:prstGeom prst="rect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22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-155981"/>
            <a:ext cx="5910095" cy="1480711"/>
          </a:xfrm>
        </p:spPr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1865724"/>
            <a:ext cx="5608320" cy="3653188"/>
          </a:xfrm>
        </p:spPr>
        <p:txBody>
          <a:bodyPr/>
          <a:lstStyle/>
          <a:p>
            <a:r>
              <a:rPr lang="en-US" sz="2400" dirty="0" smtClean="0"/>
              <a:t>Great collaboration</a:t>
            </a:r>
          </a:p>
          <a:p>
            <a:r>
              <a:rPr lang="en-US" sz="2400" dirty="0" smtClean="0"/>
              <a:t>Comprehensive arrangement of tasks</a:t>
            </a:r>
          </a:p>
          <a:p>
            <a:r>
              <a:rPr lang="en-US" sz="2400" dirty="0" smtClean="0"/>
              <a:t>Free for small teams</a:t>
            </a:r>
          </a:p>
          <a:p>
            <a:r>
              <a:rPr lang="en-US" sz="2400" dirty="0" smtClean="0"/>
              <a:t>Excellent monitoring and reporting</a:t>
            </a:r>
            <a:endParaRPr lang="en-US" sz="24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2992" y="1865724"/>
            <a:ext cx="4997499" cy="3653188"/>
          </a:xfrm>
        </p:spPr>
        <p:txBody>
          <a:bodyPr/>
          <a:lstStyle/>
          <a:p>
            <a:r>
              <a:rPr lang="en-US" sz="2400" dirty="0" smtClean="0"/>
              <a:t>Less customization</a:t>
            </a:r>
            <a:endParaRPr lang="en-US" sz="2400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151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Libre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5088164"/>
            <a:ext cx="5680075" cy="1078588"/>
          </a:xfrm>
        </p:spPr>
        <p:txBody>
          <a:bodyPr/>
          <a:lstStyle/>
          <a:p>
            <a:r>
              <a:rPr lang="en-US" dirty="0" err="1"/>
              <a:t>Projectlibre</a:t>
            </a:r>
            <a:r>
              <a:rPr lang="en-US" dirty="0"/>
              <a:t> was founded to provide an open source replacement of Microsoft Project desktop. </a:t>
            </a:r>
            <a:r>
              <a:rPr lang="en-US" dirty="0" smtClean="0"/>
              <a:t>They </a:t>
            </a:r>
            <a:r>
              <a:rPr lang="en-US" dirty="0"/>
              <a:t>have succeeded in that mission with over 3,000,000 desktop downloads but will soon also offer a revolutionary cloud solution, </a:t>
            </a:r>
            <a:r>
              <a:rPr lang="en-US" dirty="0" err="1"/>
              <a:t>ProjectLibre</a:t>
            </a:r>
            <a:r>
              <a:rPr lang="en-US" dirty="0"/>
              <a:t> Enterprise Cloud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1" y="-484547"/>
            <a:ext cx="2936875" cy="2936875"/>
          </a:xfrm>
          <a:prstGeom prst="rect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2" r="178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71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-155981"/>
            <a:ext cx="5910095" cy="1480711"/>
          </a:xfrm>
        </p:spPr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1865724"/>
            <a:ext cx="5608320" cy="3653188"/>
          </a:xfrm>
        </p:spPr>
        <p:txBody>
          <a:bodyPr/>
          <a:lstStyle/>
          <a:p>
            <a:r>
              <a:rPr lang="en-US" sz="2400" dirty="0"/>
              <a:t>Microsoft Project 2010 compatibility</a:t>
            </a:r>
          </a:p>
          <a:p>
            <a:r>
              <a:rPr lang="en-US" sz="2400" dirty="0" smtClean="0"/>
              <a:t>Platform independent</a:t>
            </a:r>
            <a:endParaRPr lang="en-US" sz="2400" dirty="0"/>
          </a:p>
          <a:p>
            <a:r>
              <a:rPr lang="en-US" sz="2400" dirty="0" smtClean="0"/>
              <a:t>Earned value costing, Gantt chart, PERT graph, Resource breakdown structure, </a:t>
            </a:r>
            <a:r>
              <a:rPr lang="en-US" sz="2400" dirty="0"/>
              <a:t>Work breakdown structure (WBS) </a:t>
            </a:r>
            <a:r>
              <a:rPr lang="en-US" sz="2400" dirty="0" smtClean="0"/>
              <a:t>chart</a:t>
            </a:r>
          </a:p>
          <a:p>
            <a:r>
              <a:rPr lang="en-US" sz="2400" dirty="0" smtClean="0"/>
              <a:t>Task </a:t>
            </a:r>
            <a:r>
              <a:rPr lang="en-US" sz="2400" dirty="0"/>
              <a:t>usage </a:t>
            </a:r>
            <a:r>
              <a:rPr lang="en-US" sz="2400" dirty="0" smtClean="0"/>
              <a:t>reports</a:t>
            </a:r>
            <a:endParaRPr lang="en-US" sz="24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2992" y="1865724"/>
            <a:ext cx="4997499" cy="3653188"/>
          </a:xfrm>
        </p:spPr>
        <p:txBody>
          <a:bodyPr/>
          <a:lstStyle/>
          <a:p>
            <a:r>
              <a:rPr lang="en-US" sz="2400" dirty="0"/>
              <a:t>Many bug fixes and correction of </a:t>
            </a:r>
            <a:r>
              <a:rPr lang="en-US" sz="2400" dirty="0" smtClean="0"/>
              <a:t>issues</a:t>
            </a:r>
            <a:endParaRPr lang="en-US" sz="2400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151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1849" y="263525"/>
            <a:ext cx="5680075" cy="815975"/>
          </a:xfrm>
        </p:spPr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831849" y="2133600"/>
            <a:ext cx="5680075" cy="4109352"/>
          </a:xfrm>
        </p:spPr>
        <p:txBody>
          <a:bodyPr/>
          <a:lstStyle/>
          <a:p>
            <a:pPr marL="285750" indent="-285750">
              <a:buFont typeface="Century Gothic" panose="020B0502020202020204" pitchFamily="34" charset="0"/>
              <a:buChar char="+"/>
            </a:pPr>
            <a:r>
              <a:rPr lang="en-US" dirty="0" smtClean="0"/>
              <a:t>Planning</a:t>
            </a:r>
          </a:p>
          <a:p>
            <a:pPr marL="285750" indent="-285750">
              <a:buFont typeface="Century Gothic" panose="020B0502020202020204" pitchFamily="34" charset="0"/>
              <a:buChar char="+"/>
            </a:pPr>
            <a:r>
              <a:rPr lang="en-US" dirty="0" smtClean="0"/>
              <a:t>Scheduling</a:t>
            </a:r>
          </a:p>
          <a:p>
            <a:pPr marL="285750" indent="-285750">
              <a:buFont typeface="Century Gothic" panose="020B0502020202020204" pitchFamily="34" charset="0"/>
              <a:buChar char="+"/>
            </a:pPr>
            <a:r>
              <a:rPr lang="en-US" dirty="0" smtClean="0"/>
              <a:t>Resource allocation</a:t>
            </a:r>
          </a:p>
          <a:p>
            <a:pPr marL="285750" indent="-285750">
              <a:buFont typeface="Century Gothic" panose="020B0502020202020204" pitchFamily="34" charset="0"/>
              <a:buChar char="+"/>
            </a:pPr>
            <a:r>
              <a:rPr lang="en-US" dirty="0" smtClean="0"/>
              <a:t>Change management</a:t>
            </a:r>
          </a:p>
          <a:p>
            <a:pPr marL="285750" indent="-285750">
              <a:buFont typeface="Century Gothic" panose="020B0502020202020204" pitchFamily="34" charset="0"/>
              <a:buChar char="+"/>
            </a:pPr>
            <a:r>
              <a:rPr lang="en-US" dirty="0" smtClean="0"/>
              <a:t>Control cost and manage budgeting</a:t>
            </a:r>
          </a:p>
          <a:p>
            <a:pPr marL="285750" indent="-285750">
              <a:buFont typeface="Century Gothic" panose="020B0502020202020204" pitchFamily="34" charset="0"/>
              <a:buChar char="+"/>
            </a:pPr>
            <a:r>
              <a:rPr lang="en-US" dirty="0" smtClean="0"/>
              <a:t>Quality management</a:t>
            </a:r>
          </a:p>
          <a:p>
            <a:pPr marL="285750" indent="-285750">
              <a:buFont typeface="Century Gothic" panose="020B0502020202020204" pitchFamily="34" charset="0"/>
              <a:buChar char="+"/>
            </a:pPr>
            <a:r>
              <a:rPr lang="en-US" dirty="0" smtClean="0"/>
              <a:t>Documentation</a:t>
            </a:r>
          </a:p>
          <a:p>
            <a:pPr marL="285750" indent="-285750">
              <a:buFont typeface="Century Gothic" panose="020B0502020202020204" pitchFamily="34" charset="0"/>
              <a:buChar char="+"/>
            </a:pPr>
            <a:r>
              <a:rPr lang="en-US" dirty="0" smtClean="0"/>
              <a:t>Administration system</a:t>
            </a:r>
          </a:p>
          <a:p>
            <a:pPr marL="285750" indent="-285750">
              <a:buFont typeface="Century Gothic" panose="020B0502020202020204" pitchFamily="34" charset="0"/>
              <a:buChar char="+"/>
            </a:pPr>
            <a:r>
              <a:rPr lang="en-US" dirty="0" smtClean="0"/>
              <a:t>So on,…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Title 5"/>
          <p:cNvSpPr txBox="1">
            <a:spLocks/>
          </p:cNvSpPr>
          <p:nvPr/>
        </p:nvSpPr>
        <p:spPr>
          <a:xfrm>
            <a:off x="7194549" y="1536700"/>
            <a:ext cx="3879851" cy="2400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600" b="1" kern="1200" spc="-15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F2F2F2"/>
                </a:solidFill>
              </a:rPr>
              <a:t>Project Management Tools</a:t>
            </a:r>
          </a:p>
        </p:txBody>
      </p:sp>
      <p:sp>
        <p:nvSpPr>
          <p:cNvPr id="20" name="Title 5"/>
          <p:cNvSpPr txBox="1">
            <a:spLocks/>
          </p:cNvSpPr>
          <p:nvPr/>
        </p:nvSpPr>
        <p:spPr>
          <a:xfrm>
            <a:off x="861989" y="1079500"/>
            <a:ext cx="5680075" cy="815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600" b="1" kern="1200" spc="-15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can it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uiExpand="1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TASKWORLD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Trello </a:t>
            </a:r>
            <a:r>
              <a:rPr lang="en-US" dirty="0"/>
              <a:t>is good but </a:t>
            </a:r>
            <a:r>
              <a:rPr lang="en-US" dirty="0" err="1"/>
              <a:t>taskworld</a:t>
            </a:r>
            <a:r>
              <a:rPr lang="en-US" dirty="0"/>
              <a:t> is better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9" y="335810"/>
            <a:ext cx="2113281" cy="605166"/>
          </a:xfrm>
          <a:prstGeom prst="rect">
            <a:avLst/>
          </a:prstGeo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5" r="225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61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-155981"/>
            <a:ext cx="5910095" cy="1480711"/>
          </a:xfrm>
        </p:spPr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1865724"/>
            <a:ext cx="5608320" cy="3653188"/>
          </a:xfrm>
        </p:spPr>
        <p:txBody>
          <a:bodyPr/>
          <a:lstStyle/>
          <a:p>
            <a:r>
              <a:rPr lang="en-US" sz="2400" dirty="0" smtClean="0"/>
              <a:t>Do everything Trello can do</a:t>
            </a:r>
          </a:p>
          <a:p>
            <a:r>
              <a:rPr lang="en-US" sz="2400" dirty="0" smtClean="0"/>
              <a:t>Good customer support</a:t>
            </a:r>
          </a:p>
          <a:p>
            <a:r>
              <a:rPr lang="en-US" sz="2400" dirty="0"/>
              <a:t>98% Customer Satisfaction Rating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2992" y="1865724"/>
            <a:ext cx="4997499" cy="3653188"/>
          </a:xfrm>
        </p:spPr>
        <p:txBody>
          <a:bodyPr/>
          <a:lstStyle/>
          <a:p>
            <a:r>
              <a:rPr lang="en-US" sz="2400" dirty="0" smtClean="0"/>
              <a:t>Not as good as Trello</a:t>
            </a:r>
          </a:p>
          <a:p>
            <a:r>
              <a:rPr lang="en-US" sz="2400" dirty="0" smtClean="0"/>
              <a:t>The mobile applications user experience is not so smooth</a:t>
            </a:r>
            <a:endParaRPr lang="en-US" sz="2400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151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scattered hearts">
            <a:extLst>
              <a:ext uri="{FF2B5EF4-FFF2-40B4-BE49-F238E27FC236}">
                <a16:creationId xmlns:a16="http://schemas.microsoft.com/office/drawing/2014/main" id="{92BB8B2D-E401-2647-9892-95951D9CF0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GB" dirty="0"/>
          </a:p>
        </p:txBody>
      </p:sp>
      <p:pic>
        <p:nvPicPr>
          <p:cNvPr id="25" name="Graphic 24" descr="User" title="Icon - Presenter Name">
            <a:extLst>
              <a:ext uri="{FF2B5EF4-FFF2-40B4-BE49-F238E27FC236}">
                <a16:creationId xmlns:a16="http://schemas.microsoft.com/office/drawing/2014/main" id="{8AD9F4DD-CCDA-4C5B-AC7A-71E96FD45B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4D95FE79-CFF8-4D94-9DEC-570635FF4F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Nguyen Hong Phat</a:t>
            </a:r>
          </a:p>
        </p:txBody>
      </p:sp>
      <p:pic>
        <p:nvPicPr>
          <p:cNvPr id="27" name="Graphic 26" descr="Smart Phone" title="Icon - Presenter Phone Number">
            <a:extLst>
              <a:ext uri="{FF2B5EF4-FFF2-40B4-BE49-F238E27FC236}">
                <a16:creationId xmlns:a16="http://schemas.microsoft.com/office/drawing/2014/main" id="{7F57AED0-2F73-4435-986B-E6D6B090FB8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6FFB8C8-0373-4CC1-AEBD-2339FD8075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0903670437</a:t>
            </a:r>
            <a:endParaRPr lang="en-GB" dirty="0"/>
          </a:p>
        </p:txBody>
      </p:sp>
      <p:pic>
        <p:nvPicPr>
          <p:cNvPr id="26" name="Graphic 25" descr="Envelope" title="Icon Presenter Email">
            <a:extLst>
              <a:ext uri="{FF2B5EF4-FFF2-40B4-BE49-F238E27FC236}">
                <a16:creationId xmlns:a16="http://schemas.microsoft.com/office/drawing/2014/main" id="{D4984F9A-48C8-4F0D-AFBE-978FEBD86F1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471D5D2B-28B9-4922-9CA2-09EE845FC8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phatnhse63348@fpt.edu.vn</a:t>
            </a:r>
            <a:endParaRPr lang="en-GB" dirty="0"/>
          </a:p>
        </p:txBody>
      </p:sp>
      <p:pic>
        <p:nvPicPr>
          <p:cNvPr id="28" name="Graphic 27" descr="Link">
            <a:extLst>
              <a:ext uri="{FF2B5EF4-FFF2-40B4-BE49-F238E27FC236}">
                <a16:creationId xmlns:a16="http://schemas.microsoft.com/office/drawing/2014/main" id="{73A362A9-D05E-4043-BA3E-8CCCD7280B5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62E8D0D1-0417-4634-A042-83CCE253F3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nguyenhongphat0.github.io</a:t>
            </a:r>
            <a:endParaRPr lang="en-GB" dirty="0"/>
          </a:p>
        </p:txBody>
      </p:sp>
      <p:cxnSp>
        <p:nvCxnSpPr>
          <p:cNvPr id="24" name="Straight Connector 23" descr="divider line">
            <a:extLst>
              <a:ext uri="{FF2B5EF4-FFF2-40B4-BE49-F238E27FC236}">
                <a16:creationId xmlns:a16="http://schemas.microsoft.com/office/drawing/2014/main" id="{88ABE268-9B2A-4899-AC85-147AE076489C}"/>
              </a:ext>
            </a:extLst>
          </p:cNvPr>
          <p:cNvCxnSpPr/>
          <p:nvPr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11257" y="3860800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Any information, contact me: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6" t="2092" r="47829" b="358"/>
          <a:stretch/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53" y="1995289"/>
            <a:ext cx="3741704" cy="148071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Can you name the 9 most popular project management tools?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64" y="696982"/>
            <a:ext cx="1367735" cy="10258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500" y="730112"/>
            <a:ext cx="1390103" cy="9595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5137" y="595519"/>
            <a:ext cx="1228725" cy="12287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64" y="2224911"/>
            <a:ext cx="1391661" cy="13173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63" y="1427814"/>
            <a:ext cx="4168533" cy="277902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049" y="2444289"/>
            <a:ext cx="1639547" cy="8955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056" y="3911868"/>
            <a:ext cx="2251075" cy="117055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0779" y="4343063"/>
            <a:ext cx="1686518" cy="30816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43931" y="3777275"/>
            <a:ext cx="1682446" cy="1381031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473148" y="595519"/>
            <a:ext cx="1749287" cy="13997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2" name="Rectangle 31"/>
          <p:cNvSpPr/>
          <p:nvPr/>
        </p:nvSpPr>
        <p:spPr>
          <a:xfrm>
            <a:off x="7756243" y="577964"/>
            <a:ext cx="1749287" cy="13997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10074346" y="555178"/>
            <a:ext cx="1749287" cy="1399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5471490" y="2183700"/>
            <a:ext cx="1749287" cy="13997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35" name="Rectangle 34"/>
          <p:cNvSpPr/>
          <p:nvPr/>
        </p:nvSpPr>
        <p:spPr>
          <a:xfrm>
            <a:off x="7746711" y="2180221"/>
            <a:ext cx="1749287" cy="13997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065978" y="2180221"/>
            <a:ext cx="1749287" cy="13997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37" name="Rectangle 36"/>
          <p:cNvSpPr/>
          <p:nvPr/>
        </p:nvSpPr>
        <p:spPr>
          <a:xfrm>
            <a:off x="5481238" y="3777275"/>
            <a:ext cx="1749287" cy="13997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7</a:t>
            </a:r>
            <a:endParaRPr lang="en-US" sz="3200" dirty="0"/>
          </a:p>
        </p:txBody>
      </p:sp>
      <p:sp>
        <p:nvSpPr>
          <p:cNvPr id="38" name="Rectangle 37"/>
          <p:cNvSpPr/>
          <p:nvPr/>
        </p:nvSpPr>
        <p:spPr>
          <a:xfrm>
            <a:off x="7732313" y="3777275"/>
            <a:ext cx="1749287" cy="13997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8</a:t>
            </a:r>
            <a:endParaRPr lang="en-US" sz="3200" dirty="0"/>
          </a:p>
        </p:txBody>
      </p:sp>
      <p:sp>
        <p:nvSpPr>
          <p:cNvPr id="39" name="Rectangle 38"/>
          <p:cNvSpPr/>
          <p:nvPr/>
        </p:nvSpPr>
        <p:spPr>
          <a:xfrm>
            <a:off x="10106618" y="3779306"/>
            <a:ext cx="1749287" cy="13997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661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JIRA</a:t>
            </a:r>
            <a:endParaRPr lang="en-GB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 t="-165" r="41937" b="165"/>
          <a:stretch/>
        </p:blipFill>
        <p:spPr>
          <a:xfrm>
            <a:off x="6702721" y="415322"/>
            <a:ext cx="5010912" cy="501091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9" y="584200"/>
            <a:ext cx="982980" cy="10922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Jira is a great tool for managing marketing projects and tasks. Jira integrates easily across multiple platforms. Also, Jira is well suited or large organizations with lots of layers and interconnected moving parts.</a:t>
            </a:r>
          </a:p>
        </p:txBody>
      </p:sp>
    </p:spTree>
    <p:extLst>
      <p:ext uri="{BB962C8B-B14F-4D97-AF65-F5344CB8AC3E}">
        <p14:creationId xmlns:p14="http://schemas.microsoft.com/office/powerpoint/2010/main" val="183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-155981"/>
            <a:ext cx="5910095" cy="1480711"/>
          </a:xfrm>
        </p:spPr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1865724"/>
            <a:ext cx="5608320" cy="3653188"/>
          </a:xfrm>
        </p:spPr>
        <p:txBody>
          <a:bodyPr/>
          <a:lstStyle/>
          <a:p>
            <a:r>
              <a:rPr lang="en-US" sz="2400" dirty="0" smtClean="0"/>
              <a:t>Number 1 project management, used by giant company</a:t>
            </a:r>
          </a:p>
          <a:p>
            <a:r>
              <a:rPr lang="en-US" sz="2400" dirty="0" smtClean="0"/>
              <a:t>Hyper rich features</a:t>
            </a:r>
            <a:endParaRPr lang="en-US" sz="2400" dirty="0"/>
          </a:p>
          <a:p>
            <a:r>
              <a:rPr lang="en-US" sz="2400" dirty="0" smtClean="0"/>
              <a:t>Ability to see task and progress</a:t>
            </a:r>
            <a:endParaRPr lang="en-US" sz="2400" dirty="0"/>
          </a:p>
          <a:p>
            <a:r>
              <a:rPr lang="en-US" sz="2400" dirty="0" smtClean="0"/>
              <a:t>Data visualization</a:t>
            </a:r>
            <a:endParaRPr lang="en-US" sz="24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2992" y="1865724"/>
            <a:ext cx="4997499" cy="3653188"/>
          </a:xfrm>
        </p:spPr>
        <p:txBody>
          <a:bodyPr/>
          <a:lstStyle/>
          <a:p>
            <a:r>
              <a:rPr lang="en-US" sz="2400" dirty="0" smtClean="0"/>
              <a:t>No testing specific functionality</a:t>
            </a:r>
            <a:endParaRPr lang="en-US" sz="2400" dirty="0"/>
          </a:p>
          <a:p>
            <a:r>
              <a:rPr lang="en-US" sz="2400" dirty="0" smtClean="0"/>
              <a:t>Can be overwhelming with small to medium project</a:t>
            </a:r>
            <a:endParaRPr lang="en-US" sz="2400" dirty="0"/>
          </a:p>
          <a:p>
            <a:r>
              <a:rPr lang="en-US" sz="2400" dirty="0" smtClean="0"/>
              <a:t>It’s not free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151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TRELLO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9" y="584200"/>
            <a:ext cx="982980" cy="10922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Infinitely flexible. Incredibly easy to use. Great mobile apps. It's free. Trello keeps track of everything, from the big picture to the minute details.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3" r="228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3031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-155981"/>
            <a:ext cx="5910095" cy="1480711"/>
          </a:xfrm>
        </p:spPr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1865724"/>
            <a:ext cx="5608320" cy="3653188"/>
          </a:xfrm>
        </p:spPr>
        <p:txBody>
          <a:bodyPr/>
          <a:lstStyle/>
          <a:p>
            <a:r>
              <a:rPr lang="en-US" sz="2400" dirty="0" smtClean="0"/>
              <a:t>Many add-ons</a:t>
            </a:r>
          </a:p>
          <a:p>
            <a:r>
              <a:rPr lang="en-US" sz="2400" dirty="0" smtClean="0"/>
              <a:t>Super flexible</a:t>
            </a:r>
            <a:endParaRPr lang="en-US" sz="2400" dirty="0"/>
          </a:p>
          <a:p>
            <a:r>
              <a:rPr lang="en-US" sz="2400" dirty="0" smtClean="0"/>
              <a:t>The free plan include everything</a:t>
            </a:r>
            <a:endParaRPr lang="en-US" sz="24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2992" y="1865724"/>
            <a:ext cx="4997499" cy="3653188"/>
          </a:xfrm>
        </p:spPr>
        <p:txBody>
          <a:bodyPr/>
          <a:lstStyle/>
          <a:p>
            <a:r>
              <a:rPr lang="en-US" sz="2400" dirty="0" smtClean="0"/>
              <a:t>Not suitable for a big project</a:t>
            </a:r>
            <a:endParaRPr lang="en-US" sz="2400" dirty="0"/>
          </a:p>
          <a:p>
            <a:r>
              <a:rPr lang="en-US" sz="2400" dirty="0" smtClean="0"/>
              <a:t>No chart, project document management tools,…</a:t>
            </a:r>
            <a:endParaRPr lang="en-US" sz="2400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151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ASANA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more time for the work that matters most </a:t>
            </a:r>
            <a:r>
              <a:rPr lang="en-US" b="1" dirty="0"/>
              <a:t>Asana</a:t>
            </a:r>
            <a:r>
              <a:rPr lang="en-US" dirty="0"/>
              <a:t> is the work management platform teams use to stay focused on the goals, projects, and daily tasks that grow business. </a:t>
            </a:r>
            <a:endParaRPr lang="en-GB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4" r="21324"/>
          <a:stretch>
            <a:fillRect/>
          </a:stretch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9" y="335810"/>
            <a:ext cx="1484239" cy="10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-155981"/>
            <a:ext cx="5910095" cy="1480711"/>
          </a:xfrm>
        </p:spPr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1865724"/>
            <a:ext cx="5608320" cy="3653188"/>
          </a:xfrm>
        </p:spPr>
        <p:txBody>
          <a:bodyPr/>
          <a:lstStyle/>
          <a:p>
            <a:r>
              <a:rPr lang="en-US" sz="2400" dirty="0" smtClean="0"/>
              <a:t>Clear and intuitive interface</a:t>
            </a:r>
          </a:p>
          <a:p>
            <a:r>
              <a:rPr lang="en-US" sz="2400" dirty="0" smtClean="0"/>
              <a:t>Top-notch communication tool</a:t>
            </a:r>
            <a:endParaRPr lang="en-US" sz="2400" dirty="0"/>
          </a:p>
          <a:p>
            <a:r>
              <a:rPr lang="en-US" sz="2400" dirty="0" smtClean="0"/>
              <a:t>Great integration</a:t>
            </a:r>
          </a:p>
          <a:p>
            <a:r>
              <a:rPr lang="en-US" sz="2400" dirty="0" smtClean="0"/>
              <a:t>Free for small team</a:t>
            </a:r>
            <a:endParaRPr lang="en-US" sz="24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2992" y="1865724"/>
            <a:ext cx="4997499" cy="3653188"/>
          </a:xfrm>
        </p:spPr>
        <p:txBody>
          <a:bodyPr/>
          <a:lstStyle/>
          <a:p>
            <a:r>
              <a:rPr lang="en-US" sz="2400" dirty="0" smtClean="0"/>
              <a:t>A bit steeper learning curve</a:t>
            </a:r>
            <a:endParaRPr lang="en-US" sz="2400" dirty="0"/>
          </a:p>
          <a:p>
            <a:r>
              <a:rPr lang="en-US" sz="2400" dirty="0" smtClean="0"/>
              <a:t>The hotkey sometime make people confuse</a:t>
            </a:r>
            <a:endParaRPr lang="en-US" sz="2400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151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580736_Creative red presentation_AAS_v4" id="{92D194E9-A401-43C6-BDAC-5124B887A5F9}" vid="{B9DD00D5-6552-49FD-AE3B-0CB1704721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AAA3571-52B9-4794-9A69-E71F204CB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66AFDE-A9D6-4DD8-B471-43BFA03A3F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8F95F1-64A1-4047-9BA0-D956C28342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Creative red presentation</Template>
  <TotalTime>0</TotalTime>
  <Words>648</Words>
  <Application>Microsoft Office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CiscoSans</vt:lpstr>
      <vt:lpstr>ＭＳ Ｐゴシック</vt:lpstr>
      <vt:lpstr>Arial</vt:lpstr>
      <vt:lpstr>Calibri</vt:lpstr>
      <vt:lpstr>Century Gothic</vt:lpstr>
      <vt:lpstr>Office Theme</vt:lpstr>
      <vt:lpstr>TITLE</vt:lpstr>
      <vt:lpstr>What is it?</vt:lpstr>
      <vt:lpstr>Can you name the 9 most popular project management tools?</vt:lpstr>
      <vt:lpstr>JIRA</vt:lpstr>
      <vt:lpstr>Pros &amp; Cons</vt:lpstr>
      <vt:lpstr>TRELLO</vt:lpstr>
      <vt:lpstr>Pros &amp; Cons</vt:lpstr>
      <vt:lpstr>ASANA</vt:lpstr>
      <vt:lpstr>Pros &amp; Cons</vt:lpstr>
      <vt:lpstr>Microsoft Project</vt:lpstr>
      <vt:lpstr>Pros &amp; Cons</vt:lpstr>
      <vt:lpstr>REDMINE</vt:lpstr>
      <vt:lpstr>Pros &amp; Cons</vt:lpstr>
      <vt:lpstr>ZOHO</vt:lpstr>
      <vt:lpstr>Pros &amp; Cons</vt:lpstr>
      <vt:lpstr>WRIKE</vt:lpstr>
      <vt:lpstr>Pros &amp; Cons</vt:lpstr>
      <vt:lpstr>Project Libre</vt:lpstr>
      <vt:lpstr>Pros &amp; Cons</vt:lpstr>
      <vt:lpstr>TASKWORLD</vt:lpstr>
      <vt:lpstr>Pros &amp; Cons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2019-06-01T08:10:06Z</dcterms:created>
  <dcterms:modified xsi:type="dcterms:W3CDTF">2019-06-05T14:01:00Z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