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2" r:id="rId3"/>
    <p:sldId id="268" r:id="rId4"/>
    <p:sldId id="273" r:id="rId5"/>
    <p:sldId id="274" r:id="rId6"/>
    <p:sldId id="275" r:id="rId7"/>
    <p:sldId id="276" r:id="rId8"/>
    <p:sldId id="279" r:id="rId9"/>
    <p:sldId id="280" r:id="rId10"/>
    <p:sldId id="281" r:id="rId11"/>
  </p:sldIdLst>
  <p:sldSz cx="21315045" cy="13322300"/>
  <p:notesSz cx="6858000" cy="9144000"/>
  <p:defaultTextStyle>
    <a:defPPr>
      <a:defRPr lang="en-US"/>
    </a:defPPr>
    <a:lvl1pPr marL="0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89330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79295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68625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58590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47920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37885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27215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17180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 userDrawn="1">
          <p15:clr>
            <a:srgbClr val="A4A3A4"/>
          </p15:clr>
        </p15:guide>
        <p15:guide id="2" pos="67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2785" autoAdjust="0"/>
  </p:normalViewPr>
  <p:slideViewPr>
    <p:cSldViewPr snapToGrid="0" snapToObjects="1" showGuides="1">
      <p:cViewPr varScale="1">
        <p:scale>
          <a:sx n="33" d="100"/>
          <a:sy n="33" d="100"/>
        </p:scale>
        <p:origin x="954" y="72"/>
      </p:cViewPr>
      <p:guideLst>
        <p:guide orient="horz" pos="4196"/>
        <p:guide pos="67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8395C-2948-4218-B0B0-B625ACA23E0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C82C6-EAE9-4A6E-BE75-ADB6B133623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52" y="4138549"/>
            <a:ext cx="18118059" cy="2855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305" y="7549303"/>
            <a:ext cx="14920754" cy="34045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9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79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6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58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47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37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27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1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3638" y="533511"/>
            <a:ext cx="4795957" cy="113671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768" y="533511"/>
            <a:ext cx="14032614" cy="113671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00" y="311468"/>
            <a:ext cx="19183827" cy="22203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767" y="8560812"/>
            <a:ext cx="18118059" cy="2645957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3767" y="5646560"/>
            <a:ext cx="18118059" cy="2914252"/>
          </a:xfrm>
        </p:spPr>
        <p:txBody>
          <a:bodyPr anchor="b"/>
          <a:lstStyle>
            <a:lvl1pPr marL="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1pPr>
            <a:lvl2pPr marL="98933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79295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6862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95859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94792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93788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92721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91718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768" y="3108538"/>
            <a:ext cx="9414285" cy="8792102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5310" y="3108538"/>
            <a:ext cx="9414285" cy="8792102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68" y="2982099"/>
            <a:ext cx="9417987" cy="1242797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89330" indent="0">
              <a:buNone/>
              <a:defRPr sz="4300" b="1"/>
            </a:lvl2pPr>
            <a:lvl3pPr marL="1979295" indent="0">
              <a:buNone/>
              <a:defRPr sz="3900" b="1"/>
            </a:lvl3pPr>
            <a:lvl4pPr marL="2968625" indent="0">
              <a:buNone/>
              <a:defRPr sz="3500" b="1"/>
            </a:lvl4pPr>
            <a:lvl5pPr marL="3958590" indent="0">
              <a:buNone/>
              <a:defRPr sz="3500" b="1"/>
            </a:lvl5pPr>
            <a:lvl6pPr marL="4947920" indent="0">
              <a:buNone/>
              <a:defRPr sz="3500" b="1"/>
            </a:lvl6pPr>
            <a:lvl7pPr marL="5937885" indent="0">
              <a:buNone/>
              <a:defRPr sz="3500" b="1"/>
            </a:lvl7pPr>
            <a:lvl8pPr marL="6927215" indent="0">
              <a:buNone/>
              <a:defRPr sz="3500" b="1"/>
            </a:lvl8pPr>
            <a:lvl9pPr marL="7917180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768" y="4224896"/>
            <a:ext cx="9417987" cy="7675743"/>
          </a:xfrm>
        </p:spPr>
        <p:txBody>
          <a:bodyPr/>
          <a:lstStyle>
            <a:lvl1pPr>
              <a:defRPr sz="52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910" y="2982099"/>
            <a:ext cx="9421686" cy="1242797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89330" indent="0">
              <a:buNone/>
              <a:defRPr sz="4300" b="1"/>
            </a:lvl2pPr>
            <a:lvl3pPr marL="1979295" indent="0">
              <a:buNone/>
              <a:defRPr sz="3900" b="1"/>
            </a:lvl3pPr>
            <a:lvl4pPr marL="2968625" indent="0">
              <a:buNone/>
              <a:defRPr sz="3500" b="1"/>
            </a:lvl4pPr>
            <a:lvl5pPr marL="3958590" indent="0">
              <a:buNone/>
              <a:defRPr sz="3500" b="1"/>
            </a:lvl5pPr>
            <a:lvl6pPr marL="4947920" indent="0">
              <a:buNone/>
              <a:defRPr sz="3500" b="1"/>
            </a:lvl6pPr>
            <a:lvl7pPr marL="5937885" indent="0">
              <a:buNone/>
              <a:defRPr sz="3500" b="1"/>
            </a:lvl7pPr>
            <a:lvl8pPr marL="6927215" indent="0">
              <a:buNone/>
              <a:defRPr sz="3500" b="1"/>
            </a:lvl8pPr>
            <a:lvl9pPr marL="7917180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910" y="4224896"/>
            <a:ext cx="9421686" cy="7675743"/>
          </a:xfrm>
        </p:spPr>
        <p:txBody>
          <a:bodyPr/>
          <a:lstStyle>
            <a:lvl1pPr>
              <a:defRPr sz="52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769" y="530425"/>
            <a:ext cx="7012608" cy="2257390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15" y="530426"/>
            <a:ext cx="11915880" cy="11370214"/>
          </a:xfrm>
        </p:spPr>
        <p:txBody>
          <a:bodyPr/>
          <a:lstStyle>
            <a:lvl1pPr>
              <a:defRPr sz="6900"/>
            </a:lvl1pPr>
            <a:lvl2pPr>
              <a:defRPr sz="6100"/>
            </a:lvl2pPr>
            <a:lvl3pPr>
              <a:defRPr sz="52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769" y="2787816"/>
            <a:ext cx="7012608" cy="9112824"/>
          </a:xfrm>
        </p:spPr>
        <p:txBody>
          <a:bodyPr/>
          <a:lstStyle>
            <a:lvl1pPr marL="0" indent="0">
              <a:buNone/>
              <a:defRPr sz="3000"/>
            </a:lvl1pPr>
            <a:lvl2pPr marL="989330" indent="0">
              <a:buNone/>
              <a:defRPr sz="2600"/>
            </a:lvl2pPr>
            <a:lvl3pPr marL="1979295" indent="0">
              <a:buNone/>
              <a:defRPr sz="2200"/>
            </a:lvl3pPr>
            <a:lvl4pPr marL="2968625" indent="0">
              <a:buNone/>
              <a:defRPr sz="1900"/>
            </a:lvl4pPr>
            <a:lvl5pPr marL="3958590" indent="0">
              <a:buNone/>
              <a:defRPr sz="1900"/>
            </a:lvl5pPr>
            <a:lvl6pPr marL="4947920" indent="0">
              <a:buNone/>
              <a:defRPr sz="1900"/>
            </a:lvl6pPr>
            <a:lvl7pPr marL="5937885" indent="0">
              <a:buNone/>
              <a:defRPr sz="1900"/>
            </a:lvl7pPr>
            <a:lvl8pPr marL="6927215" indent="0">
              <a:buNone/>
              <a:defRPr sz="1900"/>
            </a:lvl8pPr>
            <a:lvl9pPr marL="791718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7960" y="9325610"/>
            <a:ext cx="12789218" cy="1100941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77960" y="1190372"/>
            <a:ext cx="12789218" cy="7993380"/>
          </a:xfrm>
        </p:spPr>
        <p:txBody>
          <a:bodyPr/>
          <a:lstStyle>
            <a:lvl1pPr marL="0" indent="0">
              <a:buNone/>
              <a:defRPr sz="6900"/>
            </a:lvl1pPr>
            <a:lvl2pPr marL="989330" indent="0">
              <a:buNone/>
              <a:defRPr sz="6100"/>
            </a:lvl2pPr>
            <a:lvl3pPr marL="1979295" indent="0">
              <a:buNone/>
              <a:defRPr sz="5200"/>
            </a:lvl3pPr>
            <a:lvl4pPr marL="2968625" indent="0">
              <a:buNone/>
              <a:defRPr sz="4300"/>
            </a:lvl4pPr>
            <a:lvl5pPr marL="3958590" indent="0">
              <a:buNone/>
              <a:defRPr sz="4300"/>
            </a:lvl5pPr>
            <a:lvl6pPr marL="4947920" indent="0">
              <a:buNone/>
              <a:defRPr sz="4300"/>
            </a:lvl6pPr>
            <a:lvl7pPr marL="5937885" indent="0">
              <a:buNone/>
              <a:defRPr sz="4300"/>
            </a:lvl7pPr>
            <a:lvl8pPr marL="6927215" indent="0">
              <a:buNone/>
              <a:defRPr sz="4300"/>
            </a:lvl8pPr>
            <a:lvl9pPr marL="7917180" indent="0">
              <a:buNone/>
              <a:defRPr sz="43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7960" y="10426551"/>
            <a:ext cx="12789218" cy="1563519"/>
          </a:xfrm>
        </p:spPr>
        <p:txBody>
          <a:bodyPr/>
          <a:lstStyle>
            <a:lvl1pPr marL="0" indent="0">
              <a:buNone/>
              <a:defRPr sz="3000"/>
            </a:lvl1pPr>
            <a:lvl2pPr marL="989330" indent="0">
              <a:buNone/>
              <a:defRPr sz="2600"/>
            </a:lvl2pPr>
            <a:lvl3pPr marL="1979295" indent="0">
              <a:buNone/>
              <a:defRPr sz="2200"/>
            </a:lvl3pPr>
            <a:lvl4pPr marL="2968625" indent="0">
              <a:buNone/>
              <a:defRPr sz="1900"/>
            </a:lvl4pPr>
            <a:lvl5pPr marL="3958590" indent="0">
              <a:buNone/>
              <a:defRPr sz="1900"/>
            </a:lvl5pPr>
            <a:lvl6pPr marL="4947920" indent="0">
              <a:buNone/>
              <a:defRPr sz="1900"/>
            </a:lvl6pPr>
            <a:lvl7pPr marL="5937885" indent="0">
              <a:buNone/>
              <a:defRPr sz="1900"/>
            </a:lvl7pPr>
            <a:lvl8pPr marL="6927215" indent="0">
              <a:buNone/>
              <a:defRPr sz="1900"/>
            </a:lvl8pPr>
            <a:lvl9pPr marL="791718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15913"/>
            <a:ext cx="21315363" cy="1767658"/>
          </a:xfrm>
          <a:prstGeom prst="rect">
            <a:avLst/>
          </a:prstGeom>
        </p:spPr>
        <p:txBody>
          <a:bodyPr vert="horz" lIns="197922" tIns="98961" rIns="197922" bIns="9896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68" y="3108538"/>
            <a:ext cx="19183827" cy="8792102"/>
          </a:xfrm>
          <a:prstGeom prst="rect">
            <a:avLst/>
          </a:prstGeom>
        </p:spPr>
        <p:txBody>
          <a:bodyPr vert="horz" lIns="197922" tIns="98961" rIns="197922" bIns="98961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768" y="12347799"/>
            <a:ext cx="497358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82749" y="12347799"/>
            <a:ext cx="674986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76010" y="12347799"/>
            <a:ext cx="497358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D943-2B8B-6E40-82FC-356309674730}" type="slidenum">
              <a:rPr lang="en-US" smtClean="0"/>
            </a:fld>
            <a:endParaRPr lang="en-US"/>
          </a:p>
        </p:txBody>
      </p:sp>
      <p:pic>
        <p:nvPicPr>
          <p:cNvPr id="7" name="Picture 6" descr="Dai Nam [PPT] Template 10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5" y="354639"/>
            <a:ext cx="1796203" cy="1628932"/>
          </a:xfrm>
          <a:prstGeom prst="rect">
            <a:avLst/>
          </a:prstGeom>
        </p:spPr>
      </p:pic>
      <p:pic>
        <p:nvPicPr>
          <p:cNvPr id="8" name="Picture 7" descr="Dai Nam [PPT] Template 05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4189"/>
            <a:ext cx="21315363" cy="101095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5789623" y="12558057"/>
            <a:ext cx="39463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Slide: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số</a:t>
            </a:r>
            <a:r>
              <a:rPr lang="en-US" sz="280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….</a:t>
            </a:r>
            <a:endParaRPr lang="en-US" sz="28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9330" rtl="0" eaLnBrk="1" latinLnBrk="0" hangingPunct="1">
        <a:spcBef>
          <a:spcPct val="0"/>
        </a:spcBef>
        <a:buNone/>
        <a:defRPr sz="9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315" indent="-742315" algn="l" defTabSz="989330" rtl="0" eaLnBrk="1" latinLnBrk="0" hangingPunct="1">
        <a:spcBef>
          <a:spcPct val="20000"/>
        </a:spcBef>
        <a:buFont typeface="Arial" panose="020B0604020202020204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607820" indent="-618490" algn="l" defTabSz="989330" rtl="0" eaLnBrk="1" latinLnBrk="0" hangingPunct="1">
        <a:spcBef>
          <a:spcPct val="20000"/>
        </a:spcBef>
        <a:buFont typeface="Arial" panose="020B0604020202020204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73960" indent="-494665" algn="l" defTabSz="989330" rtl="0" eaLnBrk="1" latinLnBrk="0" hangingPunct="1">
        <a:spcBef>
          <a:spcPct val="20000"/>
        </a:spcBef>
        <a:buFont typeface="Arial" panose="020B0604020202020204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63925" indent="-494665" algn="l" defTabSz="989330" rtl="0" eaLnBrk="1" latinLnBrk="0" hangingPunct="1">
        <a:spcBef>
          <a:spcPct val="20000"/>
        </a:spcBef>
        <a:buFont typeface="Arial" panose="020B0604020202020204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453255" indent="-494665" algn="l" defTabSz="989330" rtl="0" eaLnBrk="1" latinLnBrk="0" hangingPunct="1">
        <a:spcBef>
          <a:spcPct val="20000"/>
        </a:spcBef>
        <a:buFont typeface="Arial" panose="020B0604020202020204"/>
        <a:buChar char="»"/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585" indent="-494665" algn="l" defTabSz="989330" rtl="0" eaLnBrk="1" latinLnBrk="0" hangingPunct="1">
        <a:spcBef>
          <a:spcPct val="20000"/>
        </a:spcBef>
        <a:buFont typeface="Arial" panose="020B0604020202020204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32550" indent="-494665" algn="l" defTabSz="989330" rtl="0" eaLnBrk="1" latinLnBrk="0" hangingPunct="1">
        <a:spcBef>
          <a:spcPct val="20000"/>
        </a:spcBef>
        <a:buFont typeface="Arial" panose="020B0604020202020204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421880" indent="-494665" algn="l" defTabSz="989330" rtl="0" eaLnBrk="1" latinLnBrk="0" hangingPunct="1">
        <a:spcBef>
          <a:spcPct val="20000"/>
        </a:spcBef>
        <a:buFont typeface="Arial" panose="020B0604020202020204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411845" indent="-494665" algn="l" defTabSz="989330" rtl="0" eaLnBrk="1" latinLnBrk="0" hangingPunct="1">
        <a:spcBef>
          <a:spcPct val="20000"/>
        </a:spcBef>
        <a:buFont typeface="Arial" panose="020B0604020202020204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79295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68625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58590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47920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37885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27215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17180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jpe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" y="0"/>
            <a:ext cx="21310809" cy="13322300"/>
          </a:xfrm>
          <a:prstGeom prst="rect">
            <a:avLst/>
          </a:prstGeom>
        </p:spPr>
      </p:pic>
      <p:pic>
        <p:nvPicPr>
          <p:cNvPr id="3" name="Picture 2" descr="Dai Nam [PPT] Template 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4" y="12330938"/>
            <a:ext cx="21315363" cy="1010957"/>
          </a:xfrm>
          <a:prstGeom prst="rect">
            <a:avLst/>
          </a:prstGeom>
        </p:spPr>
      </p:pic>
      <p:pic>
        <p:nvPicPr>
          <p:cNvPr id="4" name="Picture 3" descr="Dai Nam [PPT] Template 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1235" cy="13322300"/>
          </a:xfrm>
          <a:prstGeom prst="rect">
            <a:avLst/>
          </a:prstGeom>
        </p:spPr>
      </p:pic>
      <p:pic>
        <p:nvPicPr>
          <p:cNvPr id="6" name="Picture 5" descr="Dai Nam [PPT] Template 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7" name="Picture 6" descr="Dai Nam [PPT] Template 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93" y="1196721"/>
            <a:ext cx="3422715" cy="31061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29527" y="4817086"/>
            <a:ext cx="14465808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6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Tự </a:t>
            </a:r>
            <a:r>
              <a:rPr lang="" altLang="en-US" sz="6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đ</a:t>
            </a:r>
            <a:r>
              <a:rPr lang="en-US" altLang="en-US" sz="6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ộng dịch và chuẩn hoá tài liệu </a:t>
            </a:r>
            <a:r>
              <a:rPr lang="" altLang="en-US" sz="6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đ</a:t>
            </a:r>
            <a:r>
              <a:rPr lang="en-US" altLang="en-US" sz="6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ngôn ngữ bằng AI</a:t>
            </a:r>
            <a:endParaRPr lang="en-US" altLang="en-US" sz="66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87961" y="8351317"/>
            <a:ext cx="6941234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Nhóm 10</a:t>
            </a:r>
            <a:endParaRPr lang="en-US" sz="4400" b="1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4400" b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Đặng Trường Sơn</a:t>
            </a:r>
            <a:endParaRPr lang="en-US" sz="4400" b="1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4400" b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Nguyễn Minh Hiếu</a:t>
            </a:r>
            <a:endParaRPr lang="en-US" sz="4400" b="1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4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Nguyễn Hồng Sơn</a:t>
            </a:r>
            <a:endParaRPr lang="en-US" sz="44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696845" y="752859"/>
            <a:ext cx="9982559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Nội Dung</a:t>
            </a:r>
            <a:endParaRPr lang="en-US" sz="5000" b="1" dirty="0">
              <a:solidFill>
                <a:srgbClr val="FF6600"/>
              </a:solidFill>
              <a:latin typeface="Arial" panose="020B0604020202020204"/>
              <a:cs typeface="Arial" panose="020B0604020202020204"/>
            </a:endParaRPr>
          </a:p>
          <a:p>
            <a:endParaRPr lang="en-US" sz="5000" b="1" dirty="0">
              <a:solidFill>
                <a:srgbClr val="FF66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84598" y="753081"/>
            <a:ext cx="82230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HỌC ĐỂ THAY ĐỔI</a:t>
            </a:r>
            <a:endParaRPr lang="en-US" dirty="0">
              <a:solidFill>
                <a:srgbClr val="FF660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1015" y="3293745"/>
            <a:ext cx="16441420" cy="764349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/>
            <a:r>
              <a:rPr lang="en-US" altLang="vi-VN" sz="4500" b="1">
                <a:latin typeface="Times New Roman" panose="02020603050405020304" charset="0"/>
                <a:cs typeface="Times New Roman" panose="02020603050405020304" charset="0"/>
              </a:rPr>
              <a:t>1. GIỚI THIỆU</a:t>
            </a:r>
            <a:endParaRPr lang="en-US" altLang="vi-VN" sz="45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vi-VN" sz="4500" b="1">
                <a:latin typeface="Times New Roman" panose="02020603050405020304" charset="0"/>
                <a:cs typeface="Times New Roman" panose="02020603050405020304" charset="0"/>
              </a:rPr>
              <a:t>2. CÔNG NGHỆ SỬ DỤNG</a:t>
            </a:r>
            <a:endParaRPr lang="en-US" altLang="vi-VN" sz="45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vi-VN" sz="4500" b="1">
                <a:latin typeface="Times New Roman" panose="02020603050405020304" charset="0"/>
                <a:cs typeface="Times New Roman" panose="02020603050405020304" charset="0"/>
              </a:rPr>
              <a:t>3. CHỨC NĂNG HỆ THỐNG</a:t>
            </a:r>
            <a:endParaRPr lang="en-US" altLang="vi-VN" sz="45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vi-VN" sz="4500" b="1">
                <a:latin typeface="Times New Roman" panose="02020603050405020304" charset="0"/>
                <a:cs typeface="Times New Roman" panose="02020603050405020304" charset="0"/>
              </a:rPr>
              <a:t>4. QUY TRÌNH HOẠT ĐỘNG</a:t>
            </a:r>
            <a:endParaRPr lang="en-US" altLang="vi-VN" sz="45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vi-VN" sz="4500" b="1">
                <a:latin typeface="Times New Roman" panose="02020603050405020304" charset="0"/>
                <a:cs typeface="Times New Roman" panose="02020603050405020304" charset="0"/>
              </a:rPr>
              <a:t>5. KIỂM TRA VÀ ĐÁNH GIÁ</a:t>
            </a:r>
            <a:endParaRPr lang="en-US" altLang="vi-VN" sz="45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vi-VN" sz="4500" b="1">
                <a:latin typeface="Times New Roman" panose="02020603050405020304" charset="0"/>
                <a:cs typeface="Times New Roman" panose="02020603050405020304" charset="0"/>
              </a:rPr>
              <a:t>6. KẾT LUẬN VÀ HƯỚNG PHÁT TRIỂN </a:t>
            </a:r>
            <a:r>
              <a:rPr lang="vi-VN" sz="4500"/>
              <a:t> </a:t>
            </a:r>
            <a:endParaRPr lang="en-US"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7310" y="311785"/>
            <a:ext cx="17273270" cy="2220595"/>
          </a:xfrm>
        </p:spPr>
        <p:txBody>
          <a:bodyPr/>
          <a:p>
            <a:pPr algn="ctr"/>
            <a:r>
              <a:rPr lang="en-US" sz="8000">
                <a:latin typeface="Times New Roman" panose="02020603050405020304" charset="0"/>
                <a:cs typeface="Times New Roman" panose="02020603050405020304" charset="0"/>
              </a:rPr>
              <a:t>GIỚI THIỆU</a:t>
            </a:r>
            <a:endParaRPr lang="en-US" sz="8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Ứng dụng AI để dịch văn bản và hình ảnh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Hỗ trợ nhiều ngôn ngữ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Tích hợp OCR để đọc chữ từ ảnh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Chuyển văn bản thành giọng nói (Text-to-Speech)</a:t>
            </a:r>
            <a:endParaRPr lang="en-US" sz="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65847" y="7531100"/>
            <a:ext cx="7645400" cy="4572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445365" y="7530465"/>
            <a:ext cx="7023735" cy="44284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8000"/>
              <a:t>CÔNG NGHỆ SỬ DỤNG</a:t>
            </a:r>
            <a:endParaRPr lang="en-US" sz="8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530" y="3108325"/>
            <a:ext cx="13508355" cy="6475095"/>
          </a:xfrm>
        </p:spPr>
        <p:txBody>
          <a:bodyPr/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FastAPI (Python) để xây dựng API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Googletrans để dịch văn bản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Tesseract OCR để nhận diện chữ trong ảnh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gTTS để chuyển văn bản thành giọng nói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ReactJS cho giao diện người dùng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4573250" y="3108325"/>
            <a:ext cx="5997575" cy="35521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655165" y="8395970"/>
            <a:ext cx="5943600" cy="32035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206105" y="8395970"/>
            <a:ext cx="5019040" cy="320294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466850" y="8470265"/>
            <a:ext cx="5308600" cy="312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8000">
                <a:latin typeface="Times New Roman" panose="02020603050405020304" charset="0"/>
                <a:cs typeface="Times New Roman" panose="02020603050405020304" charset="0"/>
              </a:rPr>
              <a:t>CHỨC NĂNG HỆ THỐNG</a:t>
            </a:r>
            <a:endParaRPr lang="en-US" sz="8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530" y="3108325"/>
            <a:ext cx="12233275" cy="5346065"/>
          </a:xfrm>
        </p:spPr>
        <p:txBody>
          <a:bodyPr/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Dịch văn bản trực tiếp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Dịch file .txt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Dịch ảnh (OCR + dịch)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Phát âm văn bản bằng giọng nói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Giao diện web thân thiện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4795" y="3108325"/>
            <a:ext cx="7200900" cy="3057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445" y="8208645"/>
            <a:ext cx="6953250" cy="3095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310" y="8454390"/>
            <a:ext cx="7096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8000">
                <a:latin typeface="Times New Roman" panose="02020603050405020304" charset="0"/>
                <a:cs typeface="Times New Roman" panose="02020603050405020304" charset="0"/>
              </a:rPr>
              <a:t>QUY TRÌNH HOẠT ĐỘNG</a:t>
            </a:r>
            <a:endParaRPr lang="en-US" sz="8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530" y="3108325"/>
            <a:ext cx="12841605" cy="5085715"/>
          </a:xfrm>
        </p:spPr>
        <p:txBody>
          <a:bodyPr/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Người dùng nhập văn bản hoặc tải lên file/ảnh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Hệ thống nhận diện chữ (nếu là ảnh)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Văn bản được dịch sang ngôn ngữ mong muốn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Có thể phát âm bản dịch bằng giọng nói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Trả kết quả cho người dùng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4205" y="8194040"/>
            <a:ext cx="8899525" cy="3856990"/>
          </a:xfrm>
          <a:prstGeom prst="rect">
            <a:avLst/>
          </a:prstGeom>
        </p:spPr>
      </p:pic>
      <p:pic>
        <p:nvPicPr>
          <p:cNvPr id="5" name="Picture 4" descr="dich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275" y="7528560"/>
            <a:ext cx="8790305" cy="4513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8000">
                <a:latin typeface="Times New Roman" panose="02020603050405020304" charset="0"/>
                <a:cs typeface="Times New Roman" panose="02020603050405020304" charset="0"/>
              </a:rPr>
              <a:t>KIỂM TRA VÀ ĐÁNH GIÁ</a:t>
            </a:r>
            <a:endParaRPr lang="en-US" sz="8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530" y="3108325"/>
            <a:ext cx="10930890" cy="84156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5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Hệ thống chạy ổn định</a:t>
            </a:r>
            <a:endParaRPr sz="555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Dịch nhanh chóng và chính xác cơ bản</a:t>
            </a:r>
            <a:endParaRPr sz="555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Giao diện dễ sử dụng</a:t>
            </a:r>
            <a:endParaRPr sz="555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Ứng dụng thực tiễn trong học tập và làm việc</a:t>
            </a:r>
            <a:endParaRPr sz="555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5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Hạn chế:</a:t>
            </a:r>
            <a:endParaRPr sz="555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Độ chính xác dịch phụ thuộc Google Translate</a:t>
            </a:r>
            <a:endParaRPr sz="555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OCR đôi khi nhận diện sai chữ</a:t>
            </a:r>
            <a:endParaRPr sz="555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5555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dich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4455" y="2213610"/>
            <a:ext cx="7764780" cy="3225800"/>
          </a:xfrm>
          <a:prstGeom prst="rect">
            <a:avLst/>
          </a:prstGeom>
        </p:spPr>
      </p:pic>
      <p:pic>
        <p:nvPicPr>
          <p:cNvPr id="5" name="Picture 4" descr="dich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150" y="5588635"/>
            <a:ext cx="7626350" cy="3411220"/>
          </a:xfrm>
          <a:prstGeom prst="rect">
            <a:avLst/>
          </a:prstGeom>
        </p:spPr>
      </p:pic>
      <p:pic>
        <p:nvPicPr>
          <p:cNvPr id="6" name="Picture 5" descr="dich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455" y="9149080"/>
            <a:ext cx="7599045" cy="3065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55" y="311785"/>
            <a:ext cx="17649825" cy="2220595"/>
          </a:xfrm>
        </p:spPr>
        <p:txBody>
          <a:bodyPr/>
          <a:p>
            <a:r>
              <a:rPr lang="en-US" sz="8000">
                <a:latin typeface="Times New Roman" panose="02020603050405020304" charset="0"/>
                <a:cs typeface="Times New Roman" panose="02020603050405020304" charset="0"/>
              </a:rPr>
              <a:t>KẾT LUẬN VÀ HƯỚNG PHÁT TRIỂN</a:t>
            </a:r>
            <a:endParaRPr lang="en-US" sz="8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530" y="3254375"/>
            <a:ext cx="19183985" cy="86461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Đã xây dựng hệ thống dịch văn bản và hình ảnh AI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Tích hợp OCR và Text-to-Speech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Có tiềm năng ứng dụng rộng rãi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Hướng phát triển: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Thêm nhiều ngôn ngữ OCR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Nâng cấp AI dịch tự động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sz="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Ứng dụng mobile song song với web</a:t>
            </a:r>
            <a:endParaRPr sz="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5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21314410" cy="13322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thuyết trình</Template>
  <TotalTime>0</TotalTime>
  <Words>1445</Words>
  <Application>WPS Presentation</Application>
  <PresentationFormat>Custom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</vt:lpstr>
      <vt:lpstr>SegoeuiPc</vt:lpstr>
      <vt:lpstr>Segoe Print</vt:lpstr>
      <vt:lpstr>Microsoft YaHei</vt:lpstr>
      <vt:lpstr>Arial Unicode MS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DZ huzy</dc:creator>
  <cp:lastModifiedBy>WPS_1718854187</cp:lastModifiedBy>
  <cp:revision>2</cp:revision>
  <dcterms:created xsi:type="dcterms:W3CDTF">2025-01-15T00:56:00Z</dcterms:created>
  <dcterms:modified xsi:type="dcterms:W3CDTF">2025-08-18T23:11:46Z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B5FCDF0E6F2C472F958CA7400F53181E_13</vt:lpwstr>
  </property>
  <property fmtid="{D5CDD505-2E9C-101B-9397-08002B2CF9AE}" pid="3" name="KSOProductBuildVer">
    <vt:lpwstr>1033-12.2.0.21931</vt:lpwstr>
  </property>
</Properties>
</file>