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handoutMasterIdLst>
    <p:handoutMasterId r:id="rId27"/>
  </p:handoutMasterIdLst>
  <p:sldIdLst>
    <p:sldId id="257" r:id="rId5"/>
    <p:sldId id="268" r:id="rId6"/>
    <p:sldId id="261" r:id="rId7"/>
    <p:sldId id="283" r:id="rId8"/>
    <p:sldId id="270" r:id="rId9"/>
    <p:sldId id="272" r:id="rId10"/>
    <p:sldId id="274" r:id="rId11"/>
    <p:sldId id="273" r:id="rId12"/>
    <p:sldId id="275" r:id="rId13"/>
    <p:sldId id="276" r:id="rId14"/>
    <p:sldId id="277" r:id="rId15"/>
    <p:sldId id="259" r:id="rId16"/>
    <p:sldId id="269" r:id="rId17"/>
    <p:sldId id="284" r:id="rId18"/>
    <p:sldId id="285" r:id="rId19"/>
    <p:sldId id="286" r:id="rId20"/>
    <p:sldId id="287" r:id="rId21"/>
    <p:sldId id="288" r:id="rId22"/>
    <p:sldId id="289" r:id="rId23"/>
    <p:sldId id="281" r:id="rId24"/>
    <p:sldId id="282"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237" autoAdjust="0"/>
  </p:normalViewPr>
  <p:slideViewPr>
    <p:cSldViewPr>
      <p:cViewPr varScale="1">
        <p:scale>
          <a:sx n="65" d="100"/>
          <a:sy n="65" d="100"/>
        </p:scale>
        <p:origin x="229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custT="1"/>
      <dgm:spPr>
        <a:gradFill rotWithShape="0">
          <a:gsLst>
            <a:gs pos="0">
              <a:srgbClr val="703000"/>
            </a:gs>
            <a:gs pos="50000">
              <a:srgbClr val="A44A00"/>
            </a:gs>
            <a:gs pos="70000">
              <a:srgbClr val="BC5500"/>
            </a:gs>
            <a:gs pos="100000">
              <a:srgbClr val="F26D00"/>
            </a:gs>
          </a:gsLst>
        </a:gradFill>
      </dgm:spPr>
      <dgm:t>
        <a:bodyPr/>
        <a:lstStyle/>
        <a:p>
          <a:r>
            <a:rPr lang="en-US" sz="4400"/>
            <a:t>Lọc Mail Spam</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7133ECF5-4190-4604-AA2F-03C9A0A9210F}">
      <dgm:prSet phldrT="[Text]" custT="1"/>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sz="3200"/>
            <a:t>Phân loại Email theo chủ đề</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75CDF6B6-74E3-4587-AEF4-E33107A9F966}" type="pres">
      <dgm:prSet presAssocID="{CD7942A0-B7D2-4B14-8FEA-55FC702F5BE7}" presName="TwoNodes_1" presStyleLbl="node1" presStyleIdx="0" presStyleCnt="2">
        <dgm:presLayoutVars>
          <dgm:bulletEnabled val="1"/>
        </dgm:presLayoutVars>
      </dgm:prSet>
      <dgm:spPr/>
    </dgm:pt>
    <dgm:pt modelId="{6D82A6FC-7842-443E-AA0D-283CDC1CD130}" type="pres">
      <dgm:prSet presAssocID="{CD7942A0-B7D2-4B14-8FEA-55FC702F5BE7}" presName="TwoNodes_2" presStyleLbl="node1" presStyleIdx="1" presStyleCnt="2">
        <dgm:presLayoutVars>
          <dgm:bulletEnabled val="1"/>
        </dgm:presLayoutVars>
      </dgm:prSet>
      <dgm:spPr/>
    </dgm:pt>
    <dgm:pt modelId="{237C6E2D-0484-4470-A697-7607B515F309}" type="pres">
      <dgm:prSet presAssocID="{CD7942A0-B7D2-4B14-8FEA-55FC702F5BE7}" presName="TwoConn_1-2" presStyleLbl="fgAccFollowNode1" presStyleIdx="0" presStyleCnt="1">
        <dgm:presLayoutVars>
          <dgm:bulletEnabled val="1"/>
        </dgm:presLayoutVars>
      </dgm:prSet>
      <dgm:spPr/>
    </dgm:pt>
    <dgm:pt modelId="{65B60150-16D2-452B-ACFB-EE7E448512E6}" type="pres">
      <dgm:prSet presAssocID="{CD7942A0-B7D2-4B14-8FEA-55FC702F5BE7}" presName="TwoNodes_1_text" presStyleLbl="node1" presStyleIdx="1" presStyleCnt="2">
        <dgm:presLayoutVars>
          <dgm:bulletEnabled val="1"/>
        </dgm:presLayoutVars>
      </dgm:prSet>
      <dgm:spPr/>
    </dgm:pt>
    <dgm:pt modelId="{370E8C41-2011-47A2-A0AC-61F2C463E753}" type="pres">
      <dgm:prSet presAssocID="{CD7942A0-B7D2-4B14-8FEA-55FC702F5BE7}" presName="TwoNodes_2_text" presStyleLbl="node1" presStyleIdx="1" presStyleCnt="2">
        <dgm:presLayoutVars>
          <dgm:bulletEnabled val="1"/>
        </dgm:presLayoutVars>
      </dgm:prSet>
      <dgm:spPr/>
    </dgm:pt>
  </dgm:ptLst>
  <dgm:cxnLst>
    <dgm:cxn modelId="{011A9761-E983-4C7D-AB1D-2038261D8FF8}" srcId="{CD7942A0-B7D2-4B14-8FEA-55FC702F5BE7}" destId="{7133ECF5-4190-4604-AA2F-03C9A0A9210F}" srcOrd="1" destOrd="0" parTransId="{7D1B29D7-21DD-436A-8F7C-E87DE53C1431}" sibTransId="{46037378-034A-4662-877A-B53E1DA069A3}"/>
    <dgm:cxn modelId="{154E3267-09A8-4545-A3A0-5269F6146BA1}" type="presOf" srcId="{095A5E99-E976-4550-8F80-53CC813F2F5A}" destId="{65B60150-16D2-452B-ACFB-EE7E448512E6}" srcOrd="1" destOrd="0" presId="urn:microsoft.com/office/officeart/2005/8/layout/vProcess5"/>
    <dgm:cxn modelId="{2327DF8E-25DC-4986-A03A-7D4A0F0C0438}" type="presOf" srcId="{095A5E99-E976-4550-8F80-53CC813F2F5A}" destId="{75CDF6B6-74E3-4587-AEF4-E33107A9F966}" srcOrd="0"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6C89C29F-9FB6-43FC-A5C2-756A9D4B7762}" type="presOf" srcId="{8877691F-1B60-4485-9174-DDEC7EE68B70}" destId="{237C6E2D-0484-4470-A697-7607B515F309}" srcOrd="0" destOrd="0" presId="urn:microsoft.com/office/officeart/2005/8/layout/vProcess5"/>
    <dgm:cxn modelId="{1E5316DD-5573-47CD-9F7C-C4AD01FE0243}" type="presOf" srcId="{7133ECF5-4190-4604-AA2F-03C9A0A9210F}" destId="{6D82A6FC-7842-443E-AA0D-283CDC1CD130}"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DEC60BED-9028-4CEB-8C02-DECE945016AF}" type="presOf" srcId="{7133ECF5-4190-4604-AA2F-03C9A0A9210F}" destId="{370E8C41-2011-47A2-A0AC-61F2C463E753}" srcOrd="1"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65FFC5CB-ED10-47DD-BB36-8D7FD5363822}" type="presParOf" srcId="{1D84D8B6-AB32-4491-B5D2-EFE3D7668B88}" destId="{75CDF6B6-74E3-4587-AEF4-E33107A9F966}" srcOrd="1" destOrd="0" presId="urn:microsoft.com/office/officeart/2005/8/layout/vProcess5"/>
    <dgm:cxn modelId="{E79403B1-1F87-4859-A698-D5BEC00B0708}" type="presParOf" srcId="{1D84D8B6-AB32-4491-B5D2-EFE3D7668B88}" destId="{6D82A6FC-7842-443E-AA0D-283CDC1CD130}" srcOrd="2" destOrd="0" presId="urn:microsoft.com/office/officeart/2005/8/layout/vProcess5"/>
    <dgm:cxn modelId="{4FBCDC94-A5E5-4C6E-B82F-7CDB9F768D79}" type="presParOf" srcId="{1D84D8B6-AB32-4491-B5D2-EFE3D7668B88}" destId="{237C6E2D-0484-4470-A697-7607B515F309}" srcOrd="3" destOrd="0" presId="urn:microsoft.com/office/officeart/2005/8/layout/vProcess5"/>
    <dgm:cxn modelId="{60AD15B9-B30C-4499-BCC5-544B837B50C8}" type="presParOf" srcId="{1D84D8B6-AB32-4491-B5D2-EFE3D7668B88}" destId="{65B60150-16D2-452B-ACFB-EE7E448512E6}" srcOrd="4" destOrd="0" presId="urn:microsoft.com/office/officeart/2005/8/layout/vProcess5"/>
    <dgm:cxn modelId="{D93381FA-3312-471B-8188-71006C6A7045}" type="presParOf" srcId="{1D84D8B6-AB32-4491-B5D2-EFE3D7668B88}" destId="{370E8C41-2011-47A2-A0AC-61F2C463E75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F6B6-74E3-4587-AEF4-E33107A9F966}">
      <dsp:nvSpPr>
        <dsp:cNvPr id="0" name=""/>
        <dsp:cNvSpPr/>
      </dsp:nvSpPr>
      <dsp:spPr>
        <a:xfrm>
          <a:off x="0" y="0"/>
          <a:ext cx="4316650" cy="200953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Lọc Mail Spam</a:t>
          </a:r>
        </a:p>
      </dsp:txBody>
      <dsp:txXfrm>
        <a:off x="58857" y="58857"/>
        <a:ext cx="2239637" cy="1891822"/>
      </dsp:txXfrm>
    </dsp:sp>
    <dsp:sp modelId="{6D82A6FC-7842-443E-AA0D-283CDC1CD130}">
      <dsp:nvSpPr>
        <dsp:cNvPr id="0" name=""/>
        <dsp:cNvSpPr/>
      </dsp:nvSpPr>
      <dsp:spPr>
        <a:xfrm>
          <a:off x="761761" y="2456100"/>
          <a:ext cx="4316650" cy="2009536"/>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Phân loại Email theo chủ đề</a:t>
          </a:r>
        </a:p>
      </dsp:txBody>
      <dsp:txXfrm>
        <a:off x="820618" y="2514957"/>
        <a:ext cx="2130975" cy="1891822"/>
      </dsp:txXfrm>
    </dsp:sp>
    <dsp:sp modelId="{237C6E2D-0484-4470-A697-7607B515F309}">
      <dsp:nvSpPr>
        <dsp:cNvPr id="0" name=""/>
        <dsp:cNvSpPr/>
      </dsp:nvSpPr>
      <dsp:spPr>
        <a:xfrm>
          <a:off x="3010451" y="1579719"/>
          <a:ext cx="1306198" cy="130619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304346" y="1579719"/>
        <a:ext cx="718408" cy="9829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chinelearningcoban.com/2017/07/09/prob/#-independenc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chinelearningcoban.com/general/2017/02/06/featureengineering/#bag-of-words" TargetMode="External"/><Relationship Id="rId4" Type="http://schemas.openxmlformats.org/officeDocument/2006/relationships/hyperlink" Target="http://scikit-learn.org/dev/modules/classes.html#module-sklearn.naive_bay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err="1"/>
              <a:t>overfiting</a:t>
            </a:r>
            <a:r>
              <a:rPr lang="en-US" dirty="0"/>
              <a:t>/label bias: do </a:t>
            </a:r>
            <a:r>
              <a:rPr lang="en-US" dirty="0" err="1"/>
              <a:t>nội</a:t>
            </a:r>
            <a:r>
              <a:rPr lang="en-US" dirty="0"/>
              <a:t> dung mail </a:t>
            </a:r>
            <a:r>
              <a:rPr lang="en-US" dirty="0" err="1"/>
              <a:t>thường</a:t>
            </a:r>
            <a:r>
              <a:rPr lang="en-US" dirty="0"/>
              <a:t> </a:t>
            </a:r>
            <a:r>
              <a:rPr lang="en-US" dirty="0" err="1"/>
              <a:t>muôn</a:t>
            </a:r>
            <a:r>
              <a:rPr lang="en-US" dirty="0"/>
              <a:t> hình </a:t>
            </a:r>
            <a:r>
              <a:rPr lang="en-US" dirty="0" err="1"/>
              <a:t>vạn</a:t>
            </a:r>
            <a:r>
              <a:rPr lang="en-US" dirty="0"/>
              <a:t> </a:t>
            </a:r>
            <a:r>
              <a:rPr lang="en-US" dirty="0" err="1"/>
              <a:t>trạng</a:t>
            </a:r>
            <a:r>
              <a:rPr lang="en-US" dirty="0"/>
              <a:t> </a:t>
            </a:r>
            <a:r>
              <a:rPr lang="en-US" dirty="0" err="1"/>
              <a:t>với</a:t>
            </a:r>
            <a:r>
              <a:rPr lang="en-US" dirty="0"/>
              <a:t> số </a:t>
            </a:r>
            <a:r>
              <a:rPr lang="en-US" dirty="0" err="1"/>
              <a:t>lượng</a:t>
            </a:r>
            <a:r>
              <a:rPr lang="en-US" dirty="0"/>
              <a:t> </a:t>
            </a:r>
            <a:r>
              <a:rPr lang="en-US" dirty="0" err="1"/>
              <a:t>lớn</a:t>
            </a:r>
            <a:r>
              <a:rPr lang="en-US" dirty="0"/>
              <a:t> từ </a:t>
            </a:r>
            <a:r>
              <a:rPr lang="en-US" dirty="0" err="1"/>
              <a:t>vựng</a:t>
            </a:r>
            <a:r>
              <a:rPr lang="en-US" dirty="0"/>
              <a:t>, </a:t>
            </a:r>
            <a:r>
              <a:rPr lang="en-US" dirty="0" err="1"/>
              <a:t>bộ</a:t>
            </a:r>
            <a:r>
              <a:rPr lang="en-US" dirty="0"/>
              <a:t> data có </a:t>
            </a:r>
            <a:r>
              <a:rPr lang="en-US" dirty="0" err="1"/>
              <a:t>gắn</a:t>
            </a:r>
            <a:r>
              <a:rPr lang="en-US" dirty="0"/>
              <a:t> </a:t>
            </a:r>
            <a:r>
              <a:rPr lang="en-US" dirty="0" err="1"/>
              <a:t>nhãn</a:t>
            </a:r>
            <a:r>
              <a:rPr lang="en-US" dirty="0"/>
              <a:t> ko </a:t>
            </a:r>
            <a:r>
              <a:rPr lang="en-US" dirty="0" err="1"/>
              <a:t>thực</a:t>
            </a:r>
            <a:r>
              <a:rPr lang="en-US" dirty="0"/>
              <a:t> </a:t>
            </a:r>
            <a:r>
              <a:rPr lang="en-US" dirty="0" err="1"/>
              <a:t>sự</a:t>
            </a:r>
            <a:r>
              <a:rPr lang="en-US" dirty="0"/>
              <a:t> </a:t>
            </a:r>
            <a:r>
              <a:rPr lang="en-US" dirty="0" err="1"/>
              <a:t>đại</a:t>
            </a:r>
            <a:r>
              <a:rPr lang="en-US" dirty="0"/>
              <a:t> </a:t>
            </a:r>
            <a:r>
              <a:rPr lang="en-US" dirty="0" err="1"/>
              <a:t>diện</a:t>
            </a:r>
            <a:r>
              <a:rPr lang="en-US" dirty="0"/>
              <a:t> cho </a:t>
            </a:r>
            <a:r>
              <a:rPr lang="en-US" dirty="0" err="1"/>
              <a:t>toàn</a:t>
            </a:r>
            <a:r>
              <a:rPr lang="en-US" dirty="0"/>
              <a:t> </a:t>
            </a:r>
            <a:r>
              <a:rPr lang="en-US" dirty="0" err="1"/>
              <a:t>bộ</a:t>
            </a:r>
            <a:r>
              <a:rPr lang="en-US" dirty="0"/>
              <a:t> email có </a:t>
            </a:r>
            <a:r>
              <a:rPr lang="en-US" dirty="0" err="1"/>
              <a:t>thể</a:t>
            </a:r>
            <a:r>
              <a:rPr lang="en-US" dirty="0"/>
              <a:t> có </a:t>
            </a:r>
            <a:r>
              <a:rPr lang="en-US" dirty="0" err="1"/>
              <a:t>nên</a:t>
            </a:r>
            <a:r>
              <a:rPr lang="en-US" dirty="0"/>
              <a:t> </a:t>
            </a:r>
            <a:r>
              <a:rPr lang="en-US" dirty="0" err="1"/>
              <a:t>việc</a:t>
            </a:r>
            <a:r>
              <a:rPr lang="en-US" dirty="0"/>
              <a:t> label bias </a:t>
            </a:r>
            <a:r>
              <a:rPr lang="en-US" dirty="0" err="1"/>
              <a:t>là</a:t>
            </a:r>
            <a:r>
              <a:rPr lang="en-US" dirty="0"/>
              <a:t> có </a:t>
            </a:r>
            <a:r>
              <a:rPr lang="en-US" dirty="0" err="1"/>
              <a:t>khả</a:t>
            </a:r>
            <a:r>
              <a:rPr lang="en-US" dirty="0"/>
              <a:t> </a:t>
            </a:r>
            <a:r>
              <a:rPr lang="en-US" dirty="0" err="1"/>
              <a:t>năng</a:t>
            </a:r>
            <a:r>
              <a:rPr lang="en-US" dirty="0"/>
              <a:t> </a:t>
            </a:r>
            <a:r>
              <a:rPr lang="en-US" dirty="0" err="1"/>
              <a:t>xảy</a:t>
            </a:r>
            <a:r>
              <a:rPr lang="en-US" dirty="0"/>
              <a:t> ra</a:t>
            </a:r>
          </a:p>
          <a:p>
            <a:pPr marL="285750" indent="-285750">
              <a:buFontTx/>
              <a:buChar char="-"/>
            </a:pPr>
            <a:r>
              <a:rPr lang="en-US" dirty="0" err="1"/>
              <a:t>Nhận</a:t>
            </a:r>
            <a:r>
              <a:rPr lang="en-US" dirty="0"/>
              <a:t> </a:t>
            </a:r>
            <a:r>
              <a:rPr lang="en-US" dirty="0" err="1"/>
              <a:t>diện</a:t>
            </a:r>
            <a:r>
              <a:rPr lang="en-US" dirty="0"/>
              <a:t> email </a:t>
            </a:r>
            <a:r>
              <a:rPr lang="en-US" dirty="0" err="1"/>
              <a:t>cần</a:t>
            </a:r>
            <a:r>
              <a:rPr lang="en-US" dirty="0"/>
              <a:t> </a:t>
            </a:r>
            <a:r>
              <a:rPr lang="en-US" dirty="0" err="1"/>
              <a:t>thời</a:t>
            </a:r>
            <a:r>
              <a:rPr lang="en-US" dirty="0"/>
              <a:t> </a:t>
            </a:r>
            <a:r>
              <a:rPr lang="en-US" dirty="0" err="1"/>
              <a:t>gian</a:t>
            </a:r>
            <a:r>
              <a:rPr lang="en-US" dirty="0"/>
              <a:t> </a:t>
            </a:r>
            <a:r>
              <a:rPr lang="en-US" dirty="0" err="1"/>
              <a:t>nhanh</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533967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 có </a:t>
            </a:r>
            <a:r>
              <a:rPr lang="en-US" dirty="0" err="1"/>
              <a:t>thể</a:t>
            </a:r>
            <a:r>
              <a:rPr lang="en-US" dirty="0"/>
              <a:t> </a:t>
            </a:r>
            <a:r>
              <a:rPr lang="en-US" dirty="0" err="1"/>
              <a:t>thấy</a:t>
            </a:r>
            <a:r>
              <a:rPr lang="en-US" dirty="0"/>
              <a:t> </a:t>
            </a:r>
            <a:r>
              <a:rPr lang="en-US" dirty="0" err="1"/>
              <a:t>sử</a:t>
            </a:r>
            <a:r>
              <a:rPr lang="en-US" dirty="0"/>
              <a:t> </a:t>
            </a:r>
            <a:r>
              <a:rPr lang="en-US" dirty="0" err="1"/>
              <a:t>dụng</a:t>
            </a:r>
            <a:r>
              <a:rPr lang="en-US" dirty="0"/>
              <a:t> Random Forest có </a:t>
            </a:r>
            <a:r>
              <a:rPr lang="en-US" dirty="0" err="1"/>
              <a:t>độ</a:t>
            </a:r>
            <a:r>
              <a:rPr lang="en-US" dirty="0"/>
              <a:t> </a:t>
            </a:r>
            <a:r>
              <a:rPr lang="en-US" dirty="0" err="1"/>
              <a:t>chính</a:t>
            </a:r>
            <a:r>
              <a:rPr lang="en-US" dirty="0"/>
              <a:t> </a:t>
            </a:r>
            <a:r>
              <a:rPr lang="en-US" dirty="0" err="1"/>
              <a:t>xác</a:t>
            </a:r>
            <a:r>
              <a:rPr lang="en-US" dirty="0"/>
              <a:t> </a:t>
            </a:r>
            <a:r>
              <a:rPr lang="en-US" dirty="0" err="1"/>
              <a:t>nhỉnh</a:t>
            </a:r>
            <a:r>
              <a:rPr lang="en-US" dirty="0"/>
              <a:t> </a:t>
            </a:r>
            <a:r>
              <a:rPr lang="en-US" dirty="0" err="1"/>
              <a:t>hơn</a:t>
            </a:r>
            <a:r>
              <a:rPr lang="en-US" dirty="0"/>
              <a:t> so </a:t>
            </a:r>
            <a:r>
              <a:rPr lang="en-US" dirty="0" err="1"/>
              <a:t>với</a:t>
            </a:r>
            <a:r>
              <a:rPr lang="en-US" dirty="0"/>
              <a:t> Naïve Bayes </a:t>
            </a:r>
            <a:r>
              <a:rPr lang="en-US" dirty="0" err="1"/>
              <a:t>trên</a:t>
            </a:r>
            <a:r>
              <a:rPr lang="en-US" dirty="0"/>
              <a:t> </a:t>
            </a:r>
            <a:r>
              <a:rPr lang="en-US" dirty="0" err="1"/>
              <a:t>tập</a:t>
            </a:r>
            <a:r>
              <a:rPr lang="en-US" dirty="0"/>
              <a:t> validation</a:t>
            </a:r>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424956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err="1"/>
              <a:t>Nhóm</a:t>
            </a:r>
            <a:r>
              <a:rPr lang="en-US" dirty="0"/>
              <a:t> </a:t>
            </a:r>
            <a:r>
              <a:rPr lang="en-US" dirty="0" err="1"/>
              <a:t>xác</a:t>
            </a:r>
            <a:r>
              <a:rPr lang="en-US" dirty="0"/>
              <a:t> </a:t>
            </a:r>
            <a:r>
              <a:rPr lang="en-US" dirty="0" err="1"/>
              <a:t>định</a:t>
            </a:r>
            <a:r>
              <a:rPr lang="en-US" dirty="0"/>
              <a:t> từ </a:t>
            </a:r>
            <a:r>
              <a:rPr lang="en-US" dirty="0" err="1"/>
              <a:t>loại</a:t>
            </a:r>
            <a:r>
              <a:rPr lang="en-US" dirty="0"/>
              <a:t> trong </a:t>
            </a:r>
            <a:r>
              <a:rPr lang="en-US" dirty="0" err="1"/>
              <a:t>câu</a:t>
            </a:r>
            <a:r>
              <a:rPr lang="en-US" dirty="0"/>
              <a:t> </a:t>
            </a:r>
            <a:r>
              <a:rPr lang="en-US" dirty="0" err="1"/>
              <a:t>bằng</a:t>
            </a:r>
            <a:r>
              <a:rPr lang="en-US" dirty="0"/>
              <a:t> </a:t>
            </a:r>
            <a:r>
              <a:rPr lang="en-US" dirty="0" err="1"/>
              <a:t>thuật</a:t>
            </a:r>
            <a:r>
              <a:rPr lang="en-US" dirty="0"/>
              <a:t> </a:t>
            </a:r>
            <a:r>
              <a:rPr lang="en-US" dirty="0" err="1"/>
              <a:t>toán</a:t>
            </a:r>
            <a:r>
              <a:rPr lang="en-US" dirty="0"/>
              <a:t> CRF, </a:t>
            </a:r>
            <a:r>
              <a:rPr lang="en-US" dirty="0" err="1"/>
              <a:t>sau</a:t>
            </a:r>
            <a:r>
              <a:rPr lang="en-US" dirty="0"/>
              <a:t> </a:t>
            </a:r>
            <a:r>
              <a:rPr lang="en-US" dirty="0" err="1"/>
              <a:t>đó</a:t>
            </a:r>
            <a:r>
              <a:rPr lang="en-US" dirty="0"/>
              <a:t> </a:t>
            </a:r>
            <a:r>
              <a:rPr lang="en-US" dirty="0" err="1"/>
              <a:t>tiến</a:t>
            </a:r>
            <a:r>
              <a:rPr lang="en-US" dirty="0"/>
              <a:t> </a:t>
            </a:r>
            <a:r>
              <a:rPr lang="en-US" dirty="0" err="1"/>
              <a:t>hành</a:t>
            </a:r>
            <a:r>
              <a:rPr lang="en-US" dirty="0"/>
              <a:t> so </a:t>
            </a:r>
            <a:r>
              <a:rPr lang="en-US" dirty="0" err="1"/>
              <a:t>sánh</a:t>
            </a:r>
            <a:r>
              <a:rPr lang="en-US" dirty="0"/>
              <a:t> 2 </a:t>
            </a:r>
            <a:r>
              <a:rPr lang="en-US" dirty="0" err="1"/>
              <a:t>hướng</a:t>
            </a:r>
            <a:r>
              <a:rPr lang="en-US" dirty="0"/>
              <a:t> cho </a:t>
            </a:r>
            <a:r>
              <a:rPr lang="en-US" dirty="0" err="1"/>
              <a:t>bài</a:t>
            </a:r>
            <a:r>
              <a:rPr lang="en-US" dirty="0"/>
              <a:t> </a:t>
            </a:r>
            <a:r>
              <a:rPr lang="en-US" dirty="0" err="1"/>
              <a:t>toán</a:t>
            </a:r>
            <a:r>
              <a:rPr lang="en-US" dirty="0"/>
              <a:t> </a:t>
            </a:r>
            <a:r>
              <a:rPr lang="en-US" dirty="0" err="1"/>
              <a:t>này</a:t>
            </a:r>
            <a:r>
              <a:rPr lang="en-US" dirty="0"/>
              <a:t>:</a:t>
            </a:r>
          </a:p>
          <a:p>
            <a:pPr marL="895243" lvl="1" indent="-285750">
              <a:buFontTx/>
              <a:buChar char="-"/>
            </a:pPr>
            <a:r>
              <a:rPr lang="en-US" dirty="0" err="1"/>
              <a:t>Chỉ</a:t>
            </a:r>
            <a:r>
              <a:rPr lang="en-US" dirty="0"/>
              <a:t> </a:t>
            </a:r>
            <a:r>
              <a:rPr lang="en-US" dirty="0" err="1"/>
              <a:t>danh</a:t>
            </a:r>
            <a:r>
              <a:rPr lang="en-US" dirty="0"/>
              <a:t> từ</a:t>
            </a:r>
          </a:p>
          <a:p>
            <a:pPr marL="895243" lvl="1" indent="-285750">
              <a:buFontTx/>
              <a:buChar char="-"/>
            </a:pPr>
            <a:r>
              <a:rPr lang="en-US" dirty="0" err="1"/>
              <a:t>Tất</a:t>
            </a:r>
            <a:r>
              <a:rPr lang="en-US" dirty="0"/>
              <a:t> </a:t>
            </a:r>
            <a:r>
              <a:rPr lang="en-US" dirty="0" err="1"/>
              <a:t>cả</a:t>
            </a:r>
            <a:r>
              <a:rPr lang="en-US" dirty="0"/>
              <a:t> từ </a:t>
            </a:r>
            <a:r>
              <a:rPr lang="en-US" dirty="0" err="1"/>
              <a:t>loại</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8803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302998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172311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76913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Nhóm</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a:t>
            </a:r>
            <a:r>
              <a:rPr lang="en-US" dirty="0" err="1"/>
              <a:t>giữa</a:t>
            </a:r>
            <a:r>
              <a:rPr lang="en-US" dirty="0"/>
              <a:t> 2 </a:t>
            </a:r>
            <a:r>
              <a:rPr lang="en-US" dirty="0" err="1"/>
              <a:t>mô</a:t>
            </a:r>
            <a:r>
              <a:rPr lang="en-US" dirty="0"/>
              <a:t> hình Naïve Bayes và Random Forest</a:t>
            </a:r>
          </a:p>
          <a:p>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 Theo </a:t>
            </a:r>
            <a:r>
              <a:rPr lang="en-US" dirty="0" err="1"/>
              <a:t>nhóm</a:t>
            </a:r>
            <a:r>
              <a:rPr lang="en-US" dirty="0"/>
              <a:t> </a:t>
            </a:r>
            <a:r>
              <a:rPr lang="en-US" dirty="0" err="1"/>
              <a:t>thì</a:t>
            </a:r>
            <a:r>
              <a:rPr lang="en-US" dirty="0"/>
              <a:t> </a:t>
            </a:r>
            <a:r>
              <a:rPr lang="en-US" dirty="0" err="1"/>
              <a:t>danh</a:t>
            </a:r>
            <a:r>
              <a:rPr lang="en-US" dirty="0"/>
              <a:t> từ </a:t>
            </a:r>
            <a:r>
              <a:rPr lang="en-US" dirty="0" err="1"/>
              <a:t>là</a:t>
            </a:r>
            <a:r>
              <a:rPr lang="en-US" dirty="0"/>
              <a:t> </a:t>
            </a:r>
            <a:r>
              <a:rPr lang="en-US" dirty="0" err="1"/>
              <a:t>thành</a:t>
            </a:r>
            <a:r>
              <a:rPr lang="en-US" dirty="0"/>
              <a:t> </a:t>
            </a:r>
            <a:r>
              <a:rPr lang="en-US" dirty="0" err="1"/>
              <a:t>phần</a:t>
            </a:r>
            <a:r>
              <a:rPr lang="en-US" dirty="0"/>
              <a:t> </a:t>
            </a:r>
            <a:r>
              <a:rPr lang="en-US" dirty="0" err="1"/>
              <a:t>quan</a:t>
            </a:r>
            <a:r>
              <a:rPr lang="en-US" dirty="0"/>
              <a:t> trọng </a:t>
            </a:r>
            <a:r>
              <a:rPr lang="en-US" dirty="0" err="1"/>
              <a:t>hơn</a:t>
            </a:r>
            <a:r>
              <a:rPr lang="en-US" dirty="0"/>
              <a:t> </a:t>
            </a:r>
            <a:r>
              <a:rPr lang="en-US" dirty="0" err="1"/>
              <a:t>hết</a:t>
            </a:r>
            <a:r>
              <a:rPr lang="en-US" dirty="0"/>
              <a:t> trong </a:t>
            </a:r>
            <a:r>
              <a:rPr lang="en-US" dirty="0" err="1"/>
              <a:t>túi</a:t>
            </a:r>
            <a:r>
              <a:rPr lang="en-US" dirty="0"/>
              <a:t> từ </a:t>
            </a:r>
            <a:r>
              <a:rPr lang="en-US" err="1"/>
              <a:t>để</a:t>
            </a:r>
            <a:r>
              <a:rPr lang="en-US"/>
              <a:t> Sử dụng mô hình CRF để rút trích danh từ trong Text để đưa vào huấn luyện cho bài toán phân loại Email theo chủ đề.</a:t>
            </a:r>
          </a:p>
          <a:p>
            <a:r>
              <a:rPr lang="en-US"/>
              <a:t> nhận </a:t>
            </a:r>
            <a:r>
              <a:rPr lang="en-US" dirty="0" err="1"/>
              <a:t>diện</a:t>
            </a:r>
            <a:r>
              <a:rPr lang="en-US" dirty="0"/>
              <a:t> </a:t>
            </a:r>
            <a:r>
              <a:rPr lang="en-US" dirty="0" err="1"/>
              <a:t>chủ</a:t>
            </a:r>
            <a:r>
              <a:rPr lang="en-US" dirty="0"/>
              <a:t> </a:t>
            </a:r>
            <a:r>
              <a:rPr lang="en-US" dirty="0" err="1"/>
              <a:t>đề</a:t>
            </a:r>
            <a:r>
              <a:rPr lang="en-US" dirty="0"/>
              <a:t>, cho </a:t>
            </a:r>
            <a:r>
              <a:rPr lang="en-US" dirty="0" err="1"/>
              <a:t>nên</a:t>
            </a:r>
            <a:r>
              <a:rPr lang="en-US" dirty="0"/>
              <a:t> </a:t>
            </a:r>
            <a:r>
              <a:rPr lang="en-US" dirty="0" err="1"/>
              <a:t>sử</a:t>
            </a:r>
            <a:r>
              <a:rPr lang="en-US" dirty="0"/>
              <a:t> </a:t>
            </a:r>
            <a:r>
              <a:rPr lang="en-US" dirty="0" err="1"/>
              <a:t>dụng</a:t>
            </a:r>
            <a:r>
              <a:rPr lang="en-US" dirty="0"/>
              <a:t> </a:t>
            </a:r>
            <a:r>
              <a:rPr lang="en-US" dirty="0" err="1"/>
              <a:t>mô</a:t>
            </a:r>
            <a:r>
              <a:rPr lang="en-US" dirty="0"/>
              <a:t> hình CRF</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imes New Roman" panose="02020603050405020304" pitchFamily="18" charset="0"/>
                <a:cs typeface="Times New Roman" panose="02020603050405020304" pitchFamily="18" charset="0"/>
              </a:rPr>
              <a:t>Bài toán: </a:t>
            </a:r>
            <a:r>
              <a:rPr lang="en-US" b="0" i="0">
                <a:solidFill>
                  <a:srgbClr val="000000"/>
                </a:solidFill>
                <a:effectLst/>
                <a:latin typeface="Times New Roman" panose="02020603050405020304" pitchFamily="18" charset="0"/>
                <a:cs typeface="Times New Roman" panose="02020603050405020304" pitchFamily="18" charset="0"/>
              </a:rPr>
              <a:t>tính xác suất để đầu ra là class c biết rằng đầu vào là vector X. Xác xuất này </a:t>
            </a:r>
            <a:r>
              <a:rPr lang="vi-VN" b="0" i="0">
                <a:solidFill>
                  <a:srgbClr val="000000"/>
                </a:solidFill>
                <a:effectLst/>
                <a:latin typeface="Times New Roman" panose="02020603050405020304" pitchFamily="18" charset="0"/>
                <a:cs typeface="Times New Roman" panose="02020603050405020304" pitchFamily="18" charset="0"/>
              </a:rPr>
              <a:t>thường rất khó tính toán vì xx là một biến ngẫu nhiên nhiều chiều, cần rất rất nhiều dữ liệu training để có thể xây dựng được phân phối đó. Để giúp cho việc tính toán được đơn giản, người ta thường giả sử một cách đơn giản nhất rằng các thành phần của biến ngẫu nhiên xx là </a:t>
            </a:r>
            <a:r>
              <a:rPr lang="vi-VN" b="0" i="0" u="none" strike="noStrike">
                <a:solidFill>
                  <a:srgbClr val="337AB7"/>
                </a:solidFill>
                <a:effectLst/>
                <a:latin typeface="Times New Roman" panose="02020603050405020304" pitchFamily="18" charset="0"/>
                <a:cs typeface="Times New Roman" panose="02020603050405020304" pitchFamily="18" charset="0"/>
                <a:hlinkClick r:id="rId3"/>
              </a:rPr>
              <a:t>độc lập với nhau</a:t>
            </a:r>
            <a:r>
              <a:rPr lang="vi-VN" b="0" i="0">
                <a:solidFill>
                  <a:srgbClr val="000000"/>
                </a:solidFill>
                <a:effectLst/>
                <a:latin typeface="Times New Roman" panose="02020603050405020304" pitchFamily="18" charset="0"/>
                <a:cs typeface="Times New Roman" panose="02020603050405020304" pitchFamily="18" charset="0"/>
              </a:rPr>
              <a:t>, Giả thiết về sự độc lập của các chiều dữ liệu này được gọi là </a:t>
            </a:r>
            <a:r>
              <a:rPr lang="vi-VN" b="0" i="1">
                <a:solidFill>
                  <a:srgbClr val="000000"/>
                </a:solidFill>
                <a:effectLst/>
                <a:latin typeface="Times New Roman" panose="02020603050405020304" pitchFamily="18" charset="0"/>
                <a:cs typeface="Times New Roman" panose="02020603050405020304" pitchFamily="18" charset="0"/>
              </a:rPr>
              <a:t>Naive Bayes</a:t>
            </a:r>
            <a:r>
              <a:rPr lang="en-US" b="0" i="1">
                <a:solidFill>
                  <a:srgbClr val="000000"/>
                </a:solidFill>
                <a:effectLst/>
                <a:latin typeface="Times New Roman" panose="02020603050405020304" pitchFamily="18" charset="0"/>
                <a:cs typeface="Times New Roman" panose="02020603050405020304" pitchFamily="18" charset="0"/>
              </a:rPr>
              <a:t>.</a:t>
            </a:r>
          </a:p>
          <a:p>
            <a:r>
              <a:rPr lang="vi-VN" b="0" i="0">
                <a:solidFill>
                  <a:srgbClr val="000000"/>
                </a:solidFill>
                <a:effectLst/>
                <a:latin typeface="Times New Roman" panose="02020603050405020304" pitchFamily="18" charset="0"/>
                <a:cs typeface="Times New Roman" panose="02020603050405020304" pitchFamily="18" charset="0"/>
              </a:rPr>
              <a:t>Việc tính toán p(xi|c)p(xi|c) phụ thuộc vào loại dữ liệu. </a:t>
            </a:r>
            <a:endParaRPr lang="en-US" b="0" i="0">
              <a:solidFill>
                <a:srgbClr val="000000"/>
              </a:solidFill>
              <a:effectLst/>
              <a:latin typeface="Times New Roman" panose="02020603050405020304" pitchFamily="18" charset="0"/>
              <a:cs typeface="Times New Roman" panose="02020603050405020304" pitchFamily="18" charset="0"/>
            </a:endParaRPr>
          </a:p>
          <a:p>
            <a:endParaRPr lang="en-US" b="0" i="0" u="none" strike="noStrike">
              <a:solidFill>
                <a:srgbClr val="000000"/>
              </a:solidFill>
              <a:effectLst/>
              <a:latin typeface="Times New Roman" panose="02020603050405020304" pitchFamily="18" charset="0"/>
              <a:cs typeface="Times New Roman" panose="02020603050405020304" pitchFamily="18" charset="0"/>
              <a:hlinkClick r:id="rId4"/>
            </a:endParaRPr>
          </a:p>
          <a:p>
            <a:r>
              <a:rPr lang="vi-VN" b="0" i="0" u="none" strike="noStrike">
                <a:solidFill>
                  <a:srgbClr val="337AB7"/>
                </a:solidFill>
                <a:effectLst/>
                <a:latin typeface="Times New Roman" panose="02020603050405020304" pitchFamily="18" charset="0"/>
                <a:cs typeface="Times New Roman" panose="02020603050405020304" pitchFamily="18" charset="0"/>
                <a:hlinkClick r:id="rId4"/>
              </a:rPr>
              <a:t>Có ba loại được sử dụng phổ biến</a:t>
            </a:r>
            <a:r>
              <a:rPr lang="vi-VN" b="0" i="0">
                <a:solidFill>
                  <a:srgbClr val="000000"/>
                </a:solidFill>
                <a:effectLst/>
                <a:latin typeface="Times New Roman" panose="02020603050405020304" pitchFamily="18" charset="0"/>
                <a:cs typeface="Times New Roman" panose="02020603050405020304" pitchFamily="18" charset="0"/>
              </a:rPr>
              <a:t> là: Gaussian Naive Bayes, Multinomial Naive Bayes, và Bernoulli Naive .</a:t>
            </a:r>
            <a:endParaRPr lang="en-US" b="0" i="0">
              <a:solidFill>
                <a:srgbClr val="000000"/>
              </a:solidFill>
              <a:effectLst/>
              <a:latin typeface="Times New Roman" panose="02020603050405020304" pitchFamily="18" charset="0"/>
              <a:cs typeface="Times New Roman" panose="02020603050405020304" pitchFamily="18" charset="0"/>
            </a:endParaRPr>
          </a:p>
          <a:p>
            <a:endParaRPr lang="en-US" b="0" i="0">
              <a:solidFill>
                <a:srgbClr val="000000"/>
              </a:solidFill>
              <a:effectLst/>
              <a:latin typeface="Times New Roman" panose="02020603050405020304" pitchFamily="18" charset="0"/>
              <a:cs typeface="Times New Roman" panose="02020603050405020304" pitchFamily="18" charset="0"/>
            </a:endParaRPr>
          </a:p>
          <a:p>
            <a:pPr algn="just"/>
            <a:r>
              <a:rPr lang="en-US" b="0" i="0">
                <a:solidFill>
                  <a:srgbClr val="000000"/>
                </a:solidFill>
                <a:effectLst/>
                <a:latin typeface="Times New Roman" panose="02020603050405020304" pitchFamily="18" charset="0"/>
                <a:cs typeface="Times New Roman" panose="02020603050405020304" pitchFamily="18" charset="0"/>
              </a:rPr>
              <a:t>Gaussian Naive Bayes: </a:t>
            </a:r>
            <a:r>
              <a:rPr lang="vi-VN" b="0" i="0">
                <a:solidFill>
                  <a:srgbClr val="000000"/>
                </a:solidFill>
                <a:effectLst/>
                <a:latin typeface="Times New Roman" panose="02020603050405020304" pitchFamily="18" charset="0"/>
                <a:cs typeface="Times New Roman" panose="02020603050405020304" pitchFamily="18" charset="0"/>
              </a:rPr>
              <a:t>Mô hình này được sử dụng chủ yếu trong loại dữ liệu mà các thành phần là các biến liên tục.</a:t>
            </a:r>
            <a:r>
              <a:rPr lang="en-US" b="0" i="0">
                <a:solidFill>
                  <a:srgbClr val="000000"/>
                </a:solidFill>
                <a:effectLst/>
                <a:latin typeface="Times New Roman" panose="02020603050405020304" pitchFamily="18" charset="0"/>
                <a:cs typeface="Times New Roman" panose="02020603050405020304" pitchFamily="18" charset="0"/>
              </a:rPr>
              <a:t> --</a:t>
            </a:r>
            <a:r>
              <a:rPr lang="vi-VN" b="0" i="0">
                <a:solidFill>
                  <a:srgbClr val="000000"/>
                </a:solidFill>
                <a:effectLst/>
                <a:latin typeface="Times New Roman" panose="02020603050405020304" pitchFamily="18" charset="0"/>
                <a:cs typeface="Times New Roman" panose="02020603050405020304" pitchFamily="18" charset="0"/>
              </a:rPr>
              <a:t>Với mỗi chiều dữ liệu ii và một class cc, xixi tuân theo một phân phối chuẩn có kỳ vọng </a:t>
            </a:r>
            <a:r>
              <a:rPr lang="el-GR" b="0" i="0">
                <a:solidFill>
                  <a:srgbClr val="000000"/>
                </a:solidFill>
                <a:effectLst/>
                <a:latin typeface="Times New Roman" panose="02020603050405020304" pitchFamily="18" charset="0"/>
                <a:cs typeface="Times New Roman" panose="02020603050405020304" pitchFamily="18" charset="0"/>
              </a:rPr>
              <a:t>μ</a:t>
            </a:r>
            <a:r>
              <a:rPr lang="vi-VN" b="0" i="0">
                <a:solidFill>
                  <a:srgbClr val="000000"/>
                </a:solidFill>
                <a:effectLst/>
                <a:latin typeface="Times New Roman" panose="02020603050405020304" pitchFamily="18" charset="0"/>
                <a:cs typeface="Times New Roman" panose="02020603050405020304" pitchFamily="18" charset="0"/>
              </a:rPr>
              <a:t>ci</a:t>
            </a:r>
            <a:r>
              <a:rPr lang="el-GR" b="0" i="0">
                <a:solidFill>
                  <a:srgbClr val="000000"/>
                </a:solidFill>
                <a:effectLst/>
                <a:latin typeface="Times New Roman" panose="02020603050405020304" pitchFamily="18" charset="0"/>
                <a:cs typeface="Times New Roman" panose="02020603050405020304" pitchFamily="18" charset="0"/>
              </a:rPr>
              <a:t>μ</a:t>
            </a:r>
            <a:r>
              <a:rPr lang="vi-VN" b="0" i="0">
                <a:solidFill>
                  <a:srgbClr val="000000"/>
                </a:solidFill>
                <a:effectLst/>
                <a:latin typeface="Times New Roman" panose="02020603050405020304" pitchFamily="18" charset="0"/>
                <a:cs typeface="Times New Roman" panose="02020603050405020304" pitchFamily="18" charset="0"/>
              </a:rPr>
              <a:t>ci và phương sai </a:t>
            </a:r>
            <a:r>
              <a:rPr lang="el-GR" b="0" i="0">
                <a:solidFill>
                  <a:srgbClr val="000000"/>
                </a:solidFill>
                <a:effectLst/>
                <a:latin typeface="Times New Roman" panose="02020603050405020304" pitchFamily="18" charset="0"/>
                <a:cs typeface="Times New Roman" panose="02020603050405020304" pitchFamily="18" charset="0"/>
              </a:rPr>
              <a:t>σ2</a:t>
            </a:r>
            <a:r>
              <a:rPr lang="vi-VN" b="0" i="0">
                <a:solidFill>
                  <a:srgbClr val="000000"/>
                </a:solidFill>
                <a:effectLst/>
                <a:latin typeface="Times New Roman" panose="02020603050405020304" pitchFamily="18" charset="0"/>
                <a:cs typeface="Times New Roman" panose="02020603050405020304" pitchFamily="18" charset="0"/>
              </a:rPr>
              <a:t>ci</a:t>
            </a:r>
            <a:r>
              <a:rPr lang="el-GR" b="0" i="0">
                <a:solidFill>
                  <a:srgbClr val="000000"/>
                </a:solidFill>
                <a:effectLst/>
                <a:latin typeface="Times New Roman" panose="02020603050405020304" pitchFamily="18" charset="0"/>
                <a:cs typeface="Times New Roman" panose="02020603050405020304" pitchFamily="18" charset="0"/>
              </a:rPr>
              <a:t>σ</a:t>
            </a:r>
            <a:r>
              <a:rPr lang="vi-VN" b="0" i="0">
                <a:solidFill>
                  <a:srgbClr val="000000"/>
                </a:solidFill>
                <a:effectLst/>
                <a:latin typeface="Times New Roman" panose="02020603050405020304" pitchFamily="18" charset="0"/>
                <a:cs typeface="Times New Roman" panose="02020603050405020304" pitchFamily="18" charset="0"/>
              </a:rPr>
              <a:t>ci2:</a:t>
            </a:r>
            <a:endParaRPr lang="en-US" b="0" i="0">
              <a:solidFill>
                <a:srgbClr val="000000"/>
              </a:solidFill>
              <a:effectLst/>
              <a:latin typeface="Times New Roman" panose="02020603050405020304" pitchFamily="18" charset="0"/>
              <a:cs typeface="Times New Roman" panose="02020603050405020304" pitchFamily="18" charset="0"/>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lang="en-US" b="0" i="0">
                <a:solidFill>
                  <a:srgbClr val="000000"/>
                </a:solidFill>
                <a:effectLst/>
                <a:latin typeface="Times New Roman" panose="02020603050405020304" pitchFamily="18" charset="0"/>
                <a:cs typeface="Times New Roman" panose="02020603050405020304" pitchFamily="18" charset="0"/>
              </a:rPr>
              <a:t>Bernoulli Naive Bayes: </a:t>
            </a:r>
            <a:r>
              <a:rPr lang="vi-VN" b="0" i="0">
                <a:solidFill>
                  <a:srgbClr val="000000"/>
                </a:solidFill>
                <a:effectLst/>
                <a:latin typeface="Times New Roman" panose="02020603050405020304" pitchFamily="18" charset="0"/>
                <a:cs typeface="Times New Roman" panose="02020603050405020304" pitchFamily="18" charset="0"/>
              </a:rPr>
              <a:t>Mô hình này được áp dụng cho các loại dữ liệu mà mỗi thành phần là một giá trị binary - bẳng 0 hoặc 1. Ví dụ: cũng với loại văn bản nhưng thay vì đếm tổng số lần xuất hiện của 1 từ trong văn bản, ta chỉ cần quan tâm từ đó có xuất hiện hay không.</a:t>
            </a:r>
            <a:endParaRPr lang="en-US" b="0" i="0">
              <a:solidFill>
                <a:srgbClr val="000000"/>
              </a:solidFill>
              <a:effectLst/>
              <a:latin typeface="Times New Roman" panose="02020603050405020304" pitchFamily="18" charset="0"/>
              <a:cs typeface="Times New Roman" panose="02020603050405020304" pitchFamily="18" charset="0"/>
            </a:endParaRPr>
          </a:p>
          <a:p>
            <a:pPr marL="0" marR="0" lvl="0" indent="0" algn="just" defTabSz="1218987"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Times New Roman" panose="02020603050405020304" pitchFamily="18" charset="0"/>
              <a:cs typeface="Times New Roman" panose="02020603050405020304" pitchFamily="18" charset="0"/>
            </a:endParaRPr>
          </a:p>
          <a:p>
            <a:pPr algn="just"/>
            <a:r>
              <a:rPr lang="en-US" b="0" i="0">
                <a:solidFill>
                  <a:srgbClr val="000000"/>
                </a:solidFill>
                <a:effectLst/>
                <a:latin typeface="Times New Roman" panose="02020603050405020304" pitchFamily="18" charset="0"/>
                <a:cs typeface="Times New Roman" panose="02020603050405020304" pitchFamily="18" charset="0"/>
              </a:rPr>
              <a:t>Multinomial Naive Bayes: </a:t>
            </a:r>
            <a:r>
              <a:rPr lang="vi-VN" b="0" i="0">
                <a:solidFill>
                  <a:srgbClr val="000000"/>
                </a:solidFill>
                <a:effectLst/>
                <a:latin typeface="Times New Roman" panose="02020603050405020304" pitchFamily="18" charset="0"/>
                <a:cs typeface="Times New Roman" panose="02020603050405020304" pitchFamily="18" charset="0"/>
              </a:rPr>
              <a:t>Mô hình này chủ yếu được sử dụng trong phân loại văn bản mà feature vectors được tính bằng </a:t>
            </a:r>
            <a:r>
              <a:rPr lang="vi-VN" b="0" i="0" u="none" strike="noStrike">
                <a:solidFill>
                  <a:srgbClr val="337AB7"/>
                </a:solidFill>
                <a:effectLst/>
                <a:latin typeface="Times New Roman" panose="02020603050405020304" pitchFamily="18" charset="0"/>
                <a:cs typeface="Times New Roman" panose="02020603050405020304" pitchFamily="18" charset="0"/>
                <a:hlinkClick r:id="rId5"/>
              </a:rPr>
              <a:t>Bags of Words</a:t>
            </a:r>
            <a:r>
              <a:rPr lang="vi-VN" b="0" i="0">
                <a:solidFill>
                  <a:srgbClr val="000000"/>
                </a:solidFill>
                <a:effectLst/>
                <a:latin typeface="Times New Roman" panose="02020603050405020304" pitchFamily="18" charset="0"/>
                <a:cs typeface="Times New Roman" panose="02020603050405020304" pitchFamily="18" charset="0"/>
              </a:rPr>
              <a:t>. </a:t>
            </a:r>
            <a:endParaRPr lang="en-US" b="0" i="0">
              <a:solidFill>
                <a:srgbClr val="000000"/>
              </a:solidFill>
              <a:effectLst/>
              <a:latin typeface="Times New Roman" panose="02020603050405020304" pitchFamily="18" charset="0"/>
              <a:cs typeface="Times New Roman" panose="02020603050405020304" pitchFamily="18" charset="0"/>
            </a:endParaRPr>
          </a:p>
          <a:p>
            <a:pPr algn="just"/>
            <a:r>
              <a:rPr lang="vi-VN" b="0" i="0">
                <a:solidFill>
                  <a:srgbClr val="000000"/>
                </a:solidFill>
                <a:effectLst/>
                <a:latin typeface="Times New Roman" panose="02020603050405020304" pitchFamily="18" charset="0"/>
                <a:cs typeface="Times New Roman" panose="02020603050405020304" pitchFamily="18" charset="0"/>
              </a:rPr>
              <a:t>Lúc này, mỗi văn bản được biểu diễn bởi một vector có độ dài dd chính là số từ trong từ điển. Giá trị của thành phần thứ ii trong mỗi vector chính là số lần từ thứ ii xuất hiện trong văn bản đó.</a:t>
            </a:r>
          </a:p>
          <a:p>
            <a:pPr algn="just"/>
            <a:r>
              <a:rPr lang="vi-VN" b="0" i="0">
                <a:solidFill>
                  <a:srgbClr val="000000"/>
                </a:solidFill>
                <a:effectLst/>
                <a:latin typeface="Times New Roman" panose="02020603050405020304" pitchFamily="18" charset="0"/>
                <a:cs typeface="Times New Roman" panose="02020603050405020304" pitchFamily="18" charset="0"/>
              </a:rPr>
              <a:t>Khi đó, p(xi|c)p(xi|c) tỉ lệ với tần suất từ thứ ii (hay feature thứ ii cho trường hợp tổng quát) xuất hiện trong các văn bản của class cc.</a:t>
            </a:r>
          </a:p>
          <a:p>
            <a:pPr marL="0" marR="0" lvl="0" indent="0" algn="just" defTabSz="1218987"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86035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a:t>Bài toán này ko quan tâm đế thứ tự của các chữ, nên có thể áp dụng </a:t>
            </a:r>
            <a:r>
              <a:rPr lang="en-US" b="0" i="0">
                <a:solidFill>
                  <a:srgbClr val="000000"/>
                </a:solidFill>
                <a:effectLst/>
                <a:latin typeface="Arial" panose="020B0604020202020204" pitchFamily="34" charset="0"/>
              </a:rPr>
              <a:t>Multinomial.</a:t>
            </a:r>
          </a:p>
          <a:p>
            <a:pPr marL="285750" indent="-285750">
              <a:buFontTx/>
              <a:buChar char="-"/>
            </a:pPr>
            <a:r>
              <a:rPr lang="en-US" b="0" i="0">
                <a:solidFill>
                  <a:srgbClr val="000000"/>
                </a:solidFill>
                <a:effectLst/>
                <a:latin typeface="Arial" panose="020B0604020202020204" pitchFamily="34" charset="0"/>
              </a:rPr>
              <a:t>Multinomial sẽ bị bias trên tập train và ko có tính random, dễ bị overfitting</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59697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Hướng tiếp cận: Giả sử ta đặt 1 câu hỏi phức tạp cho hàng ngàn người đc chọn ngẫu nhiên và tổ g hợp câu trả lời của họ trong nhiều trường hợp ta thu đc câu trả lời tốt hơn câu trả lời từ một chuyen gia. </a:t>
            </a:r>
          </a:p>
          <a:p>
            <a:r>
              <a:rPr lang="en-US"/>
              <a:t>Hiện tượng này gọi là trí tuệ đám đông. </a:t>
            </a:r>
          </a:p>
          <a:p>
            <a:endParaRPr lang="en-US"/>
          </a:p>
          <a:p>
            <a:r>
              <a:rPr lang="en-US"/>
              <a:t>Áp vào Machine learning, nếu ta kết hợp một nhóm các bộ dự đoán (phân loại, hồi quy) thì kết quả tổng hợp từ nhóm các bộ dự đoán này sẽ cho ra kết quả tốt hơn nếu kq đc đưa ra từ 1 bộ dự đoán.</a:t>
            </a:r>
          </a:p>
          <a:p>
            <a:endParaRPr lang="en-US"/>
          </a:p>
          <a:p>
            <a:r>
              <a:rPr lang="en-US"/>
              <a:t>Mô hình này sẽ hỏa động tốt nhất nếu như các bộ dự đoán càng độc lập càng tốt, khi một trong các bộ dự đoán dự đoán sai, mắc phải những sai lầm thì sẽ cải thiện đc độ chính xác của nó.</a:t>
            </a:r>
          </a:p>
          <a:p>
            <a:endParaRPr lang="en-US"/>
          </a:p>
          <a:p>
            <a:r>
              <a:rPr lang="en-US"/>
              <a:t>Để có đc sự đa dạng của các bộ dự đoán ta sử dụng kỹ thuật huấn luyện trên các tập con ngẫu nhiên của tập huấn luyện có 2 phương pháp là bagging (lấy mẫu có hoàn lại, ko bỏ đi) bootstrapping và phương pháp pasting lấy mẫu ko hoàn lại (bỏ đi sau khi đã lấy ra). Đối vs RF thì thường xuyên áp dụng baging rất ít khi dung pasting</a:t>
            </a:r>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30744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00729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t>
            </a:r>
            <a:r>
              <a:rPr lang="vi-VN"/>
              <a:t>rong ML có thể đc chia thành 2 loại mô hình:</a:t>
            </a:r>
          </a:p>
          <a:p>
            <a:r>
              <a:rPr lang="vi-VN"/>
              <a:t>Mô hình phân biệt (Discriminative): có tác dụng phân loại, dựa trên những biến đầu vào x để dự báo nhãn hoặc giá trị y. Về bản chất đây chính là một mô hình classification hoặc prediction. Mô hình sẽ dự báo đầu ra dựa trên các dấu hiệu là đầu vào đã biết và giá trị dự báo là một xác suất có điều kiện: P(y|x), trong đó y là mục tiêu cần dự báo và x là điều kiện</a:t>
            </a:r>
          </a:p>
          <a:p>
            <a:r>
              <a:rPr lang="vi-VN"/>
              <a:t>Mô hình sinh (Generative): cố gắng dự báo P(x|y). Mô hình sẽ tập trung hơn vào việc tìm kiếm đặc trưng của dữ liệu như thế nào nếu đã biết trước đầu ra dữ liệu</a:t>
            </a:r>
            <a:r>
              <a:rPr lang="en-US"/>
              <a:t>.</a:t>
            </a:r>
          </a:p>
          <a:p>
            <a:r>
              <a:rPr lang="en-US"/>
              <a:t>CRF thuộc loại mô hình phân biệt</a:t>
            </a:r>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29796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600">
                <a:latin typeface="Calibri (Body)"/>
                <a:cs typeface="Calibri" panose="020F0502020204030204" pitchFamily="34" charset="0"/>
              </a:rPr>
              <a:t>MEMMs</a:t>
            </a:r>
            <a:r>
              <a:rPr lang="en-US" sz="1600">
                <a:latin typeface="Calibri (Body)"/>
                <a:cs typeface="Calibri" panose="020F0502020204030204" pitchFamily="34" charset="0"/>
              </a:rPr>
              <a:t> : Xác suất trên từng label </a:t>
            </a:r>
          </a:p>
          <a:p>
            <a:r>
              <a:rPr lang="en-US" sz="1600">
                <a:latin typeface="Calibri (Body)"/>
                <a:cs typeface="Calibri" panose="020F0502020204030204" pitchFamily="34" charset="0"/>
              </a:rPr>
              <a:t>CRF: Xác suất trên toàn bộ label</a:t>
            </a:r>
          </a:p>
          <a:p>
            <a:r>
              <a:rPr lang="en-US" sz="1600">
                <a:latin typeface="Calibri (Body)"/>
                <a:cs typeface="Calibri" panose="020F0502020204030204" pitchFamily="34" charset="0"/>
              </a:rPr>
              <a:t>CRF có tính tuần tự, </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692261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333672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1C180B8-A23A-4F77-9AA8-B7F97D9536FE}" type="datetime1">
              <a:rPr lang="en-US" smtClean="0"/>
              <a:t>12/18/2021</a:t>
            </a:fld>
            <a:endParaRPr/>
          </a:p>
        </p:txBody>
      </p:sp>
      <p:sp>
        <p:nvSpPr>
          <p:cNvPr id="23" name="Footer Placeholder 22"/>
          <p:cNvSpPr>
            <a:spLocks noGrp="1"/>
          </p:cNvSpPr>
          <p:nvPr>
            <p:ph type="ftr" sz="quarter" idx="11"/>
          </p:nvPr>
        </p:nvSpPr>
        <p:spPr/>
        <p:txBody>
          <a:bodyPr/>
          <a:lstStyle/>
          <a:p>
            <a:r>
              <a:rPr lang="en-US"/>
              <a:t>Các mô hình phân tích dữ liệu</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5FA3264-9930-4141-800E-5B4203ECF87A}"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12B8023-EE0A-4ED7-8ED6-8EBBF1B5D351}"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ACFE65-B82D-4017-BBC6-F88A2263F0D7}"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28929-8693-423C-8654-DDD6CF3A8A0D}" type="datetime1">
              <a:rPr lang="en-US" smtClean="0"/>
              <a:t>12/18/2021</a:t>
            </a:fld>
            <a:endParaRPr/>
          </a:p>
        </p:txBody>
      </p:sp>
      <p:sp>
        <p:nvSpPr>
          <p:cNvPr id="5" name="Footer Placeholder 4"/>
          <p:cNvSpPr>
            <a:spLocks noGrp="1"/>
          </p:cNvSpPr>
          <p:nvPr>
            <p:ph type="ftr" sz="quarter" idx="11"/>
          </p:nvPr>
        </p:nvSpPr>
        <p:spPr/>
        <p:txBody>
          <a:bodyPr/>
          <a:lstStyle/>
          <a:p>
            <a:r>
              <a:rPr lang="en-US"/>
              <a:t>Các mô hình phân tích dữ liệu</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4C68C0-7D7E-4A67-8F24-0CCAD571C752}"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1C03A6-7C73-4BBE-971A-7D60AD0D7EB7}" type="datetime1">
              <a:rPr lang="en-US" smtClean="0"/>
              <a:t>12/18/2021</a:t>
            </a:fld>
            <a:endParaRPr/>
          </a:p>
        </p:txBody>
      </p:sp>
      <p:sp>
        <p:nvSpPr>
          <p:cNvPr id="8" name="Footer Placeholder 7"/>
          <p:cNvSpPr>
            <a:spLocks noGrp="1"/>
          </p:cNvSpPr>
          <p:nvPr>
            <p:ph type="ftr" sz="quarter" idx="11"/>
          </p:nvPr>
        </p:nvSpPr>
        <p:spPr/>
        <p:txBody>
          <a:bodyPr/>
          <a:lstStyle/>
          <a:p>
            <a:r>
              <a:rPr lang="en-US"/>
              <a:t>Các mô hình phân tích dữ liệu</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DD2827-733B-490B-B64D-D2E4ED4143CD}" type="datetime1">
              <a:rPr lang="en-US" smtClean="0"/>
              <a:t>12/18/2021</a:t>
            </a:fld>
            <a:endParaRPr/>
          </a:p>
        </p:txBody>
      </p:sp>
      <p:sp>
        <p:nvSpPr>
          <p:cNvPr id="4" name="Footer Placeholder 3"/>
          <p:cNvSpPr>
            <a:spLocks noGrp="1"/>
          </p:cNvSpPr>
          <p:nvPr>
            <p:ph type="ftr" sz="quarter" idx="11"/>
          </p:nvPr>
        </p:nvSpPr>
        <p:spPr/>
        <p:txBody>
          <a:bodyPr/>
          <a:lstStyle/>
          <a:p>
            <a:r>
              <a:rPr lang="en-US"/>
              <a:t>Các mô hình phân tích dữ liệu</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CF7D6-0894-4CAB-9C31-DECB9675D8D0}" type="datetime1">
              <a:rPr lang="en-US" smtClean="0"/>
              <a:t>12/18/2021</a:t>
            </a:fld>
            <a:endParaRPr/>
          </a:p>
        </p:txBody>
      </p:sp>
      <p:sp>
        <p:nvSpPr>
          <p:cNvPr id="3" name="Footer Placeholder 2"/>
          <p:cNvSpPr>
            <a:spLocks noGrp="1"/>
          </p:cNvSpPr>
          <p:nvPr>
            <p:ph type="ftr" sz="quarter" idx="11"/>
          </p:nvPr>
        </p:nvSpPr>
        <p:spPr/>
        <p:txBody>
          <a:bodyPr/>
          <a:lstStyle/>
          <a:p>
            <a:r>
              <a:rPr lang="en-US"/>
              <a:t>Các mô hình phân tích dữ liệu</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33A8D34-CE8A-4517-B16D-7CD95FF78FAE}"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678162-62C1-454B-A7D3-0428022076E8}" type="datetime1">
              <a:rPr lang="en-US" smtClean="0"/>
              <a:t>12/18/2021</a:t>
            </a:fld>
            <a:endParaRPr/>
          </a:p>
        </p:txBody>
      </p:sp>
      <p:sp>
        <p:nvSpPr>
          <p:cNvPr id="6" name="Footer Placeholder 5"/>
          <p:cNvSpPr>
            <a:spLocks noGrp="1"/>
          </p:cNvSpPr>
          <p:nvPr>
            <p:ph type="ftr" sz="quarter" idx="11"/>
          </p:nvPr>
        </p:nvSpPr>
        <p:spPr/>
        <p:txBody>
          <a:bodyPr/>
          <a:lstStyle/>
          <a:p>
            <a:r>
              <a:rPr lang="en-US"/>
              <a:t>Các mô hình phân tích dữ liệu</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E589520D-B049-4915-AF2A-77A30FA5D9C5}" type="datetime1">
              <a:rPr lang="en-US" smtClean="0"/>
              <a:t>12/18/2021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Các mô hình phân tích dữ liệu</a:t>
            </a:r>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c/learn-ai-bbc/data" TargetMode="External"/><Relationship Id="rId2" Type="http://schemas.openxmlformats.org/officeDocument/2006/relationships/hyperlink" Target="http://www2.aueb.gr/users/ion/data/enron-spam/readme.tx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learn-ai-bbc/data" TargetMode="External"/><Relationship Id="rId2" Type="http://schemas.openxmlformats.org/officeDocument/2006/relationships/hyperlink" Target="http://www2.aueb.gr/users/ion/data/enron-spam/readme.tx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CLASSIFICATION</a:t>
            </a:r>
          </a:p>
        </p:txBody>
      </p:sp>
      <p:sp>
        <p:nvSpPr>
          <p:cNvPr id="5" name="Subtitle 4"/>
          <p:cNvSpPr>
            <a:spLocks noGrp="1"/>
          </p:cNvSpPr>
          <p:nvPr>
            <p:ph type="subTitle" idx="1"/>
          </p:nvPr>
        </p:nvSpPr>
        <p:spPr>
          <a:xfrm>
            <a:off x="1625176" y="2616200"/>
            <a:ext cx="8735325" cy="965200"/>
          </a:xfrm>
        </p:spPr>
        <p:txBody>
          <a:bodyPr/>
          <a:lstStyle/>
          <a:p>
            <a:r>
              <a:rPr lang="en-US" err="1"/>
              <a:t>Ứng</a:t>
            </a:r>
            <a:r>
              <a:rPr lang="en-US"/>
              <a:t> </a:t>
            </a:r>
            <a:r>
              <a:rPr lang="en-US" err="1"/>
              <a:t>dụng</a:t>
            </a:r>
            <a:r>
              <a:rPr lang="en-US"/>
              <a:t> </a:t>
            </a:r>
            <a:r>
              <a:rPr lang="en-US" err="1"/>
              <a:t>các</a:t>
            </a:r>
            <a:r>
              <a:rPr lang="en-US"/>
              <a:t> </a:t>
            </a:r>
            <a:r>
              <a:rPr lang="en-US" err="1"/>
              <a:t>thuật</a:t>
            </a:r>
            <a:r>
              <a:rPr lang="en-US"/>
              <a:t> </a:t>
            </a:r>
            <a:r>
              <a:rPr lang="en-US" err="1"/>
              <a:t>toán</a:t>
            </a:r>
            <a:r>
              <a:rPr lang="en-US"/>
              <a:t> classification </a:t>
            </a:r>
            <a:r>
              <a:rPr lang="en-US" err="1"/>
              <a:t>cho</a:t>
            </a:r>
            <a:r>
              <a:rPr lang="en-US"/>
              <a:t> </a:t>
            </a:r>
            <a:r>
              <a:rPr lang="en-US" err="1"/>
              <a:t>bài</a:t>
            </a:r>
            <a:r>
              <a:rPr lang="en-US"/>
              <a:t> toán LỌC &amp; </a:t>
            </a:r>
            <a:r>
              <a:rPr lang="en-US" err="1"/>
              <a:t>phân</a:t>
            </a:r>
            <a:r>
              <a:rPr lang="en-US"/>
              <a:t> </a:t>
            </a:r>
            <a:r>
              <a:rPr lang="en-US" err="1"/>
              <a:t>loại</a:t>
            </a:r>
            <a:r>
              <a:rPr lang="en-US"/>
              <a:t> email</a:t>
            </a:r>
          </a:p>
        </p:txBody>
      </p:sp>
      <p:sp>
        <p:nvSpPr>
          <p:cNvPr id="3" name="TextBox 2">
            <a:extLst>
              <a:ext uri="{FF2B5EF4-FFF2-40B4-BE49-F238E27FC236}">
                <a16:creationId xmlns:a16="http://schemas.microsoft.com/office/drawing/2014/main" id="{83DA8F20-3092-4828-A2AF-99BC5F49F8BF}"/>
              </a:ext>
            </a:extLst>
          </p:cNvPr>
          <p:cNvSpPr txBox="1"/>
          <p:nvPr/>
        </p:nvSpPr>
        <p:spPr>
          <a:xfrm>
            <a:off x="3160712" y="4191000"/>
            <a:ext cx="5867400" cy="523220"/>
          </a:xfrm>
          <a:prstGeom prst="rect">
            <a:avLst/>
          </a:prstGeom>
          <a:noFill/>
        </p:spPr>
        <p:txBody>
          <a:bodyPr wrap="square" rtlCol="0">
            <a:spAutoFit/>
          </a:bodyPr>
          <a:lstStyle/>
          <a:p>
            <a:r>
              <a:rPr lang="en-US" sz="2800"/>
              <a:t>Nguyễn Minh Ý – Nguyễn </a:t>
            </a:r>
            <a:r>
              <a:rPr lang="en-US" sz="2800" err="1"/>
              <a:t>Hồ</a:t>
            </a:r>
            <a:r>
              <a:rPr lang="en-US" sz="2800"/>
              <a:t> </a:t>
            </a:r>
            <a:r>
              <a:rPr lang="en-US" sz="2800" err="1"/>
              <a:t>Toàn</a:t>
            </a:r>
            <a:r>
              <a:rPr lang="en-US" sz="2800"/>
              <a:t> </a:t>
            </a:r>
            <a:r>
              <a:rPr lang="en-US" sz="2800" err="1"/>
              <a:t>Thư</a:t>
            </a:r>
            <a:endParaRPr lang="en-US" sz="2800"/>
          </a:p>
        </p:txBody>
      </p:sp>
      <p:sp>
        <p:nvSpPr>
          <p:cNvPr id="6" name="TextBox 5">
            <a:extLst>
              <a:ext uri="{FF2B5EF4-FFF2-40B4-BE49-F238E27FC236}">
                <a16:creationId xmlns:a16="http://schemas.microsoft.com/office/drawing/2014/main" id="{AFDA2AA7-237D-4347-BFE9-3BF63270579B}"/>
              </a:ext>
            </a:extLst>
          </p:cNvPr>
          <p:cNvSpPr txBox="1"/>
          <p:nvPr/>
        </p:nvSpPr>
        <p:spPr>
          <a:xfrm>
            <a:off x="5268938" y="6334780"/>
            <a:ext cx="1447800" cy="523220"/>
          </a:xfrm>
          <a:prstGeom prst="rect">
            <a:avLst/>
          </a:prstGeom>
          <a:noFill/>
        </p:spPr>
        <p:txBody>
          <a:bodyPr wrap="square" rtlCol="0">
            <a:spAutoFit/>
          </a:bodyPr>
          <a:lstStyle/>
          <a:p>
            <a:r>
              <a:rPr lang="en-US" sz="2800"/>
              <a:t>12/2021</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Conditional Random Fields (CRF)</a:t>
            </a:r>
          </a:p>
        </p:txBody>
      </p:sp>
      <p:sp>
        <p:nvSpPr>
          <p:cNvPr id="10" name="Content Placeholder 9"/>
          <p:cNvSpPr>
            <a:spLocks noGrp="1"/>
          </p:cNvSpPr>
          <p:nvPr>
            <p:ph sz="half" idx="2"/>
          </p:nvPr>
        </p:nvSpPr>
        <p:spPr>
          <a:xfrm>
            <a:off x="531812" y="1676400"/>
            <a:ext cx="11430000" cy="4470401"/>
          </a:xfrm>
        </p:spPr>
        <p:txBody>
          <a:bodyPr/>
          <a:lstStyle/>
          <a:p>
            <a:pPr lvl="1" algn="just">
              <a:lnSpc>
                <a:spcPct val="150000"/>
              </a:lnSpc>
            </a:pPr>
            <a:r>
              <a:rPr lang="vi-VN" sz="2200">
                <a:latin typeface="Calibri (Body)"/>
                <a:cs typeface="Calibri" panose="020F0502020204030204" pitchFamily="34" charset="0"/>
              </a:rPr>
              <a:t>CRF là thuật toán xác suất có điều kiện. Sự khác biệt ở mô hình này là sự phân phối xác suất theo điều kiện P(y</a:t>
            </a:r>
            <a:r>
              <a:rPr lang="en-US" sz="2200">
                <a:latin typeface="Calibri (Body)"/>
                <a:cs typeface="Calibri" panose="020F0502020204030204" pitchFamily="34" charset="0"/>
              </a:rPr>
              <a:t>|</a:t>
            </a:r>
            <a:r>
              <a:rPr lang="vi-VN" sz="2200">
                <a:latin typeface="Calibri (Body)"/>
                <a:cs typeface="Calibri" panose="020F0502020204030204" pitchFamily="34" charset="0"/>
              </a:rPr>
              <a:t>x), và xác suất này sẽ cố gắng đưa về xác suất bình thường: P(y, x).</a:t>
            </a:r>
            <a:endParaRPr lang="en-US" sz="2200">
              <a:latin typeface="Calibri (Body)"/>
              <a:cs typeface="Calibri" panose="020F0502020204030204" pitchFamily="34" charset="0"/>
            </a:endParaRPr>
          </a:p>
          <a:p>
            <a:pPr lvl="1" algn="just">
              <a:lnSpc>
                <a:spcPct val="150000"/>
              </a:lnSpc>
            </a:pPr>
            <a:r>
              <a:rPr lang="en-US" sz="2200">
                <a:latin typeface="Calibri (Body)"/>
                <a:cs typeface="Calibri" panose="020F0502020204030204" pitchFamily="34" charset="0"/>
              </a:rPr>
              <a:t>Đầu vào của thuật toán là tập hợp các thuộc tính (dạng số thực) theo một quy tắc. </a:t>
            </a:r>
            <a:r>
              <a:rPr lang="vi-VN" sz="2200">
                <a:latin typeface="Calibri (Body)"/>
                <a:cs typeface="Calibri" panose="020F0502020204030204" pitchFamily="34" charset="0"/>
              </a:rPr>
              <a:t>Trọng số của biểu thức với các thuộc tính đầu vào cùng các nhãn đã được g</a:t>
            </a:r>
            <a:r>
              <a:rPr lang="en-US" sz="2200">
                <a:latin typeface="Calibri (Body)"/>
                <a:cs typeface="Calibri" panose="020F0502020204030204" pitchFamily="34" charset="0"/>
              </a:rPr>
              <a:t>ắ</a:t>
            </a:r>
            <a:r>
              <a:rPr lang="vi-VN" sz="2200">
                <a:latin typeface="Calibri (Body)"/>
                <a:cs typeface="Calibri" panose="020F0502020204030204" pitchFamily="34" charset="0"/>
              </a:rPr>
              <a:t>n thẻ trước đó và task sẽ được dùng để dự đoán cho việc nhãn gắn hiện tại.</a:t>
            </a:r>
            <a:endParaRPr lang="en-US" sz="2200">
              <a:latin typeface="Calibri (Body)"/>
              <a:cs typeface="Calibri" panose="020F0502020204030204" pitchFamily="34" charset="0"/>
            </a:endParaRPr>
          </a:p>
          <a:p>
            <a:pPr lvl="1" algn="just">
              <a:lnSpc>
                <a:spcPct val="150000"/>
              </a:lnSpc>
            </a:pPr>
            <a:r>
              <a:rPr lang="vi-VN" sz="2200">
                <a:latin typeface="Calibri (Body)"/>
                <a:cs typeface="Calibri" panose="020F0502020204030204" pitchFamily="34" charset="0"/>
              </a:rPr>
              <a:t>Ta sẽ ước lượng trọng số sao cho chỉ số likelihood của nhãn trog bộ dữ liệu train là cực đại.</a:t>
            </a:r>
            <a:endParaRPr lang="en-US" sz="2200">
              <a:latin typeface="Calibri (Body)"/>
              <a:cs typeface="Calibri" panose="020F0502020204030204" pitchFamily="34" charset="0"/>
            </a:endParaRPr>
          </a:p>
          <a:p>
            <a:pPr lvl="1" algn="just">
              <a:lnSpc>
                <a:spcPct val="150000"/>
              </a:lnSpc>
            </a:pPr>
            <a:r>
              <a:rPr lang="vi-VN" sz="2200">
                <a:latin typeface="Calibri (Body)"/>
                <a:cs typeface="Calibri" panose="020F0502020204030204" pitchFamily="34" charset="0"/>
              </a:rPr>
              <a:t>CRF được sử d</a:t>
            </a:r>
            <a:r>
              <a:rPr lang="en-US" sz="2200">
                <a:latin typeface="Calibri (Body)"/>
                <a:cs typeface="Calibri" panose="020F0502020204030204" pitchFamily="34" charset="0"/>
              </a:rPr>
              <a:t>ụ</a:t>
            </a:r>
            <a:r>
              <a:rPr lang="vi-VN" sz="2200">
                <a:latin typeface="Calibri (Body)"/>
                <a:cs typeface="Calibri" panose="020F0502020204030204" pitchFamily="34" charset="0"/>
              </a:rPr>
              <a:t>ng cho việc gắn nhãn N</a:t>
            </a:r>
            <a:r>
              <a:rPr lang="en-US" sz="2200">
                <a:latin typeface="Calibri (Body)"/>
                <a:cs typeface="Calibri" panose="020F0502020204030204" pitchFamily="34" charset="0"/>
              </a:rPr>
              <a:t>ER</a:t>
            </a:r>
            <a:r>
              <a:rPr lang="vi-VN" sz="2200">
                <a:latin typeface="Calibri (Body)"/>
                <a:cs typeface="Calibri" panose="020F0502020204030204" pitchFamily="34" charset="0"/>
              </a:rPr>
              <a:t> và POS.</a:t>
            </a:r>
            <a:endParaRPr lang="en-US" sz="2200">
              <a:latin typeface="Calibri (Body)"/>
              <a:cs typeface="Calibri" panose="020F0502020204030204" pitchFamily="34" charset="0"/>
            </a:endParaRPr>
          </a:p>
        </p:txBody>
      </p:sp>
      <p:sp>
        <p:nvSpPr>
          <p:cNvPr id="2" name="Footer Placeholder 1">
            <a:extLst>
              <a:ext uri="{FF2B5EF4-FFF2-40B4-BE49-F238E27FC236}">
                <a16:creationId xmlns:a16="http://schemas.microsoft.com/office/drawing/2014/main" id="{4343D9DC-257A-409A-BC43-BF179FC8AA72}"/>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A7BB9B57-A3CD-4B30-8F09-043144ED29A1}"/>
              </a:ext>
            </a:extLst>
          </p:cNvPr>
          <p:cNvSpPr>
            <a:spLocks noGrp="1"/>
          </p:cNvSpPr>
          <p:nvPr>
            <p:ph type="sldNum" sz="quarter" idx="12"/>
          </p:nvPr>
        </p:nvSpPr>
        <p:spPr/>
        <p:txBody>
          <a:bodyPr/>
          <a:lstStyle/>
          <a:p>
            <a:fld id="{C014DD1E-5D91-48A3-AD6D-45FBA980D106}" type="slidenum">
              <a:rPr lang="en-US" smtClean="0"/>
              <a:t>10</a:t>
            </a:fld>
            <a:endParaRPr lang="en-US"/>
          </a:p>
        </p:txBody>
      </p:sp>
    </p:spTree>
    <p:extLst>
      <p:ext uri="{BB962C8B-B14F-4D97-AF65-F5344CB8AC3E}">
        <p14:creationId xmlns:p14="http://schemas.microsoft.com/office/powerpoint/2010/main" val="35296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dùng Conditional Random Fields (CRF)</a:t>
            </a:r>
          </a:p>
        </p:txBody>
      </p:sp>
      <p:sp>
        <p:nvSpPr>
          <p:cNvPr id="10" name="Content Placeholder 9"/>
          <p:cNvSpPr>
            <a:spLocks noGrp="1"/>
          </p:cNvSpPr>
          <p:nvPr>
            <p:ph sz="half" idx="2"/>
          </p:nvPr>
        </p:nvSpPr>
        <p:spPr>
          <a:xfrm>
            <a:off x="531812" y="1676400"/>
            <a:ext cx="11430000" cy="4470401"/>
          </a:xfrm>
        </p:spPr>
        <p:txBody>
          <a:bodyPr/>
          <a:lstStyle/>
          <a:p>
            <a:pPr lvl="1" algn="just">
              <a:lnSpc>
                <a:spcPct val="150000"/>
              </a:lnSpc>
            </a:pPr>
            <a:r>
              <a:rPr lang="vi-VN" sz="2200">
                <a:latin typeface="Calibri (Body)"/>
                <a:cs typeface="Calibri" panose="020F0502020204030204" pitchFamily="34" charset="0"/>
              </a:rPr>
              <a:t>Thừa kế các điểm mạnh của MEMMs (Maximum entropy Markov models - mô hình Markov cực đại hóa entropy) nhưng lại giải quyết đc vấn đề "label bias“</a:t>
            </a:r>
            <a:r>
              <a:rPr lang="en-US" sz="2200">
                <a:latin typeface="Calibri (Body)"/>
                <a:cs typeface="Calibri" panose="020F0502020204030204" pitchFamily="34" charset="0"/>
              </a:rPr>
              <a:t>.</a:t>
            </a:r>
          </a:p>
          <a:p>
            <a:pPr lvl="1" algn="just">
              <a:lnSpc>
                <a:spcPct val="150000"/>
              </a:lnSpc>
            </a:pPr>
            <a:r>
              <a:rPr lang="vi-VN" sz="2200">
                <a:latin typeface="Calibri (Body)"/>
                <a:cs typeface="Calibri" panose="020F0502020204030204" pitchFamily="34" charset="0"/>
              </a:rPr>
              <a:t>Điểm khác biệt giữa MEMMs và CRF đó là MEMMs định nghĩa phân phối xác suất trên từng label v</a:t>
            </a:r>
            <a:r>
              <a:rPr lang="en-US" sz="2200">
                <a:latin typeface="Calibri (Body)"/>
                <a:cs typeface="Calibri" panose="020F0502020204030204" pitchFamily="34" charset="0"/>
              </a:rPr>
              <a:t>ới</a:t>
            </a:r>
            <a:r>
              <a:rPr lang="vi-VN" sz="2200">
                <a:latin typeface="Calibri (Body)"/>
                <a:cs typeface="Calibri" panose="020F0502020204030204" pitchFamily="34" charset="0"/>
              </a:rPr>
              <a:t> điều kiện biết tr</a:t>
            </a:r>
            <a:r>
              <a:rPr lang="en-US" sz="2200">
                <a:latin typeface="Calibri (Body)"/>
                <a:cs typeface="Calibri" panose="020F0502020204030204" pitchFamily="34" charset="0"/>
              </a:rPr>
              <a:t>ước</a:t>
            </a:r>
            <a:r>
              <a:rPr lang="vi-VN" sz="2200">
                <a:latin typeface="Calibri (Body)"/>
                <a:cs typeface="Calibri" panose="020F0502020204030204" pitchFamily="34" charset="0"/>
              </a:rPr>
              <a:t> label đó và quan sát hiện tại, trong khi CRF định nghĩa phân phối xác suất trên toàn bộ chuỗi label v</a:t>
            </a:r>
            <a:r>
              <a:rPr lang="en-US" sz="2200">
                <a:latin typeface="Calibri (Body)"/>
                <a:cs typeface="Calibri" panose="020F0502020204030204" pitchFamily="34" charset="0"/>
              </a:rPr>
              <a:t>ới</a:t>
            </a:r>
            <a:r>
              <a:rPr lang="vi-VN" sz="2200">
                <a:latin typeface="Calibri (Body)"/>
                <a:cs typeface="Calibri" panose="020F0502020204030204" pitchFamily="34" charset="0"/>
              </a:rPr>
              <a:t> điều kiện biết chuỗi quan sát cho trước</a:t>
            </a:r>
            <a:r>
              <a:rPr lang="en-US" sz="2200">
                <a:latin typeface="Calibri (Body)"/>
                <a:cs typeface="Calibri" panose="020F0502020204030204" pitchFamily="34" charset="0"/>
              </a:rPr>
              <a:t>.</a:t>
            </a:r>
          </a:p>
          <a:p>
            <a:pPr lvl="1" algn="just">
              <a:lnSpc>
                <a:spcPct val="150000"/>
              </a:lnSpc>
            </a:pPr>
            <a:r>
              <a:rPr lang="vi-VN" sz="2200">
                <a:latin typeface="Calibri (Body)"/>
                <a:cs typeface="Calibri" panose="020F0502020204030204" pitchFamily="34" charset="0"/>
              </a:rPr>
              <a:t>Dữ liệu đầu vào cho CRF là dữ liệu tuần tự, cân nhắc đến ngữ cảnh trước đó khi dự đoán trên 1 điểm dữ liệu.</a:t>
            </a:r>
            <a:endParaRPr lang="en-US" sz="2200">
              <a:latin typeface="Calibri (Body)"/>
              <a:cs typeface="Calibri" panose="020F0502020204030204" pitchFamily="34" charset="0"/>
            </a:endParaRPr>
          </a:p>
        </p:txBody>
      </p:sp>
      <p:sp>
        <p:nvSpPr>
          <p:cNvPr id="2" name="Footer Placeholder 1">
            <a:extLst>
              <a:ext uri="{FF2B5EF4-FFF2-40B4-BE49-F238E27FC236}">
                <a16:creationId xmlns:a16="http://schemas.microsoft.com/office/drawing/2014/main" id="{A673512E-6202-468D-9F48-DD442C52D8BA}"/>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1D454FC8-FD4D-4EA4-9095-63B342146E86}"/>
              </a:ext>
            </a:extLst>
          </p:cNvPr>
          <p:cNvSpPr>
            <a:spLocks noGrp="1"/>
          </p:cNvSpPr>
          <p:nvPr>
            <p:ph type="sldNum" sz="quarter" idx="12"/>
          </p:nvPr>
        </p:nvSpPr>
        <p:spPr/>
        <p:txBody>
          <a:bodyPr/>
          <a:lstStyle/>
          <a:p>
            <a:fld id="{C014DD1E-5D91-48A3-AD6D-45FBA980D106}" type="slidenum">
              <a:rPr lang="en-US" smtClean="0"/>
              <a:t>11</a:t>
            </a:fld>
            <a:endParaRPr lang="en-US"/>
          </a:p>
        </p:txBody>
      </p:sp>
    </p:spTree>
    <p:extLst>
      <p:ext uri="{BB962C8B-B14F-4D97-AF65-F5344CB8AC3E}">
        <p14:creationId xmlns:p14="http://schemas.microsoft.com/office/powerpoint/2010/main" val="350639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753203"/>
            <a:ext cx="8938472" cy="1220933"/>
          </a:xfrm>
        </p:spPr>
        <p:txBody>
          <a:bodyPr/>
          <a:lstStyle/>
          <a:p>
            <a:r>
              <a:rPr lang="en-US" dirty="0" err="1"/>
              <a:t>Thực</a:t>
            </a:r>
            <a:r>
              <a:rPr lang="en-US" dirty="0"/>
              <a:t> </a:t>
            </a:r>
            <a:r>
              <a:rPr lang="en-US" dirty="0" err="1"/>
              <a:t>nghiệm</a:t>
            </a:r>
            <a:r>
              <a:rPr lang="en-US" dirty="0"/>
              <a:t> &amp; </a:t>
            </a:r>
            <a:r>
              <a:rPr lang="en-US" dirty="0" err="1"/>
              <a:t>Kết</a:t>
            </a:r>
            <a:r>
              <a:rPr lang="en-US" dirty="0"/>
              <a:t> </a:t>
            </a:r>
            <a:r>
              <a:rPr lang="en-US" dirty="0" err="1"/>
              <a:t>luận</a:t>
            </a:r>
            <a:endParaRPr lang="en-US" dirty="0"/>
          </a:p>
        </p:txBody>
      </p:sp>
      <p:sp>
        <p:nvSpPr>
          <p:cNvPr id="5" name="Text Placeholder 4"/>
          <p:cNvSpPr>
            <a:spLocks noGrp="1"/>
          </p:cNvSpPr>
          <p:nvPr>
            <p:ph type="body" idx="1"/>
          </p:nvPr>
        </p:nvSpPr>
        <p:spPr>
          <a:xfrm>
            <a:off x="1625176" y="4951266"/>
            <a:ext cx="8355436" cy="1220933"/>
          </a:xfrm>
        </p:spPr>
        <p:txBody>
          <a:bodyPr/>
          <a:lstStyle/>
          <a:p>
            <a:r>
              <a:rPr lang="en-US"/>
              <a:t>Bài toán lọc mail spam và phân loại email</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12</a:t>
            </a:fld>
            <a:endParaRPr lang="en-US"/>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1218883" y="1706880"/>
            <a:ext cx="10360501" cy="4465320"/>
          </a:xfrm>
        </p:spPr>
        <p:txBody>
          <a:bodyPr/>
          <a:lstStyle/>
          <a:p>
            <a:r>
              <a:rPr lang="en-US"/>
              <a:t>Lọc Mail Spam: </a:t>
            </a:r>
            <a:r>
              <a:rPr lang="en-US" b="1" i="1"/>
              <a:t>Enron-Spam datasets</a:t>
            </a:r>
          </a:p>
          <a:p>
            <a:pPr lvl="1"/>
            <a:r>
              <a:rPr lang="en-US">
                <a:hlinkClick r:id="rId2"/>
              </a:rPr>
              <a:t>http://www2.aueb.gr/users/ion/data/enron-spam/readme.txt</a:t>
            </a:r>
            <a:endParaRPr lang="en-US"/>
          </a:p>
          <a:p>
            <a:pPr lvl="1"/>
            <a:r>
              <a:rPr lang="en-US"/>
              <a:t>Gồm 5975 email định dạng txt</a:t>
            </a:r>
          </a:p>
          <a:p>
            <a:pPr lvl="1"/>
            <a:r>
              <a:rPr lang="en-US"/>
              <a:t>2 lớp legitimate và spam</a:t>
            </a:r>
          </a:p>
          <a:p>
            <a:r>
              <a:rPr lang="en-US"/>
              <a:t>Phân loại Email theo chủ đề: </a:t>
            </a:r>
            <a:r>
              <a:rPr lang="en-US" b="1" i="1">
                <a:solidFill>
                  <a:srgbClr val="C9D1D9"/>
                </a:solidFill>
                <a:effectLst/>
                <a:latin typeface="-apple-system"/>
              </a:rPr>
              <a:t>BBC News Dataset</a:t>
            </a:r>
          </a:p>
          <a:p>
            <a:pPr lvl="1"/>
            <a:r>
              <a:rPr lang="en-US" i="1">
                <a:hlinkClick r:id="rId3"/>
              </a:rPr>
              <a:t>https://www.kaggle.com/c/learn-ai-bbc/data</a:t>
            </a:r>
            <a:endParaRPr lang="en-US" i="1"/>
          </a:p>
          <a:p>
            <a:pPr lvl="1"/>
            <a:r>
              <a:rPr lang="en-US"/>
              <a:t>Gồm 1490 dòng, định dạng csv.</a:t>
            </a:r>
          </a:p>
          <a:p>
            <a:pPr lvl="1"/>
            <a:r>
              <a:rPr lang="en-US"/>
              <a:t>5 lớp: business, entertainment, politic, sport, tech.</a:t>
            </a:r>
          </a:p>
        </p:txBody>
      </p:sp>
      <p:sp>
        <p:nvSpPr>
          <p:cNvPr id="4" name="Footer Placeholder 3">
            <a:extLst>
              <a:ext uri="{FF2B5EF4-FFF2-40B4-BE49-F238E27FC236}">
                <a16:creationId xmlns:a16="http://schemas.microsoft.com/office/drawing/2014/main" id="{E72DC554-96A2-432E-A532-3709339933B5}"/>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8837D20C-1A10-4B17-B72E-FB8097297D3C}"/>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a:t>
            </a:r>
          </a:p>
        </p:txBody>
      </p:sp>
      <p:sp>
        <p:nvSpPr>
          <p:cNvPr id="3" name="Content Placeholder 2"/>
          <p:cNvSpPr>
            <a:spLocks noGrp="1"/>
          </p:cNvSpPr>
          <p:nvPr>
            <p:ph sz="half" idx="1"/>
          </p:nvPr>
        </p:nvSpPr>
        <p:spPr>
          <a:xfrm>
            <a:off x="1218883" y="1706880"/>
            <a:ext cx="10360501" cy="4465320"/>
          </a:xfrm>
        </p:spPr>
        <p:txBody>
          <a:bodyPr>
            <a:normAutofit/>
          </a:bodyPr>
          <a:lstStyle/>
          <a:p>
            <a:r>
              <a:rPr lang="en-US" dirty="0" err="1"/>
              <a:t>Lọc</a:t>
            </a:r>
            <a:r>
              <a:rPr lang="en-US" dirty="0"/>
              <a:t> Mail Spam: </a:t>
            </a:r>
            <a:r>
              <a:rPr lang="en-US" b="1" i="1" dirty="0"/>
              <a:t>Enron-Spam datasets</a:t>
            </a:r>
          </a:p>
          <a:p>
            <a:pPr lvl="1"/>
            <a:r>
              <a:rPr lang="en-US" dirty="0">
                <a:hlinkClick r:id="rId2"/>
              </a:rPr>
              <a:t>http://www2.aueb.gr/users/ion/data/enron-spam</a:t>
            </a:r>
          </a:p>
          <a:p>
            <a:pPr lvl="1"/>
            <a:r>
              <a:rPr lang="en-US" dirty="0" err="1"/>
              <a:t>Gồm</a:t>
            </a:r>
            <a:r>
              <a:rPr lang="en-US" dirty="0"/>
              <a:t> 5975 Email </a:t>
            </a:r>
            <a:r>
              <a:rPr lang="en-US" dirty="0" err="1"/>
              <a:t>định</a:t>
            </a:r>
            <a:r>
              <a:rPr lang="en-US" dirty="0"/>
              <a:t> </a:t>
            </a:r>
            <a:r>
              <a:rPr lang="en-US" dirty="0" err="1"/>
              <a:t>dạng</a:t>
            </a:r>
            <a:r>
              <a:rPr lang="en-US" dirty="0"/>
              <a:t> txt</a:t>
            </a:r>
          </a:p>
          <a:p>
            <a:pPr lvl="1"/>
            <a:r>
              <a:rPr lang="en-US" dirty="0"/>
              <a:t>2 </a:t>
            </a:r>
            <a:r>
              <a:rPr lang="en-US" dirty="0" err="1"/>
              <a:t>lớp</a:t>
            </a:r>
            <a:r>
              <a:rPr lang="en-US" dirty="0"/>
              <a:t> legitimate và spam</a:t>
            </a:r>
          </a:p>
          <a:p>
            <a:pPr lvl="1"/>
            <a:endParaRPr lang="en-US" dirty="0"/>
          </a:p>
          <a:p>
            <a:r>
              <a:rPr lang="en-US" dirty="0" err="1"/>
              <a:t>Phân</a:t>
            </a:r>
            <a:r>
              <a:rPr lang="en-US" dirty="0"/>
              <a:t> </a:t>
            </a:r>
            <a:r>
              <a:rPr lang="en-US" dirty="0" err="1"/>
              <a:t>loại</a:t>
            </a:r>
            <a:r>
              <a:rPr lang="en-US" dirty="0"/>
              <a:t> Email </a:t>
            </a:r>
            <a:r>
              <a:rPr lang="en-US" dirty="0" err="1"/>
              <a:t>theo</a:t>
            </a:r>
            <a:r>
              <a:rPr lang="en-US" dirty="0"/>
              <a:t> </a:t>
            </a:r>
            <a:r>
              <a:rPr lang="en-US" dirty="0" err="1"/>
              <a:t>chủ</a:t>
            </a:r>
            <a:r>
              <a:rPr lang="en-US" dirty="0"/>
              <a:t> </a:t>
            </a:r>
            <a:r>
              <a:rPr lang="en-US" dirty="0" err="1"/>
              <a:t>đề</a:t>
            </a:r>
            <a:r>
              <a:rPr lang="en-US" dirty="0"/>
              <a:t>: </a:t>
            </a:r>
            <a:r>
              <a:rPr lang="en-US" b="1" i="1" dirty="0">
                <a:solidFill>
                  <a:srgbClr val="C9D1D9"/>
                </a:solidFill>
                <a:effectLst/>
                <a:latin typeface="-apple-system"/>
              </a:rPr>
              <a:t>BBC News Dataset</a:t>
            </a:r>
          </a:p>
          <a:p>
            <a:pPr lvl="1"/>
            <a:r>
              <a:rPr lang="en-US" i="1" dirty="0">
                <a:hlinkClick r:id="rId3"/>
              </a:rPr>
              <a:t>https://www.kaggle.com/c/learn-ai-bbc/data</a:t>
            </a:r>
            <a:endParaRPr lang="en-US" i="1" dirty="0"/>
          </a:p>
          <a:p>
            <a:pPr lvl="1"/>
            <a:r>
              <a:rPr lang="en-US" dirty="0" err="1"/>
              <a:t>Gồm</a:t>
            </a:r>
            <a:r>
              <a:rPr lang="en-US" dirty="0"/>
              <a:t> 1490 </a:t>
            </a:r>
            <a:r>
              <a:rPr lang="en-US" dirty="0" err="1"/>
              <a:t>dòng</a:t>
            </a:r>
            <a:r>
              <a:rPr lang="en-US" dirty="0"/>
              <a:t>, </a:t>
            </a:r>
            <a:r>
              <a:rPr lang="en-US" dirty="0" err="1"/>
              <a:t>định</a:t>
            </a:r>
            <a:r>
              <a:rPr lang="en-US" dirty="0"/>
              <a:t> </a:t>
            </a:r>
            <a:r>
              <a:rPr lang="en-US" dirty="0" err="1"/>
              <a:t>dạng</a:t>
            </a:r>
            <a:r>
              <a:rPr lang="en-US" dirty="0"/>
              <a:t> csv.</a:t>
            </a:r>
          </a:p>
          <a:p>
            <a:pPr lvl="1"/>
            <a:r>
              <a:rPr lang="en-US" dirty="0"/>
              <a:t>5 </a:t>
            </a:r>
            <a:r>
              <a:rPr lang="en-US" dirty="0" err="1"/>
              <a:t>lớp</a:t>
            </a:r>
            <a:r>
              <a:rPr lang="en-US" dirty="0"/>
              <a:t>: business, entertainment, politic, sport, tech.</a:t>
            </a:r>
          </a:p>
        </p:txBody>
      </p:sp>
      <p:sp>
        <p:nvSpPr>
          <p:cNvPr id="4" name="Footer Placeholder 3">
            <a:extLst>
              <a:ext uri="{FF2B5EF4-FFF2-40B4-BE49-F238E27FC236}">
                <a16:creationId xmlns:a16="http://schemas.microsoft.com/office/drawing/2014/main" id="{E72DC554-96A2-432E-A532-3709339933B5}"/>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8837D20C-1A10-4B17-B72E-FB8097297D3C}"/>
              </a:ext>
            </a:extLst>
          </p:cNvPr>
          <p:cNvSpPr>
            <a:spLocks noGrp="1"/>
          </p:cNvSpPr>
          <p:nvPr>
            <p:ph type="sldNum" sz="quarter" idx="12"/>
          </p:nvPr>
        </p:nvSpPr>
        <p:spPr/>
        <p:txBody>
          <a:bodyPr/>
          <a:lstStyle/>
          <a:p>
            <a:fld id="{C014DD1E-5D91-48A3-AD6D-45FBA980D106}" type="slidenum">
              <a:rPr lang="en-US" smtClean="0"/>
              <a:t>14</a:t>
            </a:fld>
            <a:endParaRPr lang="en-US"/>
          </a:p>
        </p:txBody>
      </p:sp>
      <p:pic>
        <p:nvPicPr>
          <p:cNvPr id="6" name="Picture 5">
            <a:extLst>
              <a:ext uri="{FF2B5EF4-FFF2-40B4-BE49-F238E27FC236}">
                <a16:creationId xmlns:a16="http://schemas.microsoft.com/office/drawing/2014/main" id="{E796B44A-B1A4-418D-A4EA-CD8A7742A7CE}"/>
              </a:ext>
            </a:extLst>
          </p:cNvPr>
          <p:cNvPicPr>
            <a:picLocks noChangeAspect="1"/>
          </p:cNvPicPr>
          <p:nvPr/>
        </p:nvPicPr>
        <p:blipFill>
          <a:blip r:embed="rId4"/>
          <a:stretch>
            <a:fillRect/>
          </a:stretch>
        </p:blipFill>
        <p:spPr>
          <a:xfrm>
            <a:off x="8304212" y="1453168"/>
            <a:ext cx="3658111" cy="2486372"/>
          </a:xfrm>
          <a:prstGeom prst="rect">
            <a:avLst/>
          </a:prstGeom>
        </p:spPr>
      </p:pic>
    </p:spTree>
    <p:extLst>
      <p:ext uri="{BB962C8B-B14F-4D97-AF65-F5344CB8AC3E}">
        <p14:creationId xmlns:p14="http://schemas.microsoft.com/office/powerpoint/2010/main" val="172662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5988" y="283553"/>
            <a:ext cx="10360501" cy="1223963"/>
          </a:xfrm>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 Validation</a:t>
            </a:r>
            <a:br>
              <a:rPr lang="en-US" dirty="0"/>
            </a:br>
            <a:r>
              <a:rPr lang="en-US" sz="2800" dirty="0" err="1"/>
              <a:t>Bài</a:t>
            </a:r>
            <a:r>
              <a:rPr lang="en-US" sz="2800" dirty="0"/>
              <a:t> </a:t>
            </a:r>
            <a:r>
              <a:rPr lang="en-US" sz="2800" dirty="0" err="1"/>
              <a:t>toán</a:t>
            </a:r>
            <a:r>
              <a:rPr lang="en-US" sz="2800" dirty="0"/>
              <a:t> </a:t>
            </a:r>
            <a:r>
              <a:rPr lang="en-US" sz="2800" dirty="0" err="1"/>
              <a:t>nhận</a:t>
            </a:r>
            <a:r>
              <a:rPr lang="en-US" sz="2800" dirty="0"/>
              <a:t> </a:t>
            </a:r>
            <a:r>
              <a:rPr lang="en-US" sz="2800" dirty="0" err="1"/>
              <a:t>diện</a:t>
            </a:r>
            <a:r>
              <a:rPr lang="en-US" sz="2800" dirty="0"/>
              <a:t> spam mail</a:t>
            </a:r>
            <a:endParaRPr lang="en-US" dirty="0"/>
          </a:p>
        </p:txBody>
      </p:sp>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p:txBody>
          <a:bodyPr/>
          <a:lstStyle/>
          <a:p>
            <a:r>
              <a:rPr lang="en-US"/>
              <a:t>Các mô hình phân tích dữ liệu</a:t>
            </a:r>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15</a:t>
            </a:fld>
            <a:endParaRPr lang="en-US"/>
          </a:p>
        </p:txBody>
      </p:sp>
      <p:pic>
        <p:nvPicPr>
          <p:cNvPr id="11" name="Picture 10">
            <a:extLst>
              <a:ext uri="{FF2B5EF4-FFF2-40B4-BE49-F238E27FC236}">
                <a16:creationId xmlns:a16="http://schemas.microsoft.com/office/drawing/2014/main" id="{D54ADF27-9620-4F27-B972-2D5B70DA38DD}"/>
              </a:ext>
            </a:extLst>
          </p:cNvPr>
          <p:cNvPicPr>
            <a:picLocks noChangeAspect="1"/>
          </p:cNvPicPr>
          <p:nvPr/>
        </p:nvPicPr>
        <p:blipFill>
          <a:blip r:embed="rId3"/>
          <a:stretch>
            <a:fillRect/>
          </a:stretch>
        </p:blipFill>
        <p:spPr>
          <a:xfrm>
            <a:off x="6551612" y="1123974"/>
            <a:ext cx="4865037" cy="5232378"/>
          </a:xfrm>
          <a:prstGeom prst="rect">
            <a:avLst/>
          </a:prstGeom>
        </p:spPr>
      </p:pic>
      <p:pic>
        <p:nvPicPr>
          <p:cNvPr id="17" name="Picture 16">
            <a:extLst>
              <a:ext uri="{FF2B5EF4-FFF2-40B4-BE49-F238E27FC236}">
                <a16:creationId xmlns:a16="http://schemas.microsoft.com/office/drawing/2014/main" id="{9932FC71-07A8-4A2A-A4A7-02A1815D60C3}"/>
              </a:ext>
            </a:extLst>
          </p:cNvPr>
          <p:cNvPicPr>
            <a:picLocks noChangeAspect="1"/>
          </p:cNvPicPr>
          <p:nvPr/>
        </p:nvPicPr>
        <p:blipFill>
          <a:blip r:embed="rId4"/>
          <a:stretch>
            <a:fillRect/>
          </a:stretch>
        </p:blipFill>
        <p:spPr>
          <a:xfrm>
            <a:off x="576549" y="1874247"/>
            <a:ext cx="5753903" cy="4115374"/>
          </a:xfrm>
          <a:prstGeom prst="rect">
            <a:avLst/>
          </a:prstGeom>
        </p:spPr>
      </p:pic>
    </p:spTree>
    <p:extLst>
      <p:ext uri="{BB962C8B-B14F-4D97-AF65-F5344CB8AC3E}">
        <p14:creationId xmlns:p14="http://schemas.microsoft.com/office/powerpoint/2010/main" val="3335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p:txBody>
          <a:bodyPr/>
          <a:lstStyle/>
          <a:p>
            <a:r>
              <a:rPr lang="en-US"/>
              <a:t>Các mô hình phân tích dữ liệu</a:t>
            </a:r>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16</a:t>
            </a:fld>
            <a:endParaRPr lang="en-US"/>
          </a:p>
        </p:txBody>
      </p:sp>
      <p:sp>
        <p:nvSpPr>
          <p:cNvPr id="8" name="Title 2">
            <a:extLst>
              <a:ext uri="{FF2B5EF4-FFF2-40B4-BE49-F238E27FC236}">
                <a16:creationId xmlns:a16="http://schemas.microsoft.com/office/drawing/2014/main" id="{7C1949D6-4898-4244-B248-57B2AE83FF2E}"/>
              </a:ext>
            </a:extLst>
          </p:cNvPr>
          <p:cNvSpPr txBox="1">
            <a:spLocks/>
          </p:cNvSpPr>
          <p:nvPr/>
        </p:nvSpPr>
        <p:spPr>
          <a:xfrm>
            <a:off x="795988" y="283553"/>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 Validation</a:t>
            </a:r>
            <a:br>
              <a:rPr lang="en-US" dirty="0"/>
            </a:br>
            <a:r>
              <a:rPr lang="en-US" sz="2800" dirty="0" err="1"/>
              <a:t>Bài</a:t>
            </a:r>
            <a:r>
              <a:rPr lang="en-US" sz="2800" dirty="0"/>
              <a:t> </a:t>
            </a:r>
            <a:r>
              <a:rPr lang="en-US" sz="2800" dirty="0" err="1"/>
              <a:t>toán</a:t>
            </a:r>
            <a:r>
              <a:rPr lang="en-US" sz="2800" dirty="0"/>
              <a:t> </a:t>
            </a:r>
            <a:r>
              <a:rPr lang="en-US" sz="2800" dirty="0" err="1"/>
              <a:t>phân</a:t>
            </a:r>
            <a:r>
              <a:rPr lang="en-US" sz="2800" dirty="0"/>
              <a:t> </a:t>
            </a:r>
            <a:r>
              <a:rPr lang="en-US" sz="2800" dirty="0" err="1"/>
              <a:t>loại</a:t>
            </a:r>
            <a:r>
              <a:rPr lang="en-US" sz="2800" dirty="0"/>
              <a:t> domain </a:t>
            </a:r>
            <a:r>
              <a:rPr lang="en-US" sz="2800" dirty="0" err="1"/>
              <a:t>bằng</a:t>
            </a:r>
            <a:r>
              <a:rPr lang="en-US" sz="2800" dirty="0"/>
              <a:t> Random Forest</a:t>
            </a:r>
            <a:endParaRPr lang="en-US" dirty="0"/>
          </a:p>
        </p:txBody>
      </p:sp>
      <p:pic>
        <p:nvPicPr>
          <p:cNvPr id="12" name="Picture 11">
            <a:extLst>
              <a:ext uri="{FF2B5EF4-FFF2-40B4-BE49-F238E27FC236}">
                <a16:creationId xmlns:a16="http://schemas.microsoft.com/office/drawing/2014/main" id="{6AFA114F-2EEC-4078-9766-6E30811B1746}"/>
              </a:ext>
            </a:extLst>
          </p:cNvPr>
          <p:cNvPicPr>
            <a:picLocks noChangeAspect="1"/>
          </p:cNvPicPr>
          <p:nvPr/>
        </p:nvPicPr>
        <p:blipFill>
          <a:blip r:embed="rId3"/>
          <a:stretch>
            <a:fillRect/>
          </a:stretch>
        </p:blipFill>
        <p:spPr>
          <a:xfrm>
            <a:off x="583987" y="1968377"/>
            <a:ext cx="5281825" cy="3807128"/>
          </a:xfrm>
          <a:prstGeom prst="rect">
            <a:avLst/>
          </a:prstGeom>
        </p:spPr>
      </p:pic>
      <p:pic>
        <p:nvPicPr>
          <p:cNvPr id="7" name="Picture 4" descr="1璽 ">
            <a:extLst>
              <a:ext uri="{FF2B5EF4-FFF2-40B4-BE49-F238E27FC236}">
                <a16:creationId xmlns:a16="http://schemas.microsoft.com/office/drawing/2014/main" id="{2688A864-919D-4FBA-8921-83461116E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238" y="1981200"/>
            <a:ext cx="5281825" cy="3768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AEC673-A52F-4F72-8C50-FD3B3D0BC375}"/>
              </a:ext>
            </a:extLst>
          </p:cNvPr>
          <p:cNvSpPr txBox="1"/>
          <p:nvPr/>
        </p:nvSpPr>
        <p:spPr>
          <a:xfrm flipH="1">
            <a:off x="7835636" y="5775505"/>
            <a:ext cx="3840481" cy="523220"/>
          </a:xfrm>
          <a:prstGeom prst="rect">
            <a:avLst/>
          </a:prstGeom>
          <a:noFill/>
        </p:spPr>
        <p:txBody>
          <a:bodyPr wrap="square" rtlCol="0">
            <a:spAutoFit/>
          </a:bodyPr>
          <a:lstStyle/>
          <a:p>
            <a:r>
              <a:rPr lang="en-US" sz="2800" dirty="0" err="1"/>
              <a:t>Tất</a:t>
            </a:r>
            <a:r>
              <a:rPr lang="en-US" sz="2800" dirty="0"/>
              <a:t> </a:t>
            </a:r>
            <a:r>
              <a:rPr lang="en-US" sz="2800" dirty="0" err="1"/>
              <a:t>cả</a:t>
            </a:r>
            <a:r>
              <a:rPr lang="en-US" sz="2800" dirty="0"/>
              <a:t> từ </a:t>
            </a:r>
            <a:r>
              <a:rPr lang="en-US" sz="2800" dirty="0" err="1"/>
              <a:t>loại</a:t>
            </a:r>
            <a:endParaRPr lang="en-US" sz="2800" dirty="0"/>
          </a:p>
        </p:txBody>
      </p:sp>
      <p:sp>
        <p:nvSpPr>
          <p:cNvPr id="9" name="TextBox 8">
            <a:extLst>
              <a:ext uri="{FF2B5EF4-FFF2-40B4-BE49-F238E27FC236}">
                <a16:creationId xmlns:a16="http://schemas.microsoft.com/office/drawing/2014/main" id="{97845C21-34A7-4272-A7C5-97438CC0B1D5}"/>
              </a:ext>
            </a:extLst>
          </p:cNvPr>
          <p:cNvSpPr txBox="1"/>
          <p:nvPr/>
        </p:nvSpPr>
        <p:spPr>
          <a:xfrm flipH="1">
            <a:off x="2211957" y="5791200"/>
            <a:ext cx="1901255" cy="523220"/>
          </a:xfrm>
          <a:prstGeom prst="rect">
            <a:avLst/>
          </a:prstGeom>
          <a:noFill/>
        </p:spPr>
        <p:txBody>
          <a:bodyPr wrap="square" rtlCol="0">
            <a:spAutoFit/>
          </a:bodyPr>
          <a:lstStyle/>
          <a:p>
            <a:r>
              <a:rPr lang="en-US" sz="2800" dirty="0" err="1"/>
              <a:t>Chỉ</a:t>
            </a:r>
            <a:r>
              <a:rPr lang="en-US" sz="2800" dirty="0"/>
              <a:t> </a:t>
            </a:r>
            <a:r>
              <a:rPr lang="en-US" sz="2800" dirty="0" err="1"/>
              <a:t>danh</a:t>
            </a:r>
            <a:r>
              <a:rPr lang="en-US" sz="2800" dirty="0"/>
              <a:t> từ</a:t>
            </a:r>
          </a:p>
        </p:txBody>
      </p:sp>
    </p:spTree>
    <p:extLst>
      <p:ext uri="{BB962C8B-B14F-4D97-AF65-F5344CB8AC3E}">
        <p14:creationId xmlns:p14="http://schemas.microsoft.com/office/powerpoint/2010/main" val="182148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p:txBody>
          <a:bodyPr/>
          <a:lstStyle/>
          <a:p>
            <a:r>
              <a:rPr lang="en-US"/>
              <a:t>Các mô hình phân tích dữ liệu</a:t>
            </a:r>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17</a:t>
            </a:fld>
            <a:endParaRPr lang="en-US"/>
          </a:p>
        </p:txBody>
      </p:sp>
      <p:sp>
        <p:nvSpPr>
          <p:cNvPr id="8" name="Title 2">
            <a:extLst>
              <a:ext uri="{FF2B5EF4-FFF2-40B4-BE49-F238E27FC236}">
                <a16:creationId xmlns:a16="http://schemas.microsoft.com/office/drawing/2014/main" id="{7C1949D6-4898-4244-B248-57B2AE83FF2E}"/>
              </a:ext>
            </a:extLst>
          </p:cNvPr>
          <p:cNvSpPr txBox="1">
            <a:spLocks/>
          </p:cNvSpPr>
          <p:nvPr/>
        </p:nvSpPr>
        <p:spPr>
          <a:xfrm>
            <a:off x="795988" y="283553"/>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 Validation</a:t>
            </a:r>
            <a:br>
              <a:rPr lang="en-US" dirty="0"/>
            </a:br>
            <a:r>
              <a:rPr lang="en-US" sz="2800" dirty="0" err="1"/>
              <a:t>Bài</a:t>
            </a:r>
            <a:r>
              <a:rPr lang="en-US" sz="2800" dirty="0"/>
              <a:t> </a:t>
            </a:r>
            <a:r>
              <a:rPr lang="en-US" sz="2800" dirty="0" err="1"/>
              <a:t>toán</a:t>
            </a:r>
            <a:r>
              <a:rPr lang="en-US" sz="2800" dirty="0"/>
              <a:t> </a:t>
            </a:r>
            <a:r>
              <a:rPr lang="en-US" sz="2800" dirty="0" err="1"/>
              <a:t>phân</a:t>
            </a:r>
            <a:r>
              <a:rPr lang="en-US" sz="2800" dirty="0"/>
              <a:t> </a:t>
            </a:r>
            <a:r>
              <a:rPr lang="en-US" sz="2800" dirty="0" err="1"/>
              <a:t>loại</a:t>
            </a:r>
            <a:r>
              <a:rPr lang="en-US" sz="2800" dirty="0"/>
              <a:t> domain </a:t>
            </a:r>
            <a:r>
              <a:rPr lang="en-US" sz="2800" dirty="0" err="1"/>
              <a:t>bằng</a:t>
            </a:r>
            <a:r>
              <a:rPr lang="en-US" sz="2800" dirty="0"/>
              <a:t> Random Forest</a:t>
            </a:r>
            <a:endParaRPr lang="en-US" dirty="0"/>
          </a:p>
        </p:txBody>
      </p:sp>
      <p:pic>
        <p:nvPicPr>
          <p:cNvPr id="1026" name="Picture 2" descr="preclslon &#10;recall &#10;fl &#10;- score &#10;business &#10;ø. 93 &#10;ø. 98 &#10;entertainment &#10;ø.88 &#10;ø. 92 &#10;ø. gø &#10;politics &#10;ø. 92 &#10;ø.87 &#10;ø.89 &#10;sport &#10;ø.97 &#10;ø. 99 &#10;tech &#10;ø. 91 &#10;ø. 95 &#10;accuracy &#10;macro avg &#10;weighted avg &#10;l.øø &#10;ø.&quot; &#10;ø.&quot; &#10;1. øe &#10;ø.94 &#10;ø.94 &#10;ø.94 &#10;ø.94 &#10;ø.94 &#10;support &#10;65 &#10;62 &#10;69 &#10;53 &#10;298 &#10;298 &#10;298 &#10;[ [64 ø &#10;1 45 &#10;1 &#10;3 &#10;54 &#10;ø &#10;1 &#10;1 &#10;69 &#10;1 &#10;48] ] ">
            <a:extLst>
              <a:ext uri="{FF2B5EF4-FFF2-40B4-BE49-F238E27FC236}">
                <a16:creationId xmlns:a16="http://schemas.microsoft.com/office/drawing/2014/main" id="{423772C8-74ED-4797-9748-C8236A127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992" y="1865053"/>
            <a:ext cx="5572125" cy="4000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592FDD1-73D7-47B1-8F05-F4AB787D5408}"/>
              </a:ext>
            </a:extLst>
          </p:cNvPr>
          <p:cNvPicPr>
            <a:picLocks noChangeAspect="1"/>
          </p:cNvPicPr>
          <p:nvPr/>
        </p:nvPicPr>
        <p:blipFill>
          <a:blip r:embed="rId4"/>
          <a:stretch>
            <a:fillRect/>
          </a:stretch>
        </p:blipFill>
        <p:spPr>
          <a:xfrm>
            <a:off x="512708" y="1865053"/>
            <a:ext cx="5492212" cy="4000500"/>
          </a:xfrm>
          <a:prstGeom prst="rect">
            <a:avLst/>
          </a:prstGeom>
        </p:spPr>
      </p:pic>
      <p:sp>
        <p:nvSpPr>
          <p:cNvPr id="13" name="TextBox 12">
            <a:extLst>
              <a:ext uri="{FF2B5EF4-FFF2-40B4-BE49-F238E27FC236}">
                <a16:creationId xmlns:a16="http://schemas.microsoft.com/office/drawing/2014/main" id="{DBD3F025-48FD-412E-B40D-054507EC9BC7}"/>
              </a:ext>
            </a:extLst>
          </p:cNvPr>
          <p:cNvSpPr txBox="1"/>
          <p:nvPr/>
        </p:nvSpPr>
        <p:spPr>
          <a:xfrm flipH="1">
            <a:off x="7835636" y="5775505"/>
            <a:ext cx="3840481" cy="523220"/>
          </a:xfrm>
          <a:prstGeom prst="rect">
            <a:avLst/>
          </a:prstGeom>
          <a:noFill/>
        </p:spPr>
        <p:txBody>
          <a:bodyPr wrap="square" rtlCol="0">
            <a:spAutoFit/>
          </a:bodyPr>
          <a:lstStyle/>
          <a:p>
            <a:r>
              <a:rPr lang="en-US" sz="2800" dirty="0" err="1"/>
              <a:t>Tất</a:t>
            </a:r>
            <a:r>
              <a:rPr lang="en-US" sz="2800" dirty="0"/>
              <a:t> </a:t>
            </a:r>
            <a:r>
              <a:rPr lang="en-US" sz="2800" dirty="0" err="1"/>
              <a:t>cả</a:t>
            </a:r>
            <a:r>
              <a:rPr lang="en-US" sz="2800" dirty="0"/>
              <a:t> từ </a:t>
            </a:r>
            <a:r>
              <a:rPr lang="en-US" sz="2800" dirty="0" err="1"/>
              <a:t>loại</a:t>
            </a:r>
            <a:endParaRPr lang="en-US" sz="2800" dirty="0"/>
          </a:p>
        </p:txBody>
      </p:sp>
      <p:sp>
        <p:nvSpPr>
          <p:cNvPr id="14" name="TextBox 13">
            <a:extLst>
              <a:ext uri="{FF2B5EF4-FFF2-40B4-BE49-F238E27FC236}">
                <a16:creationId xmlns:a16="http://schemas.microsoft.com/office/drawing/2014/main" id="{3B77F1CD-C13A-4B8D-B60B-8A04DCD52B8F}"/>
              </a:ext>
            </a:extLst>
          </p:cNvPr>
          <p:cNvSpPr txBox="1"/>
          <p:nvPr/>
        </p:nvSpPr>
        <p:spPr>
          <a:xfrm flipH="1">
            <a:off x="2213975" y="5833132"/>
            <a:ext cx="3840481" cy="523220"/>
          </a:xfrm>
          <a:prstGeom prst="rect">
            <a:avLst/>
          </a:prstGeom>
          <a:noFill/>
        </p:spPr>
        <p:txBody>
          <a:bodyPr wrap="square" rtlCol="0">
            <a:spAutoFit/>
          </a:bodyPr>
          <a:lstStyle/>
          <a:p>
            <a:r>
              <a:rPr lang="en-US" sz="2800" dirty="0" err="1"/>
              <a:t>Chỉ</a:t>
            </a:r>
            <a:r>
              <a:rPr lang="en-US" sz="2800" dirty="0"/>
              <a:t> </a:t>
            </a:r>
            <a:r>
              <a:rPr lang="en-US" sz="2800" dirty="0" err="1"/>
              <a:t>danh</a:t>
            </a:r>
            <a:r>
              <a:rPr lang="en-US" sz="2800" dirty="0"/>
              <a:t> từ</a:t>
            </a:r>
          </a:p>
        </p:txBody>
      </p:sp>
    </p:spTree>
    <p:extLst>
      <p:ext uri="{BB962C8B-B14F-4D97-AF65-F5344CB8AC3E}">
        <p14:creationId xmlns:p14="http://schemas.microsoft.com/office/powerpoint/2010/main" val="31804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366E46-27FF-486A-926B-E9AABAE6B0E1}"/>
              </a:ext>
            </a:extLst>
          </p:cNvPr>
          <p:cNvSpPr>
            <a:spLocks noGrp="1"/>
          </p:cNvSpPr>
          <p:nvPr>
            <p:ph type="ftr" sz="quarter" idx="11"/>
          </p:nvPr>
        </p:nvSpPr>
        <p:spPr>
          <a:xfrm>
            <a:off x="3453500" y="6476446"/>
            <a:ext cx="5281824" cy="365125"/>
          </a:xfrm>
        </p:spPr>
        <p:txBody>
          <a:bodyPr/>
          <a:lstStyle/>
          <a:p>
            <a:r>
              <a:rPr lang="en-US" dirty="0"/>
              <a:t>Các </a:t>
            </a:r>
            <a:r>
              <a:rPr lang="en-US" dirty="0" err="1"/>
              <a:t>mô</a:t>
            </a:r>
            <a:r>
              <a:rPr lang="en-US" dirty="0"/>
              <a:t> hình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dirty="0"/>
          </a:p>
        </p:txBody>
      </p:sp>
      <p:sp>
        <p:nvSpPr>
          <p:cNvPr id="5" name="Slide Number Placeholder 4">
            <a:extLst>
              <a:ext uri="{FF2B5EF4-FFF2-40B4-BE49-F238E27FC236}">
                <a16:creationId xmlns:a16="http://schemas.microsoft.com/office/drawing/2014/main" id="{BC221BC5-A480-4854-934A-CDA5F16334B3}"/>
              </a:ext>
            </a:extLst>
          </p:cNvPr>
          <p:cNvSpPr>
            <a:spLocks noGrp="1"/>
          </p:cNvSpPr>
          <p:nvPr>
            <p:ph type="sldNum" sz="quarter" idx="12"/>
          </p:nvPr>
        </p:nvSpPr>
        <p:spPr/>
        <p:txBody>
          <a:bodyPr/>
          <a:lstStyle/>
          <a:p>
            <a:fld id="{C014DD1E-5D91-48A3-AD6D-45FBA980D106}" type="slidenum">
              <a:rPr lang="en-US" smtClean="0"/>
              <a:t>18</a:t>
            </a:fld>
            <a:endParaRPr lang="en-US"/>
          </a:p>
        </p:txBody>
      </p:sp>
      <p:sp>
        <p:nvSpPr>
          <p:cNvPr id="8" name="Title 2">
            <a:extLst>
              <a:ext uri="{FF2B5EF4-FFF2-40B4-BE49-F238E27FC236}">
                <a16:creationId xmlns:a16="http://schemas.microsoft.com/office/drawing/2014/main" id="{7C1949D6-4898-4244-B248-57B2AE83FF2E}"/>
              </a:ext>
            </a:extLst>
          </p:cNvPr>
          <p:cNvSpPr txBox="1">
            <a:spLocks/>
          </p:cNvSpPr>
          <p:nvPr/>
        </p:nvSpPr>
        <p:spPr>
          <a:xfrm>
            <a:off x="802386" y="16429"/>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 Validation</a:t>
            </a:r>
            <a:br>
              <a:rPr lang="en-US" dirty="0"/>
            </a:br>
            <a:r>
              <a:rPr lang="en-US" sz="2800" dirty="0" err="1"/>
              <a:t>Bài</a:t>
            </a:r>
            <a:r>
              <a:rPr lang="en-US" sz="2800" dirty="0"/>
              <a:t> </a:t>
            </a:r>
            <a:r>
              <a:rPr lang="en-US" sz="2800" dirty="0" err="1"/>
              <a:t>toán</a:t>
            </a:r>
            <a:r>
              <a:rPr lang="en-US" sz="2800" dirty="0"/>
              <a:t> </a:t>
            </a:r>
            <a:r>
              <a:rPr lang="en-US" sz="2800" dirty="0" err="1"/>
              <a:t>phân</a:t>
            </a:r>
            <a:r>
              <a:rPr lang="en-US" sz="2800" dirty="0"/>
              <a:t> </a:t>
            </a:r>
            <a:r>
              <a:rPr lang="en-US" sz="2800" dirty="0" err="1"/>
              <a:t>loại</a:t>
            </a:r>
            <a:r>
              <a:rPr lang="en-US" sz="2800" dirty="0"/>
              <a:t> domain </a:t>
            </a:r>
            <a:r>
              <a:rPr lang="en-US" sz="2800" dirty="0" err="1"/>
              <a:t>bằng</a:t>
            </a:r>
            <a:r>
              <a:rPr lang="en-US" sz="2800" dirty="0"/>
              <a:t> Random Forest</a:t>
            </a:r>
            <a:endParaRPr lang="en-US" dirty="0"/>
          </a:p>
        </p:txBody>
      </p:sp>
      <p:sp>
        <p:nvSpPr>
          <p:cNvPr id="14" name="TextBox 13">
            <a:extLst>
              <a:ext uri="{FF2B5EF4-FFF2-40B4-BE49-F238E27FC236}">
                <a16:creationId xmlns:a16="http://schemas.microsoft.com/office/drawing/2014/main" id="{3B77F1CD-C13A-4B8D-B60B-8A04DCD52B8F}"/>
              </a:ext>
            </a:extLst>
          </p:cNvPr>
          <p:cNvSpPr txBox="1"/>
          <p:nvPr/>
        </p:nvSpPr>
        <p:spPr>
          <a:xfrm flipH="1">
            <a:off x="3954451" y="5584043"/>
            <a:ext cx="3124200" cy="923330"/>
          </a:xfrm>
          <a:prstGeom prst="rect">
            <a:avLst/>
          </a:prstGeom>
          <a:noFill/>
        </p:spPr>
        <p:txBody>
          <a:bodyPr wrap="square" rtlCol="0">
            <a:spAutoFit/>
          </a:bodyPr>
          <a:lstStyle/>
          <a:p>
            <a:r>
              <a:rPr lang="en-US" sz="1800" dirty="0">
                <a:latin typeface="Calibri" panose="020F0502020204030204" pitchFamily="34" charset="0"/>
              </a:rPr>
              <a:t>Train: noun-only</a:t>
            </a:r>
          </a:p>
          <a:p>
            <a:r>
              <a:rPr lang="en-US" sz="1800" dirty="0">
                <a:latin typeface="Calibri" panose="020F0502020204030204" pitchFamily="34" charset="0"/>
              </a:rPr>
              <a:t>T</a:t>
            </a:r>
            <a:r>
              <a:rPr lang="en-US" sz="1800" dirty="0">
                <a:effectLst/>
                <a:latin typeface="Calibri" panose="020F0502020204030204" pitchFamily="34" charset="0"/>
              </a:rPr>
              <a:t>est: all word tags</a:t>
            </a:r>
          </a:p>
          <a:p>
            <a:r>
              <a:rPr lang="en-US" sz="1800" dirty="0">
                <a:latin typeface="Calibri" panose="020F0502020204030204" pitchFamily="34" charset="0"/>
              </a:rPr>
              <a:t>         n</a:t>
            </a:r>
            <a:r>
              <a:rPr lang="en-US" sz="1800" dirty="0">
                <a:effectLst/>
                <a:latin typeface="Calibri" panose="020F0502020204030204" pitchFamily="34" charset="0"/>
              </a:rPr>
              <a:t>on-processed</a:t>
            </a:r>
            <a:endParaRPr lang="en-US" sz="2800" dirty="0"/>
          </a:p>
        </p:txBody>
      </p:sp>
      <p:pic>
        <p:nvPicPr>
          <p:cNvPr id="12" name="Picture 11">
            <a:extLst>
              <a:ext uri="{FF2B5EF4-FFF2-40B4-BE49-F238E27FC236}">
                <a16:creationId xmlns:a16="http://schemas.microsoft.com/office/drawing/2014/main" id="{072B524A-41F5-4B1B-9547-4B987DFEA09F}"/>
              </a:ext>
            </a:extLst>
          </p:cNvPr>
          <p:cNvPicPr>
            <a:picLocks noChangeAspect="1"/>
          </p:cNvPicPr>
          <p:nvPr/>
        </p:nvPicPr>
        <p:blipFill>
          <a:blip r:embed="rId3"/>
          <a:stretch>
            <a:fillRect/>
          </a:stretch>
        </p:blipFill>
        <p:spPr>
          <a:xfrm>
            <a:off x="-11420" y="1345229"/>
            <a:ext cx="10820400" cy="4267200"/>
          </a:xfrm>
          <a:prstGeom prst="rect">
            <a:avLst/>
          </a:prstGeom>
        </p:spPr>
      </p:pic>
      <p:sp>
        <p:nvSpPr>
          <p:cNvPr id="17" name="TextBox 16">
            <a:extLst>
              <a:ext uri="{FF2B5EF4-FFF2-40B4-BE49-F238E27FC236}">
                <a16:creationId xmlns:a16="http://schemas.microsoft.com/office/drawing/2014/main" id="{B7CC5D82-8DC4-43B0-96A2-B348E6D89473}"/>
              </a:ext>
            </a:extLst>
          </p:cNvPr>
          <p:cNvSpPr txBox="1"/>
          <p:nvPr/>
        </p:nvSpPr>
        <p:spPr>
          <a:xfrm flipH="1">
            <a:off x="6636494" y="5584043"/>
            <a:ext cx="3124200" cy="923330"/>
          </a:xfrm>
          <a:prstGeom prst="rect">
            <a:avLst/>
          </a:prstGeom>
          <a:noFill/>
        </p:spPr>
        <p:txBody>
          <a:bodyPr wrap="square" rtlCol="0">
            <a:spAutoFit/>
          </a:bodyPr>
          <a:lstStyle/>
          <a:p>
            <a:r>
              <a:rPr lang="en-US" sz="1800" dirty="0">
                <a:latin typeface="Calibri" panose="020F0502020204030204" pitchFamily="34" charset="0"/>
              </a:rPr>
              <a:t>Train: noun-only</a:t>
            </a:r>
          </a:p>
          <a:p>
            <a:r>
              <a:rPr lang="en-US" sz="1800" dirty="0">
                <a:latin typeface="Calibri" panose="020F0502020204030204" pitchFamily="34" charset="0"/>
              </a:rPr>
              <a:t>T</a:t>
            </a:r>
            <a:r>
              <a:rPr lang="en-US" sz="1800" dirty="0">
                <a:effectLst/>
                <a:latin typeface="Calibri" panose="020F0502020204030204" pitchFamily="34" charset="0"/>
              </a:rPr>
              <a:t>est: all word tags</a:t>
            </a:r>
          </a:p>
          <a:p>
            <a:r>
              <a:rPr lang="en-US" sz="1800" dirty="0">
                <a:latin typeface="Calibri" panose="020F0502020204030204" pitchFamily="34" charset="0"/>
              </a:rPr>
              <a:t>         p</a:t>
            </a:r>
            <a:r>
              <a:rPr lang="en-US" sz="1800" dirty="0">
                <a:effectLst/>
                <a:latin typeface="Calibri" panose="020F0502020204030204" pitchFamily="34" charset="0"/>
              </a:rPr>
              <a:t>rocessed</a:t>
            </a:r>
            <a:endParaRPr lang="en-US" sz="2800" dirty="0"/>
          </a:p>
        </p:txBody>
      </p:sp>
      <p:sp>
        <p:nvSpPr>
          <p:cNvPr id="18" name="TextBox 17">
            <a:extLst>
              <a:ext uri="{FF2B5EF4-FFF2-40B4-BE49-F238E27FC236}">
                <a16:creationId xmlns:a16="http://schemas.microsoft.com/office/drawing/2014/main" id="{425CADA3-B318-4B6A-AD6B-4A32AB5B5EE9}"/>
              </a:ext>
            </a:extLst>
          </p:cNvPr>
          <p:cNvSpPr txBox="1"/>
          <p:nvPr/>
        </p:nvSpPr>
        <p:spPr>
          <a:xfrm flipH="1">
            <a:off x="8837612" y="5598236"/>
            <a:ext cx="3124200" cy="923330"/>
          </a:xfrm>
          <a:prstGeom prst="rect">
            <a:avLst/>
          </a:prstGeom>
          <a:noFill/>
        </p:spPr>
        <p:txBody>
          <a:bodyPr wrap="square" rtlCol="0">
            <a:spAutoFit/>
          </a:bodyPr>
          <a:lstStyle/>
          <a:p>
            <a:r>
              <a:rPr lang="en-US" sz="1800" dirty="0">
                <a:latin typeface="Calibri" panose="020F0502020204030204" pitchFamily="34" charset="0"/>
              </a:rPr>
              <a:t>Train: all word tags</a:t>
            </a:r>
          </a:p>
          <a:p>
            <a:r>
              <a:rPr lang="en-US" sz="1800" dirty="0">
                <a:latin typeface="Calibri" panose="020F0502020204030204" pitchFamily="34" charset="0"/>
              </a:rPr>
              <a:t>T</a:t>
            </a:r>
            <a:r>
              <a:rPr lang="en-US" sz="1800" dirty="0">
                <a:effectLst/>
                <a:latin typeface="Calibri" panose="020F0502020204030204" pitchFamily="34" charset="0"/>
              </a:rPr>
              <a:t>est: all word tags</a:t>
            </a:r>
          </a:p>
          <a:p>
            <a:r>
              <a:rPr lang="en-US" sz="1800" dirty="0">
                <a:latin typeface="Calibri" panose="020F0502020204030204" pitchFamily="34" charset="0"/>
              </a:rPr>
              <a:t>         p</a:t>
            </a:r>
            <a:r>
              <a:rPr lang="en-US" sz="1800" dirty="0">
                <a:effectLst/>
                <a:latin typeface="Calibri" panose="020F0502020204030204" pitchFamily="34" charset="0"/>
              </a:rPr>
              <a:t>rocessed</a:t>
            </a:r>
            <a:endParaRPr lang="en-US" sz="2800" dirty="0"/>
          </a:p>
        </p:txBody>
      </p:sp>
      <p:pic>
        <p:nvPicPr>
          <p:cNvPr id="19" name="Picture 18">
            <a:extLst>
              <a:ext uri="{FF2B5EF4-FFF2-40B4-BE49-F238E27FC236}">
                <a16:creationId xmlns:a16="http://schemas.microsoft.com/office/drawing/2014/main" id="{C4670330-4E78-480F-BAFD-585099F7C671}"/>
              </a:ext>
            </a:extLst>
          </p:cNvPr>
          <p:cNvPicPr>
            <a:picLocks noChangeAspect="1"/>
          </p:cNvPicPr>
          <p:nvPr/>
        </p:nvPicPr>
        <p:blipFill>
          <a:blip r:embed="rId4"/>
          <a:stretch>
            <a:fillRect/>
          </a:stretch>
        </p:blipFill>
        <p:spPr>
          <a:xfrm>
            <a:off x="10921630" y="1345229"/>
            <a:ext cx="1210102" cy="4130405"/>
          </a:xfrm>
          <a:prstGeom prst="rect">
            <a:avLst/>
          </a:prstGeom>
        </p:spPr>
      </p:pic>
      <p:sp>
        <p:nvSpPr>
          <p:cNvPr id="21" name="TextBox 20">
            <a:extLst>
              <a:ext uri="{FF2B5EF4-FFF2-40B4-BE49-F238E27FC236}">
                <a16:creationId xmlns:a16="http://schemas.microsoft.com/office/drawing/2014/main" id="{634A4129-4B9E-4D7E-84E5-7356A2B626D1}"/>
              </a:ext>
            </a:extLst>
          </p:cNvPr>
          <p:cNvSpPr txBox="1"/>
          <p:nvPr/>
        </p:nvSpPr>
        <p:spPr>
          <a:xfrm flipH="1">
            <a:off x="10017284" y="5705958"/>
            <a:ext cx="3124200" cy="707886"/>
          </a:xfrm>
          <a:prstGeom prst="rect">
            <a:avLst/>
          </a:prstGeom>
          <a:noFill/>
        </p:spPr>
        <p:txBody>
          <a:bodyPr wrap="square" rtlCol="0">
            <a:spAutoFit/>
          </a:bodyPr>
          <a:lstStyle/>
          <a:p>
            <a:pPr algn="ctr"/>
            <a:r>
              <a:rPr lang="en-US" sz="2000" dirty="0"/>
              <a:t>Manual</a:t>
            </a:r>
          </a:p>
          <a:p>
            <a:pPr algn="ctr"/>
            <a:r>
              <a:rPr lang="en-US" sz="2000" dirty="0"/>
              <a:t>label</a:t>
            </a:r>
          </a:p>
        </p:txBody>
      </p:sp>
      <p:sp>
        <p:nvSpPr>
          <p:cNvPr id="22" name="TextBox 21">
            <a:extLst>
              <a:ext uri="{FF2B5EF4-FFF2-40B4-BE49-F238E27FC236}">
                <a16:creationId xmlns:a16="http://schemas.microsoft.com/office/drawing/2014/main" id="{AD5053B8-0D81-49BE-8066-1ECEAB230B28}"/>
              </a:ext>
            </a:extLst>
          </p:cNvPr>
          <p:cNvSpPr txBox="1"/>
          <p:nvPr/>
        </p:nvSpPr>
        <p:spPr>
          <a:xfrm flipH="1">
            <a:off x="4669165" y="1031201"/>
            <a:ext cx="3124200" cy="523220"/>
          </a:xfrm>
          <a:prstGeom prst="rect">
            <a:avLst/>
          </a:prstGeom>
          <a:noFill/>
        </p:spPr>
        <p:txBody>
          <a:bodyPr wrap="square" rtlCol="0">
            <a:spAutoFit/>
          </a:bodyPr>
          <a:lstStyle/>
          <a:p>
            <a:r>
              <a:rPr lang="en-US" sz="2800" dirty="0">
                <a:solidFill>
                  <a:srgbClr val="FFFF00"/>
                </a:solidFill>
              </a:rPr>
              <a:t>45%</a:t>
            </a:r>
          </a:p>
        </p:txBody>
      </p:sp>
      <p:sp>
        <p:nvSpPr>
          <p:cNvPr id="23" name="TextBox 22">
            <a:extLst>
              <a:ext uri="{FF2B5EF4-FFF2-40B4-BE49-F238E27FC236}">
                <a16:creationId xmlns:a16="http://schemas.microsoft.com/office/drawing/2014/main" id="{E3057F12-483B-4C1A-8675-8FA6B4FDE138}"/>
              </a:ext>
            </a:extLst>
          </p:cNvPr>
          <p:cNvSpPr txBox="1"/>
          <p:nvPr/>
        </p:nvSpPr>
        <p:spPr>
          <a:xfrm flipH="1">
            <a:off x="7134976" y="1022318"/>
            <a:ext cx="3124200" cy="523220"/>
          </a:xfrm>
          <a:prstGeom prst="rect">
            <a:avLst/>
          </a:prstGeom>
          <a:noFill/>
        </p:spPr>
        <p:txBody>
          <a:bodyPr wrap="square" rtlCol="0">
            <a:spAutoFit/>
          </a:bodyPr>
          <a:lstStyle/>
          <a:p>
            <a:r>
              <a:rPr lang="en-US" sz="2800" dirty="0">
                <a:solidFill>
                  <a:srgbClr val="FFFF00"/>
                </a:solidFill>
              </a:rPr>
              <a:t>55%</a:t>
            </a:r>
          </a:p>
        </p:txBody>
      </p:sp>
      <p:sp>
        <p:nvSpPr>
          <p:cNvPr id="24" name="TextBox 23">
            <a:extLst>
              <a:ext uri="{FF2B5EF4-FFF2-40B4-BE49-F238E27FC236}">
                <a16:creationId xmlns:a16="http://schemas.microsoft.com/office/drawing/2014/main" id="{5454EA4D-0D6A-467D-8B3A-45700421ED24}"/>
              </a:ext>
            </a:extLst>
          </p:cNvPr>
          <p:cNvSpPr txBox="1"/>
          <p:nvPr/>
        </p:nvSpPr>
        <p:spPr>
          <a:xfrm flipH="1">
            <a:off x="9493155" y="983224"/>
            <a:ext cx="3124200" cy="523220"/>
          </a:xfrm>
          <a:prstGeom prst="rect">
            <a:avLst/>
          </a:prstGeom>
          <a:noFill/>
        </p:spPr>
        <p:txBody>
          <a:bodyPr wrap="square" rtlCol="0">
            <a:spAutoFit/>
          </a:bodyPr>
          <a:lstStyle/>
          <a:p>
            <a:r>
              <a:rPr lang="en-US" sz="2800" dirty="0">
                <a:solidFill>
                  <a:srgbClr val="FFFF00"/>
                </a:solidFill>
              </a:rPr>
              <a:t>27%</a:t>
            </a:r>
          </a:p>
        </p:txBody>
      </p:sp>
    </p:spTree>
    <p:extLst>
      <p:ext uri="{BB962C8B-B14F-4D97-AF65-F5344CB8AC3E}">
        <p14:creationId xmlns:p14="http://schemas.microsoft.com/office/powerpoint/2010/main" val="196291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70D3-CFCE-4694-A726-BC06E57C5543}"/>
              </a:ext>
            </a:extLst>
          </p:cNvPr>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6" name="Content Placeholder 5">
            <a:extLst>
              <a:ext uri="{FF2B5EF4-FFF2-40B4-BE49-F238E27FC236}">
                <a16:creationId xmlns:a16="http://schemas.microsoft.com/office/drawing/2014/main" id="{6C600394-A2CF-4C40-AEBA-6228573F54E8}"/>
              </a:ext>
            </a:extLst>
          </p:cNvPr>
          <p:cNvSpPr>
            <a:spLocks noGrp="1"/>
          </p:cNvSpPr>
          <p:nvPr>
            <p:ph idx="1"/>
          </p:nvPr>
        </p:nvSpPr>
        <p:spPr/>
        <p:txBody>
          <a:bodyPr/>
          <a:lstStyle/>
          <a:p>
            <a:r>
              <a:rPr lang="en-US" dirty="0" err="1"/>
              <a:t>Bài</a:t>
            </a:r>
            <a:r>
              <a:rPr lang="en-US" dirty="0"/>
              <a:t> </a:t>
            </a:r>
            <a:r>
              <a:rPr lang="en-US" dirty="0" err="1"/>
              <a:t>toán</a:t>
            </a:r>
            <a:r>
              <a:rPr lang="en-US" dirty="0"/>
              <a:t> </a:t>
            </a:r>
            <a:r>
              <a:rPr lang="en-US" dirty="0" err="1"/>
              <a:t>nhận</a:t>
            </a:r>
            <a:r>
              <a:rPr lang="en-US" dirty="0"/>
              <a:t> </a:t>
            </a:r>
            <a:r>
              <a:rPr lang="en-US" dirty="0" err="1"/>
              <a:t>diện</a:t>
            </a:r>
            <a:r>
              <a:rPr lang="en-US" dirty="0"/>
              <a:t> spam mail: Random forest cho </a:t>
            </a:r>
            <a:r>
              <a:rPr lang="en-US" dirty="0" err="1"/>
              <a:t>kết</a:t>
            </a:r>
            <a:r>
              <a:rPr lang="en-US" dirty="0"/>
              <a:t> </a:t>
            </a:r>
            <a:r>
              <a:rPr lang="en-US" dirty="0" err="1"/>
              <a:t>quả</a:t>
            </a:r>
            <a:r>
              <a:rPr lang="en-US" dirty="0"/>
              <a:t> </a:t>
            </a:r>
            <a:r>
              <a:rPr lang="en-US" dirty="0" err="1"/>
              <a:t>tốt</a:t>
            </a:r>
            <a:r>
              <a:rPr lang="en-US" dirty="0"/>
              <a:t> so </a:t>
            </a:r>
            <a:r>
              <a:rPr lang="en-US" dirty="0" err="1"/>
              <a:t>với</a:t>
            </a:r>
            <a:r>
              <a:rPr lang="en-US" dirty="0"/>
              <a:t> Naïve bayes trong </a:t>
            </a:r>
            <a:r>
              <a:rPr lang="en-US" dirty="0" err="1"/>
              <a:t>cả</a:t>
            </a:r>
            <a:r>
              <a:rPr lang="en-US" dirty="0"/>
              <a:t> </a:t>
            </a:r>
            <a:r>
              <a:rPr lang="en-US" dirty="0" err="1"/>
              <a:t>tập</a:t>
            </a:r>
            <a:r>
              <a:rPr lang="en-US" dirty="0"/>
              <a:t> validation và </a:t>
            </a:r>
            <a:r>
              <a:rPr lang="en-US" dirty="0" err="1"/>
              <a:t>tập</a:t>
            </a:r>
            <a:r>
              <a:rPr lang="en-US" dirty="0"/>
              <a:t> test</a:t>
            </a:r>
          </a:p>
          <a:p>
            <a:r>
              <a:rPr lang="en-US" dirty="0" err="1"/>
              <a:t>Bài</a:t>
            </a:r>
            <a:r>
              <a:rPr lang="en-US" dirty="0"/>
              <a:t> </a:t>
            </a:r>
            <a:r>
              <a:rPr lang="en-US" dirty="0" err="1"/>
              <a:t>toán</a:t>
            </a:r>
            <a:r>
              <a:rPr lang="en-US" dirty="0"/>
              <a:t> </a:t>
            </a:r>
            <a:r>
              <a:rPr lang="en-US" dirty="0" err="1"/>
              <a:t>phân</a:t>
            </a:r>
            <a:r>
              <a:rPr lang="en-US" dirty="0"/>
              <a:t> </a:t>
            </a:r>
            <a:r>
              <a:rPr lang="en-US" dirty="0" err="1"/>
              <a:t>lớp</a:t>
            </a:r>
            <a:r>
              <a:rPr lang="en-US" dirty="0"/>
              <a:t> domain cho mail: </a:t>
            </a:r>
            <a:r>
              <a:rPr lang="en-US" dirty="0" err="1"/>
              <a:t>Sử</a:t>
            </a:r>
            <a:r>
              <a:rPr lang="en-US" dirty="0"/>
              <a:t> </a:t>
            </a:r>
            <a:r>
              <a:rPr lang="en-US" dirty="0" err="1"/>
              <a:t>dụng</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toàn</a:t>
            </a:r>
            <a:r>
              <a:rPr lang="en-US" dirty="0"/>
              <a:t> </a:t>
            </a:r>
            <a:r>
              <a:rPr lang="en-US" dirty="0" err="1"/>
              <a:t>bộ</a:t>
            </a:r>
            <a:r>
              <a:rPr lang="en-US" dirty="0"/>
              <a:t> </a:t>
            </a:r>
            <a:r>
              <a:rPr lang="en-US" dirty="0" err="1"/>
              <a:t>loại</a:t>
            </a:r>
            <a:r>
              <a:rPr lang="en-US" dirty="0"/>
              <a:t> từ cho </a:t>
            </a:r>
            <a:r>
              <a:rPr lang="en-US" dirty="0" err="1"/>
              <a:t>kết</a:t>
            </a:r>
            <a:r>
              <a:rPr lang="en-US" dirty="0"/>
              <a:t> </a:t>
            </a:r>
            <a:r>
              <a:rPr lang="en-US" dirty="0" err="1"/>
              <a:t>quả</a:t>
            </a:r>
            <a:r>
              <a:rPr lang="en-US" dirty="0"/>
              <a:t> </a:t>
            </a:r>
            <a:r>
              <a:rPr lang="en-US" dirty="0" err="1"/>
              <a:t>cao</a:t>
            </a:r>
            <a:r>
              <a:rPr lang="en-US" dirty="0"/>
              <a:t> </a:t>
            </a:r>
            <a:r>
              <a:rPr lang="en-US" dirty="0" err="1"/>
              <a:t>hơn</a:t>
            </a:r>
            <a:r>
              <a:rPr lang="en-US" dirty="0"/>
              <a:t> so </a:t>
            </a:r>
            <a:r>
              <a:rPr lang="en-US" dirty="0" err="1"/>
              <a:t>với</a:t>
            </a:r>
            <a:r>
              <a:rPr lang="en-US" dirty="0"/>
              <a:t> noun-only trong </a:t>
            </a:r>
            <a:r>
              <a:rPr lang="en-US" dirty="0" err="1"/>
              <a:t>tập</a:t>
            </a:r>
            <a:r>
              <a:rPr lang="en-US" dirty="0"/>
              <a:t> validation </a:t>
            </a:r>
            <a:r>
              <a:rPr lang="en-US" dirty="0" err="1"/>
              <a:t>nhưng</a:t>
            </a:r>
            <a:r>
              <a:rPr lang="en-US" dirty="0"/>
              <a:t> </a:t>
            </a:r>
            <a:r>
              <a:rPr lang="en-US" dirty="0" err="1"/>
              <a:t>lại</a:t>
            </a:r>
            <a:r>
              <a:rPr lang="en-US" dirty="0"/>
              <a:t> có </a:t>
            </a:r>
            <a:r>
              <a:rPr lang="en-US" dirty="0" err="1"/>
              <a:t>kết</a:t>
            </a:r>
            <a:r>
              <a:rPr lang="en-US" dirty="0"/>
              <a:t> </a:t>
            </a:r>
            <a:r>
              <a:rPr lang="en-US" dirty="0" err="1"/>
              <a:t>quả</a:t>
            </a:r>
            <a:r>
              <a:rPr lang="en-US" dirty="0"/>
              <a:t> </a:t>
            </a:r>
            <a:r>
              <a:rPr lang="en-US" dirty="0" err="1"/>
              <a:t>rất</a:t>
            </a:r>
            <a:r>
              <a:rPr lang="en-US" dirty="0"/>
              <a:t> </a:t>
            </a:r>
            <a:r>
              <a:rPr lang="en-US" dirty="0" err="1"/>
              <a:t>tệ</a:t>
            </a:r>
            <a:r>
              <a:rPr lang="en-US" dirty="0"/>
              <a:t> trong </a:t>
            </a:r>
            <a:r>
              <a:rPr lang="en-US" dirty="0" err="1"/>
              <a:t>tập</a:t>
            </a:r>
            <a:r>
              <a:rPr lang="en-US" dirty="0"/>
              <a:t> test =&gt; overfitting </a:t>
            </a:r>
            <a:r>
              <a:rPr lang="en-US" dirty="0" err="1"/>
              <a:t>với</a:t>
            </a:r>
            <a:r>
              <a:rPr lang="en-US" dirty="0"/>
              <a:t> </a:t>
            </a:r>
            <a:r>
              <a:rPr lang="en-US" dirty="0" err="1"/>
              <a:t>những</a:t>
            </a:r>
            <a:r>
              <a:rPr lang="en-US" dirty="0"/>
              <a:t> feature </a:t>
            </a:r>
            <a:r>
              <a:rPr lang="en-US" dirty="0" err="1"/>
              <a:t>không</a:t>
            </a:r>
            <a:r>
              <a:rPr lang="en-US" dirty="0"/>
              <a:t> </a:t>
            </a:r>
            <a:r>
              <a:rPr lang="en-US" dirty="0" err="1"/>
              <a:t>quan</a:t>
            </a:r>
            <a:r>
              <a:rPr lang="en-US" dirty="0"/>
              <a:t> trọng</a:t>
            </a:r>
          </a:p>
        </p:txBody>
      </p:sp>
      <p:sp>
        <p:nvSpPr>
          <p:cNvPr id="3" name="Footer Placeholder 2">
            <a:extLst>
              <a:ext uri="{FF2B5EF4-FFF2-40B4-BE49-F238E27FC236}">
                <a16:creationId xmlns:a16="http://schemas.microsoft.com/office/drawing/2014/main" id="{4C5AC0B8-4087-4C31-A4F3-BDAD2B345141}"/>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62706F7D-4E7F-4502-BE2E-497C306E1782}"/>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291878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NỘI DUNG</a:t>
            </a:r>
          </a:p>
        </p:txBody>
      </p:sp>
      <p:sp>
        <p:nvSpPr>
          <p:cNvPr id="14" name="Content Placeholder 13"/>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lang="en-US" dirty="0"/>
          </a:p>
          <a:p>
            <a:r>
              <a:rPr lang="en-US" dirty="0" err="1"/>
              <a:t>Thuật</a:t>
            </a:r>
            <a:r>
              <a:rPr lang="en-US" dirty="0"/>
              <a:t> </a:t>
            </a:r>
            <a:r>
              <a:rPr lang="en-US" dirty="0" err="1"/>
              <a:t>toán</a:t>
            </a:r>
            <a:r>
              <a:rPr lang="en-US" dirty="0"/>
              <a:t> Naïve Bayes</a:t>
            </a:r>
          </a:p>
          <a:p>
            <a:r>
              <a:rPr lang="en-US" dirty="0" err="1"/>
              <a:t>Thuật</a:t>
            </a:r>
            <a:r>
              <a:rPr lang="en-US" dirty="0"/>
              <a:t> </a:t>
            </a:r>
            <a:r>
              <a:rPr lang="en-US" dirty="0" err="1"/>
              <a:t>toán</a:t>
            </a:r>
            <a:r>
              <a:rPr lang="en-US" dirty="0"/>
              <a:t> Random Forest</a:t>
            </a:r>
          </a:p>
          <a:p>
            <a:r>
              <a:rPr lang="en-US" dirty="0" err="1"/>
              <a:t>Thuật</a:t>
            </a:r>
            <a:r>
              <a:rPr lang="en-US" dirty="0"/>
              <a:t> </a:t>
            </a:r>
            <a:r>
              <a:rPr lang="en-US" dirty="0" err="1"/>
              <a:t>toán</a:t>
            </a:r>
            <a:r>
              <a:rPr lang="en-US" dirty="0"/>
              <a:t> Conditional Random Fields (CRF)</a:t>
            </a:r>
          </a:p>
          <a:p>
            <a:r>
              <a:rPr lang="en-US" dirty="0" err="1"/>
              <a:t>Thực</a:t>
            </a:r>
            <a:r>
              <a:rPr lang="en-US" dirty="0"/>
              <a:t> </a:t>
            </a:r>
            <a:r>
              <a:rPr lang="en-US" dirty="0" err="1"/>
              <a:t>nghiệm</a:t>
            </a:r>
            <a:r>
              <a:rPr lang="en-US" dirty="0"/>
              <a:t> và </a:t>
            </a:r>
            <a:r>
              <a:rPr lang="en-US" dirty="0" err="1"/>
              <a:t>kết</a:t>
            </a:r>
            <a:r>
              <a:rPr lang="en-US" dirty="0"/>
              <a:t> </a:t>
            </a:r>
            <a:r>
              <a:rPr lang="en-US" dirty="0" err="1"/>
              <a:t>luận</a:t>
            </a:r>
            <a:endParaRPr lang="en-US" dirty="0"/>
          </a:p>
        </p:txBody>
      </p:sp>
      <p:sp>
        <p:nvSpPr>
          <p:cNvPr id="2" name="Footer Placeholder 1">
            <a:extLst>
              <a:ext uri="{FF2B5EF4-FFF2-40B4-BE49-F238E27FC236}">
                <a16:creationId xmlns:a16="http://schemas.microsoft.com/office/drawing/2014/main" id="{5A99A3C9-E4EB-4BD5-B6C3-462AB146D93A}"/>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BD6491D1-DA6C-45A3-AF3A-DBE1DAB36C97}"/>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412921"/>
            <a:ext cx="8938472" cy="1220933"/>
          </a:xfrm>
        </p:spPr>
        <p:txBody>
          <a:bodyPr/>
          <a:lstStyle/>
          <a:p>
            <a:r>
              <a:rPr lang="en-US"/>
              <a:t>DEMO</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20</a:t>
            </a:fld>
            <a:endParaRPr lang="en-US"/>
          </a:p>
        </p:txBody>
      </p:sp>
    </p:spTree>
    <p:extLst>
      <p:ext uri="{BB962C8B-B14F-4D97-AF65-F5344CB8AC3E}">
        <p14:creationId xmlns:p14="http://schemas.microsoft.com/office/powerpoint/2010/main" val="400679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7" y="3412921"/>
            <a:ext cx="8938472" cy="1220933"/>
          </a:xfrm>
        </p:spPr>
        <p:txBody>
          <a:bodyPr/>
          <a:lstStyle/>
          <a:p>
            <a:r>
              <a:rPr lang="en-US"/>
              <a:t>THANK YOU!!!</a:t>
            </a:r>
          </a:p>
        </p:txBody>
      </p:sp>
      <p:sp>
        <p:nvSpPr>
          <p:cNvPr id="2" name="Footer Placeholder 1">
            <a:extLst>
              <a:ext uri="{FF2B5EF4-FFF2-40B4-BE49-F238E27FC236}">
                <a16:creationId xmlns:a16="http://schemas.microsoft.com/office/drawing/2014/main" id="{7A20DC01-2105-4FB1-BEE2-0D979F2A1CA5}"/>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1BF214C0-B2C0-4F6D-B7D5-ABBE463C0239}"/>
              </a:ext>
            </a:extLst>
          </p:cNvPr>
          <p:cNvSpPr>
            <a:spLocks noGrp="1"/>
          </p:cNvSpPr>
          <p:nvPr>
            <p:ph type="sldNum" sz="quarter" idx="12"/>
          </p:nvPr>
        </p:nvSpPr>
        <p:spPr/>
        <p:txBody>
          <a:bodyPr/>
          <a:lstStyle/>
          <a:p>
            <a:fld id="{C014DD1E-5D91-48A3-AD6D-45FBA980D106}" type="slidenum">
              <a:rPr lang="en-US" smtClean="0"/>
              <a:t>21</a:t>
            </a:fld>
            <a:endParaRPr lang="en-US"/>
          </a:p>
        </p:txBody>
      </p:sp>
    </p:spTree>
    <p:extLst>
      <p:ext uri="{BB962C8B-B14F-4D97-AF65-F5344CB8AC3E}">
        <p14:creationId xmlns:p14="http://schemas.microsoft.com/office/powerpoint/2010/main" val="419901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Giới thiệu bài toán</a:t>
            </a:r>
          </a:p>
        </p:txBody>
      </p:sp>
      <p:pic>
        <p:nvPicPr>
          <p:cNvPr id="1026" name="Picture 2" descr="10 Cách Gửi Email Mà Không Bị Vào SPAM - Tin Tức Tenten">
            <a:extLst>
              <a:ext uri="{FF2B5EF4-FFF2-40B4-BE49-F238E27FC236}">
                <a16:creationId xmlns:a16="http://schemas.microsoft.com/office/drawing/2014/main" id="{1CCE01CE-8B70-47D8-BD0B-A2D89DA80D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1734" y="1905000"/>
            <a:ext cx="2837346" cy="2505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ail Filter - Bảo Mật Email - An Toàn – Tin Cậy – Anti Spam 99.99%">
            <a:extLst>
              <a:ext uri="{FF2B5EF4-FFF2-40B4-BE49-F238E27FC236}">
                <a16:creationId xmlns:a16="http://schemas.microsoft.com/office/drawing/2014/main" id="{9A5AA5C6-C0D3-4FA5-846E-3CDA1EC646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02" r="11582"/>
          <a:stretch/>
        </p:blipFill>
        <p:spPr bwMode="auto">
          <a:xfrm>
            <a:off x="2206350" y="3298129"/>
            <a:ext cx="2837346" cy="22619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tomated Text Classification Using Machine Learning | by ParallelDots |  Medium">
            <a:extLst>
              <a:ext uri="{FF2B5EF4-FFF2-40B4-BE49-F238E27FC236}">
                <a16:creationId xmlns:a16="http://schemas.microsoft.com/office/drawing/2014/main" id="{DA4488CF-B90A-4DBA-AF99-3EA18898E2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19" r="10203"/>
          <a:stretch/>
        </p:blipFill>
        <p:spPr bwMode="auto">
          <a:xfrm>
            <a:off x="8520423" y="886618"/>
            <a:ext cx="3441746" cy="212883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Left 1">
            <a:extLst>
              <a:ext uri="{FF2B5EF4-FFF2-40B4-BE49-F238E27FC236}">
                <a16:creationId xmlns:a16="http://schemas.microsoft.com/office/drawing/2014/main" id="{A8BA10AD-BD36-48AB-A036-98EA3BB40675}"/>
              </a:ext>
            </a:extLst>
          </p:cNvPr>
          <p:cNvSpPr/>
          <p:nvPr/>
        </p:nvSpPr>
        <p:spPr>
          <a:xfrm rot="10800000">
            <a:off x="5484811" y="2666999"/>
            <a:ext cx="1846739" cy="1100137"/>
          </a:xfrm>
          <a:prstGeom prst="leftArrow">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2800"/>
          </a:p>
        </p:txBody>
      </p:sp>
      <p:pic>
        <p:nvPicPr>
          <p:cNvPr id="1030" name="Picture 6" descr="Guide to Text Classification with Machine Learning &amp;amp; NLP">
            <a:extLst>
              <a:ext uri="{FF2B5EF4-FFF2-40B4-BE49-F238E27FC236}">
                <a16:creationId xmlns:a16="http://schemas.microsoft.com/office/drawing/2014/main" id="{E37DDE92-A182-4FE6-872C-39B8AE382AC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617" r="23118"/>
          <a:stretch/>
        </p:blipFill>
        <p:spPr bwMode="auto">
          <a:xfrm>
            <a:off x="7618412" y="2865437"/>
            <a:ext cx="3080084" cy="223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8BC270-14EE-415C-9FE0-A1E1221F7828}"/>
              </a:ext>
            </a:extLst>
          </p:cNvPr>
          <p:cNvSpPr txBox="1"/>
          <p:nvPr/>
        </p:nvSpPr>
        <p:spPr>
          <a:xfrm>
            <a:off x="760412" y="5701772"/>
            <a:ext cx="3779678" cy="1015663"/>
          </a:xfrm>
          <a:prstGeom prst="rect">
            <a:avLst/>
          </a:prstGeom>
          <a:noFill/>
        </p:spPr>
        <p:txBody>
          <a:bodyPr wrap="square" rtlCol="0">
            <a:spAutoFit/>
          </a:bodyPr>
          <a:lstStyle/>
          <a:p>
            <a:pPr algn="ctr"/>
            <a:r>
              <a:rPr lang="en-US" sz="2000" b="0" i="0">
                <a:effectLst/>
                <a:latin typeface="+mj-lt"/>
              </a:rPr>
              <a:t>Hàng ngày một địa chỉ email có thể phải nhận rất nhiều email SPAM</a:t>
            </a:r>
            <a:endParaRPr lang="en-US" sz="2800">
              <a:latin typeface="+mj-lt"/>
            </a:endParaRPr>
          </a:p>
        </p:txBody>
      </p:sp>
      <p:sp>
        <p:nvSpPr>
          <p:cNvPr id="13" name="TextBox 12">
            <a:extLst>
              <a:ext uri="{FF2B5EF4-FFF2-40B4-BE49-F238E27FC236}">
                <a16:creationId xmlns:a16="http://schemas.microsoft.com/office/drawing/2014/main" id="{6E1B64D6-8C45-4044-BF1E-5857FFBB5564}"/>
              </a:ext>
            </a:extLst>
          </p:cNvPr>
          <p:cNvSpPr txBox="1"/>
          <p:nvPr/>
        </p:nvSpPr>
        <p:spPr>
          <a:xfrm>
            <a:off x="8092636" y="5451811"/>
            <a:ext cx="3779678" cy="1015663"/>
          </a:xfrm>
          <a:prstGeom prst="rect">
            <a:avLst/>
          </a:prstGeom>
          <a:noFill/>
        </p:spPr>
        <p:txBody>
          <a:bodyPr wrap="square" rtlCol="0">
            <a:spAutoFit/>
          </a:bodyPr>
          <a:lstStyle/>
          <a:p>
            <a:pPr algn="ctr"/>
            <a:r>
              <a:rPr lang="en-US" sz="2000" b="0" i="0">
                <a:effectLst/>
                <a:latin typeface="+mj-lt"/>
              </a:rPr>
              <a:t>Phân loại Email để dễ dàng quản lý cũng như nắm bắt các thông tin cần thiết nhanh chóng</a:t>
            </a:r>
            <a:endParaRPr lang="en-US" sz="2800">
              <a:latin typeface="+mj-lt"/>
            </a:endParaRPr>
          </a:p>
        </p:txBody>
      </p:sp>
      <p:sp>
        <p:nvSpPr>
          <p:cNvPr id="4" name="Footer Placeholder 3">
            <a:extLst>
              <a:ext uri="{FF2B5EF4-FFF2-40B4-BE49-F238E27FC236}">
                <a16:creationId xmlns:a16="http://schemas.microsoft.com/office/drawing/2014/main" id="{6B7348B4-E061-4718-8858-F5BF2EDF3E48}"/>
              </a:ext>
            </a:extLst>
          </p:cNvPr>
          <p:cNvSpPr>
            <a:spLocks noGrp="1"/>
          </p:cNvSpPr>
          <p:nvPr>
            <p:ph type="ftr" sz="quarter" idx="11"/>
          </p:nvPr>
        </p:nvSpPr>
        <p:spPr/>
        <p:txBody>
          <a:bodyPr/>
          <a:lstStyle/>
          <a:p>
            <a:r>
              <a:rPr lang="en-US"/>
              <a:t>Các mô hình phân tích dữ liệu</a:t>
            </a:r>
          </a:p>
        </p:txBody>
      </p:sp>
      <p:sp>
        <p:nvSpPr>
          <p:cNvPr id="6" name="Slide Number Placeholder 5">
            <a:extLst>
              <a:ext uri="{FF2B5EF4-FFF2-40B4-BE49-F238E27FC236}">
                <a16:creationId xmlns:a16="http://schemas.microsoft.com/office/drawing/2014/main" id="{5056779F-5415-4161-8EA4-33CA822F70DF}"/>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97F1-39FE-4ED6-9376-8DAB0C55ABE1}"/>
              </a:ext>
            </a:extLst>
          </p:cNvPr>
          <p:cNvSpPr>
            <a:spLocks noGrp="1"/>
          </p:cNvSpPr>
          <p:nvPr>
            <p:ph type="title"/>
          </p:nvPr>
        </p:nvSpPr>
        <p:spPr/>
        <p:txBody>
          <a:bodyPr/>
          <a:lstStyle/>
          <a:p>
            <a:r>
              <a:rPr lang="en-US" dirty="0" err="1"/>
              <a:t>Thách</a:t>
            </a:r>
            <a:r>
              <a:rPr lang="en-US" dirty="0"/>
              <a:t> </a:t>
            </a:r>
            <a:r>
              <a:rPr lang="en-US" dirty="0" err="1"/>
              <a:t>thức</a:t>
            </a:r>
            <a:endParaRPr lang="en-US" dirty="0"/>
          </a:p>
        </p:txBody>
      </p:sp>
      <p:sp>
        <p:nvSpPr>
          <p:cNvPr id="9" name="Content Placeholder 8">
            <a:extLst>
              <a:ext uri="{FF2B5EF4-FFF2-40B4-BE49-F238E27FC236}">
                <a16:creationId xmlns:a16="http://schemas.microsoft.com/office/drawing/2014/main" id="{FAD14EE1-9041-4CA9-A7A7-1963A6FE668B}"/>
              </a:ext>
            </a:extLst>
          </p:cNvPr>
          <p:cNvSpPr>
            <a:spLocks noGrp="1"/>
          </p:cNvSpPr>
          <p:nvPr>
            <p:ph idx="1"/>
          </p:nvPr>
        </p:nvSpPr>
        <p:spPr/>
        <p:txBody>
          <a:bodyPr/>
          <a:lstStyle/>
          <a:p>
            <a:r>
              <a:rPr lang="en-US" dirty="0"/>
              <a:t>Có 2 </a:t>
            </a:r>
            <a:r>
              <a:rPr lang="en-US" dirty="0" err="1"/>
              <a:t>pha</a:t>
            </a:r>
            <a:r>
              <a:rPr lang="en-US" dirty="0"/>
              <a:t>:</a:t>
            </a:r>
          </a:p>
          <a:p>
            <a:pPr lvl="1"/>
            <a:r>
              <a:rPr lang="en-US" dirty="0" err="1"/>
              <a:t>Pha</a:t>
            </a:r>
            <a:r>
              <a:rPr lang="en-US" dirty="0"/>
              <a:t> </a:t>
            </a:r>
            <a:r>
              <a:rPr lang="en-US" dirty="0" err="1"/>
              <a:t>xác</a:t>
            </a:r>
            <a:r>
              <a:rPr lang="en-US" dirty="0"/>
              <a:t> </a:t>
            </a:r>
            <a:r>
              <a:rPr lang="en-US" dirty="0" err="1"/>
              <a:t>định</a:t>
            </a:r>
            <a:r>
              <a:rPr lang="en-US" dirty="0"/>
              <a:t> spam mail </a:t>
            </a:r>
            <a:r>
              <a:rPr lang="en-US" dirty="0" err="1"/>
              <a:t>để</a:t>
            </a:r>
            <a:r>
              <a:rPr lang="en-US" dirty="0"/>
              <a:t> </a:t>
            </a:r>
            <a:r>
              <a:rPr lang="en-US" dirty="0" err="1"/>
              <a:t>loại</a:t>
            </a:r>
            <a:r>
              <a:rPr lang="en-US" dirty="0"/>
              <a:t> </a:t>
            </a:r>
            <a:r>
              <a:rPr lang="en-US" dirty="0" err="1"/>
              <a:t>bỏ</a:t>
            </a:r>
            <a:endParaRPr lang="en-US" dirty="0"/>
          </a:p>
          <a:p>
            <a:pPr lvl="1"/>
            <a:r>
              <a:rPr lang="en-US" dirty="0" err="1"/>
              <a:t>Pha</a:t>
            </a:r>
            <a:r>
              <a:rPr lang="en-US" dirty="0"/>
              <a:t> </a:t>
            </a:r>
            <a:r>
              <a:rPr lang="en-US" dirty="0" err="1"/>
              <a:t>phân</a:t>
            </a:r>
            <a:r>
              <a:rPr lang="en-US" dirty="0"/>
              <a:t> </a:t>
            </a:r>
            <a:r>
              <a:rPr lang="en-US" dirty="0" err="1"/>
              <a:t>loại</a:t>
            </a:r>
            <a:r>
              <a:rPr lang="en-US" dirty="0"/>
              <a:t> domain của </a:t>
            </a:r>
            <a:r>
              <a:rPr lang="en-US" dirty="0" err="1"/>
              <a:t>từng</a:t>
            </a:r>
            <a:r>
              <a:rPr lang="en-US" dirty="0"/>
              <a:t> mail non-spam</a:t>
            </a:r>
          </a:p>
          <a:p>
            <a:pPr lvl="1"/>
            <a:endParaRPr lang="en-US" dirty="0"/>
          </a:p>
          <a:p>
            <a:r>
              <a:rPr lang="en-US" dirty="0" err="1"/>
              <a:t>Dựa</a:t>
            </a:r>
            <a:r>
              <a:rPr lang="en-US" dirty="0"/>
              <a:t> </a:t>
            </a:r>
            <a:r>
              <a:rPr lang="en-US" dirty="0" err="1"/>
              <a:t>trên</a:t>
            </a:r>
            <a:r>
              <a:rPr lang="en-US" dirty="0"/>
              <a:t> </a:t>
            </a:r>
            <a:r>
              <a:rPr lang="en-US" dirty="0" err="1"/>
              <a:t>nhu</a:t>
            </a:r>
            <a:r>
              <a:rPr lang="en-US" dirty="0"/>
              <a:t> </a:t>
            </a:r>
            <a:r>
              <a:rPr lang="en-US" dirty="0" err="1"/>
              <a:t>cầu</a:t>
            </a:r>
            <a:r>
              <a:rPr lang="en-US" dirty="0"/>
              <a:t> ta </a:t>
            </a:r>
            <a:r>
              <a:rPr lang="en-US" dirty="0" err="1"/>
              <a:t>cần</a:t>
            </a:r>
            <a:r>
              <a:rPr lang="en-US" dirty="0"/>
              <a:t> có các </a:t>
            </a:r>
            <a:r>
              <a:rPr lang="en-US" dirty="0" err="1"/>
              <a:t>giải</a:t>
            </a:r>
            <a:r>
              <a:rPr lang="en-US" dirty="0"/>
              <a:t> </a:t>
            </a:r>
            <a:r>
              <a:rPr lang="en-US" dirty="0" err="1"/>
              <a:t>pháp</a:t>
            </a:r>
            <a:r>
              <a:rPr lang="en-US" dirty="0"/>
              <a:t> </a:t>
            </a:r>
            <a:r>
              <a:rPr lang="en-US" dirty="0" err="1"/>
              <a:t>không</a:t>
            </a:r>
            <a:r>
              <a:rPr lang="en-US" dirty="0"/>
              <a:t> </a:t>
            </a:r>
            <a:r>
              <a:rPr lang="en-US" dirty="0" err="1"/>
              <a:t>bị</a:t>
            </a:r>
            <a:r>
              <a:rPr lang="en-US" dirty="0"/>
              <a:t> overfitting hay label bias, </a:t>
            </a:r>
            <a:r>
              <a:rPr lang="en-US" dirty="0" err="1"/>
              <a:t>đồng</a:t>
            </a:r>
            <a:r>
              <a:rPr lang="en-US" dirty="0"/>
              <a:t> </a:t>
            </a:r>
            <a:r>
              <a:rPr lang="en-US" dirty="0" err="1"/>
              <a:t>thời</a:t>
            </a:r>
            <a:r>
              <a:rPr lang="en-US" dirty="0"/>
              <a:t> </a:t>
            </a:r>
            <a:r>
              <a:rPr lang="en-US" dirty="0" err="1"/>
              <a:t>cũng</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độ</a:t>
            </a:r>
            <a:r>
              <a:rPr lang="en-US" dirty="0"/>
              <a:t> </a:t>
            </a:r>
            <a:r>
              <a:rPr lang="en-US" dirty="0" err="1"/>
              <a:t>phức</a:t>
            </a:r>
            <a:r>
              <a:rPr lang="en-US" dirty="0"/>
              <a:t> </a:t>
            </a:r>
            <a:r>
              <a:rPr lang="en-US" dirty="0" err="1"/>
              <a:t>tạp</a:t>
            </a:r>
            <a:r>
              <a:rPr lang="en-US" dirty="0"/>
              <a:t> và </a:t>
            </a:r>
            <a:r>
              <a:rPr lang="en-US" dirty="0" err="1"/>
              <a:t>thời</a:t>
            </a:r>
            <a:r>
              <a:rPr lang="en-US" dirty="0"/>
              <a:t> </a:t>
            </a:r>
            <a:r>
              <a:rPr lang="en-US" dirty="0" err="1"/>
              <a:t>gian</a:t>
            </a:r>
            <a:r>
              <a:rPr lang="en-US" dirty="0"/>
              <a:t> </a:t>
            </a:r>
            <a:r>
              <a:rPr lang="en-US" dirty="0" err="1"/>
              <a:t>chạy</a:t>
            </a:r>
            <a:r>
              <a:rPr lang="en-US" dirty="0"/>
              <a:t> của </a:t>
            </a:r>
            <a:r>
              <a:rPr lang="en-US" dirty="0" err="1"/>
              <a:t>giải</a:t>
            </a:r>
            <a:r>
              <a:rPr lang="en-US" dirty="0"/>
              <a:t> </a:t>
            </a:r>
            <a:r>
              <a:rPr lang="en-US" dirty="0" err="1"/>
              <a:t>pháp</a:t>
            </a:r>
            <a:r>
              <a:rPr lang="en-US" dirty="0"/>
              <a:t>.</a:t>
            </a:r>
          </a:p>
        </p:txBody>
      </p:sp>
      <p:sp>
        <p:nvSpPr>
          <p:cNvPr id="7" name="Footer Placeholder 6">
            <a:extLst>
              <a:ext uri="{FF2B5EF4-FFF2-40B4-BE49-F238E27FC236}">
                <a16:creationId xmlns:a16="http://schemas.microsoft.com/office/drawing/2014/main" id="{D61BB17D-4E80-4049-8EDF-58C535F634DF}"/>
              </a:ext>
            </a:extLst>
          </p:cNvPr>
          <p:cNvSpPr>
            <a:spLocks noGrp="1"/>
          </p:cNvSpPr>
          <p:nvPr>
            <p:ph type="ftr" sz="quarter" idx="11"/>
          </p:nvPr>
        </p:nvSpPr>
        <p:spPr/>
        <p:txBody>
          <a:bodyPr/>
          <a:lstStyle/>
          <a:p>
            <a:r>
              <a:rPr lang="en-US"/>
              <a:t>Các mô hình phân tích dữ liệu</a:t>
            </a:r>
          </a:p>
        </p:txBody>
      </p:sp>
      <p:sp>
        <p:nvSpPr>
          <p:cNvPr id="8" name="Slide Number Placeholder 7">
            <a:extLst>
              <a:ext uri="{FF2B5EF4-FFF2-40B4-BE49-F238E27FC236}">
                <a16:creationId xmlns:a16="http://schemas.microsoft.com/office/drawing/2014/main" id="{FDD06AAE-0471-4317-A4FD-7E13E6EF6C86}"/>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33452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Hướng tiếp cận bài toán</a:t>
            </a:r>
          </a:p>
        </p:txBody>
      </p:sp>
      <p:sp>
        <p:nvSpPr>
          <p:cNvPr id="3" name="Content Placeholder 2"/>
          <p:cNvSpPr>
            <a:spLocks noGrp="1"/>
          </p:cNvSpPr>
          <p:nvPr>
            <p:ph sz="half" idx="1"/>
          </p:nvPr>
        </p:nvSpPr>
        <p:spPr/>
        <p:txBody>
          <a:bodyPr/>
          <a:lstStyle/>
          <a:p>
            <a:r>
              <a:rPr lang="en-US" dirty="0" err="1"/>
              <a:t>Sử</a:t>
            </a:r>
            <a:r>
              <a:rPr lang="en-US" dirty="0"/>
              <a:t> </a:t>
            </a:r>
            <a:r>
              <a:rPr lang="en-US" dirty="0" err="1"/>
              <a:t>dụng</a:t>
            </a:r>
            <a:r>
              <a:rPr lang="en-US" dirty="0"/>
              <a:t> </a:t>
            </a:r>
            <a:r>
              <a:rPr lang="en-US" dirty="0" err="1"/>
              <a:t>mô</a:t>
            </a:r>
            <a:r>
              <a:rPr lang="en-US" dirty="0"/>
              <a:t> hình Naïve Bayes và Random Forest </a:t>
            </a:r>
            <a:r>
              <a:rPr lang="en-US" dirty="0" err="1"/>
              <a:t>để</a:t>
            </a:r>
            <a:r>
              <a:rPr lang="en-US" dirty="0"/>
              <a:t> </a:t>
            </a:r>
            <a:r>
              <a:rPr lang="en-US" dirty="0" err="1"/>
              <a:t>phân</a:t>
            </a:r>
            <a:r>
              <a:rPr lang="en-US" dirty="0"/>
              <a:t> </a:t>
            </a:r>
            <a:r>
              <a:rPr lang="en-US" dirty="0" err="1"/>
              <a:t>loại</a:t>
            </a:r>
            <a:r>
              <a:rPr lang="en-US" dirty="0"/>
              <a:t> email </a:t>
            </a:r>
            <a:r>
              <a:rPr lang="en-US" dirty="0" err="1"/>
              <a:t>loại</a:t>
            </a:r>
            <a:r>
              <a:rPr lang="en-US" dirty="0"/>
              <a:t> </a:t>
            </a:r>
            <a:r>
              <a:rPr lang="en-US" dirty="0" err="1"/>
              <a:t>bỏ</a:t>
            </a:r>
            <a:r>
              <a:rPr lang="en-US" dirty="0"/>
              <a:t> mail Spam.</a:t>
            </a:r>
          </a:p>
          <a:p>
            <a:r>
              <a:rPr lang="en-US" dirty="0" err="1"/>
              <a:t>Sử</a:t>
            </a:r>
            <a:r>
              <a:rPr lang="en-US" dirty="0"/>
              <a:t> </a:t>
            </a:r>
            <a:r>
              <a:rPr lang="en-US" dirty="0" err="1"/>
              <a:t>dụng</a:t>
            </a:r>
            <a:r>
              <a:rPr lang="en-US" dirty="0"/>
              <a:t> </a:t>
            </a:r>
            <a:r>
              <a:rPr lang="en-US" dirty="0" err="1"/>
              <a:t>mô</a:t>
            </a:r>
            <a:r>
              <a:rPr lang="en-US" dirty="0"/>
              <a:t> hình CRF </a:t>
            </a:r>
            <a:r>
              <a:rPr lang="en-US" dirty="0" err="1"/>
              <a:t>để</a:t>
            </a:r>
            <a:r>
              <a:rPr lang="en-US" dirty="0"/>
              <a:t> </a:t>
            </a:r>
            <a:r>
              <a:rPr lang="en-US" dirty="0" err="1"/>
              <a:t>rút</a:t>
            </a:r>
            <a:r>
              <a:rPr lang="en-US" dirty="0"/>
              <a:t> </a:t>
            </a:r>
            <a:r>
              <a:rPr lang="en-US" dirty="0" err="1"/>
              <a:t>trích</a:t>
            </a:r>
            <a:r>
              <a:rPr lang="en-US" dirty="0"/>
              <a:t> </a:t>
            </a:r>
            <a:r>
              <a:rPr lang="en-US" dirty="0" err="1"/>
              <a:t>danh</a:t>
            </a:r>
            <a:r>
              <a:rPr lang="en-US" dirty="0"/>
              <a:t> từ trong Text </a:t>
            </a:r>
            <a:r>
              <a:rPr lang="en-US" dirty="0" err="1"/>
              <a:t>để</a:t>
            </a:r>
            <a:r>
              <a:rPr lang="en-US" dirty="0"/>
              <a:t> </a:t>
            </a:r>
            <a:r>
              <a:rPr lang="en-US" dirty="0" err="1"/>
              <a:t>đưa</a:t>
            </a:r>
            <a:r>
              <a:rPr lang="en-US" dirty="0"/>
              <a:t> </a:t>
            </a:r>
            <a:r>
              <a:rPr lang="en-US" dirty="0" err="1"/>
              <a:t>vào</a:t>
            </a:r>
            <a:r>
              <a:rPr lang="en-US" dirty="0"/>
              <a:t> </a:t>
            </a:r>
            <a:r>
              <a:rPr lang="en-US" dirty="0" err="1"/>
              <a:t>huấn</a:t>
            </a:r>
            <a:r>
              <a:rPr lang="en-US" dirty="0"/>
              <a:t> </a:t>
            </a:r>
            <a:r>
              <a:rPr lang="en-US" dirty="0" err="1"/>
              <a:t>luyện</a:t>
            </a:r>
            <a:r>
              <a:rPr lang="en-US" dirty="0"/>
              <a:t> cho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Email </a:t>
            </a:r>
            <a:r>
              <a:rPr lang="en-US" dirty="0" err="1"/>
              <a:t>theo</a:t>
            </a:r>
            <a:r>
              <a:rPr lang="en-US" dirty="0"/>
              <a:t> </a:t>
            </a:r>
            <a:r>
              <a:rPr lang="en-US" dirty="0" err="1"/>
              <a:t>chủ</a:t>
            </a:r>
            <a:r>
              <a:rPr lang="en-US" dirty="0"/>
              <a:t> </a:t>
            </a:r>
            <a:r>
              <a:rPr lang="en-US" dirty="0" err="1"/>
              <a:t>đề</a:t>
            </a:r>
            <a:r>
              <a:rPr lang="en-US" dirty="0"/>
              <a:t>.</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76034254"/>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3F3CB67F-971E-439F-91AF-4BB7D4E9D0B8}"/>
              </a:ext>
            </a:extLst>
          </p:cNvPr>
          <p:cNvSpPr>
            <a:spLocks noGrp="1"/>
          </p:cNvSpPr>
          <p:nvPr>
            <p:ph type="ftr" sz="quarter" idx="11"/>
          </p:nvPr>
        </p:nvSpPr>
        <p:spPr/>
        <p:txBody>
          <a:bodyPr/>
          <a:lstStyle/>
          <a:p>
            <a:r>
              <a:rPr lang="en-US"/>
              <a:t>Các mô hình phân tích dữ liệu</a:t>
            </a:r>
          </a:p>
        </p:txBody>
      </p:sp>
      <p:sp>
        <p:nvSpPr>
          <p:cNvPr id="7" name="Slide Number Placeholder 6">
            <a:extLst>
              <a:ext uri="{FF2B5EF4-FFF2-40B4-BE49-F238E27FC236}">
                <a16:creationId xmlns:a16="http://schemas.microsoft.com/office/drawing/2014/main" id="{7D88F05C-0118-4E4D-A7EB-3F17BE1084B6}"/>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Naïve Bayes</a:t>
            </a:r>
          </a:p>
        </p:txBody>
      </p:sp>
      <mc:AlternateContent xmlns:mc="http://schemas.openxmlformats.org/markup-compatibility/2006" xmlns:a14="http://schemas.microsoft.com/office/drawing/2010/main">
        <mc:Choice Requires="a14">
          <p:sp>
            <p:nvSpPr>
              <p:cNvPr id="10" name="Content Placeholder 9"/>
              <p:cNvSpPr>
                <a:spLocks noGrp="1"/>
              </p:cNvSpPr>
              <p:nvPr>
                <p:ph sz="half" idx="2"/>
              </p:nvPr>
            </p:nvSpPr>
            <p:spPr>
              <a:xfrm>
                <a:off x="1217994" y="1701800"/>
                <a:ext cx="9981818" cy="4622800"/>
              </a:xfrm>
            </p:spPr>
            <p:txBody>
              <a:bodyPr/>
              <a:lstStyle/>
              <a:p>
                <a:pPr algn="just"/>
                <a:r>
                  <a:rPr lang="en-US"/>
                  <a:t>Là một thuật toán phân loại dựa trên tính toán xác suất áp dụng định lý Bayes</a:t>
                </a:r>
              </a:p>
              <a:p>
                <a:pPr lvl="8" algn="just"/>
                <a:r>
                  <a:rPr lang="pt-BR" sz="2800"/>
                  <a:t>P</a:t>
                </a:r>
                <a14:m>
                  <m:oMath xmlns:m="http://schemas.openxmlformats.org/officeDocument/2006/math">
                    <m:d>
                      <m:dPr>
                        <m:ctrlPr>
                          <a:rPr lang="pt-BR" sz="2800" i="1" smtClean="0">
                            <a:latin typeface="Cambria Math" panose="02040503050406030204" pitchFamily="18" charset="0"/>
                          </a:rPr>
                        </m:ctrlPr>
                      </m:dPr>
                      <m:e>
                        <m:r>
                          <a:rPr lang="pt-BR" sz="280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e>
                    </m:d>
                    <m:r>
                      <a:rPr lang="pt-BR" sz="2800" i="1" smtClean="0">
                        <a:latin typeface="Cambria Math" panose="02040503050406030204" pitchFamily="18" charset="0"/>
                      </a:rPr>
                      <m:t>=</m:t>
                    </m:r>
                    <m:f>
                      <m:fPr>
                        <m:ctrlPr>
                          <a:rPr lang="pt-BR" sz="280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e>
                            <m:r>
                              <a:rPr lang="en-US" sz="2800" b="0" i="1" smtClean="0">
                                <a:latin typeface="Cambria Math" panose="02040503050406030204" pitchFamily="18" charset="0"/>
                              </a:rPr>
                              <m:t>𝑦</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num>
                      <m:den>
                        <m:r>
                          <a:rPr lang="en-US" sz="2800" b="0" i="1" smtClean="0">
                            <a:latin typeface="Cambria Math" panose="02040503050406030204" pitchFamily="18" charset="0"/>
                          </a:rPr>
                          <m:t>𝑃</m:t>
                        </m:r>
                        <m:d>
                          <m:dPr>
                            <m:ctrlPr>
                              <a:rPr lang="pt-BR" sz="2800" i="1" smtClean="0">
                                <a:latin typeface="Cambria Math" panose="02040503050406030204" pitchFamily="18" charset="0"/>
                              </a:rPr>
                            </m:ctrlPr>
                          </m:dPr>
                          <m:e>
                            <m:r>
                              <a:rPr lang="en-US" sz="2800" b="0" i="1" smtClean="0">
                                <a:latin typeface="Cambria Math" panose="02040503050406030204" pitchFamily="18" charset="0"/>
                              </a:rPr>
                              <m:t>𝑥</m:t>
                            </m:r>
                          </m:e>
                        </m:d>
                      </m:den>
                    </m:f>
                  </m:oMath>
                </a14:m>
                <a:endParaRPr lang="en-US" sz="2800"/>
              </a:p>
              <a:p>
                <a:pPr algn="just"/>
                <a:r>
                  <a:rPr lang="en-US"/>
                  <a:t>Các mô hình Naïve Bayes</a:t>
                </a:r>
              </a:p>
              <a:p>
                <a:pPr lvl="1" algn="just"/>
                <a:r>
                  <a:rPr lang="en-US"/>
                  <a:t>Gaussian: thường dùng trong các loại dữ liệu mà các thành phần là các biến liên tục</a:t>
                </a:r>
              </a:p>
              <a:p>
                <a:pPr lvl="1" algn="just"/>
                <a:r>
                  <a:rPr lang="en-US"/>
                  <a:t>Bernouli: </a:t>
                </a:r>
                <a:r>
                  <a:rPr lang="en-US">
                    <a:latin typeface="Calibri" panose="020F0502020204030204" pitchFamily="34" charset="0"/>
                    <a:cs typeface="Calibri" panose="020F0502020204030204" pitchFamily="34" charset="0"/>
                  </a:rPr>
                  <a:t>m</a:t>
                </a:r>
                <a:r>
                  <a:rPr lang="vi-VN">
                    <a:latin typeface="Calibri" panose="020F0502020204030204" pitchFamily="34" charset="0"/>
                    <a:cs typeface="Calibri" panose="020F0502020204030204" pitchFamily="34" charset="0"/>
                  </a:rPr>
                  <a:t>ô hình này được áp dụng cho các loại dữ liệu mà mỗi thành phần là một giá trị binary - bẳng 0 hoặc 1.</a:t>
                </a:r>
                <a:endParaRPr lang="en-US">
                  <a:latin typeface="Calibri" panose="020F0502020204030204" pitchFamily="34" charset="0"/>
                  <a:cs typeface="Calibri" panose="020F0502020204030204" pitchFamily="34" charset="0"/>
                </a:endParaRPr>
              </a:p>
              <a:p>
                <a:pPr lvl="1" algn="just"/>
                <a:r>
                  <a:rPr lang="en-US"/>
                  <a:t>Multinomial: chủ yếu sử dụng trong phân loại văn bản mà feature vectors được tính bằng Bag of Word</a:t>
                </a:r>
              </a:p>
              <a:p>
                <a:pPr lvl="1" algn="just"/>
                <a:endParaRPr lang="en-US"/>
              </a:p>
              <a:p>
                <a:pPr lvl="1" algn="just"/>
                <a:endParaRPr lang="en-US"/>
              </a:p>
            </p:txBody>
          </p:sp>
        </mc:Choice>
        <mc:Fallback xmlns="">
          <p:sp>
            <p:nvSpPr>
              <p:cNvPr id="10" name="Content Placeholder 9"/>
              <p:cNvSpPr>
                <a:spLocks noGrp="1" noRot="1" noChangeAspect="1" noMove="1" noResize="1" noEditPoints="1" noAdjustHandles="1" noChangeArrowheads="1" noChangeShapeType="1" noTextEdit="1"/>
              </p:cNvSpPr>
              <p:nvPr>
                <p:ph sz="half" idx="2"/>
              </p:nvPr>
            </p:nvSpPr>
            <p:spPr>
              <a:xfrm>
                <a:off x="1217994" y="1701800"/>
                <a:ext cx="9981818" cy="4622800"/>
              </a:xfrm>
              <a:blipFill>
                <a:blip r:embed="rId3"/>
                <a:stretch>
                  <a:fillRect l="-794" t="-1845" r="-916" b="-264"/>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BF4A7628-2870-4EAC-9727-D414C834964C}"/>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821A98AF-6D5A-48E1-B3C9-D04B05243AF7}"/>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91659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nên dùng Naïve Bayes</a:t>
            </a:r>
          </a:p>
        </p:txBody>
      </p:sp>
      <p:sp>
        <p:nvSpPr>
          <p:cNvPr id="10" name="Content Placeholder 9"/>
          <p:cNvSpPr>
            <a:spLocks noGrp="1"/>
          </p:cNvSpPr>
          <p:nvPr>
            <p:ph sz="half" idx="2"/>
          </p:nvPr>
        </p:nvSpPr>
        <p:spPr>
          <a:xfrm>
            <a:off x="1218883" y="1676400"/>
            <a:ext cx="9981818" cy="2717800"/>
          </a:xfrm>
        </p:spPr>
        <p:txBody>
          <a:bodyPr/>
          <a:lstStyle/>
          <a:p>
            <a:pPr lvl="1" algn="just">
              <a:lnSpc>
                <a:spcPct val="150000"/>
              </a:lnSpc>
            </a:pPr>
            <a:r>
              <a:rPr lang="en-US" sz="3200"/>
              <a:t>Thời gian training và test nhanh.</a:t>
            </a:r>
          </a:p>
          <a:p>
            <a:pPr lvl="1" algn="just">
              <a:lnSpc>
                <a:spcPct val="150000"/>
              </a:lnSpc>
            </a:pPr>
            <a:r>
              <a:rPr lang="en-US" sz="3200"/>
              <a:t>Có thể cho là tốt hơn so với SVM khi dữ liệu training ít</a:t>
            </a:r>
          </a:p>
          <a:p>
            <a:pPr lvl="1" algn="just">
              <a:lnSpc>
                <a:spcPct val="150000"/>
              </a:lnSpc>
            </a:pPr>
            <a:r>
              <a:rPr lang="en-US" sz="3200"/>
              <a:t>Có thể áp dụng cho các bài toán kết hợp nhiều mô hình Naïve Bayes cho dữ liệu có nhiều loại feature (liên tục, rời rạc).</a:t>
            </a:r>
          </a:p>
        </p:txBody>
      </p:sp>
      <p:sp>
        <p:nvSpPr>
          <p:cNvPr id="2" name="Footer Placeholder 1">
            <a:extLst>
              <a:ext uri="{FF2B5EF4-FFF2-40B4-BE49-F238E27FC236}">
                <a16:creationId xmlns:a16="http://schemas.microsoft.com/office/drawing/2014/main" id="{F79A051F-9D61-44DC-AA88-DB8432DE8E1F}"/>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000B49A7-A488-4AE3-893C-C03DFAA63C05}"/>
              </a:ext>
            </a:extLst>
          </p:cNvPr>
          <p:cNvSpPr>
            <a:spLocks noGrp="1"/>
          </p:cNvSpPr>
          <p:nvPr>
            <p:ph type="sldNum" sz="quarter" idx="12"/>
          </p:nvPr>
        </p:nvSpPr>
        <p:spPr/>
        <p:txBody>
          <a:bodyPr/>
          <a:lstStyle/>
          <a:p>
            <a:fld id="{C014DD1E-5D91-48A3-AD6D-45FBA980D106}" type="slidenum">
              <a:rPr lang="en-US" smtClean="0"/>
              <a:t>7</a:t>
            </a:fld>
            <a:endParaRPr lang="en-US"/>
          </a:p>
        </p:txBody>
      </p:sp>
    </p:spTree>
    <p:extLst>
      <p:ext uri="{BB962C8B-B14F-4D97-AF65-F5344CB8AC3E}">
        <p14:creationId xmlns:p14="http://schemas.microsoft.com/office/powerpoint/2010/main" val="240217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Random Forest</a:t>
            </a:r>
          </a:p>
        </p:txBody>
      </p:sp>
      <p:sp>
        <p:nvSpPr>
          <p:cNvPr id="10" name="Content Placeholder 9"/>
          <p:cNvSpPr>
            <a:spLocks noGrp="1"/>
          </p:cNvSpPr>
          <p:nvPr>
            <p:ph sz="half" idx="2"/>
          </p:nvPr>
        </p:nvSpPr>
        <p:spPr>
          <a:xfrm>
            <a:off x="1217994" y="1701799"/>
            <a:ext cx="9981818" cy="4881563"/>
          </a:xfrm>
        </p:spPr>
        <p:txBody>
          <a:bodyPr/>
          <a:lstStyle/>
          <a:p>
            <a:pPr algn="just"/>
            <a:r>
              <a:rPr lang="en-US"/>
              <a:t>Hướng tiếp cận của thuật toán này là xây dựng nhiều cây quyết định Decision Tree (random). Sau đó kết quả dự đoán được tổng hợp bằng cách vote từ các cây quyết định.	</a:t>
            </a:r>
            <a:endParaRPr lang="en-US" sz="2800"/>
          </a:p>
          <a:p>
            <a:pPr algn="just"/>
            <a:r>
              <a:rPr lang="en-US"/>
              <a:t>Cách xây dựng: cho n sample dữ liệu, mỗi sample có d feature</a:t>
            </a:r>
          </a:p>
          <a:p>
            <a:pPr lvl="1" algn="just"/>
            <a:r>
              <a:rPr lang="en-US"/>
              <a:t>Lấy ngẫu nhiên n sample từ dataset sử dụng kỹ thuật Bootstrapping</a:t>
            </a:r>
          </a:p>
          <a:p>
            <a:pPr lvl="1" algn="just"/>
            <a:r>
              <a:rPr lang="en-US"/>
              <a:t>Chọn ngẫu nhiên k feature (k&lt;n) thu được một bộ data mới gồm n dữ liệu và k feature.</a:t>
            </a:r>
          </a:p>
          <a:p>
            <a:pPr lvl="1" algn="just"/>
            <a:r>
              <a:rPr lang="en-US"/>
              <a:t>Dùng thuật toán Decission Tree để xây dựng cây quyết định với bộ data mới thực hiện ở bước trên</a:t>
            </a:r>
          </a:p>
          <a:p>
            <a:pPr algn="just"/>
            <a:r>
              <a:rPr lang="en-US"/>
              <a:t>Do quá trình xây dựng cây quyết định có yếu tố ngẫu nhiên nên kết quả của thuật toán có thể khác nhau</a:t>
            </a:r>
          </a:p>
          <a:p>
            <a:pPr lvl="1" algn="just"/>
            <a:endParaRPr lang="en-US"/>
          </a:p>
          <a:p>
            <a:pPr lvl="1" algn="just"/>
            <a:endParaRPr lang="en-US"/>
          </a:p>
          <a:p>
            <a:pPr lvl="1" algn="just"/>
            <a:endParaRPr lang="en-US"/>
          </a:p>
        </p:txBody>
      </p:sp>
      <p:sp>
        <p:nvSpPr>
          <p:cNvPr id="2" name="Footer Placeholder 1">
            <a:extLst>
              <a:ext uri="{FF2B5EF4-FFF2-40B4-BE49-F238E27FC236}">
                <a16:creationId xmlns:a16="http://schemas.microsoft.com/office/drawing/2014/main" id="{32912150-9D62-4E6D-9EE0-FE38AC76AD4E}"/>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D27BC4E4-F41E-4C68-B691-A2C10D81C7DD}"/>
              </a:ext>
            </a:extLst>
          </p:cNvPr>
          <p:cNvSpPr>
            <a:spLocks noGrp="1"/>
          </p:cNvSpPr>
          <p:nvPr>
            <p:ph type="sldNum" sz="quarter" idx="12"/>
          </p:nvPr>
        </p:nvSpPr>
        <p:spPr/>
        <p:txBody>
          <a:bodyPr/>
          <a:lstStyle/>
          <a:p>
            <a:fld id="{C014DD1E-5D91-48A3-AD6D-45FBA980D106}" type="slidenum">
              <a:rPr lang="en-US" smtClean="0"/>
              <a:t>8</a:t>
            </a:fld>
            <a:endParaRPr lang="en-US"/>
          </a:p>
        </p:txBody>
      </p:sp>
    </p:spTree>
    <p:extLst>
      <p:ext uri="{BB962C8B-B14F-4D97-AF65-F5344CB8AC3E}">
        <p14:creationId xmlns:p14="http://schemas.microsoft.com/office/powerpoint/2010/main" val="1932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Tại sao nên dùng Random Forest</a:t>
            </a:r>
          </a:p>
        </p:txBody>
      </p:sp>
      <p:sp>
        <p:nvSpPr>
          <p:cNvPr id="10" name="Content Placeholder 9"/>
          <p:cNvSpPr>
            <a:spLocks noGrp="1"/>
          </p:cNvSpPr>
          <p:nvPr>
            <p:ph sz="half" idx="2"/>
          </p:nvPr>
        </p:nvSpPr>
        <p:spPr>
          <a:xfrm>
            <a:off x="1217994" y="1701799"/>
            <a:ext cx="10360500" cy="4470401"/>
          </a:xfrm>
        </p:spPr>
        <p:txBody>
          <a:bodyPr/>
          <a:lstStyle/>
          <a:p>
            <a:pPr lvl="1" algn="just">
              <a:lnSpc>
                <a:spcPct val="150000"/>
              </a:lnSpc>
            </a:pPr>
            <a:r>
              <a:rPr lang="en-US"/>
              <a:t>Khắc phục nhược điểm của thuật toán Decision Tree là overfitting, thay vào đó có thể bị underfitting do không sử dụng hết dữ liệu trong tập training. Tuy nhiên do kết quả được tổng hợp bằng cách vote giữa các cây quyết định nên các cây sẽ bổ sung cho nhau từ đây tạo ra mô hình low bias và low variance, kết quả dự phân lớp tốt.</a:t>
            </a:r>
          </a:p>
          <a:p>
            <a:pPr lvl="1" algn="just">
              <a:lnSpc>
                <a:spcPct val="150000"/>
              </a:lnSpc>
            </a:pPr>
            <a:r>
              <a:rPr lang="en-US"/>
              <a:t>Kết quả được tổng hợp từ nhiều cây quyết định, tránh hiện tượng “thiên vị”.</a:t>
            </a:r>
          </a:p>
          <a:p>
            <a:pPr lvl="1" algn="just">
              <a:lnSpc>
                <a:spcPct val="150000"/>
              </a:lnSpc>
            </a:pPr>
            <a:endParaRPr lang="en-US"/>
          </a:p>
          <a:p>
            <a:pPr lvl="1" algn="just">
              <a:lnSpc>
                <a:spcPct val="150000"/>
              </a:lnSpc>
            </a:pPr>
            <a:endParaRPr lang="en-US"/>
          </a:p>
        </p:txBody>
      </p:sp>
      <p:sp>
        <p:nvSpPr>
          <p:cNvPr id="2" name="Footer Placeholder 1">
            <a:extLst>
              <a:ext uri="{FF2B5EF4-FFF2-40B4-BE49-F238E27FC236}">
                <a16:creationId xmlns:a16="http://schemas.microsoft.com/office/drawing/2014/main" id="{5A1917E7-C4C2-4513-AF00-286C5BE42D82}"/>
              </a:ext>
            </a:extLst>
          </p:cNvPr>
          <p:cNvSpPr>
            <a:spLocks noGrp="1"/>
          </p:cNvSpPr>
          <p:nvPr>
            <p:ph type="ftr" sz="quarter" idx="11"/>
          </p:nvPr>
        </p:nvSpPr>
        <p:spPr/>
        <p:txBody>
          <a:bodyPr/>
          <a:lstStyle/>
          <a:p>
            <a:r>
              <a:rPr lang="en-US"/>
              <a:t>Các mô hình phân tích dữ liệu</a:t>
            </a:r>
          </a:p>
        </p:txBody>
      </p:sp>
      <p:sp>
        <p:nvSpPr>
          <p:cNvPr id="4" name="Slide Number Placeholder 3">
            <a:extLst>
              <a:ext uri="{FF2B5EF4-FFF2-40B4-BE49-F238E27FC236}">
                <a16:creationId xmlns:a16="http://schemas.microsoft.com/office/drawing/2014/main" id="{5BA82DC3-2E07-4E04-A9C7-EA7E6F23A537}"/>
              </a:ext>
            </a:extLst>
          </p:cNvPr>
          <p:cNvSpPr>
            <a:spLocks noGrp="1"/>
          </p:cNvSpPr>
          <p:nvPr>
            <p:ph type="sldNum" sz="quarter" idx="12"/>
          </p:nvPr>
        </p:nvSpPr>
        <p:spPr/>
        <p:txBody>
          <a:bodyPr/>
          <a:lstStyle/>
          <a:p>
            <a:fld id="{C014DD1E-5D91-48A3-AD6D-45FBA980D106}" type="slidenum">
              <a:rPr lang="en-US" smtClean="0"/>
              <a:t>9</a:t>
            </a:fld>
            <a:endParaRPr lang="en-US"/>
          </a:p>
        </p:txBody>
      </p:sp>
    </p:spTree>
    <p:extLst>
      <p:ext uri="{BB962C8B-B14F-4D97-AF65-F5344CB8AC3E}">
        <p14:creationId xmlns:p14="http://schemas.microsoft.com/office/powerpoint/2010/main" val="375983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718</TotalTime>
  <Words>2431</Words>
  <Application>Microsoft Office PowerPoint</Application>
  <PresentationFormat>Custom</PresentationFormat>
  <Paragraphs>195</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Calibri (Body)</vt:lpstr>
      <vt:lpstr>Cambria Math</vt:lpstr>
      <vt:lpstr>Times New Roman</vt:lpstr>
      <vt:lpstr>Verdana</vt:lpstr>
      <vt:lpstr>Tech 16x9</vt:lpstr>
      <vt:lpstr>CLASSIFICATION</vt:lpstr>
      <vt:lpstr>NỘI DUNG</vt:lpstr>
      <vt:lpstr>Giới thiệu bài toán</vt:lpstr>
      <vt:lpstr>Thách thức</vt:lpstr>
      <vt:lpstr>Hướng tiếp cận bài toán</vt:lpstr>
      <vt:lpstr>Naïve Bayes</vt:lpstr>
      <vt:lpstr>Tại sao nên dùng Naïve Bayes</vt:lpstr>
      <vt:lpstr>Random Forest</vt:lpstr>
      <vt:lpstr>Tại sao nên dùng Random Forest</vt:lpstr>
      <vt:lpstr>Conditional Random Fields (CRF)</vt:lpstr>
      <vt:lpstr>Tại sao dùng Conditional Random Fields (CRF)</vt:lpstr>
      <vt:lpstr>Thực nghiệm &amp; Kết luận</vt:lpstr>
      <vt:lpstr>Dataset</vt:lpstr>
      <vt:lpstr>Dataset</vt:lpstr>
      <vt:lpstr>Kết quả thực nghiệm - Validation Bài toán nhận diện spam mail</vt:lpstr>
      <vt:lpstr>PowerPoint Presentation</vt:lpstr>
      <vt:lpstr>PowerPoint Presentation</vt:lpstr>
      <vt:lpstr>PowerPoint Presentation</vt:lpstr>
      <vt:lpstr>Kết luận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Minh Ý Nguyễn</dc:creator>
  <cp:lastModifiedBy>Thư Nguyễn</cp:lastModifiedBy>
  <cp:revision>134</cp:revision>
  <dcterms:created xsi:type="dcterms:W3CDTF">2021-12-15T16:09:53Z</dcterms:created>
  <dcterms:modified xsi:type="dcterms:W3CDTF">2021-12-18T02:56:39Z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