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sldIdLst>
    <p:sldId id="256" r:id="rId2"/>
    <p:sldId id="281" r:id="rId3"/>
    <p:sldId id="262" r:id="rId4"/>
    <p:sldId id="261" r:id="rId5"/>
    <p:sldId id="258" r:id="rId6"/>
    <p:sldId id="263" r:id="rId7"/>
    <p:sldId id="265" r:id="rId8"/>
    <p:sldId id="266" r:id="rId9"/>
    <p:sldId id="267" r:id="rId10"/>
    <p:sldId id="299" r:id="rId11"/>
    <p:sldId id="276" r:id="rId12"/>
    <p:sldId id="270" r:id="rId13"/>
    <p:sldId id="271" r:id="rId14"/>
    <p:sldId id="278" r:id="rId15"/>
    <p:sldId id="279" r:id="rId16"/>
    <p:sldId id="280" r:id="rId17"/>
    <p:sldId id="272" r:id="rId18"/>
    <p:sldId id="273" r:id="rId19"/>
    <p:sldId id="274" r:id="rId20"/>
    <p:sldId id="286" r:id="rId21"/>
    <p:sldId id="275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83" r:id="rId34"/>
    <p:sldId id="285" r:id="rId35"/>
    <p:sldId id="282" r:id="rId36"/>
    <p:sldId id="26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0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1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3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F0BE47-2AD4-4060-BC4E-4D430C7DA14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7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F0BE47-2AD4-4060-BC4E-4D430C7DA14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31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littlevgl.com/image-converte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latest/index.html" TargetMode="External"/><Relationship Id="rId2" Type="http://schemas.openxmlformats.org/officeDocument/2006/relationships/hyperlink" Target="https://github.com/littlevgl/lvg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e4u56qCMu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ittlevgl/pc_simulator_sdl_eclipse.git" TargetMode="External"/><Relationship Id="rId3" Type="http://schemas.openxmlformats.org/officeDocument/2006/relationships/hyperlink" Target="http://mingw-w64.org/doku.php/download" TargetMode="External"/><Relationship Id="rId7" Type="http://schemas.openxmlformats.org/officeDocument/2006/relationships/hyperlink" Target="https://github.com/littlevgl/lvgl.git" TargetMode="External"/><Relationship Id="rId12" Type="http://schemas.openxmlformats.org/officeDocument/2006/relationships/image" Target="../media/image9.png"/><Relationship Id="rId2" Type="http://schemas.openxmlformats.org/officeDocument/2006/relationships/hyperlink" Target="https://github.com/nguyenhtm/es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spressif/esp-idf.git" TargetMode="External"/><Relationship Id="rId11" Type="http://schemas.openxmlformats.org/officeDocument/2006/relationships/hyperlink" Target="https://github.com/cesanta/mongoose" TargetMode="External"/><Relationship Id="rId5" Type="http://schemas.openxmlformats.org/officeDocument/2006/relationships/hyperlink" Target="https://www.eclipse.org/downloads/packages/file/55067" TargetMode="External"/><Relationship Id="rId10" Type="http://schemas.openxmlformats.org/officeDocument/2006/relationships/hyperlink" Target="https://www.libsdl.org/release" TargetMode="External"/><Relationship Id="rId4" Type="http://schemas.openxmlformats.org/officeDocument/2006/relationships/hyperlink" Target="https://docs.espressif.com/projects/esp-idf/en/v3.3/get-started/windows-setup.html" TargetMode="External"/><Relationship Id="rId9" Type="http://schemas.openxmlformats.org/officeDocument/2006/relationships/hyperlink" Target="https://github.com/littlevgl/esp32_ili9341.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ingw-w64.org/doku.php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v3.3/get-started/windows-setup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eclipse.org/downloads/packages/file/5506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WrpBase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Iotprj</a:t>
            </a:r>
            <a:r>
              <a:rPr lang="en-US" dirty="0" smtClean="0"/>
              <a:t> – 2020/03/21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Set IDF_PATH: echo 'export IDF_PATH=</a:t>
            </a:r>
            <a:r>
              <a:rPr lang="en-US" dirty="0"/>
              <a:t>"</a:t>
            </a:r>
            <a:r>
              <a:rPr lang="en-US" dirty="0" smtClean="0"/>
              <a:t>D:/iotprj/packages/esp-idf"' </a:t>
            </a:r>
            <a:r>
              <a:rPr lang="en-US" dirty="0"/>
              <a:t>&gt;&gt; $HOME/.</a:t>
            </a:r>
            <a:r>
              <a:rPr lang="en-US" dirty="0" err="1" smtClean="0"/>
              <a:t>bash_profile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When open MSYS32 execute file, it will use this path as default.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Generate partition table: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Partition table should not same name as project name otherwise same .bin is generated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Generate: python </a:t>
            </a:r>
            <a:r>
              <a:rPr lang="en-US" dirty="0"/>
              <a:t>$</a:t>
            </a:r>
            <a:r>
              <a:rPr lang="en-US" dirty="0" smtClean="0"/>
              <a:t>IDF_PATH/components/partition_table/gen_esp32part.py </a:t>
            </a:r>
            <a:r>
              <a:rPr lang="en-US" dirty="0" err="1" smtClean="0"/>
              <a:t>projectname_partition_table.bin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Flash: </a:t>
            </a:r>
            <a:r>
              <a:rPr lang="en-US" dirty="0"/>
              <a:t>python $IDF_PATH/tools/idf.py </a:t>
            </a:r>
            <a:r>
              <a:rPr lang="en-US" dirty="0" err="1"/>
              <a:t>partition_table</a:t>
            </a:r>
            <a:r>
              <a:rPr lang="en-US" dirty="0"/>
              <a:t>-flash =&gt; enter to lvglesp32\build\</a:t>
            </a:r>
            <a:r>
              <a:rPr lang="en-US" dirty="0" err="1"/>
              <a:t>partition_table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Execute the command to setup required software: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</a:t>
            </a:r>
            <a:r>
              <a:rPr lang="en-US" dirty="0"/>
              <a:t>:/iotprj/buildtools/msys32/mingw32/bin/python.exe -m pip install --user -r D:/</a:t>
            </a:r>
            <a:r>
              <a:rPr lang="en-US" dirty="0" smtClean="0"/>
              <a:t>iotprj/packages/esp-idf/requirements.txt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8092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C++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974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 Create 2 </a:t>
            </a:r>
            <a:r>
              <a:rPr lang="en-US" sz="1600" dirty="0" err="1" smtClean="0"/>
              <a:t>Eclispse</a:t>
            </a:r>
            <a:r>
              <a:rPr lang="en-US" sz="1600" dirty="0" smtClean="0"/>
              <a:t> </a:t>
            </a:r>
            <a:r>
              <a:rPr lang="en-US" sz="1600" dirty="0"/>
              <a:t>C++ </a:t>
            </a:r>
            <a:r>
              <a:rPr lang="en-US" sz="1600" dirty="0" smtClean="0"/>
              <a:t>projects: one for simulation and one for ESP32 with LCD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smtClean="0"/>
              <a:t>Both demo how to setup </a:t>
            </a:r>
            <a:r>
              <a:rPr lang="en-US" sz="1600" dirty="0"/>
              <a:t>working environment and how to use </a:t>
            </a:r>
            <a:r>
              <a:rPr lang="en-US" sz="1600" dirty="0" smtClean="0"/>
              <a:t>open sources like </a:t>
            </a:r>
            <a:r>
              <a:rPr lang="en-US" sz="1600" dirty="0" err="1" smtClean="0"/>
              <a:t>lvgl</a:t>
            </a:r>
            <a:r>
              <a:rPr lang="en-US" sz="1600" dirty="0" smtClean="0"/>
              <a:t>, mongoose,…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1" y="2642024"/>
            <a:ext cx="5029200" cy="3421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70" y="2642024"/>
            <a:ext cx="4766309" cy="3421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6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C++ </a:t>
            </a:r>
            <a:r>
              <a:rPr lang="en-US" dirty="0" smtClean="0"/>
              <a:t>Project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3110"/>
            <a:ext cx="5362575" cy="3943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830" y="2042160"/>
            <a:ext cx="4133850" cy="3924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747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C++ Project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04" y="2042160"/>
            <a:ext cx="4234422" cy="39758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18" y="4017754"/>
            <a:ext cx="5300662" cy="2000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55" y="2042160"/>
            <a:ext cx="4048125" cy="1685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258300" y="2133600"/>
            <a:ext cx="836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ESP32</a:t>
            </a:r>
          </a:p>
          <a:p>
            <a:r>
              <a:rPr lang="en-US" dirty="0" smtClean="0"/>
              <a:t>Empty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21668" y="3152894"/>
            <a:ext cx="114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Simulator 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8686800" y="2456766"/>
            <a:ext cx="571500" cy="50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 flipH="1" flipV="1">
            <a:off x="6291921" y="3522226"/>
            <a:ext cx="1042329" cy="118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LVGL </a:t>
            </a:r>
            <a:r>
              <a:rPr lang="en-US" dirty="0"/>
              <a:t>SIM </a:t>
            </a:r>
            <a:r>
              <a:rPr lang="en-US" dirty="0" smtClean="0"/>
              <a:t>Eclipse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5" y="2033047"/>
            <a:ext cx="6962774" cy="4091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276407" y="1919836"/>
            <a:ext cx="3725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Configuration of </a:t>
            </a:r>
            <a:r>
              <a:rPr lang="en-US" sz="1600" dirty="0" err="1" smtClean="0"/>
              <a:t>Lvgl</a:t>
            </a:r>
            <a:r>
              <a:rPr lang="en-US" sz="1600" dirty="0" smtClean="0"/>
              <a:t> </a:t>
            </a:r>
            <a:r>
              <a:rPr lang="en-US" sz="1600" dirty="0" err="1" smtClean="0"/>
              <a:t>Simu</a:t>
            </a:r>
            <a:r>
              <a:rPr lang="en-US" sz="1600" dirty="0" smtClean="0"/>
              <a:t> Eclipse Project:</a:t>
            </a:r>
          </a:p>
          <a:p>
            <a:r>
              <a:rPr lang="en-US" sz="1600" dirty="0" smtClean="0"/>
              <a:t>Link source folders such as </a:t>
            </a:r>
            <a:r>
              <a:rPr lang="en-US" sz="1600" dirty="0" err="1" smtClean="0"/>
              <a:t>appsample</a:t>
            </a:r>
            <a:r>
              <a:rPr lang="en-US" sz="1600" dirty="0" smtClean="0"/>
              <a:t>,</a:t>
            </a:r>
          </a:p>
          <a:p>
            <a:r>
              <a:rPr lang="en-US" sz="1600" dirty="0" err="1" smtClean="0"/>
              <a:t>Lvgl</a:t>
            </a:r>
            <a:r>
              <a:rPr lang="en-US" sz="1600" dirty="0" smtClean="0"/>
              <a:t>, </a:t>
            </a:r>
            <a:r>
              <a:rPr lang="en-US" sz="1600" dirty="0" err="1" smtClean="0"/>
              <a:t>mongoose_lib</a:t>
            </a:r>
            <a:r>
              <a:rPr lang="en-US" sz="1600" dirty="0" smtClean="0"/>
              <a:t>, and </a:t>
            </a:r>
            <a:r>
              <a:rPr lang="en-US" sz="1600" dirty="0" err="1" smtClean="0"/>
              <a:t>wrpbase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91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SIM Eclipse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30" y="2019843"/>
            <a:ext cx="5674995" cy="39142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930" y="2019843"/>
            <a:ext cx="4060750" cy="15996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930" y="4273457"/>
            <a:ext cx="4060750" cy="1660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167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SIM Eclipse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2373"/>
            <a:ext cx="4391024" cy="20246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99" y="2102373"/>
            <a:ext cx="5354955" cy="29765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61980"/>
            <a:ext cx="4391024" cy="17530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89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</a:t>
            </a:r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81" y="2042160"/>
            <a:ext cx="5320205" cy="3418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2042160"/>
            <a:ext cx="4297679" cy="34182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16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</a:t>
            </a:r>
            <a:r>
              <a:rPr lang="en-US" dirty="0" smtClean="0"/>
              <a:t>Eclipse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61" y="2384849"/>
            <a:ext cx="9914637" cy="3209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Configure ESP-IDF framework and GCC for ESP32 compiler path as below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49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2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384849"/>
            <a:ext cx="9955530" cy="37206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Copy esp32_ili9341/</a:t>
            </a:r>
            <a:r>
              <a:rPr lang="en-US" sz="1600" b="1" dirty="0" smtClean="0"/>
              <a:t>components</a:t>
            </a:r>
            <a:r>
              <a:rPr lang="en-US" sz="1600" dirty="0" smtClean="0"/>
              <a:t>, </a:t>
            </a:r>
            <a:r>
              <a:rPr lang="en-US" sz="1600" b="1" dirty="0" smtClean="0"/>
              <a:t>main</a:t>
            </a:r>
            <a:r>
              <a:rPr lang="en-US" sz="1600" dirty="0" smtClean="0"/>
              <a:t> folder and </a:t>
            </a:r>
            <a:r>
              <a:rPr lang="en-US" sz="1600" b="1" dirty="0" err="1" smtClean="0"/>
              <a:t>Makefile</a:t>
            </a:r>
            <a:r>
              <a:rPr lang="en-US" sz="1600" dirty="0" smtClean="0"/>
              <a:t> to lvglesp32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73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508231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2644462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22031645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1368203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05985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0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nguyenhtm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2019/10/06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8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nguyenhtm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2020/03/21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setup guidelines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4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0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6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50720"/>
            <a:ext cx="5669280" cy="431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41" y="2220958"/>
            <a:ext cx="3451860" cy="377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1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1A027E"/>
                </a:solidFill>
              </a:rPr>
              <a:t>Then edit </a:t>
            </a:r>
            <a:r>
              <a:rPr lang="en-US" dirty="0" err="1" smtClean="0">
                <a:solidFill>
                  <a:srgbClr val="1A027E"/>
                </a:solidFill>
              </a:rPr>
              <a:t>Makefile</a:t>
            </a:r>
            <a:r>
              <a:rPr lang="en-US" dirty="0" smtClean="0">
                <a:solidFill>
                  <a:srgbClr val="1A027E"/>
                </a:solidFill>
              </a:rPr>
              <a:t> to connect to </a:t>
            </a:r>
            <a:r>
              <a:rPr lang="en-US" dirty="0" err="1" smtClean="0">
                <a:solidFill>
                  <a:srgbClr val="1A027E"/>
                </a:solidFill>
              </a:rPr>
              <a:t>WrpBase</a:t>
            </a:r>
            <a:r>
              <a:rPr lang="en-US" dirty="0" smtClean="0">
                <a:solidFill>
                  <a:srgbClr val="1A027E"/>
                </a:solidFill>
              </a:rPr>
              <a:t> framework as below: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 </a:t>
            </a:r>
            <a:r>
              <a:rPr lang="en-US" dirty="0"/>
              <a:t>ESP32 Diagnosis Project </a:t>
            </a:r>
            <a:r>
              <a:rPr lang="en-US" dirty="0" smtClean="0"/>
              <a:t>Name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PROJECT_NAME </a:t>
            </a:r>
            <a:r>
              <a:rPr lang="en-US" b="1" dirty="0"/>
              <a:t>:= esp32diag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For C++ language flags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EXTRA_CPPFLAGS := -DLV_CONF_INCLUDE_SIMPLE -DILI9341_BCKL_ACTIVE_LVL=0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Use LVGL library and ILI9341 driver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EXTRA_COMPONENT_DIRS := D:/iotprj/packages/lvgl D:/iotprj/packages/esp32_ili9341/components/drv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Include headers of </a:t>
            </a:r>
            <a:r>
              <a:rPr lang="en-US" dirty="0" err="1"/>
              <a:t>lvgl</a:t>
            </a:r>
            <a:r>
              <a:rPr lang="en-US" dirty="0"/>
              <a:t> component and headers of ili9341 driver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COMPONENT_EXTRA_INCLUDES := D:/iotprj/packages D:/iotprj/packages/esp32_ili9341/components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Use include macros for </a:t>
            </a:r>
            <a:r>
              <a:rPr lang="en-US" dirty="0" err="1"/>
              <a:t>wrpbase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CPPFLAGS += -DLVGL_PC_SIMU=0 -DLVGL_ESP32_ILI9341=1 -DUSE_ESP_IDF=1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#Use </a:t>
            </a:r>
            <a:r>
              <a:rPr lang="en-US" dirty="0" err="1"/>
              <a:t>wrpbase</a:t>
            </a:r>
            <a:r>
              <a:rPr lang="en-US" dirty="0"/>
              <a:t> component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EXTRA_COMPONENT_DIRS += D:/iotprj/wrpbase/wrpdrv D:/iotprj/wrpbase/wrpsys D:/iotprj/wrpbase/wrpgui D:/iotprj/wrpbase/wrpmidw D:/iotprj/wrpbase/wrphmi D:/iotprj/wrpbase/wrpres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 err="1"/>
              <a:t>esp-idf</a:t>
            </a:r>
            <a:r>
              <a:rPr lang="en-US" dirty="0"/>
              <a:t> platform </a:t>
            </a:r>
            <a:r>
              <a:rPr lang="en-US" dirty="0" err="1"/>
              <a:t>makefile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include $(IDF_PATH)/make/project.mk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New </a:t>
            </a:r>
            <a:r>
              <a:rPr lang="en-US" smtClean="0"/>
              <a:t>ESP32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18" y="4406538"/>
            <a:ext cx="5489039" cy="17414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smtClean="0"/>
              <a:t> </a:t>
            </a:r>
            <a:r>
              <a:rPr lang="en-US" sz="1400" dirty="0"/>
              <a:t>Copy D:\</a:t>
            </a:r>
            <a:r>
              <a:rPr lang="en-US" sz="1400" dirty="0" smtClean="0"/>
              <a:t>iotprj\packages\esp-idf\examples\wifi\getting_started\station to D:\iotprj folder and rename to esp32diag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smtClean="0"/>
              <a:t> Do “make </a:t>
            </a:r>
            <a:r>
              <a:rPr lang="en-US" sz="1400" dirty="0" err="1" smtClean="0"/>
              <a:t>menuconfig</a:t>
            </a:r>
            <a:r>
              <a:rPr lang="en-US" sz="1400" dirty="0" smtClean="0"/>
              <a:t>” and then “make”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smtClean="0"/>
              <a:t> Now </a:t>
            </a:r>
            <a:r>
              <a:rPr lang="en-US" sz="1400" dirty="0"/>
              <a:t>add it into </a:t>
            </a:r>
            <a:r>
              <a:rPr lang="en-US" sz="1400" dirty="0" smtClean="0"/>
              <a:t>Eclipse: </a:t>
            </a:r>
            <a:r>
              <a:rPr lang="en-US" sz="1400" dirty="0"/>
              <a:t>create a workspace folder </a:t>
            </a:r>
            <a:r>
              <a:rPr lang="en-US" sz="1400" dirty="0" err="1"/>
              <a:t>eg</a:t>
            </a:r>
            <a:r>
              <a:rPr lang="en-US" sz="1400" dirty="0"/>
              <a:t>: D:\</a:t>
            </a:r>
            <a:r>
              <a:rPr lang="en-US" sz="1400" dirty="0" smtClean="0"/>
              <a:t>iotprj\workspace</a:t>
            </a:r>
            <a:endParaRPr lang="en-US" sz="1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52" y="2947610"/>
            <a:ext cx="5601788" cy="3200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3" y="2005149"/>
            <a:ext cx="5338354" cy="2133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48252" y="1922022"/>
            <a:ext cx="5601788" cy="6606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Example of the </a:t>
            </a:r>
            <a:r>
              <a:rPr lang="en-US" sz="1600" dirty="0" smtClean="0">
                <a:solidFill>
                  <a:srgbClr val="FF0000"/>
                </a:solidFill>
              </a:rPr>
              <a:t>esp32diag</a:t>
            </a:r>
            <a:r>
              <a:rPr lang="en-US" sz="1600" dirty="0" smtClean="0"/>
              <a:t> project creation and </a:t>
            </a:r>
            <a:r>
              <a:rPr lang="en-US" sz="1600" dirty="0" err="1" smtClean="0"/>
              <a:t>WrpBase</a:t>
            </a:r>
            <a:r>
              <a:rPr lang="en-US" sz="1600" dirty="0" smtClean="0"/>
              <a:t> usage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93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</a:t>
            </a:r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0" y="1939834"/>
            <a:ext cx="4972593" cy="532311"/>
          </a:xfrm>
        </p:spPr>
        <p:txBody>
          <a:bodyPr/>
          <a:lstStyle/>
          <a:p>
            <a:r>
              <a:rPr lang="en-US" dirty="0" smtClean="0"/>
              <a:t>Open Eclipse and </a:t>
            </a:r>
            <a:r>
              <a:rPr lang="en-US" dirty="0" err="1" smtClean="0"/>
              <a:t>swith</a:t>
            </a:r>
            <a:r>
              <a:rPr lang="en-US" dirty="0" smtClean="0"/>
              <a:t> to D:\iotprj\workspace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54" y="1958340"/>
            <a:ext cx="4743994" cy="4163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2674618"/>
            <a:ext cx="5334000" cy="3447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16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Content Placeholder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62150"/>
            <a:ext cx="5029200" cy="34213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05" y="1962150"/>
            <a:ext cx="4765675" cy="34213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75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12" y="1933302"/>
            <a:ext cx="4403814" cy="41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27543" y="1933302"/>
            <a:ext cx="4209234" cy="40666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75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76" y="1981063"/>
            <a:ext cx="4234180" cy="3975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82" y="1981063"/>
            <a:ext cx="4302035" cy="39757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75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139587"/>
            <a:ext cx="5082540" cy="38328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57860" y="2139587"/>
            <a:ext cx="5320030" cy="34182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69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" y="2105841"/>
            <a:ext cx="4676503" cy="385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06143" y="2107473"/>
            <a:ext cx="5943600" cy="21423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52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2552" y="1938098"/>
            <a:ext cx="2623128" cy="3930995"/>
          </a:xfrm>
        </p:spPr>
        <p:txBody>
          <a:bodyPr/>
          <a:lstStyle/>
          <a:p>
            <a:r>
              <a:rPr lang="en-US" dirty="0" smtClean="0"/>
              <a:t>Create Build Target Icon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43" y="1938098"/>
            <a:ext cx="6947593" cy="42209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46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7983"/>
          </a:xfrm>
        </p:spPr>
        <p:txBody>
          <a:bodyPr>
            <a:noAutofit/>
          </a:bodyPr>
          <a:lstStyle/>
          <a:p>
            <a:r>
              <a:rPr lang="en-US" dirty="0" smtClean="0"/>
              <a:t>Provide a framework for developers to easily create GUI applications in IOT area with ESP32 chip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090" y="2407920"/>
            <a:ext cx="3892698" cy="3892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40" y="4418478"/>
            <a:ext cx="1882140" cy="1882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862218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0" y="2407920"/>
            <a:ext cx="3097530" cy="2129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2407920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87996"/>
            <a:ext cx="345186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73" y="2091806"/>
            <a:ext cx="3352800" cy="3764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275782" y="2087996"/>
            <a:ext cx="323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for app-flash, clean, flash</a:t>
            </a:r>
          </a:p>
          <a:p>
            <a:r>
              <a:rPr lang="en-US" dirty="0" smtClean="0"/>
              <a:t>and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4729" y="1882679"/>
            <a:ext cx="3461788" cy="1396230"/>
          </a:xfrm>
        </p:spPr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smtClean="0"/>
              <a:t>to connect to </a:t>
            </a:r>
            <a:r>
              <a:rPr lang="en-US" dirty="0" err="1" smtClean="0"/>
              <a:t>WrpBase</a:t>
            </a:r>
            <a:r>
              <a:rPr lang="en-US" dirty="0"/>
              <a:t> </a:t>
            </a:r>
            <a:r>
              <a:rPr lang="en-US" dirty="0" smtClean="0"/>
              <a:t>library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10" y="1958917"/>
            <a:ext cx="6496282" cy="2982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21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 ESP32 Project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964" y="1845734"/>
            <a:ext cx="3341716" cy="17102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Edit main.cpp to execute the system test function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Click Build Targets -&gt; app-flash to build and download into ESP32 target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947965"/>
            <a:ext cx="6206836" cy="41918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423563" y="4461164"/>
            <a:ext cx="2348807" cy="756458"/>
          </a:xfrm>
          <a:prstGeom prst="rect">
            <a:avLst/>
          </a:prstGeom>
          <a:solidFill>
            <a:srgbClr val="FFFF00"/>
          </a:solidFill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5537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" y="0"/>
            <a:ext cx="12165451" cy="6751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78618" y="5588000"/>
            <a:ext cx="242713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WrpBase</a:t>
            </a:r>
            <a:r>
              <a:rPr lang="en-US" b="1" dirty="0" smtClean="0">
                <a:solidFill>
                  <a:srgbClr val="FF0000"/>
                </a:solidFill>
              </a:rPr>
              <a:t> Class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539931"/>
            <a:ext cx="11538856" cy="5232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945" y="4886036"/>
            <a:ext cx="266213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WrpBase</a:t>
            </a:r>
            <a:r>
              <a:rPr lang="en-US" b="1" dirty="0" smtClean="0">
                <a:solidFill>
                  <a:srgbClr val="FF0000"/>
                </a:solidFill>
              </a:rPr>
              <a:t> Startup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49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2"/>
              </a:rPr>
              <a:t> 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littlevgl.com/image-converter</a:t>
            </a:r>
            <a:r>
              <a:rPr lang="en-US" dirty="0" smtClean="0"/>
              <a:t>: the current configuration for image converter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29059"/>
            <a:ext cx="6070138" cy="35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LVGL: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github.com/littlevgl/lvgl</a:t>
            </a:r>
            <a:endParaRPr lang="en-US" dirty="0" smtClean="0"/>
          </a:p>
          <a:p>
            <a:r>
              <a:rPr lang="en-US" dirty="0"/>
              <a:t>ESP-IDF: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docs.espressif.com/projects/esp-idf/en/latest/index.html</a:t>
            </a:r>
            <a:endParaRPr lang="en-US" dirty="0" smtClean="0"/>
          </a:p>
          <a:p>
            <a:r>
              <a:rPr lang="en-US" dirty="0" smtClean="0"/>
              <a:t>Patterns</a:t>
            </a:r>
            <a:r>
              <a:rPr lang="en-US" dirty="0"/>
              <a:t>: </a:t>
            </a:r>
            <a:r>
              <a:rPr lang="en-US" dirty="0" smtClean="0"/>
              <a:t>Command, </a:t>
            </a:r>
            <a:r>
              <a:rPr lang="en-US" dirty="0"/>
              <a:t>Singleton</a:t>
            </a:r>
            <a:r>
              <a:rPr lang="en-US" dirty="0" smtClean="0"/>
              <a:t>, Observer, Factory Method, Builder, State, Composite</a:t>
            </a:r>
          </a:p>
        </p:txBody>
      </p:sp>
    </p:spTree>
    <p:extLst>
      <p:ext uri="{BB962C8B-B14F-4D97-AF65-F5344CB8AC3E}">
        <p14:creationId xmlns:p14="http://schemas.microsoft.com/office/powerpoint/2010/main" val="33902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2"/>
            <a:ext cx="10437495" cy="926043"/>
          </a:xfrm>
        </p:spPr>
        <p:txBody>
          <a:bodyPr>
            <a:normAutofit/>
          </a:bodyPr>
          <a:lstStyle/>
          <a:p>
            <a:r>
              <a:rPr lang="en-US" dirty="0" smtClean="0"/>
              <a:t>The Sample App can run with </a:t>
            </a:r>
            <a:r>
              <a:rPr lang="en-US" dirty="0"/>
              <a:t>ESP-WROVER-KIT </a:t>
            </a:r>
            <a:r>
              <a:rPr lang="en-US" dirty="0" smtClean="0"/>
              <a:t>V3 and on Windows platform using SDL Simulator</a:t>
            </a:r>
          </a:p>
          <a:p>
            <a:r>
              <a:rPr lang="en-US" dirty="0" smtClean="0"/>
              <a:t>Video: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www.youtube.com/watch?v=e4u56qCMuuE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938223" y="4400458"/>
            <a:ext cx="1065969" cy="362211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wrpsys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08258" y="4005336"/>
            <a:ext cx="1073331" cy="376071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wrphmi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86702" y="4005336"/>
            <a:ext cx="1302239" cy="376070"/>
          </a:xfrm>
          <a:prstGeom prst="rect">
            <a:avLst/>
          </a:prstGeom>
          <a:solidFill>
            <a:schemeClr val="accent2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SampleApp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86702" y="4771562"/>
            <a:ext cx="911423" cy="3821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lvgl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44292" y="4772264"/>
            <a:ext cx="1316188" cy="3856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esp-idf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86702" y="4400302"/>
            <a:ext cx="1051520" cy="362367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wrpgui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86702" y="5157896"/>
            <a:ext cx="1302239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ILI9341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88941" y="5157896"/>
            <a:ext cx="1159835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ESP32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17216" y="4398546"/>
            <a:ext cx="1443263" cy="370905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wrpdrv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300906" y="4012980"/>
            <a:ext cx="1159573" cy="381344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wrpmidw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11148" y="4771562"/>
            <a:ext cx="1320120" cy="3821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348776" y="5157896"/>
            <a:ext cx="1111703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Simulator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08" y="3033576"/>
            <a:ext cx="3029687" cy="25172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215" y="3033576"/>
            <a:ext cx="2930212" cy="25172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2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7855131" cy="4389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D:\iotprj\wrpbase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/>
              <a:t>D:\</a:t>
            </a:r>
            <a:r>
              <a:rPr lang="fr-FR" sz="1200" dirty="0" smtClean="0"/>
              <a:t>iotprj: git clone --</a:t>
            </a:r>
            <a:r>
              <a:rPr lang="fr-FR" sz="1200" dirty="0" err="1" smtClean="0"/>
              <a:t>recursive</a:t>
            </a:r>
            <a:r>
              <a:rPr lang="fr-FR" sz="1200" dirty="0" smtClean="0"/>
              <a:t> </a:t>
            </a:r>
            <a:r>
              <a:rPr lang="fr-FR" sz="1200" dirty="0" smtClean="0">
                <a:hlinkClick r:id="rId2"/>
              </a:rPr>
              <a:t>https://github.com/nguyenhtm/espt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err="1" smtClean="0"/>
              <a:t>Folder</a:t>
            </a:r>
            <a:r>
              <a:rPr lang="fr-FR" sz="1200" dirty="0" smtClean="0"/>
              <a:t> Structures: D</a:t>
            </a:r>
            <a:r>
              <a:rPr lang="fr-FR" sz="1200" dirty="0"/>
              <a:t>:\</a:t>
            </a:r>
            <a:r>
              <a:rPr lang="fr-FR" sz="1200" dirty="0" smtClean="0"/>
              <a:t>iotprj\</a:t>
            </a:r>
            <a:r>
              <a:rPr lang="fr-FR" sz="1200" b="1" dirty="0" smtClean="0"/>
              <a:t>appsample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lvglesp32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lvglsim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wrpbase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800" b="1" dirty="0" smtClean="0"/>
              <a:t>D</a:t>
            </a:r>
            <a:r>
              <a:rPr lang="en-US" sz="1800" b="1" dirty="0"/>
              <a:t>:\iotprj\buildtools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D:\iotprj\buildtools\mingw-w64: download mingw-w64-install.exe at  </a:t>
            </a:r>
            <a:r>
              <a:rPr lang="en-US" sz="1200" dirty="0">
                <a:hlinkClick r:id="rId3"/>
              </a:rPr>
              <a:t>http://mingw-w64.org/doku.php/download</a:t>
            </a:r>
            <a:endParaRPr lang="en-US" sz="1200" dirty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D:\iotprj\buildtools\msys32: download esp32_win32_msys2_environment_and_toolchain-20181001.zip at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docs.espressif.com/projects/esp-idf/en/v3.3/get-started/windows-setup.html</a:t>
            </a:r>
            <a:endParaRPr lang="en-US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 smtClean="0"/>
              <a:t>D</a:t>
            </a:r>
            <a:r>
              <a:rPr lang="en-US" sz="1200" dirty="0"/>
              <a:t>:\iotprj\buildtools\eclipse: download eclipse-cpp-2019-03-R-win32-x86_64.zip at </a:t>
            </a:r>
            <a:r>
              <a:rPr lang="fr-FR" sz="1200" dirty="0">
                <a:hlinkClick r:id="rId5"/>
              </a:rPr>
              <a:t>https://www.eclipse.org/downloads/packages/file/55067</a:t>
            </a:r>
            <a:endParaRPr lang="fr-FR" sz="1200" dirty="0"/>
          </a:p>
          <a:p>
            <a:pPr marL="0" indent="0">
              <a:buNone/>
            </a:pPr>
            <a:r>
              <a:rPr lang="en-US" sz="1800" b="1" dirty="0" smtClean="0"/>
              <a:t>D</a:t>
            </a:r>
            <a:r>
              <a:rPr lang="en-US" sz="1800" b="1" dirty="0"/>
              <a:t>:\</a:t>
            </a:r>
            <a:r>
              <a:rPr lang="en-US" sz="1800" b="1" dirty="0" smtClean="0"/>
              <a:t>iotprj\packages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 smtClean="0"/>
              <a:t>D</a:t>
            </a:r>
            <a:r>
              <a:rPr lang="en-US" sz="1200" dirty="0"/>
              <a:t>:\</a:t>
            </a:r>
            <a:r>
              <a:rPr lang="en-US" sz="1200" dirty="0" smtClean="0"/>
              <a:t>iotprj\packages\esp-idf: </a:t>
            </a:r>
            <a:r>
              <a:rPr lang="fr-FR" sz="1200" dirty="0" smtClean="0"/>
              <a:t>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6"/>
              </a:rPr>
              <a:t>https://</a:t>
            </a:r>
            <a:r>
              <a:rPr lang="fr-FR" sz="1200" dirty="0" smtClean="0">
                <a:hlinkClick r:id="rId6"/>
              </a:rPr>
              <a:t>github.com/espressif/esp-idf.git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D:\iotprj\packages\lvgl: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7"/>
              </a:rPr>
              <a:t>https://</a:t>
            </a:r>
            <a:r>
              <a:rPr lang="fr-FR" sz="1200" dirty="0" smtClean="0">
                <a:hlinkClick r:id="rId7"/>
              </a:rPr>
              <a:t>github.com/littlevgl/lvgl.git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iotprj\packages\pc_simulator_sdl_eclipse: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8"/>
              </a:rPr>
              <a:t>https://</a:t>
            </a:r>
            <a:r>
              <a:rPr lang="fr-FR" sz="1200" dirty="0" smtClean="0">
                <a:hlinkClick r:id="rId8"/>
              </a:rPr>
              <a:t>github.com/littlevgl/pc_simulator_sdl_eclipse.git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iotprj\packages\esp32_ili9341: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9"/>
              </a:rPr>
              <a:t>https://</a:t>
            </a:r>
            <a:r>
              <a:rPr lang="fr-FR" sz="1200" dirty="0" smtClean="0">
                <a:hlinkClick r:id="rId9"/>
              </a:rPr>
              <a:t>github.com/littlevgl/esp32_ili9341.git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iotprj\packages\SDL2-2.0.5: </a:t>
            </a:r>
            <a:r>
              <a:rPr lang="fr-FR" sz="1200" dirty="0" err="1" smtClean="0"/>
              <a:t>download</a:t>
            </a:r>
            <a:r>
              <a:rPr lang="fr-FR" sz="1200" dirty="0" smtClean="0"/>
              <a:t> </a:t>
            </a:r>
            <a:r>
              <a:rPr lang="fr-FR" sz="1200" dirty="0"/>
              <a:t>the SDL2-devel-2.0.5-mingw.tar.gz file at </a:t>
            </a:r>
            <a:r>
              <a:rPr lang="fr-FR" sz="1200" dirty="0">
                <a:hlinkClick r:id="rId10"/>
              </a:rPr>
              <a:t>https://</a:t>
            </a:r>
            <a:r>
              <a:rPr lang="fr-FR" sz="1200" dirty="0" smtClean="0">
                <a:hlinkClick r:id="rId10"/>
              </a:rPr>
              <a:t>www.libsdl.org/release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/>
              <a:t>D:\iotprj\packages\mongoose: </a:t>
            </a:r>
            <a:r>
              <a:rPr lang="fr-FR" sz="1200" dirty="0" smtClean="0"/>
              <a:t>git clone </a:t>
            </a:r>
            <a:r>
              <a:rPr lang="fr-FR" sz="1200" dirty="0" smtClean="0">
                <a:hlinkClick r:id="rId11"/>
              </a:rPr>
              <a:t>https</a:t>
            </a:r>
            <a:r>
              <a:rPr lang="fr-FR" sz="1200" dirty="0">
                <a:hlinkClick r:id="rId11"/>
              </a:rPr>
              <a:t>://</a:t>
            </a:r>
            <a:r>
              <a:rPr lang="fr-FR" sz="1200" dirty="0" smtClean="0">
                <a:hlinkClick r:id="rId11"/>
              </a:rPr>
              <a:t>github.com/cesanta/mongoose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Create D:\iotprj\packages\mongoose_lib and copy 2 D:\iotprj\packages\mongoose\mongoose.c and </a:t>
            </a:r>
            <a:r>
              <a:rPr lang="en-US" sz="1200" dirty="0" err="1"/>
              <a:t>mongoose.h</a:t>
            </a:r>
            <a:r>
              <a:rPr lang="en-US" sz="1200" dirty="0"/>
              <a:t> files to it</a:t>
            </a:r>
            <a:endParaRPr lang="fr-FR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26880" y="1959321"/>
            <a:ext cx="1828800" cy="4162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011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13749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Mingw64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GCC for Windows 32/64 bit which is used to compile source code for simulation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 </a:t>
            </a:r>
            <a:r>
              <a:rPr lang="en-US" sz="1600" dirty="0"/>
              <a:t>D</a:t>
            </a:r>
            <a:r>
              <a:rPr lang="en-US" sz="1600" dirty="0" smtClean="0"/>
              <a:t>ownload </a:t>
            </a:r>
            <a:r>
              <a:rPr lang="en-US" sz="1600" dirty="0"/>
              <a:t>mingw-w64-install.exe at  </a:t>
            </a:r>
            <a:r>
              <a:rPr lang="en-US" sz="1600" dirty="0">
                <a:hlinkClick r:id="rId2"/>
              </a:rPr>
              <a:t>http://mingw-w64.org/doku.php/download</a:t>
            </a:r>
            <a:r>
              <a:rPr lang="en-US" sz="1600" dirty="0" smtClean="0"/>
              <a:t> and install in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" y="3091605"/>
            <a:ext cx="4709160" cy="27491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20" y="3091604"/>
            <a:ext cx="5037772" cy="2047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97280" y="5949106"/>
            <a:ext cx="8350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GCC install path: D</a:t>
            </a:r>
            <a:r>
              <a:rPr lang="en-US" sz="1600" dirty="0"/>
              <a:t>:\iotprj\buildtools\mingw-w64\i686-8.1.0-posix-dwarf-rt_v6-rev0\mingw32\bin</a:t>
            </a:r>
          </a:p>
        </p:txBody>
      </p:sp>
    </p:spTree>
    <p:extLst>
      <p:ext uri="{BB962C8B-B14F-4D97-AF65-F5344CB8AC3E}">
        <p14:creationId xmlns:p14="http://schemas.microsoft.com/office/powerpoint/2010/main" val="14479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3183041"/>
            <a:ext cx="5013960" cy="29831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1845733"/>
            <a:ext cx="10058400" cy="123710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Msys32 with ESP32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GCC for ESP32 which is used to compile source code for PICO target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 Download esp32_win32_msys2_environment_and_toolchain-20181001.zip </a:t>
            </a:r>
            <a:r>
              <a:rPr lang="en-US" sz="1600" dirty="0"/>
              <a:t>at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docs.espressif.com/projects/esp-idf/en/v3.3/get-started/windows-setup.html</a:t>
            </a:r>
            <a:r>
              <a:rPr lang="en-US" sz="1600" dirty="0" smtClean="0"/>
              <a:t> and </a:t>
            </a:r>
            <a:r>
              <a:rPr lang="en-US" sz="1600" dirty="0" smtClean="0"/>
              <a:t>extract at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47853" y="3183041"/>
            <a:ext cx="4707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GCC install path:</a:t>
            </a:r>
          </a:p>
          <a:p>
            <a:r>
              <a:rPr lang="en-US" sz="1600" dirty="0" smtClean="0"/>
              <a:t>D</a:t>
            </a:r>
            <a:r>
              <a:rPr lang="en-US" sz="1600" dirty="0"/>
              <a:t>:\iotprj\buildtools\msys32\opt\xtensa-esp32-elf\bin</a:t>
            </a:r>
          </a:p>
        </p:txBody>
      </p:sp>
    </p:spTree>
    <p:extLst>
      <p:ext uri="{BB962C8B-B14F-4D97-AF65-F5344CB8AC3E}">
        <p14:creationId xmlns:p14="http://schemas.microsoft.com/office/powerpoint/2010/main" val="42421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1845733"/>
            <a:ext cx="10058400" cy="123710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Eclipse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Editor can be editor and configured to use GCC to build the </a:t>
            </a:r>
            <a:r>
              <a:rPr lang="en-US" sz="1600" dirty="0"/>
              <a:t>sample </a:t>
            </a:r>
            <a:r>
              <a:rPr lang="en-US" sz="1600" dirty="0" smtClean="0"/>
              <a:t>app </a:t>
            </a:r>
            <a:r>
              <a:rPr lang="en-US" sz="1600" dirty="0"/>
              <a:t>on </a:t>
            </a:r>
            <a:r>
              <a:rPr lang="en-US" sz="1600" dirty="0" smtClean="0"/>
              <a:t>PICO target and Windows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 Download eclipse-cpp-2019-03-R-win32-x86_64.zip </a:t>
            </a:r>
            <a:r>
              <a:rPr lang="en-US" sz="1600" dirty="0"/>
              <a:t>at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www.eclipse.org/downloads/packages/file/55067</a:t>
            </a:r>
            <a:r>
              <a:rPr lang="fr-FR" sz="1600" dirty="0" smtClean="0"/>
              <a:t> </a:t>
            </a:r>
            <a:r>
              <a:rPr lang="en-US" sz="1600" dirty="0" smtClean="0"/>
              <a:t>and extract at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79223" y="3191207"/>
            <a:ext cx="563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Eclipse install path: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:\iotprj\buildtools\eclipse-cpp-2019-03-R-win32-x86_64\eclipse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70" y="3191207"/>
            <a:ext cx="4572000" cy="2939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17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587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The folder used to store open sources like </a:t>
            </a:r>
            <a:r>
              <a:rPr lang="en-US" sz="1600" dirty="0" err="1" smtClean="0"/>
              <a:t>lvgl</a:t>
            </a:r>
            <a:r>
              <a:rPr lang="en-US" sz="1600" dirty="0" smtClean="0"/>
              <a:t>, mongoose or </a:t>
            </a:r>
            <a:r>
              <a:rPr lang="en-US" sz="1600" dirty="0" err="1" smtClean="0"/>
              <a:t>esp-idf</a:t>
            </a:r>
            <a:r>
              <a:rPr lang="en-US" sz="1600" dirty="0" smtClean="0"/>
              <a:t> framework. Refer to Setup slide to download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In case of mongoose, after downloading, create </a:t>
            </a:r>
            <a:r>
              <a:rPr lang="en-US" sz="1600" b="1" dirty="0" err="1" smtClean="0"/>
              <a:t>mongoose_lib</a:t>
            </a:r>
            <a:r>
              <a:rPr lang="en-US" sz="1600" dirty="0" smtClean="0"/>
              <a:t> folder and copy </a:t>
            </a:r>
            <a:r>
              <a:rPr lang="en-US" sz="1600" b="1" dirty="0" err="1" smtClean="0"/>
              <a:t>mongoose.c</a:t>
            </a:r>
            <a:r>
              <a:rPr lang="en-US" sz="1600" dirty="0" smtClean="0"/>
              <a:t> and </a:t>
            </a:r>
            <a:r>
              <a:rPr lang="en-US" sz="1600" b="1" dirty="0" err="1" smtClean="0"/>
              <a:t>mongoose.h</a:t>
            </a:r>
            <a:r>
              <a:rPr lang="en-US" sz="1600" dirty="0" smtClean="0"/>
              <a:t> files to it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5" y="2659985"/>
            <a:ext cx="6619875" cy="2466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39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920</Words>
  <Application>Microsoft Office PowerPoint</Application>
  <PresentationFormat>Widescreen</PresentationFormat>
  <Paragraphs>144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Courier New</vt:lpstr>
      <vt:lpstr>Wingdings</vt:lpstr>
      <vt:lpstr>Retrospect</vt:lpstr>
      <vt:lpstr>WrpBase</vt:lpstr>
      <vt:lpstr>History</vt:lpstr>
      <vt:lpstr>Overview</vt:lpstr>
      <vt:lpstr>Sample App</vt:lpstr>
      <vt:lpstr>Setup</vt:lpstr>
      <vt:lpstr>BuildTools</vt:lpstr>
      <vt:lpstr>BuildTools 2</vt:lpstr>
      <vt:lpstr>BuildTools 3</vt:lpstr>
      <vt:lpstr>Packages</vt:lpstr>
      <vt:lpstr>Notes</vt:lpstr>
      <vt:lpstr>Eclipse C++ Project 1</vt:lpstr>
      <vt:lpstr>Eclipse C++ Project 2</vt:lpstr>
      <vt:lpstr>Eclipse C++ Project 3</vt:lpstr>
      <vt:lpstr>LVGL SIM Eclipse 1</vt:lpstr>
      <vt:lpstr>LVGL SIM Eclipse 2</vt:lpstr>
      <vt:lpstr>LVGL SIM Eclipse 3</vt:lpstr>
      <vt:lpstr>LVGL ESP32 Eclipse</vt:lpstr>
      <vt:lpstr>LVGL ESP32 Eclipse 1</vt:lpstr>
      <vt:lpstr>LVGL ESP32 Eclipse 2</vt:lpstr>
      <vt:lpstr>LVGL ESP32 Eclipse 3</vt:lpstr>
      <vt:lpstr>LVGL ESP32 Eclipse 4</vt:lpstr>
      <vt:lpstr>Example of New ESP32 Project 1</vt:lpstr>
      <vt:lpstr>Example of New ESP32 Project 2</vt:lpstr>
      <vt:lpstr>Example of New ESP32 Project 3</vt:lpstr>
      <vt:lpstr>Example of New ESP32 Project 4</vt:lpstr>
      <vt:lpstr>Example of New ESP32 Project 5</vt:lpstr>
      <vt:lpstr>Example of New ESP32 Project 6</vt:lpstr>
      <vt:lpstr>Example of New ESP32 Project 7</vt:lpstr>
      <vt:lpstr>Example of New ESP32 Project 8</vt:lpstr>
      <vt:lpstr>Example of New ESP32 Project 9</vt:lpstr>
      <vt:lpstr>Example of New ESP32 Project 10</vt:lpstr>
      <vt:lpstr>Example of New ESP32 Project 11</vt:lpstr>
      <vt:lpstr>PowerPoint Presentation</vt:lpstr>
      <vt:lpstr>PowerPoint Presentation</vt:lpstr>
      <vt:lpstr>Image Converter</vt:lpstr>
      <vt:lpstr>References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Tran Minh Nguyen (RBVH/ENG2)</dc:creator>
  <cp:lastModifiedBy>Hoang Tran Minh Nguyen (RBVH/ENG2)</cp:lastModifiedBy>
  <cp:revision>331</cp:revision>
  <dcterms:created xsi:type="dcterms:W3CDTF">2019-10-09T10:10:16Z</dcterms:created>
  <dcterms:modified xsi:type="dcterms:W3CDTF">2020-03-29T03:20:10Z</dcterms:modified>
</cp:coreProperties>
</file>