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5"/>
  </p:notesMasterIdLst>
  <p:handoutMasterIdLst>
    <p:handoutMasterId r:id="rId46"/>
  </p:handoutMasterIdLst>
  <p:sldIdLst>
    <p:sldId id="256" r:id="rId2"/>
    <p:sldId id="296" r:id="rId3"/>
    <p:sldId id="258" r:id="rId4"/>
    <p:sldId id="295" r:id="rId5"/>
    <p:sldId id="298" r:id="rId6"/>
    <p:sldId id="297" r:id="rId7"/>
    <p:sldId id="300" r:id="rId8"/>
    <p:sldId id="304" r:id="rId9"/>
    <p:sldId id="337" r:id="rId10"/>
    <p:sldId id="350" r:id="rId11"/>
    <p:sldId id="301" r:id="rId12"/>
    <p:sldId id="336" r:id="rId13"/>
    <p:sldId id="349" r:id="rId14"/>
    <p:sldId id="303" r:id="rId15"/>
    <p:sldId id="329" r:id="rId16"/>
    <p:sldId id="308" r:id="rId17"/>
    <p:sldId id="315" r:id="rId18"/>
    <p:sldId id="338" r:id="rId19"/>
    <p:sldId id="339" r:id="rId20"/>
    <p:sldId id="312" r:id="rId21"/>
    <p:sldId id="340" r:id="rId22"/>
    <p:sldId id="318" r:id="rId23"/>
    <p:sldId id="319" r:id="rId24"/>
    <p:sldId id="314" r:id="rId25"/>
    <p:sldId id="320" r:id="rId26"/>
    <p:sldId id="321" r:id="rId27"/>
    <p:sldId id="322" r:id="rId28"/>
    <p:sldId id="323" r:id="rId29"/>
    <p:sldId id="324" r:id="rId30"/>
    <p:sldId id="348" r:id="rId31"/>
    <p:sldId id="341" r:id="rId32"/>
    <p:sldId id="327" r:id="rId33"/>
    <p:sldId id="326" r:id="rId34"/>
    <p:sldId id="325" r:id="rId35"/>
    <p:sldId id="331" r:id="rId36"/>
    <p:sldId id="332" r:id="rId37"/>
    <p:sldId id="333" r:id="rId38"/>
    <p:sldId id="343" r:id="rId39"/>
    <p:sldId id="344" r:id="rId40"/>
    <p:sldId id="347" r:id="rId41"/>
    <p:sldId id="346" r:id="rId42"/>
    <p:sldId id="334" r:id="rId43"/>
    <p:sldId id="342" r:id="rId4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777777"/>
    <a:srgbClr val="FFFF00"/>
    <a:srgbClr val="FF3333"/>
    <a:srgbClr val="CC0000"/>
    <a:srgbClr val="FF3300"/>
    <a:srgbClr val="000066"/>
    <a:srgbClr val="8000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426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50EA4-FB96-4440-A057-468867FC7425}" type="datetime12">
              <a:rPr lang="vi-VN" smtClean="0"/>
              <a:pPr/>
              <a:t>09:10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Khoa Công nghệ Thông tin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0CF47-6B05-4A48-B53C-2312485A83E9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56691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A43FF6E8-0831-41CB-884F-C2A549490979}" type="datetime12">
              <a:rPr lang="vi-VN" smtClean="0"/>
              <a:pPr>
                <a:defRPr/>
              </a:pPr>
              <a:t>09:09</a:t>
            </a:fld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B89A066B-47A4-4A5C-8092-6EE536672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9922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BBE2A4-153D-43B4-A583-8603E43762C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019578E-30B5-460C-949D-F54599816DF5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56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5ECBCA-1807-4AEA-B8D8-03E6B0E0D89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408C91A-6BA5-4520-AB86-B12ACB33EA41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13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5ECBCA-1807-4AEA-B8D8-03E6B0E0D89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408C91A-6BA5-4520-AB86-B12ACB33EA41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20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5ECBCA-1807-4AEA-B8D8-03E6B0E0D89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408C91A-6BA5-4520-AB86-B12ACB33EA41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20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D81CB5-2DBE-404A-9222-C443BB195E8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89009D2-1C32-40FA-A345-62AE42544201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45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EBBE74-8F5A-47B3-A8AF-476FF10091D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7BCFD56-AFE1-49E9-9A32-14E714FA895E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30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722DAE-068D-48EE-B22F-F2BAE3A50AE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DEA6761-40EF-412C-9004-1D334440624F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78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03B3E-BC70-4B7B-90E2-C68BF683E58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1FC074F-5F80-4746-B410-EBE0368149C0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23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5A7B7D-81B2-4329-B97A-0F776FE6D3B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D3F70F1-510F-4D96-B00A-12B7B76D5E17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13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FB58F-5EE4-45E6-BE61-E4321CAEB63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0399A7D-70D8-4564-8297-B37750AC1B13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82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FB58F-5EE4-45E6-BE61-E4321CAEB63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0399A7D-70D8-4564-8297-B37750AC1B13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0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17204A-3B5F-4E85-B188-DE706B9FE3B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0090999-91E8-47BA-AB78-0F9BD911202D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7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E8BAEA-DE94-41F0-B40A-260946383C9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20C6532-E1C4-43FC-AE3F-4A9CA4CF5866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63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256740-7947-4B85-B809-DF553C7419A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0C00E62-3CD7-4444-BE1E-ED3594493E81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43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D539DF-40D9-435C-B682-1D287C694E2A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4827FF7-0760-4B18-AA6C-5A0DC9E30A30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60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85E851-7B90-4DA6-8F72-73EEA05E4588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51F206A-B457-46A5-BBA2-43B9E9C12B65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27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C6777E-BD24-462F-ADC4-8097673A289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D93B062-DA69-45DE-802B-3EAFBD4911F8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069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707FD-60B5-4E06-BE37-2A53148CD1D1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90C2416-1B5C-4CAC-9DA4-258BA1662193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9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49E276-B556-4CE7-8BFA-B8B8E7F4E6B3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4103FCC-6309-4358-B841-A3D1EB59443A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8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4B1F5A-FBFD-44C6-8FAA-DC63D391F2C4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5F6D47C-0443-41BC-926A-09BE0E5C5379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311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4B1F5A-FBFD-44C6-8FAA-DC63D391F2C4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5F6D47C-0443-41BC-926A-09BE0E5C5379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329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296861-6588-4EFC-B432-906ABBD2E4DA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FCE8518-1878-4A6B-B8F7-150F15FEEE4A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19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4A6DF9-FDBF-497A-AB73-64A1528C0CB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CFFA2B-A0E0-491C-B6BD-2FD83E5FAF16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803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7CF988-5261-48C0-AFEE-3B0D7388A395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4FDA245-EC99-4235-A31F-22E262A1B98A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99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E62E38-3A45-4FA3-B89F-DE4FF8A92873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AE24A4-1BFA-43F0-A645-6906A44B2882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943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7004A8-28CE-4037-915C-AD0C8FC1B042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D31AD6-DACE-4185-A8FE-B3E31B1CC657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018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D1E526-620C-4E3A-9F1A-E4DA6F513618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89ABE3C-F7C0-4DB9-B133-7D58E54E1B04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718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AB1472-A096-4B5A-A08D-756A8BF7F4E9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7A69347-1B9C-43DF-8C69-591863613EF4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369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05608D-F7F5-4FA2-AD52-8700A2250F21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11543169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E62E38-3A45-4FA3-B89F-DE4FF8A92873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AE24A4-1BFA-43F0-A645-6906A44B2882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477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E62E38-3A45-4FA3-B89F-DE4FF8A92873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AE24A4-1BFA-43F0-A645-6906A44B2882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21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E62E38-3A45-4FA3-B89F-DE4FF8A92873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AE24A4-1BFA-43F0-A645-6906A44B2882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700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4E0340-2108-4BB3-A4C5-DA9A5BD92C50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4E514C3-AE95-4F4A-AAB8-8A5BA9FF48BF}" type="datetime12">
              <a:rPr lang="vi-VN" smtClean="0"/>
              <a:pPr>
                <a:defRPr/>
              </a:pPr>
              <a:t>09:52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22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17D237-2AC9-4038-8AD1-40227AA292A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6402CEB-B212-4986-A744-2870A4FEA541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36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C418C9-88E6-4F7B-8367-4D3C9497032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57A6523-F97C-496F-B91F-F1AE8594910C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20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629F0F-09F2-4058-9D43-46AE67A944A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45ED41-86FF-4BB0-AFF5-48E944494B06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7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3083C5-690B-42E9-A397-A1CEB313501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50B8597-3624-45CC-BF79-E56D9B3D5691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27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A9B89-016D-46BB-B952-4860ABA054B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8C0F772-9FDD-474B-984E-674CD14FAFBD}" type="datetime12">
              <a:rPr lang="vi-VN" smtClean="0"/>
              <a:pPr>
                <a:defRPr/>
              </a:pPr>
              <a:t>09:10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9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B0F47-D865-406B-9724-D276D161BDD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414061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C9ADD-E540-4DB1-9C53-A134A81EF807}" type="datetime12">
              <a:rPr lang="vi-VN" altLang="en-US" smtClean="0"/>
              <a:pPr>
                <a:defRPr/>
              </a:pPr>
              <a:t>09:09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A4F2D-5AF8-4125-AE51-C6B1D1E08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98AAF-3E6E-4082-B407-F126028F3547}" type="datetime12">
              <a:rPr lang="vi-VN" altLang="en-US" smtClean="0"/>
              <a:pPr>
                <a:defRPr/>
              </a:pPr>
              <a:t>09:09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58E82-041C-4B65-AB53-6C581699BE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B05B5-BEB7-4FB3-9879-95A518485B41}" type="datetime12">
              <a:rPr lang="vi-VN" altLang="en-US" smtClean="0"/>
              <a:pPr>
                <a:defRPr/>
              </a:pPr>
              <a:t>09:09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603BD-21E1-4490-A6A1-E0F9F5A903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BF8DE-5B48-41B6-9A73-F8821F43B362}" type="datetime12">
              <a:rPr lang="vi-VN" altLang="en-US" smtClean="0"/>
              <a:pPr>
                <a:defRPr/>
              </a:pPr>
              <a:t>09:09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218F-B05C-4E2F-9767-03AC63E5B0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CC57D-7F8F-4078-8FED-DE6A05C9D001}" type="datetime12">
              <a:rPr lang="vi-VN" altLang="en-US" smtClean="0"/>
              <a:pPr>
                <a:defRPr/>
              </a:pPr>
              <a:t>09:09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5259C-DE73-49CC-B32C-D798863CF1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29953-4757-40DF-9134-F789B7662DD1}" type="datetime12">
              <a:rPr lang="vi-VN" altLang="en-US" smtClean="0"/>
              <a:pPr>
                <a:defRPr/>
              </a:pPr>
              <a:t>09:09</a:t>
            </a:fld>
            <a:endParaRPr lang="en-US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2B858-1F13-4576-9FB6-C2BDD6B1ED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649D1-9915-412B-A1BF-45F530DBD1AB}" type="datetime12">
              <a:rPr lang="vi-VN" altLang="en-US" smtClean="0"/>
              <a:pPr>
                <a:defRPr/>
              </a:pPr>
              <a:t>09:09</a:t>
            </a:fld>
            <a:endParaRPr lang="en-US" alt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AAC44-6E0C-44CD-9B06-FAD1C45618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99510-87B1-4ACC-A615-48C2A35238BF}" type="datetime12">
              <a:rPr lang="vi-VN" altLang="en-US" smtClean="0"/>
              <a:pPr>
                <a:defRPr/>
              </a:pPr>
              <a:t>09:09</a:t>
            </a:fld>
            <a:endParaRPr lang="en-US" alt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31980-B267-4A8F-AD7C-5714AB79ED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723BC-B54D-40A9-9F96-817AD20C60F7}" type="datetime12">
              <a:rPr lang="vi-VN" altLang="en-US" smtClean="0"/>
              <a:pPr>
                <a:defRPr/>
              </a:pPr>
              <a:t>09:09</a:t>
            </a:fld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035B4-5567-4887-9054-13C349CCB0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99158-15E1-4BA8-8002-E4018214ADEE}" type="datetime12">
              <a:rPr lang="vi-VN" altLang="en-US" smtClean="0"/>
              <a:pPr>
                <a:defRPr/>
              </a:pPr>
              <a:t>09:09</a:t>
            </a:fld>
            <a:endParaRPr lang="en-US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B1803-EEA1-484C-B1D7-9BEACB734A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05972-CE88-4CD0-97FB-68AD8B81E61B}" type="datetime12">
              <a:rPr lang="vi-VN" altLang="en-US" smtClean="0"/>
              <a:pPr>
                <a:defRPr/>
              </a:pPr>
              <a:t>09:09</a:t>
            </a:fld>
            <a:endParaRPr lang="en-US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E810A-3482-4D6A-B357-DD6CD918EF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D6A3C2F-DCAA-4C77-BACF-8BAF825F7021}" type="datetime12">
              <a:rPr lang="vi-VN" altLang="en-US" smtClean="0"/>
              <a:pPr>
                <a:defRPr/>
              </a:pPr>
              <a:t>09:09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5CD18F9-9C02-471D-B2C2-FCFB2CB030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6" r:id="rId9"/>
    <p:sldLayoutId id="2147483694" r:id="rId10"/>
    <p:sldLayoutId id="2147483695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762000"/>
            <a:ext cx="7239000" cy="5334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Chương 3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762000" y="1524000"/>
            <a:ext cx="762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4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Mô</a:t>
            </a:r>
            <a:r>
              <a:rPr lang="en-US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4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hình</a:t>
            </a:r>
            <a:r>
              <a:rPr lang="en-US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4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dữ</a:t>
            </a:r>
            <a:r>
              <a:rPr lang="en-US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4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liệu</a:t>
            </a:r>
            <a:r>
              <a:rPr lang="en-US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4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quan</a:t>
            </a:r>
            <a:r>
              <a:rPr lang="en-US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4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hệ</a:t>
            </a:r>
            <a:endParaRPr lang="en-US" sz="44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152400"/>
            <a:ext cx="9144000" cy="533399"/>
            <a:chOff x="0" y="152401"/>
            <a:chExt cx="9144000" cy="426718"/>
          </a:xfrm>
        </p:grpSpPr>
        <p:pic>
          <p:nvPicPr>
            <p:cNvPr id="11" name="Picture 3"/>
            <p:cNvPicPr preferRelativeResize="0"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533400"/>
              <a:ext cx="9108000" cy="45719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6553200" y="152401"/>
              <a:ext cx="2590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</p:grp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143000" y="2667000"/>
            <a:ext cx="7620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tiến sĩ E. F. Codd đề</a:t>
            </a:r>
            <a:r>
              <a:rPr kumimoji="0" lang="en-US" sz="26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xuất</a:t>
            </a:r>
            <a:endParaRPr kumimoji="0" 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“A Relation Model for Large Shared Data Banks”, Communications of ACM, 6/1970</a:t>
            </a:r>
          </a:p>
          <a:p>
            <a:pPr marL="0" marR="4572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E9782A-54E4-4283-921C-8526E6605243}" type="datetime12">
              <a:rPr lang="vi-VN" altLang="en-US" smtClean="0"/>
              <a:pPr>
                <a:defRPr/>
              </a:pPr>
              <a:t>09:09</a:t>
            </a:fld>
            <a:endParaRPr lang="en-US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A4F2D-5AF8-4125-AE51-C6B1D1E082E6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620712"/>
          </a:xfrm>
        </p:spPr>
        <p:txBody>
          <a:bodyPr/>
          <a:lstStyle/>
          <a:p>
            <a:r>
              <a:rPr lang="en-US" sz="2400" dirty="0"/>
              <a:t>1.4-</a:t>
            </a:r>
            <a:r>
              <a:rPr lang="en-US" sz="2800" b="1" dirty="0"/>
              <a:t> Bộ (tuple)</a:t>
            </a:r>
            <a:endParaRPr lang="en-US" sz="2800" b="1" dirty="0" smtClean="0"/>
          </a:p>
        </p:txBody>
      </p:sp>
      <p:sp>
        <p:nvSpPr>
          <p:cNvPr id="8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C05513-FF72-4A37-8CAC-3BD9C69CEEA8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21830-4A02-4AAF-938A-FE055C92657A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grpSp>
        <p:nvGrpSpPr>
          <p:cNvPr id="6" name="Group 86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88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89" name="TextBox 88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Mô hình dữ liệu quan hệ</a:t>
              </a:r>
              <a:endParaRPr lang="vi-VN" sz="1600" b="1" dirty="0"/>
            </a:p>
          </p:txBody>
        </p:sp>
      </p:grp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45876"/>
              </p:ext>
            </p:extLst>
          </p:nvPr>
        </p:nvGraphicFramePr>
        <p:xfrm>
          <a:off x="990600" y="2209800"/>
          <a:ext cx="3276600" cy="2209800"/>
        </p:xfrm>
        <a:graphic>
          <a:graphicData uri="http://schemas.openxmlformats.org/drawingml/2006/table">
            <a:tbl>
              <a:tblPr/>
              <a:tblGrid>
                <a:gridCol w="782755"/>
                <a:gridCol w="834446"/>
                <a:gridCol w="889303"/>
                <a:gridCol w="770096"/>
              </a:tblGrid>
              <a:tr h="509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Masv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Ho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Dem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Ten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320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T1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Trần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Văn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An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C2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Lê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Đình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Bắc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T3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Trần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Thị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Hảo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Times New Roman"/>
                        </a:rPr>
                        <a:t>T4</a:t>
                      </a:r>
                      <a:endParaRPr lang="vi-VN" sz="1800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Times New Roman"/>
                        </a:rPr>
                        <a:t>Vũ</a:t>
                      </a:r>
                      <a:endParaRPr lang="vi-VN" sz="1800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Times New Roman"/>
                        </a:rPr>
                        <a:t>Đức</a:t>
                      </a:r>
                      <a:endParaRPr lang="vi-VN" sz="1800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Times New Roman"/>
                        </a:rPr>
                        <a:t>Lâm</a:t>
                      </a:r>
                      <a:endParaRPr lang="vi-VN" sz="1800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C3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Phạm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Hải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Ngọc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914400" y="161284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SINHVIEN</a:t>
            </a:r>
            <a:endParaRPr lang="vi-VN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5715000" y="2209800"/>
          <a:ext cx="2667000" cy="3774945"/>
        </p:xfrm>
        <a:graphic>
          <a:graphicData uri="http://schemas.openxmlformats.org/drawingml/2006/table">
            <a:tbl>
              <a:tblPr/>
              <a:tblGrid>
                <a:gridCol w="785907"/>
                <a:gridCol w="1007274"/>
                <a:gridCol w="873819"/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Masv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Mamon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Arial"/>
                          <a:ea typeface="Arial"/>
                          <a:cs typeface="Times New Roman"/>
                        </a:rPr>
                        <a:t>Diem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351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T1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Int1001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8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T1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Int1002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9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C2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Int1003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7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C2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Int1002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3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T3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Int1003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10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T4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Arial"/>
                          <a:ea typeface="Arial"/>
                          <a:cs typeface="Times New Roman"/>
                        </a:rPr>
                        <a:t>Int1002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8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C2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Arial"/>
                          <a:ea typeface="Arial"/>
                          <a:cs typeface="Times New Roman"/>
                        </a:rPr>
                        <a:t>Int1001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8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T4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Int1001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7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C3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Int1003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6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5562600" y="17380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SV_DIEM</a:t>
            </a:r>
            <a:endParaRPr lang="vi-VN" dirty="0"/>
          </a:p>
        </p:txBody>
      </p:sp>
      <p:graphicFrame>
        <p:nvGraphicFramePr>
          <p:cNvPr id="97" name="Table 96"/>
          <p:cNvGraphicFramePr>
            <a:graphicFrameLocks noGrp="1"/>
          </p:cNvGraphicFramePr>
          <p:nvPr/>
        </p:nvGraphicFramePr>
        <p:xfrm>
          <a:off x="990600" y="4876800"/>
          <a:ext cx="3657600" cy="1471538"/>
        </p:xfrm>
        <a:graphic>
          <a:graphicData uri="http://schemas.openxmlformats.org/drawingml/2006/table">
            <a:tbl>
              <a:tblPr/>
              <a:tblGrid>
                <a:gridCol w="1142230"/>
                <a:gridCol w="1217660"/>
                <a:gridCol w="1297710"/>
              </a:tblGrid>
              <a:tr h="509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Arial"/>
                          <a:cs typeface="Times New Roman"/>
                        </a:rPr>
                        <a:t>Mamon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Arial"/>
                          <a:ea typeface="Arial"/>
                          <a:cs typeface="Times New Roman"/>
                        </a:rPr>
                        <a:t>Tenmon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Arial"/>
                          <a:ea typeface="Arial"/>
                          <a:cs typeface="Times New Roman"/>
                        </a:rPr>
                        <a:t>Sotinchi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320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Arial"/>
                          <a:cs typeface="Times New Roman"/>
                        </a:rPr>
                        <a:t>Int1001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Arial"/>
                          <a:cs typeface="Times New Roman"/>
                        </a:rPr>
                        <a:t>CSDL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Arial"/>
                          <a:cs typeface="Times New Roman"/>
                        </a:rPr>
                        <a:t>3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Arial"/>
                          <a:ea typeface="Arial"/>
                          <a:cs typeface="Times New Roman"/>
                        </a:rPr>
                        <a:t>Int1002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Arial"/>
                          <a:ea typeface="Arial"/>
                          <a:cs typeface="Times New Roman"/>
                        </a:rPr>
                        <a:t>NGLT C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Arial"/>
                          <a:ea typeface="Arial"/>
                          <a:cs typeface="Times New Roman"/>
                        </a:rPr>
                        <a:t>4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Arial"/>
                          <a:ea typeface="Arial"/>
                          <a:cs typeface="Times New Roman"/>
                        </a:rPr>
                        <a:t>Int1003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Arial"/>
                          <a:ea typeface="Arial"/>
                          <a:cs typeface="Times New Roman"/>
                        </a:rPr>
                        <a:t>TRR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Arial"/>
                          <a:ea typeface="Arial"/>
                          <a:cs typeface="Times New Roman"/>
                        </a:rPr>
                        <a:t>3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914400" y="4495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MONHOC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15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683652"/>
            <a:ext cx="8229600" cy="459348"/>
          </a:xfrm>
        </p:spPr>
        <p:txBody>
          <a:bodyPr/>
          <a:lstStyle/>
          <a:p>
            <a:r>
              <a:rPr lang="en-US" sz="2400" smtClean="0"/>
              <a:t>1.5 - </a:t>
            </a:r>
            <a:r>
              <a:rPr lang="en-US" sz="2800" b="1" smtClean="0"/>
              <a:t>Lược đồ quan hệ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3810000"/>
          </a:xfrm>
        </p:spPr>
        <p:txBody>
          <a:bodyPr/>
          <a:lstStyle/>
          <a:p>
            <a:r>
              <a:rPr lang="en-US" smtClean="0"/>
              <a:t>Lược đồ quan hệ</a:t>
            </a:r>
          </a:p>
          <a:p>
            <a:pPr lvl="1"/>
            <a:r>
              <a:rPr lang="en-US" smtClean="0"/>
              <a:t>Tên của quan hệ</a:t>
            </a:r>
          </a:p>
          <a:p>
            <a:pPr lvl="1"/>
            <a:r>
              <a:rPr lang="en-US" smtClean="0"/>
              <a:t>Tên của tập thuộc tính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BBADEDD-AA9F-4FAC-922B-22749FAB2492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C4C44C-D92A-4AF5-9DEC-92DA7CB9A504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228600" y="3048000"/>
            <a:ext cx="8534400" cy="1295400"/>
            <a:chOff x="192" y="1632"/>
            <a:chExt cx="5376" cy="816"/>
          </a:xfrm>
        </p:grpSpPr>
        <p:sp>
          <p:nvSpPr>
            <p:cNvPr id="10251" name="Text Box 58"/>
            <p:cNvSpPr txBox="1">
              <a:spLocks noChangeArrowheads="1"/>
            </p:cNvSpPr>
            <p:nvPr/>
          </p:nvSpPr>
          <p:spPr bwMode="auto">
            <a:xfrm>
              <a:off x="192" y="1632"/>
              <a:ext cx="1776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969696"/>
                  </a:solidFill>
                </a:rPr>
                <a:t>Lược đồ quan hệ</a:t>
              </a:r>
            </a:p>
          </p:txBody>
        </p:sp>
        <p:sp>
          <p:nvSpPr>
            <p:cNvPr id="10252" name="Line 66"/>
            <p:cNvSpPr>
              <a:spLocks noChangeShapeType="1"/>
            </p:cNvSpPr>
            <p:nvPr/>
          </p:nvSpPr>
          <p:spPr bwMode="auto">
            <a:xfrm>
              <a:off x="912" y="18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10253" name="Rectangle 67"/>
            <p:cNvSpPr>
              <a:spLocks noChangeArrowheads="1"/>
            </p:cNvSpPr>
            <p:nvPr/>
          </p:nvSpPr>
          <p:spPr bwMode="auto">
            <a:xfrm>
              <a:off x="432" y="2112"/>
              <a:ext cx="5136" cy="336"/>
            </a:xfrm>
            <a:prstGeom prst="rect">
              <a:avLst/>
            </a:prstGeom>
            <a:solidFill>
              <a:srgbClr val="99CCFF">
                <a:alpha val="79999"/>
              </a:srgbClr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sp>
        <p:nvSpPr>
          <p:cNvPr id="10247" name="Text Box 57"/>
          <p:cNvSpPr txBox="1">
            <a:spLocks noChangeArrowheads="1"/>
          </p:cNvSpPr>
          <p:nvPr/>
        </p:nvSpPr>
        <p:spPr bwMode="auto">
          <a:xfrm>
            <a:off x="838200" y="3886200"/>
            <a:ext cx="7848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NHANVIEN(MANV, TENNV, HONV, NS, DIACHI, GT, LUONG, PHG)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2590800" y="4235450"/>
            <a:ext cx="5410200" cy="793750"/>
            <a:chOff x="1488" y="2668"/>
            <a:chExt cx="3744" cy="500"/>
          </a:xfrm>
        </p:grpSpPr>
        <p:sp>
          <p:nvSpPr>
            <p:cNvPr id="10249" name="AutoShape 62"/>
            <p:cNvSpPr>
              <a:spLocks/>
            </p:cNvSpPr>
            <p:nvPr/>
          </p:nvSpPr>
          <p:spPr bwMode="auto">
            <a:xfrm rot="5400000">
              <a:off x="3230" y="926"/>
              <a:ext cx="260" cy="3744"/>
            </a:xfrm>
            <a:prstGeom prst="rightBrace">
              <a:avLst>
                <a:gd name="adj1" fmla="val 12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10250" name="Text Box 63"/>
            <p:cNvSpPr txBox="1">
              <a:spLocks noChangeArrowheads="1"/>
            </p:cNvSpPr>
            <p:nvPr/>
          </p:nvSpPr>
          <p:spPr bwMode="auto">
            <a:xfrm>
              <a:off x="2784" y="2956"/>
              <a:ext cx="1200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969696"/>
                  </a:solidFill>
                </a:rPr>
                <a:t>Là tập hợp</a:t>
              </a:r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17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29600" cy="459348"/>
          </a:xfrm>
        </p:spPr>
        <p:txBody>
          <a:bodyPr/>
          <a:lstStyle/>
          <a:p>
            <a:r>
              <a:rPr lang="en-US" sz="2400" smtClean="0"/>
              <a:t>1.5 - </a:t>
            </a:r>
            <a:r>
              <a:rPr lang="en-US" sz="2800" b="1" smtClean="0"/>
              <a:t>Lược đồ quan hệ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BBADEDD-AA9F-4FAC-922B-22749FAB2492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C4C44C-D92A-4AF5-9DEC-92DA7CB9A504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4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17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04800" y="15240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Một  lược đồ quan hệ R trên tập các thuộc tính 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,.., A</a:t>
            </a:r>
            <a:r>
              <a:rPr lang="en-US" sz="2000" baseline="-25000" dirty="0" smtClean="0"/>
              <a:t>n </a:t>
            </a:r>
            <a:r>
              <a:rPr lang="en-US" sz="2000" dirty="0" smtClean="0"/>
              <a:t> Kí hiệu là R(A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,.., A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)</a:t>
            </a:r>
            <a:endParaRPr lang="vi-VN" sz="20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3276600"/>
            <a:ext cx="807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Một quan hệ (hay trạng thái quan hệ) r, kí hiệu là r(R) của lược đồ R là tập con của D</a:t>
            </a:r>
            <a:r>
              <a:rPr lang="en-US" sz="2000" baseline="-25000" dirty="0" smtClean="0"/>
              <a:t>1</a:t>
            </a:r>
            <a:r>
              <a:rPr lang="en-US" sz="2000" dirty="0" smtClean="0">
                <a:sym typeface="Symbol"/>
              </a:rPr>
              <a:t>D</a:t>
            </a:r>
            <a:r>
              <a:rPr lang="en-US" sz="2000" baseline="-25000" dirty="0" smtClean="0">
                <a:sym typeface="Symbol"/>
              </a:rPr>
              <a:t>2</a:t>
            </a:r>
            <a:r>
              <a:rPr lang="en-US" sz="2000" dirty="0" smtClean="0">
                <a:sym typeface="Symbol"/>
              </a:rPr>
              <a:t> .. D</a:t>
            </a:r>
            <a:r>
              <a:rPr lang="en-US" sz="2000" baseline="-25000" dirty="0" smtClean="0">
                <a:sym typeface="Symbol"/>
              </a:rPr>
              <a:t>n</a:t>
            </a:r>
            <a:r>
              <a:rPr lang="en-US" sz="2000" dirty="0" smtClean="0">
                <a:sym typeface="Symbol"/>
              </a:rPr>
              <a:t>; </a:t>
            </a:r>
            <a:r>
              <a:rPr lang="en-US" sz="2000" dirty="0" smtClean="0"/>
              <a:t> Với D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= Dom (A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); </a:t>
            </a:r>
          </a:p>
          <a:p>
            <a:pPr algn="l"/>
            <a:r>
              <a:rPr lang="en-US" sz="2000" dirty="0" smtClean="0"/>
              <a:t>Hay nói các khác, là tập hợp các n-bộ (n-tuples) </a:t>
            </a:r>
          </a:p>
          <a:p>
            <a:pPr algn="l"/>
            <a:r>
              <a:rPr lang="en-US" sz="2000" dirty="0" smtClean="0"/>
              <a:t>Tức là r(R) </a:t>
            </a:r>
            <a:r>
              <a:rPr lang="en-US" sz="2000" dirty="0" smtClean="0">
                <a:sym typeface="Symbol"/>
              </a:rPr>
              <a:t> = { t</a:t>
            </a:r>
            <a:r>
              <a:rPr lang="en-US" sz="2000" baseline="-25000" dirty="0" smtClean="0">
                <a:sym typeface="Symbol"/>
              </a:rPr>
              <a:t>1</a:t>
            </a:r>
            <a:r>
              <a:rPr lang="en-US" sz="2000" dirty="0" smtClean="0">
                <a:sym typeface="Symbol"/>
              </a:rPr>
              <a:t>, t</a:t>
            </a:r>
            <a:r>
              <a:rPr lang="en-US" sz="2000" baseline="-25000" dirty="0" smtClean="0">
                <a:sym typeface="Symbol"/>
              </a:rPr>
              <a:t>2</a:t>
            </a:r>
            <a:r>
              <a:rPr lang="en-US" sz="2000" dirty="0" smtClean="0">
                <a:sym typeface="Symbol"/>
              </a:rPr>
              <a:t>,..,t</a:t>
            </a:r>
            <a:r>
              <a:rPr lang="en-US" sz="2000" baseline="-25000" dirty="0" smtClean="0">
                <a:sym typeface="Symbol"/>
              </a:rPr>
              <a:t>k</a:t>
            </a:r>
            <a:r>
              <a:rPr lang="en-US" sz="2000" dirty="0" smtClean="0">
                <a:sym typeface="Symbol"/>
              </a:rPr>
              <a:t> | t</a:t>
            </a:r>
            <a:r>
              <a:rPr lang="en-US" sz="2000" baseline="-25000" dirty="0" smtClean="0">
                <a:sym typeface="Symbol"/>
              </a:rPr>
              <a:t>i</a:t>
            </a:r>
            <a:r>
              <a:rPr lang="en-US" sz="2000" dirty="0" smtClean="0">
                <a:sym typeface="Symbol"/>
              </a:rPr>
              <a:t> = &lt;d</a:t>
            </a:r>
            <a:r>
              <a:rPr lang="en-US" sz="2000" baseline="-25000" dirty="0" smtClean="0">
                <a:sym typeface="Symbol"/>
              </a:rPr>
              <a:t>1</a:t>
            </a:r>
            <a:r>
              <a:rPr lang="en-US" sz="2000" dirty="0" smtClean="0">
                <a:sym typeface="Symbol"/>
              </a:rPr>
              <a:t>,d</a:t>
            </a:r>
            <a:r>
              <a:rPr lang="en-US" sz="2000" baseline="-25000" dirty="0" smtClean="0">
                <a:sym typeface="Symbol"/>
              </a:rPr>
              <a:t>2</a:t>
            </a:r>
            <a:r>
              <a:rPr lang="en-US" sz="2000" dirty="0" smtClean="0">
                <a:sym typeface="Symbol"/>
              </a:rPr>
              <a:t>,..,d</a:t>
            </a:r>
            <a:r>
              <a:rPr lang="en-US" sz="2000" baseline="-25000" dirty="0" smtClean="0">
                <a:sym typeface="Symbol"/>
              </a:rPr>
              <a:t>n</a:t>
            </a:r>
            <a:r>
              <a:rPr lang="en-US" sz="2000" dirty="0" smtClean="0">
                <a:sym typeface="Symbol"/>
              </a:rPr>
              <a:t>&gt;; với  d</a:t>
            </a:r>
            <a:r>
              <a:rPr lang="en-US" sz="2000" baseline="-25000" dirty="0" smtClean="0">
                <a:sym typeface="Symbol"/>
              </a:rPr>
              <a:t>i</a:t>
            </a:r>
            <a:r>
              <a:rPr lang="en-US" sz="2000" dirty="0" smtClean="0">
                <a:sym typeface="Symbol"/>
              </a:rPr>
              <a:t>   </a:t>
            </a:r>
            <a:r>
              <a:rPr lang="en-US" sz="2000" dirty="0" smtClean="0"/>
              <a:t>D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241456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    Hoặc R(</a:t>
            </a:r>
            <a:r>
              <a:rPr lang="en-US" sz="2000" dirty="0" smtClean="0">
                <a:sym typeface="Symbol" panose="05050102010706020507" pitchFamily="18" charset="2"/>
              </a:rPr>
              <a:t>, </a:t>
            </a:r>
            <a:r>
              <a:rPr lang="en-US" sz="2000" dirty="0" smtClean="0"/>
              <a:t>F) với </a:t>
            </a:r>
            <a:r>
              <a:rPr lang="en-US" sz="2000" dirty="0">
                <a:sym typeface="Symbol" panose="05050102010706020507" pitchFamily="18" charset="2"/>
              </a:rPr>
              <a:t> </a:t>
            </a:r>
            <a:r>
              <a:rPr lang="en-US" sz="2000" dirty="0" smtClean="0">
                <a:sym typeface="Symbol" panose="05050102010706020507" pitchFamily="18" charset="2"/>
              </a:rPr>
              <a:t>: tập các thuộc tính; F: tập các ràng  buộc</a:t>
            </a:r>
            <a:endParaRPr lang="vi-VN" sz="20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29600" cy="459348"/>
          </a:xfrm>
        </p:spPr>
        <p:txBody>
          <a:bodyPr/>
          <a:lstStyle/>
          <a:p>
            <a:r>
              <a:rPr lang="en-US" sz="2400" smtClean="0"/>
              <a:t>1.5 - </a:t>
            </a:r>
            <a:r>
              <a:rPr lang="en-US" sz="2800" b="1" smtClean="0"/>
              <a:t>Lược đồ quan hệ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BBADEDD-AA9F-4FAC-922B-22749FAB2492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C4C44C-D92A-4AF5-9DEC-92DA7CB9A504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2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17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2400" y="1295400"/>
            <a:ext cx="876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 smtClean="0"/>
              <a:t>Ví dụ, giả sử có:  </a:t>
            </a:r>
            <a:r>
              <a:rPr lang="en-US" sz="1600" dirty="0" smtClean="0"/>
              <a:t>SBD ={QHI01,QHI02,QHI03}; </a:t>
            </a:r>
          </a:p>
          <a:p>
            <a:pPr algn="l"/>
            <a:r>
              <a:rPr lang="en-US" sz="1600" dirty="0" smtClean="0"/>
              <a:t>                         HT={Nguyễn Đình Minh, Vũ Vân Long, Ngô Đức Dũng}, </a:t>
            </a:r>
          </a:p>
          <a:p>
            <a:pPr algn="l"/>
            <a:r>
              <a:rPr lang="en-US" sz="1600" dirty="0" smtClean="0"/>
              <a:t>                         NS={01/01/2001, 13/5/2002, 19/08/1998, 25/12/1995}		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1000" y="28956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00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295400" y="2438400"/>
            <a:ext cx="716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smtClean="0"/>
              <a:t>t1=&lt;QHI02, Nguyễn Đình Minh, 25/12/1995&gt;; </a:t>
            </a:r>
          </a:p>
          <a:p>
            <a:pPr algn="l"/>
            <a:r>
              <a:rPr lang="en-US" sz="1600" smtClean="0"/>
              <a:t>t2=&lt;QHI01, Vũ Vân Long, 01/01/2001&gt;; </a:t>
            </a:r>
          </a:p>
          <a:p>
            <a:pPr algn="l"/>
            <a:r>
              <a:rPr lang="en-US" sz="1600" smtClean="0"/>
              <a:t>t3=&lt;QHI03, Ngô Đức Dũng, 19/08/1998&gt;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1600" y="3733800"/>
            <a:ext cx="716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smtClean="0"/>
              <a:t>r={t1,t2,t3} tức là 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807452"/>
              </p:ext>
            </p:extLst>
          </p:nvPr>
        </p:nvGraphicFramePr>
        <p:xfrm>
          <a:off x="1447800" y="4191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2921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Ngaysinh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QHI01</a:t>
                      </a:r>
                      <a:endParaRPr lang="en-US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Vũ</a:t>
                      </a:r>
                      <a:r>
                        <a:rPr lang="en-US" baseline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Vân Long</a:t>
                      </a:r>
                      <a:endParaRPr lang="en-US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01/01/2001</a:t>
                      </a:r>
                      <a:endParaRPr lang="en-US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QHI02</a:t>
                      </a:r>
                      <a:endParaRPr lang="en-US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Nguyễn</a:t>
                      </a:r>
                      <a:r>
                        <a:rPr lang="en-US" baseline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Đình Minh</a:t>
                      </a:r>
                      <a:endParaRPr lang="en-US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25/12/1995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QHI03</a:t>
                      </a:r>
                      <a:endParaRPr lang="en-US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Ngô</a:t>
                      </a:r>
                      <a:r>
                        <a:rPr lang="en-US" baseline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Đức Dũng</a:t>
                      </a:r>
                      <a:endParaRPr lang="en-US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19/08/1998</a:t>
                      </a:r>
                      <a:endParaRPr lang="en-US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1600" y="5943600"/>
            <a:ext cx="716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smtClean="0"/>
              <a:t>THISINH(SBD,HT,NS)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48600" y="5943600"/>
            <a:ext cx="100540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Lược đồ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828660" y="4800600"/>
            <a:ext cx="10452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Quan hệ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66494" y="2819400"/>
            <a:ext cx="8570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Các bộ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/>
      <p:bldP spid="16" grpId="0"/>
      <p:bldP spid="23" grpId="0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1"/>
            <a:ext cx="8229600" cy="1371599"/>
          </a:xfrm>
        </p:spPr>
        <p:txBody>
          <a:bodyPr/>
          <a:lstStyle/>
          <a:p>
            <a:pPr>
              <a:buNone/>
            </a:pPr>
            <a:r>
              <a:rPr lang="en-US" sz="2400" smtClean="0">
                <a:solidFill>
                  <a:schemeClr val="accent2"/>
                </a:solidFill>
                <a:latin typeface="+mj-lt"/>
              </a:rPr>
              <a:t>1.6 - </a:t>
            </a:r>
            <a:r>
              <a:rPr lang="en-US" sz="2800" b="1" smtClean="0">
                <a:solidFill>
                  <a:schemeClr val="accent2"/>
                </a:solidFill>
                <a:latin typeface="+mj-lt"/>
              </a:rPr>
              <a:t>Lược đồ CSDL</a:t>
            </a:r>
          </a:p>
          <a:p>
            <a:pPr indent="0">
              <a:buNone/>
            </a:pPr>
            <a:r>
              <a:rPr lang="en-US" smtClean="0"/>
              <a:t>Lược đồ cơ sở dữ liệu quan hệ là tập các lược đồ quan hệ và các ràng buộc 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2DD61F-2DF1-4D01-9979-2E80A566E455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1E6851-ECC0-40A1-A797-C86E92A28DD3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18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19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40348" y="2819400"/>
            <a:ext cx="7848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NHANVIEN(MANV, TENNV, HONV, NS, DIACHI, GT, LUONG, PHG)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839274" y="3200400"/>
            <a:ext cx="7848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PHONGBAN(MAPHG, TENPHG, TRPHG, NG_NHANCHUC)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838200" y="3581400"/>
            <a:ext cx="7848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DIADIEM_PHG(MAPHG, DIADIEM)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838200" y="4114800"/>
            <a:ext cx="7848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THANNHAN(MA_NVIEN, TENTN, GT, NS, QUANHE)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838200" y="4572000"/>
            <a:ext cx="7848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DEAN(TENDA, MADA, DDIEM_DA, PHONG)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1000" y="2667000"/>
            <a:ext cx="8382000" cy="251460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81000" y="5867400"/>
            <a:ext cx="3499676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smtClean="0"/>
              <a:t>Lược đồ cơ sở dữ liệu: Cty</a:t>
            </a:r>
            <a:endParaRPr lang="en-US" sz="2000" b="1"/>
          </a:p>
        </p:txBody>
      </p:sp>
      <p:sp>
        <p:nvSpPr>
          <p:cNvPr id="30" name="Up Arrow 29"/>
          <p:cNvSpPr/>
          <p:nvPr/>
        </p:nvSpPr>
        <p:spPr>
          <a:xfrm>
            <a:off x="1828800" y="5257800"/>
            <a:ext cx="3048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1" animBg="1"/>
      <p:bldP spid="28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C6C2E2D-36FE-4A9F-803B-7B306F6F6AAA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DB4E6-6664-4C35-8BE1-004FCC5D5F87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3429000" y="2209800"/>
            <a:ext cx="2841625" cy="531813"/>
          </a:xfrm>
          <a:prstGeom prst="rect">
            <a:avLst/>
          </a:prstGeom>
          <a:noFill/>
          <a:ln w="12700" algn="ctr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Mô hình quan hệ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838200" y="4495800"/>
            <a:ext cx="3267075" cy="531813"/>
          </a:xfrm>
          <a:prstGeom prst="rect">
            <a:avLst/>
          </a:prstGeom>
          <a:noFill/>
          <a:ln w="12700" algn="ctr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Sự kiện về thực thể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5334000" y="4495800"/>
            <a:ext cx="3097213" cy="531813"/>
          </a:xfrm>
          <a:prstGeom prst="rect">
            <a:avLst/>
          </a:prstGeom>
          <a:noFill/>
          <a:ln w="12700" algn="ctr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Sự kiện về liên kết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V="1">
            <a:off x="2438400" y="2971800"/>
            <a:ext cx="1905000" cy="1447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 flipV="1">
            <a:off x="5181600" y="3048000"/>
            <a:ext cx="1676400" cy="1219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373771" name="AutoShape 11"/>
          <p:cNvSpPr>
            <a:spLocks noChangeArrowheads="1"/>
          </p:cNvSpPr>
          <p:nvPr/>
        </p:nvSpPr>
        <p:spPr bwMode="auto">
          <a:xfrm>
            <a:off x="2971800" y="3343275"/>
            <a:ext cx="3735388" cy="884238"/>
          </a:xfrm>
          <a:prstGeom prst="irregularSeal1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Các quan hệ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13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14" name="Picture 3"/>
            <p:cNvPicPr preferRelativeResize="0"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3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229600" cy="620712"/>
          </a:xfrm>
        </p:spPr>
        <p:txBody>
          <a:bodyPr/>
          <a:lstStyle/>
          <a:p>
            <a:r>
              <a:rPr lang="en-US" sz="2800" b="1" i="1" smtClean="0"/>
              <a:t>Tóm tắt một số ký hiệu thường sử dụng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305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Tên quan hệ: R, S, P, Q</a:t>
            </a:r>
          </a:p>
          <a:p>
            <a:pPr>
              <a:lnSpc>
                <a:spcPct val="90000"/>
              </a:lnSpc>
            </a:pPr>
            <a:r>
              <a:rPr lang="en-US" smtClean="0"/>
              <a:t>Thuộc tính : A</a:t>
            </a:r>
            <a:r>
              <a:rPr lang="en-US" baseline="-25000" smtClean="0"/>
              <a:t>1</a:t>
            </a:r>
            <a:r>
              <a:rPr lang="en-US" smtClean="0"/>
              <a:t>, A</a:t>
            </a:r>
            <a:r>
              <a:rPr lang="en-US" baseline="-25000" smtClean="0"/>
              <a:t>2</a:t>
            </a:r>
            <a:r>
              <a:rPr lang="en-US" smtClean="0"/>
              <a:t>, …, A</a:t>
            </a:r>
            <a:r>
              <a:rPr lang="en-US" baseline="-25000" smtClean="0"/>
              <a:t>n</a:t>
            </a:r>
          </a:p>
          <a:p>
            <a:pPr>
              <a:lnSpc>
                <a:spcPct val="90000"/>
              </a:lnSpc>
            </a:pPr>
            <a:r>
              <a:rPr lang="en-US" smtClean="0"/>
              <a:t>Miền giá trị của thuộc tính A: DOM(A) </a:t>
            </a:r>
          </a:p>
          <a:p>
            <a:pPr>
              <a:lnSpc>
                <a:spcPct val="90000"/>
              </a:lnSpc>
            </a:pPr>
            <a:r>
              <a:rPr lang="en-US" smtClean="0"/>
              <a:t>Lược đồ quan hệ R cấp n: R(A</a:t>
            </a:r>
            <a:r>
              <a:rPr lang="en-US" baseline="-25000" smtClean="0"/>
              <a:t>1</a:t>
            </a:r>
            <a:r>
              <a:rPr lang="en-US" smtClean="0"/>
              <a:t>, A</a:t>
            </a:r>
            <a:r>
              <a:rPr lang="en-US" baseline="-25000" smtClean="0"/>
              <a:t>2</a:t>
            </a:r>
            <a:r>
              <a:rPr lang="en-US" smtClean="0"/>
              <a:t>, …, A</a:t>
            </a:r>
            <a:r>
              <a:rPr lang="en-US" baseline="-25000" smtClean="0"/>
              <a:t>n</a:t>
            </a:r>
            <a:r>
              <a:rPr lang="en-US" smtClean="0"/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mtClean="0"/>
              <a:t>    </a:t>
            </a:r>
            <a:r>
              <a:rPr lang="en-US" sz="2000" i="1" smtClean="0"/>
              <a:t>Chú ý: khi biểu thị một lược đồ quan hệ, nếu ngoài mô tả cấu trúc còn quan tâm tới các ràng buộc ta dùng kí hiệu R(</a:t>
            </a:r>
            <a:r>
              <a:rPr lang="en-US" sz="2000" i="1" smtClean="0">
                <a:sym typeface="Symbol"/>
              </a:rPr>
              <a:t>, </a:t>
            </a:r>
            <a:r>
              <a:rPr lang="en-US" sz="2000" i="1" smtClean="0"/>
              <a:t>F), (</a:t>
            </a:r>
            <a:r>
              <a:rPr lang="en-US" sz="2000" i="1" smtClean="0">
                <a:sym typeface="Symbol"/>
              </a:rPr>
              <a:t>: các thuộc tính, </a:t>
            </a:r>
            <a:r>
              <a:rPr lang="en-US" sz="2000" i="1" smtClean="0"/>
              <a:t>F: các ràng buộc) </a:t>
            </a:r>
            <a:endParaRPr lang="en-US" i="1" smtClean="0"/>
          </a:p>
          <a:p>
            <a:pPr>
              <a:lnSpc>
                <a:spcPct val="90000"/>
              </a:lnSpc>
            </a:pPr>
            <a:r>
              <a:rPr lang="en-US" smtClean="0"/>
              <a:t>Bộ:  t, u, v</a:t>
            </a:r>
          </a:p>
          <a:p>
            <a:pPr>
              <a:lnSpc>
                <a:spcPct val="90000"/>
              </a:lnSpc>
            </a:pPr>
            <a:r>
              <a:rPr lang="en-US" smtClean="0"/>
              <a:t>Trạng thái của lược đồ quan hệ R: r(R)</a:t>
            </a:r>
          </a:p>
          <a:p>
            <a:pPr>
              <a:lnSpc>
                <a:spcPct val="90000"/>
              </a:lnSpc>
            </a:pPr>
            <a:r>
              <a:rPr lang="en-US" smtClean="0"/>
              <a:t>Giá trị tại thuộc tính A của bộ  t : t.A hay t[A]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D6F722F-709E-45EE-BFAB-7291DBD0F5D3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4F382-90C3-4267-8C38-6E113FCADF40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8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9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r>
              <a:rPr lang="en-US" sz="3500" smtClean="0"/>
              <a:t>Nội dung chi tiết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mtClean="0">
                <a:solidFill>
                  <a:srgbClr val="777777"/>
                </a:solidFill>
              </a:rPr>
              <a:t>Các khái niệm của mô hình quan hệ</a:t>
            </a:r>
          </a:p>
          <a:p>
            <a:pPr marL="514350" indent="-514350">
              <a:buAutoNum type="arabicPeriod"/>
            </a:pPr>
            <a:r>
              <a:rPr lang="en-US" b="1" smtClean="0"/>
              <a:t>Các đặc trưng của quan hệ</a:t>
            </a:r>
          </a:p>
          <a:p>
            <a:pPr>
              <a:buNone/>
            </a:pPr>
            <a:r>
              <a:rPr lang="en-US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3.    </a:t>
            </a:r>
            <a:r>
              <a:rPr lang="en-US" b="1" smtClean="0">
                <a:solidFill>
                  <a:schemeClr val="accent3"/>
                </a:solidFill>
              </a:rPr>
              <a:t>Ràng buộc toàn vẹn</a:t>
            </a:r>
          </a:p>
          <a:p>
            <a:pPr lvl="2"/>
            <a:r>
              <a:rPr lang="en-US" smtClean="0"/>
              <a:t>Siêu khóa (Super key)</a:t>
            </a:r>
          </a:p>
          <a:p>
            <a:pPr lvl="2"/>
            <a:r>
              <a:rPr lang="en-US" smtClean="0"/>
              <a:t>Khóa</a:t>
            </a:r>
          </a:p>
          <a:p>
            <a:pPr lvl="2"/>
            <a:r>
              <a:rPr lang="en-US" smtClean="0"/>
              <a:t>Khóa chính (Primary key)</a:t>
            </a:r>
          </a:p>
          <a:p>
            <a:pPr lvl="2"/>
            <a:r>
              <a:rPr lang="en-US" smtClean="0"/>
              <a:t>Tham chiếu</a:t>
            </a:r>
          </a:p>
          <a:p>
            <a:pPr lvl="2"/>
            <a:r>
              <a:rPr lang="en-US" smtClean="0"/>
              <a:t>Khóa ngoại (Foreign key)</a:t>
            </a:r>
          </a:p>
          <a:p>
            <a:pPr>
              <a:buNone/>
            </a:pPr>
            <a:r>
              <a:rPr lang="en-US" smtClean="0">
                <a:solidFill>
                  <a:srgbClr val="777777"/>
                </a:solidFill>
              </a:rPr>
              <a:t>4. Chuyển lược đồ ER sang lược đồ quan hệ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6847B87-7A93-4CBC-A623-F8E1E8013CB1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3E831A-2D7C-4A3C-8EAF-337DEC77A1E1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534400" cy="544512"/>
          </a:xfrm>
        </p:spPr>
        <p:txBody>
          <a:bodyPr/>
          <a:lstStyle/>
          <a:p>
            <a:r>
              <a:rPr lang="en-US" sz="2800" b="1" smtClean="0"/>
              <a:t>2. Các đặc trưng của quan hệ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smtClean="0"/>
              <a:t>Thứ tự các bộ trong quan hệ là không quan trọng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Thứ tự giữa các giá trị trong một bộ là quan trọng</a:t>
            </a:r>
          </a:p>
        </p:txBody>
      </p:sp>
      <p:sp>
        <p:nvSpPr>
          <p:cNvPr id="5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87A4C5E-FE52-4B74-ABCE-9885D4E1B710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BA7EF8-29D5-4F26-8AB1-3E6151BD5AAF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838200" y="2438400"/>
            <a:ext cx="7543800" cy="304800"/>
            <a:chOff x="528" y="1584"/>
            <a:chExt cx="4752" cy="192"/>
          </a:xfrm>
        </p:grpSpPr>
        <p:sp>
          <p:nvSpPr>
            <p:cNvPr id="28719" name="Text Box 19"/>
            <p:cNvSpPr txBox="1">
              <a:spLocks noChangeArrowheads="1"/>
            </p:cNvSpPr>
            <p:nvPr/>
          </p:nvSpPr>
          <p:spPr bwMode="auto">
            <a:xfrm>
              <a:off x="1200" y="1584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Tung</a:t>
              </a:r>
            </a:p>
          </p:txBody>
        </p:sp>
        <p:sp>
          <p:nvSpPr>
            <p:cNvPr id="28720" name="Text Box 20"/>
            <p:cNvSpPr txBox="1">
              <a:spLocks noChangeArrowheads="1"/>
            </p:cNvSpPr>
            <p:nvPr/>
          </p:nvSpPr>
          <p:spPr bwMode="auto">
            <a:xfrm>
              <a:off x="528" y="1584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Nguyen</a:t>
              </a:r>
            </a:p>
          </p:txBody>
        </p:sp>
        <p:sp>
          <p:nvSpPr>
            <p:cNvPr id="28721" name="Text Box 21"/>
            <p:cNvSpPr txBox="1">
              <a:spLocks noChangeArrowheads="1"/>
            </p:cNvSpPr>
            <p:nvPr/>
          </p:nvSpPr>
          <p:spPr bwMode="auto">
            <a:xfrm>
              <a:off x="1872" y="1584"/>
              <a:ext cx="72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12/08/1955</a:t>
              </a:r>
            </a:p>
          </p:txBody>
        </p:sp>
        <p:sp>
          <p:nvSpPr>
            <p:cNvPr id="28722" name="Text Box 22"/>
            <p:cNvSpPr txBox="1">
              <a:spLocks noChangeArrowheads="1"/>
            </p:cNvSpPr>
            <p:nvPr/>
          </p:nvSpPr>
          <p:spPr bwMode="auto">
            <a:xfrm>
              <a:off x="2592" y="1584"/>
              <a:ext cx="86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638 NVC Q5</a:t>
              </a:r>
            </a:p>
          </p:txBody>
        </p:sp>
        <p:sp>
          <p:nvSpPr>
            <p:cNvPr id="28723" name="Text Box 23"/>
            <p:cNvSpPr txBox="1">
              <a:spLocks noChangeArrowheads="1"/>
            </p:cNvSpPr>
            <p:nvPr/>
          </p:nvSpPr>
          <p:spPr bwMode="auto">
            <a:xfrm>
              <a:off x="3456" y="1584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</a:t>
              </a:r>
            </a:p>
          </p:txBody>
        </p:sp>
        <p:sp>
          <p:nvSpPr>
            <p:cNvPr id="28724" name="Text Box 24"/>
            <p:cNvSpPr txBox="1">
              <a:spLocks noChangeArrowheads="1"/>
            </p:cNvSpPr>
            <p:nvPr/>
          </p:nvSpPr>
          <p:spPr bwMode="auto">
            <a:xfrm>
              <a:off x="3936" y="1584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40000</a:t>
              </a:r>
            </a:p>
          </p:txBody>
        </p:sp>
        <p:sp>
          <p:nvSpPr>
            <p:cNvPr id="28725" name="Text Box 25"/>
            <p:cNvSpPr txBox="1">
              <a:spLocks noChangeArrowheads="1"/>
            </p:cNvSpPr>
            <p:nvPr/>
          </p:nvSpPr>
          <p:spPr bwMode="auto">
            <a:xfrm>
              <a:off x="4608" y="1584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5</a:t>
              </a:r>
            </a:p>
          </p:txBody>
        </p:sp>
      </p:grp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838200" y="2057400"/>
            <a:ext cx="7543800" cy="1600200"/>
            <a:chOff x="528" y="1344"/>
            <a:chExt cx="4752" cy="1008"/>
          </a:xfrm>
        </p:grpSpPr>
        <p:sp>
          <p:nvSpPr>
            <p:cNvPr id="28691" name="Line 5"/>
            <p:cNvSpPr>
              <a:spLocks noChangeShapeType="1"/>
            </p:cNvSpPr>
            <p:nvPr/>
          </p:nvSpPr>
          <p:spPr bwMode="auto">
            <a:xfrm>
              <a:off x="576" y="1536"/>
              <a:ext cx="47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8692" name="Line 6"/>
            <p:cNvSpPr>
              <a:spLocks noChangeShapeType="1"/>
            </p:cNvSpPr>
            <p:nvPr/>
          </p:nvSpPr>
          <p:spPr bwMode="auto">
            <a:xfrm>
              <a:off x="1200" y="134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8693" name="Text Box 7"/>
            <p:cNvSpPr txBox="1">
              <a:spLocks noChangeArrowheads="1"/>
            </p:cNvSpPr>
            <p:nvPr/>
          </p:nvSpPr>
          <p:spPr bwMode="auto">
            <a:xfrm>
              <a:off x="1200" y="1344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TENNV</a:t>
              </a:r>
            </a:p>
          </p:txBody>
        </p:sp>
        <p:sp>
          <p:nvSpPr>
            <p:cNvPr id="28694" name="Text Box 8"/>
            <p:cNvSpPr txBox="1">
              <a:spLocks noChangeArrowheads="1"/>
            </p:cNvSpPr>
            <p:nvPr/>
          </p:nvSpPr>
          <p:spPr bwMode="auto">
            <a:xfrm>
              <a:off x="528" y="1344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HONV</a:t>
              </a:r>
            </a:p>
          </p:txBody>
        </p:sp>
        <p:sp>
          <p:nvSpPr>
            <p:cNvPr id="28695" name="Line 9"/>
            <p:cNvSpPr>
              <a:spLocks noChangeShapeType="1"/>
            </p:cNvSpPr>
            <p:nvPr/>
          </p:nvSpPr>
          <p:spPr bwMode="auto">
            <a:xfrm>
              <a:off x="1872" y="134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8696" name="Text Box 10"/>
            <p:cNvSpPr txBox="1">
              <a:spLocks noChangeArrowheads="1"/>
            </p:cNvSpPr>
            <p:nvPr/>
          </p:nvSpPr>
          <p:spPr bwMode="auto">
            <a:xfrm>
              <a:off x="1872" y="1344"/>
              <a:ext cx="72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NGSINH</a:t>
              </a:r>
            </a:p>
          </p:txBody>
        </p:sp>
        <p:sp>
          <p:nvSpPr>
            <p:cNvPr id="28697" name="Line 11"/>
            <p:cNvSpPr>
              <a:spLocks noChangeShapeType="1"/>
            </p:cNvSpPr>
            <p:nvPr/>
          </p:nvSpPr>
          <p:spPr bwMode="auto">
            <a:xfrm>
              <a:off x="2592" y="134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8698" name="Text Box 12"/>
            <p:cNvSpPr txBox="1">
              <a:spLocks noChangeArrowheads="1"/>
            </p:cNvSpPr>
            <p:nvPr/>
          </p:nvSpPr>
          <p:spPr bwMode="auto">
            <a:xfrm>
              <a:off x="2592" y="1344"/>
              <a:ext cx="86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DCHI</a:t>
              </a:r>
            </a:p>
          </p:txBody>
        </p:sp>
        <p:sp>
          <p:nvSpPr>
            <p:cNvPr id="28699" name="Line 13"/>
            <p:cNvSpPr>
              <a:spLocks noChangeShapeType="1"/>
            </p:cNvSpPr>
            <p:nvPr/>
          </p:nvSpPr>
          <p:spPr bwMode="auto">
            <a:xfrm>
              <a:off x="3456" y="134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8700" name="Text Box 14"/>
            <p:cNvSpPr txBox="1">
              <a:spLocks noChangeArrowheads="1"/>
            </p:cNvSpPr>
            <p:nvPr/>
          </p:nvSpPr>
          <p:spPr bwMode="auto">
            <a:xfrm>
              <a:off x="3456" y="1344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GT</a:t>
              </a:r>
            </a:p>
          </p:txBody>
        </p:sp>
        <p:sp>
          <p:nvSpPr>
            <p:cNvPr id="28701" name="Line 15"/>
            <p:cNvSpPr>
              <a:spLocks noChangeShapeType="1"/>
            </p:cNvSpPr>
            <p:nvPr/>
          </p:nvSpPr>
          <p:spPr bwMode="auto">
            <a:xfrm>
              <a:off x="3936" y="134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8702" name="Text Box 16"/>
            <p:cNvSpPr txBox="1">
              <a:spLocks noChangeArrowheads="1"/>
            </p:cNvSpPr>
            <p:nvPr/>
          </p:nvSpPr>
          <p:spPr bwMode="auto">
            <a:xfrm>
              <a:off x="3936" y="1344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LUONG</a:t>
              </a:r>
            </a:p>
          </p:txBody>
        </p:sp>
        <p:sp>
          <p:nvSpPr>
            <p:cNvPr id="28703" name="Line 17"/>
            <p:cNvSpPr>
              <a:spLocks noChangeShapeType="1"/>
            </p:cNvSpPr>
            <p:nvPr/>
          </p:nvSpPr>
          <p:spPr bwMode="auto">
            <a:xfrm>
              <a:off x="4608" y="134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8704" name="Text Box 18"/>
            <p:cNvSpPr txBox="1">
              <a:spLocks noChangeArrowheads="1"/>
            </p:cNvSpPr>
            <p:nvPr/>
          </p:nvSpPr>
          <p:spPr bwMode="auto">
            <a:xfrm>
              <a:off x="4608" y="1344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PHG</a:t>
              </a:r>
            </a:p>
          </p:txBody>
        </p:sp>
        <p:sp>
          <p:nvSpPr>
            <p:cNvPr id="28705" name="Text Box 26"/>
            <p:cNvSpPr txBox="1">
              <a:spLocks noChangeArrowheads="1"/>
            </p:cNvSpPr>
            <p:nvPr/>
          </p:nvSpPr>
          <p:spPr bwMode="auto">
            <a:xfrm>
              <a:off x="1200" y="1776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Hang</a:t>
              </a:r>
            </a:p>
          </p:txBody>
        </p:sp>
        <p:sp>
          <p:nvSpPr>
            <p:cNvPr id="28706" name="Text Box 27"/>
            <p:cNvSpPr txBox="1">
              <a:spLocks noChangeArrowheads="1"/>
            </p:cNvSpPr>
            <p:nvPr/>
          </p:nvSpPr>
          <p:spPr bwMode="auto">
            <a:xfrm>
              <a:off x="528" y="1776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Bui</a:t>
              </a:r>
            </a:p>
          </p:txBody>
        </p:sp>
        <p:sp>
          <p:nvSpPr>
            <p:cNvPr id="28707" name="Text Box 28"/>
            <p:cNvSpPr txBox="1">
              <a:spLocks noChangeArrowheads="1"/>
            </p:cNvSpPr>
            <p:nvPr/>
          </p:nvSpPr>
          <p:spPr bwMode="auto">
            <a:xfrm>
              <a:off x="1872" y="1776"/>
              <a:ext cx="72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07/19/1968</a:t>
              </a:r>
            </a:p>
          </p:txBody>
        </p:sp>
        <p:sp>
          <p:nvSpPr>
            <p:cNvPr id="28708" name="Text Box 29"/>
            <p:cNvSpPr txBox="1">
              <a:spLocks noChangeArrowheads="1"/>
            </p:cNvSpPr>
            <p:nvPr/>
          </p:nvSpPr>
          <p:spPr bwMode="auto">
            <a:xfrm>
              <a:off x="2592" y="1776"/>
              <a:ext cx="86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332 NTH Q1</a:t>
              </a:r>
            </a:p>
          </p:txBody>
        </p:sp>
        <p:sp>
          <p:nvSpPr>
            <p:cNvPr id="28709" name="Text Box 30"/>
            <p:cNvSpPr txBox="1">
              <a:spLocks noChangeArrowheads="1"/>
            </p:cNvSpPr>
            <p:nvPr/>
          </p:nvSpPr>
          <p:spPr bwMode="auto">
            <a:xfrm>
              <a:off x="3456" y="1776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Nu</a:t>
              </a:r>
            </a:p>
          </p:txBody>
        </p:sp>
        <p:sp>
          <p:nvSpPr>
            <p:cNvPr id="28710" name="Text Box 31"/>
            <p:cNvSpPr txBox="1">
              <a:spLocks noChangeArrowheads="1"/>
            </p:cNvSpPr>
            <p:nvPr/>
          </p:nvSpPr>
          <p:spPr bwMode="auto">
            <a:xfrm>
              <a:off x="3936" y="1776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25000</a:t>
              </a:r>
            </a:p>
          </p:txBody>
        </p:sp>
        <p:sp>
          <p:nvSpPr>
            <p:cNvPr id="28711" name="Text Box 32"/>
            <p:cNvSpPr txBox="1">
              <a:spLocks noChangeArrowheads="1"/>
            </p:cNvSpPr>
            <p:nvPr/>
          </p:nvSpPr>
          <p:spPr bwMode="auto">
            <a:xfrm>
              <a:off x="4608" y="1776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8712" name="Text Box 33"/>
            <p:cNvSpPr txBox="1">
              <a:spLocks noChangeArrowheads="1"/>
            </p:cNvSpPr>
            <p:nvPr/>
          </p:nvSpPr>
          <p:spPr bwMode="auto">
            <a:xfrm>
              <a:off x="1200" y="1968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Nhu</a:t>
              </a:r>
            </a:p>
          </p:txBody>
        </p:sp>
        <p:sp>
          <p:nvSpPr>
            <p:cNvPr id="28713" name="Text Box 34"/>
            <p:cNvSpPr txBox="1">
              <a:spLocks noChangeArrowheads="1"/>
            </p:cNvSpPr>
            <p:nvPr/>
          </p:nvSpPr>
          <p:spPr bwMode="auto">
            <a:xfrm>
              <a:off x="528" y="1968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</a:t>
              </a:r>
            </a:p>
          </p:txBody>
        </p:sp>
        <p:sp>
          <p:nvSpPr>
            <p:cNvPr id="28714" name="Text Box 35"/>
            <p:cNvSpPr txBox="1">
              <a:spLocks noChangeArrowheads="1"/>
            </p:cNvSpPr>
            <p:nvPr/>
          </p:nvSpPr>
          <p:spPr bwMode="auto">
            <a:xfrm>
              <a:off x="1872" y="1968"/>
              <a:ext cx="72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06/20/1951</a:t>
              </a:r>
            </a:p>
          </p:txBody>
        </p:sp>
        <p:sp>
          <p:nvSpPr>
            <p:cNvPr id="28715" name="Text Box 36"/>
            <p:cNvSpPr txBox="1">
              <a:spLocks noChangeArrowheads="1"/>
            </p:cNvSpPr>
            <p:nvPr/>
          </p:nvSpPr>
          <p:spPr bwMode="auto">
            <a:xfrm>
              <a:off x="2592" y="1968"/>
              <a:ext cx="86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291 HVH QPN</a:t>
              </a:r>
            </a:p>
          </p:txBody>
        </p:sp>
        <p:sp>
          <p:nvSpPr>
            <p:cNvPr id="28716" name="Text Box 37"/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Nu</a:t>
              </a:r>
            </a:p>
          </p:txBody>
        </p:sp>
        <p:sp>
          <p:nvSpPr>
            <p:cNvPr id="28717" name="Text Box 38"/>
            <p:cNvSpPr txBox="1">
              <a:spLocks noChangeArrowheads="1"/>
            </p:cNvSpPr>
            <p:nvPr/>
          </p:nvSpPr>
          <p:spPr bwMode="auto">
            <a:xfrm>
              <a:off x="3936" y="1968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43000</a:t>
              </a:r>
            </a:p>
          </p:txBody>
        </p:sp>
        <p:sp>
          <p:nvSpPr>
            <p:cNvPr id="28718" name="Text Box 39"/>
            <p:cNvSpPr txBox="1">
              <a:spLocks noChangeArrowheads="1"/>
            </p:cNvSpPr>
            <p:nvPr/>
          </p:nvSpPr>
          <p:spPr bwMode="auto">
            <a:xfrm>
              <a:off x="4608" y="1968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</p:grp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838200" y="3352800"/>
            <a:ext cx="7543800" cy="304800"/>
            <a:chOff x="528" y="2160"/>
            <a:chExt cx="4752" cy="192"/>
          </a:xfrm>
        </p:grpSpPr>
        <p:sp>
          <p:nvSpPr>
            <p:cNvPr id="28684" name="Text Box 40"/>
            <p:cNvSpPr txBox="1">
              <a:spLocks noChangeArrowheads="1"/>
            </p:cNvSpPr>
            <p:nvPr/>
          </p:nvSpPr>
          <p:spPr bwMode="auto">
            <a:xfrm>
              <a:off x="1200" y="2160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Hung</a:t>
              </a:r>
            </a:p>
          </p:txBody>
        </p:sp>
        <p:sp>
          <p:nvSpPr>
            <p:cNvPr id="28685" name="Text Box 41"/>
            <p:cNvSpPr txBox="1">
              <a:spLocks noChangeArrowheads="1"/>
            </p:cNvSpPr>
            <p:nvPr/>
          </p:nvSpPr>
          <p:spPr bwMode="auto">
            <a:xfrm>
              <a:off x="528" y="2160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Nguyen</a:t>
              </a:r>
            </a:p>
          </p:txBody>
        </p:sp>
        <p:sp>
          <p:nvSpPr>
            <p:cNvPr id="28686" name="Text Box 42"/>
            <p:cNvSpPr txBox="1">
              <a:spLocks noChangeArrowheads="1"/>
            </p:cNvSpPr>
            <p:nvPr/>
          </p:nvSpPr>
          <p:spPr bwMode="auto">
            <a:xfrm>
              <a:off x="1872" y="2160"/>
              <a:ext cx="72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09/15/1962</a:t>
              </a:r>
            </a:p>
          </p:txBody>
        </p:sp>
        <p:sp>
          <p:nvSpPr>
            <p:cNvPr id="28687" name="Text Box 43"/>
            <p:cNvSpPr txBox="1">
              <a:spLocks noChangeArrowheads="1"/>
            </p:cNvSpPr>
            <p:nvPr/>
          </p:nvSpPr>
          <p:spPr bwMode="auto">
            <a:xfrm>
              <a:off x="2592" y="2160"/>
              <a:ext cx="86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null</a:t>
              </a:r>
            </a:p>
          </p:txBody>
        </p:sp>
        <p:sp>
          <p:nvSpPr>
            <p:cNvPr id="28688" name="Text Box 44"/>
            <p:cNvSpPr txBox="1">
              <a:spLocks noChangeArrowheads="1"/>
            </p:cNvSpPr>
            <p:nvPr/>
          </p:nvSpPr>
          <p:spPr bwMode="auto">
            <a:xfrm>
              <a:off x="3456" y="2160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</a:t>
              </a:r>
            </a:p>
          </p:txBody>
        </p:sp>
        <p:sp>
          <p:nvSpPr>
            <p:cNvPr id="28689" name="Text Box 45"/>
            <p:cNvSpPr txBox="1">
              <a:spLocks noChangeArrowheads="1"/>
            </p:cNvSpPr>
            <p:nvPr/>
          </p:nvSpPr>
          <p:spPr bwMode="auto">
            <a:xfrm>
              <a:off x="3936" y="2160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38000</a:t>
              </a:r>
            </a:p>
          </p:txBody>
        </p:sp>
        <p:sp>
          <p:nvSpPr>
            <p:cNvPr id="28690" name="Text Box 46"/>
            <p:cNvSpPr txBox="1">
              <a:spLocks noChangeArrowheads="1"/>
            </p:cNvSpPr>
            <p:nvPr/>
          </p:nvSpPr>
          <p:spPr bwMode="auto">
            <a:xfrm>
              <a:off x="4608" y="2160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5</a:t>
              </a:r>
            </a:p>
          </p:txBody>
        </p:sp>
      </p:grpSp>
      <p:sp>
        <p:nvSpPr>
          <p:cNvPr id="28681" name="Text Box 93"/>
          <p:cNvSpPr txBox="1">
            <a:spLocks noChangeArrowheads="1"/>
          </p:cNvSpPr>
          <p:nvPr/>
        </p:nvSpPr>
        <p:spPr bwMode="auto">
          <a:xfrm>
            <a:off x="762000" y="4648200"/>
            <a:ext cx="76962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Bộ </a:t>
            </a:r>
            <a:r>
              <a:rPr lang="en-US" sz="1400" smtClean="0"/>
              <a:t> &lt;</a:t>
            </a:r>
            <a:r>
              <a:rPr lang="en-US" sz="1400"/>
              <a:t>Nguyen, Tung, 12/08/1955, 638 NVC Q5, </a:t>
            </a:r>
            <a:r>
              <a:rPr lang="en-US" sz="1400" b="1" i="1"/>
              <a:t>Nam, 40000</a:t>
            </a:r>
            <a:r>
              <a:rPr lang="en-US" sz="1400"/>
              <a:t>, 5&gt;</a:t>
            </a:r>
          </a:p>
        </p:txBody>
      </p:sp>
      <p:sp>
        <p:nvSpPr>
          <p:cNvPr id="28682" name="Text Box 95"/>
          <p:cNvSpPr txBox="1">
            <a:spLocks noChangeArrowheads="1"/>
          </p:cNvSpPr>
          <p:nvPr/>
        </p:nvSpPr>
        <p:spPr bwMode="auto">
          <a:xfrm>
            <a:off x="3886200" y="5105400"/>
            <a:ext cx="12192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khác</a:t>
            </a:r>
          </a:p>
        </p:txBody>
      </p:sp>
      <p:sp>
        <p:nvSpPr>
          <p:cNvPr id="28683" name="Text Box 96"/>
          <p:cNvSpPr txBox="1">
            <a:spLocks noChangeArrowheads="1"/>
          </p:cNvSpPr>
          <p:nvPr/>
        </p:nvSpPr>
        <p:spPr bwMode="auto">
          <a:xfrm>
            <a:off x="762000" y="5562600"/>
            <a:ext cx="76962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Bộ </a:t>
            </a:r>
            <a:r>
              <a:rPr lang="en-US" sz="1400" smtClean="0"/>
              <a:t> &lt;</a:t>
            </a:r>
            <a:r>
              <a:rPr lang="en-US" sz="1400"/>
              <a:t>Nguyen, Tung, 12/08/1955, 638 NVC Q5, </a:t>
            </a:r>
            <a:r>
              <a:rPr lang="en-US" sz="1400" b="1" i="1"/>
              <a:t>40000, Nam</a:t>
            </a:r>
            <a:r>
              <a:rPr lang="en-US" sz="1400"/>
              <a:t>, 5&gt;</a:t>
            </a:r>
          </a:p>
        </p:txBody>
      </p:sp>
      <p:sp>
        <p:nvSpPr>
          <p:cNvPr id="55" name="Footer Placeholder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56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57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58" name="TextBox 57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6.93642E-7 L 0 0.133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50289E-6 L -3.33333E-6 -0.1331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1"/>
            <a:ext cx="8229600" cy="4038600"/>
          </a:xfrm>
        </p:spPr>
        <p:txBody>
          <a:bodyPr/>
          <a:lstStyle/>
          <a:p>
            <a:r>
              <a:rPr lang="en-US" smtClean="0"/>
              <a:t>Mỗi giá trị trong một bộ:</a:t>
            </a:r>
          </a:p>
          <a:p>
            <a:pPr lvl="2">
              <a:buFont typeface="Courier New" pitchFamily="49" charset="0"/>
              <a:buChar char="o"/>
            </a:pPr>
            <a:r>
              <a:rPr lang="en-US" smtClean="0"/>
              <a:t>Hoặc là một giá trị nguyên tố</a:t>
            </a:r>
          </a:p>
          <a:p>
            <a:pPr lvl="2">
              <a:buFont typeface="Courier New" pitchFamily="49" charset="0"/>
              <a:buChar char="o"/>
            </a:pPr>
            <a:r>
              <a:rPr lang="en-US" smtClean="0"/>
              <a:t>Hoặc là một giá trị rỗng (null)</a:t>
            </a:r>
          </a:p>
          <a:p>
            <a:pPr lvl="1"/>
            <a:endParaRPr lang="en-US" smtClean="0"/>
          </a:p>
          <a:p>
            <a:r>
              <a:rPr lang="en-US" smtClean="0"/>
              <a:t>Không có bộ nào trùng nhau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0FF7239-005E-4321-A971-26E7B59EEEC9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451A1-CDE9-49CB-84A6-BE46FC20EC6E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8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9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534400" cy="544512"/>
          </a:xfrm>
        </p:spPr>
        <p:txBody>
          <a:bodyPr/>
          <a:lstStyle/>
          <a:p>
            <a:r>
              <a:rPr lang="en-US" sz="2800" b="1" smtClean="0"/>
              <a:t>2. Các đặc trưng của quan hệ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620712"/>
          </a:xfrm>
        </p:spPr>
        <p:txBody>
          <a:bodyPr/>
          <a:lstStyle/>
          <a:p>
            <a:r>
              <a:rPr lang="en-US" sz="2800" b="1" i="1" smtClean="0"/>
              <a:t>Giới thiệu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1"/>
            <a:ext cx="8229600" cy="2667000"/>
          </a:xfrm>
        </p:spPr>
        <p:txBody>
          <a:bodyPr/>
          <a:lstStyle/>
          <a:p>
            <a:r>
              <a:rPr lang="en-US" sz="2500" smtClean="0"/>
              <a:t>Cung cấp một cấu trúc dữ liệu đơn giản và đồng bộ</a:t>
            </a:r>
          </a:p>
          <a:p>
            <a:r>
              <a:rPr lang="en-US" sz="2500" smtClean="0"/>
              <a:t>Có nền tảng lý thuyết vững chắc: Lý thuyết tập hợp</a:t>
            </a:r>
          </a:p>
          <a:p>
            <a:r>
              <a:rPr lang="en-US" sz="2500" smtClean="0"/>
              <a:t>Là cơ sở của nhiều  HQT CSDL thương mại:  Oracle, DB2,  SQL Server…</a:t>
            </a:r>
          </a:p>
          <a:p>
            <a:r>
              <a:rPr lang="en-US" sz="2500" smtClean="0"/>
              <a:t>Mô hình quan hệ  biểu diễn các  sự kiện về thực thể / hoặc các  sự kiện về liên kết dưới dạng các quan hệ.</a:t>
            </a:r>
          </a:p>
          <a:p>
            <a:endParaRPr lang="en-US" sz="20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5CA18B9-5E0A-44DF-8CCE-9FFF05C4FDCC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890FC0-8564-4519-9E9A-0FC61C4CCD2B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14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3.  Mô hình dữ liệu quan hệ</a:t>
              </a:r>
              <a:endParaRPr lang="vi-VN" sz="1600" b="1"/>
            </a:p>
          </p:txBody>
        </p:sp>
      </p:grp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990600" y="4114800"/>
            <a:ext cx="7239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2000" lvl="1" indent="-324000" algn="l">
              <a:buFont typeface="Courier New" pitchFamily="49" charset="0"/>
              <a:buChar char="o"/>
            </a:pPr>
            <a:r>
              <a:rPr lang="en-US" sz="2200" i="1" smtClean="0"/>
              <a:t>Mỗi  (trạng thái) quan hệ </a:t>
            </a:r>
            <a:r>
              <a:rPr lang="vi-VN" sz="2200" i="1" smtClean="0"/>
              <a:t>đượ</a:t>
            </a:r>
            <a:r>
              <a:rPr lang="en-US" sz="2200" i="1" smtClean="0"/>
              <a:t>c biểu thị như bảng  các  dữ liệu gồm các dòng, các cột cùng các ràng buộc.</a:t>
            </a:r>
          </a:p>
          <a:p>
            <a:pPr marL="612000" lvl="1" indent="-324000" algn="l">
              <a:buFont typeface="Courier New" pitchFamily="49" charset="0"/>
              <a:buChar char="o"/>
            </a:pPr>
            <a:r>
              <a:rPr lang="en-US" sz="2200" i="1" smtClean="0"/>
              <a:t>Mỗi  dòng  là tập các giá trị là dữ liệu về một thực thể hay các sự kiện có liên quan về thực thể.</a:t>
            </a:r>
          </a:p>
          <a:p>
            <a:pPr marL="612000" lvl="1" indent="-324000" algn="l">
              <a:buFont typeface="Courier New" pitchFamily="49" charset="0"/>
              <a:buChar char="o"/>
            </a:pPr>
            <a:r>
              <a:rPr lang="en-US" sz="2200" i="1" smtClean="0"/>
              <a:t>Mỗi cột là  một thuộc tính.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229600" cy="4835525"/>
          </a:xfrm>
        </p:spPr>
        <p:txBody>
          <a:bodyPr/>
          <a:lstStyle/>
          <a:p>
            <a:r>
              <a:rPr lang="en-US" smtClean="0"/>
              <a:t>Ràng buộc (Constraint):  Là những qui tắc, điều kiện cần được thỏa mãn trong một thể hiện của CSDL quan hệ</a:t>
            </a:r>
          </a:p>
          <a:p>
            <a:r>
              <a:rPr lang="en-US" smtClean="0"/>
              <a:t>Ràng buộc được mô tả khi định nghĩa lược đồ quan hệ</a:t>
            </a:r>
          </a:p>
          <a:p>
            <a:r>
              <a:rPr lang="en-US" smtClean="0"/>
              <a:t>Ràng buộc cần  được kiểm tra khi các quan hệ có thay đổi</a:t>
            </a:r>
          </a:p>
          <a:p>
            <a:r>
              <a:rPr lang="en-US" smtClean="0"/>
              <a:t>Các loại: Ràng buộc miền, ràng buộc khóa, ràng buộc toàn vẹn thực thể, ràng buộc toàn vẹn tham chiếu.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C2281B-49D0-4CFF-A5CB-E0B674E2239E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CCB34-CB82-44E1-B872-6170259B1D9C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81000" y="685800"/>
            <a:ext cx="85344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</a:t>
            </a: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Ràng</a:t>
            </a:r>
            <a:r>
              <a:rPr kumimoji="0" lang="en-US" sz="2800" b="1" i="0" u="none" strike="noStrike" kern="1200" cap="none" spc="0" normalizeH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buộc </a:t>
            </a:r>
            <a:endParaRPr kumimoji="0" 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0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11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229600" cy="48355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a. </a:t>
            </a:r>
            <a:r>
              <a:rPr lang="en-US" b="1" dirty="0" smtClean="0"/>
              <a:t>Ràng buộc miền</a:t>
            </a:r>
            <a:r>
              <a:rPr lang="en-US" dirty="0" smtClean="0"/>
              <a:t>: giá trị của bộ t tại thuộc tính A (t[A]) phải thuộc Dom(A).</a:t>
            </a:r>
          </a:p>
          <a:p>
            <a:pPr>
              <a:buNone/>
            </a:pPr>
            <a:r>
              <a:rPr lang="en-US" dirty="0" smtClean="0"/>
              <a:t>b. </a:t>
            </a:r>
            <a:r>
              <a:rPr lang="en-US" b="1" dirty="0" smtClean="0"/>
              <a:t>Ràng buộc khóa </a:t>
            </a:r>
            <a:r>
              <a:rPr lang="en-US" dirty="0" smtClean="0"/>
              <a:t>: giả sử cho R(A1,..An)</a:t>
            </a:r>
          </a:p>
          <a:p>
            <a:pPr lvl="1"/>
            <a:r>
              <a:rPr lang="en-US" b="1" i="1" dirty="0" smtClean="0"/>
              <a:t>Siêu khóa</a:t>
            </a:r>
            <a:r>
              <a:rPr lang="en-US" dirty="0" smtClean="0"/>
              <a:t>:  </a:t>
            </a:r>
            <a:r>
              <a:rPr lang="en-US" dirty="0" smtClean="0">
                <a:sym typeface="Symbol"/>
              </a:rPr>
              <a:t> </a:t>
            </a:r>
            <a:r>
              <a:rPr lang="en-US" dirty="0" smtClean="0"/>
              <a:t>t1 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t2 </a:t>
            </a:r>
            <a:r>
              <a:rPr lang="en-US" dirty="0" smtClean="0">
                <a:sym typeface="Symbol"/>
              </a:rPr>
              <a:t> </a:t>
            </a:r>
            <a:r>
              <a:rPr lang="en-US" dirty="0" smtClean="0"/>
              <a:t>r (R), tồn tại tập thuộc tính SK sao cho t1[SK] </a:t>
            </a:r>
            <a:r>
              <a:rPr lang="en-US" dirty="0" smtClean="0">
                <a:sym typeface="Symbol"/>
              </a:rPr>
              <a:t> </a:t>
            </a:r>
            <a:r>
              <a:rPr lang="en-US" dirty="0" smtClean="0"/>
              <a:t>t2[SK], SK gọi là </a:t>
            </a:r>
            <a:r>
              <a:rPr lang="en-US" b="1" i="1" dirty="0" smtClean="0"/>
              <a:t>siêu khóa </a:t>
            </a:r>
          </a:p>
          <a:p>
            <a:pPr lvl="1">
              <a:buNone/>
            </a:pPr>
            <a:endParaRPr lang="en-US" b="1" i="1" dirty="0" smtClean="0"/>
          </a:p>
          <a:p>
            <a:pPr lvl="1"/>
            <a:r>
              <a:rPr lang="en-US" b="1" i="1" dirty="0" smtClean="0"/>
              <a:t>Khóa</a:t>
            </a:r>
            <a:r>
              <a:rPr lang="en-US" dirty="0" smtClean="0"/>
              <a:t>: K </a:t>
            </a:r>
            <a:r>
              <a:rPr lang="en-US" dirty="0" smtClean="0">
                <a:sym typeface="Symbol"/>
              </a:rPr>
              <a:t></a:t>
            </a:r>
            <a:r>
              <a:rPr lang="en-US" dirty="0" smtClean="0"/>
              <a:t>R, K </a:t>
            </a:r>
            <a:r>
              <a:rPr lang="en-US" dirty="0" smtClean="0">
                <a:sym typeface="Symbol"/>
              </a:rPr>
              <a:t>; </a:t>
            </a:r>
            <a:r>
              <a:rPr lang="en-US" dirty="0" smtClean="0"/>
              <a:t>K là khóa nếu thỏa đồng thời 2 điều kiện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  K là một siêu khóa của R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   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i="1" dirty="0" smtClean="0"/>
              <a:t>Hay </a:t>
            </a:r>
            <a:r>
              <a:rPr lang="en-US" b="1" i="1" dirty="0" smtClean="0"/>
              <a:t>khóa  </a:t>
            </a:r>
            <a:r>
              <a:rPr lang="en-US" i="1" dirty="0" smtClean="0"/>
              <a:t>là </a:t>
            </a:r>
            <a:r>
              <a:rPr lang="en-US" b="1" i="1" dirty="0" smtClean="0"/>
              <a:t>siêu khóa tối thiểu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C2281B-49D0-4CFF-A5CB-E0B674E2239E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CCB34-CB82-44E1-B872-6170259B1D9C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81000" y="685800"/>
            <a:ext cx="85344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</a:t>
            </a: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Ràng</a:t>
            </a:r>
            <a:r>
              <a:rPr kumimoji="0" lang="en-US" sz="2800" b="1" i="0" u="none" strike="noStrike" kern="1200" cap="none" spc="0" normalizeH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buộc </a:t>
            </a:r>
            <a:endParaRPr kumimoji="0" 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11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6629400" y="3429000"/>
            <a:ext cx="21336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7777"/>
                </a:solidFill>
              </a:rPr>
              <a:t>Ràng buộc duy nhất</a:t>
            </a:r>
            <a:endParaRPr lang="vi-VN" sz="1600" dirty="0">
              <a:solidFill>
                <a:srgbClr val="777777"/>
              </a:solidFill>
            </a:endParaRPr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1447800" y="5105400"/>
            <a:ext cx="7086600" cy="457200"/>
            <a:chOff x="912" y="1968"/>
            <a:chExt cx="4464" cy="288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912" y="1968"/>
              <a:ext cx="384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>
                  <a:sym typeface="Symbol" pitchFamily="18" charset="2"/>
                </a:rPr>
                <a:t></a:t>
              </a:r>
            </a:p>
          </p:txBody>
        </p:sp>
        <p:grpSp>
          <p:nvGrpSpPr>
            <p:cNvPr id="17" name="Group 6"/>
            <p:cNvGrpSpPr>
              <a:grpSpLocks/>
            </p:cNvGrpSpPr>
            <p:nvPr/>
          </p:nvGrpSpPr>
          <p:grpSpPr bwMode="auto">
            <a:xfrm>
              <a:off x="1488" y="1968"/>
              <a:ext cx="816" cy="288"/>
              <a:chOff x="2496" y="2544"/>
              <a:chExt cx="816" cy="288"/>
            </a:xfrm>
          </p:grpSpPr>
          <p:sp>
            <p:nvSpPr>
              <p:cNvPr id="24" name="Text Box 7"/>
              <p:cNvSpPr txBox="1">
                <a:spLocks noChangeArrowheads="1"/>
              </p:cNvSpPr>
              <p:nvPr/>
            </p:nvSpPr>
            <p:spPr bwMode="auto">
              <a:xfrm>
                <a:off x="2880" y="2544"/>
                <a:ext cx="240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b="1">
                    <a:sym typeface="Symbol" pitchFamily="18" charset="2"/>
                  </a:rPr>
                  <a:t></a:t>
                </a:r>
              </a:p>
            </p:txBody>
          </p:sp>
          <p:sp>
            <p:nvSpPr>
              <p:cNvPr id="25" name="Text Box 8"/>
              <p:cNvSpPr txBox="1">
                <a:spLocks noChangeArrowheads="1"/>
              </p:cNvSpPr>
              <p:nvPr/>
            </p:nvSpPr>
            <p:spPr bwMode="auto">
              <a:xfrm>
                <a:off x="3024" y="2592"/>
                <a:ext cx="288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K</a:t>
                </a:r>
              </a:p>
            </p:txBody>
          </p:sp>
          <p:sp>
            <p:nvSpPr>
              <p:cNvPr id="26" name="Text Box 9"/>
              <p:cNvSpPr txBox="1">
                <a:spLocks noChangeArrowheads="1"/>
              </p:cNvSpPr>
              <p:nvPr/>
            </p:nvSpPr>
            <p:spPr bwMode="auto">
              <a:xfrm>
                <a:off x="2496" y="2592"/>
                <a:ext cx="528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,  K’</a:t>
                </a:r>
              </a:p>
            </p:txBody>
          </p:sp>
        </p:grpSp>
        <p:grpSp>
          <p:nvGrpSpPr>
            <p:cNvPr id="18" name="Group 10"/>
            <p:cNvGrpSpPr>
              <a:grpSpLocks/>
            </p:cNvGrpSpPr>
            <p:nvPr/>
          </p:nvGrpSpPr>
          <p:grpSpPr bwMode="auto">
            <a:xfrm>
              <a:off x="1088" y="1968"/>
              <a:ext cx="640" cy="288"/>
              <a:chOff x="1472" y="2352"/>
              <a:chExt cx="640" cy="288"/>
            </a:xfrm>
          </p:grpSpPr>
          <p:sp>
            <p:nvSpPr>
              <p:cNvPr id="21" name="Text Box 11"/>
              <p:cNvSpPr txBox="1">
                <a:spLocks noChangeArrowheads="1"/>
              </p:cNvSpPr>
              <p:nvPr/>
            </p:nvSpPr>
            <p:spPr bwMode="auto">
              <a:xfrm>
                <a:off x="1472" y="2400"/>
                <a:ext cx="336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K’</a:t>
                </a:r>
              </a:p>
            </p:txBody>
          </p:sp>
          <p:sp>
            <p:nvSpPr>
              <p:cNvPr id="22" name="Text Box 12"/>
              <p:cNvSpPr txBox="1">
                <a:spLocks noChangeArrowheads="1"/>
              </p:cNvSpPr>
              <p:nvPr/>
            </p:nvSpPr>
            <p:spPr bwMode="auto">
              <a:xfrm>
                <a:off x="1680" y="2352"/>
                <a:ext cx="240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b="1">
                    <a:sym typeface="Symbol" pitchFamily="18" charset="2"/>
                  </a:rPr>
                  <a:t></a:t>
                </a:r>
              </a:p>
            </p:txBody>
          </p:sp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1776" y="2409"/>
                <a:ext cx="336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K</a:t>
                </a:r>
              </a:p>
            </p:txBody>
          </p:sp>
        </p:grp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2496" y="2006"/>
              <a:ext cx="2880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latin typeface="Arial" charset="0"/>
                </a:rPr>
                <a:t>không phải là siêu khóa của R</a:t>
              </a: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2160" y="2025"/>
              <a:ext cx="384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,  K’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b. Ràng buộc khóa</a:t>
            </a:r>
          </a:p>
          <a:p>
            <a:r>
              <a:rPr lang="en-US" i="1" dirty="0" smtClean="0"/>
              <a:t>Nhận xét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Giá trị của khóa dùng để nhận biết một bộ trong quan hệ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Khóa là một đặc trưng của lược đồ quan hệ, không phụ thuộc vào thể hiện quan hệ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Khóa được xây dựng dựa vào ý nghĩa của một số thuộc tính trong quan hệ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Lược đồ quan hệ có thể có nhiều khóa, gọi là khóa dự tuyển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043A43-71AD-4764-8BFC-C60278C04932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41565-95E3-4C52-B28E-1FB2522D66E5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21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22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14800" y="5618060"/>
            <a:ext cx="4560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Giá trị Khóa phải duy nhất trên các bộ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46831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b="1" smtClean="0"/>
              <a:t> </a:t>
            </a:r>
            <a:r>
              <a:rPr lang="en-US" sz="2800" smtClean="0"/>
              <a:t>Khóa chính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Xét quan hệ: </a:t>
            </a:r>
          </a:p>
          <a:p>
            <a:pPr>
              <a:buNone/>
            </a:pPr>
            <a:endParaRPr lang="en-US" sz="2400" dirty="0" smtClean="0"/>
          </a:p>
          <a:p>
            <a:pPr lvl="1"/>
            <a:r>
              <a:rPr lang="en-US" dirty="0" smtClean="0"/>
              <a:t>Có 2 khóa</a:t>
            </a:r>
          </a:p>
          <a:p>
            <a:pPr lvl="3">
              <a:buFont typeface="Wingdings" pitchFamily="2" charset="2"/>
              <a:buChar char="ü"/>
            </a:pPr>
            <a:r>
              <a:rPr lang="en-US" sz="2300" dirty="0" smtClean="0"/>
              <a:t>MANV</a:t>
            </a:r>
          </a:p>
          <a:p>
            <a:pPr lvl="3">
              <a:buFont typeface="Wingdings" pitchFamily="2" charset="2"/>
              <a:buChar char="ü"/>
            </a:pPr>
            <a:r>
              <a:rPr lang="en-US" dirty="0" smtClean="0"/>
              <a:t>HONV, TENNV, NS</a:t>
            </a:r>
          </a:p>
          <a:p>
            <a:pPr lvl="1"/>
            <a:r>
              <a:rPr lang="en-US" dirty="0" smtClean="0"/>
              <a:t>Khi cài đặt quan hệ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/>
              <a:t>Chọn một trong các khóa dự tuyển làm cơ sở để nhận biết các bộ (khóa </a:t>
            </a:r>
            <a:r>
              <a:rPr lang="vi-VN" dirty="0" smtClean="0"/>
              <a:t>đượ</a:t>
            </a:r>
            <a:r>
              <a:rPr lang="en-US" dirty="0" smtClean="0"/>
              <a:t>c chọn có ít thuộc tính nhất)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/>
              <a:t>Khóa được  chọn gọi là </a:t>
            </a:r>
            <a:r>
              <a:rPr lang="en-US" b="1" i="1" u="sng" dirty="0" smtClean="0"/>
              <a:t>khóa chính</a:t>
            </a:r>
            <a:r>
              <a:rPr lang="en-US" b="1" i="1" dirty="0" smtClean="0"/>
              <a:t> </a:t>
            </a:r>
            <a:r>
              <a:rPr lang="en-US" dirty="0" smtClean="0"/>
              <a:t>(PK - primary key)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6150DF-E3B4-48DA-AA4E-A2483BFF844F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4126E-C246-4FAE-BB83-B4510914304F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22534" name="Text Box 16"/>
          <p:cNvSpPr txBox="1">
            <a:spLocks noChangeArrowheads="1"/>
          </p:cNvSpPr>
          <p:nvPr/>
        </p:nvSpPr>
        <p:spPr bwMode="auto">
          <a:xfrm>
            <a:off x="1219200" y="1752600"/>
            <a:ext cx="670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NHANVIEN(MANV, TENNV, HONV, NS, DCHI, GT, LUONG, PHG)</a:t>
            </a:r>
          </a:p>
        </p:txBody>
      </p:sp>
      <p:sp>
        <p:nvSpPr>
          <p:cNvPr id="22535" name="Text Box 17"/>
          <p:cNvSpPr txBox="1">
            <a:spLocks noChangeArrowheads="1"/>
          </p:cNvSpPr>
          <p:nvPr/>
        </p:nvSpPr>
        <p:spPr bwMode="auto">
          <a:xfrm>
            <a:off x="838200" y="5029200"/>
            <a:ext cx="7848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NHANVIEN(</a:t>
            </a:r>
            <a:r>
              <a:rPr lang="en-US" u="sng"/>
              <a:t>MANV</a:t>
            </a:r>
            <a:r>
              <a:rPr lang="en-US"/>
              <a:t>, TENNV, HONV, NS, DCHI, GT, LUONG, PHG)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10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11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09600" y="5486400"/>
            <a:ext cx="8261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c. </a:t>
            </a:r>
            <a:r>
              <a:rPr lang="en-US" sz="2000" b="1" dirty="0" smtClean="0">
                <a:latin typeface="+mn-lt"/>
              </a:rPr>
              <a:t>Ràng buộc toàn vẹn thực thể</a:t>
            </a:r>
            <a:r>
              <a:rPr lang="en-US" sz="2000" dirty="0" smtClean="0"/>
              <a:t>: Khóa  chính luôn phải có giá trị xác  định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620712"/>
          </a:xfrm>
        </p:spPr>
        <p:txBody>
          <a:bodyPr/>
          <a:lstStyle/>
          <a:p>
            <a:r>
              <a:rPr lang="en-US" sz="2800" smtClean="0"/>
              <a:t>d. </a:t>
            </a:r>
            <a:r>
              <a:rPr lang="en-US" sz="2400" b="1" smtClean="0"/>
              <a:t>Ràng buộc tham chiếu</a:t>
            </a:r>
            <a:endParaRPr lang="en-US" sz="2800" b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smtClean="0"/>
              <a:t>Một bộ trong quan hệ R, tại thuộc tính A nếu nhận một giá trị từ một thuộc tính B của quan hệ S, ta gọi R tham chiếu S</a:t>
            </a:r>
          </a:p>
          <a:p>
            <a:r>
              <a:rPr lang="en-US" i="1" smtClean="0"/>
              <a:t>Bộ được tham chiếu phải tồn tại trước</a:t>
            </a:r>
          </a:p>
        </p:txBody>
      </p:sp>
      <p:sp>
        <p:nvSpPr>
          <p:cNvPr id="6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5FFAEE-E41B-4923-B839-126E2767823C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698E92-9153-4502-A9BD-40E823685644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258763" y="3124200"/>
            <a:ext cx="8351837" cy="3200400"/>
            <a:chOff x="48" y="1968"/>
            <a:chExt cx="5261" cy="2016"/>
          </a:xfrm>
        </p:grpSpPr>
        <p:sp>
          <p:nvSpPr>
            <p:cNvPr id="23559" name="Rectangle 95"/>
            <p:cNvSpPr>
              <a:spLocks noChangeArrowheads="1"/>
            </p:cNvSpPr>
            <p:nvPr/>
          </p:nvSpPr>
          <p:spPr bwMode="auto">
            <a:xfrm>
              <a:off x="336" y="3216"/>
              <a:ext cx="4800" cy="192"/>
            </a:xfrm>
            <a:prstGeom prst="rect">
              <a:avLst/>
            </a:prstGeom>
            <a:solidFill>
              <a:srgbClr val="99CCFF">
                <a:alpha val="79999"/>
              </a:srgbClr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3560" name="Rectangle 96"/>
            <p:cNvSpPr>
              <a:spLocks noChangeArrowheads="1"/>
            </p:cNvSpPr>
            <p:nvPr/>
          </p:nvSpPr>
          <p:spPr bwMode="auto">
            <a:xfrm>
              <a:off x="1824" y="2208"/>
              <a:ext cx="1584" cy="192"/>
            </a:xfrm>
            <a:prstGeom prst="rect">
              <a:avLst/>
            </a:prstGeom>
            <a:solidFill>
              <a:srgbClr val="99CCFF">
                <a:alpha val="79999"/>
              </a:srgbClr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grpSp>
          <p:nvGrpSpPr>
            <p:cNvPr id="23561" name="Group 4"/>
            <p:cNvGrpSpPr>
              <a:grpSpLocks/>
            </p:cNvGrpSpPr>
            <p:nvPr/>
          </p:nvGrpSpPr>
          <p:grpSpPr bwMode="auto">
            <a:xfrm>
              <a:off x="384" y="2976"/>
              <a:ext cx="4704" cy="1008"/>
              <a:chOff x="528" y="1680"/>
              <a:chExt cx="4704" cy="1008"/>
            </a:xfrm>
          </p:grpSpPr>
          <p:sp>
            <p:nvSpPr>
              <p:cNvPr id="23576" name="Line 5"/>
              <p:cNvSpPr>
                <a:spLocks noChangeShapeType="1"/>
              </p:cNvSpPr>
              <p:nvPr/>
            </p:nvSpPr>
            <p:spPr bwMode="auto">
              <a:xfrm>
                <a:off x="528" y="1872"/>
                <a:ext cx="47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23577" name="Line 6"/>
              <p:cNvSpPr>
                <a:spLocks noChangeShapeType="1"/>
              </p:cNvSpPr>
              <p:nvPr/>
            </p:nvSpPr>
            <p:spPr bwMode="auto">
              <a:xfrm>
                <a:off x="1152" y="16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23578" name="Text Box 7"/>
              <p:cNvSpPr txBox="1">
                <a:spLocks noChangeArrowheads="1"/>
              </p:cNvSpPr>
              <p:nvPr/>
            </p:nvSpPr>
            <p:spPr bwMode="auto">
              <a:xfrm>
                <a:off x="528" y="1680"/>
                <a:ext cx="624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TENNV</a:t>
                </a:r>
              </a:p>
            </p:txBody>
          </p:sp>
          <p:sp>
            <p:nvSpPr>
              <p:cNvPr id="23579" name="Text Box 8"/>
              <p:cNvSpPr txBox="1">
                <a:spLocks noChangeArrowheads="1"/>
              </p:cNvSpPr>
              <p:nvPr/>
            </p:nvSpPr>
            <p:spPr bwMode="auto">
              <a:xfrm>
                <a:off x="1152" y="1680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HONV</a:t>
                </a:r>
              </a:p>
            </p:txBody>
          </p:sp>
          <p:sp>
            <p:nvSpPr>
              <p:cNvPr id="23580" name="Line 9"/>
              <p:cNvSpPr>
                <a:spLocks noChangeShapeType="1"/>
              </p:cNvSpPr>
              <p:nvPr/>
            </p:nvSpPr>
            <p:spPr bwMode="auto">
              <a:xfrm>
                <a:off x="1824" y="16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23581" name="Text Box 10"/>
              <p:cNvSpPr txBox="1">
                <a:spLocks noChangeArrowheads="1"/>
              </p:cNvSpPr>
              <p:nvPr/>
            </p:nvSpPr>
            <p:spPr bwMode="auto">
              <a:xfrm>
                <a:off x="1824" y="1680"/>
                <a:ext cx="72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NS</a:t>
                </a:r>
              </a:p>
            </p:txBody>
          </p:sp>
          <p:sp>
            <p:nvSpPr>
              <p:cNvPr id="23582" name="Line 11"/>
              <p:cNvSpPr>
                <a:spLocks noChangeShapeType="1"/>
              </p:cNvSpPr>
              <p:nvPr/>
            </p:nvSpPr>
            <p:spPr bwMode="auto">
              <a:xfrm>
                <a:off x="2544" y="16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23583" name="Text Box 12"/>
              <p:cNvSpPr txBox="1">
                <a:spLocks noChangeArrowheads="1"/>
              </p:cNvSpPr>
              <p:nvPr/>
            </p:nvSpPr>
            <p:spPr bwMode="auto">
              <a:xfrm>
                <a:off x="2544" y="1680"/>
                <a:ext cx="864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DCHI</a:t>
                </a:r>
              </a:p>
            </p:txBody>
          </p:sp>
          <p:sp>
            <p:nvSpPr>
              <p:cNvPr id="23584" name="Line 13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23585" name="Text Box 14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48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GT</a:t>
                </a:r>
              </a:p>
            </p:txBody>
          </p:sp>
          <p:sp>
            <p:nvSpPr>
              <p:cNvPr id="23586" name="Line 15"/>
              <p:cNvSpPr>
                <a:spLocks noChangeShapeType="1"/>
              </p:cNvSpPr>
              <p:nvPr/>
            </p:nvSpPr>
            <p:spPr bwMode="auto">
              <a:xfrm>
                <a:off x="3888" y="16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23587" name="Text Box 16"/>
              <p:cNvSpPr txBox="1">
                <a:spLocks noChangeArrowheads="1"/>
              </p:cNvSpPr>
              <p:nvPr/>
            </p:nvSpPr>
            <p:spPr bwMode="auto">
              <a:xfrm>
                <a:off x="3888" y="1680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LUONG</a:t>
                </a:r>
              </a:p>
            </p:txBody>
          </p:sp>
          <p:sp>
            <p:nvSpPr>
              <p:cNvPr id="23588" name="Line 17"/>
              <p:cNvSpPr>
                <a:spLocks noChangeShapeType="1"/>
              </p:cNvSpPr>
              <p:nvPr/>
            </p:nvSpPr>
            <p:spPr bwMode="auto">
              <a:xfrm>
                <a:off x="4560" y="16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23589" name="Text Box 18"/>
              <p:cNvSpPr txBox="1">
                <a:spLocks noChangeArrowheads="1"/>
              </p:cNvSpPr>
              <p:nvPr/>
            </p:nvSpPr>
            <p:spPr bwMode="auto">
              <a:xfrm>
                <a:off x="4560" y="1680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PHG</a:t>
                </a:r>
              </a:p>
            </p:txBody>
          </p:sp>
          <p:sp>
            <p:nvSpPr>
              <p:cNvPr id="23590" name="Text Box 19"/>
              <p:cNvSpPr txBox="1">
                <a:spLocks noChangeArrowheads="1"/>
              </p:cNvSpPr>
              <p:nvPr/>
            </p:nvSpPr>
            <p:spPr bwMode="auto">
              <a:xfrm>
                <a:off x="528" y="1920"/>
                <a:ext cx="624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Tung</a:t>
                </a:r>
              </a:p>
            </p:txBody>
          </p:sp>
          <p:sp>
            <p:nvSpPr>
              <p:cNvPr id="23591" name="Text Box 20"/>
              <p:cNvSpPr txBox="1">
                <a:spLocks noChangeArrowheads="1"/>
              </p:cNvSpPr>
              <p:nvPr/>
            </p:nvSpPr>
            <p:spPr bwMode="auto">
              <a:xfrm>
                <a:off x="1152" y="1920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Nguyen</a:t>
                </a:r>
              </a:p>
            </p:txBody>
          </p:sp>
          <p:sp>
            <p:nvSpPr>
              <p:cNvPr id="23592" name="Text Box 21"/>
              <p:cNvSpPr txBox="1">
                <a:spLocks noChangeArrowheads="1"/>
              </p:cNvSpPr>
              <p:nvPr/>
            </p:nvSpPr>
            <p:spPr bwMode="auto">
              <a:xfrm>
                <a:off x="1824" y="1920"/>
                <a:ext cx="72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12/08/1955</a:t>
                </a:r>
              </a:p>
            </p:txBody>
          </p:sp>
          <p:sp>
            <p:nvSpPr>
              <p:cNvPr id="23593" name="Text Box 22"/>
              <p:cNvSpPr txBox="1">
                <a:spLocks noChangeArrowheads="1"/>
              </p:cNvSpPr>
              <p:nvPr/>
            </p:nvSpPr>
            <p:spPr bwMode="auto">
              <a:xfrm>
                <a:off x="2544" y="1920"/>
                <a:ext cx="864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638 NVC Q5</a:t>
                </a:r>
              </a:p>
            </p:txBody>
          </p:sp>
          <p:sp>
            <p:nvSpPr>
              <p:cNvPr id="23594" name="Text Box 23"/>
              <p:cNvSpPr txBox="1">
                <a:spLocks noChangeArrowheads="1"/>
              </p:cNvSpPr>
              <p:nvPr/>
            </p:nvSpPr>
            <p:spPr bwMode="auto">
              <a:xfrm>
                <a:off x="3408" y="1920"/>
                <a:ext cx="48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Nam</a:t>
                </a:r>
              </a:p>
            </p:txBody>
          </p:sp>
          <p:sp>
            <p:nvSpPr>
              <p:cNvPr id="23595" name="Text Box 24"/>
              <p:cNvSpPr txBox="1">
                <a:spLocks noChangeArrowheads="1"/>
              </p:cNvSpPr>
              <p:nvPr/>
            </p:nvSpPr>
            <p:spPr bwMode="auto">
              <a:xfrm>
                <a:off x="3888" y="1920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40000</a:t>
                </a:r>
              </a:p>
            </p:txBody>
          </p:sp>
          <p:sp>
            <p:nvSpPr>
              <p:cNvPr id="23596" name="Text Box 25"/>
              <p:cNvSpPr txBox="1">
                <a:spLocks noChangeArrowheads="1"/>
              </p:cNvSpPr>
              <p:nvPr/>
            </p:nvSpPr>
            <p:spPr bwMode="auto">
              <a:xfrm>
                <a:off x="4560" y="1920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/>
                  <a:t>5</a:t>
                </a:r>
              </a:p>
            </p:txBody>
          </p:sp>
          <p:sp>
            <p:nvSpPr>
              <p:cNvPr id="23597" name="Text Box 26"/>
              <p:cNvSpPr txBox="1">
                <a:spLocks noChangeArrowheads="1"/>
              </p:cNvSpPr>
              <p:nvPr/>
            </p:nvSpPr>
            <p:spPr bwMode="auto">
              <a:xfrm>
                <a:off x="528" y="2112"/>
                <a:ext cx="624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Hang</a:t>
                </a:r>
              </a:p>
            </p:txBody>
          </p:sp>
          <p:sp>
            <p:nvSpPr>
              <p:cNvPr id="23598" name="Text Box 27"/>
              <p:cNvSpPr txBox="1">
                <a:spLocks noChangeArrowheads="1"/>
              </p:cNvSpPr>
              <p:nvPr/>
            </p:nvSpPr>
            <p:spPr bwMode="auto">
              <a:xfrm>
                <a:off x="1152" y="2112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Bui</a:t>
                </a:r>
              </a:p>
            </p:txBody>
          </p:sp>
          <p:sp>
            <p:nvSpPr>
              <p:cNvPr id="23599" name="Text Box 28"/>
              <p:cNvSpPr txBox="1">
                <a:spLocks noChangeArrowheads="1"/>
              </p:cNvSpPr>
              <p:nvPr/>
            </p:nvSpPr>
            <p:spPr bwMode="auto">
              <a:xfrm>
                <a:off x="1824" y="2112"/>
                <a:ext cx="72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07/19/1968</a:t>
                </a:r>
              </a:p>
            </p:txBody>
          </p:sp>
          <p:sp>
            <p:nvSpPr>
              <p:cNvPr id="23600" name="Text Box 29"/>
              <p:cNvSpPr txBox="1">
                <a:spLocks noChangeArrowheads="1"/>
              </p:cNvSpPr>
              <p:nvPr/>
            </p:nvSpPr>
            <p:spPr bwMode="auto">
              <a:xfrm>
                <a:off x="2544" y="2112"/>
                <a:ext cx="864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332 NTH Q1</a:t>
                </a:r>
              </a:p>
            </p:txBody>
          </p:sp>
          <p:sp>
            <p:nvSpPr>
              <p:cNvPr id="23601" name="Text Box 30"/>
              <p:cNvSpPr txBox="1">
                <a:spLocks noChangeArrowheads="1"/>
              </p:cNvSpPr>
              <p:nvPr/>
            </p:nvSpPr>
            <p:spPr bwMode="auto">
              <a:xfrm>
                <a:off x="3408" y="2112"/>
                <a:ext cx="48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Nu</a:t>
                </a:r>
              </a:p>
            </p:txBody>
          </p:sp>
          <p:sp>
            <p:nvSpPr>
              <p:cNvPr id="23602" name="Text Box 31"/>
              <p:cNvSpPr txBox="1">
                <a:spLocks noChangeArrowheads="1"/>
              </p:cNvSpPr>
              <p:nvPr/>
            </p:nvSpPr>
            <p:spPr bwMode="auto">
              <a:xfrm>
                <a:off x="3888" y="2112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25000</a:t>
                </a:r>
              </a:p>
            </p:txBody>
          </p:sp>
          <p:sp>
            <p:nvSpPr>
              <p:cNvPr id="23603" name="Text Box 32"/>
              <p:cNvSpPr txBox="1">
                <a:spLocks noChangeArrowheads="1"/>
              </p:cNvSpPr>
              <p:nvPr/>
            </p:nvSpPr>
            <p:spPr bwMode="auto">
              <a:xfrm>
                <a:off x="4560" y="2112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4</a:t>
                </a:r>
              </a:p>
            </p:txBody>
          </p:sp>
          <p:sp>
            <p:nvSpPr>
              <p:cNvPr id="23604" name="Text Box 33"/>
              <p:cNvSpPr txBox="1">
                <a:spLocks noChangeArrowheads="1"/>
              </p:cNvSpPr>
              <p:nvPr/>
            </p:nvSpPr>
            <p:spPr bwMode="auto">
              <a:xfrm>
                <a:off x="528" y="2304"/>
                <a:ext cx="624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Nhu</a:t>
                </a:r>
              </a:p>
            </p:txBody>
          </p:sp>
          <p:sp>
            <p:nvSpPr>
              <p:cNvPr id="23605" name="Text Box 34"/>
              <p:cNvSpPr txBox="1">
                <a:spLocks noChangeArrowheads="1"/>
              </p:cNvSpPr>
              <p:nvPr/>
            </p:nvSpPr>
            <p:spPr bwMode="auto">
              <a:xfrm>
                <a:off x="1152" y="2304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Le</a:t>
                </a:r>
              </a:p>
            </p:txBody>
          </p:sp>
          <p:sp>
            <p:nvSpPr>
              <p:cNvPr id="23606" name="Text Box 35"/>
              <p:cNvSpPr txBox="1">
                <a:spLocks noChangeArrowheads="1"/>
              </p:cNvSpPr>
              <p:nvPr/>
            </p:nvSpPr>
            <p:spPr bwMode="auto">
              <a:xfrm>
                <a:off x="1824" y="2304"/>
                <a:ext cx="72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06/20/1951</a:t>
                </a:r>
              </a:p>
            </p:txBody>
          </p:sp>
          <p:sp>
            <p:nvSpPr>
              <p:cNvPr id="23607" name="Text Box 36"/>
              <p:cNvSpPr txBox="1">
                <a:spLocks noChangeArrowheads="1"/>
              </p:cNvSpPr>
              <p:nvPr/>
            </p:nvSpPr>
            <p:spPr bwMode="auto">
              <a:xfrm>
                <a:off x="2544" y="2304"/>
                <a:ext cx="864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291 HVH QPN</a:t>
                </a:r>
              </a:p>
            </p:txBody>
          </p:sp>
          <p:sp>
            <p:nvSpPr>
              <p:cNvPr id="23608" name="Text Box 37"/>
              <p:cNvSpPr txBox="1">
                <a:spLocks noChangeArrowheads="1"/>
              </p:cNvSpPr>
              <p:nvPr/>
            </p:nvSpPr>
            <p:spPr bwMode="auto">
              <a:xfrm>
                <a:off x="3408" y="2304"/>
                <a:ext cx="48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Nu</a:t>
                </a:r>
              </a:p>
            </p:txBody>
          </p:sp>
          <p:sp>
            <p:nvSpPr>
              <p:cNvPr id="23609" name="Text Box 38"/>
              <p:cNvSpPr txBox="1">
                <a:spLocks noChangeArrowheads="1"/>
              </p:cNvSpPr>
              <p:nvPr/>
            </p:nvSpPr>
            <p:spPr bwMode="auto">
              <a:xfrm>
                <a:off x="3888" y="2304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43000</a:t>
                </a:r>
              </a:p>
            </p:txBody>
          </p:sp>
          <p:sp>
            <p:nvSpPr>
              <p:cNvPr id="23610" name="Text Box 39"/>
              <p:cNvSpPr txBox="1">
                <a:spLocks noChangeArrowheads="1"/>
              </p:cNvSpPr>
              <p:nvPr/>
            </p:nvSpPr>
            <p:spPr bwMode="auto">
              <a:xfrm>
                <a:off x="4560" y="2304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4</a:t>
                </a:r>
              </a:p>
            </p:txBody>
          </p:sp>
          <p:sp>
            <p:nvSpPr>
              <p:cNvPr id="23611" name="Text Box 40"/>
              <p:cNvSpPr txBox="1">
                <a:spLocks noChangeArrowheads="1"/>
              </p:cNvSpPr>
              <p:nvPr/>
            </p:nvSpPr>
            <p:spPr bwMode="auto">
              <a:xfrm>
                <a:off x="528" y="2496"/>
                <a:ext cx="624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Hung</a:t>
                </a:r>
              </a:p>
            </p:txBody>
          </p:sp>
          <p:sp>
            <p:nvSpPr>
              <p:cNvPr id="23612" name="Text Box 41"/>
              <p:cNvSpPr txBox="1">
                <a:spLocks noChangeArrowheads="1"/>
              </p:cNvSpPr>
              <p:nvPr/>
            </p:nvSpPr>
            <p:spPr bwMode="auto">
              <a:xfrm>
                <a:off x="1152" y="2496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Nguyen</a:t>
                </a:r>
              </a:p>
            </p:txBody>
          </p:sp>
          <p:sp>
            <p:nvSpPr>
              <p:cNvPr id="23613" name="Text Box 42"/>
              <p:cNvSpPr txBox="1">
                <a:spLocks noChangeArrowheads="1"/>
              </p:cNvSpPr>
              <p:nvPr/>
            </p:nvSpPr>
            <p:spPr bwMode="auto">
              <a:xfrm>
                <a:off x="1824" y="2496"/>
                <a:ext cx="72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09/15/1962</a:t>
                </a:r>
              </a:p>
            </p:txBody>
          </p:sp>
          <p:sp>
            <p:nvSpPr>
              <p:cNvPr id="23614" name="Text Box 43"/>
              <p:cNvSpPr txBox="1">
                <a:spLocks noChangeArrowheads="1"/>
              </p:cNvSpPr>
              <p:nvPr/>
            </p:nvSpPr>
            <p:spPr bwMode="auto">
              <a:xfrm>
                <a:off x="2544" y="2496"/>
                <a:ext cx="864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Ba Ria VT</a:t>
                </a:r>
              </a:p>
            </p:txBody>
          </p:sp>
          <p:sp>
            <p:nvSpPr>
              <p:cNvPr id="23615" name="Text Box 44"/>
              <p:cNvSpPr txBox="1">
                <a:spLocks noChangeArrowheads="1"/>
              </p:cNvSpPr>
              <p:nvPr/>
            </p:nvSpPr>
            <p:spPr bwMode="auto">
              <a:xfrm>
                <a:off x="3408" y="2496"/>
                <a:ext cx="48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Nam</a:t>
                </a:r>
              </a:p>
            </p:txBody>
          </p:sp>
          <p:sp>
            <p:nvSpPr>
              <p:cNvPr id="23616" name="Text Box 45"/>
              <p:cNvSpPr txBox="1">
                <a:spLocks noChangeArrowheads="1"/>
              </p:cNvSpPr>
              <p:nvPr/>
            </p:nvSpPr>
            <p:spPr bwMode="auto">
              <a:xfrm>
                <a:off x="3888" y="2496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38000</a:t>
                </a:r>
              </a:p>
            </p:txBody>
          </p:sp>
          <p:sp>
            <p:nvSpPr>
              <p:cNvPr id="23617" name="Text Box 46"/>
              <p:cNvSpPr txBox="1">
                <a:spLocks noChangeArrowheads="1"/>
              </p:cNvSpPr>
              <p:nvPr/>
            </p:nvSpPr>
            <p:spPr bwMode="auto">
              <a:xfrm>
                <a:off x="4560" y="2496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5</a:t>
                </a:r>
              </a:p>
            </p:txBody>
          </p:sp>
        </p:grpSp>
        <p:grpSp>
          <p:nvGrpSpPr>
            <p:cNvPr id="23562" name="Group 90"/>
            <p:cNvGrpSpPr>
              <a:grpSpLocks/>
            </p:cNvGrpSpPr>
            <p:nvPr/>
          </p:nvGrpSpPr>
          <p:grpSpPr bwMode="auto">
            <a:xfrm>
              <a:off x="1872" y="1968"/>
              <a:ext cx="1536" cy="816"/>
              <a:chOff x="2160" y="3216"/>
              <a:chExt cx="1536" cy="816"/>
            </a:xfrm>
          </p:grpSpPr>
          <p:sp>
            <p:nvSpPr>
              <p:cNvPr id="23566" name="Line 48"/>
              <p:cNvSpPr>
                <a:spLocks noChangeShapeType="1"/>
              </p:cNvSpPr>
              <p:nvPr/>
            </p:nvSpPr>
            <p:spPr bwMode="auto">
              <a:xfrm>
                <a:off x="2160" y="3408"/>
                <a:ext cx="15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23567" name="Line 49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7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23568" name="Text Box 50"/>
              <p:cNvSpPr txBox="1">
                <a:spLocks noChangeArrowheads="1"/>
              </p:cNvSpPr>
              <p:nvPr/>
            </p:nvSpPr>
            <p:spPr bwMode="auto">
              <a:xfrm>
                <a:off x="2208" y="3216"/>
                <a:ext cx="768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TENPHG</a:t>
                </a:r>
              </a:p>
            </p:txBody>
          </p:sp>
          <p:sp>
            <p:nvSpPr>
              <p:cNvPr id="23569" name="Text Box 51"/>
              <p:cNvSpPr txBox="1">
                <a:spLocks noChangeArrowheads="1"/>
              </p:cNvSpPr>
              <p:nvPr/>
            </p:nvSpPr>
            <p:spPr bwMode="auto">
              <a:xfrm>
                <a:off x="2976" y="3216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MAPHG</a:t>
                </a:r>
              </a:p>
            </p:txBody>
          </p:sp>
          <p:sp>
            <p:nvSpPr>
              <p:cNvPr id="23570" name="Text Box 62"/>
              <p:cNvSpPr txBox="1">
                <a:spLocks noChangeArrowheads="1"/>
              </p:cNvSpPr>
              <p:nvPr/>
            </p:nvSpPr>
            <p:spPr bwMode="auto">
              <a:xfrm>
                <a:off x="2160" y="3456"/>
                <a:ext cx="816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Nghien cuu</a:t>
                </a:r>
              </a:p>
            </p:txBody>
          </p:sp>
          <p:sp>
            <p:nvSpPr>
              <p:cNvPr id="23571" name="Text Box 63"/>
              <p:cNvSpPr txBox="1">
                <a:spLocks noChangeArrowheads="1"/>
              </p:cNvSpPr>
              <p:nvPr/>
            </p:nvSpPr>
            <p:spPr bwMode="auto">
              <a:xfrm>
                <a:off x="2976" y="3456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/>
                  <a:t>5</a:t>
                </a:r>
              </a:p>
            </p:txBody>
          </p:sp>
          <p:sp>
            <p:nvSpPr>
              <p:cNvPr id="23572" name="Text Box 69"/>
              <p:cNvSpPr txBox="1">
                <a:spLocks noChangeArrowheads="1"/>
              </p:cNvSpPr>
              <p:nvPr/>
            </p:nvSpPr>
            <p:spPr bwMode="auto">
              <a:xfrm>
                <a:off x="2160" y="3648"/>
                <a:ext cx="816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Dieu hanh</a:t>
                </a:r>
              </a:p>
            </p:txBody>
          </p:sp>
          <p:sp>
            <p:nvSpPr>
              <p:cNvPr id="23573" name="Text Box 70"/>
              <p:cNvSpPr txBox="1">
                <a:spLocks noChangeArrowheads="1"/>
              </p:cNvSpPr>
              <p:nvPr/>
            </p:nvSpPr>
            <p:spPr bwMode="auto">
              <a:xfrm>
                <a:off x="2976" y="3648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4</a:t>
                </a:r>
              </a:p>
            </p:txBody>
          </p:sp>
          <p:sp>
            <p:nvSpPr>
              <p:cNvPr id="23574" name="Text Box 76"/>
              <p:cNvSpPr txBox="1">
                <a:spLocks noChangeArrowheads="1"/>
              </p:cNvSpPr>
              <p:nvPr/>
            </p:nvSpPr>
            <p:spPr bwMode="auto">
              <a:xfrm>
                <a:off x="2160" y="3840"/>
                <a:ext cx="816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Quan ly</a:t>
                </a:r>
              </a:p>
            </p:txBody>
          </p:sp>
          <p:sp>
            <p:nvSpPr>
              <p:cNvPr id="23575" name="Text Box 77"/>
              <p:cNvSpPr txBox="1">
                <a:spLocks noChangeArrowheads="1"/>
              </p:cNvSpPr>
              <p:nvPr/>
            </p:nvSpPr>
            <p:spPr bwMode="auto">
              <a:xfrm>
                <a:off x="2976" y="3840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1</a:t>
                </a:r>
              </a:p>
            </p:txBody>
          </p:sp>
        </p:grpSp>
        <p:sp>
          <p:nvSpPr>
            <p:cNvPr id="23563" name="Freeform 94"/>
            <p:cNvSpPr>
              <a:spLocks/>
            </p:cNvSpPr>
            <p:nvPr/>
          </p:nvSpPr>
          <p:spPr bwMode="auto">
            <a:xfrm>
              <a:off x="3264" y="2304"/>
              <a:ext cx="2045" cy="1045"/>
            </a:xfrm>
            <a:custGeom>
              <a:avLst/>
              <a:gdLst>
                <a:gd name="T0" fmla="*/ 0 w 2034"/>
                <a:gd name="T1" fmla="*/ 18 h 1113"/>
                <a:gd name="T2" fmla="*/ 1142 w 2034"/>
                <a:gd name="T3" fmla="*/ 56 h 1113"/>
                <a:gd name="T4" fmla="*/ 1191 w 2034"/>
                <a:gd name="T5" fmla="*/ 79 h 1113"/>
                <a:gd name="T6" fmla="*/ 1348 w 2034"/>
                <a:gd name="T7" fmla="*/ 133 h 1113"/>
                <a:gd name="T8" fmla="*/ 1423 w 2034"/>
                <a:gd name="T9" fmla="*/ 157 h 1113"/>
                <a:gd name="T10" fmla="*/ 1473 w 2034"/>
                <a:gd name="T11" fmla="*/ 172 h 1113"/>
                <a:gd name="T12" fmla="*/ 1571 w 2034"/>
                <a:gd name="T13" fmla="*/ 203 h 1113"/>
                <a:gd name="T14" fmla="*/ 1753 w 2034"/>
                <a:gd name="T15" fmla="*/ 303 h 1113"/>
                <a:gd name="T16" fmla="*/ 1903 w 2034"/>
                <a:gd name="T17" fmla="*/ 411 h 1113"/>
                <a:gd name="T18" fmla="*/ 1994 w 2034"/>
                <a:gd name="T19" fmla="*/ 550 h 1113"/>
                <a:gd name="T20" fmla="*/ 1994 w 2034"/>
                <a:gd name="T21" fmla="*/ 868 h 1113"/>
                <a:gd name="T22" fmla="*/ 1935 w 2034"/>
                <a:gd name="T23" fmla="*/ 921 h 1113"/>
                <a:gd name="T24" fmla="*/ 1878 w 2034"/>
                <a:gd name="T25" fmla="*/ 968 h 1113"/>
                <a:gd name="T26" fmla="*/ 1771 w 2034"/>
                <a:gd name="T27" fmla="*/ 1030 h 1113"/>
                <a:gd name="T28" fmla="*/ 1679 w 2034"/>
                <a:gd name="T29" fmla="*/ 1045 h 111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34"/>
                <a:gd name="T46" fmla="*/ 0 h 1113"/>
                <a:gd name="T47" fmla="*/ 2034 w 2034"/>
                <a:gd name="T48" fmla="*/ 1113 h 111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34" h="1113">
                  <a:moveTo>
                    <a:pt x="0" y="19"/>
                  </a:moveTo>
                  <a:cubicBezTo>
                    <a:pt x="377" y="26"/>
                    <a:pt x="763" y="0"/>
                    <a:pt x="1136" y="60"/>
                  </a:cubicBezTo>
                  <a:cubicBezTo>
                    <a:pt x="1228" y="91"/>
                    <a:pt x="1084" y="41"/>
                    <a:pt x="1185" y="84"/>
                  </a:cubicBezTo>
                  <a:cubicBezTo>
                    <a:pt x="1235" y="106"/>
                    <a:pt x="1290" y="123"/>
                    <a:pt x="1341" y="142"/>
                  </a:cubicBezTo>
                  <a:cubicBezTo>
                    <a:pt x="1365" y="151"/>
                    <a:pt x="1391" y="158"/>
                    <a:pt x="1415" y="167"/>
                  </a:cubicBezTo>
                  <a:cubicBezTo>
                    <a:pt x="1431" y="173"/>
                    <a:pt x="1465" y="183"/>
                    <a:pt x="1465" y="183"/>
                  </a:cubicBezTo>
                  <a:cubicBezTo>
                    <a:pt x="1496" y="205"/>
                    <a:pt x="1527" y="207"/>
                    <a:pt x="1563" y="216"/>
                  </a:cubicBezTo>
                  <a:cubicBezTo>
                    <a:pt x="1621" y="254"/>
                    <a:pt x="1678" y="301"/>
                    <a:pt x="1744" y="323"/>
                  </a:cubicBezTo>
                  <a:cubicBezTo>
                    <a:pt x="1777" y="356"/>
                    <a:pt x="1849" y="424"/>
                    <a:pt x="1893" y="438"/>
                  </a:cubicBezTo>
                  <a:cubicBezTo>
                    <a:pt x="1912" y="497"/>
                    <a:pt x="1950" y="537"/>
                    <a:pt x="1983" y="586"/>
                  </a:cubicBezTo>
                  <a:cubicBezTo>
                    <a:pt x="2017" y="693"/>
                    <a:pt x="2034" y="820"/>
                    <a:pt x="1983" y="924"/>
                  </a:cubicBezTo>
                  <a:cubicBezTo>
                    <a:pt x="1970" y="951"/>
                    <a:pt x="1946" y="960"/>
                    <a:pt x="1925" y="981"/>
                  </a:cubicBezTo>
                  <a:cubicBezTo>
                    <a:pt x="1902" y="1004"/>
                    <a:pt x="1900" y="1021"/>
                    <a:pt x="1868" y="1031"/>
                  </a:cubicBezTo>
                  <a:cubicBezTo>
                    <a:pt x="1842" y="1055"/>
                    <a:pt x="1797" y="1088"/>
                    <a:pt x="1761" y="1097"/>
                  </a:cubicBezTo>
                  <a:cubicBezTo>
                    <a:pt x="1670" y="1113"/>
                    <a:pt x="1828" y="1113"/>
                    <a:pt x="1670" y="1113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 type="arrow" w="med" len="med"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3564" name="Text Box 98"/>
            <p:cNvSpPr txBox="1">
              <a:spLocks noChangeArrowheads="1"/>
            </p:cNvSpPr>
            <p:nvPr/>
          </p:nvSpPr>
          <p:spPr bwMode="auto">
            <a:xfrm>
              <a:off x="48" y="3456"/>
              <a:ext cx="336" cy="23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23565" name="Text Box 99"/>
            <p:cNvSpPr txBox="1">
              <a:spLocks noChangeArrowheads="1"/>
            </p:cNvSpPr>
            <p:nvPr/>
          </p:nvSpPr>
          <p:spPr bwMode="auto">
            <a:xfrm>
              <a:off x="1344" y="2256"/>
              <a:ext cx="336" cy="23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/>
                <a:t>S</a:t>
              </a:r>
            </a:p>
          </p:txBody>
        </p:sp>
      </p:grp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68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69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70" name="TextBox 69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29600" cy="62071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smtClean="0"/>
              <a:t> Khóa ngoài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534400" cy="5105400"/>
          </a:xfrm>
        </p:spPr>
        <p:txBody>
          <a:bodyPr/>
          <a:lstStyle/>
          <a:p>
            <a:pPr>
              <a:buNone/>
            </a:pPr>
            <a:r>
              <a:rPr lang="en-US" sz="2400" smtClean="0"/>
              <a:t>    Xét 2 lược đồ R1 và R2 </a:t>
            </a:r>
          </a:p>
          <a:p>
            <a:pPr lvl="1"/>
            <a:r>
              <a:rPr lang="en-US" sz="2000" smtClean="0"/>
              <a:t>Gọi FK là tập thuộc tính (khác rỗng) của R1 ; PK là khóa chính của R2</a:t>
            </a:r>
          </a:p>
          <a:p>
            <a:pPr lvl="1"/>
            <a:r>
              <a:rPr lang="en-US" sz="2000" smtClean="0"/>
              <a:t>FK là khóa ngoài (Foreign Key) của R1 khi:</a:t>
            </a:r>
          </a:p>
          <a:p>
            <a:pPr lvl="2">
              <a:buFont typeface="Wingdings" pitchFamily="2" charset="2"/>
              <a:buChar char="§"/>
            </a:pPr>
            <a:r>
              <a:rPr lang="en-US" smtClean="0"/>
              <a:t>Các thuộc tính trong FK phải có cùng miền giá trị với PK (R2)</a:t>
            </a:r>
          </a:p>
          <a:p>
            <a:pPr lvl="2">
              <a:buFont typeface="Wingdings" pitchFamily="2" charset="2"/>
              <a:buChar char="§"/>
            </a:pPr>
            <a:r>
              <a:rPr lang="en-US" smtClean="0"/>
              <a:t>Giá trị tại FK của một bộ t</a:t>
            </a:r>
            <a:r>
              <a:rPr lang="en-US" baseline="-25000" smtClean="0"/>
              <a:t>1</a:t>
            </a:r>
            <a:r>
              <a:rPr lang="en-US" smtClean="0">
                <a:sym typeface="Symbol" pitchFamily="18" charset="2"/>
              </a:rPr>
              <a:t>R1 (t1[FK])</a:t>
            </a:r>
          </a:p>
          <a:p>
            <a:pPr lvl="3">
              <a:buFont typeface="Courier New" pitchFamily="49" charset="0"/>
              <a:buChar char="o"/>
            </a:pPr>
            <a:r>
              <a:rPr lang="en-US" smtClean="0">
                <a:sym typeface="Symbol" pitchFamily="18" charset="2"/>
              </a:rPr>
              <a:t>Hoặc bằng  giá trị tại khóa chính của một bộ t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R2 (t2[PK])</a:t>
            </a:r>
          </a:p>
          <a:p>
            <a:pPr lvl="3">
              <a:buFont typeface="Courier New" pitchFamily="49" charset="0"/>
              <a:buChar char="o"/>
            </a:pPr>
            <a:r>
              <a:rPr lang="en-US" smtClean="0">
                <a:sym typeface="Symbol" pitchFamily="18" charset="2"/>
              </a:rPr>
              <a:t>Hoặc  t1[FK] = </a:t>
            </a:r>
            <a:r>
              <a:rPr lang="en-US" smtClean="0">
                <a:sym typeface="Symbol"/>
              </a:rPr>
              <a:t></a:t>
            </a:r>
            <a:endParaRPr lang="en-US" smtClean="0">
              <a:sym typeface="Symbol" pitchFamily="18" charset="2"/>
            </a:endParaRPr>
          </a:p>
          <a:p>
            <a:r>
              <a:rPr lang="en-US" smtClean="0">
                <a:sym typeface="Symbol" pitchFamily="18" charset="2"/>
              </a:rPr>
              <a:t>Ví dụ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217A621-576F-4993-9CF9-00357EB20789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B1A5B4-D011-4E9E-9DBD-F97077E1C4E9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24582" name="Text Box 64"/>
          <p:cNvSpPr txBox="1">
            <a:spLocks noChangeArrowheads="1"/>
          </p:cNvSpPr>
          <p:nvPr/>
        </p:nvSpPr>
        <p:spPr bwMode="auto">
          <a:xfrm>
            <a:off x="609600" y="5029200"/>
            <a:ext cx="7848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        NHANVIEN(</a:t>
            </a:r>
            <a:r>
              <a:rPr lang="en-US" u="sng"/>
              <a:t>MANV</a:t>
            </a:r>
            <a:r>
              <a:rPr lang="en-US"/>
              <a:t>, TENNV, HONV, NS, DCHI, GT, LUONG, </a:t>
            </a:r>
            <a:r>
              <a:rPr lang="en-US" i="1"/>
              <a:t>PHG</a:t>
            </a:r>
            <a:r>
              <a:rPr lang="en-US"/>
              <a:t>)</a:t>
            </a:r>
          </a:p>
        </p:txBody>
      </p:sp>
      <p:sp>
        <p:nvSpPr>
          <p:cNvPr id="24583" name="Text Box 65"/>
          <p:cNvSpPr txBox="1">
            <a:spLocks noChangeArrowheads="1"/>
          </p:cNvSpPr>
          <p:nvPr/>
        </p:nvSpPr>
        <p:spPr bwMode="auto">
          <a:xfrm>
            <a:off x="609600" y="5395913"/>
            <a:ext cx="358140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PHONGBAN(TENPHG, </a:t>
            </a:r>
            <a:r>
              <a:rPr lang="en-US" u="sng"/>
              <a:t>MAPHG</a:t>
            </a:r>
            <a:r>
              <a:rPr lang="en-US"/>
              <a:t>)</a:t>
            </a:r>
          </a:p>
        </p:txBody>
      </p:sp>
      <p:sp>
        <p:nvSpPr>
          <p:cNvPr id="24584" name="Freeform 68"/>
          <p:cNvSpPr>
            <a:spLocks/>
          </p:cNvSpPr>
          <p:nvPr/>
        </p:nvSpPr>
        <p:spPr bwMode="auto">
          <a:xfrm>
            <a:off x="3606800" y="5357813"/>
            <a:ext cx="4102100" cy="500062"/>
          </a:xfrm>
          <a:custGeom>
            <a:avLst/>
            <a:gdLst>
              <a:gd name="T0" fmla="*/ 4102100 w 2584"/>
              <a:gd name="T1" fmla="*/ 0 h 315"/>
              <a:gd name="T2" fmla="*/ 2547937 w 2584"/>
              <a:gd name="T3" fmla="*/ 274637 h 315"/>
              <a:gd name="T4" fmla="*/ 1084262 w 2584"/>
              <a:gd name="T5" fmla="*/ 469900 h 315"/>
              <a:gd name="T6" fmla="*/ 496888 w 2584"/>
              <a:gd name="T7" fmla="*/ 457200 h 315"/>
              <a:gd name="T8" fmla="*/ 0 w 2584"/>
              <a:gd name="T9" fmla="*/ 339725 h 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84"/>
              <a:gd name="T16" fmla="*/ 0 h 315"/>
              <a:gd name="T17" fmla="*/ 2584 w 2584"/>
              <a:gd name="T18" fmla="*/ 315 h 3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84" h="315">
                <a:moveTo>
                  <a:pt x="2584" y="0"/>
                </a:moveTo>
                <a:cubicBezTo>
                  <a:pt x="2421" y="29"/>
                  <a:pt x="1922" y="124"/>
                  <a:pt x="1605" y="173"/>
                </a:cubicBezTo>
                <a:cubicBezTo>
                  <a:pt x="1288" y="222"/>
                  <a:pt x="898" y="277"/>
                  <a:pt x="683" y="296"/>
                </a:cubicBezTo>
                <a:cubicBezTo>
                  <a:pt x="468" y="315"/>
                  <a:pt x="427" y="302"/>
                  <a:pt x="313" y="288"/>
                </a:cubicBezTo>
                <a:cubicBezTo>
                  <a:pt x="199" y="274"/>
                  <a:pt x="65" y="229"/>
                  <a:pt x="0" y="21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24585" name="Text Box 69"/>
          <p:cNvSpPr txBox="1">
            <a:spLocks noChangeArrowheads="1"/>
          </p:cNvSpPr>
          <p:nvPr/>
        </p:nvSpPr>
        <p:spPr bwMode="auto">
          <a:xfrm>
            <a:off x="2667000" y="6096000"/>
            <a:ext cx="13716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Khóa chính</a:t>
            </a:r>
          </a:p>
        </p:txBody>
      </p:sp>
      <p:sp>
        <p:nvSpPr>
          <p:cNvPr id="24586" name="Text Box 70"/>
          <p:cNvSpPr txBox="1">
            <a:spLocks noChangeArrowheads="1"/>
          </p:cNvSpPr>
          <p:nvPr/>
        </p:nvSpPr>
        <p:spPr bwMode="auto">
          <a:xfrm>
            <a:off x="7315200" y="5715000"/>
            <a:ext cx="13716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Khóa </a:t>
            </a:r>
            <a:r>
              <a:rPr lang="en-US" sz="1400" smtClean="0"/>
              <a:t>ngoài</a:t>
            </a:r>
            <a:endParaRPr lang="en-US" sz="1400"/>
          </a:p>
        </p:txBody>
      </p:sp>
      <p:sp>
        <p:nvSpPr>
          <p:cNvPr id="24587" name="Line 71"/>
          <p:cNvSpPr>
            <a:spLocks noChangeShapeType="1"/>
          </p:cNvSpPr>
          <p:nvPr/>
        </p:nvSpPr>
        <p:spPr bwMode="auto">
          <a:xfrm flipH="1">
            <a:off x="3124200" y="5562600"/>
            <a:ext cx="1524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24588" name="Line 72"/>
          <p:cNvSpPr>
            <a:spLocks noChangeShapeType="1"/>
          </p:cNvSpPr>
          <p:nvPr/>
        </p:nvSpPr>
        <p:spPr bwMode="auto">
          <a:xfrm>
            <a:off x="7924800" y="5334000"/>
            <a:ext cx="762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24589" name="Text Box 74"/>
          <p:cNvSpPr txBox="1">
            <a:spLocks noChangeArrowheads="1"/>
          </p:cNvSpPr>
          <p:nvPr/>
        </p:nvSpPr>
        <p:spPr bwMode="auto">
          <a:xfrm>
            <a:off x="2667000" y="4419600"/>
            <a:ext cx="19812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Quan hệ tham chiếu</a:t>
            </a:r>
          </a:p>
        </p:txBody>
      </p:sp>
      <p:sp>
        <p:nvSpPr>
          <p:cNvPr id="24590" name="Line 75"/>
          <p:cNvSpPr>
            <a:spLocks noChangeShapeType="1"/>
          </p:cNvSpPr>
          <p:nvPr/>
        </p:nvSpPr>
        <p:spPr bwMode="auto">
          <a:xfrm flipH="1">
            <a:off x="2209800" y="47244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24591" name="Text Box 76"/>
          <p:cNvSpPr txBox="1">
            <a:spLocks noChangeArrowheads="1"/>
          </p:cNvSpPr>
          <p:nvPr/>
        </p:nvSpPr>
        <p:spPr bwMode="auto">
          <a:xfrm>
            <a:off x="457200" y="6019800"/>
            <a:ext cx="1371600" cy="5175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Quan hệ bị tham chiếu</a:t>
            </a:r>
          </a:p>
        </p:txBody>
      </p:sp>
      <p:sp>
        <p:nvSpPr>
          <p:cNvPr id="24592" name="Line 77"/>
          <p:cNvSpPr>
            <a:spLocks noChangeShapeType="1"/>
          </p:cNvSpPr>
          <p:nvPr/>
        </p:nvSpPr>
        <p:spPr bwMode="auto">
          <a:xfrm flipV="1">
            <a:off x="1219200" y="5638800"/>
            <a:ext cx="152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19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20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b="1" i="1" dirty="0" smtClean="0">
                <a:sym typeface="Symbol" pitchFamily="18" charset="2"/>
              </a:rPr>
              <a:t>Nhận xét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ym typeface="Symbol" pitchFamily="18" charset="2"/>
              </a:rPr>
              <a:t>Trong một lược đồ quan hệ, một thuộc tính vừa có thể tham gia vào khóa chính, vừa tham gia vào khóa ngoài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ym typeface="Symbol" pitchFamily="18" charset="2"/>
              </a:rPr>
              <a:t>Khóa ngoài có thể tham chiếu đến khóa chính trên cùng 1 lược đồ quan hệ 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ym typeface="Symbol" pitchFamily="18" charset="2"/>
              </a:rPr>
              <a:t>Có thể có nhiều khóa ngoài tham chiếu đến cùng một khóa chính. </a:t>
            </a:r>
            <a:endParaRPr lang="en-US" dirty="0" smtClean="0">
              <a:solidFill>
                <a:srgbClr val="FF3300"/>
              </a:solidFill>
              <a:sym typeface="Symbol" pitchFamily="18" charset="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ym typeface="Symbol" pitchFamily="18" charset="2"/>
              </a:rPr>
              <a:t>Ràng buộc tham chiếu = Ràng buộc khóa ngoài</a:t>
            </a:r>
          </a:p>
          <a:p>
            <a:pPr lvl="1"/>
            <a:endParaRPr lang="en-US" dirty="0" smtClean="0">
              <a:sym typeface="Symbol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F1EA626-78E9-478C-9CC4-AB09CC0704AE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B1C4B5-396C-48F9-BA0E-16316FACCED4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8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9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620712"/>
          </a:xfrm>
        </p:spPr>
        <p:txBody>
          <a:bodyPr/>
          <a:lstStyle/>
          <a:p>
            <a:r>
              <a:rPr lang="en-US" sz="2800" smtClean="0"/>
              <a:t>Biểu diễn ràng buộc tham chiếu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04F7B2-7593-4986-B11A-6B77922CB6CE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A42162-ACB1-481C-827E-851BF0539E2D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26629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24000"/>
            <a:ext cx="6977063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8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9" name="Picture 3"/>
            <p:cNvPicPr preferRelativeResize="0"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r>
              <a:rPr lang="en-US" sz="3500" smtClean="0"/>
              <a:t>Nội dung chi tiết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smtClean="0">
                <a:solidFill>
                  <a:srgbClr val="777777"/>
                </a:solidFill>
              </a:rPr>
              <a:t>Các khái niệm của mô hình quan hệ</a:t>
            </a:r>
            <a:endParaRPr lang="en-US" b="1" smtClean="0"/>
          </a:p>
          <a:p>
            <a:r>
              <a:rPr lang="en-US" smtClean="0">
                <a:solidFill>
                  <a:srgbClr val="777777"/>
                </a:solidFill>
              </a:rPr>
              <a:t>Các đặc trưng của quan hệ</a:t>
            </a:r>
          </a:p>
          <a:p>
            <a:r>
              <a:rPr lang="en-US" smtClean="0">
                <a:solidFill>
                  <a:srgbClr val="777777"/>
                </a:solidFill>
              </a:rPr>
              <a:t>Ràng buộc toàn vẹn</a:t>
            </a:r>
            <a:r>
              <a:rPr lang="en-US" b="1" smtClean="0"/>
              <a:t> </a:t>
            </a:r>
          </a:p>
          <a:p>
            <a:r>
              <a:rPr lang="en-US" b="1" smtClean="0"/>
              <a:t>Chuyển lược đồ ER sang mô hình quan hệ</a:t>
            </a:r>
          </a:p>
          <a:p>
            <a:pPr lvl="1"/>
            <a:r>
              <a:rPr lang="en-US" smtClean="0"/>
              <a:t>Các qui tắc chuyển đổi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2612D7-F223-4FDD-BD2A-F9BDCD5E4AB2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4644-91E9-4C22-88EA-EFAF69A5BD89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229600" cy="457200"/>
          </a:xfrm>
        </p:spPr>
        <p:txBody>
          <a:bodyPr/>
          <a:lstStyle/>
          <a:p>
            <a:r>
              <a:rPr lang="en-US" sz="2800" b="1" smtClean="0"/>
              <a:t>Các qui tắc chuyển đổi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3429000" cy="510540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b="1" smtClean="0">
                <a:solidFill>
                  <a:srgbClr val="777777"/>
                </a:solidFill>
              </a:rPr>
              <a:t>Lược đồ ER</a:t>
            </a:r>
          </a:p>
          <a:p>
            <a:pPr>
              <a:buFont typeface="Courier New" pitchFamily="49" charset="0"/>
              <a:buChar char="o"/>
            </a:pPr>
            <a:r>
              <a:rPr lang="en-US" smtClean="0">
                <a:solidFill>
                  <a:srgbClr val="777777"/>
                </a:solidFill>
              </a:rPr>
              <a:t>Thực thể</a:t>
            </a:r>
          </a:p>
          <a:p>
            <a:pPr lvl="2">
              <a:buFont typeface="Courier New" pitchFamily="49" charset="0"/>
              <a:buChar char="o"/>
            </a:pPr>
            <a:r>
              <a:rPr lang="en-US" smtClean="0">
                <a:solidFill>
                  <a:srgbClr val="777777"/>
                </a:solidFill>
              </a:rPr>
              <a:t>Thực thể mạnh</a:t>
            </a:r>
          </a:p>
          <a:p>
            <a:pPr lvl="2">
              <a:buFont typeface="Courier New" pitchFamily="49" charset="0"/>
              <a:buChar char="o"/>
            </a:pPr>
            <a:r>
              <a:rPr lang="en-US" smtClean="0">
                <a:solidFill>
                  <a:srgbClr val="777777"/>
                </a:solidFill>
              </a:rPr>
              <a:t>Thực thể yếu</a:t>
            </a:r>
          </a:p>
          <a:p>
            <a:pPr>
              <a:buFont typeface="Courier New" pitchFamily="49" charset="0"/>
              <a:buChar char="o"/>
            </a:pPr>
            <a:r>
              <a:rPr lang="en-US" smtClean="0">
                <a:solidFill>
                  <a:srgbClr val="777777"/>
                </a:solidFill>
              </a:rPr>
              <a:t>Thuộc tính</a:t>
            </a:r>
          </a:p>
          <a:p>
            <a:pPr lvl="2">
              <a:buFont typeface="Courier New" pitchFamily="49" charset="0"/>
              <a:buChar char="o"/>
            </a:pPr>
            <a:r>
              <a:rPr lang="en-US" smtClean="0">
                <a:solidFill>
                  <a:srgbClr val="777777"/>
                </a:solidFill>
              </a:rPr>
              <a:t>Đơn trị</a:t>
            </a:r>
          </a:p>
          <a:p>
            <a:pPr lvl="2">
              <a:buFont typeface="Courier New" pitchFamily="49" charset="0"/>
              <a:buChar char="o"/>
            </a:pPr>
            <a:r>
              <a:rPr lang="en-US" smtClean="0">
                <a:solidFill>
                  <a:srgbClr val="777777"/>
                </a:solidFill>
              </a:rPr>
              <a:t>Đa trị</a:t>
            </a:r>
          </a:p>
          <a:p>
            <a:pPr lvl="2">
              <a:buFont typeface="Courier New" pitchFamily="49" charset="0"/>
              <a:buChar char="o"/>
            </a:pPr>
            <a:r>
              <a:rPr lang="en-US" smtClean="0">
                <a:solidFill>
                  <a:srgbClr val="777777"/>
                </a:solidFill>
              </a:rPr>
              <a:t>Khóa</a:t>
            </a:r>
          </a:p>
          <a:p>
            <a:pPr>
              <a:buFont typeface="Courier New" pitchFamily="49" charset="0"/>
              <a:buChar char="o"/>
            </a:pPr>
            <a:r>
              <a:rPr lang="en-US" smtClean="0">
                <a:solidFill>
                  <a:srgbClr val="777777"/>
                </a:solidFill>
              </a:rPr>
              <a:t>Liên kết</a:t>
            </a:r>
          </a:p>
          <a:p>
            <a:pPr lvl="2">
              <a:buFont typeface="Courier New" pitchFamily="49" charset="0"/>
              <a:buChar char="o"/>
            </a:pPr>
            <a:r>
              <a:rPr lang="en-US" smtClean="0">
                <a:solidFill>
                  <a:srgbClr val="777777"/>
                </a:solidFill>
              </a:rPr>
              <a:t>Quan hệ 1:1</a:t>
            </a:r>
          </a:p>
          <a:p>
            <a:pPr lvl="2">
              <a:buFont typeface="Courier New" pitchFamily="49" charset="0"/>
              <a:buChar char="o"/>
            </a:pPr>
            <a:r>
              <a:rPr lang="en-US" smtClean="0">
                <a:solidFill>
                  <a:srgbClr val="777777"/>
                </a:solidFill>
              </a:rPr>
              <a:t>Quan hệ 1:n</a:t>
            </a:r>
          </a:p>
          <a:p>
            <a:pPr lvl="2">
              <a:buFont typeface="Courier New" pitchFamily="49" charset="0"/>
              <a:buChar char="o"/>
            </a:pPr>
            <a:r>
              <a:rPr lang="en-US" smtClean="0">
                <a:solidFill>
                  <a:srgbClr val="777777"/>
                </a:solidFill>
              </a:rPr>
              <a:t>Quan hệ n:m</a:t>
            </a:r>
          </a:p>
          <a:p>
            <a:pPr>
              <a:buNone/>
            </a:pPr>
            <a:r>
              <a:rPr lang="en-US" smtClean="0">
                <a:solidFill>
                  <a:srgbClr val="777777"/>
                </a:solidFill>
              </a:rPr>
              <a:t>	</a:t>
            </a:r>
          </a:p>
          <a:p>
            <a:pPr>
              <a:buNone/>
            </a:pPr>
            <a:endParaRPr lang="en-US" smtClean="0">
              <a:solidFill>
                <a:srgbClr val="777777"/>
              </a:solidFill>
            </a:endParaRPr>
          </a:p>
        </p:txBody>
      </p:sp>
      <p:sp>
        <p:nvSpPr>
          <p:cNvPr id="6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1DEA5AB-0C2D-4480-BCC1-B2D303527563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94568-C39E-4087-981B-2616BFA79904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69" name="Footer Placeholder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70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71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72" name="TextBox 71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  <p:sp>
        <p:nvSpPr>
          <p:cNvPr id="74" name="Rectangle 3"/>
          <p:cNvSpPr txBox="1">
            <a:spLocks noChangeArrowheads="1"/>
          </p:cNvSpPr>
          <p:nvPr/>
        </p:nvSpPr>
        <p:spPr bwMode="auto">
          <a:xfrm>
            <a:off x="5029200" y="1295400"/>
            <a:ext cx="3352800" cy="50785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Lược đồ QH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Courier New" pitchFamily="49" charset="0"/>
              <a:buChar char="o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Quan hệ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Courier New" pitchFamily="49" charset="0"/>
              <a:buChar char="o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Thuộc tính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Courier New" pitchFamily="49" charset="0"/>
              <a:buChar char="o"/>
              <a:tabLst/>
              <a:defRPr/>
            </a:pPr>
            <a:r>
              <a:rPr lang="en-US" sz="2600" smtClean="0">
                <a:solidFill>
                  <a:srgbClr val="777777"/>
                </a:solidFill>
                <a:latin typeface="+mn-lt"/>
              </a:rPr>
              <a:t>Khóa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Courier New" pitchFamily="49" charset="0"/>
              <a:buChar char="o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Tham</a:t>
            </a:r>
            <a:r>
              <a:rPr kumimoji="0" lang="en-US" sz="2600" b="0" i="0" u="none" strike="noStrike" kern="1200" cap="none" spc="0" normalizeH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chiếu</a:t>
            </a:r>
            <a:endParaRPr kumimoji="0" lang="en-US" sz="2600" b="0" i="0" u="none" strike="noStrike" kern="1200" cap="none" spc="0" normalizeH="0" baseline="0" noProof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2460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Courier New" pitchFamily="49" charset="0"/>
              <a:buChar char="o"/>
              <a:tabLst/>
              <a:defRPr/>
            </a:pPr>
            <a:endParaRPr kumimoji="0" lang="en-US" sz="2100" b="0" i="0" u="none" strike="noStrike" kern="1200" cap="none" spc="0" normalizeH="0" baseline="0" noProof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5" name="Right Arrow 74"/>
          <p:cNvSpPr/>
          <p:nvPr/>
        </p:nvSpPr>
        <p:spPr>
          <a:xfrm>
            <a:off x="4230711" y="15240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962400" cy="381000"/>
          </a:xfrm>
        </p:spPr>
        <p:txBody>
          <a:bodyPr/>
          <a:lstStyle/>
          <a:p>
            <a:r>
              <a:rPr lang="en-US" sz="2400" b="1" smtClean="0">
                <a:solidFill>
                  <a:schemeClr val="tx1"/>
                </a:solidFill>
              </a:rPr>
              <a:t>Mô hình dữ liệu quan hệ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>
              <a:buNone/>
            </a:pPr>
            <a:r>
              <a:rPr lang="en-US" b="1" i="1" smtClean="0"/>
              <a:t>Nội dung chính</a:t>
            </a:r>
          </a:p>
          <a:p>
            <a:pPr marL="514350" indent="-514350">
              <a:buAutoNum type="arabicPeriod"/>
            </a:pPr>
            <a:r>
              <a:rPr lang="en-US" smtClean="0"/>
              <a:t>Các khái niệm của mô hình quan hệ</a:t>
            </a:r>
          </a:p>
          <a:p>
            <a:pPr marL="514350" indent="-514350">
              <a:buAutoNum type="arabicPeriod"/>
            </a:pPr>
            <a:r>
              <a:rPr lang="en-US" smtClean="0"/>
              <a:t>Các đặc trưng của quan hệ</a:t>
            </a:r>
          </a:p>
          <a:p>
            <a:pPr marL="514350" indent="-514350">
              <a:buAutoNum type="arabicPeriod"/>
            </a:pPr>
            <a:r>
              <a:rPr lang="en-US" smtClean="0"/>
              <a:t>Chuyển lược đồ ER sang lược đồ quan hệ</a:t>
            </a:r>
          </a:p>
          <a:p>
            <a:pPr marL="514350" indent="-514350">
              <a:buAutoNum type="arabicPeriod"/>
            </a:pPr>
            <a:r>
              <a:rPr lang="en-US" smtClean="0"/>
              <a:t>Các phép toán trên quan hệ</a:t>
            </a: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E53C52-B557-4C22-922B-FE5FD8668153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18EE7-FE0B-4503-9749-4A3B0DEC18A8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52400"/>
            <a:ext cx="9144000" cy="533399"/>
            <a:chOff x="0" y="152401"/>
            <a:chExt cx="9144000" cy="426718"/>
          </a:xfrm>
        </p:grpSpPr>
        <p:pic>
          <p:nvPicPr>
            <p:cNvPr id="9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33400"/>
              <a:ext cx="9108000" cy="45719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553200" y="152401"/>
              <a:ext cx="2590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</p:grp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229600" cy="457200"/>
          </a:xfrm>
        </p:spPr>
        <p:txBody>
          <a:bodyPr/>
          <a:lstStyle/>
          <a:p>
            <a:r>
              <a:rPr lang="en-US" sz="2800" b="1" smtClean="0"/>
              <a:t>Các qui tắc chuyển đổi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>
              <a:buNone/>
            </a:pPr>
            <a:r>
              <a:rPr lang="en-US" smtClean="0"/>
              <a:t>(1) Thực thể</a:t>
            </a:r>
          </a:p>
          <a:p>
            <a:pPr lvl="1"/>
            <a:r>
              <a:rPr lang="en-US" smtClean="0"/>
              <a:t>Mỗi kiểu thực thể (</a:t>
            </a:r>
            <a:r>
              <a:rPr lang="en-US" i="1" smtClean="0"/>
              <a:t>trừ thực thể yếu</a:t>
            </a:r>
            <a:r>
              <a:rPr lang="en-US" smtClean="0"/>
              <a:t>) chuyển thành 1 quan hệ có cùng tên và tập thuộc tính (</a:t>
            </a:r>
            <a:r>
              <a:rPr lang="en-US" i="1" smtClean="0"/>
              <a:t>trừ tt đa trị</a:t>
            </a:r>
            <a:r>
              <a:rPr lang="en-US" smtClean="0"/>
              <a:t>)</a:t>
            </a:r>
            <a:endParaRPr lang="en-US" smtClean="0">
              <a:solidFill>
                <a:srgbClr val="777777"/>
              </a:solidFill>
            </a:endParaRPr>
          </a:p>
        </p:txBody>
      </p:sp>
      <p:sp>
        <p:nvSpPr>
          <p:cNvPr id="6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1DEA5AB-0C2D-4480-BCC1-B2D303527563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94568-C39E-4087-981B-2616BFA79904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762000" y="2641600"/>
            <a:ext cx="7467600" cy="2463800"/>
            <a:chOff x="432" y="1712"/>
            <a:chExt cx="4704" cy="1552"/>
          </a:xfrm>
        </p:grpSpPr>
        <p:grpSp>
          <p:nvGrpSpPr>
            <p:cNvPr id="3" name="Group 58"/>
            <p:cNvGrpSpPr>
              <a:grpSpLocks/>
            </p:cNvGrpSpPr>
            <p:nvPr/>
          </p:nvGrpSpPr>
          <p:grpSpPr bwMode="auto">
            <a:xfrm>
              <a:off x="432" y="1712"/>
              <a:ext cx="2376" cy="1248"/>
              <a:chOff x="672" y="2304"/>
              <a:chExt cx="2376" cy="1248"/>
            </a:xfrm>
          </p:grpSpPr>
          <p:sp>
            <p:nvSpPr>
              <p:cNvPr id="31784" name="Text Box 6"/>
              <p:cNvSpPr txBox="1">
                <a:spLocks noChangeArrowheads="1"/>
              </p:cNvSpPr>
              <p:nvPr/>
            </p:nvSpPr>
            <p:spPr bwMode="auto">
              <a:xfrm>
                <a:off x="1472" y="2928"/>
                <a:ext cx="1008" cy="239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NHANVIEN</a:t>
                </a:r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768" y="2976"/>
                <a:ext cx="528" cy="240"/>
                <a:chOff x="192" y="1080"/>
                <a:chExt cx="528" cy="240"/>
              </a:xfrm>
            </p:grpSpPr>
            <p:sp>
              <p:nvSpPr>
                <p:cNvPr id="31810" name="Oval 8"/>
                <p:cNvSpPr>
                  <a:spLocks noChangeArrowheads="1"/>
                </p:cNvSpPr>
                <p:nvPr/>
              </p:nvSpPr>
              <p:spPr bwMode="auto">
                <a:xfrm>
                  <a:off x="192" y="1080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181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92" y="1104"/>
                  <a:ext cx="528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TENNV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1296" y="2400"/>
                <a:ext cx="576" cy="240"/>
                <a:chOff x="864" y="840"/>
                <a:chExt cx="576" cy="240"/>
              </a:xfrm>
            </p:grpSpPr>
            <p:sp>
              <p:nvSpPr>
                <p:cNvPr id="31808" name="Oval 11"/>
                <p:cNvSpPr>
                  <a:spLocks noChangeArrowheads="1"/>
                </p:cNvSpPr>
                <p:nvPr/>
              </p:nvSpPr>
              <p:spPr bwMode="auto">
                <a:xfrm>
                  <a:off x="888" y="840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180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864" y="864"/>
                  <a:ext cx="576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NS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2496" y="2400"/>
                <a:ext cx="552" cy="240"/>
                <a:chOff x="3888" y="3792"/>
                <a:chExt cx="552" cy="240"/>
              </a:xfrm>
            </p:grpSpPr>
            <p:sp>
              <p:nvSpPr>
                <p:cNvPr id="31806" name="Oval 14"/>
                <p:cNvSpPr>
                  <a:spLocks noChangeArrowheads="1"/>
                </p:cNvSpPr>
                <p:nvPr/>
              </p:nvSpPr>
              <p:spPr bwMode="auto">
                <a:xfrm>
                  <a:off x="3912" y="3792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180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888" y="3816"/>
                  <a:ext cx="528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DCHI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768" y="3312"/>
                <a:ext cx="528" cy="240"/>
                <a:chOff x="168" y="1416"/>
                <a:chExt cx="528" cy="240"/>
              </a:xfrm>
            </p:grpSpPr>
            <p:sp>
              <p:nvSpPr>
                <p:cNvPr id="31804" name="Oval 17"/>
                <p:cNvSpPr>
                  <a:spLocks noChangeArrowheads="1"/>
                </p:cNvSpPr>
                <p:nvPr/>
              </p:nvSpPr>
              <p:spPr bwMode="auto">
                <a:xfrm>
                  <a:off x="168" y="1416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180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92" y="1440"/>
                  <a:ext cx="480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GT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1920" y="2400"/>
                <a:ext cx="528" cy="240"/>
                <a:chOff x="3576" y="3456"/>
                <a:chExt cx="528" cy="240"/>
              </a:xfrm>
            </p:grpSpPr>
            <p:sp>
              <p:nvSpPr>
                <p:cNvPr id="31802" name="Oval 20"/>
                <p:cNvSpPr>
                  <a:spLocks noChangeArrowheads="1"/>
                </p:cNvSpPr>
                <p:nvPr/>
              </p:nvSpPr>
              <p:spPr bwMode="auto">
                <a:xfrm>
                  <a:off x="3576" y="3456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180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600" y="3480"/>
                  <a:ext cx="480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LUONG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720" y="2640"/>
                <a:ext cx="528" cy="240"/>
                <a:chOff x="192" y="744"/>
                <a:chExt cx="528" cy="240"/>
              </a:xfrm>
            </p:grpSpPr>
            <p:sp>
              <p:nvSpPr>
                <p:cNvPr id="31800" name="Oval 23"/>
                <p:cNvSpPr>
                  <a:spLocks noChangeArrowheads="1"/>
                </p:cNvSpPr>
                <p:nvPr/>
              </p:nvSpPr>
              <p:spPr bwMode="auto">
                <a:xfrm>
                  <a:off x="192" y="744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180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92" y="768"/>
                  <a:ext cx="528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HONV</a:t>
                  </a:r>
                </a:p>
              </p:txBody>
            </p:sp>
          </p:grpSp>
          <p:sp>
            <p:nvSpPr>
              <p:cNvPr id="31791" name="Line 25"/>
              <p:cNvSpPr>
                <a:spLocks noChangeShapeType="1"/>
              </p:cNvSpPr>
              <p:nvPr/>
            </p:nvSpPr>
            <p:spPr bwMode="auto">
              <a:xfrm flipH="1">
                <a:off x="1248" y="3168"/>
                <a:ext cx="24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1792" name="Line 26"/>
              <p:cNvSpPr>
                <a:spLocks noChangeShapeType="1"/>
              </p:cNvSpPr>
              <p:nvPr/>
            </p:nvSpPr>
            <p:spPr bwMode="auto">
              <a:xfrm flipH="1">
                <a:off x="1296" y="3024"/>
                <a:ext cx="19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1793" name="Line 27"/>
              <p:cNvSpPr>
                <a:spLocks noChangeShapeType="1"/>
              </p:cNvSpPr>
              <p:nvPr/>
            </p:nvSpPr>
            <p:spPr bwMode="auto">
              <a:xfrm flipH="1" flipV="1">
                <a:off x="1248" y="2784"/>
                <a:ext cx="24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1794" name="Line 28"/>
              <p:cNvSpPr>
                <a:spLocks noChangeShapeType="1"/>
              </p:cNvSpPr>
              <p:nvPr/>
            </p:nvSpPr>
            <p:spPr bwMode="auto">
              <a:xfrm flipH="1" flipV="1">
                <a:off x="1584" y="264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1795" name="Line 29"/>
              <p:cNvSpPr>
                <a:spLocks noChangeShapeType="1"/>
              </p:cNvSpPr>
              <p:nvPr/>
            </p:nvSpPr>
            <p:spPr bwMode="auto">
              <a:xfrm flipV="1">
                <a:off x="2016" y="2640"/>
                <a:ext cx="19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1796" name="Line 30"/>
              <p:cNvSpPr>
                <a:spLocks noChangeShapeType="1"/>
              </p:cNvSpPr>
              <p:nvPr/>
            </p:nvSpPr>
            <p:spPr bwMode="auto">
              <a:xfrm flipV="1">
                <a:off x="2304" y="2640"/>
                <a:ext cx="43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1797" name="Oval 32"/>
              <p:cNvSpPr>
                <a:spLocks noChangeArrowheads="1"/>
              </p:cNvSpPr>
              <p:nvPr/>
            </p:nvSpPr>
            <p:spPr bwMode="auto">
              <a:xfrm>
                <a:off x="672" y="230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1798" name="Text Box 33"/>
              <p:cNvSpPr txBox="1">
                <a:spLocks noChangeArrowheads="1"/>
              </p:cNvSpPr>
              <p:nvPr/>
            </p:nvSpPr>
            <p:spPr bwMode="auto">
              <a:xfrm>
                <a:off x="696" y="2304"/>
                <a:ext cx="48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u="sng"/>
                  <a:t>MANV</a:t>
                </a:r>
              </a:p>
            </p:txBody>
          </p:sp>
          <p:sp>
            <p:nvSpPr>
              <p:cNvPr id="31799" name="Line 34"/>
              <p:cNvSpPr>
                <a:spLocks noChangeShapeType="1"/>
              </p:cNvSpPr>
              <p:nvPr/>
            </p:nvSpPr>
            <p:spPr bwMode="auto">
              <a:xfrm flipH="1" flipV="1">
                <a:off x="1152" y="2496"/>
                <a:ext cx="43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</p:grpSp>
        <p:grpSp>
          <p:nvGrpSpPr>
            <p:cNvPr id="10" name="Group 59"/>
            <p:cNvGrpSpPr>
              <a:grpSpLocks/>
            </p:cNvGrpSpPr>
            <p:nvPr/>
          </p:nvGrpSpPr>
          <p:grpSpPr bwMode="auto">
            <a:xfrm>
              <a:off x="2248" y="2240"/>
              <a:ext cx="1736" cy="432"/>
              <a:chOff x="1864" y="960"/>
              <a:chExt cx="1736" cy="432"/>
            </a:xfrm>
          </p:grpSpPr>
          <p:grpSp>
            <p:nvGrpSpPr>
              <p:cNvPr id="11" name="Group 60"/>
              <p:cNvGrpSpPr>
                <a:grpSpLocks/>
              </p:cNvGrpSpPr>
              <p:nvPr/>
            </p:nvGrpSpPr>
            <p:grpSpPr bwMode="auto">
              <a:xfrm>
                <a:off x="2208" y="960"/>
                <a:ext cx="1056" cy="432"/>
                <a:chOff x="3360" y="2880"/>
                <a:chExt cx="1056" cy="432"/>
              </a:xfrm>
            </p:grpSpPr>
            <p:sp>
              <p:nvSpPr>
                <p:cNvPr id="31782" name="AutoShape 61"/>
                <p:cNvSpPr>
                  <a:spLocks noChangeArrowheads="1"/>
                </p:cNvSpPr>
                <p:nvPr/>
              </p:nvSpPr>
              <p:spPr bwMode="auto">
                <a:xfrm>
                  <a:off x="3360" y="2880"/>
                  <a:ext cx="1056" cy="432"/>
                </a:xfrm>
                <a:prstGeom prst="flowChartDecision">
                  <a:avLst/>
                </a:prstGeom>
                <a:noFill/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1783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456" y="2976"/>
                  <a:ext cx="912" cy="21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/>
                    <a:t>Lam_viec</a:t>
                  </a:r>
                </a:p>
              </p:txBody>
            </p:sp>
          </p:grpSp>
          <p:sp>
            <p:nvSpPr>
              <p:cNvPr id="31780" name="Line 63"/>
              <p:cNvSpPr>
                <a:spLocks noChangeShapeType="1"/>
              </p:cNvSpPr>
              <p:nvPr/>
            </p:nvSpPr>
            <p:spPr bwMode="auto">
              <a:xfrm>
                <a:off x="1864" y="118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1781" name="Line 64"/>
              <p:cNvSpPr>
                <a:spLocks noChangeShapeType="1"/>
              </p:cNvSpPr>
              <p:nvPr/>
            </p:nvSpPr>
            <p:spPr bwMode="auto">
              <a:xfrm>
                <a:off x="3264" y="118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</p:grpSp>
        <p:grpSp>
          <p:nvGrpSpPr>
            <p:cNvPr id="12" name="Group 65"/>
            <p:cNvGrpSpPr>
              <a:grpSpLocks/>
            </p:cNvGrpSpPr>
            <p:nvPr/>
          </p:nvGrpSpPr>
          <p:grpSpPr bwMode="auto">
            <a:xfrm>
              <a:off x="2016" y="2576"/>
              <a:ext cx="2208" cy="688"/>
              <a:chOff x="1728" y="1824"/>
              <a:chExt cx="2208" cy="688"/>
            </a:xfrm>
          </p:grpSpPr>
          <p:grpSp>
            <p:nvGrpSpPr>
              <p:cNvPr id="13" name="Group 66"/>
              <p:cNvGrpSpPr>
                <a:grpSpLocks/>
              </p:cNvGrpSpPr>
              <p:nvPr/>
            </p:nvGrpSpPr>
            <p:grpSpPr bwMode="auto">
              <a:xfrm>
                <a:off x="2208" y="2080"/>
                <a:ext cx="1344" cy="432"/>
                <a:chOff x="2208" y="2080"/>
                <a:chExt cx="1344" cy="432"/>
              </a:xfrm>
            </p:grpSpPr>
            <p:sp>
              <p:nvSpPr>
                <p:cNvPr id="31777" name="AutoShape 67"/>
                <p:cNvSpPr>
                  <a:spLocks noChangeArrowheads="1"/>
                </p:cNvSpPr>
                <p:nvPr/>
              </p:nvSpPr>
              <p:spPr bwMode="auto">
                <a:xfrm>
                  <a:off x="2208" y="2080"/>
                  <a:ext cx="1344" cy="432"/>
                </a:xfrm>
                <a:prstGeom prst="flowChartDecision">
                  <a:avLst/>
                </a:prstGeom>
                <a:noFill/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177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304" y="2176"/>
                  <a:ext cx="1200" cy="21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/>
                    <a:t>La_truong_phong</a:t>
                  </a:r>
                </a:p>
              </p:txBody>
            </p:sp>
          </p:grpSp>
          <p:sp>
            <p:nvSpPr>
              <p:cNvPr id="31773" name="Line 69"/>
              <p:cNvSpPr>
                <a:spLocks noChangeShapeType="1"/>
              </p:cNvSpPr>
              <p:nvPr/>
            </p:nvSpPr>
            <p:spPr bwMode="auto">
              <a:xfrm>
                <a:off x="1728" y="1824"/>
                <a:ext cx="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1774" name="Line 70"/>
              <p:cNvSpPr>
                <a:spLocks noChangeShapeType="1"/>
              </p:cNvSpPr>
              <p:nvPr/>
            </p:nvSpPr>
            <p:spPr bwMode="auto">
              <a:xfrm>
                <a:off x="3936" y="1824"/>
                <a:ext cx="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1775" name="Line 71"/>
              <p:cNvSpPr>
                <a:spLocks noChangeShapeType="1"/>
              </p:cNvSpPr>
              <p:nvPr/>
            </p:nvSpPr>
            <p:spPr bwMode="auto">
              <a:xfrm>
                <a:off x="1728" y="230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1776" name="Line 72"/>
              <p:cNvSpPr>
                <a:spLocks noChangeShapeType="1"/>
              </p:cNvSpPr>
              <p:nvPr/>
            </p:nvSpPr>
            <p:spPr bwMode="auto">
              <a:xfrm>
                <a:off x="3552" y="23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</p:grpSp>
        <p:sp>
          <p:nvSpPr>
            <p:cNvPr id="31760" name="Text Box 74"/>
            <p:cNvSpPr txBox="1">
              <a:spLocks noChangeArrowheads="1"/>
            </p:cNvSpPr>
            <p:nvPr/>
          </p:nvSpPr>
          <p:spPr bwMode="auto">
            <a:xfrm>
              <a:off x="3984" y="2336"/>
              <a:ext cx="1008" cy="23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PHONGBAN</a:t>
              </a:r>
            </a:p>
          </p:txBody>
        </p:sp>
        <p:grpSp>
          <p:nvGrpSpPr>
            <p:cNvPr id="14" name="Group 75"/>
            <p:cNvGrpSpPr>
              <a:grpSpLocks/>
            </p:cNvGrpSpPr>
            <p:nvPr/>
          </p:nvGrpSpPr>
          <p:grpSpPr bwMode="auto">
            <a:xfrm>
              <a:off x="4560" y="1856"/>
              <a:ext cx="576" cy="480"/>
              <a:chOff x="4272" y="1104"/>
              <a:chExt cx="576" cy="480"/>
            </a:xfrm>
          </p:grpSpPr>
          <p:sp>
            <p:nvSpPr>
              <p:cNvPr id="31769" name="Oval 76"/>
              <p:cNvSpPr>
                <a:spLocks noChangeArrowheads="1"/>
              </p:cNvSpPr>
              <p:nvPr/>
            </p:nvSpPr>
            <p:spPr bwMode="auto">
              <a:xfrm>
                <a:off x="4272" y="110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1770" name="Text Box 77"/>
              <p:cNvSpPr txBox="1">
                <a:spLocks noChangeArrowheads="1"/>
              </p:cNvSpPr>
              <p:nvPr/>
            </p:nvSpPr>
            <p:spPr bwMode="auto">
              <a:xfrm>
                <a:off x="4272" y="1128"/>
                <a:ext cx="576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u="sng"/>
                  <a:t>MAPHG</a:t>
                </a:r>
              </a:p>
            </p:txBody>
          </p:sp>
          <p:sp>
            <p:nvSpPr>
              <p:cNvPr id="31771" name="Line 78"/>
              <p:cNvSpPr>
                <a:spLocks noChangeShapeType="1"/>
              </p:cNvSpPr>
              <p:nvPr/>
            </p:nvSpPr>
            <p:spPr bwMode="auto">
              <a:xfrm flipH="1">
                <a:off x="4368" y="1344"/>
                <a:ext cx="9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</p:grpSp>
        <p:sp>
          <p:nvSpPr>
            <p:cNvPr id="31762" name="Oval 80"/>
            <p:cNvSpPr>
              <a:spLocks noChangeArrowheads="1"/>
            </p:cNvSpPr>
            <p:nvPr/>
          </p:nvSpPr>
          <p:spPr bwMode="auto">
            <a:xfrm>
              <a:off x="3984" y="1856"/>
              <a:ext cx="528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1763" name="Text Box 81"/>
            <p:cNvSpPr txBox="1">
              <a:spLocks noChangeArrowheads="1"/>
            </p:cNvSpPr>
            <p:nvPr/>
          </p:nvSpPr>
          <p:spPr bwMode="auto">
            <a:xfrm>
              <a:off x="3984" y="1880"/>
              <a:ext cx="576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TENPHG</a:t>
              </a:r>
            </a:p>
          </p:txBody>
        </p:sp>
        <p:sp>
          <p:nvSpPr>
            <p:cNvPr id="31764" name="Line 82"/>
            <p:cNvSpPr>
              <a:spLocks noChangeShapeType="1"/>
            </p:cNvSpPr>
            <p:nvPr/>
          </p:nvSpPr>
          <p:spPr bwMode="auto">
            <a:xfrm>
              <a:off x="4272" y="2096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1765" name="Text Box 83"/>
            <p:cNvSpPr txBox="1">
              <a:spLocks noChangeArrowheads="1"/>
            </p:cNvSpPr>
            <p:nvPr/>
          </p:nvSpPr>
          <p:spPr bwMode="auto">
            <a:xfrm>
              <a:off x="2160" y="2256"/>
              <a:ext cx="576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(1,n)</a:t>
              </a:r>
            </a:p>
          </p:txBody>
        </p:sp>
        <p:sp>
          <p:nvSpPr>
            <p:cNvPr id="31766" name="Text Box 84"/>
            <p:cNvSpPr txBox="1">
              <a:spLocks noChangeArrowheads="1"/>
            </p:cNvSpPr>
            <p:nvPr/>
          </p:nvSpPr>
          <p:spPr bwMode="auto">
            <a:xfrm>
              <a:off x="3456" y="2256"/>
              <a:ext cx="576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(1,1)</a:t>
              </a:r>
            </a:p>
          </p:txBody>
        </p:sp>
        <p:sp>
          <p:nvSpPr>
            <p:cNvPr id="31767" name="Text Box 85"/>
            <p:cNvSpPr txBox="1">
              <a:spLocks noChangeArrowheads="1"/>
            </p:cNvSpPr>
            <p:nvPr/>
          </p:nvSpPr>
          <p:spPr bwMode="auto">
            <a:xfrm>
              <a:off x="3744" y="2864"/>
              <a:ext cx="576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(1,1)</a:t>
              </a:r>
            </a:p>
          </p:txBody>
        </p:sp>
        <p:sp>
          <p:nvSpPr>
            <p:cNvPr id="31768" name="Text Box 86"/>
            <p:cNvSpPr txBox="1">
              <a:spLocks noChangeArrowheads="1"/>
            </p:cNvSpPr>
            <p:nvPr/>
          </p:nvSpPr>
          <p:spPr bwMode="auto">
            <a:xfrm>
              <a:off x="1968" y="2864"/>
              <a:ext cx="576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(0,1)</a:t>
              </a:r>
            </a:p>
          </p:txBody>
        </p:sp>
      </p:grpSp>
      <p:sp>
        <p:nvSpPr>
          <p:cNvPr id="363609" name="Text Box 89"/>
          <p:cNvSpPr txBox="1">
            <a:spLocks noChangeArrowheads="1"/>
          </p:cNvSpPr>
          <p:nvPr/>
        </p:nvSpPr>
        <p:spPr bwMode="auto">
          <a:xfrm>
            <a:off x="304800" y="5881688"/>
            <a:ext cx="701040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NHANVIEN(</a:t>
            </a:r>
            <a:r>
              <a:rPr lang="en-US" u="sng"/>
              <a:t>MANV</a:t>
            </a:r>
            <a:r>
              <a:rPr lang="en-US"/>
              <a:t>, TENNV, HONV, NS, DCHI, GT, LUONG)</a:t>
            </a:r>
          </a:p>
        </p:txBody>
      </p:sp>
      <p:sp>
        <p:nvSpPr>
          <p:cNvPr id="363610" name="Text Box 90"/>
          <p:cNvSpPr txBox="1">
            <a:spLocks noChangeArrowheads="1"/>
          </p:cNvSpPr>
          <p:nvPr/>
        </p:nvSpPr>
        <p:spPr bwMode="auto">
          <a:xfrm>
            <a:off x="5257800" y="5334000"/>
            <a:ext cx="35814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PHONGBAN(TENPHG, </a:t>
            </a:r>
            <a:r>
              <a:rPr lang="en-US" u="sng"/>
              <a:t>MAPHG</a:t>
            </a:r>
            <a:r>
              <a:rPr lang="en-US"/>
              <a:t>)</a:t>
            </a:r>
          </a:p>
        </p:txBody>
      </p:sp>
      <p:sp>
        <p:nvSpPr>
          <p:cNvPr id="363619" name="Line 99"/>
          <p:cNvSpPr>
            <a:spLocks noChangeShapeType="1"/>
          </p:cNvSpPr>
          <p:nvPr/>
        </p:nvSpPr>
        <p:spPr bwMode="auto">
          <a:xfrm flipH="1">
            <a:off x="1066800" y="4038600"/>
            <a:ext cx="1295400" cy="1905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63620" name="Line 100"/>
          <p:cNvSpPr>
            <a:spLocks noChangeShapeType="1"/>
          </p:cNvSpPr>
          <p:nvPr/>
        </p:nvSpPr>
        <p:spPr bwMode="auto">
          <a:xfrm flipH="1">
            <a:off x="6553200" y="4038600"/>
            <a:ext cx="914400" cy="1371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63622" name="AutoShape 102"/>
          <p:cNvSpPr>
            <a:spLocks noChangeArrowheads="1"/>
          </p:cNvSpPr>
          <p:nvPr/>
        </p:nvSpPr>
        <p:spPr bwMode="auto">
          <a:xfrm>
            <a:off x="6248400" y="2590800"/>
            <a:ext cx="2057400" cy="1676400"/>
          </a:xfrm>
          <a:prstGeom prst="flowChartAlternateProcess">
            <a:avLst/>
          </a:prstGeom>
          <a:noFill/>
          <a:ln w="28575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363624" name="Freeform 104"/>
          <p:cNvSpPr>
            <a:spLocks/>
          </p:cNvSpPr>
          <p:nvPr/>
        </p:nvSpPr>
        <p:spPr bwMode="auto">
          <a:xfrm>
            <a:off x="361950" y="2420938"/>
            <a:ext cx="4362450" cy="2379662"/>
          </a:xfrm>
          <a:custGeom>
            <a:avLst/>
            <a:gdLst>
              <a:gd name="T0" fmla="*/ 317487 w 2913"/>
              <a:gd name="T1" fmla="*/ 134698 h 1431"/>
              <a:gd name="T2" fmla="*/ 247101 w 2913"/>
              <a:gd name="T3" fmla="*/ 269396 h 1431"/>
              <a:gd name="T4" fmla="*/ 166231 w 2913"/>
              <a:gd name="T5" fmla="*/ 439015 h 1431"/>
              <a:gd name="T6" fmla="*/ 85362 w 2913"/>
              <a:gd name="T7" fmla="*/ 833131 h 1431"/>
              <a:gd name="T8" fmla="*/ 23961 w 2913"/>
              <a:gd name="T9" fmla="*/ 1080909 h 1431"/>
              <a:gd name="T10" fmla="*/ 85362 w 2913"/>
              <a:gd name="T11" fmla="*/ 1588104 h 1431"/>
              <a:gd name="T12" fmla="*/ 236618 w 2913"/>
              <a:gd name="T13" fmla="*/ 1870804 h 1431"/>
              <a:gd name="T14" fmla="*/ 287535 w 2913"/>
              <a:gd name="T15" fmla="*/ 1960602 h 1431"/>
              <a:gd name="T16" fmla="*/ 542124 w 2913"/>
              <a:gd name="T17" fmla="*/ 2128559 h 1431"/>
              <a:gd name="T18" fmla="*/ 673911 w 2913"/>
              <a:gd name="T19" fmla="*/ 2229998 h 1431"/>
              <a:gd name="T20" fmla="*/ 927002 w 2913"/>
              <a:gd name="T21" fmla="*/ 2264919 h 1431"/>
              <a:gd name="T22" fmla="*/ 1079755 w 2913"/>
              <a:gd name="T23" fmla="*/ 2377999 h 1431"/>
              <a:gd name="T24" fmla="*/ 1434681 w 2913"/>
              <a:gd name="T25" fmla="*/ 2366359 h 1431"/>
              <a:gd name="T26" fmla="*/ 1636855 w 2913"/>
              <a:gd name="T27" fmla="*/ 2276560 h 1431"/>
              <a:gd name="T28" fmla="*/ 1789608 w 2913"/>
              <a:gd name="T29" fmla="*/ 2229998 h 1431"/>
              <a:gd name="T30" fmla="*/ 2114583 w 2913"/>
              <a:gd name="T31" fmla="*/ 2017142 h 1431"/>
              <a:gd name="T32" fmla="*/ 2408108 w 2913"/>
              <a:gd name="T33" fmla="*/ 1746083 h 1431"/>
              <a:gd name="T34" fmla="*/ 3676559 w 2913"/>
              <a:gd name="T35" fmla="*/ 1734443 h 1431"/>
              <a:gd name="T36" fmla="*/ 3880229 w 2913"/>
              <a:gd name="T37" fmla="*/ 1644644 h 1431"/>
              <a:gd name="T38" fmla="*/ 3920664 w 2913"/>
              <a:gd name="T39" fmla="*/ 1566486 h 1431"/>
              <a:gd name="T40" fmla="*/ 4052451 w 2913"/>
              <a:gd name="T41" fmla="*/ 1328686 h 1431"/>
              <a:gd name="T42" fmla="*/ 4062934 w 2913"/>
              <a:gd name="T43" fmla="*/ 1283787 h 1431"/>
              <a:gd name="T44" fmla="*/ 4092886 w 2913"/>
              <a:gd name="T45" fmla="*/ 1227247 h 1431"/>
              <a:gd name="T46" fmla="*/ 4113852 w 2913"/>
              <a:gd name="T47" fmla="*/ 1125808 h 1431"/>
              <a:gd name="T48" fmla="*/ 4266605 w 2913"/>
              <a:gd name="T49" fmla="*/ 585354 h 1431"/>
              <a:gd name="T50" fmla="*/ 3372550 w 2913"/>
              <a:gd name="T51" fmla="*/ 325936 h 1431"/>
              <a:gd name="T52" fmla="*/ 3138928 w 2913"/>
              <a:gd name="T53" fmla="*/ 281036 h 1431"/>
              <a:gd name="T54" fmla="*/ 1190576 w 2913"/>
              <a:gd name="T55" fmla="*/ 259418 h 1431"/>
              <a:gd name="T56" fmla="*/ 805698 w 2913"/>
              <a:gd name="T57" fmla="*/ 157979 h 1431"/>
              <a:gd name="T58" fmla="*/ 652945 w 2913"/>
              <a:gd name="T59" fmla="*/ 89799 h 1431"/>
              <a:gd name="T60" fmla="*/ 591544 w 2913"/>
              <a:gd name="T61" fmla="*/ 56540 h 1431"/>
              <a:gd name="T62" fmla="*/ 500192 w 2913"/>
              <a:gd name="T63" fmla="*/ 0 h 1431"/>
              <a:gd name="T64" fmla="*/ 338453 w 2913"/>
              <a:gd name="T65" fmla="*/ 66517 h 1431"/>
              <a:gd name="T66" fmla="*/ 317487 w 2913"/>
              <a:gd name="T67" fmla="*/ 101439 h 1431"/>
              <a:gd name="T68" fmla="*/ 287535 w 2913"/>
              <a:gd name="T69" fmla="*/ 123057 h 1431"/>
              <a:gd name="T70" fmla="*/ 277052 w 2913"/>
              <a:gd name="T71" fmla="*/ 212856 h 1431"/>
              <a:gd name="T72" fmla="*/ 217149 w 2913"/>
              <a:gd name="T73" fmla="*/ 314295 h 1431"/>
              <a:gd name="T74" fmla="*/ 185700 w 2913"/>
              <a:gd name="T75" fmla="*/ 450656 h 1431"/>
              <a:gd name="T76" fmla="*/ 145265 w 2913"/>
              <a:gd name="T77" fmla="*/ 472274 h 143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913"/>
              <a:gd name="T118" fmla="*/ 0 h 1431"/>
              <a:gd name="T119" fmla="*/ 2913 w 2913"/>
              <a:gd name="T120" fmla="*/ 1431 h 1431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913" h="1431">
                <a:moveTo>
                  <a:pt x="212" y="81"/>
                </a:moveTo>
                <a:cubicBezTo>
                  <a:pt x="204" y="116"/>
                  <a:pt x="190" y="137"/>
                  <a:pt x="165" y="162"/>
                </a:cubicBezTo>
                <a:cubicBezTo>
                  <a:pt x="150" y="199"/>
                  <a:pt x="135" y="232"/>
                  <a:pt x="111" y="264"/>
                </a:cubicBezTo>
                <a:cubicBezTo>
                  <a:pt x="95" y="343"/>
                  <a:pt x="86" y="425"/>
                  <a:pt x="57" y="501"/>
                </a:cubicBezTo>
                <a:cubicBezTo>
                  <a:pt x="49" y="556"/>
                  <a:pt x="34" y="598"/>
                  <a:pt x="16" y="650"/>
                </a:cubicBezTo>
                <a:cubicBezTo>
                  <a:pt x="21" y="814"/>
                  <a:pt x="0" y="846"/>
                  <a:pt x="57" y="955"/>
                </a:cubicBezTo>
                <a:cubicBezTo>
                  <a:pt x="69" y="1022"/>
                  <a:pt x="115" y="1074"/>
                  <a:pt x="158" y="1125"/>
                </a:cubicBezTo>
                <a:cubicBezTo>
                  <a:pt x="172" y="1141"/>
                  <a:pt x="177" y="1164"/>
                  <a:pt x="192" y="1179"/>
                </a:cubicBezTo>
                <a:cubicBezTo>
                  <a:pt x="239" y="1226"/>
                  <a:pt x="308" y="1245"/>
                  <a:pt x="362" y="1280"/>
                </a:cubicBezTo>
                <a:cubicBezTo>
                  <a:pt x="397" y="1303"/>
                  <a:pt x="408" y="1329"/>
                  <a:pt x="450" y="1341"/>
                </a:cubicBezTo>
                <a:cubicBezTo>
                  <a:pt x="522" y="1362"/>
                  <a:pt x="532" y="1356"/>
                  <a:pt x="619" y="1362"/>
                </a:cubicBezTo>
                <a:cubicBezTo>
                  <a:pt x="635" y="1423"/>
                  <a:pt x="658" y="1423"/>
                  <a:pt x="721" y="1430"/>
                </a:cubicBezTo>
                <a:cubicBezTo>
                  <a:pt x="800" y="1428"/>
                  <a:pt x="879" y="1431"/>
                  <a:pt x="958" y="1423"/>
                </a:cubicBezTo>
                <a:cubicBezTo>
                  <a:pt x="1007" y="1418"/>
                  <a:pt x="1044" y="1378"/>
                  <a:pt x="1093" y="1369"/>
                </a:cubicBezTo>
                <a:cubicBezTo>
                  <a:pt x="1128" y="1354"/>
                  <a:pt x="1157" y="1347"/>
                  <a:pt x="1195" y="1341"/>
                </a:cubicBezTo>
                <a:cubicBezTo>
                  <a:pt x="1272" y="1304"/>
                  <a:pt x="1329" y="1231"/>
                  <a:pt x="1412" y="1213"/>
                </a:cubicBezTo>
                <a:cubicBezTo>
                  <a:pt x="1485" y="1175"/>
                  <a:pt x="1499" y="1053"/>
                  <a:pt x="1608" y="1050"/>
                </a:cubicBezTo>
                <a:cubicBezTo>
                  <a:pt x="1890" y="1043"/>
                  <a:pt x="2173" y="1045"/>
                  <a:pt x="2455" y="1043"/>
                </a:cubicBezTo>
                <a:cubicBezTo>
                  <a:pt x="2502" y="1028"/>
                  <a:pt x="2544" y="1005"/>
                  <a:pt x="2591" y="989"/>
                </a:cubicBezTo>
                <a:cubicBezTo>
                  <a:pt x="2635" y="945"/>
                  <a:pt x="2591" y="996"/>
                  <a:pt x="2618" y="942"/>
                </a:cubicBezTo>
                <a:cubicBezTo>
                  <a:pt x="2643" y="893"/>
                  <a:pt x="2678" y="847"/>
                  <a:pt x="2706" y="799"/>
                </a:cubicBezTo>
                <a:cubicBezTo>
                  <a:pt x="2708" y="790"/>
                  <a:pt x="2709" y="781"/>
                  <a:pt x="2713" y="772"/>
                </a:cubicBezTo>
                <a:cubicBezTo>
                  <a:pt x="2718" y="760"/>
                  <a:pt x="2728" y="750"/>
                  <a:pt x="2733" y="738"/>
                </a:cubicBezTo>
                <a:cubicBezTo>
                  <a:pt x="2740" y="718"/>
                  <a:pt x="2740" y="697"/>
                  <a:pt x="2747" y="677"/>
                </a:cubicBezTo>
                <a:cubicBezTo>
                  <a:pt x="2752" y="562"/>
                  <a:pt x="2745" y="426"/>
                  <a:pt x="2849" y="352"/>
                </a:cubicBezTo>
                <a:cubicBezTo>
                  <a:pt x="2913" y="65"/>
                  <a:pt x="2261" y="196"/>
                  <a:pt x="2252" y="196"/>
                </a:cubicBezTo>
                <a:cubicBezTo>
                  <a:pt x="2206" y="180"/>
                  <a:pt x="2144" y="170"/>
                  <a:pt x="2096" y="169"/>
                </a:cubicBezTo>
                <a:cubicBezTo>
                  <a:pt x="1662" y="163"/>
                  <a:pt x="1229" y="160"/>
                  <a:pt x="795" y="156"/>
                </a:cubicBezTo>
                <a:cubicBezTo>
                  <a:pt x="710" y="134"/>
                  <a:pt x="622" y="122"/>
                  <a:pt x="538" y="95"/>
                </a:cubicBezTo>
                <a:cubicBezTo>
                  <a:pt x="499" y="65"/>
                  <a:pt x="474" y="74"/>
                  <a:pt x="436" y="54"/>
                </a:cubicBezTo>
                <a:cubicBezTo>
                  <a:pt x="391" y="30"/>
                  <a:pt x="441" y="47"/>
                  <a:pt x="395" y="34"/>
                </a:cubicBezTo>
                <a:cubicBezTo>
                  <a:pt x="349" y="2"/>
                  <a:pt x="371" y="10"/>
                  <a:pt x="334" y="0"/>
                </a:cubicBezTo>
                <a:cubicBezTo>
                  <a:pt x="294" y="6"/>
                  <a:pt x="260" y="18"/>
                  <a:pt x="226" y="40"/>
                </a:cubicBezTo>
                <a:cubicBezTo>
                  <a:pt x="221" y="47"/>
                  <a:pt x="218" y="55"/>
                  <a:pt x="212" y="61"/>
                </a:cubicBezTo>
                <a:cubicBezTo>
                  <a:pt x="206" y="67"/>
                  <a:pt x="195" y="67"/>
                  <a:pt x="192" y="74"/>
                </a:cubicBezTo>
                <a:cubicBezTo>
                  <a:pt x="185" y="91"/>
                  <a:pt x="190" y="110"/>
                  <a:pt x="185" y="128"/>
                </a:cubicBezTo>
                <a:cubicBezTo>
                  <a:pt x="179" y="151"/>
                  <a:pt x="159" y="169"/>
                  <a:pt x="145" y="189"/>
                </a:cubicBezTo>
                <a:cubicBezTo>
                  <a:pt x="129" y="212"/>
                  <a:pt x="141" y="249"/>
                  <a:pt x="124" y="271"/>
                </a:cubicBezTo>
                <a:cubicBezTo>
                  <a:pt x="113" y="285"/>
                  <a:pt x="109" y="284"/>
                  <a:pt x="97" y="284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69" name="Footer Placeholder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15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71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72" name="TextBox 71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3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3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3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3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3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3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3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3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3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3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3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3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609" grpId="0"/>
      <p:bldP spid="363610" grpId="0"/>
      <p:bldP spid="363619" grpId="0" animBg="1"/>
      <p:bldP spid="363620" grpId="0" animBg="1"/>
      <p:bldP spid="363622" grpId="0" animBg="1"/>
      <p:bldP spid="3636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r>
              <a:rPr lang="en-US" sz="3500" smtClean="0"/>
              <a:t>Các qui tắc chuyển đổi (tt)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0926"/>
            <a:ext cx="8229600" cy="5080000"/>
          </a:xfrm>
        </p:spPr>
        <p:txBody>
          <a:bodyPr/>
          <a:lstStyle/>
          <a:p>
            <a:r>
              <a:rPr lang="en-US" dirty="0" smtClean="0"/>
              <a:t>(2) Thực thể yếu</a:t>
            </a:r>
          </a:p>
          <a:p>
            <a:pPr lvl="1"/>
            <a:r>
              <a:rPr lang="en-US" dirty="0" smtClean="0"/>
              <a:t>Chuyển thành  quan hệ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Có cùng tên với thực thể yếu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Thêm vào thuộc tính khóa của quan hệ liên </a:t>
            </a:r>
            <a:r>
              <a:rPr lang="en-US" dirty="0" smtClean="0"/>
              <a:t>quan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Khóa: (khóa của thực thể xác định + khóa cục bộ)</a:t>
            </a:r>
            <a:endParaRPr lang="en-US" dirty="0" smtClean="0"/>
          </a:p>
        </p:txBody>
      </p:sp>
      <p:sp>
        <p:nvSpPr>
          <p:cNvPr id="5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F38237-9C1D-4806-9E64-ADBBCFEEE4C9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EB699-7F49-4AA4-AEAD-5E7FF77E6E6C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87400" y="3124200"/>
            <a:ext cx="3771900" cy="1981200"/>
            <a:chOff x="672" y="2304"/>
            <a:chExt cx="2376" cy="1248"/>
          </a:xfrm>
        </p:grpSpPr>
        <p:sp>
          <p:nvSpPr>
            <p:cNvPr id="35873" name="Text Box 6"/>
            <p:cNvSpPr txBox="1">
              <a:spLocks noChangeArrowheads="1"/>
            </p:cNvSpPr>
            <p:nvPr/>
          </p:nvSpPr>
          <p:spPr bwMode="auto">
            <a:xfrm>
              <a:off x="1472" y="2928"/>
              <a:ext cx="1008" cy="23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NHANVIEN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768" y="2976"/>
              <a:ext cx="528" cy="240"/>
              <a:chOff x="192" y="1080"/>
              <a:chExt cx="528" cy="240"/>
            </a:xfrm>
          </p:grpSpPr>
          <p:sp>
            <p:nvSpPr>
              <p:cNvPr id="35899" name="Oval 8"/>
              <p:cNvSpPr>
                <a:spLocks noChangeArrowheads="1"/>
              </p:cNvSpPr>
              <p:nvPr/>
            </p:nvSpPr>
            <p:spPr bwMode="auto">
              <a:xfrm>
                <a:off x="192" y="1080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5900" name="Text Box 9"/>
              <p:cNvSpPr txBox="1">
                <a:spLocks noChangeArrowheads="1"/>
              </p:cNvSpPr>
              <p:nvPr/>
            </p:nvSpPr>
            <p:spPr bwMode="auto">
              <a:xfrm>
                <a:off x="192" y="1104"/>
                <a:ext cx="528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TENNV</a:t>
                </a:r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296" y="2400"/>
              <a:ext cx="576" cy="240"/>
              <a:chOff x="864" y="840"/>
              <a:chExt cx="576" cy="240"/>
            </a:xfrm>
          </p:grpSpPr>
          <p:sp>
            <p:nvSpPr>
              <p:cNvPr id="35897" name="Oval 11"/>
              <p:cNvSpPr>
                <a:spLocks noChangeArrowheads="1"/>
              </p:cNvSpPr>
              <p:nvPr/>
            </p:nvSpPr>
            <p:spPr bwMode="auto">
              <a:xfrm>
                <a:off x="888" y="840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5898" name="Text Box 12"/>
              <p:cNvSpPr txBox="1">
                <a:spLocks noChangeArrowheads="1"/>
              </p:cNvSpPr>
              <p:nvPr/>
            </p:nvSpPr>
            <p:spPr bwMode="auto">
              <a:xfrm>
                <a:off x="864" y="864"/>
                <a:ext cx="576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NS</a:t>
                </a:r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2496" y="2400"/>
              <a:ext cx="552" cy="240"/>
              <a:chOff x="3888" y="3792"/>
              <a:chExt cx="552" cy="240"/>
            </a:xfrm>
          </p:grpSpPr>
          <p:sp>
            <p:nvSpPr>
              <p:cNvPr id="35895" name="Oval 14"/>
              <p:cNvSpPr>
                <a:spLocks noChangeArrowheads="1"/>
              </p:cNvSpPr>
              <p:nvPr/>
            </p:nvSpPr>
            <p:spPr bwMode="auto">
              <a:xfrm>
                <a:off x="3912" y="3792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5896" name="Text Box 15"/>
              <p:cNvSpPr txBox="1">
                <a:spLocks noChangeArrowheads="1"/>
              </p:cNvSpPr>
              <p:nvPr/>
            </p:nvSpPr>
            <p:spPr bwMode="auto">
              <a:xfrm>
                <a:off x="3888" y="3816"/>
                <a:ext cx="528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DCHI</a:t>
                </a:r>
              </a:p>
            </p:txBody>
          </p:sp>
        </p:grp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768" y="3312"/>
              <a:ext cx="528" cy="240"/>
              <a:chOff x="168" y="1416"/>
              <a:chExt cx="528" cy="240"/>
            </a:xfrm>
          </p:grpSpPr>
          <p:sp>
            <p:nvSpPr>
              <p:cNvPr id="35893" name="Oval 17"/>
              <p:cNvSpPr>
                <a:spLocks noChangeArrowheads="1"/>
              </p:cNvSpPr>
              <p:nvPr/>
            </p:nvSpPr>
            <p:spPr bwMode="auto">
              <a:xfrm>
                <a:off x="168" y="1416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5894" name="Text Box 18"/>
              <p:cNvSpPr txBox="1">
                <a:spLocks noChangeArrowheads="1"/>
              </p:cNvSpPr>
              <p:nvPr/>
            </p:nvSpPr>
            <p:spPr bwMode="auto">
              <a:xfrm>
                <a:off x="192" y="1440"/>
                <a:ext cx="48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GT</a:t>
                </a:r>
              </a:p>
            </p:txBody>
          </p:sp>
        </p:grp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1920" y="2400"/>
              <a:ext cx="528" cy="240"/>
              <a:chOff x="3576" y="3456"/>
              <a:chExt cx="528" cy="240"/>
            </a:xfrm>
          </p:grpSpPr>
          <p:sp>
            <p:nvSpPr>
              <p:cNvPr id="35891" name="Oval 20"/>
              <p:cNvSpPr>
                <a:spLocks noChangeArrowheads="1"/>
              </p:cNvSpPr>
              <p:nvPr/>
            </p:nvSpPr>
            <p:spPr bwMode="auto">
              <a:xfrm>
                <a:off x="3576" y="3456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5892" name="Text Box 21"/>
              <p:cNvSpPr txBox="1">
                <a:spLocks noChangeArrowheads="1"/>
              </p:cNvSpPr>
              <p:nvPr/>
            </p:nvSpPr>
            <p:spPr bwMode="auto">
              <a:xfrm>
                <a:off x="3600" y="3480"/>
                <a:ext cx="48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LUONG</a:t>
                </a:r>
              </a:p>
            </p:txBody>
          </p:sp>
        </p:grpSp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720" y="2640"/>
              <a:ext cx="528" cy="240"/>
              <a:chOff x="192" y="744"/>
              <a:chExt cx="528" cy="240"/>
            </a:xfrm>
          </p:grpSpPr>
          <p:sp>
            <p:nvSpPr>
              <p:cNvPr id="35889" name="Oval 23"/>
              <p:cNvSpPr>
                <a:spLocks noChangeArrowheads="1"/>
              </p:cNvSpPr>
              <p:nvPr/>
            </p:nvSpPr>
            <p:spPr bwMode="auto">
              <a:xfrm>
                <a:off x="192" y="74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5890" name="Text Box 24"/>
              <p:cNvSpPr txBox="1">
                <a:spLocks noChangeArrowheads="1"/>
              </p:cNvSpPr>
              <p:nvPr/>
            </p:nvSpPr>
            <p:spPr bwMode="auto">
              <a:xfrm>
                <a:off x="192" y="768"/>
                <a:ext cx="528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HONV</a:t>
                </a:r>
              </a:p>
            </p:txBody>
          </p:sp>
        </p:grpSp>
        <p:sp>
          <p:nvSpPr>
            <p:cNvPr id="35880" name="Line 25"/>
            <p:cNvSpPr>
              <a:spLocks noChangeShapeType="1"/>
            </p:cNvSpPr>
            <p:nvPr/>
          </p:nvSpPr>
          <p:spPr bwMode="auto">
            <a:xfrm flipH="1">
              <a:off x="1248" y="3168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5881" name="Line 26"/>
            <p:cNvSpPr>
              <a:spLocks noChangeShapeType="1"/>
            </p:cNvSpPr>
            <p:nvPr/>
          </p:nvSpPr>
          <p:spPr bwMode="auto">
            <a:xfrm flipH="1">
              <a:off x="1296" y="3024"/>
              <a:ext cx="19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5882" name="Line 27"/>
            <p:cNvSpPr>
              <a:spLocks noChangeShapeType="1"/>
            </p:cNvSpPr>
            <p:nvPr/>
          </p:nvSpPr>
          <p:spPr bwMode="auto">
            <a:xfrm flipH="1" flipV="1">
              <a:off x="1248" y="2784"/>
              <a:ext cx="24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5883" name="Line 28"/>
            <p:cNvSpPr>
              <a:spLocks noChangeShapeType="1"/>
            </p:cNvSpPr>
            <p:nvPr/>
          </p:nvSpPr>
          <p:spPr bwMode="auto">
            <a:xfrm flipH="1" flipV="1">
              <a:off x="1584" y="2640"/>
              <a:ext cx="9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35884" name="Line 29"/>
            <p:cNvSpPr>
              <a:spLocks noChangeShapeType="1"/>
            </p:cNvSpPr>
            <p:nvPr/>
          </p:nvSpPr>
          <p:spPr bwMode="auto">
            <a:xfrm flipV="1">
              <a:off x="2016" y="2640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35885" name="Line 30"/>
            <p:cNvSpPr>
              <a:spLocks noChangeShapeType="1"/>
            </p:cNvSpPr>
            <p:nvPr/>
          </p:nvSpPr>
          <p:spPr bwMode="auto">
            <a:xfrm flipV="1">
              <a:off x="2304" y="2640"/>
              <a:ext cx="43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35886" name="Oval 31"/>
            <p:cNvSpPr>
              <a:spLocks noChangeArrowheads="1"/>
            </p:cNvSpPr>
            <p:nvPr/>
          </p:nvSpPr>
          <p:spPr bwMode="auto">
            <a:xfrm>
              <a:off x="672" y="2304"/>
              <a:ext cx="528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5887" name="Text Box 32"/>
            <p:cNvSpPr txBox="1">
              <a:spLocks noChangeArrowheads="1"/>
            </p:cNvSpPr>
            <p:nvPr/>
          </p:nvSpPr>
          <p:spPr bwMode="auto">
            <a:xfrm>
              <a:off x="696" y="2304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u="sng"/>
                <a:t>MANV</a:t>
              </a:r>
            </a:p>
          </p:txBody>
        </p:sp>
        <p:sp>
          <p:nvSpPr>
            <p:cNvPr id="35888" name="Line 33"/>
            <p:cNvSpPr>
              <a:spLocks noChangeShapeType="1"/>
            </p:cNvSpPr>
            <p:nvPr/>
          </p:nvSpPr>
          <p:spPr bwMode="auto">
            <a:xfrm flipH="1" flipV="1">
              <a:off x="1152" y="2496"/>
              <a:ext cx="43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</p:grpSp>
      <p:sp>
        <p:nvSpPr>
          <p:cNvPr id="371767" name="Text Box 55"/>
          <p:cNvSpPr txBox="1">
            <a:spLocks noChangeArrowheads="1"/>
          </p:cNvSpPr>
          <p:nvPr/>
        </p:nvSpPr>
        <p:spPr bwMode="auto">
          <a:xfrm>
            <a:off x="1295400" y="6019800"/>
            <a:ext cx="6324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THANNHAN(</a:t>
            </a:r>
            <a:r>
              <a:rPr lang="en-US" b="1" u="sng"/>
              <a:t>MANV</a:t>
            </a:r>
            <a:r>
              <a:rPr lang="en-US" u="sng"/>
              <a:t>, TENTN</a:t>
            </a:r>
            <a:r>
              <a:rPr lang="en-US"/>
              <a:t>, GT, NS, QUANHE)</a:t>
            </a:r>
          </a:p>
        </p:txBody>
      </p:sp>
      <p:sp>
        <p:nvSpPr>
          <p:cNvPr id="35848" name="Text Box 88"/>
          <p:cNvSpPr txBox="1">
            <a:spLocks noChangeArrowheads="1"/>
          </p:cNvSpPr>
          <p:nvPr/>
        </p:nvSpPr>
        <p:spPr bwMode="auto">
          <a:xfrm>
            <a:off x="4900613" y="5233988"/>
            <a:ext cx="1600200" cy="404812"/>
          </a:xfrm>
          <a:prstGeom prst="rect">
            <a:avLst/>
          </a:prstGeom>
          <a:noFill/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THANNHAN</a:t>
            </a:r>
          </a:p>
        </p:txBody>
      </p:sp>
      <p:sp>
        <p:nvSpPr>
          <p:cNvPr id="35849" name="Oval 90"/>
          <p:cNvSpPr>
            <a:spLocks noChangeArrowheads="1"/>
          </p:cNvSpPr>
          <p:nvPr/>
        </p:nvSpPr>
        <p:spPr bwMode="auto">
          <a:xfrm>
            <a:off x="7072313" y="5486400"/>
            <a:ext cx="838200" cy="3810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5850" name="Text Box 91"/>
          <p:cNvSpPr txBox="1">
            <a:spLocks noChangeArrowheads="1"/>
          </p:cNvSpPr>
          <p:nvPr/>
        </p:nvSpPr>
        <p:spPr bwMode="auto">
          <a:xfrm>
            <a:off x="7086600" y="5524500"/>
            <a:ext cx="8382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u="sng"/>
              <a:t>TENTN</a:t>
            </a:r>
          </a:p>
        </p:txBody>
      </p:sp>
      <p:sp>
        <p:nvSpPr>
          <p:cNvPr id="35851" name="Oval 92"/>
          <p:cNvSpPr>
            <a:spLocks noChangeArrowheads="1"/>
          </p:cNvSpPr>
          <p:nvPr/>
        </p:nvSpPr>
        <p:spPr bwMode="auto">
          <a:xfrm>
            <a:off x="7072313" y="5029200"/>
            <a:ext cx="838200" cy="3810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5852" name="Text Box 93"/>
          <p:cNvSpPr txBox="1">
            <a:spLocks noChangeArrowheads="1"/>
          </p:cNvSpPr>
          <p:nvPr/>
        </p:nvSpPr>
        <p:spPr bwMode="auto">
          <a:xfrm>
            <a:off x="7072313" y="5067300"/>
            <a:ext cx="8382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GT</a:t>
            </a:r>
          </a:p>
        </p:txBody>
      </p:sp>
      <p:sp>
        <p:nvSpPr>
          <p:cNvPr id="35853" name="Oval 94"/>
          <p:cNvSpPr>
            <a:spLocks noChangeArrowheads="1"/>
          </p:cNvSpPr>
          <p:nvPr/>
        </p:nvSpPr>
        <p:spPr bwMode="auto">
          <a:xfrm>
            <a:off x="7072313" y="4572000"/>
            <a:ext cx="838200" cy="3810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5854" name="Text Box 95"/>
          <p:cNvSpPr txBox="1">
            <a:spLocks noChangeArrowheads="1"/>
          </p:cNvSpPr>
          <p:nvPr/>
        </p:nvSpPr>
        <p:spPr bwMode="auto">
          <a:xfrm>
            <a:off x="7072313" y="4610100"/>
            <a:ext cx="8382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NS</a:t>
            </a:r>
          </a:p>
        </p:txBody>
      </p:sp>
      <p:sp>
        <p:nvSpPr>
          <p:cNvPr id="35855" name="Oval 96"/>
          <p:cNvSpPr>
            <a:spLocks noChangeArrowheads="1"/>
          </p:cNvSpPr>
          <p:nvPr/>
        </p:nvSpPr>
        <p:spPr bwMode="auto">
          <a:xfrm>
            <a:off x="7034213" y="4114800"/>
            <a:ext cx="838200" cy="3810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5856" name="Text Box 97"/>
          <p:cNvSpPr txBox="1">
            <a:spLocks noChangeArrowheads="1"/>
          </p:cNvSpPr>
          <p:nvPr/>
        </p:nvSpPr>
        <p:spPr bwMode="auto">
          <a:xfrm>
            <a:off x="6996113" y="4152900"/>
            <a:ext cx="9144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QUANHE</a:t>
            </a:r>
          </a:p>
        </p:txBody>
      </p:sp>
      <p:sp>
        <p:nvSpPr>
          <p:cNvPr id="35857" name="Line 98"/>
          <p:cNvSpPr>
            <a:spLocks noChangeShapeType="1"/>
          </p:cNvSpPr>
          <p:nvPr/>
        </p:nvSpPr>
        <p:spPr bwMode="auto">
          <a:xfrm flipV="1">
            <a:off x="6462713" y="4419600"/>
            <a:ext cx="609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5858" name="Line 99"/>
          <p:cNvSpPr>
            <a:spLocks noChangeShapeType="1"/>
          </p:cNvSpPr>
          <p:nvPr/>
        </p:nvSpPr>
        <p:spPr bwMode="auto">
          <a:xfrm flipV="1">
            <a:off x="6500813" y="4800600"/>
            <a:ext cx="5715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5859" name="Line 100"/>
          <p:cNvSpPr>
            <a:spLocks noChangeShapeType="1"/>
          </p:cNvSpPr>
          <p:nvPr/>
        </p:nvSpPr>
        <p:spPr bwMode="auto">
          <a:xfrm flipV="1">
            <a:off x="6500813" y="5257800"/>
            <a:ext cx="5715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5860" name="Line 101"/>
          <p:cNvSpPr>
            <a:spLocks noChangeShapeType="1"/>
          </p:cNvSpPr>
          <p:nvPr/>
        </p:nvSpPr>
        <p:spPr bwMode="auto">
          <a:xfrm>
            <a:off x="6500813" y="5562600"/>
            <a:ext cx="5715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grpSp>
        <p:nvGrpSpPr>
          <p:cNvPr id="9" name="Group 102"/>
          <p:cNvGrpSpPr>
            <a:grpSpLocks/>
          </p:cNvGrpSpPr>
          <p:nvPr/>
        </p:nvGrpSpPr>
        <p:grpSpPr bwMode="auto">
          <a:xfrm>
            <a:off x="3681413" y="3962400"/>
            <a:ext cx="2895600" cy="1295400"/>
            <a:chOff x="2472" y="2832"/>
            <a:chExt cx="1824" cy="816"/>
          </a:xfrm>
        </p:grpSpPr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3096" y="2880"/>
              <a:ext cx="1200" cy="384"/>
              <a:chOff x="3744" y="2496"/>
              <a:chExt cx="1200" cy="384"/>
            </a:xfrm>
          </p:grpSpPr>
          <p:sp>
            <p:nvSpPr>
              <p:cNvPr id="35871" name="AutoShape 104"/>
              <p:cNvSpPr>
                <a:spLocks noChangeArrowheads="1"/>
              </p:cNvSpPr>
              <p:nvPr/>
            </p:nvSpPr>
            <p:spPr bwMode="auto">
              <a:xfrm>
                <a:off x="3744" y="2496"/>
                <a:ext cx="1200" cy="384"/>
              </a:xfrm>
              <a:prstGeom prst="flowChartDecision">
                <a:avLst/>
              </a:prstGeom>
              <a:noFill/>
              <a:ln w="38100" cmpd="dbl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5872" name="Text Box 105"/>
              <p:cNvSpPr txBox="1">
                <a:spLocks noChangeArrowheads="1"/>
              </p:cNvSpPr>
              <p:nvPr/>
            </p:nvSpPr>
            <p:spPr bwMode="auto">
              <a:xfrm>
                <a:off x="3840" y="2576"/>
                <a:ext cx="1056" cy="212"/>
              </a:xfrm>
              <a:prstGeom prst="rect">
                <a:avLst/>
              </a:prstGeom>
              <a:noFill/>
              <a:ln w="38100" cmpd="dbl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/>
                  <a:t>Co_than_nhan</a:t>
                </a:r>
              </a:p>
            </p:txBody>
          </p:sp>
        </p:grpSp>
        <p:sp>
          <p:nvSpPr>
            <p:cNvPr id="35867" name="Line 106"/>
            <p:cNvSpPr>
              <a:spLocks noChangeShapeType="1"/>
            </p:cNvSpPr>
            <p:nvPr/>
          </p:nvSpPr>
          <p:spPr bwMode="auto">
            <a:xfrm>
              <a:off x="2472" y="307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5868" name="Line 107"/>
            <p:cNvSpPr>
              <a:spLocks noChangeShapeType="1"/>
            </p:cNvSpPr>
            <p:nvPr/>
          </p:nvSpPr>
          <p:spPr bwMode="auto">
            <a:xfrm>
              <a:off x="3704" y="326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5869" name="Text Box 108"/>
            <p:cNvSpPr txBox="1">
              <a:spLocks noChangeArrowheads="1"/>
            </p:cNvSpPr>
            <p:nvPr/>
          </p:nvSpPr>
          <p:spPr bwMode="auto">
            <a:xfrm>
              <a:off x="3264" y="3312"/>
              <a:ext cx="43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(1,1)</a:t>
              </a:r>
            </a:p>
          </p:txBody>
        </p:sp>
        <p:sp>
          <p:nvSpPr>
            <p:cNvPr id="35870" name="Text Box 109"/>
            <p:cNvSpPr txBox="1">
              <a:spLocks noChangeArrowheads="1"/>
            </p:cNvSpPr>
            <p:nvPr/>
          </p:nvSpPr>
          <p:spPr bwMode="auto">
            <a:xfrm>
              <a:off x="2592" y="2832"/>
              <a:ext cx="43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(1,n)</a:t>
              </a:r>
            </a:p>
          </p:txBody>
        </p:sp>
      </p:grpSp>
      <p:sp>
        <p:nvSpPr>
          <p:cNvPr id="371823" name="Line 111"/>
          <p:cNvSpPr>
            <a:spLocks noChangeShapeType="1"/>
          </p:cNvSpPr>
          <p:nvPr/>
        </p:nvSpPr>
        <p:spPr bwMode="auto">
          <a:xfrm flipH="1">
            <a:off x="2209800" y="5486400"/>
            <a:ext cx="25146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71824" name="AutoShape 112"/>
          <p:cNvSpPr>
            <a:spLocks noChangeArrowheads="1"/>
          </p:cNvSpPr>
          <p:nvPr/>
        </p:nvSpPr>
        <p:spPr bwMode="auto">
          <a:xfrm>
            <a:off x="4724400" y="5029200"/>
            <a:ext cx="2057400" cy="914400"/>
          </a:xfrm>
          <a:prstGeom prst="flowChartAlternateProcess">
            <a:avLst/>
          </a:prstGeom>
          <a:noFill/>
          <a:ln w="28575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71825" name="Line 113"/>
          <p:cNvSpPr>
            <a:spLocks noChangeShapeType="1"/>
          </p:cNvSpPr>
          <p:nvPr/>
        </p:nvSpPr>
        <p:spPr bwMode="auto">
          <a:xfrm>
            <a:off x="1600200" y="3505200"/>
            <a:ext cx="1447800" cy="2590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71826" name="Line 114"/>
          <p:cNvSpPr>
            <a:spLocks noChangeShapeType="1"/>
          </p:cNvSpPr>
          <p:nvPr/>
        </p:nvSpPr>
        <p:spPr bwMode="auto">
          <a:xfrm flipH="1">
            <a:off x="3962400" y="5791200"/>
            <a:ext cx="3048000" cy="304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1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1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7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67" grpId="0"/>
      <p:bldP spid="371823" grpId="0" animBg="1"/>
      <p:bldP spid="371824" grpId="0" animBg="1"/>
      <p:bldP spid="371825" grpId="0" animBg="1"/>
      <p:bldP spid="3718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229600" cy="381000"/>
          </a:xfrm>
        </p:spPr>
        <p:txBody>
          <a:bodyPr/>
          <a:lstStyle/>
          <a:p>
            <a:r>
              <a:rPr lang="en-US" sz="2800" b="1" smtClean="0"/>
              <a:t>Các qui tắc chuyển đổi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10600" cy="5105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(3) Mối liên kết</a:t>
            </a:r>
          </a:p>
          <a:p>
            <a:pPr lvl="1"/>
            <a:r>
              <a:rPr lang="en-US" dirty="0" smtClean="0"/>
              <a:t>(3a) Một-Một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Hoặc thêm vào quan hệ thứ nhất  thuộc tính khóa của quan hệ thứ 2 làm khóa ngoài, và thuộc tính liên kết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Hoặc trộn 2 quan hệ trong trường hợp cả 2 đều tham gia toàn bộ</a:t>
            </a:r>
            <a:endParaRPr lang="en-US" dirty="0" smtClean="0">
              <a:solidFill>
                <a:srgbClr val="777777"/>
              </a:solidFill>
            </a:endParaRPr>
          </a:p>
        </p:txBody>
      </p:sp>
      <p:sp>
        <p:nvSpPr>
          <p:cNvPr id="6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EE8D9C-4968-4FCC-9ED2-159E77CB5F1D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A72F9-7A40-421B-B7CE-1922ED2A7C49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369728" name="AutoShape 64"/>
          <p:cNvSpPr>
            <a:spLocks noChangeArrowheads="1"/>
          </p:cNvSpPr>
          <p:nvPr/>
        </p:nvSpPr>
        <p:spPr bwMode="auto">
          <a:xfrm>
            <a:off x="4114800" y="4343400"/>
            <a:ext cx="2133600" cy="1371600"/>
          </a:xfrm>
          <a:prstGeom prst="irregularSeal1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grpSp>
        <p:nvGrpSpPr>
          <p:cNvPr id="32775" name="Group 63"/>
          <p:cNvGrpSpPr>
            <a:grpSpLocks/>
          </p:cNvGrpSpPr>
          <p:nvPr/>
        </p:nvGrpSpPr>
        <p:grpSpPr bwMode="auto">
          <a:xfrm>
            <a:off x="762000" y="3124200"/>
            <a:ext cx="7620000" cy="2133600"/>
            <a:chOff x="480" y="1872"/>
            <a:chExt cx="4800" cy="1344"/>
          </a:xfrm>
        </p:grpSpPr>
        <p:grpSp>
          <p:nvGrpSpPr>
            <p:cNvPr id="32781" name="Group 5"/>
            <p:cNvGrpSpPr>
              <a:grpSpLocks/>
            </p:cNvGrpSpPr>
            <p:nvPr/>
          </p:nvGrpSpPr>
          <p:grpSpPr bwMode="auto">
            <a:xfrm>
              <a:off x="480" y="1872"/>
              <a:ext cx="2376" cy="1248"/>
              <a:chOff x="672" y="2304"/>
              <a:chExt cx="2376" cy="1248"/>
            </a:xfrm>
          </p:grpSpPr>
          <p:sp>
            <p:nvSpPr>
              <p:cNvPr id="32803" name="Text Box 6"/>
              <p:cNvSpPr txBox="1">
                <a:spLocks noChangeArrowheads="1"/>
              </p:cNvSpPr>
              <p:nvPr/>
            </p:nvSpPr>
            <p:spPr bwMode="auto">
              <a:xfrm>
                <a:off x="1472" y="2928"/>
                <a:ext cx="1008" cy="239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NHANVIEN</a:t>
                </a:r>
              </a:p>
            </p:txBody>
          </p:sp>
          <p:grpSp>
            <p:nvGrpSpPr>
              <p:cNvPr id="32804" name="Group 7"/>
              <p:cNvGrpSpPr>
                <a:grpSpLocks/>
              </p:cNvGrpSpPr>
              <p:nvPr/>
            </p:nvGrpSpPr>
            <p:grpSpPr bwMode="auto">
              <a:xfrm>
                <a:off x="768" y="2976"/>
                <a:ext cx="528" cy="240"/>
                <a:chOff x="192" y="1080"/>
                <a:chExt cx="528" cy="240"/>
              </a:xfrm>
            </p:grpSpPr>
            <p:sp>
              <p:nvSpPr>
                <p:cNvPr id="32829" name="Oval 8"/>
                <p:cNvSpPr>
                  <a:spLocks noChangeArrowheads="1"/>
                </p:cNvSpPr>
                <p:nvPr/>
              </p:nvSpPr>
              <p:spPr bwMode="auto">
                <a:xfrm>
                  <a:off x="192" y="1080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283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92" y="1104"/>
                  <a:ext cx="528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TENNV</a:t>
                  </a:r>
                </a:p>
              </p:txBody>
            </p:sp>
          </p:grpSp>
          <p:grpSp>
            <p:nvGrpSpPr>
              <p:cNvPr id="32805" name="Group 10"/>
              <p:cNvGrpSpPr>
                <a:grpSpLocks/>
              </p:cNvGrpSpPr>
              <p:nvPr/>
            </p:nvGrpSpPr>
            <p:grpSpPr bwMode="auto">
              <a:xfrm>
                <a:off x="1296" y="2400"/>
                <a:ext cx="576" cy="240"/>
                <a:chOff x="864" y="840"/>
                <a:chExt cx="576" cy="240"/>
              </a:xfrm>
            </p:grpSpPr>
            <p:sp>
              <p:nvSpPr>
                <p:cNvPr id="32827" name="Oval 11"/>
                <p:cNvSpPr>
                  <a:spLocks noChangeArrowheads="1"/>
                </p:cNvSpPr>
                <p:nvPr/>
              </p:nvSpPr>
              <p:spPr bwMode="auto">
                <a:xfrm>
                  <a:off x="888" y="840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282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864" y="864"/>
                  <a:ext cx="576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NS</a:t>
                  </a:r>
                </a:p>
              </p:txBody>
            </p:sp>
          </p:grpSp>
          <p:grpSp>
            <p:nvGrpSpPr>
              <p:cNvPr id="32806" name="Group 13"/>
              <p:cNvGrpSpPr>
                <a:grpSpLocks/>
              </p:cNvGrpSpPr>
              <p:nvPr/>
            </p:nvGrpSpPr>
            <p:grpSpPr bwMode="auto">
              <a:xfrm>
                <a:off x="2496" y="2400"/>
                <a:ext cx="552" cy="240"/>
                <a:chOff x="3888" y="3792"/>
                <a:chExt cx="552" cy="240"/>
              </a:xfrm>
            </p:grpSpPr>
            <p:sp>
              <p:nvSpPr>
                <p:cNvPr id="32825" name="Oval 14"/>
                <p:cNvSpPr>
                  <a:spLocks noChangeArrowheads="1"/>
                </p:cNvSpPr>
                <p:nvPr/>
              </p:nvSpPr>
              <p:spPr bwMode="auto">
                <a:xfrm>
                  <a:off x="3912" y="3792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282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888" y="3816"/>
                  <a:ext cx="528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DCHI</a:t>
                  </a:r>
                </a:p>
              </p:txBody>
            </p:sp>
          </p:grpSp>
          <p:grpSp>
            <p:nvGrpSpPr>
              <p:cNvPr id="32807" name="Group 16"/>
              <p:cNvGrpSpPr>
                <a:grpSpLocks/>
              </p:cNvGrpSpPr>
              <p:nvPr/>
            </p:nvGrpSpPr>
            <p:grpSpPr bwMode="auto">
              <a:xfrm>
                <a:off x="768" y="3312"/>
                <a:ext cx="528" cy="240"/>
                <a:chOff x="168" y="1416"/>
                <a:chExt cx="528" cy="240"/>
              </a:xfrm>
            </p:grpSpPr>
            <p:sp>
              <p:nvSpPr>
                <p:cNvPr id="32823" name="Oval 17"/>
                <p:cNvSpPr>
                  <a:spLocks noChangeArrowheads="1"/>
                </p:cNvSpPr>
                <p:nvPr/>
              </p:nvSpPr>
              <p:spPr bwMode="auto">
                <a:xfrm>
                  <a:off x="168" y="1416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282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92" y="1440"/>
                  <a:ext cx="480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GT</a:t>
                  </a:r>
                </a:p>
              </p:txBody>
            </p:sp>
          </p:grpSp>
          <p:grpSp>
            <p:nvGrpSpPr>
              <p:cNvPr id="32808" name="Group 19"/>
              <p:cNvGrpSpPr>
                <a:grpSpLocks/>
              </p:cNvGrpSpPr>
              <p:nvPr/>
            </p:nvGrpSpPr>
            <p:grpSpPr bwMode="auto">
              <a:xfrm>
                <a:off x="1920" y="2400"/>
                <a:ext cx="528" cy="240"/>
                <a:chOff x="3576" y="3456"/>
                <a:chExt cx="528" cy="240"/>
              </a:xfrm>
            </p:grpSpPr>
            <p:sp>
              <p:nvSpPr>
                <p:cNvPr id="32821" name="Oval 20"/>
                <p:cNvSpPr>
                  <a:spLocks noChangeArrowheads="1"/>
                </p:cNvSpPr>
                <p:nvPr/>
              </p:nvSpPr>
              <p:spPr bwMode="auto">
                <a:xfrm>
                  <a:off x="3576" y="3456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282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600" y="3480"/>
                  <a:ext cx="480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LUONG</a:t>
                  </a:r>
                </a:p>
              </p:txBody>
            </p:sp>
          </p:grpSp>
          <p:grpSp>
            <p:nvGrpSpPr>
              <p:cNvPr id="32809" name="Group 22"/>
              <p:cNvGrpSpPr>
                <a:grpSpLocks/>
              </p:cNvGrpSpPr>
              <p:nvPr/>
            </p:nvGrpSpPr>
            <p:grpSpPr bwMode="auto">
              <a:xfrm>
                <a:off x="720" y="2640"/>
                <a:ext cx="528" cy="240"/>
                <a:chOff x="192" y="744"/>
                <a:chExt cx="528" cy="240"/>
              </a:xfrm>
            </p:grpSpPr>
            <p:sp>
              <p:nvSpPr>
                <p:cNvPr id="32819" name="Oval 23"/>
                <p:cNvSpPr>
                  <a:spLocks noChangeArrowheads="1"/>
                </p:cNvSpPr>
                <p:nvPr/>
              </p:nvSpPr>
              <p:spPr bwMode="auto">
                <a:xfrm>
                  <a:off x="192" y="744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282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92" y="768"/>
                  <a:ext cx="528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HONV</a:t>
                  </a:r>
                </a:p>
              </p:txBody>
            </p:sp>
          </p:grpSp>
          <p:sp>
            <p:nvSpPr>
              <p:cNvPr id="32810" name="Line 25"/>
              <p:cNvSpPr>
                <a:spLocks noChangeShapeType="1"/>
              </p:cNvSpPr>
              <p:nvPr/>
            </p:nvSpPr>
            <p:spPr bwMode="auto">
              <a:xfrm flipH="1">
                <a:off x="1248" y="3168"/>
                <a:ext cx="24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2811" name="Line 26"/>
              <p:cNvSpPr>
                <a:spLocks noChangeShapeType="1"/>
              </p:cNvSpPr>
              <p:nvPr/>
            </p:nvSpPr>
            <p:spPr bwMode="auto">
              <a:xfrm flipH="1">
                <a:off x="1296" y="3024"/>
                <a:ext cx="19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2812" name="Line 27"/>
              <p:cNvSpPr>
                <a:spLocks noChangeShapeType="1"/>
              </p:cNvSpPr>
              <p:nvPr/>
            </p:nvSpPr>
            <p:spPr bwMode="auto">
              <a:xfrm flipH="1" flipV="1">
                <a:off x="1248" y="2784"/>
                <a:ext cx="24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2813" name="Line 28"/>
              <p:cNvSpPr>
                <a:spLocks noChangeShapeType="1"/>
              </p:cNvSpPr>
              <p:nvPr/>
            </p:nvSpPr>
            <p:spPr bwMode="auto">
              <a:xfrm flipH="1" flipV="1">
                <a:off x="1584" y="264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2814" name="Line 29"/>
              <p:cNvSpPr>
                <a:spLocks noChangeShapeType="1"/>
              </p:cNvSpPr>
              <p:nvPr/>
            </p:nvSpPr>
            <p:spPr bwMode="auto">
              <a:xfrm flipV="1">
                <a:off x="2016" y="2640"/>
                <a:ext cx="19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2815" name="Line 30"/>
              <p:cNvSpPr>
                <a:spLocks noChangeShapeType="1"/>
              </p:cNvSpPr>
              <p:nvPr/>
            </p:nvSpPr>
            <p:spPr bwMode="auto">
              <a:xfrm flipV="1">
                <a:off x="2304" y="2640"/>
                <a:ext cx="43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2816" name="Oval 31"/>
              <p:cNvSpPr>
                <a:spLocks noChangeArrowheads="1"/>
              </p:cNvSpPr>
              <p:nvPr/>
            </p:nvSpPr>
            <p:spPr bwMode="auto">
              <a:xfrm>
                <a:off x="672" y="230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2817" name="Text Box 32"/>
              <p:cNvSpPr txBox="1">
                <a:spLocks noChangeArrowheads="1"/>
              </p:cNvSpPr>
              <p:nvPr/>
            </p:nvSpPr>
            <p:spPr bwMode="auto">
              <a:xfrm>
                <a:off x="696" y="2304"/>
                <a:ext cx="48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u="sng"/>
                  <a:t>MANV</a:t>
                </a:r>
              </a:p>
            </p:txBody>
          </p:sp>
          <p:sp>
            <p:nvSpPr>
              <p:cNvPr id="32818" name="Line 33"/>
              <p:cNvSpPr>
                <a:spLocks noChangeShapeType="1"/>
              </p:cNvSpPr>
              <p:nvPr/>
            </p:nvSpPr>
            <p:spPr bwMode="auto">
              <a:xfrm flipH="1" flipV="1">
                <a:off x="1152" y="2496"/>
                <a:ext cx="43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</p:grpSp>
        <p:grpSp>
          <p:nvGrpSpPr>
            <p:cNvPr id="32782" name="Group 51"/>
            <p:cNvGrpSpPr>
              <a:grpSpLocks/>
            </p:cNvGrpSpPr>
            <p:nvPr/>
          </p:nvGrpSpPr>
          <p:grpSpPr bwMode="auto">
            <a:xfrm>
              <a:off x="2496" y="2832"/>
              <a:ext cx="1440" cy="384"/>
              <a:chOff x="2496" y="2416"/>
              <a:chExt cx="1440" cy="384"/>
            </a:xfrm>
          </p:grpSpPr>
          <p:sp>
            <p:nvSpPr>
              <p:cNvPr id="32801" name="AutoShape 36"/>
              <p:cNvSpPr>
                <a:spLocks noChangeArrowheads="1"/>
              </p:cNvSpPr>
              <p:nvPr/>
            </p:nvSpPr>
            <p:spPr bwMode="auto">
              <a:xfrm>
                <a:off x="2496" y="2416"/>
                <a:ext cx="1440" cy="384"/>
              </a:xfrm>
              <a:prstGeom prst="flowChartDecision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2802" name="Text Box 37"/>
              <p:cNvSpPr txBox="1">
                <a:spLocks noChangeArrowheads="1"/>
              </p:cNvSpPr>
              <p:nvPr/>
            </p:nvSpPr>
            <p:spPr bwMode="auto">
              <a:xfrm>
                <a:off x="2640" y="2496"/>
                <a:ext cx="1152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/>
                  <a:t>La_truong_phong</a:t>
                </a:r>
              </a:p>
            </p:txBody>
          </p:sp>
        </p:grpSp>
        <p:sp>
          <p:nvSpPr>
            <p:cNvPr id="32783" name="Text Box 40"/>
            <p:cNvSpPr txBox="1">
              <a:spLocks noChangeArrowheads="1"/>
            </p:cNvSpPr>
            <p:nvPr/>
          </p:nvSpPr>
          <p:spPr bwMode="auto">
            <a:xfrm>
              <a:off x="4128" y="2496"/>
              <a:ext cx="1008" cy="23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PHONGBAN</a:t>
              </a:r>
            </a:p>
          </p:txBody>
        </p:sp>
        <p:grpSp>
          <p:nvGrpSpPr>
            <p:cNvPr id="32784" name="Group 41"/>
            <p:cNvGrpSpPr>
              <a:grpSpLocks/>
            </p:cNvGrpSpPr>
            <p:nvPr/>
          </p:nvGrpSpPr>
          <p:grpSpPr bwMode="auto">
            <a:xfrm>
              <a:off x="4704" y="2016"/>
              <a:ext cx="576" cy="480"/>
              <a:chOff x="4272" y="1104"/>
              <a:chExt cx="576" cy="480"/>
            </a:xfrm>
          </p:grpSpPr>
          <p:sp>
            <p:nvSpPr>
              <p:cNvPr id="32798" name="Oval 42"/>
              <p:cNvSpPr>
                <a:spLocks noChangeArrowheads="1"/>
              </p:cNvSpPr>
              <p:nvPr/>
            </p:nvSpPr>
            <p:spPr bwMode="auto">
              <a:xfrm>
                <a:off x="4272" y="110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2799" name="Text Box 43"/>
              <p:cNvSpPr txBox="1">
                <a:spLocks noChangeArrowheads="1"/>
              </p:cNvSpPr>
              <p:nvPr/>
            </p:nvSpPr>
            <p:spPr bwMode="auto">
              <a:xfrm>
                <a:off x="4272" y="1128"/>
                <a:ext cx="576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u="sng"/>
                  <a:t>MAPHG</a:t>
                </a:r>
              </a:p>
            </p:txBody>
          </p:sp>
          <p:sp>
            <p:nvSpPr>
              <p:cNvPr id="32800" name="Line 44"/>
              <p:cNvSpPr>
                <a:spLocks noChangeShapeType="1"/>
              </p:cNvSpPr>
              <p:nvPr/>
            </p:nvSpPr>
            <p:spPr bwMode="auto">
              <a:xfrm flipH="1">
                <a:off x="4368" y="1344"/>
                <a:ext cx="9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</p:grpSp>
        <p:sp>
          <p:nvSpPr>
            <p:cNvPr id="32785" name="Oval 45"/>
            <p:cNvSpPr>
              <a:spLocks noChangeArrowheads="1"/>
            </p:cNvSpPr>
            <p:nvPr/>
          </p:nvSpPr>
          <p:spPr bwMode="auto">
            <a:xfrm>
              <a:off x="4128" y="2016"/>
              <a:ext cx="528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2786" name="Text Box 46"/>
            <p:cNvSpPr txBox="1">
              <a:spLocks noChangeArrowheads="1"/>
            </p:cNvSpPr>
            <p:nvPr/>
          </p:nvSpPr>
          <p:spPr bwMode="auto">
            <a:xfrm>
              <a:off x="4128" y="2040"/>
              <a:ext cx="576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TENPHG</a:t>
              </a:r>
            </a:p>
          </p:txBody>
        </p:sp>
        <p:sp>
          <p:nvSpPr>
            <p:cNvPr id="32787" name="Line 47"/>
            <p:cNvSpPr>
              <a:spLocks noChangeShapeType="1"/>
            </p:cNvSpPr>
            <p:nvPr/>
          </p:nvSpPr>
          <p:spPr bwMode="auto">
            <a:xfrm>
              <a:off x="4416" y="2256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2788" name="Text Box 48"/>
            <p:cNvSpPr txBox="1">
              <a:spLocks noChangeArrowheads="1"/>
            </p:cNvSpPr>
            <p:nvPr/>
          </p:nvSpPr>
          <p:spPr bwMode="auto">
            <a:xfrm>
              <a:off x="1824" y="2832"/>
              <a:ext cx="576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(0,1)</a:t>
              </a:r>
            </a:p>
          </p:txBody>
        </p:sp>
        <p:sp>
          <p:nvSpPr>
            <p:cNvPr id="32789" name="Text Box 49"/>
            <p:cNvSpPr txBox="1">
              <a:spLocks noChangeArrowheads="1"/>
            </p:cNvSpPr>
            <p:nvPr/>
          </p:nvSpPr>
          <p:spPr bwMode="auto">
            <a:xfrm>
              <a:off x="3984" y="2832"/>
              <a:ext cx="576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(1,1)</a:t>
              </a:r>
            </a:p>
          </p:txBody>
        </p:sp>
        <p:sp>
          <p:nvSpPr>
            <p:cNvPr id="32790" name="Line 52"/>
            <p:cNvSpPr>
              <a:spLocks noChangeShapeType="1"/>
            </p:cNvSpPr>
            <p:nvPr/>
          </p:nvSpPr>
          <p:spPr bwMode="auto">
            <a:xfrm>
              <a:off x="1776" y="273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32791" name="Line 53"/>
            <p:cNvSpPr>
              <a:spLocks noChangeShapeType="1"/>
            </p:cNvSpPr>
            <p:nvPr/>
          </p:nvSpPr>
          <p:spPr bwMode="auto">
            <a:xfrm>
              <a:off x="1776" y="3024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32792" name="Line 54"/>
            <p:cNvSpPr>
              <a:spLocks noChangeShapeType="1"/>
            </p:cNvSpPr>
            <p:nvPr/>
          </p:nvSpPr>
          <p:spPr bwMode="auto">
            <a:xfrm>
              <a:off x="4608" y="2736"/>
              <a:ext cx="0" cy="288"/>
            </a:xfrm>
            <a:prstGeom prst="line">
              <a:avLst/>
            </a:prstGeom>
            <a:noFill/>
            <a:ln w="41275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32793" name="Line 55"/>
            <p:cNvSpPr>
              <a:spLocks noChangeShapeType="1"/>
            </p:cNvSpPr>
            <p:nvPr/>
          </p:nvSpPr>
          <p:spPr bwMode="auto">
            <a:xfrm>
              <a:off x="3888" y="3024"/>
              <a:ext cx="720" cy="0"/>
            </a:xfrm>
            <a:prstGeom prst="line">
              <a:avLst/>
            </a:prstGeom>
            <a:noFill/>
            <a:ln w="41275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grpSp>
          <p:nvGrpSpPr>
            <p:cNvPr id="32794" name="Group 61"/>
            <p:cNvGrpSpPr>
              <a:grpSpLocks/>
            </p:cNvGrpSpPr>
            <p:nvPr/>
          </p:nvGrpSpPr>
          <p:grpSpPr bwMode="auto">
            <a:xfrm>
              <a:off x="2976" y="2400"/>
              <a:ext cx="960" cy="480"/>
              <a:chOff x="2880" y="2448"/>
              <a:chExt cx="960" cy="480"/>
            </a:xfrm>
          </p:grpSpPr>
          <p:sp>
            <p:nvSpPr>
              <p:cNvPr id="32795" name="Oval 58"/>
              <p:cNvSpPr>
                <a:spLocks noChangeArrowheads="1"/>
              </p:cNvSpPr>
              <p:nvPr/>
            </p:nvSpPr>
            <p:spPr bwMode="auto">
              <a:xfrm>
                <a:off x="2880" y="2448"/>
                <a:ext cx="960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2796" name="Text Box 59"/>
              <p:cNvSpPr txBox="1">
                <a:spLocks noChangeArrowheads="1"/>
              </p:cNvSpPr>
              <p:nvPr/>
            </p:nvSpPr>
            <p:spPr bwMode="auto">
              <a:xfrm>
                <a:off x="2928" y="2472"/>
                <a:ext cx="91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NG_NHANCHUC</a:t>
                </a:r>
              </a:p>
            </p:txBody>
          </p:sp>
          <p:sp>
            <p:nvSpPr>
              <p:cNvPr id="32797" name="Line 60"/>
              <p:cNvSpPr>
                <a:spLocks noChangeShapeType="1"/>
              </p:cNvSpPr>
              <p:nvPr/>
            </p:nvSpPr>
            <p:spPr bwMode="auto">
              <a:xfrm flipH="1">
                <a:off x="3168" y="2688"/>
                <a:ext cx="9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</p:grpSp>
      </p:grpSp>
      <p:sp>
        <p:nvSpPr>
          <p:cNvPr id="369726" name="Text Box 62"/>
          <p:cNvSpPr txBox="1">
            <a:spLocks noChangeArrowheads="1"/>
          </p:cNvSpPr>
          <p:nvPr/>
        </p:nvSpPr>
        <p:spPr bwMode="auto">
          <a:xfrm>
            <a:off x="1295400" y="5943600"/>
            <a:ext cx="6324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PHONGBAN(</a:t>
            </a:r>
            <a:r>
              <a:rPr lang="en-US" u="sng"/>
              <a:t>MAPHG</a:t>
            </a:r>
            <a:r>
              <a:rPr lang="en-US"/>
              <a:t>, TENPHG, </a:t>
            </a:r>
            <a:r>
              <a:rPr lang="en-US" b="1"/>
              <a:t>MANV, NG_NHANCHUC</a:t>
            </a:r>
            <a:r>
              <a:rPr lang="en-US"/>
              <a:t>)</a:t>
            </a:r>
          </a:p>
        </p:txBody>
      </p:sp>
      <p:sp>
        <p:nvSpPr>
          <p:cNvPr id="369729" name="Line 65"/>
          <p:cNvSpPr>
            <a:spLocks noChangeShapeType="1"/>
          </p:cNvSpPr>
          <p:nvPr/>
        </p:nvSpPr>
        <p:spPr bwMode="auto">
          <a:xfrm>
            <a:off x="5257800" y="5105400"/>
            <a:ext cx="45720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369730" name="Line 66"/>
          <p:cNvSpPr>
            <a:spLocks noChangeShapeType="1"/>
          </p:cNvSpPr>
          <p:nvPr/>
        </p:nvSpPr>
        <p:spPr bwMode="auto">
          <a:xfrm flipH="1">
            <a:off x="4953000" y="5105400"/>
            <a:ext cx="30480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69731" name="Line 67"/>
          <p:cNvSpPr>
            <a:spLocks noChangeShapeType="1"/>
          </p:cNvSpPr>
          <p:nvPr/>
        </p:nvSpPr>
        <p:spPr bwMode="auto">
          <a:xfrm>
            <a:off x="1447800" y="3429000"/>
            <a:ext cx="3429000" cy="25146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69732" name="Line 68"/>
          <p:cNvSpPr>
            <a:spLocks noChangeShapeType="1"/>
          </p:cNvSpPr>
          <p:nvPr/>
        </p:nvSpPr>
        <p:spPr bwMode="auto">
          <a:xfrm>
            <a:off x="5791200" y="4343400"/>
            <a:ext cx="762000" cy="16002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64" name="Footer Placeholder 6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65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66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67" name="TextBox 66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6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728" grpId="0" animBg="1"/>
      <p:bldP spid="369726" grpId="0"/>
      <p:bldP spid="369729" grpId="0" animBg="1"/>
      <p:bldP spid="369730" grpId="0" animBg="1"/>
      <p:bldP spid="369731" grpId="0" animBg="1"/>
      <p:bldP spid="3697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620712"/>
          </a:xfrm>
        </p:spPr>
        <p:txBody>
          <a:bodyPr/>
          <a:lstStyle/>
          <a:p>
            <a:r>
              <a:rPr lang="en-US" sz="2800" b="1" smtClean="0"/>
              <a:t>Các qui tắc chuyển đổi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smtClean="0"/>
              <a:t>(3) Mối liên kết</a:t>
            </a:r>
          </a:p>
          <a:p>
            <a:pPr lvl="1"/>
            <a:r>
              <a:rPr lang="en-US" smtClean="0"/>
              <a:t>(3b) Một-Nhiều: </a:t>
            </a:r>
          </a:p>
          <a:p>
            <a:pPr lvl="1">
              <a:buNone/>
            </a:pPr>
            <a:r>
              <a:rPr lang="en-US" smtClean="0"/>
              <a:t>    Thêm vào quan hệ (phía) nhiều thuộc tính khóa của quan hệ (phía)một</a:t>
            </a:r>
            <a:endParaRPr lang="en-US" smtClean="0">
              <a:solidFill>
                <a:srgbClr val="777777"/>
              </a:solidFill>
            </a:endParaRPr>
          </a:p>
        </p:txBody>
      </p:sp>
      <p:sp>
        <p:nvSpPr>
          <p:cNvPr id="5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174E5C-6319-44C3-BC35-04610A64E5A2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E88E2-05B0-4076-83DC-AE1E2DB29F21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367738" name="AutoShape 122"/>
          <p:cNvSpPr>
            <a:spLocks noChangeArrowheads="1"/>
          </p:cNvSpPr>
          <p:nvPr/>
        </p:nvSpPr>
        <p:spPr bwMode="auto">
          <a:xfrm>
            <a:off x="4343400" y="3733800"/>
            <a:ext cx="1371600" cy="838200"/>
          </a:xfrm>
          <a:prstGeom prst="irregularSeal1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grpSp>
        <p:nvGrpSpPr>
          <p:cNvPr id="33799" name="Group 121"/>
          <p:cNvGrpSpPr>
            <a:grpSpLocks/>
          </p:cNvGrpSpPr>
          <p:nvPr/>
        </p:nvGrpSpPr>
        <p:grpSpPr bwMode="auto">
          <a:xfrm>
            <a:off x="762000" y="2971800"/>
            <a:ext cx="7467600" cy="1981200"/>
            <a:chOff x="480" y="1664"/>
            <a:chExt cx="4704" cy="1248"/>
          </a:xfrm>
        </p:grpSpPr>
        <p:grpSp>
          <p:nvGrpSpPr>
            <p:cNvPr id="33803" name="Group 65"/>
            <p:cNvGrpSpPr>
              <a:grpSpLocks/>
            </p:cNvGrpSpPr>
            <p:nvPr/>
          </p:nvGrpSpPr>
          <p:grpSpPr bwMode="auto">
            <a:xfrm>
              <a:off x="480" y="1664"/>
              <a:ext cx="2376" cy="1248"/>
              <a:chOff x="672" y="2304"/>
              <a:chExt cx="2376" cy="1248"/>
            </a:xfrm>
          </p:grpSpPr>
          <p:sp>
            <p:nvSpPr>
              <p:cNvPr id="33820" name="Text Box 66"/>
              <p:cNvSpPr txBox="1">
                <a:spLocks noChangeArrowheads="1"/>
              </p:cNvSpPr>
              <p:nvPr/>
            </p:nvSpPr>
            <p:spPr bwMode="auto">
              <a:xfrm>
                <a:off x="1472" y="2928"/>
                <a:ext cx="1008" cy="239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NHANVIEN</a:t>
                </a:r>
              </a:p>
            </p:txBody>
          </p:sp>
          <p:grpSp>
            <p:nvGrpSpPr>
              <p:cNvPr id="33821" name="Group 67"/>
              <p:cNvGrpSpPr>
                <a:grpSpLocks/>
              </p:cNvGrpSpPr>
              <p:nvPr/>
            </p:nvGrpSpPr>
            <p:grpSpPr bwMode="auto">
              <a:xfrm>
                <a:off x="768" y="2976"/>
                <a:ext cx="528" cy="240"/>
                <a:chOff x="192" y="1080"/>
                <a:chExt cx="528" cy="240"/>
              </a:xfrm>
            </p:grpSpPr>
            <p:sp>
              <p:nvSpPr>
                <p:cNvPr id="33846" name="Oval 68"/>
                <p:cNvSpPr>
                  <a:spLocks noChangeArrowheads="1"/>
                </p:cNvSpPr>
                <p:nvPr/>
              </p:nvSpPr>
              <p:spPr bwMode="auto">
                <a:xfrm>
                  <a:off x="192" y="1080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3847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92" y="1104"/>
                  <a:ext cx="528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TENNV</a:t>
                  </a:r>
                </a:p>
              </p:txBody>
            </p:sp>
          </p:grpSp>
          <p:grpSp>
            <p:nvGrpSpPr>
              <p:cNvPr id="33822" name="Group 70"/>
              <p:cNvGrpSpPr>
                <a:grpSpLocks/>
              </p:cNvGrpSpPr>
              <p:nvPr/>
            </p:nvGrpSpPr>
            <p:grpSpPr bwMode="auto">
              <a:xfrm>
                <a:off x="1296" y="2400"/>
                <a:ext cx="576" cy="240"/>
                <a:chOff x="864" y="840"/>
                <a:chExt cx="576" cy="240"/>
              </a:xfrm>
            </p:grpSpPr>
            <p:sp>
              <p:nvSpPr>
                <p:cNvPr id="33844" name="Oval 71"/>
                <p:cNvSpPr>
                  <a:spLocks noChangeArrowheads="1"/>
                </p:cNvSpPr>
                <p:nvPr/>
              </p:nvSpPr>
              <p:spPr bwMode="auto">
                <a:xfrm>
                  <a:off x="888" y="840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3845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864" y="864"/>
                  <a:ext cx="576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NS</a:t>
                  </a:r>
                </a:p>
              </p:txBody>
            </p:sp>
          </p:grpSp>
          <p:grpSp>
            <p:nvGrpSpPr>
              <p:cNvPr id="33823" name="Group 73"/>
              <p:cNvGrpSpPr>
                <a:grpSpLocks/>
              </p:cNvGrpSpPr>
              <p:nvPr/>
            </p:nvGrpSpPr>
            <p:grpSpPr bwMode="auto">
              <a:xfrm>
                <a:off x="2496" y="2400"/>
                <a:ext cx="552" cy="240"/>
                <a:chOff x="3888" y="3792"/>
                <a:chExt cx="552" cy="240"/>
              </a:xfrm>
            </p:grpSpPr>
            <p:sp>
              <p:nvSpPr>
                <p:cNvPr id="33842" name="Oval 74"/>
                <p:cNvSpPr>
                  <a:spLocks noChangeArrowheads="1"/>
                </p:cNvSpPr>
                <p:nvPr/>
              </p:nvSpPr>
              <p:spPr bwMode="auto">
                <a:xfrm>
                  <a:off x="3912" y="3792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3843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888" y="3816"/>
                  <a:ext cx="528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DCHI</a:t>
                  </a:r>
                </a:p>
              </p:txBody>
            </p:sp>
          </p:grpSp>
          <p:grpSp>
            <p:nvGrpSpPr>
              <p:cNvPr id="33824" name="Group 76"/>
              <p:cNvGrpSpPr>
                <a:grpSpLocks/>
              </p:cNvGrpSpPr>
              <p:nvPr/>
            </p:nvGrpSpPr>
            <p:grpSpPr bwMode="auto">
              <a:xfrm>
                <a:off x="768" y="3312"/>
                <a:ext cx="528" cy="240"/>
                <a:chOff x="168" y="1416"/>
                <a:chExt cx="528" cy="240"/>
              </a:xfrm>
            </p:grpSpPr>
            <p:sp>
              <p:nvSpPr>
                <p:cNvPr id="33840" name="Oval 77"/>
                <p:cNvSpPr>
                  <a:spLocks noChangeArrowheads="1"/>
                </p:cNvSpPr>
                <p:nvPr/>
              </p:nvSpPr>
              <p:spPr bwMode="auto">
                <a:xfrm>
                  <a:off x="168" y="1416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3841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92" y="1440"/>
                  <a:ext cx="480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GT</a:t>
                  </a:r>
                </a:p>
              </p:txBody>
            </p:sp>
          </p:grpSp>
          <p:grpSp>
            <p:nvGrpSpPr>
              <p:cNvPr id="33825" name="Group 79"/>
              <p:cNvGrpSpPr>
                <a:grpSpLocks/>
              </p:cNvGrpSpPr>
              <p:nvPr/>
            </p:nvGrpSpPr>
            <p:grpSpPr bwMode="auto">
              <a:xfrm>
                <a:off x="1920" y="2400"/>
                <a:ext cx="528" cy="240"/>
                <a:chOff x="3576" y="3456"/>
                <a:chExt cx="528" cy="240"/>
              </a:xfrm>
            </p:grpSpPr>
            <p:sp>
              <p:nvSpPr>
                <p:cNvPr id="33838" name="Oval 80"/>
                <p:cNvSpPr>
                  <a:spLocks noChangeArrowheads="1"/>
                </p:cNvSpPr>
                <p:nvPr/>
              </p:nvSpPr>
              <p:spPr bwMode="auto">
                <a:xfrm>
                  <a:off x="3576" y="3456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383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600" y="3480"/>
                  <a:ext cx="480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LUONG</a:t>
                  </a:r>
                </a:p>
              </p:txBody>
            </p:sp>
          </p:grpSp>
          <p:grpSp>
            <p:nvGrpSpPr>
              <p:cNvPr id="33826" name="Group 82"/>
              <p:cNvGrpSpPr>
                <a:grpSpLocks/>
              </p:cNvGrpSpPr>
              <p:nvPr/>
            </p:nvGrpSpPr>
            <p:grpSpPr bwMode="auto">
              <a:xfrm>
                <a:off x="720" y="2640"/>
                <a:ext cx="528" cy="240"/>
                <a:chOff x="192" y="744"/>
                <a:chExt cx="528" cy="240"/>
              </a:xfrm>
            </p:grpSpPr>
            <p:sp>
              <p:nvSpPr>
                <p:cNvPr id="33836" name="Oval 83"/>
                <p:cNvSpPr>
                  <a:spLocks noChangeArrowheads="1"/>
                </p:cNvSpPr>
                <p:nvPr/>
              </p:nvSpPr>
              <p:spPr bwMode="auto">
                <a:xfrm>
                  <a:off x="192" y="744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3837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92" y="768"/>
                  <a:ext cx="528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HONV</a:t>
                  </a:r>
                </a:p>
              </p:txBody>
            </p:sp>
          </p:grpSp>
          <p:sp>
            <p:nvSpPr>
              <p:cNvPr id="33827" name="Line 85"/>
              <p:cNvSpPr>
                <a:spLocks noChangeShapeType="1"/>
              </p:cNvSpPr>
              <p:nvPr/>
            </p:nvSpPr>
            <p:spPr bwMode="auto">
              <a:xfrm flipH="1">
                <a:off x="1248" y="3168"/>
                <a:ext cx="24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3828" name="Line 86"/>
              <p:cNvSpPr>
                <a:spLocks noChangeShapeType="1"/>
              </p:cNvSpPr>
              <p:nvPr/>
            </p:nvSpPr>
            <p:spPr bwMode="auto">
              <a:xfrm flipH="1">
                <a:off x="1296" y="3024"/>
                <a:ext cx="19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3829" name="Line 87"/>
              <p:cNvSpPr>
                <a:spLocks noChangeShapeType="1"/>
              </p:cNvSpPr>
              <p:nvPr/>
            </p:nvSpPr>
            <p:spPr bwMode="auto">
              <a:xfrm flipH="1" flipV="1">
                <a:off x="1248" y="2784"/>
                <a:ext cx="24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3830" name="Line 88"/>
              <p:cNvSpPr>
                <a:spLocks noChangeShapeType="1"/>
              </p:cNvSpPr>
              <p:nvPr/>
            </p:nvSpPr>
            <p:spPr bwMode="auto">
              <a:xfrm flipH="1" flipV="1">
                <a:off x="1584" y="264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3831" name="Line 89"/>
              <p:cNvSpPr>
                <a:spLocks noChangeShapeType="1"/>
              </p:cNvSpPr>
              <p:nvPr/>
            </p:nvSpPr>
            <p:spPr bwMode="auto">
              <a:xfrm flipV="1">
                <a:off x="2016" y="2640"/>
                <a:ext cx="19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3832" name="Line 90"/>
              <p:cNvSpPr>
                <a:spLocks noChangeShapeType="1"/>
              </p:cNvSpPr>
              <p:nvPr/>
            </p:nvSpPr>
            <p:spPr bwMode="auto">
              <a:xfrm flipV="1">
                <a:off x="2304" y="2640"/>
                <a:ext cx="43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3833" name="Oval 91"/>
              <p:cNvSpPr>
                <a:spLocks noChangeArrowheads="1"/>
              </p:cNvSpPr>
              <p:nvPr/>
            </p:nvSpPr>
            <p:spPr bwMode="auto">
              <a:xfrm>
                <a:off x="672" y="230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3834" name="Text Box 92"/>
              <p:cNvSpPr txBox="1">
                <a:spLocks noChangeArrowheads="1"/>
              </p:cNvSpPr>
              <p:nvPr/>
            </p:nvSpPr>
            <p:spPr bwMode="auto">
              <a:xfrm>
                <a:off x="696" y="2304"/>
                <a:ext cx="48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u="sng"/>
                  <a:t>MANV</a:t>
                </a:r>
              </a:p>
            </p:txBody>
          </p:sp>
          <p:sp>
            <p:nvSpPr>
              <p:cNvPr id="33835" name="Line 93"/>
              <p:cNvSpPr>
                <a:spLocks noChangeShapeType="1"/>
              </p:cNvSpPr>
              <p:nvPr/>
            </p:nvSpPr>
            <p:spPr bwMode="auto">
              <a:xfrm flipH="1" flipV="1">
                <a:off x="1152" y="2496"/>
                <a:ext cx="43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</p:grpSp>
        <p:grpSp>
          <p:nvGrpSpPr>
            <p:cNvPr id="33804" name="Group 94"/>
            <p:cNvGrpSpPr>
              <a:grpSpLocks/>
            </p:cNvGrpSpPr>
            <p:nvPr/>
          </p:nvGrpSpPr>
          <p:grpSpPr bwMode="auto">
            <a:xfrm>
              <a:off x="2296" y="2192"/>
              <a:ext cx="1736" cy="432"/>
              <a:chOff x="1864" y="960"/>
              <a:chExt cx="1736" cy="432"/>
            </a:xfrm>
          </p:grpSpPr>
          <p:grpSp>
            <p:nvGrpSpPr>
              <p:cNvPr id="33815" name="Group 95"/>
              <p:cNvGrpSpPr>
                <a:grpSpLocks/>
              </p:cNvGrpSpPr>
              <p:nvPr/>
            </p:nvGrpSpPr>
            <p:grpSpPr bwMode="auto">
              <a:xfrm>
                <a:off x="2208" y="960"/>
                <a:ext cx="1056" cy="432"/>
                <a:chOff x="3360" y="2880"/>
                <a:chExt cx="1056" cy="432"/>
              </a:xfrm>
            </p:grpSpPr>
            <p:sp>
              <p:nvSpPr>
                <p:cNvPr id="33818" name="AutoShape 96"/>
                <p:cNvSpPr>
                  <a:spLocks noChangeArrowheads="1"/>
                </p:cNvSpPr>
                <p:nvPr/>
              </p:nvSpPr>
              <p:spPr bwMode="auto">
                <a:xfrm>
                  <a:off x="3360" y="2880"/>
                  <a:ext cx="1056" cy="432"/>
                </a:xfrm>
                <a:prstGeom prst="flowChartDecision">
                  <a:avLst/>
                </a:prstGeom>
                <a:noFill/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3819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3456" y="2976"/>
                  <a:ext cx="912" cy="21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/>
                    <a:t>Lam_viec</a:t>
                  </a:r>
                </a:p>
              </p:txBody>
            </p:sp>
          </p:grpSp>
          <p:sp>
            <p:nvSpPr>
              <p:cNvPr id="33816" name="Line 98"/>
              <p:cNvSpPr>
                <a:spLocks noChangeShapeType="1"/>
              </p:cNvSpPr>
              <p:nvPr/>
            </p:nvSpPr>
            <p:spPr bwMode="auto">
              <a:xfrm>
                <a:off x="1864" y="118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3817" name="Line 99"/>
              <p:cNvSpPr>
                <a:spLocks noChangeShapeType="1"/>
              </p:cNvSpPr>
              <p:nvPr/>
            </p:nvSpPr>
            <p:spPr bwMode="auto">
              <a:xfrm>
                <a:off x="3264" y="118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</p:grpSp>
        <p:sp>
          <p:nvSpPr>
            <p:cNvPr id="33805" name="Text Box 108"/>
            <p:cNvSpPr txBox="1">
              <a:spLocks noChangeArrowheads="1"/>
            </p:cNvSpPr>
            <p:nvPr/>
          </p:nvSpPr>
          <p:spPr bwMode="auto">
            <a:xfrm>
              <a:off x="4032" y="2288"/>
              <a:ext cx="1008" cy="23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PHONGBAN</a:t>
              </a:r>
            </a:p>
          </p:txBody>
        </p:sp>
        <p:grpSp>
          <p:nvGrpSpPr>
            <p:cNvPr id="33806" name="Group 109"/>
            <p:cNvGrpSpPr>
              <a:grpSpLocks/>
            </p:cNvGrpSpPr>
            <p:nvPr/>
          </p:nvGrpSpPr>
          <p:grpSpPr bwMode="auto">
            <a:xfrm>
              <a:off x="4608" y="1808"/>
              <a:ext cx="576" cy="480"/>
              <a:chOff x="4272" y="1104"/>
              <a:chExt cx="576" cy="480"/>
            </a:xfrm>
          </p:grpSpPr>
          <p:sp>
            <p:nvSpPr>
              <p:cNvPr id="33812" name="Oval 110"/>
              <p:cNvSpPr>
                <a:spLocks noChangeArrowheads="1"/>
              </p:cNvSpPr>
              <p:nvPr/>
            </p:nvSpPr>
            <p:spPr bwMode="auto">
              <a:xfrm>
                <a:off x="4272" y="110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3813" name="Text Box 111"/>
              <p:cNvSpPr txBox="1">
                <a:spLocks noChangeArrowheads="1"/>
              </p:cNvSpPr>
              <p:nvPr/>
            </p:nvSpPr>
            <p:spPr bwMode="auto">
              <a:xfrm>
                <a:off x="4272" y="1128"/>
                <a:ext cx="576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u="sng"/>
                  <a:t>MAPHG</a:t>
                </a:r>
              </a:p>
            </p:txBody>
          </p:sp>
          <p:sp>
            <p:nvSpPr>
              <p:cNvPr id="33814" name="Line 112"/>
              <p:cNvSpPr>
                <a:spLocks noChangeShapeType="1"/>
              </p:cNvSpPr>
              <p:nvPr/>
            </p:nvSpPr>
            <p:spPr bwMode="auto">
              <a:xfrm flipH="1">
                <a:off x="4368" y="1344"/>
                <a:ext cx="9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</p:grpSp>
        <p:sp>
          <p:nvSpPr>
            <p:cNvPr id="33807" name="Oval 113"/>
            <p:cNvSpPr>
              <a:spLocks noChangeArrowheads="1"/>
            </p:cNvSpPr>
            <p:nvPr/>
          </p:nvSpPr>
          <p:spPr bwMode="auto">
            <a:xfrm>
              <a:off x="4032" y="1808"/>
              <a:ext cx="528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3808" name="Text Box 114"/>
            <p:cNvSpPr txBox="1">
              <a:spLocks noChangeArrowheads="1"/>
            </p:cNvSpPr>
            <p:nvPr/>
          </p:nvSpPr>
          <p:spPr bwMode="auto">
            <a:xfrm>
              <a:off x="4032" y="1832"/>
              <a:ext cx="576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TENPHG</a:t>
              </a:r>
            </a:p>
          </p:txBody>
        </p:sp>
        <p:sp>
          <p:nvSpPr>
            <p:cNvPr id="33809" name="Line 115"/>
            <p:cNvSpPr>
              <a:spLocks noChangeShapeType="1"/>
            </p:cNvSpPr>
            <p:nvPr/>
          </p:nvSpPr>
          <p:spPr bwMode="auto">
            <a:xfrm>
              <a:off x="4320" y="2048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sp>
        <p:nvSpPr>
          <p:cNvPr id="367736" name="Text Box 120"/>
          <p:cNvSpPr txBox="1">
            <a:spLocks noChangeArrowheads="1"/>
          </p:cNvSpPr>
          <p:nvPr/>
        </p:nvSpPr>
        <p:spPr bwMode="auto">
          <a:xfrm>
            <a:off x="1371600" y="5486400"/>
            <a:ext cx="7467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NHANVIEN(</a:t>
            </a:r>
            <a:r>
              <a:rPr lang="en-US" u="sng"/>
              <a:t>MANV</a:t>
            </a:r>
            <a:r>
              <a:rPr lang="en-US"/>
              <a:t>, TENNV, HONV, NS, DCHI, GT, LUONG, </a:t>
            </a:r>
            <a:r>
              <a:rPr lang="en-US" b="1"/>
              <a:t>MAPHG</a:t>
            </a:r>
            <a:r>
              <a:rPr lang="en-US"/>
              <a:t>)</a:t>
            </a:r>
          </a:p>
        </p:txBody>
      </p:sp>
      <p:sp>
        <p:nvSpPr>
          <p:cNvPr id="367739" name="Line 123"/>
          <p:cNvSpPr>
            <a:spLocks noChangeShapeType="1"/>
          </p:cNvSpPr>
          <p:nvPr/>
        </p:nvSpPr>
        <p:spPr bwMode="auto">
          <a:xfrm>
            <a:off x="5410200" y="4267200"/>
            <a:ext cx="2286000" cy="1143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67740" name="Line 124"/>
          <p:cNvSpPr>
            <a:spLocks noChangeShapeType="1"/>
          </p:cNvSpPr>
          <p:nvPr/>
        </p:nvSpPr>
        <p:spPr bwMode="auto">
          <a:xfrm flipH="1">
            <a:off x="7848600" y="3657600"/>
            <a:ext cx="152400" cy="17526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58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59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60" name="TextBox 59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733800" y="434340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019800" y="4267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738" grpId="0" animBg="1"/>
      <p:bldP spid="367736" grpId="0"/>
      <p:bldP spid="367739" grpId="0" animBg="1"/>
      <p:bldP spid="36774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620712"/>
          </a:xfrm>
        </p:spPr>
        <p:txBody>
          <a:bodyPr/>
          <a:lstStyle/>
          <a:p>
            <a:r>
              <a:rPr lang="en-US" sz="2800" b="1" smtClean="0"/>
              <a:t>Các qui tắc chuyển đổi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835525"/>
          </a:xfrm>
        </p:spPr>
        <p:txBody>
          <a:bodyPr/>
          <a:lstStyle/>
          <a:p>
            <a:pPr>
              <a:buNone/>
            </a:pPr>
            <a:r>
              <a:rPr lang="en-US" smtClean="0"/>
              <a:t>(3) Mối liên kết</a:t>
            </a:r>
          </a:p>
          <a:p>
            <a:pPr lvl="1"/>
            <a:r>
              <a:rPr lang="en-US" smtClean="0"/>
              <a:t>(3c) Nhiều-nhiều: Tạo một quan hệ mới  như sau: </a:t>
            </a:r>
          </a:p>
          <a:p>
            <a:pPr lvl="3"/>
            <a:r>
              <a:rPr lang="en-US" smtClean="0"/>
              <a:t>Tên quan hệ là tên của mối liên kết</a:t>
            </a:r>
          </a:p>
          <a:p>
            <a:pPr lvl="3"/>
            <a:r>
              <a:rPr lang="en-US" smtClean="0"/>
              <a:t>Thuộc tính là những thuộc tính khóa của các kiểu thực thể liên quan, thuộc tính liên kết</a:t>
            </a:r>
            <a:endParaRPr lang="en-US" smtClean="0">
              <a:solidFill>
                <a:srgbClr val="777777"/>
              </a:solidFill>
            </a:endParaRPr>
          </a:p>
        </p:txBody>
      </p:sp>
      <p:sp>
        <p:nvSpPr>
          <p:cNvPr id="6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0191C6B-02CE-4994-B7E7-3EC42A4CAF33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E4395-1D0C-4770-B74D-FE552389D57F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365747" name="AutoShape 179"/>
          <p:cNvSpPr>
            <a:spLocks noChangeArrowheads="1"/>
          </p:cNvSpPr>
          <p:nvPr/>
        </p:nvSpPr>
        <p:spPr bwMode="auto">
          <a:xfrm rot="208883">
            <a:off x="3425825" y="4408488"/>
            <a:ext cx="1989138" cy="1447800"/>
          </a:xfrm>
          <a:prstGeom prst="irregularSeal1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grpSp>
        <p:nvGrpSpPr>
          <p:cNvPr id="34823" name="Group 177"/>
          <p:cNvGrpSpPr>
            <a:grpSpLocks/>
          </p:cNvGrpSpPr>
          <p:nvPr/>
        </p:nvGrpSpPr>
        <p:grpSpPr bwMode="auto">
          <a:xfrm>
            <a:off x="5486400" y="3708400"/>
            <a:ext cx="2819400" cy="1295400"/>
            <a:chOff x="3456" y="2256"/>
            <a:chExt cx="1776" cy="816"/>
          </a:xfrm>
        </p:grpSpPr>
        <p:sp>
          <p:nvSpPr>
            <p:cNvPr id="34873" name="Text Box 92"/>
            <p:cNvSpPr txBox="1">
              <a:spLocks noChangeArrowheads="1"/>
            </p:cNvSpPr>
            <p:nvPr/>
          </p:nvSpPr>
          <p:spPr bwMode="auto">
            <a:xfrm>
              <a:off x="3456" y="2641"/>
              <a:ext cx="1008" cy="23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DEAN</a:t>
              </a:r>
            </a:p>
          </p:txBody>
        </p:sp>
        <p:grpSp>
          <p:nvGrpSpPr>
            <p:cNvPr id="34874" name="Group 93"/>
            <p:cNvGrpSpPr>
              <a:grpSpLocks/>
            </p:cNvGrpSpPr>
            <p:nvPr/>
          </p:nvGrpSpPr>
          <p:grpSpPr bwMode="auto">
            <a:xfrm>
              <a:off x="4656" y="2832"/>
              <a:ext cx="528" cy="240"/>
              <a:chOff x="2112" y="3792"/>
              <a:chExt cx="528" cy="240"/>
            </a:xfrm>
          </p:grpSpPr>
          <p:sp>
            <p:nvSpPr>
              <p:cNvPr id="34884" name="Oval 94"/>
              <p:cNvSpPr>
                <a:spLocks noChangeArrowheads="1"/>
              </p:cNvSpPr>
              <p:nvPr/>
            </p:nvSpPr>
            <p:spPr bwMode="auto">
              <a:xfrm>
                <a:off x="2112" y="3792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4885" name="Text Box 95"/>
              <p:cNvSpPr txBox="1">
                <a:spLocks noChangeArrowheads="1"/>
              </p:cNvSpPr>
              <p:nvPr/>
            </p:nvSpPr>
            <p:spPr bwMode="auto">
              <a:xfrm>
                <a:off x="2112" y="3816"/>
                <a:ext cx="528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TENDA</a:t>
                </a:r>
              </a:p>
            </p:txBody>
          </p:sp>
        </p:grpSp>
        <p:grpSp>
          <p:nvGrpSpPr>
            <p:cNvPr id="34875" name="Group 96"/>
            <p:cNvGrpSpPr>
              <a:grpSpLocks/>
            </p:cNvGrpSpPr>
            <p:nvPr/>
          </p:nvGrpSpPr>
          <p:grpSpPr bwMode="auto">
            <a:xfrm>
              <a:off x="4560" y="2256"/>
              <a:ext cx="672" cy="240"/>
              <a:chOff x="3120" y="3816"/>
              <a:chExt cx="672" cy="240"/>
            </a:xfrm>
          </p:grpSpPr>
          <p:sp>
            <p:nvSpPr>
              <p:cNvPr id="34882" name="Oval 97"/>
              <p:cNvSpPr>
                <a:spLocks noChangeArrowheads="1"/>
              </p:cNvSpPr>
              <p:nvPr/>
            </p:nvSpPr>
            <p:spPr bwMode="auto">
              <a:xfrm>
                <a:off x="3120" y="3816"/>
                <a:ext cx="672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4883" name="Text Box 98"/>
              <p:cNvSpPr txBox="1">
                <a:spLocks noChangeArrowheads="1"/>
              </p:cNvSpPr>
              <p:nvPr/>
            </p:nvSpPr>
            <p:spPr bwMode="auto">
              <a:xfrm>
                <a:off x="3120" y="3840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DDIEM_DA</a:t>
                </a:r>
              </a:p>
            </p:txBody>
          </p:sp>
        </p:grpSp>
        <p:sp>
          <p:nvSpPr>
            <p:cNvPr id="34876" name="Line 99"/>
            <p:cNvSpPr>
              <a:spLocks noChangeShapeType="1"/>
            </p:cNvSpPr>
            <p:nvPr/>
          </p:nvSpPr>
          <p:spPr bwMode="auto">
            <a:xfrm flipV="1">
              <a:off x="4464" y="2448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4877" name="Line 100"/>
            <p:cNvSpPr>
              <a:spLocks noChangeShapeType="1"/>
            </p:cNvSpPr>
            <p:nvPr/>
          </p:nvSpPr>
          <p:spPr bwMode="auto">
            <a:xfrm>
              <a:off x="4464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grpSp>
          <p:nvGrpSpPr>
            <p:cNvPr id="34878" name="Group 101"/>
            <p:cNvGrpSpPr>
              <a:grpSpLocks/>
            </p:cNvGrpSpPr>
            <p:nvPr/>
          </p:nvGrpSpPr>
          <p:grpSpPr bwMode="auto">
            <a:xfrm>
              <a:off x="4656" y="2544"/>
              <a:ext cx="528" cy="240"/>
              <a:chOff x="2112" y="3792"/>
              <a:chExt cx="528" cy="240"/>
            </a:xfrm>
          </p:grpSpPr>
          <p:sp>
            <p:nvSpPr>
              <p:cNvPr id="34880" name="Oval 102"/>
              <p:cNvSpPr>
                <a:spLocks noChangeArrowheads="1"/>
              </p:cNvSpPr>
              <p:nvPr/>
            </p:nvSpPr>
            <p:spPr bwMode="auto">
              <a:xfrm>
                <a:off x="2112" y="3792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4881" name="Text Box 103"/>
              <p:cNvSpPr txBox="1">
                <a:spLocks noChangeArrowheads="1"/>
              </p:cNvSpPr>
              <p:nvPr/>
            </p:nvSpPr>
            <p:spPr bwMode="auto">
              <a:xfrm>
                <a:off x="2112" y="3816"/>
                <a:ext cx="528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u="sng"/>
                  <a:t>MADA</a:t>
                </a:r>
              </a:p>
            </p:txBody>
          </p:sp>
        </p:grpSp>
        <p:sp>
          <p:nvSpPr>
            <p:cNvPr id="34879" name="Line 104"/>
            <p:cNvSpPr>
              <a:spLocks noChangeShapeType="1"/>
            </p:cNvSpPr>
            <p:nvPr/>
          </p:nvSpPr>
          <p:spPr bwMode="auto">
            <a:xfrm flipV="1">
              <a:off x="4464" y="2640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34824" name="Group 107"/>
          <p:cNvGrpSpPr>
            <a:grpSpLocks/>
          </p:cNvGrpSpPr>
          <p:nvPr/>
        </p:nvGrpSpPr>
        <p:grpSpPr bwMode="auto">
          <a:xfrm>
            <a:off x="762000" y="3327400"/>
            <a:ext cx="3771900" cy="1981200"/>
            <a:chOff x="672" y="2304"/>
            <a:chExt cx="2376" cy="1248"/>
          </a:xfrm>
        </p:grpSpPr>
        <p:sp>
          <p:nvSpPr>
            <p:cNvPr id="34845" name="Text Box 108"/>
            <p:cNvSpPr txBox="1">
              <a:spLocks noChangeArrowheads="1"/>
            </p:cNvSpPr>
            <p:nvPr/>
          </p:nvSpPr>
          <p:spPr bwMode="auto">
            <a:xfrm>
              <a:off x="1472" y="2928"/>
              <a:ext cx="1008" cy="23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NHANVIEN</a:t>
              </a:r>
            </a:p>
          </p:txBody>
        </p:sp>
        <p:grpSp>
          <p:nvGrpSpPr>
            <p:cNvPr id="34846" name="Group 109"/>
            <p:cNvGrpSpPr>
              <a:grpSpLocks/>
            </p:cNvGrpSpPr>
            <p:nvPr/>
          </p:nvGrpSpPr>
          <p:grpSpPr bwMode="auto">
            <a:xfrm>
              <a:off x="768" y="2976"/>
              <a:ext cx="528" cy="240"/>
              <a:chOff x="192" y="1080"/>
              <a:chExt cx="528" cy="240"/>
            </a:xfrm>
          </p:grpSpPr>
          <p:sp>
            <p:nvSpPr>
              <p:cNvPr id="34871" name="Oval 110"/>
              <p:cNvSpPr>
                <a:spLocks noChangeArrowheads="1"/>
              </p:cNvSpPr>
              <p:nvPr/>
            </p:nvSpPr>
            <p:spPr bwMode="auto">
              <a:xfrm>
                <a:off x="192" y="1080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4872" name="Text Box 111"/>
              <p:cNvSpPr txBox="1">
                <a:spLocks noChangeArrowheads="1"/>
              </p:cNvSpPr>
              <p:nvPr/>
            </p:nvSpPr>
            <p:spPr bwMode="auto">
              <a:xfrm>
                <a:off x="192" y="1104"/>
                <a:ext cx="528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TENNV</a:t>
                </a:r>
              </a:p>
            </p:txBody>
          </p:sp>
        </p:grpSp>
        <p:grpSp>
          <p:nvGrpSpPr>
            <p:cNvPr id="34847" name="Group 112"/>
            <p:cNvGrpSpPr>
              <a:grpSpLocks/>
            </p:cNvGrpSpPr>
            <p:nvPr/>
          </p:nvGrpSpPr>
          <p:grpSpPr bwMode="auto">
            <a:xfrm>
              <a:off x="1296" y="2400"/>
              <a:ext cx="576" cy="240"/>
              <a:chOff x="864" y="840"/>
              <a:chExt cx="576" cy="240"/>
            </a:xfrm>
          </p:grpSpPr>
          <p:sp>
            <p:nvSpPr>
              <p:cNvPr id="34869" name="Oval 113"/>
              <p:cNvSpPr>
                <a:spLocks noChangeArrowheads="1"/>
              </p:cNvSpPr>
              <p:nvPr/>
            </p:nvSpPr>
            <p:spPr bwMode="auto">
              <a:xfrm>
                <a:off x="888" y="840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4870" name="Text Box 114"/>
              <p:cNvSpPr txBox="1">
                <a:spLocks noChangeArrowheads="1"/>
              </p:cNvSpPr>
              <p:nvPr/>
            </p:nvSpPr>
            <p:spPr bwMode="auto">
              <a:xfrm>
                <a:off x="864" y="864"/>
                <a:ext cx="576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NGSINH</a:t>
                </a:r>
              </a:p>
            </p:txBody>
          </p:sp>
        </p:grpSp>
        <p:grpSp>
          <p:nvGrpSpPr>
            <p:cNvPr id="34848" name="Group 115"/>
            <p:cNvGrpSpPr>
              <a:grpSpLocks/>
            </p:cNvGrpSpPr>
            <p:nvPr/>
          </p:nvGrpSpPr>
          <p:grpSpPr bwMode="auto">
            <a:xfrm>
              <a:off x="2496" y="2400"/>
              <a:ext cx="552" cy="240"/>
              <a:chOff x="3888" y="3792"/>
              <a:chExt cx="552" cy="240"/>
            </a:xfrm>
          </p:grpSpPr>
          <p:sp>
            <p:nvSpPr>
              <p:cNvPr id="34867" name="Oval 116"/>
              <p:cNvSpPr>
                <a:spLocks noChangeArrowheads="1"/>
              </p:cNvSpPr>
              <p:nvPr/>
            </p:nvSpPr>
            <p:spPr bwMode="auto">
              <a:xfrm>
                <a:off x="3912" y="3792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4868" name="Text Box 117"/>
              <p:cNvSpPr txBox="1">
                <a:spLocks noChangeArrowheads="1"/>
              </p:cNvSpPr>
              <p:nvPr/>
            </p:nvSpPr>
            <p:spPr bwMode="auto">
              <a:xfrm>
                <a:off x="3888" y="3816"/>
                <a:ext cx="528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DCHI</a:t>
                </a:r>
              </a:p>
            </p:txBody>
          </p:sp>
        </p:grpSp>
        <p:grpSp>
          <p:nvGrpSpPr>
            <p:cNvPr id="34849" name="Group 118"/>
            <p:cNvGrpSpPr>
              <a:grpSpLocks/>
            </p:cNvGrpSpPr>
            <p:nvPr/>
          </p:nvGrpSpPr>
          <p:grpSpPr bwMode="auto">
            <a:xfrm>
              <a:off x="768" y="3312"/>
              <a:ext cx="528" cy="240"/>
              <a:chOff x="168" y="1416"/>
              <a:chExt cx="528" cy="240"/>
            </a:xfrm>
          </p:grpSpPr>
          <p:sp>
            <p:nvSpPr>
              <p:cNvPr id="34865" name="Oval 119"/>
              <p:cNvSpPr>
                <a:spLocks noChangeArrowheads="1"/>
              </p:cNvSpPr>
              <p:nvPr/>
            </p:nvSpPr>
            <p:spPr bwMode="auto">
              <a:xfrm>
                <a:off x="168" y="1416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4866" name="Text Box 120"/>
              <p:cNvSpPr txBox="1">
                <a:spLocks noChangeArrowheads="1"/>
              </p:cNvSpPr>
              <p:nvPr/>
            </p:nvSpPr>
            <p:spPr bwMode="auto">
              <a:xfrm>
                <a:off x="192" y="1440"/>
                <a:ext cx="48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PHAI</a:t>
                </a:r>
              </a:p>
            </p:txBody>
          </p:sp>
        </p:grpSp>
        <p:grpSp>
          <p:nvGrpSpPr>
            <p:cNvPr id="34850" name="Group 121"/>
            <p:cNvGrpSpPr>
              <a:grpSpLocks/>
            </p:cNvGrpSpPr>
            <p:nvPr/>
          </p:nvGrpSpPr>
          <p:grpSpPr bwMode="auto">
            <a:xfrm>
              <a:off x="1920" y="2400"/>
              <a:ext cx="528" cy="240"/>
              <a:chOff x="3576" y="3456"/>
              <a:chExt cx="528" cy="240"/>
            </a:xfrm>
          </p:grpSpPr>
          <p:sp>
            <p:nvSpPr>
              <p:cNvPr id="34863" name="Oval 122"/>
              <p:cNvSpPr>
                <a:spLocks noChangeArrowheads="1"/>
              </p:cNvSpPr>
              <p:nvPr/>
            </p:nvSpPr>
            <p:spPr bwMode="auto">
              <a:xfrm>
                <a:off x="3576" y="3456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4864" name="Text Box 123"/>
              <p:cNvSpPr txBox="1">
                <a:spLocks noChangeArrowheads="1"/>
              </p:cNvSpPr>
              <p:nvPr/>
            </p:nvSpPr>
            <p:spPr bwMode="auto">
              <a:xfrm>
                <a:off x="3600" y="3480"/>
                <a:ext cx="48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LUONG</a:t>
                </a:r>
              </a:p>
            </p:txBody>
          </p:sp>
        </p:grpSp>
        <p:grpSp>
          <p:nvGrpSpPr>
            <p:cNvPr id="34851" name="Group 124"/>
            <p:cNvGrpSpPr>
              <a:grpSpLocks/>
            </p:cNvGrpSpPr>
            <p:nvPr/>
          </p:nvGrpSpPr>
          <p:grpSpPr bwMode="auto">
            <a:xfrm>
              <a:off x="720" y="2640"/>
              <a:ext cx="528" cy="240"/>
              <a:chOff x="192" y="744"/>
              <a:chExt cx="528" cy="240"/>
            </a:xfrm>
          </p:grpSpPr>
          <p:sp>
            <p:nvSpPr>
              <p:cNvPr id="34861" name="Oval 125"/>
              <p:cNvSpPr>
                <a:spLocks noChangeArrowheads="1"/>
              </p:cNvSpPr>
              <p:nvPr/>
            </p:nvSpPr>
            <p:spPr bwMode="auto">
              <a:xfrm>
                <a:off x="192" y="74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4862" name="Text Box 126"/>
              <p:cNvSpPr txBox="1">
                <a:spLocks noChangeArrowheads="1"/>
              </p:cNvSpPr>
              <p:nvPr/>
            </p:nvSpPr>
            <p:spPr bwMode="auto">
              <a:xfrm>
                <a:off x="192" y="768"/>
                <a:ext cx="528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HONV</a:t>
                </a:r>
              </a:p>
            </p:txBody>
          </p:sp>
        </p:grpSp>
        <p:sp>
          <p:nvSpPr>
            <p:cNvPr id="34852" name="Line 127"/>
            <p:cNvSpPr>
              <a:spLocks noChangeShapeType="1"/>
            </p:cNvSpPr>
            <p:nvPr/>
          </p:nvSpPr>
          <p:spPr bwMode="auto">
            <a:xfrm flipH="1">
              <a:off x="1248" y="3168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4853" name="Line 128"/>
            <p:cNvSpPr>
              <a:spLocks noChangeShapeType="1"/>
            </p:cNvSpPr>
            <p:nvPr/>
          </p:nvSpPr>
          <p:spPr bwMode="auto">
            <a:xfrm flipH="1">
              <a:off x="1296" y="3024"/>
              <a:ext cx="19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4854" name="Line 129"/>
            <p:cNvSpPr>
              <a:spLocks noChangeShapeType="1"/>
            </p:cNvSpPr>
            <p:nvPr/>
          </p:nvSpPr>
          <p:spPr bwMode="auto">
            <a:xfrm flipH="1" flipV="1">
              <a:off x="1248" y="2784"/>
              <a:ext cx="24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4855" name="Line 130"/>
            <p:cNvSpPr>
              <a:spLocks noChangeShapeType="1"/>
            </p:cNvSpPr>
            <p:nvPr/>
          </p:nvSpPr>
          <p:spPr bwMode="auto">
            <a:xfrm flipH="1" flipV="1">
              <a:off x="1584" y="2640"/>
              <a:ext cx="9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34856" name="Line 131"/>
            <p:cNvSpPr>
              <a:spLocks noChangeShapeType="1"/>
            </p:cNvSpPr>
            <p:nvPr/>
          </p:nvSpPr>
          <p:spPr bwMode="auto">
            <a:xfrm flipV="1">
              <a:off x="2016" y="2640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34857" name="Line 132"/>
            <p:cNvSpPr>
              <a:spLocks noChangeShapeType="1"/>
            </p:cNvSpPr>
            <p:nvPr/>
          </p:nvSpPr>
          <p:spPr bwMode="auto">
            <a:xfrm flipV="1">
              <a:off x="2304" y="2640"/>
              <a:ext cx="43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34858" name="Oval 133"/>
            <p:cNvSpPr>
              <a:spLocks noChangeArrowheads="1"/>
            </p:cNvSpPr>
            <p:nvPr/>
          </p:nvSpPr>
          <p:spPr bwMode="auto">
            <a:xfrm>
              <a:off x="672" y="2304"/>
              <a:ext cx="528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4859" name="Text Box 134"/>
            <p:cNvSpPr txBox="1">
              <a:spLocks noChangeArrowheads="1"/>
            </p:cNvSpPr>
            <p:nvPr/>
          </p:nvSpPr>
          <p:spPr bwMode="auto">
            <a:xfrm>
              <a:off x="696" y="2304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u="sng"/>
                <a:t>MANV</a:t>
              </a:r>
            </a:p>
          </p:txBody>
        </p:sp>
        <p:sp>
          <p:nvSpPr>
            <p:cNvPr id="34860" name="Line 135"/>
            <p:cNvSpPr>
              <a:spLocks noChangeShapeType="1"/>
            </p:cNvSpPr>
            <p:nvPr/>
          </p:nvSpPr>
          <p:spPr bwMode="auto">
            <a:xfrm flipH="1" flipV="1">
              <a:off x="1152" y="2496"/>
              <a:ext cx="43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34825" name="Group 182"/>
          <p:cNvGrpSpPr>
            <a:grpSpLocks/>
          </p:cNvGrpSpPr>
          <p:nvPr/>
        </p:nvGrpSpPr>
        <p:grpSpPr bwMode="auto">
          <a:xfrm>
            <a:off x="2667000" y="4343400"/>
            <a:ext cx="3581400" cy="1219200"/>
            <a:chOff x="1680" y="2736"/>
            <a:chExt cx="2256" cy="768"/>
          </a:xfrm>
        </p:grpSpPr>
        <p:grpSp>
          <p:nvGrpSpPr>
            <p:cNvPr id="34830" name="Group 168"/>
            <p:cNvGrpSpPr>
              <a:grpSpLocks/>
            </p:cNvGrpSpPr>
            <p:nvPr/>
          </p:nvGrpSpPr>
          <p:grpSpPr bwMode="auto">
            <a:xfrm>
              <a:off x="1680" y="2960"/>
              <a:ext cx="2256" cy="544"/>
              <a:chOff x="1632" y="2928"/>
              <a:chExt cx="2256" cy="544"/>
            </a:xfrm>
          </p:grpSpPr>
          <p:grpSp>
            <p:nvGrpSpPr>
              <p:cNvPr id="34836" name="Group 63"/>
              <p:cNvGrpSpPr>
                <a:grpSpLocks/>
              </p:cNvGrpSpPr>
              <p:nvPr/>
            </p:nvGrpSpPr>
            <p:grpSpPr bwMode="auto">
              <a:xfrm>
                <a:off x="2256" y="3040"/>
                <a:ext cx="1056" cy="432"/>
                <a:chOff x="1248" y="2400"/>
                <a:chExt cx="1056" cy="432"/>
              </a:xfrm>
            </p:grpSpPr>
            <p:sp>
              <p:nvSpPr>
                <p:cNvPr id="34843" name="AutoShape 64"/>
                <p:cNvSpPr>
                  <a:spLocks noChangeArrowheads="1"/>
                </p:cNvSpPr>
                <p:nvPr/>
              </p:nvSpPr>
              <p:spPr bwMode="auto">
                <a:xfrm>
                  <a:off x="1248" y="2400"/>
                  <a:ext cx="1056" cy="432"/>
                </a:xfrm>
                <a:prstGeom prst="flowChartDecision">
                  <a:avLst/>
                </a:prstGeom>
                <a:noFill/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4844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344" y="2496"/>
                  <a:ext cx="912" cy="21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/>
                    <a:t>Phan_cong</a:t>
                  </a:r>
                </a:p>
              </p:txBody>
            </p:sp>
          </p:grpSp>
          <p:sp>
            <p:nvSpPr>
              <p:cNvPr id="34837" name="Line 162"/>
              <p:cNvSpPr>
                <a:spLocks noChangeShapeType="1"/>
              </p:cNvSpPr>
              <p:nvPr/>
            </p:nvSpPr>
            <p:spPr bwMode="auto">
              <a:xfrm>
                <a:off x="1728" y="3264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4838" name="Line 163"/>
              <p:cNvSpPr>
                <a:spLocks noChangeShapeType="1"/>
              </p:cNvSpPr>
              <p:nvPr/>
            </p:nvSpPr>
            <p:spPr bwMode="auto">
              <a:xfrm>
                <a:off x="1728" y="2928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4839" name="Line 164"/>
              <p:cNvSpPr>
                <a:spLocks noChangeShapeType="1"/>
              </p:cNvSpPr>
              <p:nvPr/>
            </p:nvSpPr>
            <p:spPr bwMode="auto">
              <a:xfrm>
                <a:off x="3312" y="3264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4840" name="Line 165"/>
              <p:cNvSpPr>
                <a:spLocks noChangeShapeType="1"/>
              </p:cNvSpPr>
              <p:nvPr/>
            </p:nvSpPr>
            <p:spPr bwMode="auto">
              <a:xfrm>
                <a:off x="3840" y="2928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4841" name="Text Box 166"/>
              <p:cNvSpPr txBox="1">
                <a:spLocks noChangeArrowheads="1"/>
              </p:cNvSpPr>
              <p:nvPr/>
            </p:nvSpPr>
            <p:spPr bwMode="auto">
              <a:xfrm>
                <a:off x="1632" y="3072"/>
                <a:ext cx="72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(1,n)</a:t>
                </a:r>
              </a:p>
            </p:txBody>
          </p:sp>
          <p:sp>
            <p:nvSpPr>
              <p:cNvPr id="34842" name="Text Box 167"/>
              <p:cNvSpPr txBox="1">
                <a:spLocks noChangeArrowheads="1"/>
              </p:cNvSpPr>
              <p:nvPr/>
            </p:nvSpPr>
            <p:spPr bwMode="auto">
              <a:xfrm>
                <a:off x="3168" y="3072"/>
                <a:ext cx="72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(1,n)</a:t>
                </a:r>
              </a:p>
            </p:txBody>
          </p:sp>
        </p:grpSp>
        <p:grpSp>
          <p:nvGrpSpPr>
            <p:cNvPr id="34831" name="Group 181"/>
            <p:cNvGrpSpPr>
              <a:grpSpLocks/>
            </p:cNvGrpSpPr>
            <p:nvPr/>
          </p:nvGrpSpPr>
          <p:grpSpPr bwMode="auto">
            <a:xfrm>
              <a:off x="2688" y="2736"/>
              <a:ext cx="672" cy="416"/>
              <a:chOff x="2688" y="2736"/>
              <a:chExt cx="672" cy="416"/>
            </a:xfrm>
          </p:grpSpPr>
          <p:grpSp>
            <p:nvGrpSpPr>
              <p:cNvPr id="34832" name="Group 173"/>
              <p:cNvGrpSpPr>
                <a:grpSpLocks/>
              </p:cNvGrpSpPr>
              <p:nvPr/>
            </p:nvGrpSpPr>
            <p:grpSpPr bwMode="auto">
              <a:xfrm>
                <a:off x="2688" y="2736"/>
                <a:ext cx="672" cy="240"/>
                <a:chOff x="2784" y="2448"/>
                <a:chExt cx="672" cy="240"/>
              </a:xfrm>
            </p:grpSpPr>
            <p:sp>
              <p:nvSpPr>
                <p:cNvPr id="34834" name="Oval 171"/>
                <p:cNvSpPr>
                  <a:spLocks noChangeArrowheads="1"/>
                </p:cNvSpPr>
                <p:nvPr/>
              </p:nvSpPr>
              <p:spPr bwMode="auto">
                <a:xfrm>
                  <a:off x="2784" y="2448"/>
                  <a:ext cx="672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4835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2784" y="2472"/>
                  <a:ext cx="672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THOIGIAN</a:t>
                  </a:r>
                </a:p>
              </p:txBody>
            </p:sp>
          </p:grpSp>
          <p:sp>
            <p:nvSpPr>
              <p:cNvPr id="34833" name="Line 174"/>
              <p:cNvSpPr>
                <a:spLocks noChangeShapeType="1"/>
              </p:cNvSpPr>
              <p:nvPr/>
            </p:nvSpPr>
            <p:spPr bwMode="auto">
              <a:xfrm flipV="1">
                <a:off x="3024" y="2976"/>
                <a:ext cx="144" cy="1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</p:grpSp>
      </p:grpSp>
      <p:sp>
        <p:nvSpPr>
          <p:cNvPr id="365746" name="Text Box 178"/>
          <p:cNvSpPr txBox="1">
            <a:spLocks noChangeArrowheads="1"/>
          </p:cNvSpPr>
          <p:nvPr/>
        </p:nvSpPr>
        <p:spPr bwMode="auto">
          <a:xfrm>
            <a:off x="2514600" y="6019800"/>
            <a:ext cx="43434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PHANCONG(</a:t>
            </a:r>
            <a:r>
              <a:rPr lang="en-US" u="sng"/>
              <a:t>MANV, MADA</a:t>
            </a:r>
            <a:r>
              <a:rPr lang="en-US"/>
              <a:t>, THOIGIAN)</a:t>
            </a:r>
          </a:p>
        </p:txBody>
      </p:sp>
      <p:sp>
        <p:nvSpPr>
          <p:cNvPr id="365748" name="Line 180"/>
          <p:cNvSpPr>
            <a:spLocks noChangeShapeType="1"/>
          </p:cNvSpPr>
          <p:nvPr/>
        </p:nvSpPr>
        <p:spPr bwMode="auto">
          <a:xfrm flipH="1">
            <a:off x="3505200" y="5410200"/>
            <a:ext cx="83820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65751" name="Line 183"/>
          <p:cNvSpPr>
            <a:spLocks noChangeShapeType="1"/>
          </p:cNvSpPr>
          <p:nvPr/>
        </p:nvSpPr>
        <p:spPr bwMode="auto">
          <a:xfrm>
            <a:off x="1295400" y="3657600"/>
            <a:ext cx="2743200" cy="24384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365752" name="Line 184"/>
          <p:cNvSpPr>
            <a:spLocks noChangeShapeType="1"/>
          </p:cNvSpPr>
          <p:nvPr/>
        </p:nvSpPr>
        <p:spPr bwMode="auto">
          <a:xfrm flipH="1">
            <a:off x="5029200" y="4495800"/>
            <a:ext cx="2438400" cy="15240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71" name="Footer Placeholder 7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72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73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74" name="TextBox 73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747" grpId="0" animBg="1"/>
      <p:bldP spid="365746" grpId="0"/>
      <p:bldP spid="365748" grpId="0" animBg="1"/>
      <p:bldP spid="365751" grpId="0" animBg="1"/>
      <p:bldP spid="36575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620712"/>
          </a:xfrm>
        </p:spPr>
        <p:txBody>
          <a:bodyPr/>
          <a:lstStyle/>
          <a:p>
            <a:r>
              <a:rPr lang="en-US" sz="2800" b="1" smtClean="0"/>
              <a:t>Các qui tắc chuyển đổi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19050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mtClean="0"/>
              <a:t>(4) Thuộc tính đa trị: Chuyển thành một quan hệ 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Có cùng tên với thuộc tính đa trị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Thuộc tính: gồm Thuộc tính đa trị,  Thuộc tính khóa của liên kết  (trở thành khóa ngoài)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Khóa : gồm tt là khóa ngoài  và thuộc tính đa trị</a:t>
            </a:r>
          </a:p>
        </p:txBody>
      </p:sp>
      <p:sp>
        <p:nvSpPr>
          <p:cNvPr id="3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1663F6-0C91-46D5-8C07-113733B981E7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9E462-731A-4FDC-8534-0F0CCA28C02B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grpSp>
        <p:nvGrpSpPr>
          <p:cNvPr id="36870" name="Group 4"/>
          <p:cNvGrpSpPr>
            <a:grpSpLocks/>
          </p:cNvGrpSpPr>
          <p:nvPr/>
        </p:nvGrpSpPr>
        <p:grpSpPr bwMode="auto">
          <a:xfrm>
            <a:off x="787400" y="3581400"/>
            <a:ext cx="3771900" cy="1981200"/>
            <a:chOff x="672" y="2304"/>
            <a:chExt cx="2376" cy="1248"/>
          </a:xfrm>
        </p:grpSpPr>
        <p:sp>
          <p:nvSpPr>
            <p:cNvPr id="36876" name="Text Box 5"/>
            <p:cNvSpPr txBox="1">
              <a:spLocks noChangeArrowheads="1"/>
            </p:cNvSpPr>
            <p:nvPr/>
          </p:nvSpPr>
          <p:spPr bwMode="auto">
            <a:xfrm>
              <a:off x="1472" y="2928"/>
              <a:ext cx="1008" cy="23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NHANVIEN</a:t>
              </a:r>
            </a:p>
          </p:txBody>
        </p:sp>
        <p:grpSp>
          <p:nvGrpSpPr>
            <p:cNvPr id="36877" name="Group 6"/>
            <p:cNvGrpSpPr>
              <a:grpSpLocks/>
            </p:cNvGrpSpPr>
            <p:nvPr/>
          </p:nvGrpSpPr>
          <p:grpSpPr bwMode="auto">
            <a:xfrm>
              <a:off x="768" y="2976"/>
              <a:ext cx="528" cy="240"/>
              <a:chOff x="192" y="1080"/>
              <a:chExt cx="528" cy="240"/>
            </a:xfrm>
          </p:grpSpPr>
          <p:sp>
            <p:nvSpPr>
              <p:cNvPr id="36902" name="Oval 7"/>
              <p:cNvSpPr>
                <a:spLocks noChangeArrowheads="1"/>
              </p:cNvSpPr>
              <p:nvPr/>
            </p:nvSpPr>
            <p:spPr bwMode="auto">
              <a:xfrm>
                <a:off x="192" y="1080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6903" name="Text Box 8"/>
              <p:cNvSpPr txBox="1">
                <a:spLocks noChangeArrowheads="1"/>
              </p:cNvSpPr>
              <p:nvPr/>
            </p:nvSpPr>
            <p:spPr bwMode="auto">
              <a:xfrm>
                <a:off x="192" y="1104"/>
                <a:ext cx="528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TENNV</a:t>
                </a:r>
              </a:p>
            </p:txBody>
          </p:sp>
        </p:grpSp>
        <p:grpSp>
          <p:nvGrpSpPr>
            <p:cNvPr id="36878" name="Group 9"/>
            <p:cNvGrpSpPr>
              <a:grpSpLocks/>
            </p:cNvGrpSpPr>
            <p:nvPr/>
          </p:nvGrpSpPr>
          <p:grpSpPr bwMode="auto">
            <a:xfrm>
              <a:off x="1296" y="2400"/>
              <a:ext cx="576" cy="240"/>
              <a:chOff x="864" y="840"/>
              <a:chExt cx="576" cy="240"/>
            </a:xfrm>
          </p:grpSpPr>
          <p:sp>
            <p:nvSpPr>
              <p:cNvPr id="36900" name="Oval 10"/>
              <p:cNvSpPr>
                <a:spLocks noChangeArrowheads="1"/>
              </p:cNvSpPr>
              <p:nvPr/>
            </p:nvSpPr>
            <p:spPr bwMode="auto">
              <a:xfrm>
                <a:off x="888" y="840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6901" name="Text Box 11"/>
              <p:cNvSpPr txBox="1">
                <a:spLocks noChangeArrowheads="1"/>
              </p:cNvSpPr>
              <p:nvPr/>
            </p:nvSpPr>
            <p:spPr bwMode="auto">
              <a:xfrm>
                <a:off x="864" y="864"/>
                <a:ext cx="576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NS</a:t>
                </a:r>
              </a:p>
            </p:txBody>
          </p:sp>
        </p:grpSp>
        <p:grpSp>
          <p:nvGrpSpPr>
            <p:cNvPr id="36879" name="Group 12"/>
            <p:cNvGrpSpPr>
              <a:grpSpLocks/>
            </p:cNvGrpSpPr>
            <p:nvPr/>
          </p:nvGrpSpPr>
          <p:grpSpPr bwMode="auto">
            <a:xfrm>
              <a:off x="2496" y="2400"/>
              <a:ext cx="552" cy="240"/>
              <a:chOff x="3888" y="3792"/>
              <a:chExt cx="552" cy="240"/>
            </a:xfrm>
          </p:grpSpPr>
          <p:sp>
            <p:nvSpPr>
              <p:cNvPr id="36898" name="Oval 13"/>
              <p:cNvSpPr>
                <a:spLocks noChangeArrowheads="1"/>
              </p:cNvSpPr>
              <p:nvPr/>
            </p:nvSpPr>
            <p:spPr bwMode="auto">
              <a:xfrm>
                <a:off x="3912" y="3792"/>
                <a:ext cx="528" cy="240"/>
              </a:xfrm>
              <a:prstGeom prst="ellipse">
                <a:avLst/>
              </a:prstGeom>
              <a:noFill/>
              <a:ln w="38100" cmpd="dbl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6899" name="Text Box 14"/>
              <p:cNvSpPr txBox="1">
                <a:spLocks noChangeArrowheads="1"/>
              </p:cNvSpPr>
              <p:nvPr/>
            </p:nvSpPr>
            <p:spPr bwMode="auto">
              <a:xfrm>
                <a:off x="3888" y="3816"/>
                <a:ext cx="52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/>
                  <a:t>BANGCAP</a:t>
                </a:r>
              </a:p>
            </p:txBody>
          </p:sp>
        </p:grpSp>
        <p:grpSp>
          <p:nvGrpSpPr>
            <p:cNvPr id="36880" name="Group 15"/>
            <p:cNvGrpSpPr>
              <a:grpSpLocks/>
            </p:cNvGrpSpPr>
            <p:nvPr/>
          </p:nvGrpSpPr>
          <p:grpSpPr bwMode="auto">
            <a:xfrm>
              <a:off x="768" y="3312"/>
              <a:ext cx="528" cy="240"/>
              <a:chOff x="168" y="1416"/>
              <a:chExt cx="528" cy="240"/>
            </a:xfrm>
          </p:grpSpPr>
          <p:sp>
            <p:nvSpPr>
              <p:cNvPr id="36896" name="Oval 16"/>
              <p:cNvSpPr>
                <a:spLocks noChangeArrowheads="1"/>
              </p:cNvSpPr>
              <p:nvPr/>
            </p:nvSpPr>
            <p:spPr bwMode="auto">
              <a:xfrm>
                <a:off x="168" y="1416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6897" name="Text Box 17"/>
              <p:cNvSpPr txBox="1">
                <a:spLocks noChangeArrowheads="1"/>
              </p:cNvSpPr>
              <p:nvPr/>
            </p:nvSpPr>
            <p:spPr bwMode="auto">
              <a:xfrm>
                <a:off x="192" y="1440"/>
                <a:ext cx="48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GT</a:t>
                </a:r>
              </a:p>
            </p:txBody>
          </p:sp>
        </p:grpSp>
        <p:grpSp>
          <p:nvGrpSpPr>
            <p:cNvPr id="36881" name="Group 18"/>
            <p:cNvGrpSpPr>
              <a:grpSpLocks/>
            </p:cNvGrpSpPr>
            <p:nvPr/>
          </p:nvGrpSpPr>
          <p:grpSpPr bwMode="auto">
            <a:xfrm>
              <a:off x="1920" y="2400"/>
              <a:ext cx="528" cy="240"/>
              <a:chOff x="3576" y="3456"/>
              <a:chExt cx="528" cy="240"/>
            </a:xfrm>
          </p:grpSpPr>
          <p:sp>
            <p:nvSpPr>
              <p:cNvPr id="36894" name="Oval 19"/>
              <p:cNvSpPr>
                <a:spLocks noChangeArrowheads="1"/>
              </p:cNvSpPr>
              <p:nvPr/>
            </p:nvSpPr>
            <p:spPr bwMode="auto">
              <a:xfrm>
                <a:off x="3576" y="3456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6895" name="Text Box 20"/>
              <p:cNvSpPr txBox="1">
                <a:spLocks noChangeArrowheads="1"/>
              </p:cNvSpPr>
              <p:nvPr/>
            </p:nvSpPr>
            <p:spPr bwMode="auto">
              <a:xfrm>
                <a:off x="3600" y="3480"/>
                <a:ext cx="48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LUONG</a:t>
                </a:r>
              </a:p>
            </p:txBody>
          </p:sp>
        </p:grpSp>
        <p:grpSp>
          <p:nvGrpSpPr>
            <p:cNvPr id="36882" name="Group 21"/>
            <p:cNvGrpSpPr>
              <a:grpSpLocks/>
            </p:cNvGrpSpPr>
            <p:nvPr/>
          </p:nvGrpSpPr>
          <p:grpSpPr bwMode="auto">
            <a:xfrm>
              <a:off x="720" y="2640"/>
              <a:ext cx="528" cy="240"/>
              <a:chOff x="192" y="744"/>
              <a:chExt cx="528" cy="240"/>
            </a:xfrm>
          </p:grpSpPr>
          <p:sp>
            <p:nvSpPr>
              <p:cNvPr id="36892" name="Oval 22"/>
              <p:cNvSpPr>
                <a:spLocks noChangeArrowheads="1"/>
              </p:cNvSpPr>
              <p:nvPr/>
            </p:nvSpPr>
            <p:spPr bwMode="auto">
              <a:xfrm>
                <a:off x="192" y="74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6893" name="Text Box 23"/>
              <p:cNvSpPr txBox="1">
                <a:spLocks noChangeArrowheads="1"/>
              </p:cNvSpPr>
              <p:nvPr/>
            </p:nvSpPr>
            <p:spPr bwMode="auto">
              <a:xfrm>
                <a:off x="192" y="768"/>
                <a:ext cx="528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HONV</a:t>
                </a:r>
              </a:p>
            </p:txBody>
          </p:sp>
        </p:grpSp>
        <p:sp>
          <p:nvSpPr>
            <p:cNvPr id="36883" name="Line 24"/>
            <p:cNvSpPr>
              <a:spLocks noChangeShapeType="1"/>
            </p:cNvSpPr>
            <p:nvPr/>
          </p:nvSpPr>
          <p:spPr bwMode="auto">
            <a:xfrm flipH="1">
              <a:off x="1248" y="3168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6884" name="Line 25"/>
            <p:cNvSpPr>
              <a:spLocks noChangeShapeType="1"/>
            </p:cNvSpPr>
            <p:nvPr/>
          </p:nvSpPr>
          <p:spPr bwMode="auto">
            <a:xfrm flipH="1">
              <a:off x="1296" y="3024"/>
              <a:ext cx="19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6885" name="Line 26"/>
            <p:cNvSpPr>
              <a:spLocks noChangeShapeType="1"/>
            </p:cNvSpPr>
            <p:nvPr/>
          </p:nvSpPr>
          <p:spPr bwMode="auto">
            <a:xfrm flipH="1" flipV="1">
              <a:off x="1248" y="2784"/>
              <a:ext cx="24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6886" name="Line 27"/>
            <p:cNvSpPr>
              <a:spLocks noChangeShapeType="1"/>
            </p:cNvSpPr>
            <p:nvPr/>
          </p:nvSpPr>
          <p:spPr bwMode="auto">
            <a:xfrm flipH="1" flipV="1">
              <a:off x="1584" y="2640"/>
              <a:ext cx="9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36887" name="Line 28"/>
            <p:cNvSpPr>
              <a:spLocks noChangeShapeType="1"/>
            </p:cNvSpPr>
            <p:nvPr/>
          </p:nvSpPr>
          <p:spPr bwMode="auto">
            <a:xfrm flipV="1">
              <a:off x="2016" y="2640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36888" name="Line 29"/>
            <p:cNvSpPr>
              <a:spLocks noChangeShapeType="1"/>
            </p:cNvSpPr>
            <p:nvPr/>
          </p:nvSpPr>
          <p:spPr bwMode="auto">
            <a:xfrm flipV="1">
              <a:off x="2304" y="2640"/>
              <a:ext cx="43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36889" name="Oval 30"/>
            <p:cNvSpPr>
              <a:spLocks noChangeArrowheads="1"/>
            </p:cNvSpPr>
            <p:nvPr/>
          </p:nvSpPr>
          <p:spPr bwMode="auto">
            <a:xfrm>
              <a:off x="672" y="2304"/>
              <a:ext cx="528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6890" name="Text Box 31"/>
            <p:cNvSpPr txBox="1">
              <a:spLocks noChangeArrowheads="1"/>
            </p:cNvSpPr>
            <p:nvPr/>
          </p:nvSpPr>
          <p:spPr bwMode="auto">
            <a:xfrm>
              <a:off x="696" y="2304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u="sng"/>
                <a:t>MANV</a:t>
              </a:r>
            </a:p>
          </p:txBody>
        </p:sp>
        <p:sp>
          <p:nvSpPr>
            <p:cNvPr id="36891" name="Line 32"/>
            <p:cNvSpPr>
              <a:spLocks noChangeShapeType="1"/>
            </p:cNvSpPr>
            <p:nvPr/>
          </p:nvSpPr>
          <p:spPr bwMode="auto">
            <a:xfrm flipH="1" flipV="1">
              <a:off x="1152" y="2496"/>
              <a:ext cx="43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</p:grpSp>
      <p:sp>
        <p:nvSpPr>
          <p:cNvPr id="377889" name="Text Box 33"/>
          <p:cNvSpPr txBox="1">
            <a:spLocks noChangeArrowheads="1"/>
          </p:cNvSpPr>
          <p:nvPr/>
        </p:nvSpPr>
        <p:spPr bwMode="auto">
          <a:xfrm>
            <a:off x="4495800" y="4648200"/>
            <a:ext cx="4419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BANGCAP(</a:t>
            </a:r>
            <a:r>
              <a:rPr lang="en-US" b="1" u="sng"/>
              <a:t>MANV, BANGCAP</a:t>
            </a:r>
            <a:r>
              <a:rPr lang="en-US"/>
              <a:t>)</a:t>
            </a:r>
          </a:p>
        </p:txBody>
      </p:sp>
      <p:sp>
        <p:nvSpPr>
          <p:cNvPr id="377911" name="Line 55"/>
          <p:cNvSpPr>
            <a:spLocks noChangeShapeType="1"/>
          </p:cNvSpPr>
          <p:nvPr/>
        </p:nvSpPr>
        <p:spPr bwMode="auto">
          <a:xfrm>
            <a:off x="4419600" y="4114800"/>
            <a:ext cx="6858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77912" name="AutoShape 56"/>
          <p:cNvSpPr>
            <a:spLocks noChangeArrowheads="1"/>
          </p:cNvSpPr>
          <p:nvPr/>
        </p:nvSpPr>
        <p:spPr bwMode="auto">
          <a:xfrm>
            <a:off x="3657600" y="3657600"/>
            <a:ext cx="990600" cy="609600"/>
          </a:xfrm>
          <a:prstGeom prst="flowChartAlternateProcess">
            <a:avLst/>
          </a:prstGeom>
          <a:noFill/>
          <a:ln w="28575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77915" name="Text Box 59"/>
          <p:cNvSpPr txBox="1">
            <a:spLocks noChangeArrowheads="1"/>
          </p:cNvSpPr>
          <p:nvPr/>
        </p:nvSpPr>
        <p:spPr bwMode="auto">
          <a:xfrm>
            <a:off x="533400" y="5867400"/>
            <a:ext cx="7467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NHANVIEN(</a:t>
            </a:r>
            <a:r>
              <a:rPr lang="en-US" u="sng"/>
              <a:t>MANV</a:t>
            </a:r>
            <a:r>
              <a:rPr lang="en-US"/>
              <a:t>, TENNV, HONV, NS, DCHI, GT, LUONG, DCHI)</a:t>
            </a:r>
          </a:p>
        </p:txBody>
      </p:sp>
      <p:sp>
        <p:nvSpPr>
          <p:cNvPr id="377916" name="Line 60"/>
          <p:cNvSpPr>
            <a:spLocks noChangeShapeType="1"/>
          </p:cNvSpPr>
          <p:nvPr/>
        </p:nvSpPr>
        <p:spPr bwMode="auto">
          <a:xfrm flipH="1">
            <a:off x="2209800" y="5029200"/>
            <a:ext cx="3810000" cy="8382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42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43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44" name="TextBox 43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7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7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7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89" grpId="0"/>
      <p:bldP spid="377911" grpId="0" animBg="1"/>
      <p:bldP spid="377912" grpId="0" animBg="1"/>
      <p:bldP spid="377915" grpId="0"/>
      <p:bldP spid="3779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20712"/>
          </a:xfrm>
        </p:spPr>
        <p:txBody>
          <a:bodyPr/>
          <a:lstStyle/>
          <a:p>
            <a:r>
              <a:rPr lang="en-US" sz="2800" b="1" smtClean="0"/>
              <a:t>Các qui tắc chuyển đổi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382000" cy="19050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mtClean="0"/>
              <a:t>(5) Liên kết đa ngôi (n&gt;2): Chuyển thành một quan hệ 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Có cùng tên với tên mối liên kết đa ngôi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Thuộc tính: Gồm thuộc tính liên kết, các khóa liên kết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Khóa chính là tổng hợp các khóa của tập các thực thể tham gia liên kết</a:t>
            </a:r>
          </a:p>
          <a:p>
            <a:pPr lvl="2">
              <a:lnSpc>
                <a:spcPct val="90000"/>
              </a:lnSpc>
            </a:pPr>
            <a:endParaRPr lang="en-US" smtClean="0"/>
          </a:p>
        </p:txBody>
      </p:sp>
      <p:sp>
        <p:nvSpPr>
          <p:cNvPr id="3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83C0B67-3665-480B-8850-AB50587AB038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9F4C7A-8F2A-4084-A854-CB7230F15BB6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380002" name="AutoShape 98"/>
          <p:cNvSpPr>
            <a:spLocks noChangeArrowheads="1"/>
          </p:cNvSpPr>
          <p:nvPr/>
        </p:nvSpPr>
        <p:spPr bwMode="auto">
          <a:xfrm rot="208883">
            <a:off x="3962400" y="3124200"/>
            <a:ext cx="1989138" cy="1447800"/>
          </a:xfrm>
          <a:prstGeom prst="irregularSeal1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79940" name="Text Box 36"/>
          <p:cNvSpPr txBox="1">
            <a:spLocks noChangeArrowheads="1"/>
          </p:cNvSpPr>
          <p:nvPr/>
        </p:nvSpPr>
        <p:spPr bwMode="auto">
          <a:xfrm>
            <a:off x="228600" y="5029200"/>
            <a:ext cx="28194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NHACUNGCAP(</a:t>
            </a:r>
            <a:r>
              <a:rPr lang="en-US" u="sng"/>
              <a:t>MANCC</a:t>
            </a:r>
            <a:r>
              <a:rPr lang="en-US"/>
              <a:t>,…)</a:t>
            </a:r>
          </a:p>
        </p:txBody>
      </p:sp>
      <p:sp>
        <p:nvSpPr>
          <p:cNvPr id="379994" name="Text Box 90"/>
          <p:cNvSpPr txBox="1">
            <a:spLocks noChangeArrowheads="1"/>
          </p:cNvSpPr>
          <p:nvPr/>
        </p:nvSpPr>
        <p:spPr bwMode="auto">
          <a:xfrm>
            <a:off x="7010400" y="4572000"/>
            <a:ext cx="18288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DEAN(</a:t>
            </a:r>
            <a:r>
              <a:rPr lang="en-US" u="sng"/>
              <a:t>MADA</a:t>
            </a:r>
            <a:r>
              <a:rPr lang="en-US"/>
              <a:t>,…)</a:t>
            </a:r>
          </a:p>
        </p:txBody>
      </p:sp>
      <p:sp>
        <p:nvSpPr>
          <p:cNvPr id="379995" name="Text Box 91"/>
          <p:cNvSpPr txBox="1">
            <a:spLocks noChangeArrowheads="1"/>
          </p:cNvSpPr>
          <p:nvPr/>
        </p:nvSpPr>
        <p:spPr bwMode="auto">
          <a:xfrm>
            <a:off x="3886200" y="5334000"/>
            <a:ext cx="22098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THIETBI(</a:t>
            </a:r>
            <a:r>
              <a:rPr lang="en-US" u="sng"/>
              <a:t>MATB</a:t>
            </a:r>
            <a:r>
              <a:rPr lang="en-US"/>
              <a:t>,…)</a:t>
            </a:r>
          </a:p>
        </p:txBody>
      </p:sp>
      <p:grpSp>
        <p:nvGrpSpPr>
          <p:cNvPr id="37898" name="Group 96"/>
          <p:cNvGrpSpPr>
            <a:grpSpLocks/>
          </p:cNvGrpSpPr>
          <p:nvPr/>
        </p:nvGrpSpPr>
        <p:grpSpPr bwMode="auto">
          <a:xfrm>
            <a:off x="685800" y="2895600"/>
            <a:ext cx="7543800" cy="2133600"/>
            <a:chOff x="432" y="1776"/>
            <a:chExt cx="4752" cy="1344"/>
          </a:xfrm>
        </p:grpSpPr>
        <p:sp>
          <p:nvSpPr>
            <p:cNvPr id="37903" name="Text Box 40"/>
            <p:cNvSpPr txBox="1">
              <a:spLocks noChangeArrowheads="1"/>
            </p:cNvSpPr>
            <p:nvPr/>
          </p:nvSpPr>
          <p:spPr bwMode="auto">
            <a:xfrm>
              <a:off x="1323" y="2256"/>
              <a:ext cx="960" cy="22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NHACUNGCAP</a:t>
              </a:r>
            </a:p>
          </p:txBody>
        </p:sp>
        <p:sp>
          <p:nvSpPr>
            <p:cNvPr id="37904" name="Oval 65"/>
            <p:cNvSpPr>
              <a:spLocks noChangeArrowheads="1"/>
            </p:cNvSpPr>
            <p:nvPr/>
          </p:nvSpPr>
          <p:spPr bwMode="auto">
            <a:xfrm>
              <a:off x="432" y="2208"/>
              <a:ext cx="528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7905" name="Text Box 66"/>
            <p:cNvSpPr txBox="1">
              <a:spLocks noChangeArrowheads="1"/>
            </p:cNvSpPr>
            <p:nvPr/>
          </p:nvSpPr>
          <p:spPr bwMode="auto">
            <a:xfrm>
              <a:off x="456" y="2208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u="sng"/>
                <a:t>MANCC</a:t>
              </a:r>
            </a:p>
          </p:txBody>
        </p:sp>
        <p:sp>
          <p:nvSpPr>
            <p:cNvPr id="37906" name="Line 67"/>
            <p:cNvSpPr>
              <a:spLocks noChangeShapeType="1"/>
            </p:cNvSpPr>
            <p:nvPr/>
          </p:nvSpPr>
          <p:spPr bwMode="auto">
            <a:xfrm flipH="1" flipV="1">
              <a:off x="982" y="235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grpSp>
          <p:nvGrpSpPr>
            <p:cNvPr id="37907" name="Group 68"/>
            <p:cNvGrpSpPr>
              <a:grpSpLocks/>
            </p:cNvGrpSpPr>
            <p:nvPr/>
          </p:nvGrpSpPr>
          <p:grpSpPr bwMode="auto">
            <a:xfrm>
              <a:off x="2296" y="2160"/>
              <a:ext cx="1736" cy="432"/>
              <a:chOff x="1864" y="960"/>
              <a:chExt cx="1736" cy="432"/>
            </a:xfrm>
          </p:grpSpPr>
          <p:grpSp>
            <p:nvGrpSpPr>
              <p:cNvPr id="37924" name="Group 69"/>
              <p:cNvGrpSpPr>
                <a:grpSpLocks/>
              </p:cNvGrpSpPr>
              <p:nvPr/>
            </p:nvGrpSpPr>
            <p:grpSpPr bwMode="auto">
              <a:xfrm>
                <a:off x="2208" y="960"/>
                <a:ext cx="1056" cy="432"/>
                <a:chOff x="3360" y="2880"/>
                <a:chExt cx="1056" cy="432"/>
              </a:xfrm>
            </p:grpSpPr>
            <p:sp>
              <p:nvSpPr>
                <p:cNvPr id="37927" name="AutoShape 70"/>
                <p:cNvSpPr>
                  <a:spLocks noChangeArrowheads="1"/>
                </p:cNvSpPr>
                <p:nvPr/>
              </p:nvSpPr>
              <p:spPr bwMode="auto">
                <a:xfrm>
                  <a:off x="3360" y="2880"/>
                  <a:ext cx="1056" cy="432"/>
                </a:xfrm>
                <a:prstGeom prst="flowChartDecision">
                  <a:avLst/>
                </a:prstGeom>
                <a:noFill/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792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456" y="2976"/>
                  <a:ext cx="912" cy="21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/>
                    <a:t>Cung_cap</a:t>
                  </a:r>
                </a:p>
              </p:txBody>
            </p:sp>
          </p:grpSp>
          <p:sp>
            <p:nvSpPr>
              <p:cNvPr id="37925" name="Line 72"/>
              <p:cNvSpPr>
                <a:spLocks noChangeShapeType="1"/>
              </p:cNvSpPr>
              <p:nvPr/>
            </p:nvSpPr>
            <p:spPr bwMode="auto">
              <a:xfrm>
                <a:off x="1864" y="118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7926" name="Line 73"/>
              <p:cNvSpPr>
                <a:spLocks noChangeShapeType="1"/>
              </p:cNvSpPr>
              <p:nvPr/>
            </p:nvSpPr>
            <p:spPr bwMode="auto">
              <a:xfrm>
                <a:off x="3264" y="118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</p:grpSp>
        <p:sp>
          <p:nvSpPr>
            <p:cNvPr id="37908" name="Text Box 74"/>
            <p:cNvSpPr txBox="1">
              <a:spLocks noChangeArrowheads="1"/>
            </p:cNvSpPr>
            <p:nvPr/>
          </p:nvSpPr>
          <p:spPr bwMode="auto">
            <a:xfrm>
              <a:off x="4032" y="2256"/>
              <a:ext cx="1008" cy="23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DEAN</a:t>
              </a:r>
            </a:p>
          </p:txBody>
        </p:sp>
        <p:grpSp>
          <p:nvGrpSpPr>
            <p:cNvPr id="37909" name="Group 75"/>
            <p:cNvGrpSpPr>
              <a:grpSpLocks/>
            </p:cNvGrpSpPr>
            <p:nvPr/>
          </p:nvGrpSpPr>
          <p:grpSpPr bwMode="auto">
            <a:xfrm>
              <a:off x="4608" y="1776"/>
              <a:ext cx="576" cy="480"/>
              <a:chOff x="4272" y="1104"/>
              <a:chExt cx="576" cy="480"/>
            </a:xfrm>
          </p:grpSpPr>
          <p:sp>
            <p:nvSpPr>
              <p:cNvPr id="37921" name="Oval 76"/>
              <p:cNvSpPr>
                <a:spLocks noChangeArrowheads="1"/>
              </p:cNvSpPr>
              <p:nvPr/>
            </p:nvSpPr>
            <p:spPr bwMode="auto">
              <a:xfrm>
                <a:off x="4272" y="110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7922" name="Text Box 77"/>
              <p:cNvSpPr txBox="1">
                <a:spLocks noChangeArrowheads="1"/>
              </p:cNvSpPr>
              <p:nvPr/>
            </p:nvSpPr>
            <p:spPr bwMode="auto">
              <a:xfrm>
                <a:off x="4272" y="1128"/>
                <a:ext cx="576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u="sng"/>
                  <a:t>MADA</a:t>
                </a:r>
              </a:p>
            </p:txBody>
          </p:sp>
          <p:sp>
            <p:nvSpPr>
              <p:cNvPr id="37923" name="Line 78"/>
              <p:cNvSpPr>
                <a:spLocks noChangeShapeType="1"/>
              </p:cNvSpPr>
              <p:nvPr/>
            </p:nvSpPr>
            <p:spPr bwMode="auto">
              <a:xfrm flipH="1">
                <a:off x="4368" y="1344"/>
                <a:ext cx="9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</p:grpSp>
        <p:sp>
          <p:nvSpPr>
            <p:cNvPr id="37910" name="Oval 79"/>
            <p:cNvSpPr>
              <a:spLocks noChangeArrowheads="1"/>
            </p:cNvSpPr>
            <p:nvPr/>
          </p:nvSpPr>
          <p:spPr bwMode="auto">
            <a:xfrm>
              <a:off x="4032" y="1776"/>
              <a:ext cx="528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7911" name="Text Box 80"/>
            <p:cNvSpPr txBox="1">
              <a:spLocks noChangeArrowheads="1"/>
            </p:cNvSpPr>
            <p:nvPr/>
          </p:nvSpPr>
          <p:spPr bwMode="auto">
            <a:xfrm>
              <a:off x="4032" y="1800"/>
              <a:ext cx="576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TENDA</a:t>
              </a:r>
            </a:p>
          </p:txBody>
        </p:sp>
        <p:sp>
          <p:nvSpPr>
            <p:cNvPr id="37912" name="Line 81"/>
            <p:cNvSpPr>
              <a:spLocks noChangeShapeType="1"/>
            </p:cNvSpPr>
            <p:nvPr/>
          </p:nvSpPr>
          <p:spPr bwMode="auto">
            <a:xfrm>
              <a:off x="4320" y="2016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7913" name="Text Box 84"/>
            <p:cNvSpPr txBox="1">
              <a:spLocks noChangeArrowheads="1"/>
            </p:cNvSpPr>
            <p:nvPr/>
          </p:nvSpPr>
          <p:spPr bwMode="auto">
            <a:xfrm>
              <a:off x="2640" y="2880"/>
              <a:ext cx="1008" cy="23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THIETBI</a:t>
              </a:r>
            </a:p>
          </p:txBody>
        </p:sp>
        <p:sp>
          <p:nvSpPr>
            <p:cNvPr id="37914" name="Line 85"/>
            <p:cNvSpPr>
              <a:spLocks noChangeShapeType="1"/>
            </p:cNvSpPr>
            <p:nvPr/>
          </p:nvSpPr>
          <p:spPr bwMode="auto">
            <a:xfrm>
              <a:off x="3168" y="25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37915" name="Text Box 86"/>
            <p:cNvSpPr txBox="1">
              <a:spLocks noChangeArrowheads="1"/>
            </p:cNvSpPr>
            <p:nvPr/>
          </p:nvSpPr>
          <p:spPr bwMode="auto">
            <a:xfrm>
              <a:off x="1824" y="2880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u="sng"/>
                <a:t>MATB</a:t>
              </a:r>
            </a:p>
          </p:txBody>
        </p:sp>
        <p:sp>
          <p:nvSpPr>
            <p:cNvPr id="37916" name="Line 87"/>
            <p:cNvSpPr>
              <a:spLocks noChangeShapeType="1"/>
            </p:cNvSpPr>
            <p:nvPr/>
          </p:nvSpPr>
          <p:spPr bwMode="auto">
            <a:xfrm flipH="1" flipV="1">
              <a:off x="2304" y="30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7917" name="Oval 88"/>
            <p:cNvSpPr>
              <a:spLocks noChangeArrowheads="1"/>
            </p:cNvSpPr>
            <p:nvPr/>
          </p:nvSpPr>
          <p:spPr bwMode="auto">
            <a:xfrm>
              <a:off x="1776" y="2880"/>
              <a:ext cx="528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7918" name="Text Box 92"/>
            <p:cNvSpPr txBox="1">
              <a:spLocks noChangeArrowheads="1"/>
            </p:cNvSpPr>
            <p:nvPr/>
          </p:nvSpPr>
          <p:spPr bwMode="auto">
            <a:xfrm>
              <a:off x="2496" y="1824"/>
              <a:ext cx="62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SOLUONG</a:t>
              </a:r>
            </a:p>
          </p:txBody>
        </p:sp>
        <p:sp>
          <p:nvSpPr>
            <p:cNvPr id="37919" name="Line 93"/>
            <p:cNvSpPr>
              <a:spLocks noChangeShapeType="1"/>
            </p:cNvSpPr>
            <p:nvPr/>
          </p:nvSpPr>
          <p:spPr bwMode="auto">
            <a:xfrm>
              <a:off x="2784" y="2040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7920" name="Oval 95"/>
            <p:cNvSpPr>
              <a:spLocks noChangeArrowheads="1"/>
            </p:cNvSpPr>
            <p:nvPr/>
          </p:nvSpPr>
          <p:spPr bwMode="auto">
            <a:xfrm>
              <a:off x="2503" y="1804"/>
              <a:ext cx="576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sp>
        <p:nvSpPr>
          <p:cNvPr id="380001" name="Text Box 97"/>
          <p:cNvSpPr txBox="1">
            <a:spLocks noChangeArrowheads="1"/>
          </p:cNvSpPr>
          <p:nvPr/>
        </p:nvSpPr>
        <p:spPr bwMode="auto">
          <a:xfrm>
            <a:off x="2743200" y="6096000"/>
            <a:ext cx="51054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CUNGCAP(</a:t>
            </a:r>
            <a:r>
              <a:rPr lang="en-US" u="sng"/>
              <a:t>MANCC, MATB, MADA</a:t>
            </a:r>
            <a:r>
              <a:rPr lang="en-US"/>
              <a:t>, SOLUONG)</a:t>
            </a:r>
          </a:p>
        </p:txBody>
      </p:sp>
      <p:sp>
        <p:nvSpPr>
          <p:cNvPr id="380003" name="Line 99"/>
          <p:cNvSpPr>
            <a:spLocks noChangeShapeType="1"/>
          </p:cNvSpPr>
          <p:nvPr/>
        </p:nvSpPr>
        <p:spPr bwMode="auto">
          <a:xfrm>
            <a:off x="2286000" y="5410200"/>
            <a:ext cx="1981200" cy="685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80004" name="Line 100"/>
          <p:cNvSpPr>
            <a:spLocks noChangeShapeType="1"/>
          </p:cNvSpPr>
          <p:nvPr/>
        </p:nvSpPr>
        <p:spPr bwMode="auto">
          <a:xfrm>
            <a:off x="5181600" y="5638800"/>
            <a:ext cx="76200" cy="4572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80005" name="Line 101"/>
          <p:cNvSpPr>
            <a:spLocks noChangeShapeType="1"/>
          </p:cNvSpPr>
          <p:nvPr/>
        </p:nvSpPr>
        <p:spPr bwMode="auto">
          <a:xfrm flipH="1">
            <a:off x="5867400" y="4953000"/>
            <a:ext cx="1981200" cy="12192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43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44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45" name="TextBox 44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8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002" grpId="0" animBg="1"/>
      <p:bldP spid="379940" grpId="0"/>
      <p:bldP spid="379994" grpId="0"/>
      <p:bldP spid="379995" grpId="0"/>
      <p:bldP spid="380001" grpId="0"/>
      <p:bldP spid="380003" grpId="0" animBg="1"/>
      <p:bldP spid="380004" grpId="0" animBg="1"/>
      <p:bldP spid="38000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smtClean="0"/>
              <a:t>Tổng kết</a:t>
            </a:r>
          </a:p>
        </p:txBody>
      </p:sp>
      <p:sp>
        <p:nvSpPr>
          <p:cNvPr id="38915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r>
              <a:rPr lang="en-US" sz="2200" smtClean="0"/>
              <a:t>Mô hình ER</a:t>
            </a:r>
          </a:p>
          <a:p>
            <a:pPr lvl="1"/>
            <a:r>
              <a:rPr lang="en-US" sz="2100" smtClean="0"/>
              <a:t>Loại thực thể</a:t>
            </a:r>
          </a:p>
          <a:p>
            <a:pPr lvl="1"/>
            <a:r>
              <a:rPr lang="en-US" sz="2100" smtClean="0"/>
              <a:t>Quan hệ 1:1, 1:N</a:t>
            </a:r>
          </a:p>
          <a:p>
            <a:pPr lvl="1"/>
            <a:r>
              <a:rPr lang="en-US" sz="2100" smtClean="0"/>
              <a:t>Quan hệ N:M</a:t>
            </a:r>
          </a:p>
          <a:p>
            <a:pPr lvl="1"/>
            <a:r>
              <a:rPr lang="en-US" sz="2100" smtClean="0"/>
              <a:t>Quan hệ đa ngôi</a:t>
            </a:r>
          </a:p>
          <a:p>
            <a:pPr lvl="1"/>
            <a:r>
              <a:rPr lang="en-US" sz="2100" smtClean="0"/>
              <a:t>Thuộc tính</a:t>
            </a:r>
          </a:p>
          <a:p>
            <a:pPr lvl="1"/>
            <a:r>
              <a:rPr lang="en-US" sz="2100" smtClean="0"/>
              <a:t>Thuộc tính phức hợp</a:t>
            </a:r>
          </a:p>
          <a:p>
            <a:pPr lvl="1"/>
            <a:r>
              <a:rPr lang="en-US" sz="2100" smtClean="0"/>
              <a:t>Thuộc tính đa trị</a:t>
            </a:r>
          </a:p>
          <a:p>
            <a:pPr lvl="1"/>
            <a:r>
              <a:rPr lang="en-US" sz="2100" smtClean="0"/>
              <a:t>Tập các giá trị</a:t>
            </a:r>
          </a:p>
          <a:p>
            <a:pPr lvl="1"/>
            <a:r>
              <a:rPr lang="en-US" sz="2100" smtClean="0"/>
              <a:t>Thuộc tính khóa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876800" y="1752600"/>
            <a:ext cx="4267200" cy="4114800"/>
          </a:xfrm>
        </p:spPr>
        <p:txBody>
          <a:bodyPr/>
          <a:lstStyle/>
          <a:p>
            <a:r>
              <a:rPr lang="en-US" sz="2200" smtClean="0"/>
              <a:t>Mô hình quan hệ</a:t>
            </a:r>
          </a:p>
          <a:p>
            <a:pPr lvl="1"/>
            <a:r>
              <a:rPr lang="en-US" sz="2100" smtClean="0"/>
              <a:t>Quan hệ thực thể</a:t>
            </a:r>
          </a:p>
          <a:p>
            <a:pPr lvl="1"/>
            <a:r>
              <a:rPr lang="en-US" sz="2100" smtClean="0"/>
              <a:t>Khóa ngoài</a:t>
            </a:r>
          </a:p>
          <a:p>
            <a:pPr lvl="1"/>
            <a:r>
              <a:rPr lang="en-US" sz="2100" smtClean="0"/>
              <a:t>Quan hệ với 2 khóa ngoài</a:t>
            </a:r>
          </a:p>
          <a:p>
            <a:pPr lvl="1"/>
            <a:r>
              <a:rPr lang="en-US" sz="2100" smtClean="0"/>
              <a:t>Quan hệ với n khóa ngoài</a:t>
            </a:r>
          </a:p>
          <a:p>
            <a:pPr lvl="1"/>
            <a:r>
              <a:rPr lang="en-US" sz="2100" smtClean="0"/>
              <a:t>Thuộc tính</a:t>
            </a:r>
          </a:p>
          <a:p>
            <a:pPr lvl="1"/>
            <a:r>
              <a:rPr lang="en-US" sz="2100" smtClean="0"/>
              <a:t>Tập các thuộc tính đơn</a:t>
            </a:r>
          </a:p>
          <a:p>
            <a:pPr lvl="1"/>
            <a:r>
              <a:rPr lang="en-US" sz="2100" smtClean="0"/>
              <a:t>Quan hệ với khóa ngoài</a:t>
            </a:r>
          </a:p>
          <a:p>
            <a:pPr lvl="1"/>
            <a:r>
              <a:rPr lang="en-US" sz="2100" smtClean="0"/>
              <a:t>Miền giá trị</a:t>
            </a:r>
          </a:p>
          <a:p>
            <a:pPr lvl="1"/>
            <a:r>
              <a:rPr lang="en-US" sz="2100" smtClean="0"/>
              <a:t>Khóa chính (khóa dự tuyển)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2176483-401F-4EE8-89A2-853B540E408D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788B9-413A-4A02-953E-5E7F0C63F92A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38919" name="AutoShape 6"/>
          <p:cNvSpPr>
            <a:spLocks noChangeArrowheads="1"/>
          </p:cNvSpPr>
          <p:nvPr/>
        </p:nvSpPr>
        <p:spPr bwMode="auto">
          <a:xfrm rot="5400000">
            <a:off x="3979069" y="2802731"/>
            <a:ext cx="1019175" cy="747713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lvl="2"/>
            <a:r>
              <a:rPr lang="en-US" sz="2400" smtClean="0"/>
              <a:t/>
            </a:r>
            <a:br>
              <a:rPr lang="en-US" sz="2400" smtClean="0"/>
            </a:br>
            <a:r>
              <a:rPr lang="en-US" sz="2000" b="1" smtClean="0"/>
              <a:t>Ví dụ 1</a:t>
            </a:r>
            <a:r>
              <a:rPr lang="en-US" sz="3200" smtClean="0"/>
              <a:t>: </a:t>
            </a:r>
            <a:r>
              <a:rPr lang="en-US" sz="2400" smtClean="0"/>
              <a:t>Quản lý thi tuyển sinh</a:t>
            </a:r>
            <a:endParaRPr lang="en-US" sz="360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lvl="2" indent="0">
              <a:buNone/>
            </a:pP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0320E-ECF1-4A8D-987C-B710870AB51B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A4A7BF-37AA-4D1C-A8FC-04103548F45B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pic>
        <p:nvPicPr>
          <p:cNvPr id="9" name="Picture 3"/>
          <p:cNvPicPr preferRelativeResize="0"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-2" y="990600"/>
            <a:ext cx="9072000" cy="54000"/>
          </a:xfrm>
          <a:prstGeom prst="rect">
            <a:avLst/>
          </a:prstGeom>
          <a:noFill/>
        </p:spPr>
      </p:pic>
      <p:grpSp>
        <p:nvGrpSpPr>
          <p:cNvPr id="2" name="Group 104"/>
          <p:cNvGrpSpPr/>
          <p:nvPr/>
        </p:nvGrpSpPr>
        <p:grpSpPr>
          <a:xfrm>
            <a:off x="304800" y="1143000"/>
            <a:ext cx="4343400" cy="1295400"/>
            <a:chOff x="304800" y="1143000"/>
            <a:chExt cx="4343400" cy="1295400"/>
          </a:xfrm>
        </p:grpSpPr>
        <p:sp>
          <p:nvSpPr>
            <p:cNvPr id="10" name="Rectangle 9"/>
            <p:cNvSpPr/>
            <p:nvPr/>
          </p:nvSpPr>
          <p:spPr>
            <a:xfrm>
              <a:off x="2667000" y="1752600"/>
              <a:ext cx="114300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THISINH</a:t>
              </a:r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438400" y="11430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u="sng" smtClean="0">
                  <a:solidFill>
                    <a:schemeClr val="tx1"/>
                  </a:solidFill>
                </a:rPr>
                <a:t>SBD</a:t>
              </a:r>
              <a:endParaRPr lang="vi-VN" sz="1100" u="sng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33400" y="12954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Họ</a:t>
              </a:r>
              <a:endParaRPr lang="vi-VN" sz="110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04800" y="17526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Đệm</a:t>
              </a:r>
              <a:endParaRPr lang="vi-VN" sz="110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33400" y="21336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Tên</a:t>
              </a:r>
              <a:endParaRPr lang="vi-VN" sz="110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447800" y="1828800"/>
              <a:ext cx="8382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Họtên</a:t>
              </a:r>
              <a:endParaRPr lang="vi-VN" sz="11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505200" y="1143000"/>
              <a:ext cx="11430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Ngàysinh</a:t>
              </a:r>
              <a:endParaRPr lang="vi-VN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103"/>
          <p:cNvGrpSpPr/>
          <p:nvPr/>
        </p:nvGrpSpPr>
        <p:grpSpPr>
          <a:xfrm>
            <a:off x="609600" y="2819400"/>
            <a:ext cx="2895600" cy="1066800"/>
            <a:chOff x="609600" y="2514600"/>
            <a:chExt cx="2895600" cy="1066800"/>
          </a:xfrm>
        </p:grpSpPr>
        <p:sp>
          <p:nvSpPr>
            <p:cNvPr id="13" name="Rectangle 12"/>
            <p:cNvSpPr/>
            <p:nvPr/>
          </p:nvSpPr>
          <p:spPr>
            <a:xfrm>
              <a:off x="2362200" y="2971800"/>
              <a:ext cx="114300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NGANH</a:t>
              </a:r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295400" y="25146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u="sng" smtClean="0">
                  <a:solidFill>
                    <a:schemeClr val="tx1"/>
                  </a:solidFill>
                </a:rPr>
                <a:t>Mã</a:t>
              </a:r>
              <a:endParaRPr lang="vi-VN" sz="1100" u="sng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1219200" y="32004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Tên</a:t>
              </a:r>
              <a:endParaRPr lang="vi-VN" sz="11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09600" y="2819400"/>
              <a:ext cx="8382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Môtả</a:t>
              </a:r>
              <a:endParaRPr lang="vi-VN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02"/>
          <p:cNvGrpSpPr/>
          <p:nvPr/>
        </p:nvGrpSpPr>
        <p:grpSpPr>
          <a:xfrm>
            <a:off x="381000" y="4800600"/>
            <a:ext cx="1524000" cy="1828800"/>
            <a:chOff x="381000" y="3657600"/>
            <a:chExt cx="1524000" cy="1828800"/>
          </a:xfrm>
        </p:grpSpPr>
        <p:sp>
          <p:nvSpPr>
            <p:cNvPr id="15" name="Rectangle 14"/>
            <p:cNvSpPr/>
            <p:nvPr/>
          </p:nvSpPr>
          <p:spPr>
            <a:xfrm>
              <a:off x="533400" y="3657600"/>
              <a:ext cx="129540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TRUONG</a:t>
              </a:r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219200" y="47244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u="sng" smtClean="0">
                  <a:solidFill>
                    <a:schemeClr val="tx1"/>
                  </a:solidFill>
                </a:rPr>
                <a:t>Mã</a:t>
              </a:r>
              <a:endParaRPr lang="vi-VN" sz="1100" u="sng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381000" y="46482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Tên</a:t>
              </a:r>
              <a:endParaRPr lang="vi-VN" sz="110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85800" y="5257800"/>
              <a:ext cx="990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Địa_chỉ</a:t>
              </a:r>
              <a:endParaRPr lang="vi-VN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100"/>
          <p:cNvGrpSpPr/>
          <p:nvPr/>
        </p:nvGrpSpPr>
        <p:grpSpPr>
          <a:xfrm>
            <a:off x="2667000" y="4953000"/>
            <a:ext cx="1524000" cy="1600200"/>
            <a:chOff x="2133600" y="4343400"/>
            <a:chExt cx="1524000" cy="1600200"/>
          </a:xfrm>
        </p:grpSpPr>
        <p:sp>
          <p:nvSpPr>
            <p:cNvPr id="14" name="Rectangle 13"/>
            <p:cNvSpPr/>
            <p:nvPr/>
          </p:nvSpPr>
          <p:spPr>
            <a:xfrm>
              <a:off x="2438400" y="4343400"/>
              <a:ext cx="121920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KHOITHI</a:t>
              </a:r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133600" y="54102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u="sng" smtClean="0">
                  <a:solidFill>
                    <a:schemeClr val="tx1"/>
                  </a:solidFill>
                </a:rPr>
                <a:t>Mã</a:t>
              </a:r>
              <a:endParaRPr lang="vi-VN" sz="1100" u="sng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819400" y="5638800"/>
              <a:ext cx="7620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Mô tả</a:t>
              </a:r>
              <a:endParaRPr lang="vi-VN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01"/>
          <p:cNvGrpSpPr/>
          <p:nvPr/>
        </p:nvGrpSpPr>
        <p:grpSpPr>
          <a:xfrm>
            <a:off x="4953000" y="4800600"/>
            <a:ext cx="3276600" cy="1828800"/>
            <a:chOff x="4495800" y="4419600"/>
            <a:chExt cx="3276600" cy="1828800"/>
          </a:xfrm>
        </p:grpSpPr>
        <p:sp>
          <p:nvSpPr>
            <p:cNvPr id="16" name="Rectangle 15"/>
            <p:cNvSpPr/>
            <p:nvPr/>
          </p:nvSpPr>
          <p:spPr>
            <a:xfrm>
              <a:off x="5715000" y="4419600"/>
              <a:ext cx="121920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MONTHI</a:t>
              </a:r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495800" y="54102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u="sng" smtClean="0">
                  <a:solidFill>
                    <a:schemeClr val="tx1"/>
                  </a:solidFill>
                </a:rPr>
                <a:t>Mã</a:t>
              </a:r>
              <a:endParaRPr lang="vi-VN" sz="1100" u="sng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629400" y="5334000"/>
              <a:ext cx="11430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Thờigian</a:t>
              </a:r>
              <a:endParaRPr lang="vi-VN" sz="110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5257800" y="55626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Tên</a:t>
              </a:r>
              <a:endParaRPr lang="vi-VN" sz="110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943600" y="5943600"/>
              <a:ext cx="1447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Hình_thức</a:t>
              </a:r>
              <a:endParaRPr lang="vi-VN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105"/>
          <p:cNvGrpSpPr/>
          <p:nvPr/>
        </p:nvGrpSpPr>
        <p:grpSpPr>
          <a:xfrm>
            <a:off x="5791200" y="914400"/>
            <a:ext cx="2667000" cy="1143000"/>
            <a:chOff x="5867400" y="1447800"/>
            <a:chExt cx="2667000" cy="1143000"/>
          </a:xfrm>
        </p:grpSpPr>
        <p:sp>
          <p:nvSpPr>
            <p:cNvPr id="12" name="Rectangle 11"/>
            <p:cNvSpPr/>
            <p:nvPr/>
          </p:nvSpPr>
          <p:spPr>
            <a:xfrm>
              <a:off x="5867400" y="1676400"/>
              <a:ext cx="152400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PHONGTHI</a:t>
              </a:r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7772400" y="14478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u="sng" smtClean="0">
                  <a:solidFill>
                    <a:schemeClr val="tx1"/>
                  </a:solidFill>
                </a:rPr>
                <a:t>Mã</a:t>
              </a:r>
              <a:endParaRPr lang="vi-VN" sz="1100" u="sng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7848600" y="19050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Đ_Đ</a:t>
              </a:r>
              <a:endParaRPr lang="vi-VN" sz="1100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7848600" y="22860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SL</a:t>
              </a:r>
              <a:endParaRPr lang="vi-VN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106"/>
          <p:cNvGrpSpPr/>
          <p:nvPr/>
        </p:nvGrpSpPr>
        <p:grpSpPr>
          <a:xfrm>
            <a:off x="6477000" y="2971800"/>
            <a:ext cx="2514600" cy="1828800"/>
            <a:chOff x="6248400" y="2971800"/>
            <a:chExt cx="2514600" cy="1828800"/>
          </a:xfrm>
        </p:grpSpPr>
        <p:sp>
          <p:nvSpPr>
            <p:cNvPr id="11" name="Rectangle 10"/>
            <p:cNvSpPr/>
            <p:nvPr/>
          </p:nvSpPr>
          <p:spPr>
            <a:xfrm>
              <a:off x="6248400" y="2971800"/>
              <a:ext cx="137160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CB_COTHI</a:t>
              </a:r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7848600" y="35814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Họ</a:t>
              </a:r>
              <a:endParaRPr lang="vi-VN" sz="110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8077200" y="41148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Đệm</a:t>
              </a:r>
              <a:endParaRPr lang="vi-VN" sz="110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620000" y="44958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Tên</a:t>
              </a:r>
              <a:endParaRPr lang="vi-VN" sz="110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629400" y="3962400"/>
              <a:ext cx="8382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Họtên</a:t>
              </a:r>
              <a:endParaRPr lang="vi-VN" sz="110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7772400" y="29718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u="sng" smtClean="0">
                  <a:solidFill>
                    <a:schemeClr val="tx1"/>
                  </a:solidFill>
                </a:rPr>
                <a:t>Mã</a:t>
              </a:r>
              <a:endParaRPr lang="vi-VN" sz="1100" u="sng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Straight Connector 47"/>
          <p:cNvCxnSpPr>
            <a:stCxn id="10" idx="0"/>
            <a:endCxn id="23" idx="4"/>
          </p:cNvCxnSpPr>
          <p:nvPr/>
        </p:nvCxnSpPr>
        <p:spPr>
          <a:xfrm rot="5400000" flipH="1" flipV="1">
            <a:off x="3505200" y="1181100"/>
            <a:ext cx="3048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17" idx="4"/>
          </p:cNvCxnSpPr>
          <p:nvPr/>
        </p:nvCxnSpPr>
        <p:spPr>
          <a:xfrm rot="10800000">
            <a:off x="2781300" y="1447800"/>
            <a:ext cx="3429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0" idx="1"/>
            <a:endCxn id="22" idx="6"/>
          </p:cNvCxnSpPr>
          <p:nvPr/>
        </p:nvCxnSpPr>
        <p:spPr>
          <a:xfrm rot="10800000">
            <a:off x="2286000" y="1981200"/>
            <a:ext cx="381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2" idx="2"/>
            <a:endCxn id="19" idx="5"/>
          </p:cNvCxnSpPr>
          <p:nvPr/>
        </p:nvCxnSpPr>
        <p:spPr>
          <a:xfrm rot="10800000">
            <a:off x="1118768" y="1555564"/>
            <a:ext cx="329033" cy="425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2" idx="2"/>
            <a:endCxn id="20" idx="6"/>
          </p:cNvCxnSpPr>
          <p:nvPr/>
        </p:nvCxnSpPr>
        <p:spPr>
          <a:xfrm rot="10800000">
            <a:off x="990600" y="1905000"/>
            <a:ext cx="457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2" idx="2"/>
            <a:endCxn id="21" idx="7"/>
          </p:cNvCxnSpPr>
          <p:nvPr/>
        </p:nvCxnSpPr>
        <p:spPr>
          <a:xfrm rot="10800000" flipV="1">
            <a:off x="1118768" y="1981199"/>
            <a:ext cx="329033" cy="19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6" idx="5"/>
          </p:cNvCxnSpPr>
          <p:nvPr/>
        </p:nvCxnSpPr>
        <p:spPr>
          <a:xfrm rot="10800000">
            <a:off x="1880768" y="3079564"/>
            <a:ext cx="481433" cy="349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" idx="1"/>
            <a:endCxn id="29" idx="6"/>
          </p:cNvCxnSpPr>
          <p:nvPr/>
        </p:nvCxnSpPr>
        <p:spPr>
          <a:xfrm rot="10800000">
            <a:off x="1447800" y="3276600"/>
            <a:ext cx="914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3" idx="1"/>
            <a:endCxn id="27" idx="5"/>
          </p:cNvCxnSpPr>
          <p:nvPr/>
        </p:nvCxnSpPr>
        <p:spPr>
          <a:xfrm rot="10800000" flipV="1">
            <a:off x="1804568" y="3581399"/>
            <a:ext cx="557633" cy="183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1" idx="0"/>
          </p:cNvCxnSpPr>
          <p:nvPr/>
        </p:nvCxnSpPr>
        <p:spPr>
          <a:xfrm rot="10800000" flipV="1">
            <a:off x="723900" y="5410200"/>
            <a:ext cx="4191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5" idx="2"/>
            <a:endCxn id="30" idx="0"/>
          </p:cNvCxnSpPr>
          <p:nvPr/>
        </p:nvCxnSpPr>
        <p:spPr>
          <a:xfrm rot="16200000" flipH="1">
            <a:off x="1143000" y="5448300"/>
            <a:ext cx="457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5" idx="2"/>
            <a:endCxn id="32" idx="0"/>
          </p:cNvCxnSpPr>
          <p:nvPr/>
        </p:nvCxnSpPr>
        <p:spPr>
          <a:xfrm rot="5400000">
            <a:off x="685800" y="59055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33" idx="0"/>
          </p:cNvCxnSpPr>
          <p:nvPr/>
        </p:nvCxnSpPr>
        <p:spPr>
          <a:xfrm rot="5400000">
            <a:off x="2990850" y="5581650"/>
            <a:ext cx="4572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4" idx="2"/>
            <a:endCxn id="34" idx="0"/>
          </p:cNvCxnSpPr>
          <p:nvPr/>
        </p:nvCxnSpPr>
        <p:spPr>
          <a:xfrm rot="16200000" flipH="1">
            <a:off x="3314700" y="582930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6" idx="2"/>
            <a:endCxn id="35" idx="7"/>
          </p:cNvCxnSpPr>
          <p:nvPr/>
        </p:nvCxnSpPr>
        <p:spPr>
          <a:xfrm rot="5400000">
            <a:off x="5947266" y="5001302"/>
            <a:ext cx="425637" cy="1243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6" idx="2"/>
            <a:endCxn id="37" idx="0"/>
          </p:cNvCxnSpPr>
          <p:nvPr/>
        </p:nvCxnSpPr>
        <p:spPr>
          <a:xfrm rot="5400000">
            <a:off x="6153150" y="5314950"/>
            <a:ext cx="5334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6" idx="2"/>
            <a:endCxn id="38" idx="0"/>
          </p:cNvCxnSpPr>
          <p:nvPr/>
        </p:nvCxnSpPr>
        <p:spPr>
          <a:xfrm rot="16200000" flipH="1">
            <a:off x="6496050" y="5695950"/>
            <a:ext cx="9144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6" idx="2"/>
            <a:endCxn id="36" idx="0"/>
          </p:cNvCxnSpPr>
          <p:nvPr/>
        </p:nvCxnSpPr>
        <p:spPr>
          <a:xfrm rot="16200000" flipH="1">
            <a:off x="7067550" y="5124450"/>
            <a:ext cx="304800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1" idx="2"/>
            <a:endCxn id="45" idx="0"/>
          </p:cNvCxnSpPr>
          <p:nvPr/>
        </p:nvCxnSpPr>
        <p:spPr>
          <a:xfrm rot="16200000" flipH="1">
            <a:off x="7029450" y="3714750"/>
            <a:ext cx="3810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45" idx="6"/>
            <a:endCxn id="42" idx="3"/>
          </p:cNvCxnSpPr>
          <p:nvPr/>
        </p:nvCxnSpPr>
        <p:spPr>
          <a:xfrm flipV="1">
            <a:off x="7696200" y="3841563"/>
            <a:ext cx="481433" cy="27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5" idx="6"/>
            <a:endCxn id="43" idx="2"/>
          </p:cNvCxnSpPr>
          <p:nvPr/>
        </p:nvCxnSpPr>
        <p:spPr>
          <a:xfrm>
            <a:off x="7696200" y="41148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5" idx="6"/>
            <a:endCxn id="44" idx="0"/>
          </p:cNvCxnSpPr>
          <p:nvPr/>
        </p:nvCxnSpPr>
        <p:spPr>
          <a:xfrm>
            <a:off x="7696200" y="4114800"/>
            <a:ext cx="4953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1" idx="3"/>
            <a:endCxn id="46" idx="3"/>
          </p:cNvCxnSpPr>
          <p:nvPr/>
        </p:nvCxnSpPr>
        <p:spPr>
          <a:xfrm flipV="1">
            <a:off x="7848600" y="3231963"/>
            <a:ext cx="252833" cy="44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3"/>
            <a:endCxn id="39" idx="3"/>
          </p:cNvCxnSpPr>
          <p:nvPr/>
        </p:nvCxnSpPr>
        <p:spPr>
          <a:xfrm flipV="1">
            <a:off x="7315200" y="1174563"/>
            <a:ext cx="481433" cy="27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2" idx="3"/>
            <a:endCxn id="40" idx="2"/>
          </p:cNvCxnSpPr>
          <p:nvPr/>
        </p:nvCxnSpPr>
        <p:spPr>
          <a:xfrm>
            <a:off x="7315200" y="1447800"/>
            <a:ext cx="457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2" idx="3"/>
            <a:endCxn id="41" idx="2"/>
          </p:cNvCxnSpPr>
          <p:nvPr/>
        </p:nvCxnSpPr>
        <p:spPr>
          <a:xfrm>
            <a:off x="7315200" y="1447800"/>
            <a:ext cx="457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Decision 74"/>
          <p:cNvSpPr/>
          <p:nvPr/>
        </p:nvSpPr>
        <p:spPr>
          <a:xfrm>
            <a:off x="4191000" y="1816995"/>
            <a:ext cx="1295400" cy="381000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THUOC</a:t>
            </a:r>
            <a:endParaRPr lang="vi-VN" sz="280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rot="420000" flipV="1">
            <a:off x="3797121" y="2019300"/>
            <a:ext cx="381000" cy="38100"/>
          </a:xfrm>
          <a:prstGeom prst="line">
            <a:avLst/>
          </a:prstGeom>
          <a:ln w="571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12" idx="1"/>
          </p:cNvCxnSpPr>
          <p:nvPr/>
        </p:nvCxnSpPr>
        <p:spPr>
          <a:xfrm rot="5400000" flipH="1" flipV="1">
            <a:off x="5353192" y="1581008"/>
            <a:ext cx="571216" cy="304800"/>
          </a:xfrm>
          <a:prstGeom prst="line">
            <a:avLst/>
          </a:prstGeom>
          <a:ln w="571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ecision 82"/>
          <p:cNvSpPr/>
          <p:nvPr/>
        </p:nvSpPr>
        <p:spPr>
          <a:xfrm>
            <a:off x="2438400" y="2640168"/>
            <a:ext cx="1295400" cy="38100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ĐANGKI</a:t>
            </a:r>
            <a:endParaRPr lang="vi-VN" sz="280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>
            <a:stCxn id="10" idx="2"/>
          </p:cNvCxnSpPr>
          <p:nvPr/>
        </p:nvCxnSpPr>
        <p:spPr>
          <a:xfrm rot="5400000">
            <a:off x="3067050" y="2419350"/>
            <a:ext cx="228600" cy="114300"/>
          </a:xfrm>
          <a:prstGeom prst="line">
            <a:avLst/>
          </a:prstGeom>
          <a:ln w="4762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2914650" y="3105150"/>
            <a:ext cx="228600" cy="114300"/>
          </a:xfrm>
          <a:prstGeom prst="line">
            <a:avLst/>
          </a:prstGeom>
          <a:ln w="127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Decision 90"/>
          <p:cNvSpPr/>
          <p:nvPr/>
        </p:nvSpPr>
        <p:spPr>
          <a:xfrm>
            <a:off x="2514600" y="4191000"/>
            <a:ext cx="1295400" cy="38100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THUOC</a:t>
            </a:r>
            <a:endParaRPr lang="vi-VN" sz="280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endCxn id="91" idx="0"/>
          </p:cNvCxnSpPr>
          <p:nvPr/>
        </p:nvCxnSpPr>
        <p:spPr>
          <a:xfrm rot="16200000" flipH="1">
            <a:off x="2947116" y="3975816"/>
            <a:ext cx="277968" cy="152400"/>
          </a:xfrm>
          <a:prstGeom prst="line">
            <a:avLst/>
          </a:prstGeom>
          <a:ln w="4762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1" idx="2"/>
            <a:endCxn id="14" idx="0"/>
          </p:cNvCxnSpPr>
          <p:nvPr/>
        </p:nvCxnSpPr>
        <p:spPr>
          <a:xfrm rot="16200000" flipH="1">
            <a:off x="3181350" y="4552950"/>
            <a:ext cx="381000" cy="419100"/>
          </a:xfrm>
          <a:prstGeom prst="line">
            <a:avLst/>
          </a:prstGeom>
          <a:ln w="4762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Decision 98"/>
          <p:cNvSpPr/>
          <p:nvPr/>
        </p:nvSpPr>
        <p:spPr>
          <a:xfrm>
            <a:off x="1066800" y="4114800"/>
            <a:ext cx="1295400" cy="38100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THUOC</a:t>
            </a:r>
            <a:endParaRPr lang="vi-VN" sz="2800">
              <a:solidFill>
                <a:schemeClr val="tx1"/>
              </a:solidFill>
            </a:endParaRPr>
          </a:p>
        </p:txBody>
      </p:sp>
      <p:cxnSp>
        <p:nvCxnSpPr>
          <p:cNvPr id="101" name="Straight Connector 100"/>
          <p:cNvCxnSpPr>
            <a:endCxn id="99" idx="0"/>
          </p:cNvCxnSpPr>
          <p:nvPr/>
        </p:nvCxnSpPr>
        <p:spPr>
          <a:xfrm rot="10800000" flipV="1">
            <a:off x="1714500" y="3886200"/>
            <a:ext cx="609600" cy="228600"/>
          </a:xfrm>
          <a:prstGeom prst="line">
            <a:avLst/>
          </a:prstGeom>
          <a:ln w="4762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0800000" flipV="1">
            <a:off x="1219200" y="4495800"/>
            <a:ext cx="457200" cy="304800"/>
          </a:xfrm>
          <a:prstGeom prst="line">
            <a:avLst/>
          </a:prstGeom>
          <a:ln w="4762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Decision 107"/>
          <p:cNvSpPr/>
          <p:nvPr/>
        </p:nvSpPr>
        <p:spPr>
          <a:xfrm>
            <a:off x="4572000" y="5029200"/>
            <a:ext cx="990600" cy="38100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CO</a:t>
            </a:r>
            <a:endParaRPr lang="vi-VN" sz="2800">
              <a:solidFill>
                <a:schemeClr val="tx1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 rot="11100000" flipV="1">
            <a:off x="4191000" y="5219700"/>
            <a:ext cx="381000" cy="38100"/>
          </a:xfrm>
          <a:prstGeom prst="line">
            <a:avLst/>
          </a:prstGeom>
          <a:ln w="4762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1220000" flipV="1">
            <a:off x="5562600" y="5105399"/>
            <a:ext cx="609600" cy="177621"/>
          </a:xfrm>
          <a:prstGeom prst="line">
            <a:avLst/>
          </a:prstGeom>
          <a:ln w="4762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owchart: Decision 122"/>
          <p:cNvSpPr/>
          <p:nvPr/>
        </p:nvSpPr>
        <p:spPr>
          <a:xfrm>
            <a:off x="6477000" y="2209800"/>
            <a:ext cx="1295400" cy="381000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COI</a:t>
            </a:r>
            <a:endParaRPr lang="vi-VN" sz="2800">
              <a:solidFill>
                <a:schemeClr val="tx1"/>
              </a:solidFill>
            </a:endParaRPr>
          </a:p>
        </p:txBody>
      </p:sp>
      <p:cxnSp>
        <p:nvCxnSpPr>
          <p:cNvPr id="132" name="Straight Connector 131"/>
          <p:cNvCxnSpPr>
            <a:stCxn id="12" idx="2"/>
            <a:endCxn id="123" idx="0"/>
          </p:cNvCxnSpPr>
          <p:nvPr/>
        </p:nvCxnSpPr>
        <p:spPr>
          <a:xfrm rot="16200000" flipH="1">
            <a:off x="6610350" y="1695450"/>
            <a:ext cx="457200" cy="571500"/>
          </a:xfrm>
          <a:prstGeom prst="line">
            <a:avLst/>
          </a:prstGeom>
          <a:ln w="4127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3" idx="2"/>
            <a:endCxn id="11" idx="0"/>
          </p:cNvCxnSpPr>
          <p:nvPr/>
        </p:nvCxnSpPr>
        <p:spPr>
          <a:xfrm rot="16200000" flipH="1">
            <a:off x="6953250" y="2762250"/>
            <a:ext cx="381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137" idx="0"/>
          </p:cNvCxnSpPr>
          <p:nvPr/>
        </p:nvCxnSpPr>
        <p:spPr>
          <a:xfrm rot="16200000" flipH="1">
            <a:off x="3486150" y="2457450"/>
            <a:ext cx="114300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7" idx="2"/>
            <a:endCxn id="16" idx="0"/>
          </p:cNvCxnSpPr>
          <p:nvPr/>
        </p:nvCxnSpPr>
        <p:spPr>
          <a:xfrm rot="16200000" flipH="1">
            <a:off x="5200650" y="3219450"/>
            <a:ext cx="914400" cy="224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owchart: Decision 141"/>
          <p:cNvSpPr/>
          <p:nvPr/>
        </p:nvSpPr>
        <p:spPr>
          <a:xfrm>
            <a:off x="4876800" y="2895600"/>
            <a:ext cx="1295400" cy="381000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GSAT</a:t>
            </a:r>
            <a:endParaRPr lang="vi-VN" sz="2800">
              <a:solidFill>
                <a:schemeClr val="tx1"/>
              </a:solidFill>
            </a:endParaRPr>
          </a:p>
        </p:txBody>
      </p:sp>
      <p:cxnSp>
        <p:nvCxnSpPr>
          <p:cNvPr id="144" name="Straight Connector 143"/>
          <p:cNvCxnSpPr>
            <a:stCxn id="142" idx="3"/>
          </p:cNvCxnSpPr>
          <p:nvPr/>
        </p:nvCxnSpPr>
        <p:spPr>
          <a:xfrm>
            <a:off x="6172200" y="3086100"/>
            <a:ext cx="3048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hape 145"/>
          <p:cNvCxnSpPr>
            <a:stCxn id="142" idx="2"/>
          </p:cNvCxnSpPr>
          <p:nvPr/>
        </p:nvCxnSpPr>
        <p:spPr>
          <a:xfrm rot="16200000" flipH="1">
            <a:off x="5886450" y="2914650"/>
            <a:ext cx="228600" cy="952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886200" y="1676400"/>
            <a:ext cx="490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(1,1)</a:t>
            </a:r>
            <a:endParaRPr lang="vi-VN"/>
          </a:p>
        </p:txBody>
      </p:sp>
      <p:sp>
        <p:nvSpPr>
          <p:cNvPr id="152" name="TextBox 151"/>
          <p:cNvSpPr txBox="1"/>
          <p:nvPr/>
        </p:nvSpPr>
        <p:spPr>
          <a:xfrm>
            <a:off x="5105400" y="1524000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(1,30)</a:t>
            </a:r>
            <a:endParaRPr lang="vi-VN"/>
          </a:p>
        </p:txBody>
      </p:sp>
      <p:sp>
        <p:nvSpPr>
          <p:cNvPr id="154" name="TextBox 153"/>
          <p:cNvSpPr txBox="1"/>
          <p:nvPr/>
        </p:nvSpPr>
        <p:spPr>
          <a:xfrm>
            <a:off x="2438400" y="2362200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(1,2)</a:t>
            </a:r>
            <a:endParaRPr lang="vi-VN"/>
          </a:p>
        </p:txBody>
      </p:sp>
      <p:sp>
        <p:nvSpPr>
          <p:cNvPr id="155" name="TextBox 154"/>
          <p:cNvSpPr txBox="1"/>
          <p:nvPr/>
        </p:nvSpPr>
        <p:spPr>
          <a:xfrm>
            <a:off x="2438400" y="2971800"/>
            <a:ext cx="4924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(0,n)</a:t>
            </a:r>
            <a:endParaRPr lang="vi-VN"/>
          </a:p>
        </p:txBody>
      </p:sp>
      <p:sp>
        <p:nvSpPr>
          <p:cNvPr id="156" name="TextBox 155"/>
          <p:cNvSpPr txBox="1"/>
          <p:nvPr/>
        </p:nvSpPr>
        <p:spPr>
          <a:xfrm>
            <a:off x="1981200" y="3962400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(1,1)</a:t>
            </a:r>
            <a:endParaRPr lang="vi-VN"/>
          </a:p>
        </p:txBody>
      </p:sp>
      <p:sp>
        <p:nvSpPr>
          <p:cNvPr id="157" name="TextBox 156"/>
          <p:cNvSpPr txBox="1"/>
          <p:nvPr/>
        </p:nvSpPr>
        <p:spPr>
          <a:xfrm>
            <a:off x="838200" y="4419600"/>
            <a:ext cx="4924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(1,n)</a:t>
            </a:r>
            <a:endParaRPr lang="vi-VN"/>
          </a:p>
        </p:txBody>
      </p:sp>
      <p:sp>
        <p:nvSpPr>
          <p:cNvPr id="158" name="TextBox 157"/>
          <p:cNvSpPr txBox="1"/>
          <p:nvPr/>
        </p:nvSpPr>
        <p:spPr>
          <a:xfrm>
            <a:off x="2590800" y="3886200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(1,1)</a:t>
            </a:r>
            <a:endParaRPr lang="vi-VN"/>
          </a:p>
        </p:txBody>
      </p:sp>
      <p:sp>
        <p:nvSpPr>
          <p:cNvPr id="159" name="TextBox 158"/>
          <p:cNvSpPr txBox="1"/>
          <p:nvPr/>
        </p:nvSpPr>
        <p:spPr>
          <a:xfrm>
            <a:off x="2743200" y="4648200"/>
            <a:ext cx="4924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(1,n)</a:t>
            </a:r>
            <a:endParaRPr lang="vi-VN"/>
          </a:p>
        </p:txBody>
      </p:sp>
      <p:sp>
        <p:nvSpPr>
          <p:cNvPr id="160" name="TextBox 159"/>
          <p:cNvSpPr txBox="1"/>
          <p:nvPr/>
        </p:nvSpPr>
        <p:spPr>
          <a:xfrm>
            <a:off x="4191000" y="4876800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(3,3)</a:t>
            </a:r>
            <a:endParaRPr lang="vi-VN"/>
          </a:p>
        </p:txBody>
      </p:sp>
      <p:sp>
        <p:nvSpPr>
          <p:cNvPr id="161" name="TextBox 160"/>
          <p:cNvSpPr txBox="1"/>
          <p:nvPr/>
        </p:nvSpPr>
        <p:spPr>
          <a:xfrm>
            <a:off x="5486400" y="4876800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(1,1)</a:t>
            </a:r>
            <a:endParaRPr lang="vi-VN"/>
          </a:p>
        </p:txBody>
      </p:sp>
      <p:sp>
        <p:nvSpPr>
          <p:cNvPr id="162" name="TextBox 161"/>
          <p:cNvSpPr txBox="1"/>
          <p:nvPr/>
        </p:nvSpPr>
        <p:spPr>
          <a:xfrm>
            <a:off x="3886200" y="2514600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(0,6)</a:t>
            </a:r>
            <a:endParaRPr lang="vi-VN"/>
          </a:p>
        </p:txBody>
      </p:sp>
      <p:sp>
        <p:nvSpPr>
          <p:cNvPr id="163" name="TextBox 162"/>
          <p:cNvSpPr txBox="1"/>
          <p:nvPr/>
        </p:nvSpPr>
        <p:spPr>
          <a:xfrm>
            <a:off x="5334000" y="3962400"/>
            <a:ext cx="4924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(0,n)</a:t>
            </a:r>
            <a:endParaRPr lang="vi-VN"/>
          </a:p>
        </p:txBody>
      </p:sp>
      <p:sp>
        <p:nvSpPr>
          <p:cNvPr id="164" name="TextBox 163"/>
          <p:cNvSpPr txBox="1"/>
          <p:nvPr/>
        </p:nvSpPr>
        <p:spPr>
          <a:xfrm>
            <a:off x="6172200" y="1905000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(2,2)</a:t>
            </a:r>
            <a:endParaRPr lang="vi-VN"/>
          </a:p>
        </p:txBody>
      </p:sp>
      <p:sp>
        <p:nvSpPr>
          <p:cNvPr id="165" name="TextBox 164"/>
          <p:cNvSpPr txBox="1"/>
          <p:nvPr/>
        </p:nvSpPr>
        <p:spPr>
          <a:xfrm>
            <a:off x="7391400" y="2667000"/>
            <a:ext cx="490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(0,1)</a:t>
            </a:r>
            <a:endParaRPr lang="vi-VN"/>
          </a:p>
        </p:txBody>
      </p:sp>
      <p:sp>
        <p:nvSpPr>
          <p:cNvPr id="166" name="TextBox 165"/>
          <p:cNvSpPr txBox="1"/>
          <p:nvPr/>
        </p:nvSpPr>
        <p:spPr>
          <a:xfrm>
            <a:off x="6019800" y="2743200"/>
            <a:ext cx="490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(0,1)</a:t>
            </a:r>
            <a:endParaRPr lang="vi-VN"/>
          </a:p>
        </p:txBody>
      </p:sp>
      <p:sp>
        <p:nvSpPr>
          <p:cNvPr id="167" name="TextBox 166"/>
          <p:cNvSpPr txBox="1"/>
          <p:nvPr/>
        </p:nvSpPr>
        <p:spPr>
          <a:xfrm>
            <a:off x="5867400" y="3505200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(0,6)</a:t>
            </a:r>
            <a:endParaRPr lang="vi-VN"/>
          </a:p>
        </p:txBody>
      </p:sp>
      <p:grpSp>
        <p:nvGrpSpPr>
          <p:cNvPr id="117" name="Group 116"/>
          <p:cNvGrpSpPr/>
          <p:nvPr/>
        </p:nvGrpSpPr>
        <p:grpSpPr>
          <a:xfrm>
            <a:off x="3886200" y="2667000"/>
            <a:ext cx="1295400" cy="1219200"/>
            <a:chOff x="3886200" y="2667000"/>
            <a:chExt cx="1295400" cy="1219200"/>
          </a:xfrm>
        </p:grpSpPr>
        <p:sp>
          <p:nvSpPr>
            <p:cNvPr id="137" name="Flowchart: Decision 136"/>
            <p:cNvSpPr/>
            <p:nvPr/>
          </p:nvSpPr>
          <p:spPr>
            <a:xfrm>
              <a:off x="3886200" y="3505200"/>
              <a:ext cx="1295400" cy="381000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smtClean="0">
                  <a:solidFill>
                    <a:schemeClr val="tx1"/>
                  </a:solidFill>
                </a:rPr>
                <a:t>ĐIEM</a:t>
              </a:r>
              <a:endParaRPr lang="vi-VN" sz="2800">
                <a:solidFill>
                  <a:schemeClr val="tx1"/>
                </a:solidFill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4114800" y="2667000"/>
              <a:ext cx="8382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chemeClr val="tx1"/>
                  </a:solidFill>
                </a:rPr>
                <a:t>Điểm</a:t>
              </a:r>
              <a:endParaRPr lang="vi-VN" sz="105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Connector 115"/>
            <p:cNvCxnSpPr>
              <a:stCxn id="114" idx="4"/>
            </p:cNvCxnSpPr>
            <p:nvPr/>
          </p:nvCxnSpPr>
          <p:spPr>
            <a:xfrm rot="16200000" flipH="1">
              <a:off x="4324350" y="3257550"/>
              <a:ext cx="45720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  <p:bldP spid="152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174E5C-6319-44C3-BC35-04610A64E5A2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E88E2-05B0-4076-83DC-AE1E2DB29F21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13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59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60" name="TextBox 59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003479" y="16764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mtClean="0"/>
              <a:t> THISINH(</a:t>
            </a:r>
            <a:r>
              <a:rPr lang="en-US" sz="2400" u="sng" smtClean="0"/>
              <a:t>SBD</a:t>
            </a:r>
            <a:r>
              <a:rPr lang="en-US" sz="2400" smtClean="0"/>
              <a:t>, Ho, Dem,Ten,Ngaysinh)</a:t>
            </a:r>
            <a:endParaRPr lang="vi-VN" sz="2400"/>
          </a:p>
        </p:txBody>
      </p:sp>
      <p:sp>
        <p:nvSpPr>
          <p:cNvPr id="69" name="TextBox 68"/>
          <p:cNvSpPr txBox="1"/>
          <p:nvPr/>
        </p:nvSpPr>
        <p:spPr>
          <a:xfrm>
            <a:off x="1104363" y="2195847"/>
            <a:ext cx="418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smtClean="0"/>
              <a:t>NGANH(</a:t>
            </a:r>
            <a:r>
              <a:rPr lang="en-US" sz="2400" u="sng" smtClean="0"/>
              <a:t>Manganh</a:t>
            </a:r>
            <a:r>
              <a:rPr lang="en-US" sz="2400" smtClean="0"/>
              <a:t>, Ten,Mota)</a:t>
            </a:r>
            <a:endParaRPr lang="vi-VN" sz="2400"/>
          </a:p>
        </p:txBody>
      </p:sp>
      <p:sp>
        <p:nvSpPr>
          <p:cNvPr id="70" name="TextBox 69"/>
          <p:cNvSpPr txBox="1"/>
          <p:nvPr/>
        </p:nvSpPr>
        <p:spPr>
          <a:xfrm>
            <a:off x="1050699" y="3352800"/>
            <a:ext cx="3707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smtClean="0"/>
              <a:t>TRUONG(</a:t>
            </a:r>
            <a:r>
              <a:rPr lang="en-US" sz="2400" u="sng" smtClean="0"/>
              <a:t>Ma</a:t>
            </a:r>
            <a:r>
              <a:rPr lang="en-US" sz="2400" smtClean="0"/>
              <a:t>, Ten, Diachi)</a:t>
            </a:r>
            <a:endParaRPr lang="vi-VN" sz="2400"/>
          </a:p>
        </p:txBody>
      </p:sp>
      <p:sp>
        <p:nvSpPr>
          <p:cNvPr id="71" name="TextBox 70"/>
          <p:cNvSpPr txBox="1"/>
          <p:nvPr/>
        </p:nvSpPr>
        <p:spPr>
          <a:xfrm>
            <a:off x="1090410" y="2741053"/>
            <a:ext cx="2643390" cy="45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mtClean="0"/>
              <a:t>KHOI(</a:t>
            </a:r>
            <a:r>
              <a:rPr lang="en-US" sz="2400" u="sng" smtClean="0"/>
              <a:t>Ma</a:t>
            </a:r>
            <a:r>
              <a:rPr lang="en-US" sz="2400" smtClean="0"/>
              <a:t>, Mota)</a:t>
            </a:r>
            <a:endParaRPr lang="vi-VN" sz="2400"/>
          </a:p>
        </p:txBody>
      </p:sp>
      <p:sp>
        <p:nvSpPr>
          <p:cNvPr id="72" name="TextBox 71"/>
          <p:cNvSpPr txBox="1"/>
          <p:nvPr/>
        </p:nvSpPr>
        <p:spPr>
          <a:xfrm>
            <a:off x="1090410" y="3886200"/>
            <a:ext cx="5595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smtClean="0"/>
              <a:t>MONTHI(</a:t>
            </a:r>
            <a:r>
              <a:rPr lang="en-US" sz="2400" u="sng" smtClean="0"/>
              <a:t>Ma</a:t>
            </a:r>
            <a:r>
              <a:rPr lang="en-US" sz="2400" smtClean="0"/>
              <a:t>, Ten, Hinhthuc, Thoigian)</a:t>
            </a:r>
            <a:endParaRPr lang="vi-VN" sz="2400"/>
          </a:p>
        </p:txBody>
      </p:sp>
      <p:sp>
        <p:nvSpPr>
          <p:cNvPr id="73" name="TextBox 72"/>
          <p:cNvSpPr txBox="1"/>
          <p:nvPr/>
        </p:nvSpPr>
        <p:spPr>
          <a:xfrm>
            <a:off x="1088262" y="4495800"/>
            <a:ext cx="387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smtClean="0"/>
              <a:t>PHONG(</a:t>
            </a:r>
            <a:r>
              <a:rPr lang="en-US" sz="2400" u="sng" smtClean="0"/>
              <a:t>Ma,</a:t>
            </a:r>
            <a:r>
              <a:rPr lang="en-US" sz="2400" smtClean="0"/>
              <a:t> D_D, Soluong)</a:t>
            </a:r>
            <a:endParaRPr lang="vi-VN" sz="2400"/>
          </a:p>
        </p:txBody>
      </p:sp>
      <p:sp>
        <p:nvSpPr>
          <p:cNvPr id="74" name="TextBox 73"/>
          <p:cNvSpPr txBox="1"/>
          <p:nvPr/>
        </p:nvSpPr>
        <p:spPr>
          <a:xfrm>
            <a:off x="1089336" y="5024735"/>
            <a:ext cx="4407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smtClean="0"/>
              <a:t>CB_COITHI(</a:t>
            </a:r>
            <a:r>
              <a:rPr lang="en-US" sz="2400" u="sng" smtClean="0"/>
              <a:t>Ma</a:t>
            </a:r>
            <a:r>
              <a:rPr lang="en-US" sz="2400" smtClean="0"/>
              <a:t>, Ho, Dem,Ten)</a:t>
            </a:r>
            <a:endParaRPr lang="vi-VN" sz="2400"/>
          </a:p>
        </p:txBody>
      </p:sp>
      <p:sp>
        <p:nvSpPr>
          <p:cNvPr id="76" name="TextBox 75"/>
          <p:cNvSpPr txBox="1"/>
          <p:nvPr/>
        </p:nvSpPr>
        <p:spPr>
          <a:xfrm>
            <a:off x="609600" y="9144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 smtClean="0">
                <a:solidFill>
                  <a:srgbClr val="0070C0"/>
                </a:solidFill>
              </a:rPr>
              <a:t>Chuyển các thực thể  thành quan hệ  </a:t>
            </a:r>
            <a:endParaRPr lang="vi-V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/>
      <p:bldP spid="72" grpId="0"/>
      <p:bldP spid="73" grpId="0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620712"/>
          </a:xfrm>
        </p:spPr>
        <p:txBody>
          <a:bodyPr/>
          <a:lstStyle/>
          <a:p>
            <a:r>
              <a:rPr lang="en-US" sz="3500" smtClean="0"/>
              <a:t>Nội dung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35525"/>
          </a:xfrm>
        </p:spPr>
        <p:txBody>
          <a:bodyPr/>
          <a:lstStyle/>
          <a:p>
            <a:pPr>
              <a:buNone/>
            </a:pPr>
            <a:r>
              <a:rPr lang="en-US" b="1" smtClean="0"/>
              <a:t>1. Các khái niệm của mô hình quan hệ</a:t>
            </a:r>
          </a:p>
          <a:p>
            <a:pPr lvl="1"/>
            <a:r>
              <a:rPr lang="en-US" smtClean="0"/>
              <a:t>Quan hệ (Relation)</a:t>
            </a:r>
          </a:p>
          <a:p>
            <a:pPr lvl="1"/>
            <a:r>
              <a:rPr lang="en-US" smtClean="0"/>
              <a:t>Thuộc tính (Attribute)</a:t>
            </a:r>
          </a:p>
          <a:p>
            <a:pPr lvl="1"/>
            <a:r>
              <a:rPr lang="en-US" smtClean="0"/>
              <a:t>Lược đồ (Schema)</a:t>
            </a:r>
          </a:p>
          <a:p>
            <a:pPr lvl="1"/>
            <a:r>
              <a:rPr lang="en-US" smtClean="0"/>
              <a:t>Bộ (Tuple)</a:t>
            </a:r>
          </a:p>
          <a:p>
            <a:pPr lvl="1"/>
            <a:r>
              <a:rPr lang="en-US" smtClean="0"/>
              <a:t>Miền giá trị (Domain)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78E27A4-1989-47F4-9939-A5D890726F13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60CD1-E11C-4CC3-AFE7-A90B2833C5E2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8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174E5C-6319-44C3-BC35-04610A64E5A2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E88E2-05B0-4076-83DC-AE1E2DB29F21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2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59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60" name="TextBox 59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990600" y="16764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mtClean="0"/>
              <a:t> THISINH(</a:t>
            </a:r>
            <a:r>
              <a:rPr lang="en-US" sz="2400" u="sng" smtClean="0"/>
              <a:t>SBD</a:t>
            </a:r>
            <a:r>
              <a:rPr lang="en-US" sz="2400" smtClean="0"/>
              <a:t>, Ho, Dem,Ten,Ngaysinh, </a:t>
            </a:r>
            <a:r>
              <a:rPr lang="en-US" sz="2400" smtClean="0">
                <a:solidFill>
                  <a:srgbClr val="FF0000"/>
                </a:solidFill>
              </a:rPr>
              <a:t>Phong</a:t>
            </a:r>
            <a:r>
              <a:rPr lang="en-US" sz="2400" smtClean="0"/>
              <a:t>)</a:t>
            </a:r>
            <a:endParaRPr lang="vi-VN" sz="2400"/>
          </a:p>
        </p:txBody>
      </p:sp>
      <p:sp>
        <p:nvSpPr>
          <p:cNvPr id="69" name="TextBox 68"/>
          <p:cNvSpPr txBox="1"/>
          <p:nvPr/>
        </p:nvSpPr>
        <p:spPr>
          <a:xfrm>
            <a:off x="1065726" y="2195847"/>
            <a:ext cx="5921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NGANH(</a:t>
            </a:r>
            <a:r>
              <a:rPr lang="en-US" sz="2400" u="sng" smtClean="0"/>
              <a:t>Manganh</a:t>
            </a:r>
            <a:r>
              <a:rPr lang="en-US" sz="2400" smtClean="0"/>
              <a:t>, Ten,Mota,</a:t>
            </a:r>
            <a:r>
              <a:rPr lang="en-US" sz="2400" smtClean="0">
                <a:solidFill>
                  <a:srgbClr val="FF0000"/>
                </a:solidFill>
              </a:rPr>
              <a:t>Khoi, Truong</a:t>
            </a:r>
            <a:r>
              <a:rPr lang="en-US" sz="2400" smtClean="0"/>
              <a:t>)</a:t>
            </a:r>
            <a:endParaRPr lang="vi-VN" sz="2400"/>
          </a:p>
        </p:txBody>
      </p:sp>
      <p:sp>
        <p:nvSpPr>
          <p:cNvPr id="70" name="TextBox 69"/>
          <p:cNvSpPr txBox="1"/>
          <p:nvPr/>
        </p:nvSpPr>
        <p:spPr>
          <a:xfrm>
            <a:off x="1050699" y="3352800"/>
            <a:ext cx="3707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TRUONG(</a:t>
            </a:r>
            <a:r>
              <a:rPr lang="en-US" sz="2400" u="sng" smtClean="0"/>
              <a:t>Ma</a:t>
            </a:r>
            <a:r>
              <a:rPr lang="en-US" sz="2400" smtClean="0"/>
              <a:t>, Ten, Diachi)</a:t>
            </a:r>
            <a:endParaRPr lang="vi-VN" sz="2400"/>
          </a:p>
        </p:txBody>
      </p:sp>
      <p:sp>
        <p:nvSpPr>
          <p:cNvPr id="71" name="TextBox 70"/>
          <p:cNvSpPr txBox="1"/>
          <p:nvPr/>
        </p:nvSpPr>
        <p:spPr>
          <a:xfrm>
            <a:off x="1090410" y="2741052"/>
            <a:ext cx="2401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KHOI(</a:t>
            </a:r>
            <a:r>
              <a:rPr lang="en-US" sz="2400" u="sng" smtClean="0"/>
              <a:t>Ma</a:t>
            </a:r>
            <a:r>
              <a:rPr lang="en-US" sz="2400" smtClean="0"/>
              <a:t>, Mota)</a:t>
            </a:r>
            <a:endParaRPr lang="vi-VN" sz="2400"/>
          </a:p>
        </p:txBody>
      </p:sp>
      <p:sp>
        <p:nvSpPr>
          <p:cNvPr id="72" name="TextBox 71"/>
          <p:cNvSpPr txBox="1"/>
          <p:nvPr/>
        </p:nvSpPr>
        <p:spPr>
          <a:xfrm>
            <a:off x="1090410" y="3886200"/>
            <a:ext cx="619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MONTHI(</a:t>
            </a:r>
            <a:r>
              <a:rPr lang="en-US" sz="2400" u="sng" smtClean="0"/>
              <a:t>Ma</a:t>
            </a:r>
            <a:r>
              <a:rPr lang="en-US" sz="2400" smtClean="0"/>
              <a:t>, Ten, Hinhthuc, Thoigian, </a:t>
            </a:r>
            <a:r>
              <a:rPr lang="en-US" sz="2400" smtClean="0">
                <a:solidFill>
                  <a:srgbClr val="FF0000"/>
                </a:solidFill>
              </a:rPr>
              <a:t>Khoi</a:t>
            </a:r>
            <a:r>
              <a:rPr lang="en-US" sz="2400" smtClean="0"/>
              <a:t>)</a:t>
            </a:r>
            <a:endParaRPr lang="vi-VN" sz="2400"/>
          </a:p>
        </p:txBody>
      </p:sp>
      <p:sp>
        <p:nvSpPr>
          <p:cNvPr id="73" name="TextBox 72"/>
          <p:cNvSpPr txBox="1"/>
          <p:nvPr/>
        </p:nvSpPr>
        <p:spPr>
          <a:xfrm>
            <a:off x="1088262" y="4495800"/>
            <a:ext cx="387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PHONG(</a:t>
            </a:r>
            <a:r>
              <a:rPr lang="en-US" sz="2400" u="sng" smtClean="0"/>
              <a:t>Ma,</a:t>
            </a:r>
            <a:r>
              <a:rPr lang="en-US" sz="2400" smtClean="0"/>
              <a:t> D_D, Soluong)</a:t>
            </a:r>
            <a:endParaRPr lang="vi-VN" sz="2400"/>
          </a:p>
        </p:txBody>
      </p:sp>
      <p:sp>
        <p:nvSpPr>
          <p:cNvPr id="74" name="TextBox 73"/>
          <p:cNvSpPr txBox="1"/>
          <p:nvPr/>
        </p:nvSpPr>
        <p:spPr>
          <a:xfrm>
            <a:off x="1089336" y="5024735"/>
            <a:ext cx="6653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CB_COITHI(</a:t>
            </a:r>
            <a:r>
              <a:rPr lang="en-US" sz="2400" u="sng" smtClean="0"/>
              <a:t>Ma</a:t>
            </a:r>
            <a:r>
              <a:rPr lang="en-US" sz="2400" smtClean="0"/>
              <a:t>, Ho, Dem,Ten, </a:t>
            </a:r>
            <a:r>
              <a:rPr lang="en-US" sz="2400" smtClean="0">
                <a:solidFill>
                  <a:srgbClr val="FF0000"/>
                </a:solidFill>
              </a:rPr>
              <a:t>Phong, Giamsat</a:t>
            </a:r>
            <a:r>
              <a:rPr lang="en-US" sz="2400" smtClean="0"/>
              <a:t>)</a:t>
            </a:r>
            <a:endParaRPr lang="vi-VN" sz="2400"/>
          </a:p>
        </p:txBody>
      </p:sp>
      <p:sp>
        <p:nvSpPr>
          <p:cNvPr id="75" name="TextBox 74"/>
          <p:cNvSpPr txBox="1"/>
          <p:nvPr/>
        </p:nvSpPr>
        <p:spPr>
          <a:xfrm>
            <a:off x="533400" y="7620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 smtClean="0">
                <a:solidFill>
                  <a:srgbClr val="0070C0"/>
                </a:solidFill>
              </a:rPr>
              <a:t>Chuyển liên kết 1: n</a:t>
            </a:r>
            <a:endParaRPr lang="vi-VN" sz="2000"/>
          </a:p>
        </p:txBody>
      </p:sp>
      <p:sp>
        <p:nvSpPr>
          <p:cNvPr id="76" name="TextBox 75"/>
          <p:cNvSpPr txBox="1"/>
          <p:nvPr/>
        </p:nvSpPr>
        <p:spPr>
          <a:xfrm>
            <a:off x="609600" y="7620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 smtClean="0">
                <a:solidFill>
                  <a:srgbClr val="0070C0"/>
                </a:solidFill>
              </a:rPr>
              <a:t>Chuyển liên kết 1: 1</a:t>
            </a:r>
            <a:endParaRPr lang="vi-V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/>
      <p:bldP spid="72" grpId="0"/>
      <p:bldP spid="73" grpId="0"/>
      <p:bldP spid="74" grpId="0"/>
      <p:bldP spid="76" grpId="0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174E5C-6319-44C3-BC35-04610A64E5A2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E88E2-05B0-4076-83DC-AE1E2DB29F21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2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59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60" name="TextBox 59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81000" y="9906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smtClean="0">
                <a:solidFill>
                  <a:srgbClr val="0070C0"/>
                </a:solidFill>
              </a:rPr>
              <a:t>Chuyển các liên kết n:m</a:t>
            </a:r>
            <a:endParaRPr lang="vi-VN" sz="2400"/>
          </a:p>
        </p:txBody>
      </p:sp>
      <p:sp>
        <p:nvSpPr>
          <p:cNvPr id="68" name="TextBox 67"/>
          <p:cNvSpPr txBox="1"/>
          <p:nvPr/>
        </p:nvSpPr>
        <p:spPr>
          <a:xfrm>
            <a:off x="990600" y="16764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mtClean="0"/>
              <a:t> THISINH(</a:t>
            </a:r>
            <a:r>
              <a:rPr lang="en-US" sz="2400" u="sng" smtClean="0"/>
              <a:t>SBD</a:t>
            </a:r>
            <a:r>
              <a:rPr lang="en-US" sz="2400" smtClean="0"/>
              <a:t>, Ho, Dem,Ten,Ngaysinh, </a:t>
            </a:r>
            <a:r>
              <a:rPr lang="en-US" sz="2400" smtClean="0">
                <a:solidFill>
                  <a:srgbClr val="FF0000"/>
                </a:solidFill>
              </a:rPr>
              <a:t>Phong</a:t>
            </a:r>
            <a:r>
              <a:rPr lang="en-US" sz="2400" smtClean="0"/>
              <a:t>)</a:t>
            </a:r>
            <a:endParaRPr lang="vi-VN" sz="2400"/>
          </a:p>
        </p:txBody>
      </p:sp>
      <p:sp>
        <p:nvSpPr>
          <p:cNvPr id="69" name="TextBox 68"/>
          <p:cNvSpPr txBox="1"/>
          <p:nvPr/>
        </p:nvSpPr>
        <p:spPr>
          <a:xfrm>
            <a:off x="1065726" y="2195847"/>
            <a:ext cx="5921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NGANH(</a:t>
            </a:r>
            <a:r>
              <a:rPr lang="en-US" sz="2400" u="sng" smtClean="0"/>
              <a:t>Manganh</a:t>
            </a:r>
            <a:r>
              <a:rPr lang="en-US" sz="2400" smtClean="0"/>
              <a:t>, Ten,Mota,</a:t>
            </a:r>
            <a:r>
              <a:rPr lang="en-US" sz="2400" smtClean="0">
                <a:solidFill>
                  <a:srgbClr val="FF0000"/>
                </a:solidFill>
              </a:rPr>
              <a:t>Khoi, Truong</a:t>
            </a:r>
            <a:r>
              <a:rPr lang="en-US" sz="2400" smtClean="0"/>
              <a:t>)</a:t>
            </a:r>
            <a:endParaRPr lang="vi-VN" sz="2400"/>
          </a:p>
        </p:txBody>
      </p:sp>
      <p:sp>
        <p:nvSpPr>
          <p:cNvPr id="70" name="TextBox 69"/>
          <p:cNvSpPr txBox="1"/>
          <p:nvPr/>
        </p:nvSpPr>
        <p:spPr>
          <a:xfrm>
            <a:off x="1050699" y="3352800"/>
            <a:ext cx="3707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TRUONG(</a:t>
            </a:r>
            <a:r>
              <a:rPr lang="en-US" sz="2400" u="sng" smtClean="0"/>
              <a:t>Ma</a:t>
            </a:r>
            <a:r>
              <a:rPr lang="en-US" sz="2400" smtClean="0"/>
              <a:t>, Ten, Diachi)</a:t>
            </a:r>
            <a:endParaRPr lang="vi-VN" sz="2400"/>
          </a:p>
        </p:txBody>
      </p:sp>
      <p:sp>
        <p:nvSpPr>
          <p:cNvPr id="71" name="TextBox 70"/>
          <p:cNvSpPr txBox="1"/>
          <p:nvPr/>
        </p:nvSpPr>
        <p:spPr>
          <a:xfrm>
            <a:off x="1090410" y="2741052"/>
            <a:ext cx="2401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KHOI(</a:t>
            </a:r>
            <a:r>
              <a:rPr lang="en-US" sz="2400" u="sng" smtClean="0"/>
              <a:t>Ma</a:t>
            </a:r>
            <a:r>
              <a:rPr lang="en-US" sz="2400" smtClean="0"/>
              <a:t>, Mota)</a:t>
            </a:r>
            <a:endParaRPr lang="vi-VN" sz="2400"/>
          </a:p>
        </p:txBody>
      </p:sp>
      <p:sp>
        <p:nvSpPr>
          <p:cNvPr id="72" name="TextBox 71"/>
          <p:cNvSpPr txBox="1"/>
          <p:nvPr/>
        </p:nvSpPr>
        <p:spPr>
          <a:xfrm>
            <a:off x="1090410" y="3886200"/>
            <a:ext cx="619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MONTHI(</a:t>
            </a:r>
            <a:r>
              <a:rPr lang="en-US" sz="2400" u="sng" smtClean="0"/>
              <a:t>Ma</a:t>
            </a:r>
            <a:r>
              <a:rPr lang="en-US" sz="2400" smtClean="0"/>
              <a:t>, Ten, Hinhthuc, Thoigian, </a:t>
            </a:r>
            <a:r>
              <a:rPr lang="en-US" sz="2400" smtClean="0">
                <a:solidFill>
                  <a:srgbClr val="FF0000"/>
                </a:solidFill>
              </a:rPr>
              <a:t>Khoi</a:t>
            </a:r>
            <a:r>
              <a:rPr lang="en-US" sz="2400" smtClean="0"/>
              <a:t>)</a:t>
            </a:r>
            <a:endParaRPr lang="vi-VN" sz="2400"/>
          </a:p>
        </p:txBody>
      </p:sp>
      <p:sp>
        <p:nvSpPr>
          <p:cNvPr id="73" name="TextBox 72"/>
          <p:cNvSpPr txBox="1"/>
          <p:nvPr/>
        </p:nvSpPr>
        <p:spPr>
          <a:xfrm>
            <a:off x="1088262" y="4495800"/>
            <a:ext cx="387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PHONG(</a:t>
            </a:r>
            <a:r>
              <a:rPr lang="en-US" sz="2400" u="sng" smtClean="0"/>
              <a:t>Ma,</a:t>
            </a:r>
            <a:r>
              <a:rPr lang="en-US" sz="2400" smtClean="0"/>
              <a:t> D_D, Soluong)</a:t>
            </a:r>
            <a:endParaRPr lang="vi-VN" sz="2400"/>
          </a:p>
        </p:txBody>
      </p:sp>
      <p:sp>
        <p:nvSpPr>
          <p:cNvPr id="74" name="TextBox 73"/>
          <p:cNvSpPr txBox="1"/>
          <p:nvPr/>
        </p:nvSpPr>
        <p:spPr>
          <a:xfrm>
            <a:off x="1089336" y="5024735"/>
            <a:ext cx="6653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CB_COITHI(</a:t>
            </a:r>
            <a:r>
              <a:rPr lang="en-US" sz="2400" u="sng" smtClean="0"/>
              <a:t>Ma</a:t>
            </a:r>
            <a:r>
              <a:rPr lang="en-US" sz="2400" smtClean="0"/>
              <a:t>, Ho, Dem,Ten, </a:t>
            </a:r>
            <a:r>
              <a:rPr lang="en-US" sz="2400" smtClean="0">
                <a:solidFill>
                  <a:srgbClr val="FF0000"/>
                </a:solidFill>
              </a:rPr>
              <a:t>Phong, Giamsat</a:t>
            </a:r>
            <a:r>
              <a:rPr lang="en-US" sz="2400" smtClean="0"/>
              <a:t>)</a:t>
            </a:r>
            <a:endParaRPr lang="vi-VN" sz="2400"/>
          </a:p>
        </p:txBody>
      </p:sp>
      <p:sp>
        <p:nvSpPr>
          <p:cNvPr id="18" name="TextBox 17"/>
          <p:cNvSpPr txBox="1"/>
          <p:nvPr/>
        </p:nvSpPr>
        <p:spPr>
          <a:xfrm>
            <a:off x="902595" y="54864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mtClean="0"/>
              <a:t>  </a:t>
            </a:r>
            <a:r>
              <a:rPr lang="en-US" sz="2400" smtClean="0">
                <a:solidFill>
                  <a:srgbClr val="3333FF"/>
                </a:solidFill>
              </a:rPr>
              <a:t>TS_NGANH(</a:t>
            </a:r>
            <a:r>
              <a:rPr lang="en-US" sz="2400" u="sng" smtClean="0">
                <a:solidFill>
                  <a:srgbClr val="3333FF"/>
                </a:solidFill>
              </a:rPr>
              <a:t>SBD, Manganh</a:t>
            </a:r>
            <a:r>
              <a:rPr lang="en-US" sz="2400" smtClean="0">
                <a:solidFill>
                  <a:srgbClr val="3333FF"/>
                </a:solidFill>
              </a:rPr>
              <a:t>)</a:t>
            </a:r>
            <a:endParaRPr lang="vi-VN" sz="2400">
              <a:solidFill>
                <a:srgbClr val="3333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4400" y="60198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mtClean="0"/>
              <a:t>  </a:t>
            </a:r>
            <a:r>
              <a:rPr lang="en-US" sz="2400" smtClean="0">
                <a:solidFill>
                  <a:srgbClr val="3333FF"/>
                </a:solidFill>
              </a:rPr>
              <a:t>TS_DIEM(</a:t>
            </a:r>
            <a:r>
              <a:rPr lang="en-US" sz="2400" u="sng" smtClean="0">
                <a:solidFill>
                  <a:srgbClr val="3333FF"/>
                </a:solidFill>
              </a:rPr>
              <a:t>SBD, Mamon</a:t>
            </a:r>
            <a:r>
              <a:rPr lang="en-US" sz="2400" smtClean="0">
                <a:solidFill>
                  <a:srgbClr val="3333FF"/>
                </a:solidFill>
              </a:rPr>
              <a:t>, Diem)</a:t>
            </a:r>
            <a:endParaRPr lang="vi-VN" sz="240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/>
      <p:bldP spid="72" grpId="0"/>
      <p:bldP spid="73" grpId="0"/>
      <p:bldP spid="74" grpId="0"/>
      <p:bldP spid="18" grpId="0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4013"/>
            <a:ext cx="8305800" cy="788987"/>
          </a:xfrm>
        </p:spPr>
        <p:txBody>
          <a:bodyPr/>
          <a:lstStyle/>
          <a:p>
            <a:r>
              <a:rPr lang="en-US" sz="2400" b="1" smtClean="0"/>
              <a:t>Ví dụ 2: Chuyển sang lược đồ quan hệ</a:t>
            </a:r>
          </a:p>
        </p:txBody>
      </p:sp>
      <p:sp>
        <p:nvSpPr>
          <p:cNvPr id="7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464AA0-AD06-4692-9D3F-9AC311021E9B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78F18-9DA6-44C4-BBEE-266A689967FE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39941" name="Line 3"/>
          <p:cNvSpPr>
            <a:spLocks noChangeShapeType="1"/>
          </p:cNvSpPr>
          <p:nvPr/>
        </p:nvSpPr>
        <p:spPr bwMode="auto">
          <a:xfrm>
            <a:off x="1957388" y="2314575"/>
            <a:ext cx="673100" cy="506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2514600" y="2820988"/>
            <a:ext cx="1549400" cy="407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200">
                <a:latin typeface="Times New Roman" pitchFamily="18" charset="0"/>
                <a:ea typeface="Batang" pitchFamily="18" charset="-127"/>
              </a:rPr>
              <a:t>NHÂNVIÊN</a:t>
            </a:r>
            <a:endParaRPr lang="en-US"/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6326188" y="2820988"/>
            <a:ext cx="1514475" cy="407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20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ĐƠNVỊ</a:t>
            </a:r>
            <a:endParaRPr lang="en-US"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39944" name="Rectangle 6"/>
          <p:cNvSpPr>
            <a:spLocks noChangeArrowheads="1"/>
          </p:cNvSpPr>
          <p:nvPr/>
        </p:nvSpPr>
        <p:spPr bwMode="auto">
          <a:xfrm>
            <a:off x="1295400" y="5256213"/>
            <a:ext cx="1703388" cy="406400"/>
          </a:xfrm>
          <a:prstGeom prst="rect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200">
                <a:latin typeface="Times New Roman" pitchFamily="18" charset="0"/>
                <a:ea typeface="Batang" pitchFamily="18" charset="-127"/>
              </a:rPr>
              <a:t>CON</a:t>
            </a:r>
            <a:endParaRPr lang="en-US"/>
          </a:p>
        </p:txBody>
      </p:sp>
      <p:sp>
        <p:nvSpPr>
          <p:cNvPr id="39945" name="Rectangle 7"/>
          <p:cNvSpPr>
            <a:spLocks noChangeArrowheads="1"/>
          </p:cNvSpPr>
          <p:nvPr/>
        </p:nvSpPr>
        <p:spPr bwMode="auto">
          <a:xfrm>
            <a:off x="6273800" y="5168900"/>
            <a:ext cx="1684338" cy="407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200">
                <a:latin typeface="Times New Roman" pitchFamily="18" charset="0"/>
                <a:ea typeface="Batang" pitchFamily="18" charset="-127"/>
              </a:rPr>
              <a:t>DỰÁN</a:t>
            </a:r>
            <a:endParaRPr lang="en-US"/>
          </a:p>
        </p:txBody>
      </p:sp>
      <p:sp>
        <p:nvSpPr>
          <p:cNvPr id="39946" name="AutoShape 8"/>
          <p:cNvSpPr>
            <a:spLocks noChangeArrowheads="1"/>
          </p:cNvSpPr>
          <p:nvPr/>
        </p:nvSpPr>
        <p:spPr bwMode="auto">
          <a:xfrm>
            <a:off x="4319588" y="2211388"/>
            <a:ext cx="1852612" cy="407987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Quảnlý</a:t>
            </a:r>
            <a:endParaRPr lang="en-US"/>
          </a:p>
        </p:txBody>
      </p:sp>
      <p:sp>
        <p:nvSpPr>
          <p:cNvPr id="39947" name="AutoShape 9"/>
          <p:cNvSpPr>
            <a:spLocks noChangeArrowheads="1"/>
          </p:cNvSpPr>
          <p:nvPr/>
        </p:nvSpPr>
        <p:spPr bwMode="auto">
          <a:xfrm>
            <a:off x="4495800" y="3433763"/>
            <a:ext cx="1651000" cy="406400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r>
              <a:rPr lang="en-US" altLang="ko-KR" sz="1000">
                <a:latin typeface="Times New Roman" pitchFamily="18" charset="0"/>
                <a:ea typeface="Batang" pitchFamily="18" charset="-127"/>
              </a:rPr>
              <a:t>Làmviệccho</a:t>
            </a:r>
            <a:endParaRPr lang="en-US"/>
          </a:p>
        </p:txBody>
      </p:sp>
      <p:sp>
        <p:nvSpPr>
          <p:cNvPr id="39948" name="AutoShape 10"/>
          <p:cNvSpPr>
            <a:spLocks noChangeArrowheads="1"/>
          </p:cNvSpPr>
          <p:nvPr/>
        </p:nvSpPr>
        <p:spPr bwMode="auto">
          <a:xfrm>
            <a:off x="6249988" y="4043363"/>
            <a:ext cx="1851025" cy="509587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Kiểm soát</a:t>
            </a:r>
            <a:endParaRPr lang="en-US"/>
          </a:p>
        </p:txBody>
      </p:sp>
      <p:sp>
        <p:nvSpPr>
          <p:cNvPr id="39949" name="AutoShape 11"/>
          <p:cNvSpPr>
            <a:spLocks noChangeArrowheads="1"/>
          </p:cNvSpPr>
          <p:nvPr/>
        </p:nvSpPr>
        <p:spPr bwMode="auto">
          <a:xfrm>
            <a:off x="4419600" y="4654550"/>
            <a:ext cx="1852613" cy="509588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Làm việc trên</a:t>
            </a:r>
            <a:endParaRPr lang="en-US"/>
          </a:p>
        </p:txBody>
      </p:sp>
      <p:sp>
        <p:nvSpPr>
          <p:cNvPr id="39950" name="AutoShape 12"/>
          <p:cNvSpPr>
            <a:spLocks noChangeArrowheads="1"/>
          </p:cNvSpPr>
          <p:nvPr/>
        </p:nvSpPr>
        <p:spPr bwMode="auto">
          <a:xfrm>
            <a:off x="741363" y="3738563"/>
            <a:ext cx="2019300" cy="509587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Giám sát</a:t>
            </a:r>
            <a:endParaRPr lang="en-US"/>
          </a:p>
        </p:txBody>
      </p:sp>
      <p:sp>
        <p:nvSpPr>
          <p:cNvPr id="39951" name="AutoShape 13"/>
          <p:cNvSpPr>
            <a:spLocks noChangeArrowheads="1"/>
          </p:cNvSpPr>
          <p:nvPr/>
        </p:nvSpPr>
        <p:spPr bwMode="auto">
          <a:xfrm>
            <a:off x="2136775" y="3963988"/>
            <a:ext cx="2019300" cy="609600"/>
          </a:xfrm>
          <a:prstGeom prst="diamond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200">
                <a:latin typeface="Times New Roman" pitchFamily="18" charset="0"/>
                <a:ea typeface="Batang" pitchFamily="18" charset="-127"/>
              </a:rPr>
              <a:t>Có</a:t>
            </a:r>
            <a:endParaRPr lang="en-US"/>
          </a:p>
        </p:txBody>
      </p:sp>
      <p:sp>
        <p:nvSpPr>
          <p:cNvPr id="39952" name="Line 14"/>
          <p:cNvSpPr>
            <a:spLocks noChangeShapeType="1"/>
          </p:cNvSpPr>
          <p:nvPr/>
        </p:nvSpPr>
        <p:spPr bwMode="auto">
          <a:xfrm>
            <a:off x="3281363" y="2820988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53" name="Line 15"/>
          <p:cNvSpPr>
            <a:spLocks noChangeShapeType="1"/>
          </p:cNvSpPr>
          <p:nvPr/>
        </p:nvSpPr>
        <p:spPr bwMode="auto">
          <a:xfrm flipV="1">
            <a:off x="3949700" y="2438400"/>
            <a:ext cx="393700" cy="38258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54" name="Line 16"/>
          <p:cNvSpPr>
            <a:spLocks noChangeShapeType="1"/>
          </p:cNvSpPr>
          <p:nvPr/>
        </p:nvSpPr>
        <p:spPr bwMode="auto">
          <a:xfrm>
            <a:off x="6096000" y="2438400"/>
            <a:ext cx="573088" cy="38258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55" name="Line 17"/>
          <p:cNvSpPr>
            <a:spLocks noChangeShapeType="1"/>
          </p:cNvSpPr>
          <p:nvPr/>
        </p:nvSpPr>
        <p:spPr bwMode="auto">
          <a:xfrm>
            <a:off x="4038600" y="3200400"/>
            <a:ext cx="457200" cy="457199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56" name="Line 18"/>
          <p:cNvSpPr>
            <a:spLocks noChangeShapeType="1"/>
          </p:cNvSpPr>
          <p:nvPr/>
        </p:nvSpPr>
        <p:spPr bwMode="auto">
          <a:xfrm flipV="1">
            <a:off x="6096000" y="3228974"/>
            <a:ext cx="573088" cy="428625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57" name="Line 19"/>
          <p:cNvSpPr>
            <a:spLocks noChangeShapeType="1"/>
          </p:cNvSpPr>
          <p:nvPr/>
        </p:nvSpPr>
        <p:spPr bwMode="auto">
          <a:xfrm>
            <a:off x="3382963" y="3228975"/>
            <a:ext cx="1112837" cy="1647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58" name="Line 20"/>
          <p:cNvSpPr>
            <a:spLocks noChangeShapeType="1"/>
          </p:cNvSpPr>
          <p:nvPr/>
        </p:nvSpPr>
        <p:spPr bwMode="auto">
          <a:xfrm>
            <a:off x="6172200" y="4876800"/>
            <a:ext cx="896938" cy="2921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59" name="Line 21"/>
          <p:cNvSpPr>
            <a:spLocks noChangeShapeType="1"/>
          </p:cNvSpPr>
          <p:nvPr/>
        </p:nvSpPr>
        <p:spPr bwMode="auto">
          <a:xfrm flipV="1">
            <a:off x="984250" y="3228975"/>
            <a:ext cx="1514475" cy="714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60" name="Line 22"/>
          <p:cNvSpPr>
            <a:spLocks noChangeShapeType="1"/>
          </p:cNvSpPr>
          <p:nvPr/>
        </p:nvSpPr>
        <p:spPr bwMode="auto">
          <a:xfrm flipV="1">
            <a:off x="2592388" y="3228975"/>
            <a:ext cx="168275" cy="714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61" name="Line 23"/>
          <p:cNvSpPr>
            <a:spLocks noChangeShapeType="1"/>
          </p:cNvSpPr>
          <p:nvPr/>
        </p:nvSpPr>
        <p:spPr bwMode="auto">
          <a:xfrm>
            <a:off x="3263900" y="3228975"/>
            <a:ext cx="76200" cy="735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62" name="Line 24"/>
          <p:cNvSpPr>
            <a:spLocks noChangeShapeType="1"/>
          </p:cNvSpPr>
          <p:nvPr/>
        </p:nvSpPr>
        <p:spPr bwMode="auto">
          <a:xfrm flipH="1">
            <a:off x="1841500" y="4572000"/>
            <a:ext cx="1282700" cy="684213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63" name="Line 25"/>
          <p:cNvSpPr>
            <a:spLocks noChangeShapeType="1"/>
          </p:cNvSpPr>
          <p:nvPr/>
        </p:nvSpPr>
        <p:spPr bwMode="auto">
          <a:xfrm>
            <a:off x="7151689" y="3228975"/>
            <a:ext cx="87312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64" name="Line 26"/>
          <p:cNvSpPr>
            <a:spLocks noChangeShapeType="1"/>
          </p:cNvSpPr>
          <p:nvPr/>
        </p:nvSpPr>
        <p:spPr bwMode="auto">
          <a:xfrm>
            <a:off x="7162800" y="4572000"/>
            <a:ext cx="238125" cy="5969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65" name="Oval 27"/>
          <p:cNvSpPr>
            <a:spLocks noChangeArrowheads="1"/>
          </p:cNvSpPr>
          <p:nvPr/>
        </p:nvSpPr>
        <p:spPr bwMode="auto">
          <a:xfrm>
            <a:off x="6129338" y="2009775"/>
            <a:ext cx="830262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rIns="0"/>
          <a:lstStyle/>
          <a:p>
            <a:r>
              <a:rPr lang="en-US" altLang="ko-KR" sz="1100" u="sng">
                <a:latin typeface="Times New Roman" pitchFamily="18" charset="0"/>
                <a:ea typeface="Batang" pitchFamily="18" charset="-127"/>
              </a:rPr>
              <a:t>Mãsố</a:t>
            </a:r>
            <a:endParaRPr lang="en-US"/>
          </a:p>
        </p:txBody>
      </p:sp>
      <p:sp>
        <p:nvSpPr>
          <p:cNvPr id="39966" name="Oval 28"/>
          <p:cNvSpPr>
            <a:spLocks noChangeArrowheads="1"/>
          </p:cNvSpPr>
          <p:nvPr/>
        </p:nvSpPr>
        <p:spPr bwMode="auto">
          <a:xfrm>
            <a:off x="6819900" y="2008188"/>
            <a:ext cx="841375" cy="3063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Tên</a:t>
            </a:r>
            <a:r>
              <a:rPr lang="en-US" altLang="ko-KR" sz="1100" u="sng">
                <a:latin typeface="Times New Roman" pitchFamily="18" charset="0"/>
                <a:ea typeface="Batang" pitchFamily="18" charset="-127"/>
              </a:rPr>
              <a:t> </a:t>
            </a:r>
            <a:endParaRPr lang="en-US"/>
          </a:p>
        </p:txBody>
      </p:sp>
      <p:sp>
        <p:nvSpPr>
          <p:cNvPr id="39967" name="Oval 29"/>
          <p:cNvSpPr>
            <a:spLocks noChangeArrowheads="1"/>
          </p:cNvSpPr>
          <p:nvPr/>
        </p:nvSpPr>
        <p:spPr bwMode="auto">
          <a:xfrm>
            <a:off x="7439025" y="2033588"/>
            <a:ext cx="1171575" cy="407987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lIns="0" rIns="0"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Địađiểm</a:t>
            </a:r>
            <a:endParaRPr lang="en-US"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39968" name="Oval 30"/>
          <p:cNvSpPr>
            <a:spLocks noChangeArrowheads="1"/>
          </p:cNvSpPr>
          <p:nvPr/>
        </p:nvSpPr>
        <p:spPr bwMode="auto">
          <a:xfrm>
            <a:off x="1230313" y="2008188"/>
            <a:ext cx="1009650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Họtên</a:t>
            </a:r>
            <a:endParaRPr lang="en-US"/>
          </a:p>
        </p:txBody>
      </p:sp>
      <p:sp>
        <p:nvSpPr>
          <p:cNvPr id="39969" name="Oval 31"/>
          <p:cNvSpPr>
            <a:spLocks noChangeArrowheads="1"/>
          </p:cNvSpPr>
          <p:nvPr/>
        </p:nvSpPr>
        <p:spPr bwMode="auto">
          <a:xfrm>
            <a:off x="838200" y="2720975"/>
            <a:ext cx="1011238" cy="4079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ko-KR" sz="1100" u="sng">
                <a:latin typeface="Times New Roman" pitchFamily="18" charset="0"/>
                <a:ea typeface="Batang" pitchFamily="18" charset="-127"/>
              </a:rPr>
              <a:t>Mã số</a:t>
            </a:r>
            <a:endParaRPr lang="en-US"/>
          </a:p>
        </p:txBody>
      </p:sp>
      <p:sp>
        <p:nvSpPr>
          <p:cNvPr id="39970" name="Oval 32"/>
          <p:cNvSpPr>
            <a:spLocks noChangeArrowheads="1"/>
          </p:cNvSpPr>
          <p:nvPr/>
        </p:nvSpPr>
        <p:spPr bwMode="auto">
          <a:xfrm>
            <a:off x="304800" y="1295400"/>
            <a:ext cx="1179513" cy="304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Họ</a:t>
            </a:r>
            <a:r>
              <a:rPr lang="en-US" altLang="ko-KR" sz="110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đ</a:t>
            </a:r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ệm</a:t>
            </a:r>
            <a:endParaRPr lang="en-US"/>
          </a:p>
        </p:txBody>
      </p:sp>
      <p:sp>
        <p:nvSpPr>
          <p:cNvPr id="39971" name="Oval 33"/>
          <p:cNvSpPr>
            <a:spLocks noChangeArrowheads="1"/>
          </p:cNvSpPr>
          <p:nvPr/>
        </p:nvSpPr>
        <p:spPr bwMode="auto">
          <a:xfrm>
            <a:off x="1524000" y="1219200"/>
            <a:ext cx="1009650" cy="304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Tên</a:t>
            </a:r>
            <a:endParaRPr lang="en-US"/>
          </a:p>
        </p:txBody>
      </p:sp>
      <p:sp>
        <p:nvSpPr>
          <p:cNvPr id="39972" name="Oval 34"/>
          <p:cNvSpPr>
            <a:spLocks noChangeArrowheads="1"/>
          </p:cNvSpPr>
          <p:nvPr/>
        </p:nvSpPr>
        <p:spPr bwMode="auto">
          <a:xfrm>
            <a:off x="1787525" y="1701800"/>
            <a:ext cx="1233488" cy="4079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10800" rIns="0" bIns="10800"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Ngàysinh</a:t>
            </a:r>
            <a:endParaRPr lang="en-US"/>
          </a:p>
        </p:txBody>
      </p:sp>
      <p:sp>
        <p:nvSpPr>
          <p:cNvPr id="39973" name="Oval 35"/>
          <p:cNvSpPr>
            <a:spLocks noChangeArrowheads="1"/>
          </p:cNvSpPr>
          <p:nvPr/>
        </p:nvSpPr>
        <p:spPr bwMode="auto">
          <a:xfrm>
            <a:off x="3597275" y="1804988"/>
            <a:ext cx="901700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rIns="0"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Lương</a:t>
            </a:r>
            <a:endParaRPr lang="en-US"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39974" name="Oval 36"/>
          <p:cNvSpPr>
            <a:spLocks noChangeArrowheads="1"/>
          </p:cNvSpPr>
          <p:nvPr/>
        </p:nvSpPr>
        <p:spPr bwMode="auto">
          <a:xfrm>
            <a:off x="2792413" y="1804988"/>
            <a:ext cx="1009650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rIns="0"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Giớitính</a:t>
            </a:r>
            <a:endParaRPr lang="en-US"/>
          </a:p>
        </p:txBody>
      </p:sp>
      <p:sp>
        <p:nvSpPr>
          <p:cNvPr id="39975" name="Oval 37"/>
          <p:cNvSpPr>
            <a:spLocks noChangeArrowheads="1"/>
          </p:cNvSpPr>
          <p:nvPr/>
        </p:nvSpPr>
        <p:spPr bwMode="auto">
          <a:xfrm>
            <a:off x="4295775" y="1804988"/>
            <a:ext cx="896938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rIns="0"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Địachỉ</a:t>
            </a:r>
            <a:endParaRPr lang="en-US"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39976" name="Oval 38"/>
          <p:cNvSpPr>
            <a:spLocks noChangeArrowheads="1"/>
          </p:cNvSpPr>
          <p:nvPr/>
        </p:nvSpPr>
        <p:spPr bwMode="auto">
          <a:xfrm>
            <a:off x="5334000" y="1295400"/>
            <a:ext cx="1504950" cy="3063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rIns="0"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Ngày bắ</a:t>
            </a:r>
            <a:r>
              <a:rPr lang="en-US" altLang="ko-KR" sz="110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t đ</a:t>
            </a:r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ầu</a:t>
            </a:r>
            <a:endParaRPr lang="en-US"/>
          </a:p>
        </p:txBody>
      </p:sp>
      <p:sp>
        <p:nvSpPr>
          <p:cNvPr id="39977" name="Oval 39"/>
          <p:cNvSpPr>
            <a:spLocks noChangeArrowheads="1"/>
          </p:cNvSpPr>
          <p:nvPr/>
        </p:nvSpPr>
        <p:spPr bwMode="auto">
          <a:xfrm>
            <a:off x="4746625" y="4144963"/>
            <a:ext cx="1009650" cy="304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Sốgiờ</a:t>
            </a:r>
            <a:endParaRPr lang="en-US"/>
          </a:p>
        </p:txBody>
      </p:sp>
      <p:sp>
        <p:nvSpPr>
          <p:cNvPr id="39978" name="Oval 40"/>
          <p:cNvSpPr>
            <a:spLocks noChangeArrowheads="1"/>
          </p:cNvSpPr>
          <p:nvPr/>
        </p:nvSpPr>
        <p:spPr bwMode="auto">
          <a:xfrm>
            <a:off x="387350" y="6070600"/>
            <a:ext cx="11779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Tên</a:t>
            </a:r>
            <a:endParaRPr lang="en-US"/>
          </a:p>
        </p:txBody>
      </p:sp>
      <p:sp>
        <p:nvSpPr>
          <p:cNvPr id="39979" name="Oval 41"/>
          <p:cNvSpPr>
            <a:spLocks noChangeArrowheads="1"/>
          </p:cNvSpPr>
          <p:nvPr/>
        </p:nvSpPr>
        <p:spPr bwMode="auto">
          <a:xfrm>
            <a:off x="1390650" y="6070600"/>
            <a:ext cx="1347788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rIns="0"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Ngàysinh</a:t>
            </a:r>
            <a:endParaRPr lang="en-US"/>
          </a:p>
        </p:txBody>
      </p:sp>
      <p:sp>
        <p:nvSpPr>
          <p:cNvPr id="39980" name="Oval 42"/>
          <p:cNvSpPr>
            <a:spLocks noChangeArrowheads="1"/>
          </p:cNvSpPr>
          <p:nvPr/>
        </p:nvSpPr>
        <p:spPr bwMode="auto">
          <a:xfrm>
            <a:off x="2743200" y="6070600"/>
            <a:ext cx="1179513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rIns="0"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Giớitính</a:t>
            </a:r>
            <a:endParaRPr lang="en-US"/>
          </a:p>
        </p:txBody>
      </p:sp>
      <p:sp>
        <p:nvSpPr>
          <p:cNvPr id="39981" name="Oval 43"/>
          <p:cNvSpPr>
            <a:spLocks noChangeArrowheads="1"/>
          </p:cNvSpPr>
          <p:nvPr/>
        </p:nvSpPr>
        <p:spPr bwMode="auto">
          <a:xfrm>
            <a:off x="5216525" y="5881688"/>
            <a:ext cx="11779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Tên </a:t>
            </a:r>
            <a:endParaRPr lang="en-US"/>
          </a:p>
        </p:txBody>
      </p:sp>
      <p:sp>
        <p:nvSpPr>
          <p:cNvPr id="39982" name="Oval 44"/>
          <p:cNvSpPr>
            <a:spLocks noChangeArrowheads="1"/>
          </p:cNvSpPr>
          <p:nvPr/>
        </p:nvSpPr>
        <p:spPr bwMode="auto">
          <a:xfrm>
            <a:off x="6257925" y="5881688"/>
            <a:ext cx="1179513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ko-KR" sz="1100" u="sng">
                <a:latin typeface="Times New Roman" pitchFamily="18" charset="0"/>
                <a:ea typeface="Batang" pitchFamily="18" charset="-127"/>
              </a:rPr>
              <a:t>Mãsố</a:t>
            </a:r>
            <a:endParaRPr lang="en-US"/>
          </a:p>
        </p:txBody>
      </p:sp>
      <p:sp>
        <p:nvSpPr>
          <p:cNvPr id="39983" name="Oval 45"/>
          <p:cNvSpPr>
            <a:spLocks noChangeArrowheads="1"/>
          </p:cNvSpPr>
          <p:nvPr/>
        </p:nvSpPr>
        <p:spPr bwMode="auto">
          <a:xfrm>
            <a:off x="7261225" y="5881688"/>
            <a:ext cx="1347788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Địađiểm</a:t>
            </a:r>
            <a:r>
              <a:rPr lang="en-US" altLang="ko-KR" sz="100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endParaRPr lang="en-US"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39984" name="Line 46"/>
          <p:cNvSpPr>
            <a:spLocks noChangeShapeType="1"/>
          </p:cNvSpPr>
          <p:nvPr/>
        </p:nvSpPr>
        <p:spPr bwMode="auto">
          <a:xfrm>
            <a:off x="1828800" y="2938463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85" name="Line 47"/>
          <p:cNvSpPr>
            <a:spLocks noChangeShapeType="1"/>
          </p:cNvSpPr>
          <p:nvPr/>
        </p:nvSpPr>
        <p:spPr bwMode="auto">
          <a:xfrm>
            <a:off x="1212851" y="1600200"/>
            <a:ext cx="46355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86" name="Line 48"/>
          <p:cNvSpPr>
            <a:spLocks noChangeShapeType="1"/>
          </p:cNvSpPr>
          <p:nvPr/>
        </p:nvSpPr>
        <p:spPr bwMode="auto">
          <a:xfrm flipH="1">
            <a:off x="1600200" y="1524000"/>
            <a:ext cx="3048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87" name="Line 49"/>
          <p:cNvSpPr>
            <a:spLocks noChangeShapeType="1"/>
          </p:cNvSpPr>
          <p:nvPr/>
        </p:nvSpPr>
        <p:spPr bwMode="auto">
          <a:xfrm>
            <a:off x="2592388" y="2109788"/>
            <a:ext cx="168275" cy="711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88" name="Line 50"/>
          <p:cNvSpPr>
            <a:spLocks noChangeShapeType="1"/>
          </p:cNvSpPr>
          <p:nvPr/>
        </p:nvSpPr>
        <p:spPr bwMode="auto">
          <a:xfrm flipH="1">
            <a:off x="2982913" y="2211388"/>
            <a:ext cx="169862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89" name="Line 51"/>
          <p:cNvSpPr>
            <a:spLocks noChangeShapeType="1"/>
          </p:cNvSpPr>
          <p:nvPr/>
        </p:nvSpPr>
        <p:spPr bwMode="auto">
          <a:xfrm flipH="1">
            <a:off x="3303588" y="2211388"/>
            <a:ext cx="6731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90" name="Line 52"/>
          <p:cNvSpPr>
            <a:spLocks noChangeShapeType="1"/>
          </p:cNvSpPr>
          <p:nvPr/>
        </p:nvSpPr>
        <p:spPr bwMode="auto">
          <a:xfrm flipH="1">
            <a:off x="3362325" y="2109788"/>
            <a:ext cx="1179513" cy="711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91" name="Line 53"/>
          <p:cNvSpPr>
            <a:spLocks noChangeShapeType="1"/>
          </p:cNvSpPr>
          <p:nvPr/>
        </p:nvSpPr>
        <p:spPr bwMode="auto">
          <a:xfrm flipH="1">
            <a:off x="5257799" y="1600200"/>
            <a:ext cx="762000" cy="60960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92" name="Line 54"/>
          <p:cNvSpPr>
            <a:spLocks noChangeShapeType="1"/>
          </p:cNvSpPr>
          <p:nvPr/>
        </p:nvSpPr>
        <p:spPr bwMode="auto">
          <a:xfrm>
            <a:off x="6554788" y="2414588"/>
            <a:ext cx="504825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93" name="Line 55"/>
          <p:cNvSpPr>
            <a:spLocks noChangeShapeType="1"/>
          </p:cNvSpPr>
          <p:nvPr/>
        </p:nvSpPr>
        <p:spPr bwMode="auto">
          <a:xfrm>
            <a:off x="7319963" y="2314575"/>
            <a:ext cx="0" cy="506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94" name="Line 56"/>
          <p:cNvSpPr>
            <a:spLocks noChangeShapeType="1"/>
          </p:cNvSpPr>
          <p:nvPr/>
        </p:nvSpPr>
        <p:spPr bwMode="auto">
          <a:xfrm flipH="1">
            <a:off x="7442200" y="2441575"/>
            <a:ext cx="611188" cy="379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95" name="Line 57"/>
          <p:cNvSpPr>
            <a:spLocks noChangeShapeType="1"/>
          </p:cNvSpPr>
          <p:nvPr/>
        </p:nvSpPr>
        <p:spPr bwMode="auto">
          <a:xfrm>
            <a:off x="5367338" y="4449763"/>
            <a:ext cx="0" cy="204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96" name="Line 58"/>
          <p:cNvSpPr>
            <a:spLocks noChangeShapeType="1"/>
          </p:cNvSpPr>
          <p:nvPr/>
        </p:nvSpPr>
        <p:spPr bwMode="auto">
          <a:xfrm flipH="1">
            <a:off x="982663" y="5662613"/>
            <a:ext cx="842962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97" name="Line 59"/>
          <p:cNvSpPr>
            <a:spLocks noChangeShapeType="1"/>
          </p:cNvSpPr>
          <p:nvPr/>
        </p:nvSpPr>
        <p:spPr bwMode="auto">
          <a:xfrm>
            <a:off x="2049463" y="5662613"/>
            <a:ext cx="166687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98" name="Line 60"/>
          <p:cNvSpPr>
            <a:spLocks noChangeShapeType="1"/>
          </p:cNvSpPr>
          <p:nvPr/>
        </p:nvSpPr>
        <p:spPr bwMode="auto">
          <a:xfrm>
            <a:off x="2057400" y="5638800"/>
            <a:ext cx="1177925" cy="407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99" name="Line 61"/>
          <p:cNvSpPr>
            <a:spLocks noChangeShapeType="1"/>
          </p:cNvSpPr>
          <p:nvPr/>
        </p:nvSpPr>
        <p:spPr bwMode="auto">
          <a:xfrm flipH="1">
            <a:off x="5943600" y="5576888"/>
            <a:ext cx="842963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40000" name="Line 62"/>
          <p:cNvSpPr>
            <a:spLocks noChangeShapeType="1"/>
          </p:cNvSpPr>
          <p:nvPr/>
        </p:nvSpPr>
        <p:spPr bwMode="auto">
          <a:xfrm flipH="1">
            <a:off x="7008813" y="5576888"/>
            <a:ext cx="166687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40001" name="Line 63"/>
          <p:cNvSpPr>
            <a:spLocks noChangeShapeType="1"/>
          </p:cNvSpPr>
          <p:nvPr/>
        </p:nvSpPr>
        <p:spPr bwMode="auto">
          <a:xfrm>
            <a:off x="7285038" y="5576888"/>
            <a:ext cx="6731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40002" name="Text Box 64"/>
          <p:cNvSpPr txBox="1">
            <a:spLocks noChangeArrowheads="1"/>
          </p:cNvSpPr>
          <p:nvPr/>
        </p:nvSpPr>
        <p:spPr bwMode="auto">
          <a:xfrm>
            <a:off x="6259222" y="3429000"/>
            <a:ext cx="519694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(</a:t>
            </a:r>
            <a:r>
              <a:rPr lang="en-US" sz="1200" smtClean="0"/>
              <a:t>1,n)</a:t>
            </a:r>
            <a:endParaRPr lang="en-US" sz="1200"/>
          </a:p>
        </p:txBody>
      </p:sp>
      <p:sp>
        <p:nvSpPr>
          <p:cNvPr id="40003" name="Text Box 65"/>
          <p:cNvSpPr txBox="1">
            <a:spLocks noChangeArrowheads="1"/>
          </p:cNvSpPr>
          <p:nvPr/>
        </p:nvSpPr>
        <p:spPr bwMode="auto">
          <a:xfrm>
            <a:off x="7307263" y="4648200"/>
            <a:ext cx="51648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(</a:t>
            </a:r>
            <a:r>
              <a:rPr lang="en-US" sz="1200" smtClean="0"/>
              <a:t>1,1)</a:t>
            </a:r>
            <a:endParaRPr lang="en-US" sz="1200"/>
          </a:p>
        </p:txBody>
      </p:sp>
      <p:sp>
        <p:nvSpPr>
          <p:cNvPr id="40004" name="Text Box 66"/>
          <p:cNvSpPr txBox="1">
            <a:spLocks noChangeArrowheads="1"/>
          </p:cNvSpPr>
          <p:nvPr/>
        </p:nvSpPr>
        <p:spPr bwMode="auto">
          <a:xfrm>
            <a:off x="4190725" y="3200400"/>
            <a:ext cx="516487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(</a:t>
            </a:r>
            <a:r>
              <a:rPr lang="en-US" sz="1200" smtClean="0"/>
              <a:t>1,1)</a:t>
            </a:r>
            <a:endParaRPr lang="en-US" sz="1200"/>
          </a:p>
        </p:txBody>
      </p:sp>
      <p:sp>
        <p:nvSpPr>
          <p:cNvPr id="40005" name="Text Box 67"/>
          <p:cNvSpPr txBox="1">
            <a:spLocks noChangeArrowheads="1"/>
          </p:cNvSpPr>
          <p:nvPr/>
        </p:nvSpPr>
        <p:spPr bwMode="auto">
          <a:xfrm>
            <a:off x="2519363" y="3429000"/>
            <a:ext cx="512762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(0,1)</a:t>
            </a:r>
          </a:p>
        </p:txBody>
      </p:sp>
      <p:sp>
        <p:nvSpPr>
          <p:cNvPr id="40006" name="Text Box 68"/>
          <p:cNvSpPr txBox="1">
            <a:spLocks noChangeArrowheads="1"/>
          </p:cNvSpPr>
          <p:nvPr/>
        </p:nvSpPr>
        <p:spPr bwMode="auto">
          <a:xfrm>
            <a:off x="7164388" y="3429000"/>
            <a:ext cx="531812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(0,N)</a:t>
            </a:r>
          </a:p>
        </p:txBody>
      </p:sp>
      <p:sp>
        <p:nvSpPr>
          <p:cNvPr id="40007" name="Text Box 69"/>
          <p:cNvSpPr txBox="1">
            <a:spLocks noChangeArrowheads="1"/>
          </p:cNvSpPr>
          <p:nvPr/>
        </p:nvSpPr>
        <p:spPr bwMode="auto">
          <a:xfrm>
            <a:off x="4040188" y="3962400"/>
            <a:ext cx="531812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(0,N)</a:t>
            </a:r>
          </a:p>
        </p:txBody>
      </p:sp>
      <p:sp>
        <p:nvSpPr>
          <p:cNvPr id="40008" name="Text Box 70"/>
          <p:cNvSpPr txBox="1">
            <a:spLocks noChangeArrowheads="1"/>
          </p:cNvSpPr>
          <p:nvPr/>
        </p:nvSpPr>
        <p:spPr bwMode="auto">
          <a:xfrm>
            <a:off x="6477000" y="4724400"/>
            <a:ext cx="531813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(1,N)</a:t>
            </a:r>
          </a:p>
        </p:txBody>
      </p:sp>
      <p:sp>
        <p:nvSpPr>
          <p:cNvPr id="40009" name="Text Box 71"/>
          <p:cNvSpPr txBox="1">
            <a:spLocks noChangeArrowheads="1"/>
          </p:cNvSpPr>
          <p:nvPr/>
        </p:nvSpPr>
        <p:spPr bwMode="auto">
          <a:xfrm>
            <a:off x="3125788" y="3505200"/>
            <a:ext cx="531812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(0,N)</a:t>
            </a:r>
          </a:p>
        </p:txBody>
      </p:sp>
      <p:sp>
        <p:nvSpPr>
          <p:cNvPr id="40010" name="Text Box 72"/>
          <p:cNvSpPr txBox="1">
            <a:spLocks noChangeArrowheads="1"/>
          </p:cNvSpPr>
          <p:nvPr/>
        </p:nvSpPr>
        <p:spPr bwMode="auto">
          <a:xfrm>
            <a:off x="2671763" y="4876800"/>
            <a:ext cx="512762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(1,1)</a:t>
            </a:r>
          </a:p>
        </p:txBody>
      </p:sp>
      <p:sp>
        <p:nvSpPr>
          <p:cNvPr id="40011" name="Text Box 73"/>
          <p:cNvSpPr txBox="1">
            <a:spLocks noChangeArrowheads="1"/>
          </p:cNvSpPr>
          <p:nvPr/>
        </p:nvSpPr>
        <p:spPr bwMode="auto">
          <a:xfrm>
            <a:off x="1525588" y="3276600"/>
            <a:ext cx="531812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(0,N)</a:t>
            </a:r>
          </a:p>
        </p:txBody>
      </p:sp>
      <p:sp>
        <p:nvSpPr>
          <p:cNvPr id="40012" name="Text Box 74"/>
          <p:cNvSpPr txBox="1">
            <a:spLocks noChangeArrowheads="1"/>
          </p:cNvSpPr>
          <p:nvPr/>
        </p:nvSpPr>
        <p:spPr bwMode="auto">
          <a:xfrm>
            <a:off x="4119563" y="2590800"/>
            <a:ext cx="512762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(0,1)</a:t>
            </a:r>
          </a:p>
        </p:txBody>
      </p:sp>
      <p:sp>
        <p:nvSpPr>
          <p:cNvPr id="40013" name="Text Box 75"/>
          <p:cNvSpPr txBox="1">
            <a:spLocks noChangeArrowheads="1"/>
          </p:cNvSpPr>
          <p:nvPr/>
        </p:nvSpPr>
        <p:spPr bwMode="auto">
          <a:xfrm>
            <a:off x="5872163" y="2667000"/>
            <a:ext cx="512762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(1,1)</a:t>
            </a:r>
          </a:p>
        </p:txBody>
      </p:sp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80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81" name="Picture 3"/>
            <p:cNvPicPr preferRelativeResize="0"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82" name="TextBox 81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  <p:sp>
        <p:nvSpPr>
          <p:cNvPr id="84" name="Oval 29"/>
          <p:cNvSpPr>
            <a:spLocks noChangeArrowheads="1"/>
          </p:cNvSpPr>
          <p:nvPr/>
        </p:nvSpPr>
        <p:spPr bwMode="auto">
          <a:xfrm>
            <a:off x="0" y="1981200"/>
            <a:ext cx="1171575" cy="407987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lIns="0" rIns="0"/>
          <a:lstStyle/>
          <a:p>
            <a:r>
              <a:rPr lang="en-US" altLang="ko-KR" sz="110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Bằng cấp</a:t>
            </a:r>
            <a:endParaRPr lang="en-US">
              <a:ea typeface="Batang" pitchFamily="18" charset="-127"/>
              <a:cs typeface="Times New Roman" pitchFamily="18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990600" y="2362200"/>
            <a:ext cx="15240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534400" cy="620712"/>
          </a:xfrm>
        </p:spPr>
        <p:txBody>
          <a:bodyPr/>
          <a:lstStyle/>
          <a:p>
            <a:r>
              <a:rPr lang="en-US" sz="3500" smtClean="0"/>
              <a:t>Bài tập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dirty="0"/>
              <a:t>Bài </a:t>
            </a:r>
            <a:r>
              <a:rPr lang="en-US" dirty="0" smtClean="0"/>
              <a:t>tập 1: Chuyển lược đồ ER </a:t>
            </a:r>
            <a:r>
              <a:rPr lang="en-US" sz="2800" dirty="0"/>
              <a:t>Quản lý thi tuyển </a:t>
            </a:r>
            <a:r>
              <a:rPr lang="en-US" sz="2800" dirty="0" smtClean="0"/>
              <a:t>sinh sang lược đồ </a:t>
            </a:r>
            <a:r>
              <a:rPr lang="en-US" sz="2800" smtClean="0"/>
              <a:t>quan hệ(bài tập C2_1)</a:t>
            </a:r>
            <a:endParaRPr lang="en-US" dirty="0" smtClean="0"/>
          </a:p>
          <a:p>
            <a:r>
              <a:rPr lang="en-US" dirty="0" smtClean="0"/>
              <a:t>Bài </a:t>
            </a:r>
            <a:r>
              <a:rPr lang="en-US" dirty="0" smtClean="0"/>
              <a:t>tập </a:t>
            </a:r>
            <a:r>
              <a:rPr lang="en-US" dirty="0" smtClean="0"/>
              <a:t>2: </a:t>
            </a:r>
            <a:r>
              <a:rPr lang="en-US" dirty="0" smtClean="0"/>
              <a:t>Chuyển đổi mô hình thực thể liên kết sang mô hình quan hệ cho </a:t>
            </a:r>
            <a:r>
              <a:rPr lang="en-US" dirty="0" smtClean="0"/>
              <a:t>bài tập </a:t>
            </a:r>
            <a:r>
              <a:rPr lang="en-US" dirty="0" smtClean="0"/>
              <a:t>chương 2 (TRƯỜNG và THƯ VIỆN)</a:t>
            </a:r>
          </a:p>
          <a:p>
            <a:r>
              <a:rPr lang="en-US" dirty="0" smtClean="0"/>
              <a:t>Bài tập </a:t>
            </a:r>
            <a:r>
              <a:rPr lang="en-US" dirty="0" smtClean="0"/>
              <a:t>3: </a:t>
            </a:r>
            <a:r>
              <a:rPr lang="en-US" dirty="0" smtClean="0"/>
              <a:t>Tìm hiểu cách chuyển đổi lược đồ thực thể liên kết mở rộng (EER) </a:t>
            </a:r>
            <a:r>
              <a:rPr lang="en-US" dirty="0" smtClean="0">
                <a:sym typeface="Wingdings" pitchFamily="2" charset="2"/>
              </a:rPr>
              <a:t> Lược đồ quan hệ (chương 9 – Fundamentals of Database Systems)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593A944-7CC0-4FFF-9BEB-78C1AB61485D}" type="datetime12">
              <a:rPr lang="vi-VN" altLang="en-US" smtClean="0"/>
              <a:pPr>
                <a:defRPr/>
              </a:pPr>
              <a:t>09:52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2F2107-F730-4CC2-81AD-81529FDD41BC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457200"/>
          </a:xfrm>
        </p:spPr>
        <p:txBody>
          <a:bodyPr/>
          <a:lstStyle/>
          <a:p>
            <a:r>
              <a:rPr lang="en-US" sz="2400" smtClean="0"/>
              <a:t>1.1 -  </a:t>
            </a:r>
            <a:r>
              <a:rPr lang="en-US" sz="2800" b="1" smtClean="0"/>
              <a:t>Quan hệ </a:t>
            </a:r>
          </a:p>
        </p:txBody>
      </p:sp>
      <p:sp>
        <p:nvSpPr>
          <p:cNvPr id="7171" name="Rectangle 11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229600" cy="4835525"/>
          </a:xfrm>
        </p:spPr>
        <p:txBody>
          <a:bodyPr/>
          <a:lstStyle/>
          <a:p>
            <a:r>
              <a:rPr lang="en-US" smtClean="0"/>
              <a:t>Các thông tin lưu trữ trong CSDL được tổ chức thành </a:t>
            </a:r>
            <a:r>
              <a:rPr lang="en-US" u="sng" smtClean="0"/>
              <a:t>bảng (table) 2 chiều</a:t>
            </a:r>
            <a:r>
              <a:rPr lang="en-US" smtClean="0"/>
              <a:t> gọi là quan hệ</a:t>
            </a:r>
          </a:p>
        </p:txBody>
      </p:sp>
      <p:sp>
        <p:nvSpPr>
          <p:cNvPr id="5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275B67-957B-489D-B2AF-FA264509FA60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40CDA-6A24-43B8-BA8B-6803EA74A7F1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76400" y="2438400"/>
            <a:ext cx="3505200" cy="2559050"/>
            <a:chOff x="1056" y="1536"/>
            <a:chExt cx="2208" cy="1612"/>
          </a:xfrm>
        </p:grpSpPr>
        <p:sp>
          <p:nvSpPr>
            <p:cNvPr id="7223" name="Rectangle 3"/>
            <p:cNvSpPr>
              <a:spLocks noChangeArrowheads="1"/>
            </p:cNvSpPr>
            <p:nvPr/>
          </p:nvSpPr>
          <p:spPr bwMode="auto">
            <a:xfrm>
              <a:off x="1200" y="1996"/>
              <a:ext cx="576" cy="1152"/>
            </a:xfrm>
            <a:prstGeom prst="rect">
              <a:avLst/>
            </a:prstGeom>
            <a:solidFill>
              <a:srgbClr val="FF99CC">
                <a:alpha val="79999"/>
              </a:srgbClr>
            </a:solidFill>
            <a:ln w="12700" algn="ctr">
              <a:solidFill>
                <a:srgbClr val="FF99CC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7224" name="Text Box 4"/>
            <p:cNvSpPr txBox="1">
              <a:spLocks noChangeArrowheads="1"/>
            </p:cNvSpPr>
            <p:nvPr/>
          </p:nvSpPr>
          <p:spPr bwMode="auto">
            <a:xfrm>
              <a:off x="1056" y="1536"/>
              <a:ext cx="2208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969696"/>
                  </a:solidFill>
                  <a:cs typeface="Tahoma" pitchFamily="34" charset="0"/>
                </a:rPr>
                <a:t>1 cột là 1 thuộc tính của nhân viên</a:t>
              </a:r>
            </a:p>
          </p:txBody>
        </p:sp>
        <p:sp>
          <p:nvSpPr>
            <p:cNvPr id="7225" name="Line 5"/>
            <p:cNvSpPr>
              <a:spLocks noChangeShapeType="1"/>
            </p:cNvSpPr>
            <p:nvPr/>
          </p:nvSpPr>
          <p:spPr bwMode="auto">
            <a:xfrm flipH="1">
              <a:off x="1728" y="1728"/>
              <a:ext cx="24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52400" y="4235450"/>
            <a:ext cx="8305800" cy="1250950"/>
            <a:chOff x="96" y="2352"/>
            <a:chExt cx="5232" cy="788"/>
          </a:xfrm>
        </p:grpSpPr>
        <p:sp>
          <p:nvSpPr>
            <p:cNvPr id="7220" name="Rectangle 7"/>
            <p:cNvSpPr>
              <a:spLocks noChangeArrowheads="1"/>
            </p:cNvSpPr>
            <p:nvPr/>
          </p:nvSpPr>
          <p:spPr bwMode="auto">
            <a:xfrm>
              <a:off x="384" y="2352"/>
              <a:ext cx="4944" cy="192"/>
            </a:xfrm>
            <a:prstGeom prst="rect">
              <a:avLst/>
            </a:prstGeom>
            <a:solidFill>
              <a:srgbClr val="99CCFF">
                <a:alpha val="79999"/>
              </a:srgbClr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7221" name="Text Box 8"/>
            <p:cNvSpPr txBox="1">
              <a:spLocks noChangeArrowheads="1"/>
            </p:cNvSpPr>
            <p:nvPr/>
          </p:nvSpPr>
          <p:spPr bwMode="auto">
            <a:xfrm>
              <a:off x="96" y="2928"/>
              <a:ext cx="1392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969696"/>
                  </a:solidFill>
                </a:rPr>
                <a:t>1 dòng là 1 nhân viên</a:t>
              </a:r>
            </a:p>
          </p:txBody>
        </p:sp>
        <p:sp>
          <p:nvSpPr>
            <p:cNvPr id="7222" name="Line 9"/>
            <p:cNvSpPr>
              <a:spLocks noChangeShapeType="1"/>
            </p:cNvSpPr>
            <p:nvPr/>
          </p:nvSpPr>
          <p:spPr bwMode="auto">
            <a:xfrm flipV="1">
              <a:off x="480" y="2448"/>
              <a:ext cx="9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7176" name="Group 12"/>
          <p:cNvGrpSpPr>
            <a:grpSpLocks/>
          </p:cNvGrpSpPr>
          <p:nvPr/>
        </p:nvGrpSpPr>
        <p:grpSpPr bwMode="auto">
          <a:xfrm>
            <a:off x="609600" y="3276600"/>
            <a:ext cx="8229600" cy="1644650"/>
            <a:chOff x="480" y="1652"/>
            <a:chExt cx="4752" cy="1036"/>
          </a:xfrm>
        </p:grpSpPr>
        <p:sp>
          <p:nvSpPr>
            <p:cNvPr id="7178" name="Line 13"/>
            <p:cNvSpPr>
              <a:spLocks noChangeShapeType="1"/>
            </p:cNvSpPr>
            <p:nvPr/>
          </p:nvSpPr>
          <p:spPr bwMode="auto">
            <a:xfrm>
              <a:off x="528" y="1872"/>
              <a:ext cx="47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7179" name="Line 14"/>
            <p:cNvSpPr>
              <a:spLocks noChangeShapeType="1"/>
            </p:cNvSpPr>
            <p:nvPr/>
          </p:nvSpPr>
          <p:spPr bwMode="auto">
            <a:xfrm>
              <a:off x="1152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7180" name="Text Box 15"/>
            <p:cNvSpPr txBox="1">
              <a:spLocks noChangeArrowheads="1"/>
            </p:cNvSpPr>
            <p:nvPr/>
          </p:nvSpPr>
          <p:spPr bwMode="auto">
            <a:xfrm>
              <a:off x="1200" y="1652"/>
              <a:ext cx="62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TENNV</a:t>
              </a:r>
            </a:p>
          </p:txBody>
        </p:sp>
        <p:sp>
          <p:nvSpPr>
            <p:cNvPr id="7181" name="Text Box 16"/>
            <p:cNvSpPr txBox="1">
              <a:spLocks noChangeArrowheads="1"/>
            </p:cNvSpPr>
            <p:nvPr/>
          </p:nvSpPr>
          <p:spPr bwMode="auto">
            <a:xfrm>
              <a:off x="480" y="1652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HONV</a:t>
              </a:r>
            </a:p>
          </p:txBody>
        </p:sp>
        <p:sp>
          <p:nvSpPr>
            <p:cNvPr id="7182" name="Line 17"/>
            <p:cNvSpPr>
              <a:spLocks noChangeShapeType="1"/>
            </p:cNvSpPr>
            <p:nvPr/>
          </p:nvSpPr>
          <p:spPr bwMode="auto">
            <a:xfrm>
              <a:off x="1824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7183" name="Text Box 18"/>
            <p:cNvSpPr txBox="1">
              <a:spLocks noChangeArrowheads="1"/>
            </p:cNvSpPr>
            <p:nvPr/>
          </p:nvSpPr>
          <p:spPr bwMode="auto">
            <a:xfrm>
              <a:off x="1824" y="1680"/>
              <a:ext cx="72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NS</a:t>
              </a:r>
            </a:p>
          </p:txBody>
        </p:sp>
        <p:sp>
          <p:nvSpPr>
            <p:cNvPr id="7184" name="Line 19"/>
            <p:cNvSpPr>
              <a:spLocks noChangeShapeType="1"/>
            </p:cNvSpPr>
            <p:nvPr/>
          </p:nvSpPr>
          <p:spPr bwMode="auto">
            <a:xfrm>
              <a:off x="2544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7185" name="Text Box 20"/>
            <p:cNvSpPr txBox="1">
              <a:spLocks noChangeArrowheads="1"/>
            </p:cNvSpPr>
            <p:nvPr/>
          </p:nvSpPr>
          <p:spPr bwMode="auto">
            <a:xfrm>
              <a:off x="2544" y="1680"/>
              <a:ext cx="86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DIACHI</a:t>
              </a:r>
            </a:p>
          </p:txBody>
        </p:sp>
        <p:sp>
          <p:nvSpPr>
            <p:cNvPr id="7186" name="Line 21"/>
            <p:cNvSpPr>
              <a:spLocks noChangeShapeType="1"/>
            </p:cNvSpPr>
            <p:nvPr/>
          </p:nvSpPr>
          <p:spPr bwMode="auto">
            <a:xfrm>
              <a:off x="3408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7187" name="Text Box 22"/>
            <p:cNvSpPr txBox="1">
              <a:spLocks noChangeArrowheads="1"/>
            </p:cNvSpPr>
            <p:nvPr/>
          </p:nvSpPr>
          <p:spPr bwMode="auto">
            <a:xfrm>
              <a:off x="3408" y="1680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GT</a:t>
              </a:r>
            </a:p>
          </p:txBody>
        </p:sp>
        <p:sp>
          <p:nvSpPr>
            <p:cNvPr id="7188" name="Line 23"/>
            <p:cNvSpPr>
              <a:spLocks noChangeShapeType="1"/>
            </p:cNvSpPr>
            <p:nvPr/>
          </p:nvSpPr>
          <p:spPr bwMode="auto">
            <a:xfrm>
              <a:off x="3888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7189" name="Text Box 24"/>
            <p:cNvSpPr txBox="1">
              <a:spLocks noChangeArrowheads="1"/>
            </p:cNvSpPr>
            <p:nvPr/>
          </p:nvSpPr>
          <p:spPr bwMode="auto">
            <a:xfrm>
              <a:off x="3888" y="1680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LUONG</a:t>
              </a:r>
            </a:p>
          </p:txBody>
        </p:sp>
        <p:sp>
          <p:nvSpPr>
            <p:cNvPr id="7190" name="Line 25"/>
            <p:cNvSpPr>
              <a:spLocks noChangeShapeType="1"/>
            </p:cNvSpPr>
            <p:nvPr/>
          </p:nvSpPr>
          <p:spPr bwMode="auto">
            <a:xfrm>
              <a:off x="4560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7191" name="Text Box 26"/>
            <p:cNvSpPr txBox="1">
              <a:spLocks noChangeArrowheads="1"/>
            </p:cNvSpPr>
            <p:nvPr/>
          </p:nvSpPr>
          <p:spPr bwMode="auto">
            <a:xfrm>
              <a:off x="4560" y="1680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PHG</a:t>
              </a:r>
            </a:p>
          </p:txBody>
        </p:sp>
        <p:sp>
          <p:nvSpPr>
            <p:cNvPr id="7192" name="Text Box 27"/>
            <p:cNvSpPr txBox="1">
              <a:spLocks noChangeArrowheads="1"/>
            </p:cNvSpPr>
            <p:nvPr/>
          </p:nvSpPr>
          <p:spPr bwMode="auto">
            <a:xfrm>
              <a:off x="528" y="1920"/>
              <a:ext cx="62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Tung</a:t>
              </a:r>
            </a:p>
          </p:txBody>
        </p:sp>
        <p:sp>
          <p:nvSpPr>
            <p:cNvPr id="7193" name="Text Box 28"/>
            <p:cNvSpPr txBox="1">
              <a:spLocks noChangeArrowheads="1"/>
            </p:cNvSpPr>
            <p:nvPr/>
          </p:nvSpPr>
          <p:spPr bwMode="auto">
            <a:xfrm>
              <a:off x="1152" y="1920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Nguyen</a:t>
              </a:r>
            </a:p>
          </p:txBody>
        </p:sp>
        <p:sp>
          <p:nvSpPr>
            <p:cNvPr id="7194" name="Text Box 29"/>
            <p:cNvSpPr txBox="1">
              <a:spLocks noChangeArrowheads="1"/>
            </p:cNvSpPr>
            <p:nvPr/>
          </p:nvSpPr>
          <p:spPr bwMode="auto">
            <a:xfrm>
              <a:off x="1824" y="1920"/>
              <a:ext cx="72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12/08/1955</a:t>
              </a:r>
            </a:p>
          </p:txBody>
        </p:sp>
        <p:sp>
          <p:nvSpPr>
            <p:cNvPr id="7195" name="Text Box 30"/>
            <p:cNvSpPr txBox="1">
              <a:spLocks noChangeArrowheads="1"/>
            </p:cNvSpPr>
            <p:nvPr/>
          </p:nvSpPr>
          <p:spPr bwMode="auto">
            <a:xfrm>
              <a:off x="2544" y="1920"/>
              <a:ext cx="86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638 NVC Q5</a:t>
              </a:r>
            </a:p>
          </p:txBody>
        </p:sp>
        <p:sp>
          <p:nvSpPr>
            <p:cNvPr id="7196" name="Text Box 31"/>
            <p:cNvSpPr txBox="1">
              <a:spLocks noChangeArrowheads="1"/>
            </p:cNvSpPr>
            <p:nvPr/>
          </p:nvSpPr>
          <p:spPr bwMode="auto">
            <a:xfrm>
              <a:off x="3408" y="1920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</a:t>
              </a:r>
            </a:p>
          </p:txBody>
        </p:sp>
        <p:sp>
          <p:nvSpPr>
            <p:cNvPr id="7197" name="Text Box 32"/>
            <p:cNvSpPr txBox="1">
              <a:spLocks noChangeArrowheads="1"/>
            </p:cNvSpPr>
            <p:nvPr/>
          </p:nvSpPr>
          <p:spPr bwMode="auto">
            <a:xfrm>
              <a:off x="3888" y="1920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40000</a:t>
              </a:r>
            </a:p>
          </p:txBody>
        </p:sp>
        <p:sp>
          <p:nvSpPr>
            <p:cNvPr id="7198" name="Text Box 33"/>
            <p:cNvSpPr txBox="1">
              <a:spLocks noChangeArrowheads="1"/>
            </p:cNvSpPr>
            <p:nvPr/>
          </p:nvSpPr>
          <p:spPr bwMode="auto">
            <a:xfrm>
              <a:off x="4560" y="1920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7199" name="Text Box 34"/>
            <p:cNvSpPr txBox="1">
              <a:spLocks noChangeArrowheads="1"/>
            </p:cNvSpPr>
            <p:nvPr/>
          </p:nvSpPr>
          <p:spPr bwMode="auto">
            <a:xfrm>
              <a:off x="528" y="2112"/>
              <a:ext cx="62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Hang</a:t>
              </a:r>
            </a:p>
          </p:txBody>
        </p:sp>
        <p:sp>
          <p:nvSpPr>
            <p:cNvPr id="7200" name="Text Box 35"/>
            <p:cNvSpPr txBox="1">
              <a:spLocks noChangeArrowheads="1"/>
            </p:cNvSpPr>
            <p:nvPr/>
          </p:nvSpPr>
          <p:spPr bwMode="auto">
            <a:xfrm>
              <a:off x="1152" y="2112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Bui</a:t>
              </a:r>
            </a:p>
          </p:txBody>
        </p:sp>
        <p:sp>
          <p:nvSpPr>
            <p:cNvPr id="7201" name="Text Box 36"/>
            <p:cNvSpPr txBox="1">
              <a:spLocks noChangeArrowheads="1"/>
            </p:cNvSpPr>
            <p:nvPr/>
          </p:nvSpPr>
          <p:spPr bwMode="auto">
            <a:xfrm>
              <a:off x="1824" y="2112"/>
              <a:ext cx="72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07/19/1968</a:t>
              </a:r>
            </a:p>
          </p:txBody>
        </p:sp>
        <p:sp>
          <p:nvSpPr>
            <p:cNvPr id="7202" name="Text Box 37"/>
            <p:cNvSpPr txBox="1">
              <a:spLocks noChangeArrowheads="1"/>
            </p:cNvSpPr>
            <p:nvPr/>
          </p:nvSpPr>
          <p:spPr bwMode="auto">
            <a:xfrm>
              <a:off x="2544" y="2112"/>
              <a:ext cx="86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332 NTH Q1</a:t>
              </a:r>
            </a:p>
          </p:txBody>
        </p:sp>
        <p:sp>
          <p:nvSpPr>
            <p:cNvPr id="7203" name="Text Box 38"/>
            <p:cNvSpPr txBox="1">
              <a:spLocks noChangeArrowheads="1"/>
            </p:cNvSpPr>
            <p:nvPr/>
          </p:nvSpPr>
          <p:spPr bwMode="auto">
            <a:xfrm>
              <a:off x="3408" y="2112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Nu</a:t>
              </a:r>
            </a:p>
          </p:txBody>
        </p:sp>
        <p:sp>
          <p:nvSpPr>
            <p:cNvPr id="7204" name="Text Box 39"/>
            <p:cNvSpPr txBox="1">
              <a:spLocks noChangeArrowheads="1"/>
            </p:cNvSpPr>
            <p:nvPr/>
          </p:nvSpPr>
          <p:spPr bwMode="auto">
            <a:xfrm>
              <a:off x="3888" y="2112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25000</a:t>
              </a:r>
            </a:p>
          </p:txBody>
        </p:sp>
        <p:sp>
          <p:nvSpPr>
            <p:cNvPr id="7205" name="Text Box 40"/>
            <p:cNvSpPr txBox="1">
              <a:spLocks noChangeArrowheads="1"/>
            </p:cNvSpPr>
            <p:nvPr/>
          </p:nvSpPr>
          <p:spPr bwMode="auto">
            <a:xfrm>
              <a:off x="4560" y="2112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7206" name="Text Box 41"/>
            <p:cNvSpPr txBox="1">
              <a:spLocks noChangeArrowheads="1"/>
            </p:cNvSpPr>
            <p:nvPr/>
          </p:nvSpPr>
          <p:spPr bwMode="auto">
            <a:xfrm>
              <a:off x="528" y="2304"/>
              <a:ext cx="62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Nhu</a:t>
              </a:r>
            </a:p>
          </p:txBody>
        </p:sp>
        <p:sp>
          <p:nvSpPr>
            <p:cNvPr id="7207" name="Text Box 42"/>
            <p:cNvSpPr txBox="1">
              <a:spLocks noChangeArrowheads="1"/>
            </p:cNvSpPr>
            <p:nvPr/>
          </p:nvSpPr>
          <p:spPr bwMode="auto">
            <a:xfrm>
              <a:off x="1152" y="2304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</a:t>
              </a:r>
            </a:p>
          </p:txBody>
        </p:sp>
        <p:sp>
          <p:nvSpPr>
            <p:cNvPr id="7208" name="Text Box 43"/>
            <p:cNvSpPr txBox="1">
              <a:spLocks noChangeArrowheads="1"/>
            </p:cNvSpPr>
            <p:nvPr/>
          </p:nvSpPr>
          <p:spPr bwMode="auto">
            <a:xfrm>
              <a:off x="1824" y="2304"/>
              <a:ext cx="72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06/20/1951</a:t>
              </a:r>
            </a:p>
          </p:txBody>
        </p:sp>
        <p:sp>
          <p:nvSpPr>
            <p:cNvPr id="7209" name="Text Box 44"/>
            <p:cNvSpPr txBox="1">
              <a:spLocks noChangeArrowheads="1"/>
            </p:cNvSpPr>
            <p:nvPr/>
          </p:nvSpPr>
          <p:spPr bwMode="auto">
            <a:xfrm>
              <a:off x="2544" y="2304"/>
              <a:ext cx="86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291 HVH QPN</a:t>
              </a:r>
            </a:p>
          </p:txBody>
        </p:sp>
        <p:sp>
          <p:nvSpPr>
            <p:cNvPr id="7210" name="Text Box 45"/>
            <p:cNvSpPr txBox="1">
              <a:spLocks noChangeArrowheads="1"/>
            </p:cNvSpPr>
            <p:nvPr/>
          </p:nvSpPr>
          <p:spPr bwMode="auto">
            <a:xfrm>
              <a:off x="3408" y="2304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Nu</a:t>
              </a:r>
            </a:p>
          </p:txBody>
        </p:sp>
        <p:sp>
          <p:nvSpPr>
            <p:cNvPr id="7211" name="Text Box 46"/>
            <p:cNvSpPr txBox="1">
              <a:spLocks noChangeArrowheads="1"/>
            </p:cNvSpPr>
            <p:nvPr/>
          </p:nvSpPr>
          <p:spPr bwMode="auto">
            <a:xfrm>
              <a:off x="3888" y="2304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43000</a:t>
              </a:r>
            </a:p>
          </p:txBody>
        </p:sp>
        <p:sp>
          <p:nvSpPr>
            <p:cNvPr id="7212" name="Text Box 47"/>
            <p:cNvSpPr txBox="1">
              <a:spLocks noChangeArrowheads="1"/>
            </p:cNvSpPr>
            <p:nvPr/>
          </p:nvSpPr>
          <p:spPr bwMode="auto">
            <a:xfrm>
              <a:off x="4560" y="2304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7213" name="Text Box 48"/>
            <p:cNvSpPr txBox="1">
              <a:spLocks noChangeArrowheads="1"/>
            </p:cNvSpPr>
            <p:nvPr/>
          </p:nvSpPr>
          <p:spPr bwMode="auto">
            <a:xfrm>
              <a:off x="528" y="2496"/>
              <a:ext cx="62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Hung</a:t>
              </a:r>
            </a:p>
          </p:txBody>
        </p:sp>
        <p:sp>
          <p:nvSpPr>
            <p:cNvPr id="7214" name="Text Box 49"/>
            <p:cNvSpPr txBox="1">
              <a:spLocks noChangeArrowheads="1"/>
            </p:cNvSpPr>
            <p:nvPr/>
          </p:nvSpPr>
          <p:spPr bwMode="auto">
            <a:xfrm>
              <a:off x="1152" y="2496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Nguyen</a:t>
              </a:r>
            </a:p>
          </p:txBody>
        </p:sp>
        <p:sp>
          <p:nvSpPr>
            <p:cNvPr id="7215" name="Text Box 50"/>
            <p:cNvSpPr txBox="1">
              <a:spLocks noChangeArrowheads="1"/>
            </p:cNvSpPr>
            <p:nvPr/>
          </p:nvSpPr>
          <p:spPr bwMode="auto">
            <a:xfrm>
              <a:off x="1824" y="2496"/>
              <a:ext cx="72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09/15/1962</a:t>
              </a:r>
            </a:p>
          </p:txBody>
        </p:sp>
        <p:sp>
          <p:nvSpPr>
            <p:cNvPr id="7216" name="Text Box 51"/>
            <p:cNvSpPr txBox="1">
              <a:spLocks noChangeArrowheads="1"/>
            </p:cNvSpPr>
            <p:nvPr/>
          </p:nvSpPr>
          <p:spPr bwMode="auto">
            <a:xfrm>
              <a:off x="2544" y="2496"/>
              <a:ext cx="86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Ba Ria VT</a:t>
              </a:r>
            </a:p>
          </p:txBody>
        </p:sp>
        <p:sp>
          <p:nvSpPr>
            <p:cNvPr id="7217" name="Text Box 52"/>
            <p:cNvSpPr txBox="1">
              <a:spLocks noChangeArrowheads="1"/>
            </p:cNvSpPr>
            <p:nvPr/>
          </p:nvSpPr>
          <p:spPr bwMode="auto">
            <a:xfrm>
              <a:off x="3408" y="2496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</a:t>
              </a:r>
            </a:p>
          </p:txBody>
        </p:sp>
        <p:sp>
          <p:nvSpPr>
            <p:cNvPr id="7218" name="Text Box 53"/>
            <p:cNvSpPr txBox="1">
              <a:spLocks noChangeArrowheads="1"/>
            </p:cNvSpPr>
            <p:nvPr/>
          </p:nvSpPr>
          <p:spPr bwMode="auto">
            <a:xfrm>
              <a:off x="3888" y="2496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38000</a:t>
              </a:r>
            </a:p>
          </p:txBody>
        </p:sp>
        <p:sp>
          <p:nvSpPr>
            <p:cNvPr id="7219" name="Text Box 54"/>
            <p:cNvSpPr txBox="1">
              <a:spLocks noChangeArrowheads="1"/>
            </p:cNvSpPr>
            <p:nvPr/>
          </p:nvSpPr>
          <p:spPr bwMode="auto">
            <a:xfrm>
              <a:off x="4560" y="2496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5</a:t>
              </a:r>
            </a:p>
          </p:txBody>
        </p:sp>
      </p:grpSp>
      <p:sp>
        <p:nvSpPr>
          <p:cNvPr id="7177" name="Text Box 55"/>
          <p:cNvSpPr txBox="1">
            <a:spLocks noChangeArrowheads="1"/>
          </p:cNvSpPr>
          <p:nvPr/>
        </p:nvSpPr>
        <p:spPr bwMode="auto">
          <a:xfrm>
            <a:off x="2514600" y="5410200"/>
            <a:ext cx="41148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Tên quan hệ là </a:t>
            </a:r>
            <a:r>
              <a:rPr lang="en-US" b="1"/>
              <a:t>NHANVIEN</a:t>
            </a:r>
          </a:p>
        </p:txBody>
      </p:sp>
      <p:sp>
        <p:nvSpPr>
          <p:cNvPr id="59" name="Footer Placeholder 5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60" name="Group 59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61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62" name="TextBox 61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Quan hệ gồm</a:t>
            </a:r>
          </a:p>
          <a:p>
            <a:pPr lvl="1"/>
            <a:r>
              <a:rPr lang="en-US" dirty="0" smtClean="0"/>
              <a:t>Tên</a:t>
            </a:r>
          </a:p>
          <a:p>
            <a:pPr lvl="1"/>
            <a:r>
              <a:rPr lang="en-US" dirty="0" smtClean="0"/>
              <a:t>Tập hợp các cột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Cố định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Được đặt tên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Có kiểu dữ liệu</a:t>
            </a:r>
          </a:p>
          <a:p>
            <a:pPr lvl="1"/>
            <a:r>
              <a:rPr lang="en-US" dirty="0" smtClean="0"/>
              <a:t>Tập hợp các dòng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Thay đổi theo thời gian</a:t>
            </a:r>
          </a:p>
          <a:p>
            <a:pPr lvl="2">
              <a:buNone/>
            </a:pPr>
            <a:endParaRPr lang="en-US" dirty="0" smtClean="0"/>
          </a:p>
          <a:p>
            <a:pPr lvl="2">
              <a:buFont typeface="Wingdings" pitchFamily="2" charset="2"/>
              <a:buChar char="ü"/>
            </a:pPr>
            <a:r>
              <a:rPr lang="en-US" sz="2000" i="1" dirty="0" smtClean="0">
                <a:solidFill>
                  <a:srgbClr val="FF0000"/>
                </a:solidFill>
              </a:rPr>
              <a:t>Một dòng ~ Một thực thể, hay một sự kiện liên quan </a:t>
            </a:r>
          </a:p>
          <a:p>
            <a:pPr lvl="2">
              <a:buFont typeface="Wingdings" pitchFamily="2" charset="2"/>
              <a:buChar char="ü"/>
            </a:pPr>
            <a:r>
              <a:rPr lang="en-US" sz="2000" i="1" dirty="0" smtClean="0">
                <a:solidFill>
                  <a:srgbClr val="FF0000"/>
                </a:solidFill>
              </a:rPr>
              <a:t>Một cột (trường) ~ Một thuộc tính</a:t>
            </a:r>
          </a:p>
          <a:p>
            <a:pPr lvl="2">
              <a:buFont typeface="Wingdings" pitchFamily="2" charset="2"/>
              <a:buChar char="ü"/>
            </a:pPr>
            <a:r>
              <a:rPr lang="en-US" sz="2000" i="1" dirty="0" smtClean="0">
                <a:solidFill>
                  <a:srgbClr val="FF0000"/>
                </a:solidFill>
              </a:rPr>
              <a:t>Quan hệ ~ Tập thực thể, tập sự kiện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25F6B85-A545-4360-BCFE-E344C8A9F84B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83219-34FB-44BA-82ED-D229B1F63818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8" name="Right Arrow 7"/>
          <p:cNvSpPr/>
          <p:nvPr/>
        </p:nvSpPr>
        <p:spPr>
          <a:xfrm>
            <a:off x="762000" y="4876800"/>
            <a:ext cx="609600" cy="762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9" name="Group 8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10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457200" y="762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1.1 -  </a:t>
            </a: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Quan hệ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67200" y="1524000"/>
            <a:ext cx="35052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NHANVIEN(HONV, TENNV, NS, DIACHI, GT, LUONG, PHG)</a:t>
            </a:r>
            <a:endParaRPr lang="vi-VN"/>
          </a:p>
        </p:txBody>
      </p:sp>
      <p:sp>
        <p:nvSpPr>
          <p:cNvPr id="13" name="TextBox 12"/>
          <p:cNvSpPr txBox="1"/>
          <p:nvPr/>
        </p:nvSpPr>
        <p:spPr>
          <a:xfrm>
            <a:off x="4191000" y="2590800"/>
            <a:ext cx="44196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mtClean="0"/>
              <a:t>Cấp của quan hệ là số thuộc tính trong quan hệ.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229600" cy="620712"/>
          </a:xfrm>
        </p:spPr>
        <p:txBody>
          <a:bodyPr/>
          <a:lstStyle/>
          <a:p>
            <a:r>
              <a:rPr lang="en-US" sz="2400" smtClean="0"/>
              <a:t>1.2-</a:t>
            </a:r>
            <a:r>
              <a:rPr lang="en-US" sz="2800" b="1" smtClean="0"/>
              <a:t> Thuộc tính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835525"/>
          </a:xfrm>
        </p:spPr>
        <p:txBody>
          <a:bodyPr/>
          <a:lstStyle/>
          <a:p>
            <a:r>
              <a:rPr lang="en-US" sz="2400" smtClean="0"/>
              <a:t>Tên các cột của quan hệ</a:t>
            </a:r>
          </a:p>
          <a:p>
            <a:r>
              <a:rPr lang="en-US" sz="2400" smtClean="0"/>
              <a:t>Mô tả ý nghĩa cho các giá trị tại cột đó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z="2400" smtClean="0"/>
              <a:t>Tất cả các dữ liệu trong cùng 1 một cột đều có cùng kiểu dữ liệu, các giá trị là nguyên tố</a:t>
            </a:r>
          </a:p>
        </p:txBody>
      </p:sp>
      <p:sp>
        <p:nvSpPr>
          <p:cNvPr id="5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64B149-A86A-4C17-9AAD-C38A369B930D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B4B774-1526-442F-A314-F142069B6927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14417" name="Rectangle 49"/>
          <p:cNvSpPr>
            <a:spLocks noChangeArrowheads="1"/>
          </p:cNvSpPr>
          <p:nvPr/>
        </p:nvSpPr>
        <p:spPr bwMode="auto">
          <a:xfrm>
            <a:off x="533400" y="3243263"/>
            <a:ext cx="7772400" cy="304800"/>
          </a:xfrm>
          <a:prstGeom prst="rect">
            <a:avLst/>
          </a:prstGeom>
          <a:solidFill>
            <a:srgbClr val="FFCC99">
              <a:alpha val="79999"/>
            </a:srgbClr>
          </a:solidFill>
          <a:ln w="12700" algn="ctr">
            <a:solidFill>
              <a:srgbClr val="FFCC99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grpSp>
        <p:nvGrpSpPr>
          <p:cNvPr id="9223" name="Group 4"/>
          <p:cNvGrpSpPr>
            <a:grpSpLocks/>
          </p:cNvGrpSpPr>
          <p:nvPr/>
        </p:nvGrpSpPr>
        <p:grpSpPr bwMode="auto">
          <a:xfrm>
            <a:off x="685800" y="3276600"/>
            <a:ext cx="7467600" cy="1600200"/>
            <a:chOff x="528" y="1680"/>
            <a:chExt cx="4704" cy="1008"/>
          </a:xfrm>
        </p:grpSpPr>
        <p:sp>
          <p:nvSpPr>
            <p:cNvPr id="9233" name="Line 5"/>
            <p:cNvSpPr>
              <a:spLocks noChangeShapeType="1"/>
            </p:cNvSpPr>
            <p:nvPr/>
          </p:nvSpPr>
          <p:spPr bwMode="auto">
            <a:xfrm>
              <a:off x="528" y="1872"/>
              <a:ext cx="47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9234" name="Line 6"/>
            <p:cNvSpPr>
              <a:spLocks noChangeShapeType="1"/>
            </p:cNvSpPr>
            <p:nvPr/>
          </p:nvSpPr>
          <p:spPr bwMode="auto">
            <a:xfrm>
              <a:off x="1152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9235" name="Text Box 7"/>
            <p:cNvSpPr txBox="1">
              <a:spLocks noChangeArrowheads="1"/>
            </p:cNvSpPr>
            <p:nvPr/>
          </p:nvSpPr>
          <p:spPr bwMode="auto">
            <a:xfrm>
              <a:off x="528" y="1680"/>
              <a:ext cx="62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TENNV</a:t>
              </a:r>
            </a:p>
          </p:txBody>
        </p:sp>
        <p:sp>
          <p:nvSpPr>
            <p:cNvPr id="9236" name="Text Box 8"/>
            <p:cNvSpPr txBox="1">
              <a:spLocks noChangeArrowheads="1"/>
            </p:cNvSpPr>
            <p:nvPr/>
          </p:nvSpPr>
          <p:spPr bwMode="auto">
            <a:xfrm>
              <a:off x="1152" y="1680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HONV</a:t>
              </a:r>
            </a:p>
          </p:txBody>
        </p:sp>
        <p:sp>
          <p:nvSpPr>
            <p:cNvPr id="9237" name="Line 9"/>
            <p:cNvSpPr>
              <a:spLocks noChangeShapeType="1"/>
            </p:cNvSpPr>
            <p:nvPr/>
          </p:nvSpPr>
          <p:spPr bwMode="auto">
            <a:xfrm>
              <a:off x="1824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9238" name="Text Box 10"/>
            <p:cNvSpPr txBox="1">
              <a:spLocks noChangeArrowheads="1"/>
            </p:cNvSpPr>
            <p:nvPr/>
          </p:nvSpPr>
          <p:spPr bwMode="auto">
            <a:xfrm>
              <a:off x="1824" y="1680"/>
              <a:ext cx="72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NS</a:t>
              </a:r>
            </a:p>
          </p:txBody>
        </p:sp>
        <p:sp>
          <p:nvSpPr>
            <p:cNvPr id="9239" name="Line 11"/>
            <p:cNvSpPr>
              <a:spLocks noChangeShapeType="1"/>
            </p:cNvSpPr>
            <p:nvPr/>
          </p:nvSpPr>
          <p:spPr bwMode="auto">
            <a:xfrm>
              <a:off x="2544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9240" name="Text Box 12"/>
            <p:cNvSpPr txBox="1">
              <a:spLocks noChangeArrowheads="1"/>
            </p:cNvSpPr>
            <p:nvPr/>
          </p:nvSpPr>
          <p:spPr bwMode="auto">
            <a:xfrm>
              <a:off x="2544" y="1680"/>
              <a:ext cx="86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DIACHI</a:t>
              </a:r>
            </a:p>
          </p:txBody>
        </p:sp>
        <p:sp>
          <p:nvSpPr>
            <p:cNvPr id="9241" name="Line 13"/>
            <p:cNvSpPr>
              <a:spLocks noChangeShapeType="1"/>
            </p:cNvSpPr>
            <p:nvPr/>
          </p:nvSpPr>
          <p:spPr bwMode="auto">
            <a:xfrm>
              <a:off x="3408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9242" name="Text Box 14"/>
            <p:cNvSpPr txBox="1">
              <a:spLocks noChangeArrowheads="1"/>
            </p:cNvSpPr>
            <p:nvPr/>
          </p:nvSpPr>
          <p:spPr bwMode="auto">
            <a:xfrm>
              <a:off x="3408" y="1680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GT</a:t>
              </a:r>
            </a:p>
          </p:txBody>
        </p:sp>
        <p:sp>
          <p:nvSpPr>
            <p:cNvPr id="9243" name="Line 15"/>
            <p:cNvSpPr>
              <a:spLocks noChangeShapeType="1"/>
            </p:cNvSpPr>
            <p:nvPr/>
          </p:nvSpPr>
          <p:spPr bwMode="auto">
            <a:xfrm>
              <a:off x="3888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9244" name="Text Box 16"/>
            <p:cNvSpPr txBox="1">
              <a:spLocks noChangeArrowheads="1"/>
            </p:cNvSpPr>
            <p:nvPr/>
          </p:nvSpPr>
          <p:spPr bwMode="auto">
            <a:xfrm>
              <a:off x="3888" y="1680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LUONG</a:t>
              </a:r>
            </a:p>
          </p:txBody>
        </p:sp>
        <p:sp>
          <p:nvSpPr>
            <p:cNvPr id="9245" name="Line 17"/>
            <p:cNvSpPr>
              <a:spLocks noChangeShapeType="1"/>
            </p:cNvSpPr>
            <p:nvPr/>
          </p:nvSpPr>
          <p:spPr bwMode="auto">
            <a:xfrm>
              <a:off x="4560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9246" name="Text Box 18"/>
            <p:cNvSpPr txBox="1">
              <a:spLocks noChangeArrowheads="1"/>
            </p:cNvSpPr>
            <p:nvPr/>
          </p:nvSpPr>
          <p:spPr bwMode="auto">
            <a:xfrm>
              <a:off x="4560" y="1680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PHG</a:t>
              </a:r>
            </a:p>
          </p:txBody>
        </p:sp>
        <p:sp>
          <p:nvSpPr>
            <p:cNvPr id="9247" name="Text Box 19"/>
            <p:cNvSpPr txBox="1">
              <a:spLocks noChangeArrowheads="1"/>
            </p:cNvSpPr>
            <p:nvPr/>
          </p:nvSpPr>
          <p:spPr bwMode="auto">
            <a:xfrm>
              <a:off x="528" y="1920"/>
              <a:ext cx="62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Tung</a:t>
              </a:r>
            </a:p>
          </p:txBody>
        </p:sp>
        <p:sp>
          <p:nvSpPr>
            <p:cNvPr id="9248" name="Text Box 20"/>
            <p:cNvSpPr txBox="1">
              <a:spLocks noChangeArrowheads="1"/>
            </p:cNvSpPr>
            <p:nvPr/>
          </p:nvSpPr>
          <p:spPr bwMode="auto">
            <a:xfrm>
              <a:off x="1152" y="1920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Nguyen</a:t>
              </a:r>
            </a:p>
          </p:txBody>
        </p:sp>
        <p:sp>
          <p:nvSpPr>
            <p:cNvPr id="9249" name="Text Box 21"/>
            <p:cNvSpPr txBox="1">
              <a:spLocks noChangeArrowheads="1"/>
            </p:cNvSpPr>
            <p:nvPr/>
          </p:nvSpPr>
          <p:spPr bwMode="auto">
            <a:xfrm>
              <a:off x="1824" y="1920"/>
              <a:ext cx="72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12/08/1955</a:t>
              </a:r>
            </a:p>
          </p:txBody>
        </p:sp>
        <p:sp>
          <p:nvSpPr>
            <p:cNvPr id="9250" name="Text Box 22"/>
            <p:cNvSpPr txBox="1">
              <a:spLocks noChangeArrowheads="1"/>
            </p:cNvSpPr>
            <p:nvPr/>
          </p:nvSpPr>
          <p:spPr bwMode="auto">
            <a:xfrm>
              <a:off x="2544" y="1920"/>
              <a:ext cx="86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638 NVC Q5</a:t>
              </a:r>
            </a:p>
          </p:txBody>
        </p:sp>
        <p:sp>
          <p:nvSpPr>
            <p:cNvPr id="9251" name="Text Box 23"/>
            <p:cNvSpPr txBox="1">
              <a:spLocks noChangeArrowheads="1"/>
            </p:cNvSpPr>
            <p:nvPr/>
          </p:nvSpPr>
          <p:spPr bwMode="auto">
            <a:xfrm>
              <a:off x="3408" y="1920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</a:t>
              </a:r>
            </a:p>
          </p:txBody>
        </p:sp>
        <p:sp>
          <p:nvSpPr>
            <p:cNvPr id="9252" name="Text Box 24"/>
            <p:cNvSpPr txBox="1">
              <a:spLocks noChangeArrowheads="1"/>
            </p:cNvSpPr>
            <p:nvPr/>
          </p:nvSpPr>
          <p:spPr bwMode="auto">
            <a:xfrm>
              <a:off x="3888" y="1920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40000</a:t>
              </a:r>
            </a:p>
          </p:txBody>
        </p:sp>
        <p:sp>
          <p:nvSpPr>
            <p:cNvPr id="9253" name="Text Box 25"/>
            <p:cNvSpPr txBox="1">
              <a:spLocks noChangeArrowheads="1"/>
            </p:cNvSpPr>
            <p:nvPr/>
          </p:nvSpPr>
          <p:spPr bwMode="auto">
            <a:xfrm>
              <a:off x="4560" y="1920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9254" name="Text Box 26"/>
            <p:cNvSpPr txBox="1">
              <a:spLocks noChangeArrowheads="1"/>
            </p:cNvSpPr>
            <p:nvPr/>
          </p:nvSpPr>
          <p:spPr bwMode="auto">
            <a:xfrm>
              <a:off x="528" y="2112"/>
              <a:ext cx="62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Hang</a:t>
              </a:r>
            </a:p>
          </p:txBody>
        </p:sp>
        <p:sp>
          <p:nvSpPr>
            <p:cNvPr id="9255" name="Text Box 27"/>
            <p:cNvSpPr txBox="1">
              <a:spLocks noChangeArrowheads="1"/>
            </p:cNvSpPr>
            <p:nvPr/>
          </p:nvSpPr>
          <p:spPr bwMode="auto">
            <a:xfrm>
              <a:off x="1152" y="2112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Bui</a:t>
              </a:r>
            </a:p>
          </p:txBody>
        </p:sp>
        <p:sp>
          <p:nvSpPr>
            <p:cNvPr id="9256" name="Text Box 28"/>
            <p:cNvSpPr txBox="1">
              <a:spLocks noChangeArrowheads="1"/>
            </p:cNvSpPr>
            <p:nvPr/>
          </p:nvSpPr>
          <p:spPr bwMode="auto">
            <a:xfrm>
              <a:off x="1824" y="2112"/>
              <a:ext cx="72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07/19/1968</a:t>
              </a:r>
            </a:p>
          </p:txBody>
        </p:sp>
        <p:sp>
          <p:nvSpPr>
            <p:cNvPr id="9257" name="Text Box 29"/>
            <p:cNvSpPr txBox="1">
              <a:spLocks noChangeArrowheads="1"/>
            </p:cNvSpPr>
            <p:nvPr/>
          </p:nvSpPr>
          <p:spPr bwMode="auto">
            <a:xfrm>
              <a:off x="2544" y="2112"/>
              <a:ext cx="86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332 NTH Q1</a:t>
              </a:r>
            </a:p>
          </p:txBody>
        </p:sp>
        <p:sp>
          <p:nvSpPr>
            <p:cNvPr id="9258" name="Text Box 30"/>
            <p:cNvSpPr txBox="1">
              <a:spLocks noChangeArrowheads="1"/>
            </p:cNvSpPr>
            <p:nvPr/>
          </p:nvSpPr>
          <p:spPr bwMode="auto">
            <a:xfrm>
              <a:off x="3408" y="2112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Nu</a:t>
              </a:r>
            </a:p>
          </p:txBody>
        </p:sp>
        <p:sp>
          <p:nvSpPr>
            <p:cNvPr id="9259" name="Text Box 31"/>
            <p:cNvSpPr txBox="1">
              <a:spLocks noChangeArrowheads="1"/>
            </p:cNvSpPr>
            <p:nvPr/>
          </p:nvSpPr>
          <p:spPr bwMode="auto">
            <a:xfrm>
              <a:off x="3888" y="2112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25000</a:t>
              </a:r>
            </a:p>
          </p:txBody>
        </p:sp>
        <p:sp>
          <p:nvSpPr>
            <p:cNvPr id="9260" name="Text Box 32"/>
            <p:cNvSpPr txBox="1">
              <a:spLocks noChangeArrowheads="1"/>
            </p:cNvSpPr>
            <p:nvPr/>
          </p:nvSpPr>
          <p:spPr bwMode="auto">
            <a:xfrm>
              <a:off x="4560" y="2112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9261" name="Text Box 33"/>
            <p:cNvSpPr txBox="1">
              <a:spLocks noChangeArrowheads="1"/>
            </p:cNvSpPr>
            <p:nvPr/>
          </p:nvSpPr>
          <p:spPr bwMode="auto">
            <a:xfrm>
              <a:off x="528" y="2304"/>
              <a:ext cx="62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Nhu</a:t>
              </a:r>
            </a:p>
          </p:txBody>
        </p:sp>
        <p:sp>
          <p:nvSpPr>
            <p:cNvPr id="9262" name="Text Box 34"/>
            <p:cNvSpPr txBox="1">
              <a:spLocks noChangeArrowheads="1"/>
            </p:cNvSpPr>
            <p:nvPr/>
          </p:nvSpPr>
          <p:spPr bwMode="auto">
            <a:xfrm>
              <a:off x="1152" y="2304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</a:t>
              </a:r>
            </a:p>
          </p:txBody>
        </p:sp>
        <p:sp>
          <p:nvSpPr>
            <p:cNvPr id="9263" name="Text Box 35"/>
            <p:cNvSpPr txBox="1">
              <a:spLocks noChangeArrowheads="1"/>
            </p:cNvSpPr>
            <p:nvPr/>
          </p:nvSpPr>
          <p:spPr bwMode="auto">
            <a:xfrm>
              <a:off x="1824" y="2304"/>
              <a:ext cx="72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06/20/1951</a:t>
              </a:r>
            </a:p>
          </p:txBody>
        </p:sp>
        <p:sp>
          <p:nvSpPr>
            <p:cNvPr id="9264" name="Text Box 36"/>
            <p:cNvSpPr txBox="1">
              <a:spLocks noChangeArrowheads="1"/>
            </p:cNvSpPr>
            <p:nvPr/>
          </p:nvSpPr>
          <p:spPr bwMode="auto">
            <a:xfrm>
              <a:off x="2544" y="2304"/>
              <a:ext cx="86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291 HVH QPN</a:t>
              </a:r>
            </a:p>
          </p:txBody>
        </p:sp>
        <p:sp>
          <p:nvSpPr>
            <p:cNvPr id="9265" name="Text Box 37"/>
            <p:cNvSpPr txBox="1">
              <a:spLocks noChangeArrowheads="1"/>
            </p:cNvSpPr>
            <p:nvPr/>
          </p:nvSpPr>
          <p:spPr bwMode="auto">
            <a:xfrm>
              <a:off x="3408" y="2304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Nu</a:t>
              </a:r>
            </a:p>
          </p:txBody>
        </p:sp>
        <p:sp>
          <p:nvSpPr>
            <p:cNvPr id="9266" name="Text Box 38"/>
            <p:cNvSpPr txBox="1">
              <a:spLocks noChangeArrowheads="1"/>
            </p:cNvSpPr>
            <p:nvPr/>
          </p:nvSpPr>
          <p:spPr bwMode="auto">
            <a:xfrm>
              <a:off x="3888" y="2304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43000</a:t>
              </a:r>
            </a:p>
          </p:txBody>
        </p:sp>
        <p:sp>
          <p:nvSpPr>
            <p:cNvPr id="9267" name="Text Box 39"/>
            <p:cNvSpPr txBox="1">
              <a:spLocks noChangeArrowheads="1"/>
            </p:cNvSpPr>
            <p:nvPr/>
          </p:nvSpPr>
          <p:spPr bwMode="auto">
            <a:xfrm>
              <a:off x="4560" y="2304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9268" name="Text Box 40"/>
            <p:cNvSpPr txBox="1">
              <a:spLocks noChangeArrowheads="1"/>
            </p:cNvSpPr>
            <p:nvPr/>
          </p:nvSpPr>
          <p:spPr bwMode="auto">
            <a:xfrm>
              <a:off x="528" y="2496"/>
              <a:ext cx="62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Hung</a:t>
              </a:r>
            </a:p>
          </p:txBody>
        </p:sp>
        <p:sp>
          <p:nvSpPr>
            <p:cNvPr id="9269" name="Text Box 41"/>
            <p:cNvSpPr txBox="1">
              <a:spLocks noChangeArrowheads="1"/>
            </p:cNvSpPr>
            <p:nvPr/>
          </p:nvSpPr>
          <p:spPr bwMode="auto">
            <a:xfrm>
              <a:off x="1152" y="2496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Nguyen</a:t>
              </a:r>
            </a:p>
          </p:txBody>
        </p:sp>
        <p:sp>
          <p:nvSpPr>
            <p:cNvPr id="9270" name="Text Box 42"/>
            <p:cNvSpPr txBox="1">
              <a:spLocks noChangeArrowheads="1"/>
            </p:cNvSpPr>
            <p:nvPr/>
          </p:nvSpPr>
          <p:spPr bwMode="auto">
            <a:xfrm>
              <a:off x="1824" y="2496"/>
              <a:ext cx="72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09/15/1962</a:t>
              </a:r>
            </a:p>
          </p:txBody>
        </p:sp>
        <p:sp>
          <p:nvSpPr>
            <p:cNvPr id="9271" name="Text Box 43"/>
            <p:cNvSpPr txBox="1">
              <a:spLocks noChangeArrowheads="1"/>
            </p:cNvSpPr>
            <p:nvPr/>
          </p:nvSpPr>
          <p:spPr bwMode="auto">
            <a:xfrm>
              <a:off x="2544" y="2496"/>
              <a:ext cx="86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Ba Ria VT</a:t>
              </a:r>
            </a:p>
          </p:txBody>
        </p:sp>
        <p:sp>
          <p:nvSpPr>
            <p:cNvPr id="9272" name="Text Box 44"/>
            <p:cNvSpPr txBox="1">
              <a:spLocks noChangeArrowheads="1"/>
            </p:cNvSpPr>
            <p:nvPr/>
          </p:nvSpPr>
          <p:spPr bwMode="auto">
            <a:xfrm>
              <a:off x="3408" y="2496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</a:t>
              </a:r>
            </a:p>
          </p:txBody>
        </p:sp>
        <p:sp>
          <p:nvSpPr>
            <p:cNvPr id="9273" name="Text Box 45"/>
            <p:cNvSpPr txBox="1">
              <a:spLocks noChangeArrowheads="1"/>
            </p:cNvSpPr>
            <p:nvPr/>
          </p:nvSpPr>
          <p:spPr bwMode="auto">
            <a:xfrm>
              <a:off x="3888" y="2496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38000</a:t>
              </a:r>
            </a:p>
          </p:txBody>
        </p:sp>
        <p:sp>
          <p:nvSpPr>
            <p:cNvPr id="9274" name="Text Box 46"/>
            <p:cNvSpPr txBox="1">
              <a:spLocks noChangeArrowheads="1"/>
            </p:cNvSpPr>
            <p:nvPr/>
          </p:nvSpPr>
          <p:spPr bwMode="auto">
            <a:xfrm>
              <a:off x="4560" y="2496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5</a:t>
              </a: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1447800" y="2438400"/>
            <a:ext cx="5867400" cy="914400"/>
            <a:chOff x="912" y="1536"/>
            <a:chExt cx="3696" cy="576"/>
          </a:xfrm>
        </p:grpSpPr>
        <p:sp>
          <p:nvSpPr>
            <p:cNvPr id="9225" name="Line 51"/>
            <p:cNvSpPr>
              <a:spLocks noChangeShapeType="1"/>
            </p:cNvSpPr>
            <p:nvPr/>
          </p:nvSpPr>
          <p:spPr bwMode="auto">
            <a:xfrm flipH="1">
              <a:off x="2832" y="1776"/>
              <a:ext cx="9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9226" name="Text Box 47"/>
            <p:cNvSpPr txBox="1">
              <a:spLocks noChangeArrowheads="1"/>
            </p:cNvSpPr>
            <p:nvPr/>
          </p:nvSpPr>
          <p:spPr bwMode="auto">
            <a:xfrm>
              <a:off x="2304" y="1536"/>
              <a:ext cx="1248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969696"/>
                  </a:solidFill>
                </a:rPr>
                <a:t>Thuộc tính</a:t>
              </a:r>
            </a:p>
          </p:txBody>
        </p:sp>
        <p:sp>
          <p:nvSpPr>
            <p:cNvPr id="9227" name="Line 48"/>
            <p:cNvSpPr>
              <a:spLocks noChangeShapeType="1"/>
            </p:cNvSpPr>
            <p:nvPr/>
          </p:nvSpPr>
          <p:spPr bwMode="auto">
            <a:xfrm flipH="1">
              <a:off x="2304" y="1776"/>
              <a:ext cx="57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9228" name="Line 52"/>
            <p:cNvSpPr>
              <a:spLocks noChangeShapeType="1"/>
            </p:cNvSpPr>
            <p:nvPr/>
          </p:nvSpPr>
          <p:spPr bwMode="auto">
            <a:xfrm>
              <a:off x="2976" y="1776"/>
              <a:ext cx="62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9229" name="Line 53"/>
            <p:cNvSpPr>
              <a:spLocks noChangeShapeType="1"/>
            </p:cNvSpPr>
            <p:nvPr/>
          </p:nvSpPr>
          <p:spPr bwMode="auto">
            <a:xfrm>
              <a:off x="3072" y="1776"/>
              <a:ext cx="110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9230" name="Line 54"/>
            <p:cNvSpPr>
              <a:spLocks noChangeShapeType="1"/>
            </p:cNvSpPr>
            <p:nvPr/>
          </p:nvSpPr>
          <p:spPr bwMode="auto">
            <a:xfrm flipH="1">
              <a:off x="1584" y="1776"/>
              <a:ext cx="115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9231" name="Line 55"/>
            <p:cNvSpPr>
              <a:spLocks noChangeShapeType="1"/>
            </p:cNvSpPr>
            <p:nvPr/>
          </p:nvSpPr>
          <p:spPr bwMode="auto">
            <a:xfrm flipH="1">
              <a:off x="912" y="1776"/>
              <a:ext cx="16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9232" name="Line 56"/>
            <p:cNvSpPr>
              <a:spLocks noChangeShapeType="1"/>
            </p:cNvSpPr>
            <p:nvPr/>
          </p:nvSpPr>
          <p:spPr bwMode="auto">
            <a:xfrm>
              <a:off x="3216" y="1776"/>
              <a:ext cx="13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61" name="Group 60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62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63" name="TextBox 62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4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4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4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229600" cy="620712"/>
          </a:xfrm>
        </p:spPr>
        <p:txBody>
          <a:bodyPr/>
          <a:lstStyle/>
          <a:p>
            <a:r>
              <a:rPr lang="en-US" sz="2400" smtClean="0"/>
              <a:t>1.3 - </a:t>
            </a:r>
            <a:r>
              <a:rPr lang="en-US" sz="2800" b="1" smtClean="0"/>
              <a:t>Miền giá trị (domain)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229600" cy="4724400"/>
          </a:xfrm>
        </p:spPr>
        <p:txBody>
          <a:bodyPr/>
          <a:lstStyle/>
          <a:p>
            <a:r>
              <a:rPr lang="en-US" sz="2400" dirty="0" smtClean="0"/>
              <a:t>Là tập các </a:t>
            </a:r>
            <a:r>
              <a:rPr lang="en-US" sz="2400" u="sng" dirty="0" smtClean="0"/>
              <a:t>giá trị nguyên tố</a:t>
            </a:r>
            <a:r>
              <a:rPr lang="en-US" sz="2400" dirty="0" smtClean="0"/>
              <a:t>  (không thể phân chia trong phạm vi mô hình quan hệ) gắn liền với một thuộc tính.</a:t>
            </a:r>
          </a:p>
          <a:p>
            <a:r>
              <a:rPr lang="en-US" sz="2400" dirty="0" smtClean="0"/>
              <a:t>Kí hiệu Dom(A) là miền giá trị của A; tức là các giá trị A có thể nhận.</a:t>
            </a:r>
          </a:p>
          <a:p>
            <a:pPr lvl="1"/>
            <a:r>
              <a:rPr lang="en-US" sz="2000" dirty="0" smtClean="0"/>
              <a:t>Kiểu dữ liệu cơ sở </a:t>
            </a:r>
          </a:p>
          <a:p>
            <a:pPr lvl="2"/>
            <a:r>
              <a:rPr lang="en-US" sz="2000" dirty="0" smtClean="0"/>
              <a:t>Chuỗi ký tự (string) </a:t>
            </a:r>
          </a:p>
          <a:p>
            <a:pPr lvl="2"/>
            <a:r>
              <a:rPr lang="en-US" sz="2000" dirty="0" smtClean="0"/>
              <a:t>Số (integer)</a:t>
            </a:r>
          </a:p>
          <a:p>
            <a:pPr lvl="1">
              <a:buNone/>
            </a:pPr>
            <a:r>
              <a:rPr lang="en-US" sz="2000" dirty="0" smtClean="0"/>
              <a:t>      Các kiểu dữ liệu phức tạp: Tập hợp (set), Danh sách (list), Mảng (array), </a:t>
            </a:r>
          </a:p>
          <a:p>
            <a:r>
              <a:rPr lang="en-US" sz="2400" dirty="0" smtClean="0"/>
              <a:t>Ví dụ</a:t>
            </a:r>
          </a:p>
          <a:p>
            <a:pPr lvl="1"/>
            <a:r>
              <a:rPr lang="en-US" sz="2000" dirty="0" smtClean="0"/>
              <a:t>TENNV: string</a:t>
            </a:r>
          </a:p>
          <a:p>
            <a:pPr lvl="1"/>
            <a:r>
              <a:rPr lang="en-US" sz="2000" dirty="0" smtClean="0"/>
              <a:t>LUONG: integer; Điểm: 0...10;</a:t>
            </a:r>
            <a:endParaRPr 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3D0C916-0937-4E80-BDF3-69BE61820768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785F2-E9C0-4D69-9CB9-D67A219E4FCA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3319" name="Text Box 10"/>
          <p:cNvSpPr txBox="1">
            <a:spLocks noChangeArrowheads="1"/>
          </p:cNvSpPr>
          <p:nvPr/>
        </p:nvSpPr>
        <p:spPr bwMode="auto">
          <a:xfrm>
            <a:off x="2743200" y="4572000"/>
            <a:ext cx="30480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Không được chấp nhận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11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990600" y="434340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229600" cy="620712"/>
          </a:xfrm>
        </p:spPr>
        <p:txBody>
          <a:bodyPr/>
          <a:lstStyle/>
          <a:p>
            <a:r>
              <a:rPr lang="en-US" sz="2400" dirty="0" smtClean="0"/>
              <a:t>1.4-</a:t>
            </a:r>
            <a:r>
              <a:rPr lang="en-US" sz="2800" b="1" dirty="0" smtClean="0"/>
              <a:t> Bộ (tuple)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229600" cy="4191000"/>
          </a:xfrm>
        </p:spPr>
        <p:txBody>
          <a:bodyPr/>
          <a:lstStyle/>
          <a:p>
            <a:r>
              <a:rPr lang="en-US" dirty="0" smtClean="0"/>
              <a:t>Là các dòng của quan hệ (trừ dòng tiêu đề - tên của các thuộc tính)</a:t>
            </a:r>
          </a:p>
          <a:p>
            <a:r>
              <a:rPr lang="en-US" dirty="0" smtClean="0"/>
              <a:t>Thể hiện dữ liệu cụ thể các thuộc tính của 1 một thực thể hay sự kiện liên quan trong quan hệ</a:t>
            </a:r>
          </a:p>
          <a:p>
            <a:pPr lvl="1">
              <a:buFont typeface="Arial" charset="0"/>
              <a:buNone/>
            </a:pPr>
            <a:endParaRPr lang="en-US" dirty="0" smtClean="0"/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A066616-B2E7-4E45-84C1-B205B6164F8F}" type="datetime12">
              <a:rPr lang="vi-VN" altLang="en-US" smtClean="0"/>
              <a:pPr>
                <a:defRPr/>
              </a:pPr>
              <a:t>09:10</a:t>
            </a:fld>
            <a:endParaRPr lang="en-US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FEB7B-70C3-41CA-AE55-0725C0D5316A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124200" y="3505200"/>
            <a:ext cx="1905000" cy="1495425"/>
            <a:chOff x="1968" y="2208"/>
            <a:chExt cx="1200" cy="942"/>
          </a:xfrm>
        </p:grpSpPr>
        <p:sp>
          <p:nvSpPr>
            <p:cNvPr id="12296" name="Rectangle 13"/>
            <p:cNvSpPr>
              <a:spLocks noChangeArrowheads="1"/>
            </p:cNvSpPr>
            <p:nvPr/>
          </p:nvSpPr>
          <p:spPr bwMode="auto">
            <a:xfrm>
              <a:off x="1968" y="2208"/>
              <a:ext cx="768" cy="336"/>
            </a:xfrm>
            <a:prstGeom prst="rect">
              <a:avLst/>
            </a:prstGeom>
            <a:solidFill>
              <a:srgbClr val="99CCFF">
                <a:alpha val="79999"/>
              </a:srgbClr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12297" name="Text Box 14"/>
            <p:cNvSpPr txBox="1">
              <a:spLocks noChangeArrowheads="1"/>
            </p:cNvSpPr>
            <p:nvPr/>
          </p:nvSpPr>
          <p:spPr bwMode="auto">
            <a:xfrm>
              <a:off x="2160" y="2784"/>
              <a:ext cx="1008" cy="36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969696"/>
                  </a:solidFill>
                </a:rPr>
                <a:t>Dữ liệu cụ thể của thuộc tính</a:t>
              </a:r>
            </a:p>
          </p:txBody>
        </p:sp>
        <p:sp>
          <p:nvSpPr>
            <p:cNvPr id="12298" name="Line 15"/>
            <p:cNvSpPr>
              <a:spLocks noChangeShapeType="1"/>
            </p:cNvSpPr>
            <p:nvPr/>
          </p:nvSpPr>
          <p:spPr bwMode="auto">
            <a:xfrm>
              <a:off x="2400" y="2448"/>
              <a:ext cx="19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sp>
        <p:nvSpPr>
          <p:cNvPr id="12295" name="Text Box 12"/>
          <p:cNvSpPr txBox="1">
            <a:spLocks noChangeArrowheads="1"/>
          </p:cNvSpPr>
          <p:nvPr/>
        </p:nvSpPr>
        <p:spPr bwMode="auto">
          <a:xfrm>
            <a:off x="838200" y="3581400"/>
            <a:ext cx="73152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&lt;Tung, Nguyen, 12/08/1955, 638 NVC, Q5, Nam, 40000, 5&gt;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3" name="Group 12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14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Mô hình dữ liệu quan hệ</a:t>
              </a:r>
              <a:endParaRPr lang="vi-VN" sz="1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8726</TotalTime>
  <Words>4305</Words>
  <Application>Microsoft Office PowerPoint</Application>
  <PresentationFormat>On-screen Show (4:3)</PresentationFormat>
  <Paragraphs>1079</Paragraphs>
  <Slides>43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Batang</vt:lpstr>
      <vt:lpstr>Arial</vt:lpstr>
      <vt:lpstr>Calibri</vt:lpstr>
      <vt:lpstr>Constantia</vt:lpstr>
      <vt:lpstr>Courier New</vt:lpstr>
      <vt:lpstr>Symbol</vt:lpstr>
      <vt:lpstr>Tahoma</vt:lpstr>
      <vt:lpstr>Times New Roman</vt:lpstr>
      <vt:lpstr>Verdana</vt:lpstr>
      <vt:lpstr>Wingdings</vt:lpstr>
      <vt:lpstr>Wingdings 2</vt:lpstr>
      <vt:lpstr>Flow</vt:lpstr>
      <vt:lpstr>Chương 3</vt:lpstr>
      <vt:lpstr>Giới thiệu</vt:lpstr>
      <vt:lpstr>Mô hình dữ liệu quan hệ</vt:lpstr>
      <vt:lpstr>Nội dung</vt:lpstr>
      <vt:lpstr>1.1 -  Quan hệ </vt:lpstr>
      <vt:lpstr>PowerPoint Presentation</vt:lpstr>
      <vt:lpstr>1.2- Thuộc tính</vt:lpstr>
      <vt:lpstr>1.3 - Miền giá trị (domain)</vt:lpstr>
      <vt:lpstr>1.4- Bộ (tuple)</vt:lpstr>
      <vt:lpstr>1.4- Bộ (tuple)</vt:lpstr>
      <vt:lpstr>1.5 - Lược đồ quan hệ</vt:lpstr>
      <vt:lpstr>1.5 - Lược đồ quan hệ</vt:lpstr>
      <vt:lpstr>1.5 - Lược đồ quan hệ</vt:lpstr>
      <vt:lpstr>PowerPoint Presentation</vt:lpstr>
      <vt:lpstr>PowerPoint Presentation</vt:lpstr>
      <vt:lpstr>Tóm tắt một số ký hiệu thường sử dụng</vt:lpstr>
      <vt:lpstr>Nội dung chi tiết</vt:lpstr>
      <vt:lpstr>2. Các đặc trưng của quan hệ </vt:lpstr>
      <vt:lpstr>2. Các đặc trưng của quan hệ </vt:lpstr>
      <vt:lpstr>PowerPoint Presentation</vt:lpstr>
      <vt:lpstr>PowerPoint Presentation</vt:lpstr>
      <vt:lpstr>PowerPoint Presentation</vt:lpstr>
      <vt:lpstr> Khóa chính </vt:lpstr>
      <vt:lpstr>d. Ràng buộc tham chiếu</vt:lpstr>
      <vt:lpstr> Khóa ngoài</vt:lpstr>
      <vt:lpstr>PowerPoint Presentation</vt:lpstr>
      <vt:lpstr>Biểu diễn ràng buộc tham chiếu</vt:lpstr>
      <vt:lpstr>Nội dung chi tiết</vt:lpstr>
      <vt:lpstr>Các qui tắc chuyển đổi</vt:lpstr>
      <vt:lpstr>Các qui tắc chuyển đổi</vt:lpstr>
      <vt:lpstr>Các qui tắc chuyển đổi (tt)</vt:lpstr>
      <vt:lpstr>Các qui tắc chuyển đổi </vt:lpstr>
      <vt:lpstr>Các qui tắc chuyển đổi </vt:lpstr>
      <vt:lpstr>Các qui tắc chuyển đổi</vt:lpstr>
      <vt:lpstr>Các qui tắc chuyển đổi</vt:lpstr>
      <vt:lpstr>Các qui tắc chuyển đổi </vt:lpstr>
      <vt:lpstr>Tổng kết</vt:lpstr>
      <vt:lpstr> Ví dụ 1: Quản lý thi tuyển sinh</vt:lpstr>
      <vt:lpstr>PowerPoint Presentation</vt:lpstr>
      <vt:lpstr>PowerPoint Presentation</vt:lpstr>
      <vt:lpstr>PowerPoint Presentation</vt:lpstr>
      <vt:lpstr>Ví dụ 2: Chuyển sang lược đồ quan hệ</vt:lpstr>
      <vt:lpstr>Bài tập</vt:lpstr>
    </vt:vector>
  </TitlesOfParts>
  <Company>SRDC METU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Semantics of Web Services</dc:title>
  <dc:creator>Asuman Dogac</dc:creator>
  <cp:lastModifiedBy>Windows User</cp:lastModifiedBy>
  <cp:revision>680</cp:revision>
  <dcterms:created xsi:type="dcterms:W3CDTF">2003-05-25T12:47:52Z</dcterms:created>
  <dcterms:modified xsi:type="dcterms:W3CDTF">2015-03-12T02:53:15Z</dcterms:modified>
</cp:coreProperties>
</file>