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329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0" r:id="rId11"/>
    <p:sldId id="341" r:id="rId12"/>
    <p:sldId id="342" r:id="rId13"/>
    <p:sldId id="330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3333"/>
    <a:srgbClr val="0000FF"/>
    <a:srgbClr val="CC0000"/>
    <a:srgbClr val="FF3300"/>
    <a:srgbClr val="000066"/>
    <a:srgbClr val="800000"/>
    <a:srgbClr val="969696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439" autoAdjust="0"/>
    <p:restoredTop sz="94426" autoAdjust="0"/>
  </p:normalViewPr>
  <p:slideViewPr>
    <p:cSldViewPr>
      <p:cViewPr varScale="1">
        <p:scale>
          <a:sx n="69" d="100"/>
          <a:sy n="69" d="100"/>
        </p:scale>
        <p:origin x="-11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16B9FB6-583A-4EDC-86BD-4AF91C058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21DA-B33A-40BF-92A5-391402617C0F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E54A0-E9E6-41FD-B97D-1FF3D7615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E344-34E3-48B9-B3FE-6AB87630C622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8E925-8979-48CB-B0C1-39249A65EE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48C4B-A10C-4166-94C5-F5FB087DE743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15079-8E5C-4E42-BE80-8F196DDD4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3"/>
            <a:ext cx="8229600" cy="788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Nhập môn Cơ sở dữ liệu - Khoa CNTT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F531D-6921-4CCE-AF28-F28B5C531F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360F5-CD4A-461D-AB5D-1C8B111F610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24B86-78E5-48E2-982A-01918D080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DF06-938C-475F-921F-935314406689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B19D7-6E9A-402D-B13B-31E039425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3AE68-83B6-4DBB-A499-5779DCC6F0D5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6682-82AA-48FB-867D-5B74DEDB1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15DD6-0F60-45D9-BD00-D70A5C1C857D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126AF-7E69-4AEF-A74E-060195FE15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F2438-851B-4A81-86C5-2816E082DDAE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3BB6D-4BAD-42A9-AA1B-974C73B6EC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DA7A-84CC-4557-9ABC-814E41FC01B6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302-2C60-4B77-B1F9-F561C2422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8883C-C2C2-473B-A389-A213500B1609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DBBE-F9B5-4C59-9FB4-7C241C0C02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0BBB-D770-427F-97BA-F51DEE3558C5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0D0F5-497C-43AA-8452-4810A092E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18E429A-E3DC-46B4-899E-854B7190033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3AF7701-432C-4932-802A-CD0BD4D74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700" r:id="rId9"/>
    <p:sldLayoutId id="2147483698" r:id="rId10"/>
    <p:sldLayoutId id="2147483699" r:id="rId11"/>
    <p:sldLayoutId id="2147483701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" y="28194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Phép tách lược đồ quan hệ</a:t>
            </a:r>
            <a:endParaRPr lang="vi-V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/>
              <a:t>Khoa CNTT</a:t>
            </a:r>
            <a:endParaRPr lang="en-US" alt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E2B0B-7925-4971-B429-1A4AD840E7A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652696" name="Group 408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1341120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1388"/>
                <a:gridCol w="1376362"/>
                <a:gridCol w="1433513"/>
                <a:gridCol w="16494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vi-V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Ddiem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Sốgiờ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1" name="Text Box 409"/>
          <p:cNvSpPr txBox="1">
            <a:spLocks noChangeArrowheads="1"/>
          </p:cNvSpPr>
          <p:nvPr/>
        </p:nvSpPr>
        <p:spPr bwMode="auto">
          <a:xfrm>
            <a:off x="457200" y="1371600"/>
            <a:ext cx="711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B1, 2</a:t>
            </a:r>
          </a:p>
        </p:txBody>
      </p:sp>
      <p:graphicFrame>
        <p:nvGraphicFramePr>
          <p:cNvPr id="652698" name="Group 410"/>
          <p:cNvGraphicFramePr>
            <a:graphicFrameLocks noGrp="1"/>
          </p:cNvGraphicFramePr>
          <p:nvPr/>
        </p:nvGraphicFramePr>
        <p:xfrm>
          <a:off x="457200" y="3581400"/>
          <a:ext cx="8229600" cy="1341120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1388"/>
                <a:gridCol w="1376362"/>
                <a:gridCol w="1433513"/>
                <a:gridCol w="16494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vi-V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Ddiem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Sốgiờ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74" name="Text Box 452"/>
          <p:cNvSpPr txBox="1">
            <a:spLocks noChangeArrowheads="1"/>
          </p:cNvSpPr>
          <p:nvPr/>
        </p:nvSpPr>
        <p:spPr bwMode="auto">
          <a:xfrm>
            <a:off x="457200" y="3124200"/>
            <a:ext cx="4445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B3</a:t>
            </a:r>
          </a:p>
        </p:txBody>
      </p:sp>
      <p:sp>
        <p:nvSpPr>
          <p:cNvPr id="652741" name="Line 453"/>
          <p:cNvSpPr>
            <a:spLocks noChangeShapeType="1"/>
          </p:cNvSpPr>
          <p:nvPr/>
        </p:nvSpPr>
        <p:spPr bwMode="auto">
          <a:xfrm>
            <a:off x="0" y="4114800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652742" name="Line 454"/>
          <p:cNvSpPr>
            <a:spLocks noChangeShapeType="1"/>
          </p:cNvSpPr>
          <p:nvPr/>
        </p:nvSpPr>
        <p:spPr bwMode="auto">
          <a:xfrm>
            <a:off x="1752600" y="4267200"/>
            <a:ext cx="0" cy="457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52743" name="Line 455"/>
          <p:cNvSpPr>
            <a:spLocks noChangeShapeType="1"/>
          </p:cNvSpPr>
          <p:nvPr/>
        </p:nvSpPr>
        <p:spPr bwMode="auto">
          <a:xfrm>
            <a:off x="1752600" y="4724400"/>
            <a:ext cx="914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652744" name="Text Box 456"/>
          <p:cNvSpPr txBox="1">
            <a:spLocks noChangeArrowheads="1"/>
          </p:cNvSpPr>
          <p:nvPr/>
        </p:nvSpPr>
        <p:spPr bwMode="auto">
          <a:xfrm>
            <a:off x="2819400" y="4572000"/>
            <a:ext cx="22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52745" name="Line 457"/>
          <p:cNvSpPr>
            <a:spLocks noChangeShapeType="1"/>
          </p:cNvSpPr>
          <p:nvPr/>
        </p:nvSpPr>
        <p:spPr bwMode="auto">
          <a:xfrm flipH="1">
            <a:off x="2776538" y="4657725"/>
            <a:ext cx="76200" cy="228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grpSp>
        <p:nvGrpSpPr>
          <p:cNvPr id="14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5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</a:t>
            </a:r>
            <a:r>
              <a:rPr lang="en-US" sz="2000" b="1" smtClean="0"/>
              <a:t>Phép tách không mất mát</a:t>
            </a:r>
            <a:endParaRPr lang="vi-VN" sz="2400" b="1"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741" grpId="0" animBg="1"/>
      <p:bldP spid="652742" grpId="0" animBg="1"/>
      <p:bldP spid="652743" grpId="0" animBg="1"/>
      <p:bldP spid="652744" grpId="0"/>
      <p:bldP spid="6527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/>
              <a:t>Khoa CNTT</a:t>
            </a:r>
            <a:endParaRPr lang="en-US" altLang="en-US"/>
          </a:p>
        </p:txBody>
      </p:sp>
      <p:sp>
        <p:nvSpPr>
          <p:cNvPr id="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5CD14-86AF-4294-8CED-73FC5497C6A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655363" name="Group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1341120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1388"/>
                <a:gridCol w="1376362"/>
                <a:gridCol w="1433513"/>
                <a:gridCol w="16494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vi-V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Ddiem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Sốgiờ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711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B1, 2</a:t>
            </a:r>
          </a:p>
        </p:txBody>
      </p:sp>
      <p:graphicFrame>
        <p:nvGraphicFramePr>
          <p:cNvPr id="655458" name="Group 98"/>
          <p:cNvGraphicFramePr>
            <a:graphicFrameLocks noGrp="1"/>
          </p:cNvGraphicFramePr>
          <p:nvPr/>
        </p:nvGraphicFramePr>
        <p:xfrm>
          <a:off x="457200" y="3581400"/>
          <a:ext cx="8229600" cy="1341120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1388"/>
                <a:gridCol w="1376362"/>
                <a:gridCol w="1433513"/>
                <a:gridCol w="16494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vi-V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TenNV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Ddiem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Sốgiờ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8" name="Text Box 88"/>
          <p:cNvSpPr txBox="1">
            <a:spLocks noChangeArrowheads="1"/>
          </p:cNvSpPr>
          <p:nvPr/>
        </p:nvSpPr>
        <p:spPr bwMode="auto">
          <a:xfrm>
            <a:off x="457200" y="3124200"/>
            <a:ext cx="4445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B3</a:t>
            </a:r>
          </a:p>
        </p:txBody>
      </p:sp>
      <p:sp>
        <p:nvSpPr>
          <p:cNvPr id="655449" name="Line 89"/>
          <p:cNvSpPr>
            <a:spLocks noChangeShapeType="1"/>
          </p:cNvSpPr>
          <p:nvPr/>
        </p:nvSpPr>
        <p:spPr bwMode="auto">
          <a:xfrm>
            <a:off x="0" y="4419600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655450" name="Line 90"/>
          <p:cNvSpPr>
            <a:spLocks noChangeShapeType="1"/>
          </p:cNvSpPr>
          <p:nvPr/>
        </p:nvSpPr>
        <p:spPr bwMode="auto">
          <a:xfrm>
            <a:off x="3733800" y="4572000"/>
            <a:ext cx="0" cy="152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55451" name="Line 91"/>
          <p:cNvSpPr>
            <a:spLocks noChangeShapeType="1"/>
          </p:cNvSpPr>
          <p:nvPr/>
        </p:nvSpPr>
        <p:spPr bwMode="auto">
          <a:xfrm>
            <a:off x="5105400" y="4724400"/>
            <a:ext cx="914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655452" name="Text Box 92"/>
          <p:cNvSpPr txBox="1">
            <a:spLocks noChangeArrowheads="1"/>
          </p:cNvSpPr>
          <p:nvPr/>
        </p:nvSpPr>
        <p:spPr bwMode="auto">
          <a:xfrm>
            <a:off x="4953000" y="4572000"/>
            <a:ext cx="22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55453" name="Line 93"/>
          <p:cNvSpPr>
            <a:spLocks noChangeShapeType="1"/>
          </p:cNvSpPr>
          <p:nvPr/>
        </p:nvSpPr>
        <p:spPr bwMode="auto">
          <a:xfrm flipH="1">
            <a:off x="4876800" y="4657725"/>
            <a:ext cx="76200" cy="228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655454" name="Line 94"/>
          <p:cNvSpPr>
            <a:spLocks noChangeShapeType="1"/>
          </p:cNvSpPr>
          <p:nvPr/>
        </p:nvSpPr>
        <p:spPr bwMode="auto">
          <a:xfrm>
            <a:off x="3733800" y="4724400"/>
            <a:ext cx="914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655455" name="Text Box 95"/>
          <p:cNvSpPr txBox="1">
            <a:spLocks noChangeArrowheads="1"/>
          </p:cNvSpPr>
          <p:nvPr/>
        </p:nvSpPr>
        <p:spPr bwMode="auto">
          <a:xfrm>
            <a:off x="6324600" y="4572000"/>
            <a:ext cx="22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55456" name="Line 96"/>
          <p:cNvSpPr>
            <a:spLocks noChangeShapeType="1"/>
          </p:cNvSpPr>
          <p:nvPr/>
        </p:nvSpPr>
        <p:spPr bwMode="auto">
          <a:xfrm flipH="1">
            <a:off x="6281738" y="4657725"/>
            <a:ext cx="76200" cy="228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grpSp>
        <p:nvGrpSpPr>
          <p:cNvPr id="17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8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</a:t>
            </a:r>
            <a:r>
              <a:rPr lang="en-US" sz="2000" b="1" smtClean="0"/>
              <a:t>Phép tách không mất mát</a:t>
            </a:r>
            <a:endParaRPr lang="vi-VN" sz="2400" b="1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22" name="TextBox 21"/>
          <p:cNvSpPr txBox="1"/>
          <p:nvPr/>
        </p:nvSpPr>
        <p:spPr>
          <a:xfrm>
            <a:off x="685800" y="5410200"/>
            <a:ext cx="368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Vậy D có tính chất không mất mát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9" grpId="0" animBg="1"/>
      <p:bldP spid="655450" grpId="0" animBg="1"/>
      <p:bldP spid="655451" grpId="0" animBg="1"/>
      <p:bldP spid="655452" grpId="0"/>
      <p:bldP spid="655453" grpId="0" animBg="1"/>
      <p:bldP spid="655454" grpId="0" animBg="1"/>
      <p:bldP spid="655455" grpId="0"/>
      <p:bldP spid="655456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95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</a:t>
            </a:r>
            <a:r>
              <a:rPr lang="en-US" sz="2000" b="1" smtClean="0"/>
              <a:t>Phép tách không mất mát</a:t>
            </a:r>
            <a:endParaRPr lang="vi-VN" sz="2400" b="1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Thuật</a:t>
            </a:r>
            <a:r>
              <a:rPr kumimoji="0" lang="en-US" sz="26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toán </a:t>
            </a:r>
            <a:r>
              <a:rPr kumimoji="0" lang="en-U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tách R thành các quan hệ BCNF không mất mát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514350" marR="4572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AutoNum type="arabicPeriod"/>
              <a:tabLst/>
              <a:defRPr/>
            </a:pPr>
            <a:r>
              <a:rPr kumimoji="0" lang="en-US" sz="2600" b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Đặt</a:t>
            </a:r>
            <a:r>
              <a:rPr kumimoji="0" lang="en-US" sz="26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 = {R}</a:t>
            </a:r>
          </a:p>
          <a:p>
            <a:pPr marL="514350" marR="4572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AutoNum type="arabicPeriod"/>
              <a:tabLst/>
              <a:defRPr/>
            </a:pPr>
            <a:r>
              <a:rPr lang="en-US" sz="2600" baseline="0" smtClean="0">
                <a:latin typeface="+mn-lt"/>
              </a:rPr>
              <a:t>(Lặp)Với</a:t>
            </a:r>
            <a:r>
              <a:rPr lang="en-US" sz="2600" smtClean="0">
                <a:latin typeface="+mn-lt"/>
              </a:rPr>
              <a:t> mỗi Ri </a:t>
            </a:r>
            <a:r>
              <a:rPr lang="en-US" sz="2600" smtClean="0">
                <a:latin typeface="+mn-lt"/>
                <a:sym typeface="Symbol"/>
              </a:rPr>
              <a:t> D</a:t>
            </a:r>
          </a:p>
          <a:p>
            <a:pPr marL="1885950" marR="45720" lvl="3" indent="-514350" algn="l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600" smtClean="0">
                <a:solidFill>
                  <a:srgbClr val="FF0000"/>
                </a:solidFill>
                <a:latin typeface="+mn-lt"/>
                <a:sym typeface="Symbol"/>
              </a:rPr>
              <a:t>(lặp) với mỗi </a:t>
            </a:r>
            <a:r>
              <a:rPr lang="en-US" sz="2800" smtClean="0">
                <a:solidFill>
                  <a:srgbClr val="FF0000"/>
                </a:solidFill>
              </a:rPr>
              <a:t>X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sz="2800" smtClean="0">
                <a:solidFill>
                  <a:srgbClr val="FF0000"/>
                </a:solidFill>
              </a:rPr>
              <a:t> Y </a:t>
            </a:r>
            <a:r>
              <a:rPr lang="en-US" sz="2400" smtClean="0">
                <a:solidFill>
                  <a:srgbClr val="FF0000"/>
                </a:solidFill>
              </a:rPr>
              <a:t>(trong Ri) vi phạm BCNF </a:t>
            </a:r>
            <a:endParaRPr lang="en-US" sz="2600" smtClean="0">
              <a:solidFill>
                <a:srgbClr val="FF0000"/>
              </a:solidFill>
              <a:latin typeface="+mn-lt"/>
              <a:sym typeface="Symbol"/>
            </a:endParaRPr>
          </a:p>
          <a:p>
            <a:pPr marL="1885950" marR="45720" lvl="3" indent="-514350" algn="l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600" smtClean="0">
                <a:solidFill>
                  <a:srgbClr val="FF0000"/>
                </a:solidFill>
                <a:latin typeface="+mn-lt"/>
                <a:sym typeface="Symbol"/>
              </a:rPr>
              <a:t>thay Ri bằng (Ri-X) và (X Y)</a:t>
            </a:r>
          </a:p>
          <a:p>
            <a:pPr marL="514350" marR="4572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AutoNum type="arabicPeriod"/>
              <a:tabLst/>
              <a:defRPr/>
            </a:pPr>
            <a:endParaRPr kumimoji="0" lang="en-US" sz="2600" b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152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Phụ thuộc hàm và chuẩn hóa CSDL quan hệ</a:t>
            </a:r>
            <a:endParaRPr lang="vi-V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1828800"/>
            <a:ext cx="47355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b="1" smtClean="0"/>
              <a:t>Mô hình ER</a:t>
            </a:r>
          </a:p>
          <a:p>
            <a:pPr marL="342900" indent="-342900" algn="l">
              <a:buAutoNum type="arabicPeriod"/>
            </a:pPr>
            <a:r>
              <a:rPr lang="en-US" b="1" smtClean="0"/>
              <a:t>Mô hình CSDL Quan hệ</a:t>
            </a:r>
          </a:p>
          <a:p>
            <a:pPr marL="342900" indent="-342900" algn="l">
              <a:buAutoNum type="arabicPeriod"/>
            </a:pPr>
            <a:r>
              <a:rPr lang="en-US" b="1" smtClean="0"/>
              <a:t>Chuyển từ lược đồ ER </a:t>
            </a:r>
          </a:p>
          <a:p>
            <a:pPr marL="342900" indent="-342900" algn="l"/>
            <a:r>
              <a:rPr lang="en-US" b="1" smtClean="0"/>
              <a:t>      sang lược đồ quan hệ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b="1" smtClean="0"/>
              <a:t>Các phép toán trên mô hình quan hệ</a:t>
            </a:r>
          </a:p>
          <a:p>
            <a:pPr marL="342900" indent="-342900" algn="l">
              <a:buAutoNum type="arabicPeriod" startAt="4"/>
            </a:pPr>
            <a:r>
              <a:rPr lang="en-US" b="1" smtClean="0"/>
              <a:t>Phụ thuộc hàm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1" smtClean="0"/>
              <a:t>Định nghĩa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1" smtClean="0"/>
              <a:t>Các quy tắc suy diễn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1" smtClean="0"/>
              <a:t>Chứng minh các suy diễn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1" smtClean="0"/>
              <a:t>Bao đóng và khóa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1" smtClean="0"/>
              <a:t>Phủ tối thiểu</a:t>
            </a:r>
            <a:endParaRPr lang="vi-VN" b="1"/>
          </a:p>
        </p:txBody>
      </p:sp>
      <p:sp>
        <p:nvSpPr>
          <p:cNvPr id="33" name="TextBox 32"/>
          <p:cNvSpPr txBox="1"/>
          <p:nvPr/>
        </p:nvSpPr>
        <p:spPr>
          <a:xfrm>
            <a:off x="0" y="762001"/>
            <a:ext cx="480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Nội dung ôn tập</a:t>
            </a:r>
          </a:p>
          <a:p>
            <a:endParaRPr lang="vi-VN" sz="2800" b="1"/>
          </a:p>
        </p:txBody>
      </p:sp>
      <p:sp>
        <p:nvSpPr>
          <p:cNvPr id="39" name="TextBox 38"/>
          <p:cNvSpPr txBox="1"/>
          <p:nvPr/>
        </p:nvSpPr>
        <p:spPr>
          <a:xfrm>
            <a:off x="5105400" y="19050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6. Chuẩn hóa (1NF-BCNF)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1" smtClean="0"/>
              <a:t>Định nghĩa các dạng chuẩn trên khóa chính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1" smtClean="0"/>
              <a:t>Chuẩn hóa lược đồ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95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30480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1. Phép tách lược đồ quan hệ</a:t>
            </a:r>
            <a:endParaRPr lang="vi-VN" sz="2800"/>
          </a:p>
        </p:txBody>
      </p:sp>
      <p:sp>
        <p:nvSpPr>
          <p:cNvPr id="14" name="TextBox 13"/>
          <p:cNvSpPr txBox="1"/>
          <p:nvPr/>
        </p:nvSpPr>
        <p:spPr>
          <a:xfrm>
            <a:off x="457200" y="1219200"/>
            <a:ext cx="8229600" cy="150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smtClean="0"/>
              <a:t>Cho R(A</a:t>
            </a:r>
            <a:r>
              <a:rPr lang="en-US" sz="2400" baseline="-25000" smtClean="0"/>
              <a:t>1</a:t>
            </a:r>
            <a:r>
              <a:rPr lang="en-US" sz="2400" smtClean="0"/>
              <a:t>A</a:t>
            </a:r>
            <a:r>
              <a:rPr lang="en-US" sz="2400" baseline="-25000" smtClean="0"/>
              <a:t>2..</a:t>
            </a:r>
            <a:r>
              <a:rPr lang="en-US" sz="2400" smtClean="0"/>
              <a:t>A</a:t>
            </a:r>
            <a:r>
              <a:rPr lang="en-US" sz="2000" smtClean="0"/>
              <a:t>n), với tập phụ thuộc hàm F;  một thuật toán tách R thành các lược đồ R</a:t>
            </a:r>
            <a:r>
              <a:rPr lang="en-US" sz="2000" baseline="-25000" smtClean="0"/>
              <a:t>1</a:t>
            </a:r>
            <a:r>
              <a:rPr lang="en-US" sz="2000" smtClean="0"/>
              <a:t>,R</a:t>
            </a:r>
            <a:r>
              <a:rPr lang="en-US" sz="2000" baseline="-25000" smtClean="0"/>
              <a:t>2</a:t>
            </a:r>
            <a:r>
              <a:rPr lang="en-US" sz="2000" smtClean="0"/>
              <a:t>,..R</a:t>
            </a:r>
            <a:r>
              <a:rPr lang="en-US" sz="2000" baseline="-25000" smtClean="0"/>
              <a:t>m</a:t>
            </a:r>
            <a:r>
              <a:rPr lang="en-US" sz="2000" smtClean="0"/>
              <a:t>  sao cho R = R</a:t>
            </a:r>
            <a:r>
              <a:rPr lang="en-US" sz="2000" baseline="-25000" smtClean="0"/>
              <a:t>1</a:t>
            </a:r>
            <a:r>
              <a:rPr lang="en-US" sz="2000" smtClean="0">
                <a:sym typeface="Symbol"/>
              </a:rPr>
              <a:t></a:t>
            </a:r>
            <a:r>
              <a:rPr lang="en-US" sz="2000" smtClean="0"/>
              <a:t>R</a:t>
            </a:r>
            <a:r>
              <a:rPr lang="en-US" sz="2000" baseline="-25000" smtClean="0"/>
              <a:t>2</a:t>
            </a:r>
            <a:r>
              <a:rPr lang="en-US" sz="2000" smtClean="0">
                <a:sym typeface="Symbol"/>
              </a:rPr>
              <a:t> </a:t>
            </a:r>
            <a:r>
              <a:rPr lang="en-US" sz="2000" smtClean="0"/>
              <a:t>,..</a:t>
            </a:r>
            <a:r>
              <a:rPr lang="en-US" sz="2000" smtClean="0">
                <a:sym typeface="Symbol"/>
              </a:rPr>
              <a:t>  </a:t>
            </a:r>
            <a:r>
              <a:rPr lang="en-US" sz="2000" smtClean="0"/>
              <a:t>R</a:t>
            </a:r>
            <a:r>
              <a:rPr lang="en-US" sz="2000" baseline="-25000" smtClean="0"/>
              <a:t>m</a:t>
            </a:r>
            <a:r>
              <a:rPr lang="en-US" sz="2000" smtClean="0"/>
              <a:t>  được gọi là </a:t>
            </a:r>
            <a:r>
              <a:rPr lang="en-US" sz="2000" b="1" i="1" smtClean="0"/>
              <a:t>phép tách  </a:t>
            </a:r>
            <a:r>
              <a:rPr lang="en-US" sz="2000" smtClean="0"/>
              <a:t>lược đồ quan hệ kí hiệu là         D = {R</a:t>
            </a:r>
            <a:r>
              <a:rPr lang="en-US" sz="2000" baseline="-25000" smtClean="0"/>
              <a:t>1</a:t>
            </a:r>
            <a:r>
              <a:rPr lang="en-US" sz="2000" smtClean="0"/>
              <a:t>,R</a:t>
            </a:r>
            <a:r>
              <a:rPr lang="en-US" sz="2000" baseline="-25000" smtClean="0"/>
              <a:t>2</a:t>
            </a:r>
            <a:r>
              <a:rPr lang="en-US" sz="2000" smtClean="0"/>
              <a:t>,..R</a:t>
            </a:r>
            <a:r>
              <a:rPr lang="en-US" sz="2000" baseline="-25000" smtClean="0"/>
              <a:t>m</a:t>
            </a:r>
            <a:r>
              <a:rPr lang="en-US" sz="2000" smtClean="0"/>
              <a:t>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Phép tách bảo toàn phụ thuộc </a:t>
            </a:r>
            <a:endParaRPr lang="vi-VN" sz="2800"/>
          </a:p>
        </p:txBody>
      </p:sp>
      <p:sp>
        <p:nvSpPr>
          <p:cNvPr id="16" name="TextBox 15"/>
          <p:cNvSpPr txBox="1"/>
          <p:nvPr/>
        </p:nvSpPr>
        <p:spPr>
          <a:xfrm>
            <a:off x="533400" y="42672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400" i="1" smtClean="0"/>
              <a:t> Điều kiện bảo toàn phụ thuộc </a:t>
            </a:r>
            <a:r>
              <a:rPr lang="en-US" sz="2400" smtClean="0"/>
              <a:t>: Một phụ thuộc hàm X</a:t>
            </a:r>
            <a:r>
              <a:rPr lang="en-US" sz="2400" smtClean="0">
                <a:sym typeface="Wingdings" pitchFamily="2" charset="2"/>
              </a:rPr>
              <a:t>Y trong F được bảo toàn trong phép tách D nếu nó hoặc trực tiếp thuộc R</a:t>
            </a:r>
            <a:r>
              <a:rPr lang="en-US" sz="2400" baseline="-25000" smtClean="0">
                <a:sym typeface="Wingdings" pitchFamily="2" charset="2"/>
              </a:rPr>
              <a:t>i</a:t>
            </a:r>
            <a:r>
              <a:rPr lang="en-US" sz="2400" smtClean="0">
                <a:sym typeface="Wingdings" pitchFamily="2" charset="2"/>
              </a:rPr>
              <a:t> hoặc được suy diễn ra được từ các phụ </a:t>
            </a:r>
            <a:r>
              <a:rPr lang="en-US" sz="2400" smtClean="0">
                <a:sym typeface="Wingdings" pitchFamily="2" charset="2"/>
              </a:rPr>
              <a:t>thuộc hàm </a:t>
            </a:r>
            <a:r>
              <a:rPr lang="en-US" sz="2400" smtClean="0">
                <a:sym typeface="Wingdings" pitchFamily="2" charset="2"/>
              </a:rPr>
              <a:t>của R</a:t>
            </a:r>
            <a:r>
              <a:rPr lang="en-US" sz="2400" baseline="-25000" smtClean="0">
                <a:sym typeface="Wingdings" pitchFamily="2" charset="2"/>
              </a:rPr>
              <a:t>i</a:t>
            </a:r>
            <a:endParaRPr lang="vi-VN" sz="2800" baseline="-25000"/>
          </a:p>
        </p:txBody>
      </p:sp>
      <p:sp>
        <p:nvSpPr>
          <p:cNvPr id="18" name="TextBox 17"/>
          <p:cNvSpPr txBox="1"/>
          <p:nvPr/>
        </p:nvSpPr>
        <p:spPr>
          <a:xfrm>
            <a:off x="457200" y="28956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/>
              <a:t>Phép tách  phải đảm bảo bảo toàn thuộc tính </a:t>
            </a:r>
            <a:endParaRPr lang="vi-VN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95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Phép tách bảo toàn phụ thuộc </a:t>
            </a:r>
            <a:endParaRPr lang="vi-VN" sz="2800"/>
          </a:p>
        </p:txBody>
      </p:sp>
      <p:sp>
        <p:nvSpPr>
          <p:cNvPr id="16" name="TextBox 15"/>
          <p:cNvSpPr txBox="1"/>
          <p:nvPr/>
        </p:nvSpPr>
        <p:spPr>
          <a:xfrm>
            <a:off x="228600" y="1219201"/>
            <a:ext cx="8153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l">
              <a:buFont typeface="Wingdings" pitchFamily="2" charset="2"/>
              <a:buChar char="§"/>
            </a:pPr>
            <a:r>
              <a:rPr lang="en-US" sz="2400" i="1" smtClean="0"/>
              <a:t>Phép chiếu phụ thuộc hàm</a:t>
            </a:r>
            <a:r>
              <a:rPr lang="en-US" sz="2400" smtClean="0"/>
              <a:t>: </a:t>
            </a:r>
            <a:endParaRPr lang="en-US" sz="2400" baseline="-25000" smtClean="0">
              <a:sym typeface="Wingdings" pitchFamily="2" charset="2"/>
            </a:endParaRPr>
          </a:p>
          <a:p>
            <a:pPr marL="180000" indent="-180000" algn="l"/>
            <a:r>
              <a:rPr lang="en-US" sz="3200" smtClean="0"/>
              <a:t>  </a:t>
            </a:r>
            <a:r>
              <a:rPr lang="en-US" sz="2400" smtClean="0"/>
              <a:t>Cho lược đồ tổng quát R, tập phụ thuộc hàm F; phép tách D = {R</a:t>
            </a:r>
            <a:r>
              <a:rPr lang="en-US" sz="2400" baseline="-25000" smtClean="0"/>
              <a:t>1</a:t>
            </a:r>
            <a:r>
              <a:rPr lang="en-US" sz="2400" smtClean="0"/>
              <a:t>,R</a:t>
            </a:r>
            <a:r>
              <a:rPr lang="en-US" sz="2400" baseline="-25000" smtClean="0"/>
              <a:t>2</a:t>
            </a:r>
            <a:r>
              <a:rPr lang="en-US" sz="2400" smtClean="0"/>
              <a:t>,..R</a:t>
            </a:r>
            <a:r>
              <a:rPr lang="en-US" sz="2400" baseline="-25000" smtClean="0"/>
              <a:t>m</a:t>
            </a:r>
            <a:r>
              <a:rPr lang="en-US" sz="2400" smtClean="0"/>
              <a:t> }</a:t>
            </a:r>
          </a:p>
          <a:p>
            <a:pPr marL="180000" indent="-180000" algn="l"/>
            <a:r>
              <a:rPr lang="en-US" sz="2400" i="1" smtClean="0"/>
              <a:t> phép chiếu </a:t>
            </a:r>
            <a:r>
              <a:rPr lang="en-US" sz="2400" smtClean="0"/>
              <a:t>của F trên các quan hệ con R</a:t>
            </a:r>
            <a:r>
              <a:rPr lang="en-US" sz="2400" baseline="-25000" smtClean="0"/>
              <a:t>i</a:t>
            </a:r>
            <a:r>
              <a:rPr lang="en-US" sz="2400" smtClean="0"/>
              <a:t> kí hiệu là </a:t>
            </a:r>
            <a:r>
              <a:rPr lang="en-US" sz="3200" smtClean="0">
                <a:sym typeface="Symbol"/>
              </a:rPr>
              <a:t></a:t>
            </a:r>
            <a:r>
              <a:rPr lang="en-US" sz="2400" baseline="-25000" smtClean="0">
                <a:sym typeface="Symbol"/>
              </a:rPr>
              <a:t>Ri</a:t>
            </a:r>
            <a:r>
              <a:rPr lang="en-US" sz="2400" smtClean="0">
                <a:sym typeface="Symbol"/>
              </a:rPr>
              <a:t>(F)</a:t>
            </a:r>
          </a:p>
          <a:p>
            <a:pPr marL="180000" indent="-180000" algn="l"/>
            <a:r>
              <a:rPr lang="en-US" sz="3200" smtClean="0">
                <a:sym typeface="Symbol"/>
              </a:rPr>
              <a:t></a:t>
            </a:r>
            <a:r>
              <a:rPr lang="en-US" sz="2400" baseline="-25000" smtClean="0">
                <a:sym typeface="Symbol"/>
              </a:rPr>
              <a:t>Ri</a:t>
            </a:r>
            <a:r>
              <a:rPr lang="en-US" sz="2400" smtClean="0">
                <a:sym typeface="Symbol"/>
              </a:rPr>
              <a:t>(F) = { XY| XYF</a:t>
            </a:r>
            <a:r>
              <a:rPr lang="en-US" sz="2400" baseline="30000" smtClean="0">
                <a:sym typeface="Symbol"/>
              </a:rPr>
              <a:t>+</a:t>
            </a:r>
            <a:r>
              <a:rPr lang="en-US" sz="2400" smtClean="0">
                <a:sym typeface="Symbol"/>
              </a:rPr>
              <a:t>và X,Y thuộc R</a:t>
            </a:r>
            <a:r>
              <a:rPr lang="en-US" sz="2400" baseline="-25000" smtClean="0">
                <a:sym typeface="Symbol"/>
              </a:rPr>
              <a:t>i</a:t>
            </a:r>
            <a:r>
              <a:rPr lang="en-US" sz="2400" smtClean="0">
                <a:sym typeface="Symbol"/>
              </a:rPr>
              <a:t> }</a:t>
            </a:r>
            <a:endParaRPr lang="en-US" sz="2400" smtClean="0"/>
          </a:p>
          <a:p>
            <a:pPr marL="180000" indent="-180000" algn="l"/>
            <a:endParaRPr lang="vi-VN" sz="2800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381000" y="4724400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l"/>
            <a:r>
              <a:rPr lang="en-US" sz="2400" smtClean="0">
                <a:sym typeface="Symbol"/>
              </a:rPr>
              <a:t>Phép tách D=</a:t>
            </a:r>
            <a:r>
              <a:rPr lang="en-US" sz="2400" smtClean="0"/>
              <a:t> {R</a:t>
            </a:r>
            <a:r>
              <a:rPr lang="en-US" sz="2400" baseline="-25000" smtClean="0"/>
              <a:t>1</a:t>
            </a:r>
            <a:r>
              <a:rPr lang="en-US" sz="2400" smtClean="0"/>
              <a:t>,R</a:t>
            </a:r>
            <a:r>
              <a:rPr lang="en-US" sz="2400" baseline="-25000" smtClean="0"/>
              <a:t>2</a:t>
            </a:r>
            <a:r>
              <a:rPr lang="en-US" sz="2400" smtClean="0"/>
              <a:t>,..R</a:t>
            </a:r>
            <a:r>
              <a:rPr lang="en-US" sz="2400" baseline="-25000" smtClean="0"/>
              <a:t>m</a:t>
            </a:r>
            <a:r>
              <a:rPr lang="en-US" sz="2400" smtClean="0"/>
              <a:t> } là bảo toàn phụ thuộc nếu </a:t>
            </a:r>
          </a:p>
          <a:p>
            <a:pPr marL="180000" indent="-180000" algn="l"/>
            <a:r>
              <a:rPr lang="en-US" sz="2400" smtClean="0">
                <a:sym typeface="Symbol"/>
              </a:rPr>
              <a:t>          (  </a:t>
            </a:r>
            <a:r>
              <a:rPr lang="en-US" sz="3200" smtClean="0">
                <a:sym typeface="Symbol"/>
              </a:rPr>
              <a:t></a:t>
            </a:r>
            <a:r>
              <a:rPr lang="en-US" sz="2400" baseline="-25000" smtClean="0">
                <a:sym typeface="Symbol"/>
              </a:rPr>
              <a:t>Ri</a:t>
            </a:r>
            <a:r>
              <a:rPr lang="en-US" sz="2400" smtClean="0">
                <a:sym typeface="Symbol"/>
              </a:rPr>
              <a:t>(F))</a:t>
            </a:r>
            <a:r>
              <a:rPr lang="en-US" sz="2400" baseline="30000" smtClean="0">
                <a:sym typeface="Symbol"/>
              </a:rPr>
              <a:t>+</a:t>
            </a:r>
            <a:r>
              <a:rPr lang="en-US" sz="2400" smtClean="0">
                <a:sym typeface="Symbol"/>
              </a:rPr>
              <a:t> = F</a:t>
            </a:r>
            <a:r>
              <a:rPr lang="en-US" sz="2400" baseline="30000" smtClean="0">
                <a:sym typeface="Symbol"/>
              </a:rPr>
              <a:t>+</a:t>
            </a:r>
            <a:endParaRPr lang="en-US" sz="2400" baseline="30000" smtClean="0"/>
          </a:p>
          <a:p>
            <a:pPr marL="180000" indent="-180000" algn="l"/>
            <a:endParaRPr lang="vi-VN" sz="2800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1524000" y="586740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i=1</a:t>
            </a:r>
            <a:endParaRPr lang="vi-VN" sz="1600"/>
          </a:p>
        </p:txBody>
      </p:sp>
      <p:sp>
        <p:nvSpPr>
          <p:cNvPr id="21" name="TextBox 20"/>
          <p:cNvSpPr txBox="1"/>
          <p:nvPr/>
        </p:nvSpPr>
        <p:spPr>
          <a:xfrm>
            <a:off x="1524000" y="5257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</a:t>
            </a:r>
            <a:endParaRPr lang="vi-V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Phép tách bảo toàn phụ thuộc</a:t>
            </a:r>
            <a:endParaRPr lang="vi-VN" sz="2800"/>
          </a:p>
        </p:txBody>
      </p:sp>
      <p:sp>
        <p:nvSpPr>
          <p:cNvPr id="18" name="TextBox 17"/>
          <p:cNvSpPr txBox="1"/>
          <p:nvPr/>
        </p:nvSpPr>
        <p:spPr>
          <a:xfrm>
            <a:off x="0" y="12192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  </a:t>
            </a:r>
            <a:r>
              <a:rPr lang="en-US" sz="2400" b="1" i="1" smtClean="0"/>
              <a:t>Định lý:  </a:t>
            </a:r>
            <a:r>
              <a:rPr lang="en-US" sz="2400" smtClean="0"/>
              <a:t>Mỗi lược đồ CSDL tổng quát R,với tập phụ thuộc</a:t>
            </a:r>
          </a:p>
          <a:p>
            <a:pPr algn="l"/>
            <a:r>
              <a:rPr lang="en-US" sz="2400" smtClean="0"/>
              <a:t>                 hàm F luôn tìm được phép tách bảo toàn phụ </a:t>
            </a:r>
          </a:p>
          <a:p>
            <a:pPr algn="l"/>
            <a:r>
              <a:rPr lang="en-US" sz="2400" smtClean="0"/>
              <a:t>                 thuộc D = {R</a:t>
            </a:r>
            <a:r>
              <a:rPr lang="en-US" sz="2400" baseline="-25000" smtClean="0"/>
              <a:t>1</a:t>
            </a:r>
            <a:r>
              <a:rPr lang="en-US" sz="2400" smtClean="0"/>
              <a:t>,R</a:t>
            </a:r>
            <a:r>
              <a:rPr lang="en-US" sz="2400" baseline="-25000" smtClean="0"/>
              <a:t>2</a:t>
            </a:r>
            <a:r>
              <a:rPr lang="en-US" sz="2400" smtClean="0"/>
              <a:t>,..R</a:t>
            </a:r>
            <a:r>
              <a:rPr lang="en-US" sz="2400" baseline="-25000" smtClean="0"/>
              <a:t>m</a:t>
            </a:r>
            <a:r>
              <a:rPr lang="en-US" sz="2400" smtClean="0"/>
              <a:t> }, với R</a:t>
            </a:r>
            <a:r>
              <a:rPr lang="en-US" sz="2400" baseline="-25000" smtClean="0"/>
              <a:t>i</a:t>
            </a:r>
            <a:r>
              <a:rPr lang="en-US" sz="2400" smtClean="0"/>
              <a:t> thỏa mãn chuẩn 3</a:t>
            </a:r>
            <a:endParaRPr lang="vi-VN" sz="2800"/>
          </a:p>
        </p:txBody>
      </p:sp>
      <p:sp>
        <p:nvSpPr>
          <p:cNvPr id="14" name="Rectangle 13"/>
          <p:cNvSpPr/>
          <p:nvPr/>
        </p:nvSpPr>
        <p:spPr>
          <a:xfrm>
            <a:off x="228600" y="3429000"/>
            <a:ext cx="7924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Wingdings 2" pitchFamily="18" charset="2"/>
              <a:buNone/>
            </a:pPr>
            <a:r>
              <a:rPr lang="fr-FR" b="1" i="1" smtClean="0"/>
              <a:t>Ví dụ</a:t>
            </a:r>
            <a:r>
              <a:rPr lang="fr-FR" smtClean="0"/>
              <a:t>: </a:t>
            </a:r>
            <a:r>
              <a:rPr lang="fr-FR" sz="2000" smtClean="0"/>
              <a:t>cho R = { </a:t>
            </a:r>
            <a:r>
              <a:rPr lang="fr-FR" sz="2000" u="sng" smtClean="0"/>
              <a:t>A</a:t>
            </a:r>
            <a:r>
              <a:rPr lang="fr-FR" sz="2000" smtClean="0"/>
              <a:t>,B,C,D}  với  F ={</a:t>
            </a:r>
            <a:r>
              <a:rPr lang="pt-BR" sz="2000" smtClean="0"/>
              <a:t>A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pt-BR" sz="2000" smtClean="0"/>
              <a:t> BCD;  BC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pt-BR" sz="2000" smtClean="0"/>
              <a:t> DA;  D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pt-BR" sz="2000" smtClean="0"/>
              <a:t>B}   	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000" smtClean="0"/>
              <a:t>Được tách thành 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000" smtClean="0"/>
              <a:t>            </a:t>
            </a:r>
            <a:r>
              <a:rPr lang="pt-BR" smtClean="0"/>
              <a:t>R1( </a:t>
            </a:r>
            <a:r>
              <a:rPr lang="pt-BR" u="sng" smtClean="0"/>
              <a:t>A</a:t>
            </a:r>
            <a:r>
              <a:rPr lang="pt-BR" smtClean="0"/>
              <a:t>,C,D) ; F1 = {A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pt-BR" smtClean="0"/>
              <a:t> C, A </a:t>
            </a:r>
            <a:r>
              <a:rPr lang="en-US" smtClean="0">
                <a:sym typeface="Symbol" pitchFamily="18" charset="2"/>
              </a:rPr>
              <a:t>D}</a:t>
            </a:r>
            <a:endParaRPr lang="pt-BR" smtClean="0"/>
          </a:p>
          <a:p>
            <a:pPr lvl="2" algn="l" eaLnBrk="1" hangingPunct="1"/>
            <a:r>
              <a:rPr lang="pt-BR" smtClean="0"/>
              <a:t>R2(</a:t>
            </a:r>
            <a:r>
              <a:rPr lang="pt-BR" u="sng" smtClean="0"/>
              <a:t>B,C</a:t>
            </a:r>
            <a:r>
              <a:rPr lang="pt-BR" smtClean="0"/>
              <a:t>,D,A) ;</a:t>
            </a:r>
            <a:r>
              <a:rPr lang="fr-FR" smtClean="0"/>
              <a:t> F2 ={</a:t>
            </a:r>
            <a:r>
              <a:rPr lang="pt-BR" smtClean="0"/>
              <a:t>BC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pt-BR" smtClean="0"/>
              <a:t> D;  BC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pt-BR" smtClean="0"/>
              <a:t> A } </a:t>
            </a:r>
          </a:p>
          <a:p>
            <a:pPr lvl="2" algn="l" eaLnBrk="1" hangingPunct="1"/>
            <a:r>
              <a:rPr lang="pt-BR" smtClean="0"/>
              <a:t>R3(</a:t>
            </a:r>
            <a:r>
              <a:rPr lang="pt-BR" u="sng" smtClean="0"/>
              <a:t>D</a:t>
            </a:r>
            <a:r>
              <a:rPr lang="pt-BR" smtClean="0"/>
              <a:t>,B); </a:t>
            </a:r>
            <a:r>
              <a:rPr lang="fr-FR" smtClean="0"/>
              <a:t>F3 ={</a:t>
            </a:r>
            <a:r>
              <a:rPr lang="pt-BR" smtClean="0"/>
              <a:t> D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pt-BR" smtClean="0"/>
              <a:t> B } </a:t>
            </a:r>
            <a:endParaRPr lang="en-US" smtClean="0"/>
          </a:p>
          <a:p>
            <a:pPr algn="l" eaLnBrk="1" hangingPunct="1">
              <a:buFont typeface="Wingdings 2" pitchFamily="18" charset="2"/>
              <a:buNone/>
            </a:pPr>
            <a:r>
              <a:rPr lang="pt-BR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C88E-5F62-4731-8064-C8D6C7E5B27A}" type="datetime12">
              <a:rPr lang="vi-VN" altLang="en-US" smtClean="0"/>
              <a:pPr/>
              <a:t>07:19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4A0-E9E6-41FD-B97D-1FF3D761590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Phép tách bảo toàn phụ thuộc</a:t>
            </a:r>
            <a:endParaRPr lang="vi-VN" sz="2800"/>
          </a:p>
        </p:txBody>
      </p:sp>
      <p:sp>
        <p:nvSpPr>
          <p:cNvPr id="14" name="Rectangle 3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04800" y="1219200"/>
            <a:ext cx="785469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000" b="1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Thuật toán</a:t>
            </a:r>
            <a:r>
              <a:rPr kumimoji="0" lang="en-US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: Tách R(U,F)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1828800"/>
            <a:ext cx="324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b1. </a:t>
            </a:r>
            <a:r>
              <a:rPr lang="en-US" sz="2400" smtClean="0"/>
              <a:t>Tìm G = F</a:t>
            </a:r>
            <a:r>
              <a:rPr lang="en-US" sz="2400" baseline="-25000" smtClean="0"/>
              <a:t>min</a:t>
            </a:r>
            <a:endParaRPr lang="vi-VN" sz="2400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457200" y="24384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b2. </a:t>
            </a:r>
            <a:r>
              <a:rPr lang="en-US" sz="2200" smtClean="0"/>
              <a:t>Với các phụ thuộc hàm </a:t>
            </a:r>
            <a:r>
              <a:rPr lang="pt-BR" sz="2200" smtClean="0"/>
              <a:t>A</a:t>
            </a:r>
            <a:r>
              <a:rPr lang="pt-BR" sz="2200" baseline="-25000" smtClean="0"/>
              <a:t>i</a:t>
            </a:r>
            <a:r>
              <a:rPr lang="pt-BR" sz="2200" smtClean="0"/>
              <a:t>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pt-BR" sz="2200" smtClean="0"/>
              <a:t> X</a:t>
            </a:r>
            <a:r>
              <a:rPr lang="pt-BR" sz="2200" baseline="-25000" smtClean="0"/>
              <a:t>1</a:t>
            </a:r>
            <a:r>
              <a:rPr lang="pt-BR" sz="2200" smtClean="0"/>
              <a:t>, A</a:t>
            </a:r>
            <a:r>
              <a:rPr lang="pt-BR" sz="2200" baseline="-25000" smtClean="0"/>
              <a:t>i</a:t>
            </a:r>
            <a:r>
              <a:rPr lang="pt-BR" sz="2200" smtClean="0"/>
              <a:t>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X</a:t>
            </a:r>
            <a:r>
              <a:rPr lang="en-US" sz="2200" baseline="-25000" smtClean="0"/>
              <a:t>2</a:t>
            </a:r>
            <a:r>
              <a:rPr lang="en-US" sz="2200" smtClean="0"/>
              <a:t>, ..</a:t>
            </a:r>
            <a:r>
              <a:rPr lang="pt-BR" sz="2200" smtClean="0"/>
              <a:t>A</a:t>
            </a:r>
            <a:r>
              <a:rPr lang="pt-BR" sz="2200" baseline="-25000" smtClean="0"/>
              <a:t>i</a:t>
            </a:r>
            <a:r>
              <a:rPr lang="pt-BR" sz="2200" smtClean="0"/>
              <a:t>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pt-BR" sz="2200" smtClean="0"/>
              <a:t> X</a:t>
            </a:r>
            <a:r>
              <a:rPr lang="pt-BR" sz="2200" baseline="-25000" smtClean="0"/>
              <a:t>k</a:t>
            </a:r>
            <a:r>
              <a:rPr lang="en-US" sz="2200" smtClean="0"/>
              <a:t> trong G, tạo ra quan hệ R</a:t>
            </a:r>
            <a:r>
              <a:rPr lang="en-US" sz="2200" baseline="-25000" smtClean="0"/>
              <a:t>i</a:t>
            </a:r>
            <a:r>
              <a:rPr lang="en-US" sz="2200" smtClean="0"/>
              <a:t>(</a:t>
            </a:r>
            <a:r>
              <a:rPr lang="en-US" sz="2200" u="sng" smtClean="0"/>
              <a:t>A</a:t>
            </a:r>
            <a:r>
              <a:rPr lang="en-US" sz="2200" u="sng" baseline="-25000" smtClean="0"/>
              <a:t>i</a:t>
            </a:r>
            <a:r>
              <a:rPr lang="en-US" sz="2200" smtClean="0"/>
              <a:t>,X</a:t>
            </a:r>
            <a:r>
              <a:rPr lang="en-US" sz="2200" baseline="-25000" smtClean="0"/>
              <a:t>1</a:t>
            </a:r>
            <a:r>
              <a:rPr lang="en-US" sz="2200" smtClean="0"/>
              <a:t>,X</a:t>
            </a:r>
            <a:r>
              <a:rPr lang="en-US" sz="2200" baseline="-25000" smtClean="0"/>
              <a:t>2</a:t>
            </a:r>
            <a:r>
              <a:rPr lang="en-US" sz="2200" smtClean="0"/>
              <a:t>,..,X</a:t>
            </a:r>
            <a:r>
              <a:rPr lang="en-US" sz="2200" baseline="-25000" smtClean="0"/>
              <a:t>k</a:t>
            </a:r>
            <a:r>
              <a:rPr lang="en-US" sz="2200" smtClean="0"/>
              <a:t>)	 </a:t>
            </a:r>
            <a:endParaRPr lang="vi-VN" sz="2200" baseline="-25000"/>
          </a:p>
        </p:txBody>
      </p:sp>
      <p:sp>
        <p:nvSpPr>
          <p:cNvPr id="21" name="TextBox 20"/>
          <p:cNvSpPr txBox="1"/>
          <p:nvPr/>
        </p:nvSpPr>
        <p:spPr>
          <a:xfrm>
            <a:off x="457200" y="32766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b3. </a:t>
            </a:r>
            <a:r>
              <a:rPr lang="en-US" sz="2200" smtClean="0"/>
              <a:t>Các thuộc tính còn  lại (chưa được đưa vào quan hệ nào) được đưa vào một quan hệ riêng.</a:t>
            </a:r>
            <a:endParaRPr lang="vi-VN" sz="2200" baseline="-2500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5029200"/>
            <a:ext cx="78546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i="1" smtClean="0">
                <a:latin typeface="+mn-lt"/>
                <a:ea typeface="Tahoma" pitchFamily="34" charset="0"/>
                <a:cs typeface="Tahoma" pitchFamily="34" charset="0"/>
              </a:rPr>
              <a:t>Định lý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: Thuật</a:t>
            </a:r>
            <a:r>
              <a:rPr kumimoji="0" lang="en-U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 toán t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ách R(U,F) thành các quan hệ thỏa mãn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3NF trên</a:t>
            </a:r>
            <a:r>
              <a:rPr lang="en-US" sz="260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bảo toàn phụ thuộc.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95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Phép tách bảo toàn phụ thuộc </a:t>
            </a:r>
            <a:endParaRPr lang="vi-VN" sz="2800"/>
          </a:p>
        </p:txBody>
      </p:sp>
      <p:sp>
        <p:nvSpPr>
          <p:cNvPr id="12" name="Rectangle 11"/>
          <p:cNvSpPr/>
          <p:nvPr/>
        </p:nvSpPr>
        <p:spPr>
          <a:xfrm>
            <a:off x="304800" y="129540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fr-FR" sz="2400" i="1" smtClean="0"/>
              <a:t>Ví dụ</a:t>
            </a:r>
            <a:r>
              <a:rPr lang="fr-FR" sz="2400" smtClean="0"/>
              <a:t>: Tách đồ quan hệ: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fr-FR" sz="2400" smtClean="0"/>
              <a:t>	R = { </a:t>
            </a:r>
            <a:r>
              <a:rPr lang="fr-FR" sz="2400" u="sng" smtClean="0"/>
              <a:t>A</a:t>
            </a:r>
            <a:r>
              <a:rPr lang="fr-FR" sz="2400" smtClean="0"/>
              <a:t>,B,C,D}  với F={ </a:t>
            </a:r>
            <a:r>
              <a:rPr lang="pt-BR" sz="2400" smtClean="0"/>
              <a:t>A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pt-BR" sz="2400" smtClean="0"/>
              <a:t> BCD;  BC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pt-BR" sz="2400" smtClean="0"/>
              <a:t> DA;  D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pt-BR" sz="2400" smtClean="0"/>
              <a:t>B} </a:t>
            </a:r>
            <a:endParaRPr lang="vi-VN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400" y="2438401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B1: Tìm G là phủ tối thiểu của F. 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400" smtClean="0">
                <a:latin typeface="+mn-lt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b1.1    G = {A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B; 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C; A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D; BC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D; BC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A; D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B}</a:t>
            </a:r>
          </a:p>
          <a:p>
            <a:pPr lvl="2" algn="l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b1.2   Loại các phụ thuộc hàm thừa 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 </a:t>
            </a:r>
            <a:r>
              <a:rPr lang="en-US" sz="2000" smtClean="0"/>
              <a:t>BC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 D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 = {A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C; A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D;  BC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A; D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B}. 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4267201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smtClean="0"/>
              <a:t>B</a:t>
            </a:r>
            <a:r>
              <a:rPr lang="en-US" sz="2400" baseline="-25000" smtClean="0"/>
              <a:t>2</a:t>
            </a:r>
            <a:r>
              <a:rPr lang="en-US" sz="2400" smtClean="0"/>
              <a:t>: Lược đồ R sẽ được tách thành:</a:t>
            </a:r>
            <a:endParaRPr lang="pt-BR" sz="2400" smtClean="0"/>
          </a:p>
          <a:p>
            <a:pPr lvl="2" algn="l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lang="pt-BR" sz="2000" smtClean="0"/>
              <a:t>R1( </a:t>
            </a:r>
            <a:r>
              <a:rPr lang="pt-BR" sz="2000" u="sng" smtClean="0"/>
              <a:t>A</a:t>
            </a:r>
            <a:r>
              <a:rPr lang="pt-BR" sz="2000" smtClean="0"/>
              <a:t>,C,D) </a:t>
            </a:r>
          </a:p>
          <a:p>
            <a:pPr lvl="2" algn="l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lang="pt-BR" sz="2000" smtClean="0"/>
              <a:t>R2(</a:t>
            </a:r>
            <a:r>
              <a:rPr lang="pt-BR" sz="2000" u="sng" smtClean="0"/>
              <a:t>B,C</a:t>
            </a:r>
            <a:r>
              <a:rPr lang="pt-BR" sz="2000" smtClean="0"/>
              <a:t>,D,A) </a:t>
            </a:r>
          </a:p>
          <a:p>
            <a:pPr lvl="2" algn="l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lang="pt-BR" sz="2000" smtClean="0"/>
              <a:t>R3(</a:t>
            </a:r>
            <a:r>
              <a:rPr lang="pt-BR" sz="2000" u="sng" smtClean="0"/>
              <a:t>D</a:t>
            </a:r>
            <a:r>
              <a:rPr lang="pt-BR" sz="2000" smtClean="0"/>
              <a:t>,B)</a:t>
            </a:r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5791200" y="57150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Vậy D = {R1,R2,R3}</a:t>
            </a:r>
            <a:endParaRPr lang="vi-VN" b="1"/>
          </a:p>
        </p:txBody>
      </p:sp>
      <p:sp>
        <p:nvSpPr>
          <p:cNvPr id="19" name="Right Arrow 18"/>
          <p:cNvSpPr/>
          <p:nvPr/>
        </p:nvSpPr>
        <p:spPr>
          <a:xfrm>
            <a:off x="3048000" y="5029200"/>
            <a:ext cx="3581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7086600" y="49530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3NF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uiExpand="1" build="allAtOnce"/>
      <p:bldP spid="16" grpId="0"/>
      <p:bldP spid="18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95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</a:t>
            </a:r>
            <a:r>
              <a:rPr lang="en-US" sz="2000" b="1" smtClean="0"/>
              <a:t>Phép tách không mất mát</a:t>
            </a:r>
            <a:endParaRPr lang="vi-VN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228600" y="1219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l">
              <a:buFont typeface="Arial" pitchFamily="34" charset="0"/>
              <a:buChar char="•"/>
            </a:pPr>
            <a:r>
              <a:rPr lang="en-US" sz="2400" i="1" smtClean="0"/>
              <a:t>Không mất mát</a:t>
            </a:r>
            <a:r>
              <a:rPr lang="en-US" sz="2400" smtClean="0"/>
              <a:t>: không mất mát thông tin đảm bảo rằng khi nối tự nhiên các quan hệ trong phép tách không tạo ra các bộ giả </a:t>
            </a:r>
            <a:r>
              <a:rPr lang="en-US" sz="2400" i="1" smtClean="0"/>
              <a:t>(nối không phụ thêm).</a:t>
            </a:r>
            <a:endParaRPr lang="vi-VN" sz="2800" i="1"/>
          </a:p>
        </p:txBody>
      </p:sp>
      <p:sp>
        <p:nvSpPr>
          <p:cNvPr id="14" name="TextBox 13"/>
          <p:cNvSpPr txBox="1"/>
          <p:nvPr/>
        </p:nvSpPr>
        <p:spPr>
          <a:xfrm>
            <a:off x="228600" y="2977277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l">
              <a:buFont typeface="Arial" pitchFamily="34" charset="0"/>
              <a:buChar char="•"/>
            </a:pPr>
            <a:r>
              <a:rPr lang="en-US" sz="2400" smtClean="0"/>
              <a:t>Phép tách D = {R</a:t>
            </a:r>
            <a:r>
              <a:rPr lang="en-US" sz="2400" baseline="-25000" smtClean="0"/>
              <a:t>1</a:t>
            </a:r>
            <a:r>
              <a:rPr lang="en-US" sz="2400" smtClean="0"/>
              <a:t>,R</a:t>
            </a:r>
            <a:r>
              <a:rPr lang="en-US" sz="2400" baseline="-25000" smtClean="0"/>
              <a:t>2</a:t>
            </a:r>
            <a:r>
              <a:rPr lang="en-US" sz="2400" smtClean="0"/>
              <a:t>,..R</a:t>
            </a:r>
            <a:r>
              <a:rPr lang="en-US" sz="2400" baseline="-25000" smtClean="0"/>
              <a:t>m</a:t>
            </a:r>
            <a:r>
              <a:rPr lang="en-US" sz="2400" smtClean="0"/>
              <a:t> } của R(U,F) có tính chất không mất mát  nếu với mọi trạng thái r(R) ta có:</a:t>
            </a:r>
          </a:p>
          <a:p>
            <a:pPr marL="180000" indent="-180000" algn="l"/>
            <a:r>
              <a:rPr lang="vi-VN" sz="2800" smtClean="0">
                <a:sym typeface="Symbol"/>
              </a:rPr>
              <a:t>  	</a:t>
            </a:r>
            <a:r>
              <a:rPr lang="vi-VN" sz="3600" smtClean="0">
                <a:sym typeface="Symbol"/>
              </a:rPr>
              <a:t></a:t>
            </a:r>
            <a:r>
              <a:rPr lang="vi-VN" sz="2000" baseline="-25000" smtClean="0">
                <a:sym typeface="Symbol"/>
              </a:rPr>
              <a:t>R1</a:t>
            </a:r>
            <a:r>
              <a:rPr lang="vi-VN" sz="2000" smtClean="0">
                <a:sym typeface="Symbol"/>
              </a:rPr>
              <a:t>(</a:t>
            </a:r>
            <a:r>
              <a:rPr lang="vi-VN" sz="2800" smtClean="0">
                <a:sym typeface="Symbol"/>
              </a:rPr>
              <a:t>r</a:t>
            </a:r>
            <a:r>
              <a:rPr lang="vi-VN" sz="2000" smtClean="0">
                <a:sym typeface="Symbol"/>
              </a:rPr>
              <a:t>) </a:t>
            </a:r>
            <a:r>
              <a:rPr lang="vi-VN" smtClean="0">
                <a:sym typeface="Symbol"/>
              </a:rPr>
              <a:t>*</a:t>
            </a:r>
            <a:r>
              <a:rPr lang="vi-VN" sz="4000" smtClean="0">
                <a:sym typeface="Symbol"/>
              </a:rPr>
              <a:t> </a:t>
            </a:r>
            <a:r>
              <a:rPr lang="vi-VN" sz="2400" baseline="-25000" smtClean="0">
                <a:sym typeface="Symbol"/>
              </a:rPr>
              <a:t>R2</a:t>
            </a:r>
            <a:r>
              <a:rPr lang="vi-VN" sz="2400" smtClean="0">
                <a:sym typeface="Symbol"/>
              </a:rPr>
              <a:t>(</a:t>
            </a:r>
            <a:r>
              <a:rPr lang="vi-VN" sz="3600" smtClean="0">
                <a:sym typeface="Symbol"/>
              </a:rPr>
              <a:t>r</a:t>
            </a:r>
            <a:r>
              <a:rPr lang="vi-VN" sz="2400" smtClean="0">
                <a:sym typeface="Symbol"/>
              </a:rPr>
              <a:t>) ..*</a:t>
            </a:r>
            <a:r>
              <a:rPr lang="vi-VN" sz="4000" smtClean="0">
                <a:sym typeface="Symbol"/>
              </a:rPr>
              <a:t> </a:t>
            </a:r>
            <a:r>
              <a:rPr lang="en-US" sz="2800" baseline="-25000" smtClean="0">
                <a:sym typeface="Symbol"/>
              </a:rPr>
              <a:t>Rm</a:t>
            </a:r>
            <a:r>
              <a:rPr lang="vi-VN" sz="2400" smtClean="0">
                <a:sym typeface="Symbol"/>
              </a:rPr>
              <a:t>(</a:t>
            </a:r>
            <a:r>
              <a:rPr lang="vi-VN" sz="3600" smtClean="0">
                <a:sym typeface="Symbol"/>
              </a:rPr>
              <a:t>r</a:t>
            </a:r>
            <a:r>
              <a:rPr lang="vi-VN" sz="2400" smtClean="0">
                <a:sym typeface="Symbol"/>
              </a:rPr>
              <a:t>) = </a:t>
            </a:r>
            <a:r>
              <a:rPr lang="vi-VN" sz="4400" smtClean="0">
                <a:sym typeface="Symbol"/>
              </a:rPr>
              <a:t>r</a:t>
            </a:r>
          </a:p>
          <a:p>
            <a:pPr marL="180000" indent="-180000" algn="l"/>
            <a:r>
              <a:rPr lang="vi-VN" sz="2400" i="1" smtClean="0">
                <a:sym typeface="Symbol"/>
              </a:rPr>
              <a:t>	trong đó: </a:t>
            </a:r>
            <a:r>
              <a:rPr lang="vi-VN" sz="3200" smtClean="0">
                <a:sym typeface="Symbol"/>
              </a:rPr>
              <a:t></a:t>
            </a:r>
            <a:r>
              <a:rPr lang="vi-VN" baseline="-25000" smtClean="0">
                <a:sym typeface="Symbol"/>
              </a:rPr>
              <a:t>Ri</a:t>
            </a:r>
            <a:r>
              <a:rPr lang="vi-VN" smtClean="0">
                <a:sym typeface="Symbol"/>
              </a:rPr>
              <a:t>(</a:t>
            </a:r>
            <a:r>
              <a:rPr lang="vi-VN" sz="2400" smtClean="0">
                <a:sym typeface="Symbol"/>
              </a:rPr>
              <a:t>r</a:t>
            </a:r>
            <a:r>
              <a:rPr lang="vi-VN" smtClean="0">
                <a:sym typeface="Symbol"/>
              </a:rPr>
              <a:t>)</a:t>
            </a:r>
            <a:r>
              <a:rPr lang="vi-VN" sz="1200" smtClean="0">
                <a:sym typeface="Symbol"/>
              </a:rPr>
              <a:t> </a:t>
            </a:r>
            <a:r>
              <a:rPr lang="vi-VN" sz="2800" smtClean="0">
                <a:sym typeface="Symbol"/>
              </a:rPr>
              <a:t> </a:t>
            </a:r>
            <a:r>
              <a:rPr lang="vi-VN" sz="2400" smtClean="0">
                <a:sym typeface="Symbol"/>
              </a:rPr>
              <a:t>là phép chiếu của r trên R</a:t>
            </a:r>
            <a:r>
              <a:rPr lang="vi-VN" sz="2400" baseline="-25000" smtClean="0">
                <a:sym typeface="Symbol"/>
              </a:rPr>
              <a:t>i</a:t>
            </a:r>
            <a:endParaRPr lang="vi-VN" sz="1200" i="1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95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</a:t>
            </a:r>
            <a:r>
              <a:rPr lang="en-US" sz="2000" b="1" smtClean="0"/>
              <a:t>Phép tách không mất mát</a:t>
            </a:r>
            <a:endParaRPr lang="vi-VN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0" y="1295400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b="1" smtClean="0"/>
              <a:t>Thuật toán kiểm tra tính không mất mát</a:t>
            </a:r>
            <a:endParaRPr lang="vi-VN" b="1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28600" y="1752601"/>
            <a:ext cx="8229600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419100" marR="45720" lvl="0" indent="-419100" algn="l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 R(A1,A2,…An), tập</a:t>
            </a:r>
            <a:r>
              <a:rPr kumimoji="0" lang="pt-BR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phụ thuộc hàm F</a:t>
            </a:r>
          </a:p>
          <a:p>
            <a:pPr marL="419100" marR="45720" lvl="0" indent="-419100" algn="l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Với</a:t>
            </a:r>
            <a:r>
              <a:rPr kumimoji="0" lang="pt-BR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hép tách D = {R1, R2, …, Rm};</a:t>
            </a:r>
            <a:r>
              <a:rPr kumimoji="0" lang="pt-BR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kiểm tra tính không mất mát của D</a:t>
            </a:r>
            <a:endParaRPr kumimoji="0" lang="pt-B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4538" marR="0" lvl="1" indent="-400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AutoNum type="arabicPeriod"/>
              <a:tabLst/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Tạo ma trận S(m , n), mỗi</a:t>
            </a:r>
            <a:r>
              <a:rPr kumimoji="0" lang="pt-BR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cột của S là một thuộc tính, mỗi hàng ứng với mỗi quan hệ Ri </a:t>
            </a:r>
          </a:p>
          <a:p>
            <a:pPr marL="744538" marR="0" lvl="1" indent="-400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AutoNum type="arabicPeriod"/>
              <a:tabLst/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S(i,j) = 1 nếu  Aj thuộc Ri và  bằng 0</a:t>
            </a:r>
            <a:r>
              <a:rPr kumimoji="0" lang="pt-BR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trong trường hợp ngược lại.</a:t>
            </a:r>
          </a:p>
          <a:p>
            <a:pPr marL="744538" marR="0" lvl="1" indent="-400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AutoNum type="arabicPeriod"/>
              <a:tabLst/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Lặp lại thao tác sau cho đến khi nào việc thực hiện vòng lặp không làm thay đổi S: Với mỗi X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 trong F, xác định các  hàng trong S có các ký hiệu 1 như nhau trong các cột ứng với các thuộc tính trong X. Nếu có một hàng trong số đó chứa 1 trong các cột ứng với thuộc tính Y thì hãy làm cho các hàng cho các cột tương ứng của các hàng khác cũng chứa 1. </a:t>
            </a:r>
          </a:p>
          <a:p>
            <a:pPr marL="744538" marR="0" lvl="1" indent="-400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AutoNum type="arabicPeriod"/>
              <a:tabLst/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Nếu có một hàng chứa toàn ký hiệu “1” thì phép tách có tính chất nối không mất mát, ngược lại, phép tách không có tính chất đó.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5715000"/>
            <a:ext cx="671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i="1" smtClean="0"/>
              <a:t> Định lý: </a:t>
            </a:r>
            <a:r>
              <a:rPr lang="en-US" smtClean="0"/>
              <a:t>Thuật toán kiểm tra tính không mất mát trên là đúng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CC88E-5F62-4731-8064-C8D6C7E5B27A}" type="datetime12">
              <a:rPr lang="vi-VN" altLang="en-US" smtClean="0"/>
              <a:pPr>
                <a:defRPr/>
              </a:pPr>
              <a:t>07:19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l" eaLnBrk="1" hangingPunct="1"/>
            <a:endParaRPr lang="en-US" sz="2400" b="1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2895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mtClean="0">
                <a:ea typeface="Tahoma" pitchFamily="34" charset="0"/>
                <a:cs typeface="Tahoma" pitchFamily="34" charset="0"/>
              </a:rPr>
              <a:t>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Phép tách lược đồ quan hệ</a:t>
            </a:r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0" y="685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2. </a:t>
            </a:r>
            <a:r>
              <a:rPr lang="en-US" sz="2000" b="1" smtClean="0"/>
              <a:t>Phép tách không mất mát</a:t>
            </a:r>
            <a:endParaRPr lang="vi-VN" sz="2400" b="1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(MaNV, TenNV, MaDA, TenDA, DDiem, Sốgiờ)</a:t>
            </a:r>
            <a:endParaRPr kumimoji="0" lang="pt-B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F= {MaNV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TenNV, 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pt-BR" sz="2600" smtClean="0">
                <a:latin typeface="+mn-lt"/>
              </a:rPr>
              <a:t>      </a:t>
            </a: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MaDA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{TenDA, DDiem}, 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pt-BR" sz="2600" smtClean="0">
                <a:latin typeface="+mn-lt"/>
              </a:rPr>
              <a:t>      </a:t>
            </a: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{MaNV, MaDA}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Sốgiờ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pt-BR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phép tách D = {R1,R2,R3}</a:t>
            </a:r>
            <a:endParaRPr kumimoji="0" lang="pt-B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R1= (MaNV, TenNV) 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= (MaDA, TenDA, DDiem)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= (MaNV, MaDA, Sốgiờ)   </a:t>
            </a:r>
          </a:p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Kiểm tra xem phép tách có mất mát không?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13374</TotalTime>
  <Words>1390</Words>
  <Application>Microsoft Office PowerPoint</Application>
  <PresentationFormat>On-screen Show (4:3)</PresentationFormat>
  <Paragraphs>290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SRDC 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duyvb</cp:lastModifiedBy>
  <cp:revision>1163</cp:revision>
  <dcterms:created xsi:type="dcterms:W3CDTF">2003-05-25T12:47:52Z</dcterms:created>
  <dcterms:modified xsi:type="dcterms:W3CDTF">2014-11-11T15:26:00Z</dcterms:modified>
</cp:coreProperties>
</file>