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2" r:id="rId10"/>
    <p:sldId id="283" r:id="rId11"/>
    <p:sldId id="28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F95"/>
    <a:srgbClr val="00E1C6"/>
    <a:srgbClr val="069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>
        <p:scale>
          <a:sx n="125" d="100"/>
          <a:sy n="125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Ph%E1%BA%A7n_m%E1%BB%81m_ngu%E1%BB%93n_m%E1%BB%9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i.wikipedia.org/wiki/Gi%E1%BA%A5y_ph%C3%A9p_C%C3%B4ng_c%E1%BB%99ng_GNU" TargetMode="External"/><Relationship Id="rId5" Type="http://schemas.openxmlformats.org/officeDocument/2006/relationships/hyperlink" Target="https://vi.wikipedia.org/wiki/Th%E1%BA%ADp_ni%C3%AAn_1980" TargetMode="External"/><Relationship Id="rId4" Type="http://schemas.openxmlformats.org/officeDocument/2006/relationships/hyperlink" Target="https://vi.wikipedia.org/w/index.php?title=Dick_Grune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Internet" TargetMode="External"/><Relationship Id="rId3" Type="http://schemas.openxmlformats.org/officeDocument/2006/relationships/hyperlink" Target="https://vi.wikipedia.org/w/index.php?title=Ki%E1%BA%BFn_tr%C3%BAc_client-server&amp;action=edit&amp;redlink=1" TargetMode="External"/><Relationship Id="rId7" Type="http://schemas.openxmlformats.org/officeDocument/2006/relationships/hyperlink" Target="https://vi.wikipedia.org/wiki/L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i.wikipedia.org/wiki/M%C3%A1y_ch%E1%BB%A7" TargetMode="External"/><Relationship Id="rId5" Type="http://schemas.openxmlformats.org/officeDocument/2006/relationships/hyperlink" Target="https://vi.wikipedia.org/w/index.php?title=Client&amp;action=edit&amp;redlink=1" TargetMode="External"/><Relationship Id="rId4" Type="http://schemas.openxmlformats.org/officeDocument/2006/relationships/hyperlink" Target="https://vi.wikipedia.org/wiki/D%E1%BB%B1_%C3%A1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Uni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i.wikipedia.org/wiki/H%E1%BB%87_%C4%91i%E1%BB%81u_h%C3%A0n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T%E1%BA%ADp_t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Thu%E1%BA%ADt_to%C3%A1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vi.wikipedia.org/w/index.php?title=Delta_compression&amp;action=edit&amp;redlink=1" TargetMode="External"/><Relationship Id="rId4" Type="http://schemas.openxmlformats.org/officeDocument/2006/relationships/hyperlink" Target="https://vi.wikipedia.org/w/index.php?title=OpenBSD&amp;action=edit&amp;redlink=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Tìm hiểu về Phần Mềm CVS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CVS</a:t>
            </a:r>
            <a:endParaRPr dirty="0"/>
          </a:p>
        </p:txBody>
      </p:sp>
      <p:sp>
        <p:nvSpPr>
          <p:cNvPr id="623" name="Google Shape;623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732700" y="1607127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59F95"/>
                </a:solidFill>
                <a:latin typeface="Muli"/>
              </a:rPr>
              <a:t>Để</a:t>
            </a:r>
            <a:r>
              <a:rPr lang="en-US" dirty="0" smtClean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 smtClean="0">
                <a:solidFill>
                  <a:srgbClr val="059F95"/>
                </a:solidFill>
                <a:latin typeface="Muli"/>
              </a:rPr>
              <a:t>cài</a:t>
            </a:r>
            <a:r>
              <a:rPr lang="en-US" dirty="0" smtClean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 smtClean="0">
                <a:solidFill>
                  <a:srgbClr val="059F95"/>
                </a:solidFill>
                <a:latin typeface="Muli"/>
              </a:rPr>
              <a:t>đặt</a:t>
            </a:r>
            <a:r>
              <a:rPr lang="en-US" dirty="0" smtClean="0">
                <a:solidFill>
                  <a:srgbClr val="059F95"/>
                </a:solidFill>
                <a:latin typeface="Muli"/>
              </a:rPr>
              <a:t> CVS </a:t>
            </a:r>
            <a:r>
              <a:rPr lang="en-US" dirty="0" err="1" smtClean="0">
                <a:solidFill>
                  <a:srgbClr val="059F95"/>
                </a:solidFill>
                <a:latin typeface="Muli"/>
              </a:rPr>
              <a:t>trên</a:t>
            </a:r>
            <a:r>
              <a:rPr lang="en-US" dirty="0" smtClean="0">
                <a:solidFill>
                  <a:srgbClr val="059F95"/>
                </a:solidFill>
                <a:latin typeface="Muli"/>
              </a:rPr>
              <a:t> Ubuntu ta </a:t>
            </a:r>
            <a:r>
              <a:rPr lang="en-US" dirty="0" err="1" smtClean="0">
                <a:solidFill>
                  <a:srgbClr val="059F95"/>
                </a:solidFill>
                <a:latin typeface="Muli"/>
              </a:rPr>
              <a:t>thực</a:t>
            </a:r>
            <a:r>
              <a:rPr lang="en-US" dirty="0" smtClean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 smtClean="0">
                <a:solidFill>
                  <a:srgbClr val="059F95"/>
                </a:solidFill>
                <a:latin typeface="Muli"/>
              </a:rPr>
              <a:t>hiện</a:t>
            </a:r>
            <a:r>
              <a:rPr lang="en-US" dirty="0" smtClean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 smtClean="0">
                <a:solidFill>
                  <a:srgbClr val="059F95"/>
                </a:solidFill>
                <a:latin typeface="Muli"/>
              </a:rPr>
              <a:t>như</a:t>
            </a:r>
            <a:r>
              <a:rPr lang="en-US" dirty="0" smtClean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 smtClean="0">
                <a:solidFill>
                  <a:srgbClr val="059F95"/>
                </a:solidFill>
                <a:latin typeface="Muli"/>
              </a:rPr>
              <a:t>sau</a:t>
            </a:r>
            <a:endParaRPr lang="en-US" dirty="0" smtClean="0">
              <a:solidFill>
                <a:srgbClr val="059F95"/>
              </a:solidFill>
              <a:latin typeface="Mul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59F95"/>
                </a:solidFill>
                <a:latin typeface="Muli"/>
              </a:rPr>
              <a:t>Mở</a:t>
            </a:r>
            <a:r>
              <a:rPr lang="en-US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b="1" dirty="0">
                <a:solidFill>
                  <a:srgbClr val="059F95"/>
                </a:solidFill>
                <a:latin typeface="Muli"/>
              </a:rPr>
              <a:t>Terminal</a:t>
            </a:r>
            <a:r>
              <a:rPr lang="en-US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của</a:t>
            </a:r>
            <a:r>
              <a:rPr lang="en-US" dirty="0">
                <a:solidFill>
                  <a:srgbClr val="059F95"/>
                </a:solidFill>
                <a:latin typeface="Muli"/>
              </a:rPr>
              <a:t> Ubuntu 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và</a:t>
            </a:r>
            <a:r>
              <a:rPr lang="en-US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cài</a:t>
            </a:r>
            <a:r>
              <a:rPr lang="en-US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đặt</a:t>
            </a:r>
            <a:r>
              <a:rPr lang="en-US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thư</a:t>
            </a:r>
            <a:r>
              <a:rPr lang="en-US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viện</a:t>
            </a:r>
            <a:r>
              <a:rPr lang="en-US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b="1" dirty="0" err="1">
                <a:solidFill>
                  <a:srgbClr val="059F95"/>
                </a:solidFill>
                <a:latin typeface="Muli"/>
              </a:rPr>
              <a:t>cvs</a:t>
            </a:r>
            <a:r>
              <a:rPr lang="en-US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bằng</a:t>
            </a:r>
            <a:r>
              <a:rPr lang="en-US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dòng</a:t>
            </a:r>
            <a:r>
              <a:rPr lang="en-US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lệnh</a:t>
            </a:r>
            <a:r>
              <a:rPr lang="en-US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dirty="0" err="1">
                <a:solidFill>
                  <a:srgbClr val="059F95"/>
                </a:solidFill>
                <a:latin typeface="Muli"/>
              </a:rPr>
              <a:t>sau</a:t>
            </a:r>
            <a:r>
              <a:rPr lang="en-US" dirty="0">
                <a:solidFill>
                  <a:srgbClr val="059F95"/>
                </a:solidFill>
                <a:latin typeface="Muli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739864" y="2215555"/>
            <a:ext cx="2929971" cy="38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/>
              <a:t>Sudo</a:t>
            </a:r>
            <a:r>
              <a:rPr lang="en-US" b="1" i="1" dirty="0"/>
              <a:t> apt-get install </a:t>
            </a:r>
            <a:r>
              <a:rPr lang="en-US" b="1" i="1" dirty="0" err="1"/>
              <a:t>cvs</a:t>
            </a:r>
            <a:endParaRPr lang="en-US" dirty="0"/>
          </a:p>
        </p:txBody>
      </p:sp>
      <p:pic>
        <p:nvPicPr>
          <p:cNvPr id="43" name="Picture 4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3" b="36182"/>
          <a:stretch/>
        </p:blipFill>
        <p:spPr bwMode="auto">
          <a:xfrm>
            <a:off x="1732700" y="2821131"/>
            <a:ext cx="5605549" cy="1785505"/>
          </a:xfrm>
          <a:prstGeom prst="rect">
            <a:avLst/>
          </a:prstGeom>
          <a:ln w="38100" cap="sq">
            <a:solidFill>
              <a:srgbClr val="069A9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CVS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1489363" y="2334490"/>
            <a:ext cx="6089073" cy="1039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Muli"/>
              </a:rPr>
              <a:t>Cảm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ơn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thầy</a:t>
            </a:r>
            <a:r>
              <a:rPr lang="en-US" sz="2400" dirty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và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các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bạn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đã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lắng</a:t>
            </a:r>
            <a:r>
              <a:rPr lang="en-US" sz="2400" dirty="0" smtClean="0">
                <a:latin typeface="Muli"/>
              </a:rPr>
              <a:t> </a:t>
            </a:r>
            <a:r>
              <a:rPr lang="en-US" sz="2400" dirty="0" err="1" smtClean="0">
                <a:latin typeface="Muli"/>
              </a:rPr>
              <a:t>nghe</a:t>
            </a:r>
            <a:endParaRPr lang="en-US" sz="2400" dirty="0">
              <a:latin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Giới thiệu về CVS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510906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1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CVS (</a:t>
            </a:r>
            <a:r>
              <a:rPr lang="en-US" sz="1100" i="1" dirty="0">
                <a:solidFill>
                  <a:srgbClr val="00E1C6"/>
                </a:solidFill>
                <a:latin typeface="Muli"/>
              </a:rPr>
              <a:t>Concurrent Versions System</a:t>
            </a:r>
            <a:r>
              <a:rPr lang="en-US" sz="11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100" dirty="0" smtClean="0">
                <a:solidFill>
                  <a:srgbClr val="00E1C6"/>
                </a:solidFill>
                <a:latin typeface="Muli"/>
              </a:rPr>
              <a:t>)</a:t>
            </a:r>
            <a:endParaRPr sz="1100" dirty="0" smtClean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n-US" sz="1100" dirty="0">
                <a:solidFill>
                  <a:srgbClr val="059F95"/>
                </a:solidFill>
                <a:latin typeface="Muli"/>
              </a:rPr>
              <a:t>CVS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có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nghĩa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là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"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hệ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thống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các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phiên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bản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đồng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thời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". CVS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còn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có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tên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gọi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khác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là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sz="1100" i="1" dirty="0">
                <a:solidFill>
                  <a:srgbClr val="059F95"/>
                </a:solidFill>
                <a:latin typeface="Muli"/>
              </a:rPr>
              <a:t>Concurrent Versioning System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.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Đây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là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hệ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thống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quản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lý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các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phiên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bản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phần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mềm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sz="1100" dirty="0" err="1">
                <a:solidFill>
                  <a:srgbClr val="069A91"/>
                </a:solidFill>
                <a:latin typeface="Muli"/>
                <a:hlinkClick r:id="rId3" tooltip="Phần mềm nguồn mở"/>
              </a:rPr>
              <a:t>mã</a:t>
            </a:r>
            <a:r>
              <a:rPr lang="en-US" sz="1100" dirty="0">
                <a:solidFill>
                  <a:srgbClr val="069A91"/>
                </a:solidFill>
                <a:latin typeface="Muli"/>
                <a:hlinkClick r:id="rId3" tooltip="Phần mềm nguồn mở"/>
              </a:rPr>
              <a:t> </a:t>
            </a:r>
            <a:r>
              <a:rPr lang="en-US" sz="1100" dirty="0" err="1">
                <a:solidFill>
                  <a:srgbClr val="069A91"/>
                </a:solidFill>
                <a:latin typeface="Muli"/>
                <a:hlinkClick r:id="rId3" tooltip="Phần mềm nguồn mở"/>
              </a:rPr>
              <a:t>nguồn</a:t>
            </a:r>
            <a:r>
              <a:rPr lang="en-US" sz="1100" dirty="0">
                <a:solidFill>
                  <a:srgbClr val="069A91"/>
                </a:solidFill>
                <a:latin typeface="Muli"/>
                <a:hlinkClick r:id="rId3" tooltip="Phần mềm nguồn mở"/>
              </a:rPr>
              <a:t> </a:t>
            </a:r>
            <a:r>
              <a:rPr lang="en-US" sz="1100" dirty="0" err="1">
                <a:solidFill>
                  <a:srgbClr val="069A91"/>
                </a:solidFill>
                <a:latin typeface="Muli"/>
                <a:hlinkClick r:id="rId3" tooltip="Phần mềm nguồn mở"/>
              </a:rPr>
              <a:t>mở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được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đề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xuất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và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phát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triển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bởi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sz="1100" dirty="0">
                <a:solidFill>
                  <a:srgbClr val="059F95"/>
                </a:solidFill>
                <a:latin typeface="Muli"/>
                <a:hlinkClick r:id="rId4" tooltip="Dick Grune (trang chưa được viết)"/>
              </a:rPr>
              <a:t>Dick </a:t>
            </a:r>
            <a:r>
              <a:rPr lang="en-US" sz="1100" dirty="0" err="1">
                <a:solidFill>
                  <a:srgbClr val="059F95"/>
                </a:solidFill>
                <a:latin typeface="Muli"/>
                <a:hlinkClick r:id="rId4" tooltip="Dick Grune (trang chưa được viết)"/>
              </a:rPr>
              <a:t>Grune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vào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sz="1100" dirty="0" err="1">
                <a:solidFill>
                  <a:srgbClr val="059F95"/>
                </a:solidFill>
                <a:latin typeface="Muli"/>
                <a:hlinkClick r:id="rId5" tooltip="Thập niên 1980"/>
              </a:rPr>
              <a:t>thập</a:t>
            </a:r>
            <a:r>
              <a:rPr lang="en-US" sz="1100" dirty="0">
                <a:solidFill>
                  <a:srgbClr val="059F95"/>
                </a:solidFill>
                <a:latin typeface="Muli"/>
                <a:hlinkClick r:id="rId5" tooltip="Thập niên 1980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  <a:hlinkClick r:id="rId5" tooltip="Thập niên 1980"/>
              </a:rPr>
              <a:t>niên</a:t>
            </a:r>
            <a:r>
              <a:rPr lang="en-US" sz="1100" dirty="0">
                <a:solidFill>
                  <a:srgbClr val="059F95"/>
                </a:solidFill>
                <a:latin typeface="Muli"/>
                <a:hlinkClick r:id="rId5" tooltip="Thập niên 1980"/>
              </a:rPr>
              <a:t> 1980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. CVS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được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dùng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để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theo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vết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tất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cả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các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công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việc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và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các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thay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đổi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trong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một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tập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hợp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các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tập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tin. CVS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cho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phép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nhiều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lập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trình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viên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và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các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thành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viên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khác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trong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một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tổ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phát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triển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phần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mềm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cộng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tác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với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nhau</a:t>
            </a:r>
            <a:endParaRPr lang="en-US" sz="1100" dirty="0">
              <a:solidFill>
                <a:srgbClr val="059F95"/>
              </a:solidFill>
              <a:latin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59F9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rgbClr val="059F95"/>
                </a:solidFill>
                <a:latin typeface="Muli"/>
              </a:rPr>
              <a:t>CVS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đã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trở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nên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phổ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biến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trong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thế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giới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phần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mềm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sz="1100" dirty="0" err="1">
                <a:solidFill>
                  <a:srgbClr val="059F95"/>
                </a:solidFill>
                <a:latin typeface="Muli"/>
                <a:hlinkClick r:id="rId3" tooltip="Phần mềm nguồn mở"/>
              </a:rPr>
              <a:t>mã</a:t>
            </a:r>
            <a:r>
              <a:rPr lang="en-US" sz="1100" dirty="0">
                <a:solidFill>
                  <a:srgbClr val="059F95"/>
                </a:solidFill>
                <a:latin typeface="Muli"/>
                <a:hlinkClick r:id="rId3" tooltip="Phần mềm nguồn mở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  <a:hlinkClick r:id="rId3" tooltip="Phần mềm nguồn mở"/>
              </a:rPr>
              <a:t>nguồn</a:t>
            </a:r>
            <a:r>
              <a:rPr lang="en-US" sz="1100" dirty="0">
                <a:solidFill>
                  <a:srgbClr val="059F95"/>
                </a:solidFill>
                <a:latin typeface="Muli"/>
                <a:hlinkClick r:id="rId3" tooltip="Phần mềm nguồn mở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  <a:hlinkClick r:id="rId3" tooltip="Phần mềm nguồn mở"/>
              </a:rPr>
              <a:t>mở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và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được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cấp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phép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bởi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giấy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phép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công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 </a:t>
            </a:r>
            <a:r>
              <a:rPr lang="en-US" sz="1100" dirty="0" err="1">
                <a:solidFill>
                  <a:srgbClr val="059F95"/>
                </a:solidFill>
                <a:latin typeface="Muli"/>
              </a:rPr>
              <a:t>cộng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 </a:t>
            </a:r>
            <a:r>
              <a:rPr lang="en-US" sz="1100" dirty="0">
                <a:solidFill>
                  <a:srgbClr val="059F95"/>
                </a:solidFill>
                <a:latin typeface="Muli"/>
                <a:hlinkClick r:id="rId6" tooltip="Giấy phép Công cộng GNU"/>
              </a:rPr>
              <a:t>GNU GPL</a:t>
            </a:r>
            <a:r>
              <a:rPr lang="en-US" sz="1100" dirty="0">
                <a:solidFill>
                  <a:srgbClr val="059F95"/>
                </a:solidFill>
                <a:latin typeface="Muli"/>
              </a:rPr>
              <a:t>.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286468" y="121187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 smtClean="0"/>
              <a:t>CVS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 smtClean="0"/>
              <a:t>Phiên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bản</a:t>
            </a:r>
            <a:r>
              <a:rPr lang="en-US" sz="3600" b="1" dirty="0" smtClean="0"/>
              <a:t> 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59F95"/>
                </a:solidFill>
              </a:rPr>
              <a:t>Hiện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tại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phiên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bản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mới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nhất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của</a:t>
            </a:r>
            <a:r>
              <a:rPr lang="en-US" dirty="0">
                <a:solidFill>
                  <a:srgbClr val="059F95"/>
                </a:solidFill>
              </a:rPr>
              <a:t> VCS </a:t>
            </a:r>
            <a:r>
              <a:rPr lang="en-US" dirty="0" err="1">
                <a:solidFill>
                  <a:srgbClr val="059F95"/>
                </a:solidFill>
              </a:rPr>
              <a:t>là</a:t>
            </a:r>
            <a:r>
              <a:rPr lang="en-US" dirty="0">
                <a:solidFill>
                  <a:srgbClr val="059F95"/>
                </a:solidFill>
              </a:rPr>
              <a:t> : </a:t>
            </a:r>
            <a:r>
              <a:rPr lang="en-US" i="1" dirty="0">
                <a:solidFill>
                  <a:srgbClr val="059F95"/>
                </a:solidFill>
              </a:rPr>
              <a:t>1.12.13 - </a:t>
            </a:r>
            <a:r>
              <a:rPr lang="en-US" i="1" dirty="0" err="1">
                <a:solidFill>
                  <a:srgbClr val="059F95"/>
                </a:solidFill>
              </a:rPr>
              <a:t>Mirdebian</a:t>
            </a:r>
            <a:r>
              <a:rPr lang="en-US" i="1" dirty="0">
                <a:solidFill>
                  <a:srgbClr val="059F95"/>
                </a:solidFill>
              </a:rPr>
              <a:t> – 27</a:t>
            </a:r>
            <a:endParaRPr lang="en-US" dirty="0">
              <a:solidFill>
                <a:srgbClr val="059F9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99" y="677875"/>
            <a:ext cx="1935075" cy="1722376"/>
          </a:xfrm>
          <a:prstGeom prst="hexagon">
            <a:avLst>
              <a:gd name="adj" fmla="val 28318"/>
              <a:gd name="vf" fmla="val 115470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9824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Tính năng, đặc điểm,kiến trúc phần mềm</a:t>
            </a:r>
            <a:endParaRPr sz="28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00E1C6"/>
                </a:solidFill>
                <a:latin typeface="Muli"/>
              </a:rPr>
              <a:t>CVS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là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một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hệ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thống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kiểm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soát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phiên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bản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tập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trung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,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một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thành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phần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quan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trọng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của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Quản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lý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cấu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hình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nguồn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(SCM).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Sử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dụng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nó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,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bạn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có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thể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ghi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lại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lịch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sử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thay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đổi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của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từng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tệp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dựa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trên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văn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bản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.</a:t>
            </a:r>
            <a:endParaRPr lang="en-US" sz="1400" dirty="0" smtClean="0">
              <a:solidFill>
                <a:srgbClr val="00E1C6"/>
              </a:solidFill>
              <a:latin typeface="Muli"/>
            </a:endParaRPr>
          </a:p>
          <a:p>
            <a:pPr marL="0" lvl="0" indent="0">
              <a:buNone/>
            </a:pPr>
            <a:r>
              <a:rPr lang="en-US" sz="1400" dirty="0" smtClean="0">
                <a:solidFill>
                  <a:srgbClr val="00E1C6"/>
                </a:solidFill>
                <a:latin typeface="Muli"/>
              </a:rPr>
              <a:t>CVS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sử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dụng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400" dirty="0" err="1">
                <a:solidFill>
                  <a:srgbClr val="00E1C6"/>
                </a:solidFill>
                <a:latin typeface="Muli"/>
                <a:hlinkClick r:id="rId3" tooltip="Kiến trúc client-server (trang chưa được viết)"/>
              </a:rPr>
              <a:t>kiến</a:t>
            </a:r>
            <a:r>
              <a:rPr lang="en-US" sz="1400" dirty="0">
                <a:solidFill>
                  <a:srgbClr val="00E1C6"/>
                </a:solidFill>
                <a:latin typeface="Muli"/>
                <a:hlinkClick r:id="rId3" tooltip="Kiến trúc client-server (trang chưa được viết)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  <a:hlinkClick r:id="rId3" tooltip="Kiến trúc client-server (trang chưa được viết)"/>
              </a:rPr>
              <a:t>trúc</a:t>
            </a:r>
            <a:r>
              <a:rPr lang="en-US" sz="1400" dirty="0">
                <a:solidFill>
                  <a:srgbClr val="00E1C6"/>
                </a:solidFill>
                <a:latin typeface="Muli"/>
                <a:hlinkClick r:id="rId3" tooltip="Kiến trúc client-server (trang chưa được viết)"/>
              </a:rPr>
              <a:t> client-server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,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trong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đó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phía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server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lưu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trữ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các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phiên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bản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hiện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tại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của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400" dirty="0" err="1">
                <a:solidFill>
                  <a:srgbClr val="00E1C6"/>
                </a:solidFill>
                <a:latin typeface="Muli"/>
                <a:hlinkClick r:id="rId4" tooltip="Dự án"/>
              </a:rPr>
              <a:t>dự</a:t>
            </a:r>
            <a:r>
              <a:rPr lang="en-US" sz="1400" dirty="0">
                <a:solidFill>
                  <a:srgbClr val="00E1C6"/>
                </a:solidFill>
                <a:latin typeface="Muli"/>
                <a:hlinkClick r:id="rId4" tooltip="Dự án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  <a:hlinkClick r:id="rId4" tooltip="Dự án"/>
              </a:rPr>
              <a:t>án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và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lịch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sử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của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nó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.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Trong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khi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đó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,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các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400" dirty="0">
                <a:solidFill>
                  <a:srgbClr val="00E1C6"/>
                </a:solidFill>
                <a:latin typeface="Muli"/>
                <a:hlinkClick r:id="rId5" tooltip="Client (trang chưa được viết)"/>
              </a:rPr>
              <a:t>client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(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tạm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hiểu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là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các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nhà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phát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triển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)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kết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nối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tới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400" dirty="0">
                <a:solidFill>
                  <a:srgbClr val="00E1C6"/>
                </a:solidFill>
                <a:latin typeface="Muli"/>
                <a:hlinkClick r:id="rId6" tooltip="Máy chủ"/>
              </a:rPr>
              <a:t>server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để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lấy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về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một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phiên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bản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copy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đầy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đủ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dự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án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,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làm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việc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trên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phiên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bản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đó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và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sau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đó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lưu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lại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nhưng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thay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đổi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của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họ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.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Thông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thường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, client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và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server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kết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nối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thông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 qua 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mạng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400" dirty="0">
                <a:solidFill>
                  <a:srgbClr val="00E1C6"/>
                </a:solidFill>
                <a:latin typeface="Muli"/>
                <a:hlinkClick r:id="rId7" tooltip="LAN"/>
              </a:rPr>
              <a:t>LAN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400" dirty="0" err="1">
                <a:solidFill>
                  <a:srgbClr val="00E1C6"/>
                </a:solidFill>
                <a:latin typeface="Muli"/>
              </a:rPr>
              <a:t>hoặc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 </a:t>
            </a:r>
            <a:r>
              <a:rPr lang="en-US" sz="1400" dirty="0">
                <a:solidFill>
                  <a:srgbClr val="00E1C6"/>
                </a:solidFill>
                <a:latin typeface="Muli"/>
                <a:hlinkClick r:id="rId8" tooltip="Internet"/>
              </a:rPr>
              <a:t>Internet</a:t>
            </a:r>
            <a:r>
              <a:rPr lang="en-US" sz="1400" dirty="0">
                <a:solidFill>
                  <a:srgbClr val="00E1C6"/>
                </a:solidFill>
                <a:latin typeface="Muli"/>
              </a:rPr>
              <a:t>. </a:t>
            </a:r>
            <a:r>
              <a:rPr lang="en" sz="1400" dirty="0" smtClean="0">
                <a:solidFill>
                  <a:srgbClr val="00E1C6"/>
                </a:solidFill>
                <a:latin typeface="Muli"/>
              </a:rPr>
              <a:t>.</a:t>
            </a:r>
            <a:endParaRPr sz="1400" dirty="0">
              <a:solidFill>
                <a:srgbClr val="00E1C6"/>
              </a:solidFill>
              <a:latin typeface="Muli"/>
            </a:endParaRP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025594" y="1762206"/>
            <a:ext cx="5025288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>
                <a:solidFill>
                  <a:srgbClr val="059F95"/>
                </a:solidFill>
              </a:rPr>
              <a:t>Client </a:t>
            </a:r>
            <a:r>
              <a:rPr lang="en-US" dirty="0" err="1">
                <a:solidFill>
                  <a:srgbClr val="059F95"/>
                </a:solidFill>
              </a:rPr>
              <a:t>và</a:t>
            </a:r>
            <a:r>
              <a:rPr lang="en-US" dirty="0">
                <a:solidFill>
                  <a:srgbClr val="059F95"/>
                </a:solidFill>
              </a:rPr>
              <a:t> server </a:t>
            </a:r>
            <a:r>
              <a:rPr lang="en-US" dirty="0" err="1">
                <a:solidFill>
                  <a:srgbClr val="059F95"/>
                </a:solidFill>
              </a:rPr>
              <a:t>có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thể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cùng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chạy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trên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một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máy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nếu</a:t>
            </a:r>
            <a:r>
              <a:rPr lang="en-US" dirty="0">
                <a:solidFill>
                  <a:srgbClr val="059F95"/>
                </a:solidFill>
              </a:rPr>
              <a:t> CVS </a:t>
            </a:r>
            <a:r>
              <a:rPr lang="en-US" dirty="0" err="1">
                <a:solidFill>
                  <a:srgbClr val="059F95"/>
                </a:solidFill>
              </a:rPr>
              <a:t>có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nhiệm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vụ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theo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vết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lịch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sử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của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dự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án</a:t>
            </a:r>
            <a:r>
              <a:rPr lang="en-US" dirty="0">
                <a:solidFill>
                  <a:srgbClr val="059F95"/>
                </a:solidFill>
              </a:rPr>
              <a:t> do </a:t>
            </a:r>
            <a:r>
              <a:rPr lang="en-US" dirty="0" err="1">
                <a:solidFill>
                  <a:srgbClr val="059F95"/>
                </a:solidFill>
              </a:rPr>
              <a:t>các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nhà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phát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triển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phần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mềm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phát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triển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trong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nội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bộ</a:t>
            </a:r>
            <a:r>
              <a:rPr lang="en-US" dirty="0">
                <a:solidFill>
                  <a:srgbClr val="059F95"/>
                </a:solidFill>
              </a:rPr>
              <a:t>. </a:t>
            </a:r>
            <a:r>
              <a:rPr lang="en-US" dirty="0" err="1">
                <a:solidFill>
                  <a:srgbClr val="059F95"/>
                </a:solidFill>
              </a:rPr>
              <a:t>Phần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mềm</a:t>
            </a:r>
            <a:r>
              <a:rPr lang="en-US" dirty="0">
                <a:solidFill>
                  <a:srgbClr val="059F95"/>
                </a:solidFill>
              </a:rPr>
              <a:t> server </a:t>
            </a:r>
            <a:r>
              <a:rPr lang="en-US" dirty="0" err="1">
                <a:solidFill>
                  <a:srgbClr val="059F95"/>
                </a:solidFill>
              </a:rPr>
              <a:t>thường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chạy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trên</a:t>
            </a:r>
            <a:r>
              <a:rPr lang="en-US" dirty="0">
                <a:solidFill>
                  <a:srgbClr val="059F95"/>
                </a:solidFill>
              </a:rPr>
              <a:t> </a:t>
            </a:r>
            <a:r>
              <a:rPr lang="en-US" u="sng" dirty="0">
                <a:solidFill>
                  <a:srgbClr val="059F95"/>
                </a:solidFill>
                <a:hlinkClick r:id="rId3" tooltip="Unix"/>
              </a:rPr>
              <a:t>Unix</a:t>
            </a:r>
            <a:r>
              <a:rPr lang="en-US" dirty="0">
                <a:solidFill>
                  <a:srgbClr val="059F95"/>
                </a:solidFill>
              </a:rPr>
              <a:t>, </a:t>
            </a:r>
            <a:r>
              <a:rPr lang="en-US" dirty="0" err="1">
                <a:solidFill>
                  <a:srgbClr val="059F95"/>
                </a:solidFill>
              </a:rPr>
              <a:t>trong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khi</a:t>
            </a:r>
            <a:r>
              <a:rPr lang="en-US" dirty="0">
                <a:solidFill>
                  <a:srgbClr val="059F95"/>
                </a:solidFill>
              </a:rPr>
              <a:t> CVS client </a:t>
            </a:r>
            <a:r>
              <a:rPr lang="en-US" dirty="0" err="1">
                <a:solidFill>
                  <a:srgbClr val="059F95"/>
                </a:solidFill>
              </a:rPr>
              <a:t>có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thể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chạy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trên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nhiều</a:t>
            </a:r>
            <a:r>
              <a:rPr lang="en-US" dirty="0">
                <a:solidFill>
                  <a:srgbClr val="059F95"/>
                </a:solidFill>
              </a:rPr>
              <a:t> </a:t>
            </a:r>
            <a:r>
              <a:rPr lang="en-US" u="sng" dirty="0" err="1">
                <a:solidFill>
                  <a:srgbClr val="059F95"/>
                </a:solidFill>
                <a:hlinkClick r:id="rId4" tooltip="Hệ điều hành"/>
              </a:rPr>
              <a:t>hệ</a:t>
            </a:r>
            <a:r>
              <a:rPr lang="en-US" u="sng" dirty="0">
                <a:solidFill>
                  <a:srgbClr val="059F95"/>
                </a:solidFill>
                <a:hlinkClick r:id="rId4" tooltip="Hệ điều hành"/>
              </a:rPr>
              <a:t> </a:t>
            </a:r>
            <a:r>
              <a:rPr lang="en-US" u="sng" dirty="0" err="1">
                <a:solidFill>
                  <a:srgbClr val="059F95"/>
                </a:solidFill>
                <a:hlinkClick r:id="rId4" tooltip="Hệ điều hành"/>
              </a:rPr>
              <a:t>điều</a:t>
            </a:r>
            <a:r>
              <a:rPr lang="en-US" u="sng" dirty="0">
                <a:solidFill>
                  <a:srgbClr val="059F95"/>
                </a:solidFill>
                <a:hlinkClick r:id="rId4" tooltip="Hệ điều hành"/>
              </a:rPr>
              <a:t> </a:t>
            </a:r>
            <a:r>
              <a:rPr lang="en-US" u="sng" dirty="0" err="1">
                <a:solidFill>
                  <a:srgbClr val="059F95"/>
                </a:solidFill>
                <a:hlinkClick r:id="rId4" tooltip="Hệ điều hành"/>
              </a:rPr>
              <a:t>hành</a:t>
            </a:r>
            <a:r>
              <a:rPr lang="en-US" dirty="0">
                <a:solidFill>
                  <a:srgbClr val="059F95"/>
                </a:solidFill>
              </a:rPr>
              <a:t> </a:t>
            </a:r>
            <a:r>
              <a:rPr lang="en-US" dirty="0" err="1">
                <a:solidFill>
                  <a:srgbClr val="059F95"/>
                </a:solidFill>
              </a:rPr>
              <a:t>khác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nhau</a:t>
            </a:r>
            <a:r>
              <a:rPr lang="en-US" dirty="0">
                <a:solidFill>
                  <a:srgbClr val="059F95"/>
                </a:solidFill>
              </a:rPr>
              <a:t>.</a:t>
            </a:r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760869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CVS</a:t>
            </a:r>
            <a:endParaRPr sz="60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7035" y="1733499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>
                <a:solidFill>
                  <a:srgbClr val="059F95"/>
                </a:solidFill>
              </a:rPr>
              <a:t>Nhiều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nhà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phát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triển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phần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mềm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có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thể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làm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việc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đồng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thời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trên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cùng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một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dự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án</a:t>
            </a:r>
            <a:r>
              <a:rPr lang="en-US" dirty="0">
                <a:solidFill>
                  <a:srgbClr val="059F95"/>
                </a:solidFill>
              </a:rPr>
              <a:t>. </a:t>
            </a:r>
            <a:r>
              <a:rPr lang="en-US" dirty="0" err="1">
                <a:solidFill>
                  <a:srgbClr val="059F95"/>
                </a:solidFill>
              </a:rPr>
              <a:t>Trong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đó</a:t>
            </a:r>
            <a:r>
              <a:rPr lang="en-US" dirty="0">
                <a:solidFill>
                  <a:srgbClr val="059F95"/>
                </a:solidFill>
              </a:rPr>
              <a:t>, </a:t>
            </a:r>
            <a:r>
              <a:rPr lang="en-US" dirty="0" err="1">
                <a:solidFill>
                  <a:srgbClr val="059F95"/>
                </a:solidFill>
              </a:rPr>
              <a:t>mỗi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nhà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phát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triển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thay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đổi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nội</a:t>
            </a:r>
            <a:r>
              <a:rPr lang="en-US" dirty="0">
                <a:solidFill>
                  <a:srgbClr val="059F95"/>
                </a:solidFill>
              </a:rPr>
              <a:t> dung </a:t>
            </a:r>
            <a:r>
              <a:rPr lang="en-US" dirty="0" err="1">
                <a:solidFill>
                  <a:srgbClr val="059F95"/>
                </a:solidFill>
              </a:rPr>
              <a:t>các</a:t>
            </a:r>
            <a:r>
              <a:rPr lang="en-US" dirty="0">
                <a:solidFill>
                  <a:srgbClr val="059F95"/>
                </a:solidFill>
              </a:rPr>
              <a:t> </a:t>
            </a:r>
            <a:r>
              <a:rPr lang="en-US" dirty="0" err="1">
                <a:solidFill>
                  <a:srgbClr val="059F95"/>
                </a:solidFill>
                <a:hlinkClick r:id="rId3" tooltip="Tập tin"/>
              </a:rPr>
              <a:t>tập</a:t>
            </a:r>
            <a:r>
              <a:rPr lang="en-US" dirty="0">
                <a:solidFill>
                  <a:srgbClr val="059F95"/>
                </a:solidFill>
                <a:hlinkClick r:id="rId3" tooltip="Tập tin"/>
              </a:rPr>
              <a:t> tin</a:t>
            </a:r>
            <a:r>
              <a:rPr lang="en-US" dirty="0">
                <a:solidFill>
                  <a:srgbClr val="059F95"/>
                </a:solidFill>
              </a:rPr>
              <a:t> </a:t>
            </a:r>
            <a:r>
              <a:rPr lang="en-US" dirty="0" err="1">
                <a:solidFill>
                  <a:srgbClr val="059F95"/>
                </a:solidFill>
              </a:rPr>
              <a:t>bên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trong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phiên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bản</a:t>
            </a:r>
            <a:r>
              <a:rPr lang="en-US" dirty="0">
                <a:solidFill>
                  <a:srgbClr val="059F95"/>
                </a:solidFill>
              </a:rPr>
              <a:t> copy </a:t>
            </a:r>
            <a:r>
              <a:rPr lang="en-US" dirty="0" err="1">
                <a:solidFill>
                  <a:srgbClr val="059F95"/>
                </a:solidFill>
              </a:rPr>
              <a:t>của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dự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án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của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chính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họ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và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sau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đó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gởi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những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thay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đổi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của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họ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về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máy</a:t>
            </a:r>
            <a:r>
              <a:rPr lang="en-US" dirty="0">
                <a:solidFill>
                  <a:srgbClr val="059F95"/>
                </a:solidFill>
              </a:rPr>
              <a:t> server. </a:t>
            </a:r>
            <a:endParaRPr lang="en-US" dirty="0" smtClean="0">
              <a:solidFill>
                <a:srgbClr val="059F95"/>
              </a:solidFill>
            </a:endParaRPr>
          </a:p>
          <a:p>
            <a:pPr marL="285750" indent="-285750"/>
            <a:r>
              <a:rPr lang="en-US" dirty="0" err="1" smtClean="0">
                <a:solidFill>
                  <a:srgbClr val="059F95"/>
                </a:solidFill>
              </a:rPr>
              <a:t>Để</a:t>
            </a:r>
            <a:r>
              <a:rPr lang="en-US" dirty="0" smtClean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tránh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việc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người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này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ghi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đè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lên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những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thay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đổi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của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người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khác</a:t>
            </a:r>
            <a:r>
              <a:rPr lang="en-US" dirty="0">
                <a:solidFill>
                  <a:srgbClr val="059F95"/>
                </a:solidFill>
              </a:rPr>
              <a:t>, server </a:t>
            </a:r>
            <a:r>
              <a:rPr lang="en-US" dirty="0" err="1">
                <a:solidFill>
                  <a:srgbClr val="059F95"/>
                </a:solidFill>
              </a:rPr>
              <a:t>chỉ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chấp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nhận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những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thay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đổi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đối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với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phiên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bản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gần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đây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nhất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của</a:t>
            </a:r>
            <a:r>
              <a:rPr lang="en-US" dirty="0">
                <a:solidFill>
                  <a:srgbClr val="059F95"/>
                </a:solidFill>
              </a:rPr>
              <a:t> </a:t>
            </a:r>
            <a:r>
              <a:rPr lang="en-US" dirty="0" err="1">
                <a:solidFill>
                  <a:srgbClr val="059F95"/>
                </a:solidFill>
              </a:rPr>
              <a:t>một</a:t>
            </a:r>
            <a:r>
              <a:rPr lang="en-US" dirty="0">
                <a:solidFill>
                  <a:srgbClr val="059F95"/>
                </a:solidFill>
              </a:rPr>
              <a:t> file. </a:t>
            </a:r>
            <a:endParaRPr sz="2400" dirty="0">
              <a:solidFill>
                <a:srgbClr val="059F95"/>
              </a:solidFill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4" y="677001"/>
            <a:ext cx="3108301" cy="2689082"/>
          </a:xfrm>
          <a:prstGeom prst="hexagon">
            <a:avLst>
              <a:gd name="adj" fmla="val 27805"/>
              <a:gd name="vf" fmla="val 115470"/>
            </a:avLst>
          </a:prstGeom>
          <a:ln>
            <a:solidFill>
              <a:srgbClr val="059F95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9843" y="1421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CVS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509755" y="2082894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err="1" smtClean="0">
                <a:solidFill>
                  <a:srgbClr val="059F95"/>
                </a:solidFill>
              </a:rPr>
              <a:t>Các</a:t>
            </a:r>
            <a:r>
              <a:rPr lang="en-US" sz="1200" dirty="0" smtClean="0">
                <a:solidFill>
                  <a:srgbClr val="059F95"/>
                </a:solidFill>
              </a:rPr>
              <a:t> client </a:t>
            </a:r>
            <a:r>
              <a:rPr lang="en-US" sz="1200" dirty="0" err="1" smtClean="0">
                <a:solidFill>
                  <a:srgbClr val="059F95"/>
                </a:solidFill>
              </a:rPr>
              <a:t>cũng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có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thể</a:t>
            </a:r>
            <a:r>
              <a:rPr lang="en-US" sz="1200" dirty="0" smtClean="0">
                <a:solidFill>
                  <a:srgbClr val="059F95"/>
                </a:solidFill>
              </a:rPr>
              <a:t> so </a:t>
            </a:r>
            <a:r>
              <a:rPr lang="en-US" sz="1200" dirty="0" err="1" smtClean="0">
                <a:solidFill>
                  <a:srgbClr val="059F95"/>
                </a:solidFill>
              </a:rPr>
              <a:t>sánh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các</a:t>
            </a:r>
            <a:r>
              <a:rPr lang="en-US" sz="1200" dirty="0" smtClean="0">
                <a:solidFill>
                  <a:srgbClr val="059F95"/>
                </a:solidFill>
              </a:rPr>
              <a:t> </a:t>
            </a:r>
            <a:r>
              <a:rPr lang="en-US" sz="1200" u="sng" dirty="0" err="1" smtClean="0">
                <a:solidFill>
                  <a:srgbClr val="059F95"/>
                </a:solidFill>
                <a:hlinkClick r:id="rId3" tooltip="Thuật toán"/>
              </a:rPr>
              <a:t>thuật</a:t>
            </a:r>
            <a:r>
              <a:rPr lang="en-US" sz="1200" u="sng" dirty="0" smtClean="0">
                <a:solidFill>
                  <a:srgbClr val="059F95"/>
                </a:solidFill>
                <a:hlinkClick r:id="rId3" tooltip="Thuật toán"/>
              </a:rPr>
              <a:t> </a:t>
            </a:r>
            <a:r>
              <a:rPr lang="en-US" sz="1200" u="sng" dirty="0" err="1" smtClean="0">
                <a:solidFill>
                  <a:srgbClr val="059F95"/>
                </a:solidFill>
                <a:hlinkClick r:id="rId3" tooltip="Thuật toán"/>
              </a:rPr>
              <a:t>toán</a:t>
            </a:r>
            <a:r>
              <a:rPr lang="en-US" sz="1200" dirty="0" smtClean="0">
                <a:solidFill>
                  <a:srgbClr val="059F95"/>
                </a:solidFill>
              </a:rPr>
              <a:t>, </a:t>
            </a:r>
            <a:r>
              <a:rPr lang="en-US" sz="1200" dirty="0" err="1" smtClean="0">
                <a:solidFill>
                  <a:srgbClr val="059F95"/>
                </a:solidFill>
              </a:rPr>
              <a:t>yêu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cầu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lịch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sử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đầy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đủ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của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sự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thay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đổi</a:t>
            </a:r>
            <a:r>
              <a:rPr lang="en-US" sz="1200" dirty="0" smtClean="0">
                <a:solidFill>
                  <a:srgbClr val="059F95"/>
                </a:solidFill>
              </a:rPr>
              <a:t>. </a:t>
            </a:r>
            <a:r>
              <a:rPr lang="en-US" sz="1200" dirty="0" err="1" smtClean="0">
                <a:solidFill>
                  <a:srgbClr val="059F95"/>
                </a:solidFill>
              </a:rPr>
              <a:t>Nhiều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dự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án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mã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nguồn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mở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cũng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cho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phép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kiểu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truy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cập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nặc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danh</a:t>
            </a:r>
            <a:r>
              <a:rPr lang="en-US" sz="1200" dirty="0" smtClean="0">
                <a:solidFill>
                  <a:srgbClr val="059F95"/>
                </a:solidFill>
              </a:rPr>
              <a:t> (</a:t>
            </a:r>
            <a:r>
              <a:rPr lang="en-US" sz="1200" i="1" dirty="0" smtClean="0">
                <a:solidFill>
                  <a:srgbClr val="059F95"/>
                </a:solidFill>
              </a:rPr>
              <a:t>anonymous read access</a:t>
            </a:r>
            <a:r>
              <a:rPr lang="en-US" sz="1200" dirty="0" smtClean="0">
                <a:solidFill>
                  <a:srgbClr val="059F95"/>
                </a:solidFill>
              </a:rPr>
              <a:t>) </a:t>
            </a:r>
            <a:r>
              <a:rPr lang="en-US" sz="1200" dirty="0" err="1" smtClean="0">
                <a:solidFill>
                  <a:srgbClr val="059F95"/>
                </a:solidFill>
              </a:rPr>
              <a:t>để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đọc</a:t>
            </a:r>
            <a:r>
              <a:rPr lang="en-US" sz="1200" dirty="0" smtClean="0">
                <a:solidFill>
                  <a:srgbClr val="059F95"/>
                </a:solidFill>
              </a:rPr>
              <a:t>, ý </a:t>
            </a:r>
            <a:r>
              <a:rPr lang="en-US" sz="1200" dirty="0" err="1" smtClean="0">
                <a:solidFill>
                  <a:srgbClr val="059F95"/>
                </a:solidFill>
              </a:rPr>
              <a:t>tưởng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này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được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đưa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ra</a:t>
            </a:r>
            <a:r>
              <a:rPr lang="en-US" sz="1200" dirty="0" smtClean="0">
                <a:solidFill>
                  <a:srgbClr val="059F95"/>
                </a:solidFill>
              </a:rPr>
              <a:t> </a:t>
            </a:r>
            <a:r>
              <a:rPr lang="en-US" sz="1200" dirty="0" err="1" smtClean="0">
                <a:solidFill>
                  <a:srgbClr val="059F95"/>
                </a:solidFill>
              </a:rPr>
              <a:t>bởi</a:t>
            </a:r>
            <a:r>
              <a:rPr lang="en-US" sz="1200" dirty="0" smtClean="0">
                <a:solidFill>
                  <a:srgbClr val="059F95"/>
                </a:solidFill>
              </a:rPr>
              <a:t> </a:t>
            </a:r>
            <a:r>
              <a:rPr lang="en-US" sz="1200" u="sng" dirty="0" err="1" smtClean="0">
                <a:solidFill>
                  <a:srgbClr val="059F95"/>
                </a:solidFill>
                <a:hlinkClick r:id="rId4" tooltip="OpenBSD (trang chưa được viết)"/>
              </a:rPr>
              <a:t>OpenBSD</a:t>
            </a:r>
            <a:r>
              <a:rPr lang="en-US" sz="1200" dirty="0" smtClean="0">
                <a:solidFill>
                  <a:srgbClr val="059F95"/>
                </a:solidFill>
              </a:rPr>
              <a:t>.</a:t>
            </a:r>
            <a:endParaRPr lang="en-US" sz="1200" dirty="0">
              <a:solidFill>
                <a:srgbClr val="059F95"/>
              </a:solidFill>
            </a:endParaRPr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3909500" y="2066575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rgbClr val="059F95"/>
                </a:solidFill>
              </a:rPr>
              <a:t>Client </a:t>
            </a:r>
            <a:r>
              <a:rPr lang="en-US" sz="1200" dirty="0" err="1">
                <a:solidFill>
                  <a:srgbClr val="059F95"/>
                </a:solidFill>
              </a:rPr>
              <a:t>cũng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có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thể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sử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dụng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lệnh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cập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nhật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để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cập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nhật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bản</a:t>
            </a:r>
            <a:r>
              <a:rPr lang="en-US" sz="1200" dirty="0">
                <a:solidFill>
                  <a:srgbClr val="059F95"/>
                </a:solidFill>
              </a:rPr>
              <a:t> copy </a:t>
            </a:r>
            <a:r>
              <a:rPr lang="en-US" sz="1200" dirty="0" err="1">
                <a:solidFill>
                  <a:srgbClr val="059F95"/>
                </a:solidFill>
              </a:rPr>
              <a:t>của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họ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với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phiên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bản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mới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nhất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trên</a:t>
            </a:r>
            <a:r>
              <a:rPr lang="en-US" sz="1200" dirty="0">
                <a:solidFill>
                  <a:srgbClr val="059F95"/>
                </a:solidFill>
              </a:rPr>
              <a:t> server. </a:t>
            </a:r>
            <a:r>
              <a:rPr lang="en-US" sz="1200" dirty="0" err="1">
                <a:solidFill>
                  <a:srgbClr val="059F95"/>
                </a:solidFill>
              </a:rPr>
              <a:t>Điều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này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loại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bỏ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được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khả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năng</a:t>
            </a:r>
            <a:r>
              <a:rPr lang="en-US" sz="1200" dirty="0">
                <a:solidFill>
                  <a:srgbClr val="059F95"/>
                </a:solidFill>
              </a:rPr>
              <a:t> download </a:t>
            </a:r>
            <a:r>
              <a:rPr lang="en-US" sz="1200" dirty="0" err="1">
                <a:solidFill>
                  <a:srgbClr val="059F95"/>
                </a:solidFill>
              </a:rPr>
              <a:t>lặp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lại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toàn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bộ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dự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án</a:t>
            </a:r>
            <a:r>
              <a:rPr lang="en-US" sz="1200" dirty="0">
                <a:solidFill>
                  <a:srgbClr val="059F95"/>
                </a:solidFill>
              </a:rPr>
              <a:t>.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082894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rgbClr val="059F95"/>
                </a:solidFill>
              </a:rPr>
              <a:t>CVS </a:t>
            </a:r>
            <a:r>
              <a:rPr lang="en-US" sz="1200" dirty="0" err="1">
                <a:solidFill>
                  <a:srgbClr val="059F95"/>
                </a:solidFill>
              </a:rPr>
              <a:t>sử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dụng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phương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pháp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nén</a:t>
            </a:r>
            <a:r>
              <a:rPr lang="en-US" sz="1200" dirty="0">
                <a:solidFill>
                  <a:srgbClr val="059F95"/>
                </a:solidFill>
              </a:rPr>
              <a:t> </a:t>
            </a:r>
            <a:r>
              <a:rPr lang="en-US" sz="1200" u="sng" dirty="0">
                <a:solidFill>
                  <a:srgbClr val="059F95"/>
                </a:solidFill>
                <a:hlinkClick r:id="rId5" tooltip="Delta compression (trang chưa được viết)"/>
              </a:rPr>
              <a:t>delta compression</a:t>
            </a:r>
            <a:r>
              <a:rPr lang="en-US" sz="1200" dirty="0">
                <a:solidFill>
                  <a:srgbClr val="059F95"/>
                </a:solidFill>
              </a:rPr>
              <a:t> </a:t>
            </a:r>
            <a:r>
              <a:rPr lang="en-US" sz="1200" dirty="0" err="1">
                <a:solidFill>
                  <a:srgbClr val="059F95"/>
                </a:solidFill>
              </a:rPr>
              <a:t>để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tiết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kiệm</a:t>
            </a:r>
            <a:r>
              <a:rPr lang="en-US" sz="1200" dirty="0">
                <a:solidFill>
                  <a:srgbClr val="059F95"/>
                </a:solidFill>
              </a:rPr>
              <a:t> chi </a:t>
            </a:r>
            <a:r>
              <a:rPr lang="en-US" sz="1200" dirty="0" err="1">
                <a:solidFill>
                  <a:srgbClr val="059F95"/>
                </a:solidFill>
              </a:rPr>
              <a:t>phí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lưu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trữ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các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phiên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bản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khác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nhau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của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cùng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một</a:t>
            </a:r>
            <a:r>
              <a:rPr lang="en-US" sz="1200" dirty="0">
                <a:solidFill>
                  <a:srgbClr val="059F95"/>
                </a:solidFill>
              </a:rPr>
              <a:t> </a:t>
            </a:r>
            <a:r>
              <a:rPr lang="en-US" sz="1200" dirty="0" err="1">
                <a:solidFill>
                  <a:srgbClr val="059F95"/>
                </a:solidFill>
              </a:rPr>
              <a:t>tập</a:t>
            </a:r>
            <a:r>
              <a:rPr lang="en-US" sz="1200" dirty="0">
                <a:solidFill>
                  <a:srgbClr val="059F95"/>
                </a:solidFill>
              </a:rPr>
              <a:t> tin.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Cài đặt CVS</a:t>
            </a:r>
            <a:endParaRPr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269</Words>
  <Application>Microsoft Office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 Neue</vt:lpstr>
      <vt:lpstr>Muli</vt:lpstr>
      <vt:lpstr>Nixie One</vt:lpstr>
      <vt:lpstr>Wingdings</vt:lpstr>
      <vt:lpstr>Imogen template</vt:lpstr>
      <vt:lpstr>Tìm hiểu về Phần Mềm CVS</vt:lpstr>
      <vt:lpstr>Giới thiệu về CVS</vt:lpstr>
      <vt:lpstr>CVS</vt:lpstr>
      <vt:lpstr>Tính năng, đặc điểm,kiến trúc phần mềm</vt:lpstr>
      <vt:lpstr>PowerPoint Presentation</vt:lpstr>
      <vt:lpstr>PowerPoint Presentation</vt:lpstr>
      <vt:lpstr>CVS</vt:lpstr>
      <vt:lpstr>CVS</vt:lpstr>
      <vt:lpstr>Cài đặt CVS</vt:lpstr>
      <vt:lpstr>CVS</vt:lpstr>
      <vt:lpstr>CVS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Phần Mềm CVS</dc:title>
  <dc:creator>HOANG DUY QUAN</dc:creator>
  <cp:lastModifiedBy>HOANG DUY QUAN</cp:lastModifiedBy>
  <cp:revision>8</cp:revision>
  <dcterms:modified xsi:type="dcterms:W3CDTF">2021-09-27T08:34:07Z</dcterms:modified>
</cp:coreProperties>
</file>