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png"/>
  <Override PartName="/ppt/media/image18.jpg" ContentType="image/png"/>
  <Override PartName="/ppt/media/image19.jpg" ContentType="image/png"/>
  <Override PartName="/ppt/media/image21.jpg" ContentType="image/png"/>
  <Override PartName="/ppt/media/image22.jpg" ContentType="image/png"/>
  <Override PartName="/ppt/media/image23.jpg" ContentType="image/png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sldIdLst>
    <p:sldId id="256" r:id="rId4"/>
    <p:sldId id="264" r:id="rId5"/>
    <p:sldId id="300" r:id="rId6"/>
    <p:sldId id="310" r:id="rId7"/>
    <p:sldId id="309" r:id="rId8"/>
    <p:sldId id="308" r:id="rId9"/>
    <p:sldId id="26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261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61B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>
      <p:cViewPr varScale="1">
        <p:scale>
          <a:sx n="97" d="100"/>
          <a:sy n="97" d="100"/>
        </p:scale>
        <p:origin x="426" y="90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199C-A399-4C0B-8B45-6E675A5F7FF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DF6A-CACA-42E7-971C-31FA195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2E3B724-289B-4D2A-A6DA-A824A9B18F39}"/>
              </a:ext>
            </a:extLst>
          </p:cNvPr>
          <p:cNvSpPr/>
          <p:nvPr userDrawn="1"/>
        </p:nvSpPr>
        <p:spPr>
          <a:xfrm rot="10800000">
            <a:off x="1085171" y="653530"/>
            <a:ext cx="1725923" cy="3572198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703D8009-4987-4820-8800-ADFEB0C3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896" y="1780111"/>
            <a:ext cx="5328444" cy="123253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5700A897-E684-4805-9BFE-1CE1C0780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748" y="3003798"/>
            <a:ext cx="532844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30+ Ready Made PowerPoint Template</a:t>
            </a:r>
          </a:p>
          <a:p>
            <a:pPr lvl="0"/>
            <a:r>
              <a:rPr lang="en-US" altLang="ko-KR" dirty="0"/>
              <a:t>with Google Slides for Free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922" y="51470"/>
            <a:ext cx="2051720" cy="23762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</a:t>
            </a:r>
          </a:p>
          <a:p>
            <a:pPr lvl="0"/>
            <a:r>
              <a:rPr lang="en-US" altLang="ko-KR" dirty="0"/>
              <a:t>Team </a:t>
            </a:r>
          </a:p>
          <a:p>
            <a:pPr lvl="0"/>
            <a:r>
              <a:rPr lang="en-US" altLang="ko-KR" dirty="0"/>
              <a:t>Layout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7F12CC0-5557-4349-BC6B-EE11FD7CD601}"/>
              </a:ext>
            </a:extLst>
          </p:cNvPr>
          <p:cNvSpPr/>
          <p:nvPr userDrawn="1"/>
        </p:nvSpPr>
        <p:spPr>
          <a:xfrm rot="10800000">
            <a:off x="993991" y="3219822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52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02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9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5559552" cy="5158130"/>
          </a:xfrm>
          <a:custGeom>
            <a:avLst/>
            <a:gdLst>
              <a:gd name="connsiteX0" fmla="*/ 0 w 3707904"/>
              <a:gd name="connsiteY0" fmla="*/ 0 h 5143500"/>
              <a:gd name="connsiteX1" fmla="*/ 3707904 w 3707904"/>
              <a:gd name="connsiteY1" fmla="*/ 0 h 5143500"/>
              <a:gd name="connsiteX2" fmla="*/ 3707904 w 3707904"/>
              <a:gd name="connsiteY2" fmla="*/ 5143500 h 5143500"/>
              <a:gd name="connsiteX3" fmla="*/ 0 w 3707904"/>
              <a:gd name="connsiteY3" fmla="*/ 5143500 h 5143500"/>
              <a:gd name="connsiteX4" fmla="*/ 0 w 3707904"/>
              <a:gd name="connsiteY4" fmla="*/ 0 h 5143500"/>
              <a:gd name="connsiteX0" fmla="*/ 0 w 5778106"/>
              <a:gd name="connsiteY0" fmla="*/ 0 h 5150815"/>
              <a:gd name="connsiteX1" fmla="*/ 3707904 w 5778106"/>
              <a:gd name="connsiteY1" fmla="*/ 0 h 5150815"/>
              <a:gd name="connsiteX2" fmla="*/ 5778106 w 5778106"/>
              <a:gd name="connsiteY2" fmla="*/ 5150815 h 5150815"/>
              <a:gd name="connsiteX3" fmla="*/ 0 w 5778106"/>
              <a:gd name="connsiteY3" fmla="*/ 5143500 h 5150815"/>
              <a:gd name="connsiteX4" fmla="*/ 0 w 5778106"/>
              <a:gd name="connsiteY4" fmla="*/ 0 h 5150815"/>
              <a:gd name="connsiteX0" fmla="*/ 0 w 7026177"/>
              <a:gd name="connsiteY0" fmla="*/ 0 h 5158130"/>
              <a:gd name="connsiteX1" fmla="*/ 3707904 w 7026177"/>
              <a:gd name="connsiteY1" fmla="*/ 0 h 5158130"/>
              <a:gd name="connsiteX2" fmla="*/ 7026177 w 7026177"/>
              <a:gd name="connsiteY2" fmla="*/ 5158130 h 5158130"/>
              <a:gd name="connsiteX3" fmla="*/ 0 w 7026177"/>
              <a:gd name="connsiteY3" fmla="*/ 5143500 h 5158130"/>
              <a:gd name="connsiteX4" fmla="*/ 0 w 7026177"/>
              <a:gd name="connsiteY4" fmla="*/ 0 h 515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6177" h="5158130">
                <a:moveTo>
                  <a:pt x="0" y="0"/>
                </a:moveTo>
                <a:lnTo>
                  <a:pt x="3707904" y="0"/>
                </a:lnTo>
                <a:lnTo>
                  <a:pt x="7026177" y="515813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4850588" cy="265782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9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17281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8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3386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E1E8C59-A5FA-4064-8C9D-C2A77E8973A2}"/>
              </a:ext>
            </a:extLst>
          </p:cNvPr>
          <p:cNvSpPr/>
          <p:nvPr userDrawn="1"/>
        </p:nvSpPr>
        <p:spPr>
          <a:xfrm rot="10800000">
            <a:off x="1557300" y="1473913"/>
            <a:ext cx="1060850" cy="2195674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AA04F3E-584D-4EE1-AFF5-8F76AF3305B6}"/>
              </a:ext>
            </a:extLst>
          </p:cNvPr>
          <p:cNvSpPr/>
          <p:nvPr userDrawn="1"/>
        </p:nvSpPr>
        <p:spPr>
          <a:xfrm rot="10800000">
            <a:off x="3980607" y="696443"/>
            <a:ext cx="1207699" cy="2499613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357986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415592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087149" y="3287851"/>
            <a:ext cx="1011264" cy="199221"/>
          </a:xfrm>
          <a:prstGeom prst="ellipse">
            <a:avLst/>
          </a:prstGeom>
          <a:solidFill>
            <a:schemeClr val="tx1">
              <a:alpha val="2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554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6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8721DC2-5188-4BB5-96DF-E862B5F1DF72}"/>
              </a:ext>
            </a:extLst>
          </p:cNvPr>
          <p:cNvSpPr/>
          <p:nvPr userDrawn="1"/>
        </p:nvSpPr>
        <p:spPr>
          <a:xfrm rot="10800000">
            <a:off x="8460431" y="3958405"/>
            <a:ext cx="503984" cy="1043112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18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70F7E6B-EC81-4E1E-87B9-EEC3C2824BC5}"/>
              </a:ext>
            </a:extLst>
          </p:cNvPr>
          <p:cNvSpPr/>
          <p:nvPr userDrawn="1"/>
        </p:nvSpPr>
        <p:spPr>
          <a:xfrm rot="10800000">
            <a:off x="993991" y="3370407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3478"/>
            <a:ext cx="43924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699542"/>
            <a:ext cx="439248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271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879812" y="69954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9664" y="127560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EE0A1-77C2-4B31-A125-F437B5CF117F}"/>
              </a:ext>
            </a:extLst>
          </p:cNvPr>
          <p:cNvGrpSpPr/>
          <p:nvPr userDrawn="1"/>
        </p:nvGrpSpPr>
        <p:grpSpPr>
          <a:xfrm>
            <a:off x="4124487" y="1717916"/>
            <a:ext cx="895027" cy="2072585"/>
            <a:chOff x="4124487" y="1717916"/>
            <a:chExt cx="895027" cy="2072585"/>
          </a:xfrm>
        </p:grpSpPr>
        <p:sp>
          <p:nvSpPr>
            <p:cNvPr id="22" name="Oval 21"/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6DD790-57EE-4039-81D7-2805440C3498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82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 userDrawn="1"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 userDrawn="1"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 userDrawn="1"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 userDrawn="1"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 userDrawn="1"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9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71" r:id="rId3"/>
    <p:sldLayoutId id="2147483658" r:id="rId4"/>
    <p:sldLayoutId id="2147483672" r:id="rId5"/>
    <p:sldLayoutId id="2147483656" r:id="rId6"/>
    <p:sldLayoutId id="2147483663" r:id="rId7"/>
    <p:sldLayoutId id="2147483664" r:id="rId8"/>
    <p:sldLayoutId id="2147483665" r:id="rId9"/>
    <p:sldLayoutId id="2147483670" r:id="rId10"/>
    <p:sldLayoutId id="2147483666" r:id="rId11"/>
    <p:sldLayoutId id="2147483673" r:id="rId12"/>
    <p:sldLayoutId id="2147483668" r:id="rId13"/>
    <p:sldLayoutId id="2147483669" r:id="rId14"/>
    <p:sldLayoutId id="2147483674" r:id="rId15"/>
    <p:sldLayoutId id="214748365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2016/12/27/categories/#classification-phan-loai" TargetMode="External"/><Relationship Id="rId2" Type="http://schemas.openxmlformats.org/officeDocument/2006/relationships/hyperlink" Target="https://en.wikipedia.org/wiki/Lazy_learning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chinelearningcoban.com/2016/12/27/categories/#regression-hoi-qu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69568" y="1995686"/>
            <a:ext cx="6840760" cy="968947"/>
          </a:xfrm>
          <a:prstGeom prst="rect">
            <a:avLst/>
          </a:prstGeom>
        </p:spPr>
        <p:txBody>
          <a:bodyPr>
            <a:prstTxWarp prst="textWave2">
              <a:avLst>
                <a:gd name="adj1" fmla="val 20000"/>
                <a:gd name="adj2" fmla="val 101"/>
              </a:avLst>
            </a:prstTxWarp>
          </a:bodyPr>
          <a:lstStyle/>
          <a:p>
            <a:r>
              <a:rPr lang="en-US" altLang="ko-KR" sz="32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 thác dữ liệu</a:t>
            </a:r>
            <a:r>
              <a:rPr lang="vi-VN" altLang="ko-KR" sz="32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32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851920" y="693851"/>
            <a:ext cx="3312368" cy="2520280"/>
          </a:xfrm>
          <a:prstGeom prst="rect">
            <a:avLst/>
          </a:prstGeom>
        </p:spPr>
        <p:txBody>
          <a:bodyPr>
            <a:prstTxWarp prst="textArchUp">
              <a:avLst>
                <a:gd name="adj" fmla="val 11318134"/>
              </a:avLst>
            </a:prstTxWarp>
          </a:bodyPr>
          <a:lstStyle/>
          <a:p>
            <a:r>
              <a:rPr lang="vi-VN" altLang="ko-KR" sz="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</a:t>
            </a:r>
            <a:endParaRPr lang="en-US" altLang="ko-KR" sz="500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5252" y="3498911"/>
            <a:ext cx="6629392" cy="765936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marL="270510" algn="ctr">
              <a:lnSpc>
                <a:spcPct val="115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 loài hoa bằng knn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Chia dữ liệu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6342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được bộ 105/150 dữ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của training set(70%)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1332673"/>
            <a:ext cx="8424936" cy="3414287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Chia dữ liệu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6342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được bộ 45/150 dữ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của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set(30%)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75606"/>
            <a:ext cx="8424936" cy="36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Train model và sử dụng model để test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6342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chọn K=9 để huấn luyện mô hình  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04953"/>
            <a:ext cx="673052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Train model và sử dụng model để test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6342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chọn K=9 để huấn luyện mô hình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set(70%)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1248291"/>
            <a:ext cx="5220580" cy="30963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52120" y="971334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 phân loại chính xác là 99 và tỉ lệ 94,2857%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24128" y="2125248"/>
            <a:ext cx="3528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 phân loại sai là 6 và tỉ lệ là 6.7143 % </a:t>
            </a:r>
          </a:p>
        </p:txBody>
      </p:sp>
    </p:spTree>
    <p:extLst>
      <p:ext uri="{BB962C8B-B14F-4D97-AF65-F5344CB8AC3E}">
        <p14:creationId xmlns:p14="http://schemas.microsoft.com/office/powerpoint/2010/main" val="1714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Train model và sử dụng model để test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6342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huấn luyện mô hình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set(30%)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2120" y="971334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 phân loại chính xác là 44 và tỉ lệ 97,7778%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24128" y="2125248"/>
            <a:ext cx="3528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 phân loại sai là 1 và tỉ lệ là 2.2222 %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264260"/>
            <a:ext cx="5256584" cy="300931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252342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thấy cả 2 lần huấn luyện thì cho ra tỉ lệ đúng rất cao không chênh lênh bao nhiêu  </a:t>
            </a:r>
          </a:p>
        </p:txBody>
      </p:sp>
    </p:spTree>
    <p:extLst>
      <p:ext uri="{BB962C8B-B14F-4D97-AF65-F5344CB8AC3E}">
        <p14:creationId xmlns:p14="http://schemas.microsoft.com/office/powerpoint/2010/main" val="11993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57214"/>
            <a:ext cx="7496175" cy="1533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2400" y="838742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1: Khai Báo Các Thư Viện Cần Thiết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838742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2: Load dữ liệu và hiển thị vài dữ liệu mẫu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8449"/>
            <a:ext cx="5435600" cy="2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838742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được kết quả từ các mẫu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30028"/>
            <a:ext cx="2448272" cy="3317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66" y="1630027"/>
            <a:ext cx="2592645" cy="3317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97" y="1630026"/>
            <a:ext cx="2634515" cy="33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838742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3: Tách traning set và test set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10849"/>
            <a:ext cx="5715000" cy="168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46849"/>
            <a:ext cx="1485900" cy="361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1764" y="3301703"/>
            <a:ext cx="8820472" cy="111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838742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4: KNN dự đoán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0552"/>
            <a:ext cx="4610100" cy="733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1764" y="2070356"/>
            <a:ext cx="8820472" cy="111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 trường hợp K=1, tức là với thời điểm dữ liệu test ta chỉ xét1 điểm dữ liệu traning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 và lấy nhãn cã điểm đó để dự đoán cho điểm dữ liệu test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06058"/>
            <a:ext cx="6553200" cy="88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35697" y="0"/>
            <a:ext cx="7295548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vi-VN" altLang="ko-KR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 VIÊN NHÓM</a:t>
            </a:r>
            <a:endParaRPr lang="ko-KR" alt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02F033-5840-48EC-9A58-A1C1445B8793}"/>
              </a:ext>
            </a:extLst>
          </p:cNvPr>
          <p:cNvGrpSpPr/>
          <p:nvPr/>
        </p:nvGrpSpPr>
        <p:grpSpPr>
          <a:xfrm>
            <a:off x="3059832" y="1491630"/>
            <a:ext cx="5144402" cy="540000"/>
            <a:chOff x="3131841" y="1442348"/>
            <a:chExt cx="6012162" cy="540000"/>
          </a:xfrm>
        </p:grpSpPr>
        <p:sp>
          <p:nvSpPr>
            <p:cNvPr id="8" name="Round Same Side Corner Rectangle 7"/>
            <p:cNvSpPr/>
            <p:nvPr userDrawn="1"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093256" y="15769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CBB496A-3CFB-4722-8061-B1A3FADC07AC}"/>
              </a:ext>
            </a:extLst>
          </p:cNvPr>
          <p:cNvGrpSpPr/>
          <p:nvPr/>
        </p:nvGrpSpPr>
        <p:grpSpPr>
          <a:xfrm>
            <a:off x="3073917" y="2190317"/>
            <a:ext cx="5130315" cy="540000"/>
            <a:chOff x="3402125" y="2134749"/>
            <a:chExt cx="5749181" cy="540000"/>
          </a:xfrm>
        </p:grpSpPr>
        <p:sp>
          <p:nvSpPr>
            <p:cNvPr id="12" name="Round Same Side Corner Rectangle 11"/>
            <p:cNvSpPr/>
            <p:nvPr userDrawn="1"/>
          </p:nvSpPr>
          <p:spPr>
            <a:xfrm rot="162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122736" y="22671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1400" y="1576963"/>
            <a:ext cx="500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Hữu Đông Khanh - 2001190600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8681" y="2267177"/>
            <a:ext cx="335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 Xuân Huy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2001190568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838742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nhận được: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764" y="2070356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cho thấy nhãn dự đoán giống với label thật của dữ liệu test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7811"/>
            <a:ext cx="4648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838742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5: Đánh Giá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8449"/>
            <a:ext cx="5876925" cy="685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1764" y="2131804"/>
            <a:ext cx="882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đánh giá độ chính xác của thuật toán KNN, chúng ta xem có bao nhiêu điểm trong dữ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được dự đoán đúng. lấy số lượng đó chia cho tổng số lượng trong tập dữ liệu test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 độ chính xác. Thư viện sklearn cung cấp cho ta hàm số accuracy_score để thực hiện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này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187624" y="2007953"/>
            <a:ext cx="684076" cy="216024"/>
          </a:xfrm>
          <a:prstGeom prst="lef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838742"/>
            <a:ext cx="882047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nhận được: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1764" y="2131804"/>
            <a:ext cx="8820472" cy="111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k=1 đã cho ra kết quả là 94%. Nhận thấy rằng nếu chỉ xét 1 điểm gần nhất có thể dẫn đến kết quả sai nếu điểm đó là nhiễu. Vậy nên ta thử xét với k=9 thì kết quả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9" y="1477118"/>
            <a:ext cx="1724025" cy="435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51290"/>
            <a:ext cx="1752600" cy="5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5816" y="3723878"/>
            <a:ext cx="3312368" cy="576063"/>
          </a:xfrm>
        </p:spPr>
        <p:txBody>
          <a:bodyPr/>
          <a:lstStyle/>
          <a:p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35697" y="0"/>
            <a:ext cx="7295548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vi-VN" altLang="ko-KR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 DUNG</a:t>
            </a:r>
            <a:endParaRPr lang="ko-KR" alt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02F033-5840-48EC-9A58-A1C1445B8793}"/>
              </a:ext>
            </a:extLst>
          </p:cNvPr>
          <p:cNvGrpSpPr/>
          <p:nvPr/>
        </p:nvGrpSpPr>
        <p:grpSpPr>
          <a:xfrm>
            <a:off x="3064327" y="1275606"/>
            <a:ext cx="5400599" cy="540000"/>
            <a:chOff x="3131841" y="1442348"/>
            <a:chExt cx="6012162" cy="540000"/>
          </a:xfrm>
        </p:grpSpPr>
        <p:sp>
          <p:nvSpPr>
            <p:cNvPr id="8" name="Round Same Side Corner Rectangle 7"/>
            <p:cNvSpPr/>
            <p:nvPr userDrawn="1"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078413" y="13644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CBB496A-3CFB-4722-8061-B1A3FADC07AC}"/>
              </a:ext>
            </a:extLst>
          </p:cNvPr>
          <p:cNvGrpSpPr/>
          <p:nvPr/>
        </p:nvGrpSpPr>
        <p:grpSpPr>
          <a:xfrm>
            <a:off x="3334611" y="1968007"/>
            <a:ext cx="5130315" cy="540000"/>
            <a:chOff x="3402125" y="2134749"/>
            <a:chExt cx="5749181" cy="540000"/>
          </a:xfrm>
        </p:grpSpPr>
        <p:sp>
          <p:nvSpPr>
            <p:cNvPr id="12" name="Round Same Side Corner Rectangle 11"/>
            <p:cNvSpPr/>
            <p:nvPr userDrawn="1"/>
          </p:nvSpPr>
          <p:spPr>
            <a:xfrm rot="162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355120" y="20568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72D36-171B-42AD-9898-5800D0A6BDA7}"/>
              </a:ext>
            </a:extLst>
          </p:cNvPr>
          <p:cNvGrpSpPr/>
          <p:nvPr/>
        </p:nvGrpSpPr>
        <p:grpSpPr>
          <a:xfrm>
            <a:off x="3604891" y="2660408"/>
            <a:ext cx="4860035" cy="540000"/>
            <a:chOff x="3672405" y="2827150"/>
            <a:chExt cx="5471597" cy="540000"/>
          </a:xfrm>
        </p:grpSpPr>
        <p:sp>
          <p:nvSpPr>
            <p:cNvPr id="16" name="Round Same Side Corner Rectangle 15"/>
            <p:cNvSpPr/>
            <p:nvPr userDrawn="1"/>
          </p:nvSpPr>
          <p:spPr>
            <a:xfrm rot="16200000">
              <a:off x="6138204" y="361351"/>
              <a:ext cx="540000" cy="5471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3631827" y="27492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A358F4-C6AA-44AE-B1F8-25A453931869}"/>
              </a:ext>
            </a:extLst>
          </p:cNvPr>
          <p:cNvGrpSpPr/>
          <p:nvPr/>
        </p:nvGrpSpPr>
        <p:grpSpPr>
          <a:xfrm>
            <a:off x="3334610" y="3352809"/>
            <a:ext cx="5130317" cy="540000"/>
            <a:chOff x="3402124" y="3519551"/>
            <a:chExt cx="5749180" cy="540000"/>
          </a:xfrm>
        </p:grpSpPr>
        <p:sp>
          <p:nvSpPr>
            <p:cNvPr id="20" name="Round Same Side Corner Rectangle 19"/>
            <p:cNvSpPr/>
            <p:nvPr userDrawn="1"/>
          </p:nvSpPr>
          <p:spPr>
            <a:xfrm rot="16200000">
              <a:off x="6006714" y="914961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3334050" y="34416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7D2C7-C8EA-4976-89FD-FDBBC897D9F4}"/>
              </a:ext>
            </a:extLst>
          </p:cNvPr>
          <p:cNvGrpSpPr/>
          <p:nvPr/>
        </p:nvGrpSpPr>
        <p:grpSpPr>
          <a:xfrm>
            <a:off x="3064327" y="4045210"/>
            <a:ext cx="5400599" cy="540000"/>
            <a:chOff x="3131841" y="4211952"/>
            <a:chExt cx="6012161" cy="540000"/>
          </a:xfrm>
        </p:grpSpPr>
        <p:sp>
          <p:nvSpPr>
            <p:cNvPr id="24" name="Round Same Side Corner Rectangle 23"/>
            <p:cNvSpPr/>
            <p:nvPr userDrawn="1"/>
          </p:nvSpPr>
          <p:spPr>
            <a:xfrm rot="16200000">
              <a:off x="5867922" y="1475871"/>
              <a:ext cx="540000" cy="60121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3180602" y="4247951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3060876" y="41340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063894" y="1379671"/>
            <a:ext cx="499983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tổng quát </a:t>
            </a:r>
            <a:r>
              <a:rPr lang="vi-VN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076649" y="2065299"/>
            <a:ext cx="499983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mô hình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07868" y="2785210"/>
            <a:ext cx="4824610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đỗi dữ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liệu, Chia dữ liệu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72973" y="3455465"/>
            <a:ext cx="499983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và dùng model để test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107868" y="4072844"/>
            <a:ext cx="499983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KNN là gì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86342"/>
            <a:ext cx="8748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là một trong những thuật toán supervised-learning đơn giản nhất (mà hiệu quả trong một vài trường hợp) trong Machine Learning. Khi training,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 </a:t>
            </a:r>
            <a:r>
              <a:rPr lang="vi-VN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học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một điều gì từ dữ liệu training (đây cũng là lý do thuật toán này được xếp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 loại 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lazy learning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mọi tính toán được thực hiện khi nó cần dự đoán kết quả của dữ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mới. K-nearest neighbor có thể áp dụng được vào cả hai loại của bài toán Supervised learning là 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Classification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và 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Regression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Ý tưởng thuật toán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8634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KNN cho rằng những dữ liệu tương tự nhau sẽ tồn tại </a:t>
            </a:r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 nhau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trong một không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từ đó công việc của chúng ta là sẽ tìm k điểm gần với dữ liệu cần kiểm tra nhất.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tìm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giữa 2 điểm củng có nhiều công thức có thể sử dụng, tùy trường hợp mà chúng ta lựa chọn cho phù hợp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05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mô hình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6342"/>
            <a:ext cx="882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dữ liệu bao gồm 50 mẫu từ mỗi ba loài Iris (Iris setosa, Iris virginica và Iris Verscolor). Bốn đặc điểm được đo từ mẫu: chiều dài và chiều rộng của đài hoa, chiều dài và chiều rộng cách hoa, tính bằng centimet. Dựa trên sự kết hợp của bốn tính năng này , Fisher đã phát triển một mô hình phân biệt tuyết tính để phân biệt các loài với nhau.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31790"/>
            <a:ext cx="67341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đỗi dữ liệu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6342"/>
            <a:ext cx="8820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có file .csv chứa bộ dữ liệu là 150 bản ghi gồm các thuộc tính chiều dài-chiều rộng của đài hoa, chiều dài-chiều rộng của cách hoa và giống loài 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990" y="1779662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đỗi dữ liệu bằng weka ta có file .arff gồm 150 bản ghi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1611"/>
            <a:ext cx="8474954" cy="26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Chia dữ liệu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6342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dữ liệu thành training set (70%) và test 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set(30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7614"/>
            <a:ext cx="7056784" cy="36004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32" y="3147814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 đầu ta có 150 bản ghi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0" y="401191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 thuộc tính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5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809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Chia dữ liệu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6342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chọn bộ removePercentage để chia thành training set(70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 và test  set(30%)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211960" y="2571751"/>
            <a:ext cx="648072" cy="7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91680" y="3455591"/>
            <a:ext cx="360040" cy="5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97659"/>
            <a:ext cx="7056784" cy="29302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764" y="4011910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chọn 30% cho bộ kiểm thử và 70% cho bộ huấn luyện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339752" y="3147814"/>
            <a:ext cx="648072" cy="216024"/>
          </a:xfrm>
          <a:prstGeom prst="rightArrow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B4F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688</Words>
  <Application>Microsoft Office PowerPoint</Application>
  <PresentationFormat>On-screen Show (16:9)</PresentationFormat>
  <Paragraphs>73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맑은 고딕</vt:lpstr>
      <vt:lpstr>Arial</vt:lpstr>
      <vt:lpstr>Arial Unicode MS</vt:lpstr>
      <vt:lpstr>Calibri</vt:lpstr>
      <vt:lpstr>Tahoma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155</cp:revision>
  <dcterms:created xsi:type="dcterms:W3CDTF">2016-12-05T23:26:54Z</dcterms:created>
  <dcterms:modified xsi:type="dcterms:W3CDTF">2021-11-24T11:56:30Z</dcterms:modified>
</cp:coreProperties>
</file>