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85" r:id="rId2"/>
    <p:sldId id="256" r:id="rId3"/>
    <p:sldId id="286" r:id="rId4"/>
    <p:sldId id="259" r:id="rId5"/>
    <p:sldId id="258" r:id="rId6"/>
    <p:sldId id="287" r:id="rId7"/>
    <p:sldId id="261" r:id="rId8"/>
    <p:sldId id="288" r:id="rId9"/>
    <p:sldId id="289" r:id="rId10"/>
    <p:sldId id="291" r:id="rId11"/>
    <p:sldId id="292" r:id="rId12"/>
    <p:sldId id="293" r:id="rId13"/>
    <p:sldId id="294" r:id="rId14"/>
    <p:sldId id="296" r:id="rId15"/>
    <p:sldId id="297" r:id="rId16"/>
    <p:sldId id="298" r:id="rId17"/>
    <p:sldId id="299" r:id="rId18"/>
    <p:sldId id="301" r:id="rId19"/>
    <p:sldId id="290" r:id="rId20"/>
  </p:sldIdLst>
  <p:sldSz cx="9144000" cy="5143500" type="screen16x9"/>
  <p:notesSz cx="6858000" cy="9144000"/>
  <p:embeddedFontLst>
    <p:embeddedFont>
      <p:font typeface="Walter Turncoat" panose="020B0604020202020204" charset="0"/>
      <p:regular r:id="rId22"/>
    </p:embeddedFont>
    <p:embeddedFont>
      <p:font typeface="Sniglet"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D956CF-023F-43E6-960E-F7BC043724E9}">
  <a:tblStyle styleId="{9BD956CF-023F-43E6-960E-F7BC043724E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97" d="100"/>
          <a:sy n="97" d="100"/>
        </p:scale>
        <p:origin x="5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01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906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55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18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53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0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10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08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53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huongdanjava.com/vi/mo-hinh-mvc.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nhh0162942@gmail.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864887" y="1257291"/>
            <a:ext cx="7414225"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smtClean="0"/>
              <a:t>Chào thầy</a:t>
            </a:r>
            <a:r>
              <a:rPr lang="vi-VN" sz="4800" dirty="0" smtClean="0"/>
              <a:t> cô</a:t>
            </a:r>
            <a:r>
              <a:rPr lang="en" sz="4800" smtClean="0"/>
              <a:t> và các bạn</a:t>
            </a:r>
            <a:endParaRPr sz="4800" dirty="0"/>
          </a:p>
        </p:txBody>
      </p:sp>
      <p:sp>
        <p:nvSpPr>
          <p:cNvPr id="73" name="Google Shape;73;p13"/>
          <p:cNvSpPr txBox="1">
            <a:spLocks noGrp="1"/>
          </p:cNvSpPr>
          <p:nvPr>
            <p:ph type="subTitle" idx="4294967295"/>
          </p:nvPr>
        </p:nvSpPr>
        <p:spPr>
          <a:xfrm>
            <a:off x="1104086" y="2428962"/>
            <a:ext cx="731255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3600" dirty="0" err="1" smtClean="0">
                <a:latin typeface="Walter Turncoat" panose="020B0604020202020204" charset="0"/>
              </a:rPr>
              <a:t>Nguyễn</a:t>
            </a:r>
            <a:r>
              <a:rPr lang="en-US" sz="3600" smtClean="0">
                <a:latin typeface="Walter Turncoat" panose="020B0604020202020204" charset="0"/>
              </a:rPr>
              <a:t> Hữu </a:t>
            </a:r>
            <a:r>
              <a:rPr lang="en-US" sz="3600" smtClean="0">
                <a:latin typeface="Walter Turncoat" panose="020B0604020202020204" charset="0"/>
              </a:rPr>
              <a:t>Hòa</a:t>
            </a:r>
            <a:endParaRPr sz="3600"/>
          </a:p>
        </p:txBody>
      </p:sp>
      <p:sp>
        <p:nvSpPr>
          <p:cNvPr id="74" name="Google Shape;74;p13"/>
          <p:cNvSpPr/>
          <p:nvPr/>
        </p:nvSpPr>
        <p:spPr>
          <a:xfrm>
            <a:off x="3981654" y="2051575"/>
            <a:ext cx="1442481" cy="81282"/>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276299" y="44816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a:t>
            </a:fld>
            <a:endParaRPr/>
          </a:p>
        </p:txBody>
      </p:sp>
      <p:sp>
        <p:nvSpPr>
          <p:cNvPr id="10" name="Google Shape;73;p13"/>
          <p:cNvSpPr txBox="1">
            <a:spLocks/>
          </p:cNvSpPr>
          <p:nvPr/>
        </p:nvSpPr>
        <p:spPr>
          <a:xfrm>
            <a:off x="951788" y="3286042"/>
            <a:ext cx="4991811"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US" sz="3600" smtClean="0">
                <a:latin typeface="Walter Turncoat" panose="020B0604020202020204" charset="0"/>
              </a:rPr>
              <a:t>Nguyễn Thái dương</a:t>
            </a:r>
          </a:p>
        </p:txBody>
      </p:sp>
      <p:sp>
        <p:nvSpPr>
          <p:cNvPr id="12" name="Google Shape;359;p37"/>
          <p:cNvSpPr/>
          <p:nvPr/>
        </p:nvSpPr>
        <p:spPr>
          <a:xfrm>
            <a:off x="382141" y="3256140"/>
            <a:ext cx="612189" cy="6904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9;p37"/>
          <p:cNvSpPr/>
          <p:nvPr/>
        </p:nvSpPr>
        <p:spPr>
          <a:xfrm>
            <a:off x="380411" y="2427971"/>
            <a:ext cx="613919" cy="703959"/>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81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ppt_w</p:attrName>
                                        </p:attrNameLst>
                                      </p:cBhvr>
                                      <p:tavLst>
                                        <p:tav tm="0">
                                          <p:val>
                                            <p:fltVal val="0"/>
                                          </p:val>
                                        </p:tav>
                                        <p:tav tm="100000">
                                          <p:val>
                                            <p:strVal val="#ppt_w"/>
                                          </p:val>
                                        </p:tav>
                                      </p:tavLst>
                                    </p:anim>
                                    <p:anim calcmode="lin" valueType="num">
                                      <p:cBhvr>
                                        <p:cTn id="8" dur="1000" fill="hold"/>
                                        <p:tgtEl>
                                          <p:spTgt spid="72"/>
                                        </p:tgtEl>
                                        <p:attrNameLst>
                                          <p:attrName>ppt_h</p:attrName>
                                        </p:attrNameLst>
                                      </p:cBhvr>
                                      <p:tavLst>
                                        <p:tav tm="0">
                                          <p:val>
                                            <p:fltVal val="0"/>
                                          </p:val>
                                        </p:tav>
                                        <p:tav tm="100000">
                                          <p:val>
                                            <p:strVal val="#ppt_h"/>
                                          </p:val>
                                        </p:tav>
                                      </p:tavLst>
                                    </p:anim>
                                    <p:animEffect transition="in" filter="fade">
                                      <p:cBhvr>
                                        <p:cTn id="9" dur="1000"/>
                                        <p:tgtEl>
                                          <p:spTgt spid="7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p:cTn id="12" dur="1000" fill="hold"/>
                                        <p:tgtEl>
                                          <p:spTgt spid="75"/>
                                        </p:tgtEl>
                                        <p:attrNameLst>
                                          <p:attrName>ppt_w</p:attrName>
                                        </p:attrNameLst>
                                      </p:cBhvr>
                                      <p:tavLst>
                                        <p:tav tm="0">
                                          <p:val>
                                            <p:fltVal val="0"/>
                                          </p:val>
                                        </p:tav>
                                        <p:tav tm="100000">
                                          <p:val>
                                            <p:strVal val="#ppt_w"/>
                                          </p:val>
                                        </p:tav>
                                      </p:tavLst>
                                    </p:anim>
                                    <p:anim calcmode="lin" valueType="num">
                                      <p:cBhvr>
                                        <p:cTn id="13" dur="1000" fill="hold"/>
                                        <p:tgtEl>
                                          <p:spTgt spid="75"/>
                                        </p:tgtEl>
                                        <p:attrNameLst>
                                          <p:attrName>ppt_h</p:attrName>
                                        </p:attrNameLst>
                                      </p:cBhvr>
                                      <p:tavLst>
                                        <p:tav tm="0">
                                          <p:val>
                                            <p:fltVal val="0"/>
                                          </p:val>
                                        </p:tav>
                                        <p:tav tm="100000">
                                          <p:val>
                                            <p:strVal val="#ppt_h"/>
                                          </p:val>
                                        </p:tav>
                                      </p:tavLst>
                                    </p:anim>
                                    <p:animEffect transition="in" filter="fade">
                                      <p:cBhvr>
                                        <p:cTn id="14" dur="1000"/>
                                        <p:tgtEl>
                                          <p:spTgt spid="7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3">
                                            <p:txEl>
                                              <p:pRg st="0" end="0"/>
                                            </p:txEl>
                                          </p:spTgt>
                                        </p:tgtEl>
                                        <p:attrNameLst>
                                          <p:attrName>style.visibility</p:attrName>
                                        </p:attrNameLst>
                                      </p:cBhvr>
                                      <p:to>
                                        <p:strVal val="visible"/>
                                      </p:to>
                                    </p:set>
                                    <p:animEffect transition="in" filter="fade">
                                      <p:cBhvr>
                                        <p:cTn id="24" dur="1000"/>
                                        <p:tgtEl>
                                          <p:spTgt spid="73">
                                            <p:txEl>
                                              <p:pRg st="0" end="0"/>
                                            </p:txEl>
                                          </p:spTgt>
                                        </p:tgtEl>
                                      </p:cBhvr>
                                    </p:animEffect>
                                    <p:anim calcmode="lin" valueType="num">
                                      <p:cBhvr>
                                        <p:cTn id="25"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build="p"/>
      <p:bldP spid="75" grpId="0" animBg="1"/>
      <p:bldP spid="10" grpId="0"/>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pic>
        <p:nvPicPr>
          <p:cNvPr id="3" name="Hình ảnh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520" y="1444064"/>
            <a:ext cx="3721376" cy="2762250"/>
          </a:xfrm>
          <a:prstGeom prst="rect">
            <a:avLst/>
          </a:prstGeom>
        </p:spPr>
      </p:pic>
      <p:sp>
        <p:nvSpPr>
          <p:cNvPr id="5" name="Google Shape;73;p13"/>
          <p:cNvSpPr txBox="1">
            <a:spLocks/>
          </p:cNvSpPr>
          <p:nvPr/>
        </p:nvSpPr>
        <p:spPr>
          <a:xfrm>
            <a:off x="274831" y="1476120"/>
            <a:ext cx="4136857" cy="2996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285750" lvl="0" indent="-285750" eaLnBrk="0" fontAlgn="base" hangingPunct="0">
              <a:spcBef>
                <a:spcPct val="0"/>
              </a:spcBef>
              <a:spcAft>
                <a:spcPct val="0"/>
              </a:spcAft>
              <a:buClrTx/>
              <a:buSzTx/>
              <a:buFont typeface="Wingdings" panose="05000000000000000000" pitchFamily="2" charset="2"/>
              <a:buChar char="§"/>
            </a:pPr>
            <a:r>
              <a:rPr lang="vi-VN" sz="1600" smtClean="0"/>
              <a:t>là </a:t>
            </a:r>
            <a:r>
              <a:rPr lang="vi-VN" sz="1600"/>
              <a:t>một mô hình triển khai từ nguyên lý </a:t>
            </a:r>
            <a:r>
              <a:rPr lang="vi-VN" sz="1600" b="1" smtClean="0"/>
              <a:t>IoC</a:t>
            </a:r>
          </a:p>
          <a:p>
            <a:pPr marL="285750" lvl="0" indent="-285750" eaLnBrk="0" fontAlgn="base" hangingPunct="0">
              <a:spcBef>
                <a:spcPct val="0"/>
              </a:spcBef>
              <a:spcAft>
                <a:spcPct val="0"/>
              </a:spcAft>
              <a:buClrTx/>
              <a:buSzTx/>
              <a:buFont typeface="Wingdings" panose="05000000000000000000" pitchFamily="2" charset="2"/>
              <a:buChar char="§"/>
            </a:pPr>
            <a:r>
              <a:rPr lang="vi-VN" sz="1600" smtClean="0"/>
              <a:t>Là </a:t>
            </a:r>
            <a:r>
              <a:rPr lang="vi-VN" sz="1600"/>
              <a:t>một design pattern, một kỹ thuật cho phép xóa bỏ sự phụ thuộc giữa các module, làm cho ứng dụng dễ dàng hơn trong việc thay đổi module, bảo trì code và testing</a:t>
            </a:r>
            <a:r>
              <a:rPr lang="vi-VN" sz="1600" smtClean="0"/>
              <a:t>.</a:t>
            </a:r>
          </a:p>
          <a:p>
            <a:pPr marL="285750" lvl="0" indent="-285750" eaLnBrk="0" fontAlgn="base" hangingPunct="0">
              <a:spcBef>
                <a:spcPct val="0"/>
              </a:spcBef>
              <a:spcAft>
                <a:spcPct val="0"/>
              </a:spcAft>
              <a:buClrTx/>
              <a:buSzTx/>
              <a:buFont typeface="Wingdings" panose="05000000000000000000" pitchFamily="2" charset="2"/>
              <a:buChar char="§"/>
            </a:pPr>
            <a:r>
              <a:rPr lang="vi-VN" sz="1600" b="1"/>
              <a:t>DI</a:t>
            </a:r>
            <a:r>
              <a:rPr lang="vi-VN" sz="1600"/>
              <a:t> cung cấp cho một đối tượng các thể hiện phụ thuộc (dependencies) của nó từ bên ngoài truyền vào mà không phải khởi tạo trực tiếp từ trong class sử dụng.</a:t>
            </a:r>
            <a:endParaRPr lang="en-US" sz="1600">
              <a:solidFill>
                <a:schemeClr val="bg1"/>
              </a:solidFill>
              <a:latin typeface="Walter Turncoat" panose="020B0604020202020204" charset="0"/>
            </a:endParaRPr>
          </a:p>
        </p:txBody>
      </p:sp>
      <p:sp>
        <p:nvSpPr>
          <p:cNvPr id="9" name="Google Shape;83;p14"/>
          <p:cNvSpPr/>
          <p:nvPr/>
        </p:nvSpPr>
        <p:spPr>
          <a:xfrm>
            <a:off x="1946332" y="145412"/>
            <a:ext cx="4930715" cy="92329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êu đề 1"/>
          <p:cNvSpPr txBox="1">
            <a:spLocks/>
          </p:cNvSpPr>
          <p:nvPr/>
        </p:nvSpPr>
        <p:spPr>
          <a:xfrm>
            <a:off x="2185560" y="343199"/>
            <a:ext cx="4452257" cy="87639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a:t>Dependency Injection</a:t>
            </a:r>
            <a:endParaRPr lang="vi-VN"/>
          </a:p>
        </p:txBody>
      </p:sp>
      <p:sp>
        <p:nvSpPr>
          <p:cNvPr id="7" name="Google Shape;434;p39"/>
          <p:cNvSpPr/>
          <p:nvPr/>
        </p:nvSpPr>
        <p:spPr>
          <a:xfrm>
            <a:off x="4846350" y="1293168"/>
            <a:ext cx="4047717" cy="3264309"/>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4221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p:cNvSpPr txBox="1">
            <a:spLocks/>
          </p:cNvSpPr>
          <p:nvPr/>
        </p:nvSpPr>
        <p:spPr>
          <a:xfrm>
            <a:off x="3376187" y="2581175"/>
            <a:ext cx="4452257" cy="87639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endParaRPr lang="vi-VN"/>
          </a:p>
        </p:txBody>
      </p:sp>
      <p:sp>
        <p:nvSpPr>
          <p:cNvPr id="5" name="Google Shape;83;p14"/>
          <p:cNvSpPr/>
          <p:nvPr/>
        </p:nvSpPr>
        <p:spPr>
          <a:xfrm>
            <a:off x="1946332" y="145412"/>
            <a:ext cx="4930715" cy="92329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êu đề 1"/>
          <p:cNvSpPr txBox="1">
            <a:spLocks/>
          </p:cNvSpPr>
          <p:nvPr/>
        </p:nvSpPr>
        <p:spPr>
          <a:xfrm>
            <a:off x="2185560" y="343199"/>
            <a:ext cx="4452257" cy="87639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a:t>Aspect Oriented Program</a:t>
            </a:r>
            <a:endParaRPr lang="vi-VN"/>
          </a:p>
        </p:txBody>
      </p:sp>
      <p:pic>
        <p:nvPicPr>
          <p:cNvPr id="7" name="Hình ảnh 6"/>
          <p:cNvPicPr/>
          <p:nvPr/>
        </p:nvPicPr>
        <p:blipFill>
          <a:blip r:embed="rId2">
            <a:extLst>
              <a:ext uri="{28A0092B-C50C-407E-A947-70E740481C1C}">
                <a14:useLocalDpi xmlns:a14="http://schemas.microsoft.com/office/drawing/2010/main" val="0"/>
              </a:ext>
            </a:extLst>
          </a:blip>
          <a:stretch>
            <a:fillRect/>
          </a:stretch>
        </p:blipFill>
        <p:spPr>
          <a:xfrm>
            <a:off x="712610" y="1417385"/>
            <a:ext cx="7738443" cy="2771157"/>
          </a:xfrm>
          <a:prstGeom prst="rect">
            <a:avLst/>
          </a:prstGeom>
        </p:spPr>
      </p:pic>
      <p:sp>
        <p:nvSpPr>
          <p:cNvPr id="11" name="Google Shape;289;p33"/>
          <p:cNvSpPr/>
          <p:nvPr/>
        </p:nvSpPr>
        <p:spPr>
          <a:xfrm>
            <a:off x="353961" y="1219598"/>
            <a:ext cx="8455742" cy="376535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 name="Hộp Văn bản 1"/>
          <p:cNvSpPr txBox="1"/>
          <p:nvPr/>
        </p:nvSpPr>
        <p:spPr>
          <a:xfrm>
            <a:off x="1134941" y="1947073"/>
            <a:ext cx="7035665" cy="1938992"/>
          </a:xfrm>
          <a:prstGeom prst="rect">
            <a:avLst/>
          </a:prstGeom>
          <a:noFill/>
        </p:spPr>
        <p:txBody>
          <a:bodyPr wrap="square" rtlCol="0">
            <a:spAutoFit/>
          </a:bodyPr>
          <a:lstStyle/>
          <a:p>
            <a:r>
              <a:rPr lang="vi-VN" sz="2000">
                <a:solidFill>
                  <a:schemeClr val="bg1"/>
                </a:solidFill>
                <a:latin typeface="+mj-lt"/>
              </a:rPr>
              <a:t>Aspect Oriented Programming (AOP) – lập trình hướng khía </a:t>
            </a:r>
            <a:r>
              <a:rPr lang="vi-VN" sz="2000" smtClean="0">
                <a:solidFill>
                  <a:schemeClr val="bg1"/>
                </a:solidFill>
                <a:latin typeface="+mj-lt"/>
              </a:rPr>
              <a:t>cạnh </a:t>
            </a:r>
          </a:p>
          <a:p>
            <a:endParaRPr lang="vi-VN" sz="2000" smtClean="0">
              <a:solidFill>
                <a:schemeClr val="bg1"/>
              </a:solidFill>
              <a:latin typeface="+mj-lt"/>
            </a:endParaRPr>
          </a:p>
          <a:p>
            <a:r>
              <a:rPr lang="vi-VN" sz="2000">
                <a:solidFill>
                  <a:schemeClr val="bg1"/>
                </a:solidFill>
                <a:latin typeface="+mj-lt"/>
              </a:rPr>
              <a:t>L</a:t>
            </a:r>
            <a:r>
              <a:rPr lang="vi-VN" sz="2000" smtClean="0">
                <a:solidFill>
                  <a:schemeClr val="bg1"/>
                </a:solidFill>
                <a:latin typeface="+mj-lt"/>
              </a:rPr>
              <a:t>à </a:t>
            </a:r>
            <a:r>
              <a:rPr lang="vi-VN" sz="2000">
                <a:solidFill>
                  <a:schemeClr val="bg1"/>
                </a:solidFill>
                <a:latin typeface="+mj-lt"/>
              </a:rPr>
              <a:t>một kỹ thuật lập trình (kiểu như lập trình hướng đối tượng) nhằm phân tách chương trình thành cách moudule riêng rẽ, phân biệt, không phụ thuộc nhau.</a:t>
            </a:r>
          </a:p>
          <a:p>
            <a:endParaRPr lang="vi-VN" sz="2000">
              <a:solidFill>
                <a:schemeClr val="bg1"/>
              </a:solidFill>
            </a:endParaRPr>
          </a:p>
        </p:txBody>
      </p:sp>
    </p:spTree>
    <p:extLst>
      <p:ext uri="{BB962C8B-B14F-4D97-AF65-F5344CB8AC3E}">
        <p14:creationId xmlns:p14="http://schemas.microsoft.com/office/powerpoint/2010/main" val="33644502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47650" y="1958301"/>
            <a:ext cx="864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smtClean="0"/>
              <a:t>IV</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CẤU TRÚC Spring Framewok</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638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p:cNvPicPr/>
          <p:nvPr/>
        </p:nvPicPr>
        <p:blipFill>
          <a:blip r:embed="rId2">
            <a:extLst>
              <a:ext uri="{28A0092B-C50C-407E-A947-70E740481C1C}">
                <a14:useLocalDpi xmlns:a14="http://schemas.microsoft.com/office/drawing/2010/main" val="0"/>
              </a:ext>
            </a:extLst>
          </a:blip>
          <a:stretch>
            <a:fillRect/>
          </a:stretch>
        </p:blipFill>
        <p:spPr>
          <a:xfrm>
            <a:off x="1547311" y="578555"/>
            <a:ext cx="5716981" cy="3491999"/>
          </a:xfrm>
          <a:prstGeom prst="rect">
            <a:avLst/>
          </a:prstGeom>
        </p:spPr>
      </p:pic>
      <p:sp>
        <p:nvSpPr>
          <p:cNvPr id="4" name="Google Shape;289;p33"/>
          <p:cNvSpPr/>
          <p:nvPr/>
        </p:nvSpPr>
        <p:spPr>
          <a:xfrm>
            <a:off x="1276673" y="334075"/>
            <a:ext cx="6264666" cy="465087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Tree>
    <p:extLst>
      <p:ext uri="{BB962C8B-B14F-4D97-AF65-F5344CB8AC3E}">
        <p14:creationId xmlns:p14="http://schemas.microsoft.com/office/powerpoint/2010/main" val="69822849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05071" y="354347"/>
            <a:ext cx="8648700" cy="35306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dirty="0" smtClean="0"/>
              <a:t>V</a:t>
            </a:r>
            <a:endParaRPr sz="6000" dirty="0" smtClean="0"/>
          </a:p>
          <a:p>
            <a:pPr marL="0" lvl="0" indent="0" algn="ctr" rtl="0">
              <a:spcBef>
                <a:spcPts val="0"/>
              </a:spcBef>
              <a:spcAft>
                <a:spcPts val="0"/>
              </a:spcAft>
              <a:buNone/>
            </a:pPr>
            <a:endParaRPr dirty="0" smtClean="0"/>
          </a:p>
          <a:p>
            <a:pPr marL="0" lvl="0" indent="0" algn="ctr" rtl="0">
              <a:spcBef>
                <a:spcPts val="0"/>
              </a:spcBef>
              <a:spcAft>
                <a:spcPts val="0"/>
              </a:spcAft>
              <a:buNone/>
            </a:pPr>
            <a:r>
              <a:rPr lang="vi-VN" dirty="0" err="1" smtClean="0"/>
              <a:t>Một</a:t>
            </a:r>
            <a:r>
              <a:rPr lang="vi-VN" smtClean="0"/>
              <a:t> số dự án </a:t>
            </a:r>
            <a:br>
              <a:rPr lang="vi-VN" smtClean="0"/>
            </a:br>
            <a:r>
              <a:rPr lang="vi-VN" smtClean="0"/>
              <a:t>Spring Framewok</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8738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p:cNvSpPr/>
          <p:nvPr/>
        </p:nvSpPr>
        <p:spPr>
          <a:xfrm>
            <a:off x="462114" y="242094"/>
            <a:ext cx="8573729" cy="4558107"/>
          </a:xfrm>
          <a:prstGeom prst="rect">
            <a:avLst/>
          </a:prstGeom>
        </p:spPr>
        <p:txBody>
          <a:bodyPr wrap="square">
            <a:spAutoFit/>
          </a:bodyPr>
          <a:lstStyle/>
          <a:p>
            <a:pPr lvl="0">
              <a:lnSpc>
                <a:spcPct val="150000"/>
              </a:lnSpc>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MVC:</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dành cho việc xây dựng các ứng dụng nền tả web</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Data:</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Cung cấp 1 cách tiếp cận đúng đắn để truy cập dữ liệu từ cơ sở dữ liệu quan hệ, phi quan </a:t>
            </a:r>
            <a:r>
              <a:rPr lang="en-US" sz="1500" smtClean="0">
                <a:solidFill>
                  <a:schemeClr val="bg1"/>
                </a:solidFill>
                <a:latin typeface="Walter Turncoat" panose="020B0604020202020204" charset="0"/>
                <a:ea typeface="Arial" panose="020B0604020202020204" pitchFamily="34" charset="0"/>
                <a:cs typeface="Times New Roman" panose="02020603050405020304" pitchFamily="18" charset="0"/>
              </a:rPr>
              <a:t>hệthậm </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chí còn hơn thế nữa</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Security</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Cung cấp cơ chế xác thực ( authentication ) và phân quyền  (authorization) cho ứng dụng</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pP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Spring boot: là một framwork giúp chúng ta phát triển cũng như chạy ứng dụng 1 cách nhanh chóng</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Batch:</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Giúp dễ dàng tạo các lịch trình (scheduling) và tiến trình (processing) cho các công việc xử lý theo mẻ (batch job)</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integration:</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Là một implemetation của Enterprise Integration Patterns ( EIP). Thiết kế một kiến trúc hướng thông điệp hỗ trợ việc tích hợp các hệ thống bên ngoài</a:t>
            </a:r>
            <a:endParaRPr lang="vi-VN" sz="1500">
              <a:solidFill>
                <a:schemeClr val="bg1"/>
              </a:solidFill>
              <a:latin typeface="Arial" panose="020B0604020202020204" pitchFamily="34" charset="0"/>
              <a:ea typeface="Arial" panose="020B0604020202020204" pitchFamily="34" charset="0"/>
              <a:cs typeface="Times New Roman" panose="02020603050405020304" pitchFamily="18" charset="0"/>
            </a:endParaRPr>
          </a:p>
          <a:p>
            <a:pPr lvl="0">
              <a:lnSpc>
                <a:spcPct val="150000"/>
              </a:lnSpc>
              <a:spcAft>
                <a:spcPts val="800"/>
              </a:spcAft>
            </a:pPr>
            <a:r>
              <a:rPr lang="en-US" sz="1500" b="1">
                <a:solidFill>
                  <a:schemeClr val="bg1"/>
                </a:solidFill>
                <a:latin typeface="Walter Turncoat" panose="020B0604020202020204" charset="0"/>
                <a:ea typeface="Arial" panose="020B0604020202020204" pitchFamily="34" charset="0"/>
                <a:cs typeface="Times New Roman" panose="02020603050405020304" pitchFamily="18" charset="0"/>
              </a:rPr>
              <a:t>Spring Socail:</a:t>
            </a:r>
            <a:r>
              <a:rPr lang="en-US" sz="1500">
                <a:solidFill>
                  <a:schemeClr val="bg1"/>
                </a:solidFill>
                <a:latin typeface="Walter Turncoat" panose="020B0604020202020204" charset="0"/>
                <a:ea typeface="Arial" panose="020B0604020202020204" pitchFamily="34" charset="0"/>
                <a:cs typeface="Times New Roman" panose="02020603050405020304" pitchFamily="18" charset="0"/>
              </a:rPr>
              <a:t> Giúp kết nối ứng dụng của bạn với API bên thứ ba của facebook, twitter, Linkedin,,,</a:t>
            </a:r>
            <a:endParaRPr lang="vi-VN" sz="150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p:txBody>
      </p:sp>
      <p:sp>
        <p:nvSpPr>
          <p:cNvPr id="4" name="Google Shape;335;p37"/>
          <p:cNvSpPr/>
          <p:nvPr/>
        </p:nvSpPr>
        <p:spPr>
          <a:xfrm>
            <a:off x="229887" y="344129"/>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5;p37"/>
          <p:cNvSpPr/>
          <p:nvPr/>
        </p:nvSpPr>
        <p:spPr>
          <a:xfrm>
            <a:off x="229885" y="689295"/>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5;p37"/>
          <p:cNvSpPr/>
          <p:nvPr/>
        </p:nvSpPr>
        <p:spPr>
          <a:xfrm>
            <a:off x="229881" y="1342103"/>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5;p37"/>
          <p:cNvSpPr/>
          <p:nvPr/>
        </p:nvSpPr>
        <p:spPr>
          <a:xfrm>
            <a:off x="229881" y="1994911"/>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5;p37"/>
          <p:cNvSpPr/>
          <p:nvPr/>
        </p:nvSpPr>
        <p:spPr>
          <a:xfrm>
            <a:off x="229881" y="2744748"/>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5;p37"/>
          <p:cNvSpPr/>
          <p:nvPr/>
        </p:nvSpPr>
        <p:spPr>
          <a:xfrm>
            <a:off x="229881" y="3462413"/>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5;p37"/>
          <p:cNvSpPr/>
          <p:nvPr/>
        </p:nvSpPr>
        <p:spPr>
          <a:xfrm>
            <a:off x="229881" y="4131307"/>
            <a:ext cx="232227" cy="24313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0219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ppt_x"/>
                                          </p:val>
                                        </p:tav>
                                        <p:tav tm="100000">
                                          <p:val>
                                            <p:strVal val="#ppt_x"/>
                                          </p:val>
                                        </p:tav>
                                      </p:tavLst>
                                    </p:anim>
                                    <p:anim calcmode="lin" valueType="num">
                                      <p:cBhvr additive="base">
                                        <p:cTn id="6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1000"/>
                                        <p:tgtEl>
                                          <p:spTgt spid="7"/>
                                        </p:tgtEl>
                                      </p:cBhvr>
                                    </p:animEffect>
                                    <p:anim calcmode="lin" valueType="num">
                                      <p:cBhvr>
                                        <p:cTn id="76" dur="1000" fill="hold"/>
                                        <p:tgtEl>
                                          <p:spTgt spid="7"/>
                                        </p:tgtEl>
                                        <p:attrNameLst>
                                          <p:attrName>ppt_x</p:attrName>
                                        </p:attrNameLst>
                                      </p:cBhvr>
                                      <p:tavLst>
                                        <p:tav tm="0">
                                          <p:val>
                                            <p:strVal val="#ppt_x"/>
                                          </p:val>
                                        </p:tav>
                                        <p:tav tm="100000">
                                          <p:val>
                                            <p:strVal val="#ppt_x"/>
                                          </p:val>
                                        </p:tav>
                                      </p:tavLst>
                                    </p:anim>
                                    <p:anim calcmode="lin" valueType="num">
                                      <p:cBhvr>
                                        <p:cTn id="7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1000"/>
                                        <p:tgtEl>
                                          <p:spTgt spid="8"/>
                                        </p:tgtEl>
                                      </p:cBhvr>
                                    </p:animEffect>
                                    <p:anim calcmode="lin" valueType="num">
                                      <p:cBhvr>
                                        <p:cTn id="83" dur="1000" fill="hold"/>
                                        <p:tgtEl>
                                          <p:spTgt spid="8"/>
                                        </p:tgtEl>
                                        <p:attrNameLst>
                                          <p:attrName>ppt_x</p:attrName>
                                        </p:attrNameLst>
                                      </p:cBhvr>
                                      <p:tavLst>
                                        <p:tav tm="0">
                                          <p:val>
                                            <p:strVal val="#ppt_x"/>
                                          </p:val>
                                        </p:tav>
                                        <p:tav tm="100000">
                                          <p:val>
                                            <p:strVal val="#ppt_x"/>
                                          </p:val>
                                        </p:tav>
                                      </p:tavLst>
                                    </p:anim>
                                    <p:anim calcmode="lin" valueType="num">
                                      <p:cBhvr>
                                        <p:cTn id="8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fade">
                                      <p:cBhvr>
                                        <p:cTn id="89" dur="1000"/>
                                        <p:tgtEl>
                                          <p:spTgt spid="9"/>
                                        </p:tgtEl>
                                      </p:cBhvr>
                                    </p:animEffect>
                                    <p:anim calcmode="lin" valueType="num">
                                      <p:cBhvr>
                                        <p:cTn id="90" dur="1000" fill="hold"/>
                                        <p:tgtEl>
                                          <p:spTgt spid="9"/>
                                        </p:tgtEl>
                                        <p:attrNameLst>
                                          <p:attrName>ppt_x</p:attrName>
                                        </p:attrNameLst>
                                      </p:cBhvr>
                                      <p:tavLst>
                                        <p:tav tm="0">
                                          <p:val>
                                            <p:strVal val="#ppt_x"/>
                                          </p:val>
                                        </p:tav>
                                        <p:tav tm="100000">
                                          <p:val>
                                            <p:strVal val="#ppt_x"/>
                                          </p:val>
                                        </p:tav>
                                      </p:tavLst>
                                    </p:anim>
                                    <p:anim calcmode="lin" valueType="num">
                                      <p:cBhvr>
                                        <p:cTn id="9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fade">
                                      <p:cBhvr>
                                        <p:cTn id="96" dur="1000"/>
                                        <p:tgtEl>
                                          <p:spTgt spid="10"/>
                                        </p:tgtEl>
                                      </p:cBhvr>
                                    </p:animEffect>
                                    <p:anim calcmode="lin" valueType="num">
                                      <p:cBhvr>
                                        <p:cTn id="97" dur="1000" fill="hold"/>
                                        <p:tgtEl>
                                          <p:spTgt spid="10"/>
                                        </p:tgtEl>
                                        <p:attrNameLst>
                                          <p:attrName>ppt_x</p:attrName>
                                        </p:attrNameLst>
                                      </p:cBhvr>
                                      <p:tavLst>
                                        <p:tav tm="0">
                                          <p:val>
                                            <p:strVal val="#ppt_x"/>
                                          </p:val>
                                        </p:tav>
                                        <p:tav tm="100000">
                                          <p:val>
                                            <p:strVal val="#ppt_x"/>
                                          </p:val>
                                        </p:tav>
                                      </p:tavLst>
                                    </p:anim>
                                    <p:anim calcmode="lin" valueType="num">
                                      <p:cBhvr>
                                        <p:cTn id="9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47650" y="1958301"/>
            <a:ext cx="864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a:t>V</a:t>
            </a:r>
            <a:r>
              <a:rPr lang="vi-VN" sz="6000" smtClean="0"/>
              <a:t>I</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Spring MVC</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Hộp Văn bản 1"/>
          <p:cNvSpPr txBox="1"/>
          <p:nvPr/>
        </p:nvSpPr>
        <p:spPr>
          <a:xfrm>
            <a:off x="1557459" y="3411565"/>
            <a:ext cx="6577781" cy="523220"/>
          </a:xfrm>
          <a:prstGeom prst="rect">
            <a:avLst/>
          </a:prstGeom>
          <a:noFill/>
        </p:spPr>
        <p:txBody>
          <a:bodyPr wrap="square" rtlCol="0">
            <a:spAutoFit/>
          </a:bodyPr>
          <a:lstStyle/>
          <a:p>
            <a:r>
              <a:rPr lang="vi-VN">
                <a:solidFill>
                  <a:schemeClr val="bg1"/>
                </a:solidFill>
              </a:rPr>
              <a:t>Spring MVC là một framework hiện thực </a:t>
            </a:r>
            <a:r>
              <a:rPr lang="vi-VN" u="sng">
                <a:solidFill>
                  <a:schemeClr val="bg1"/>
                </a:solidFill>
                <a:hlinkClick r:id="rId3"/>
              </a:rPr>
              <a:t>mô hình MVC</a:t>
            </a:r>
            <a:r>
              <a:rPr lang="vi-VN">
                <a:solidFill>
                  <a:schemeClr val="bg1"/>
                </a:solidFill>
              </a:rPr>
              <a:t> trong ứng dụng web</a:t>
            </a:r>
          </a:p>
          <a:p>
            <a:endParaRPr lang="vi-VN"/>
          </a:p>
        </p:txBody>
      </p:sp>
    </p:spTree>
    <p:extLst>
      <p:ext uri="{BB962C8B-B14F-4D97-AF65-F5344CB8AC3E}">
        <p14:creationId xmlns:p14="http://schemas.microsoft.com/office/powerpoint/2010/main" val="7969135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3;p14"/>
          <p:cNvSpPr/>
          <p:nvPr/>
        </p:nvSpPr>
        <p:spPr>
          <a:xfrm>
            <a:off x="963561" y="135580"/>
            <a:ext cx="7108723" cy="92329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êu đề 1"/>
          <p:cNvSpPr txBox="1">
            <a:spLocks/>
          </p:cNvSpPr>
          <p:nvPr/>
        </p:nvSpPr>
        <p:spPr>
          <a:xfrm>
            <a:off x="1176354" y="323534"/>
            <a:ext cx="6683136" cy="87639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b="1"/>
              <a:t>Cơ chế hoạt động Request và Response</a:t>
            </a:r>
            <a:endParaRPr lang="vi-VN"/>
          </a:p>
        </p:txBody>
      </p:sp>
      <p:pic>
        <p:nvPicPr>
          <p:cNvPr id="5" name="Hình ảnh 4"/>
          <p:cNvPicPr/>
          <p:nvPr/>
        </p:nvPicPr>
        <p:blipFill>
          <a:blip r:embed="rId2">
            <a:extLst>
              <a:ext uri="{28A0092B-C50C-407E-A947-70E740481C1C}">
                <a14:useLocalDpi xmlns:a14="http://schemas.microsoft.com/office/drawing/2010/main" val="0"/>
              </a:ext>
            </a:extLst>
          </a:blip>
          <a:stretch>
            <a:fillRect/>
          </a:stretch>
        </p:blipFill>
        <p:spPr>
          <a:xfrm>
            <a:off x="1571644" y="1465006"/>
            <a:ext cx="6117182" cy="2664542"/>
          </a:xfrm>
          <a:prstGeom prst="rect">
            <a:avLst/>
          </a:prstGeom>
        </p:spPr>
      </p:pic>
      <p:sp>
        <p:nvSpPr>
          <p:cNvPr id="6" name="Google Shape;289;p33"/>
          <p:cNvSpPr/>
          <p:nvPr/>
        </p:nvSpPr>
        <p:spPr>
          <a:xfrm>
            <a:off x="1307690" y="1246824"/>
            <a:ext cx="667610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Tree>
    <p:extLst>
      <p:ext uri="{BB962C8B-B14F-4D97-AF65-F5344CB8AC3E}">
        <p14:creationId xmlns:p14="http://schemas.microsoft.com/office/powerpoint/2010/main" val="586405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47650" y="1958301"/>
            <a:ext cx="864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smtClean="0"/>
              <a:t>VII</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DEMO Spring MVC</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061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837907" y="1152281"/>
            <a:ext cx="7468186"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4800" smtClean="0"/>
              <a:t>T</a:t>
            </a:r>
            <a:r>
              <a:rPr lang="en" sz="4800" smtClean="0"/>
              <a:t>hanks</a:t>
            </a:r>
            <a:r>
              <a:rPr lang="vi-VN" sz="4800" smtClean="0"/>
              <a:t> for watchimg </a:t>
            </a:r>
            <a:r>
              <a:rPr lang="en" sz="4800" smtClean="0"/>
              <a:t>!</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vi-VN" smtClean="0">
                <a:solidFill>
                  <a:schemeClr val="lt1"/>
                </a:solidFill>
              </a:rPr>
              <a:t>Thắc mắc về spring framework hoặc spring mvc?</a:t>
            </a:r>
          </a:p>
          <a:p>
            <a:pPr marL="0" lvl="0" indent="0" algn="ctr" rtl="0">
              <a:spcBef>
                <a:spcPts val="600"/>
              </a:spcBef>
              <a:spcAft>
                <a:spcPts val="0"/>
              </a:spcAft>
              <a:buNone/>
            </a:pPr>
            <a:r>
              <a:rPr lang="vi-VN" smtClean="0">
                <a:solidFill>
                  <a:schemeClr val="lt1"/>
                </a:solidFill>
              </a:rPr>
              <a:t>Đừng “ngần ngại” !</a:t>
            </a:r>
          </a:p>
          <a:p>
            <a:pPr marL="0" lvl="0" indent="0" algn="ctr" rtl="0">
              <a:spcBef>
                <a:spcPts val="600"/>
              </a:spcBef>
              <a:spcAft>
                <a:spcPts val="0"/>
              </a:spcAft>
              <a:buNone/>
            </a:pPr>
            <a:r>
              <a:rPr lang="vi-VN" smtClean="0">
                <a:solidFill>
                  <a:schemeClr val="lt1"/>
                </a:solidFill>
              </a:rPr>
              <a:t>Hãy gửi câu hỏi qua email: </a:t>
            </a:r>
            <a:r>
              <a:rPr lang="vi-VN" smtClean="0">
                <a:solidFill>
                  <a:schemeClr val="lt1"/>
                </a:solidFill>
                <a:hlinkClick r:id="rId3"/>
              </a:rPr>
              <a:t>nhh0162942@gmail.com</a:t>
            </a:r>
            <a:endParaRPr lang="vi-VN" smtClean="0">
              <a:solidFill>
                <a:schemeClr val="lt1"/>
              </a:solidFill>
            </a:endParaRPr>
          </a:p>
          <a:p>
            <a:pPr marL="0" lvl="0" indent="0" algn="ctr" rtl="0">
              <a:spcBef>
                <a:spcPts val="600"/>
              </a:spcBef>
              <a:spcAft>
                <a:spcPts val="0"/>
              </a:spcAft>
              <a:buNone/>
            </a:pPr>
            <a:r>
              <a:rPr lang="vi-VN" smtClean="0">
                <a:solidFill>
                  <a:schemeClr val="lt1"/>
                </a:solidFill>
              </a:rPr>
              <a:t>Hoặc liên hệ : 0964140530</a:t>
            </a:r>
          </a:p>
          <a:p>
            <a:pPr marL="0" lvl="0" indent="0" algn="ctr" rtl="0">
              <a:spcBef>
                <a:spcPts val="600"/>
              </a:spcBef>
              <a:spcAft>
                <a:spcPts val="0"/>
              </a:spcAft>
              <a:buNone/>
            </a:pPr>
            <a:endParaRPr lang="vi-VN" smtClean="0">
              <a:solidFill>
                <a:schemeClr val="lt1"/>
              </a:solidFill>
            </a:endParaRPr>
          </a:p>
          <a:p>
            <a:pPr marL="0" indent="0" algn="ctr">
              <a:buNone/>
            </a:pPr>
            <a:r>
              <a:rPr lang="vi-VN" i="1"/>
              <a:t>Any questions</a:t>
            </a:r>
            <a:r>
              <a:rPr lang="vi-VN" i="1" smtClean="0"/>
              <a:t>? Why not ? </a:t>
            </a:r>
            <a:endParaRPr lang="vi-VN" i="1"/>
          </a:p>
          <a:p>
            <a:pPr marL="0" lvl="0" indent="0" algn="ctr" rtl="0">
              <a:spcBef>
                <a:spcPts val="600"/>
              </a:spcBef>
              <a:spcAft>
                <a:spcPts val="0"/>
              </a:spcAft>
              <a:buNone/>
            </a:pPr>
            <a:endParaRPr u="sng">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2641392" y="2018219"/>
            <a:ext cx="4506691" cy="19590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4449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Báo cao </a:t>
            </a:r>
            <a:br>
              <a:rPr lang="en" smtClean="0"/>
            </a:br>
            <a:r>
              <a:rPr lang="en" smtClean="0"/>
              <a:t>Spring Framework</a:t>
            </a:r>
            <a:endParaRPr/>
          </a:p>
        </p:txBody>
      </p:sp>
      <p:grpSp>
        <p:nvGrpSpPr>
          <p:cNvPr id="48" name="Google Shape;48;p11"/>
          <p:cNvGrpSpPr/>
          <p:nvPr/>
        </p:nvGrpSpPr>
        <p:grpSpPr>
          <a:xfrm rot="2194107">
            <a:off x="803001" y="318473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5465590" y="1310218"/>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3564082" y="2411689"/>
            <a:ext cx="4894118" cy="1204329"/>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a:off x="4045614" y="71984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7" name="Google Shape;81;p14"/>
          <p:cNvSpPr txBox="1">
            <a:spLocks/>
          </p:cNvSpPr>
          <p:nvPr/>
        </p:nvSpPr>
        <p:spPr>
          <a:xfrm>
            <a:off x="-393680" y="1266489"/>
            <a:ext cx="6044573" cy="4488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en" sz="2500" smtClean="0"/>
              <a:t>I. Tổng quan về Framework</a:t>
            </a:r>
            <a:endParaRPr lang="en" sz="2500"/>
          </a:p>
        </p:txBody>
      </p:sp>
      <p:sp>
        <p:nvSpPr>
          <p:cNvPr id="9" name="Tiêu đề phụ 2"/>
          <p:cNvSpPr txBox="1">
            <a:spLocks/>
          </p:cNvSpPr>
          <p:nvPr/>
        </p:nvSpPr>
        <p:spPr>
          <a:xfrm>
            <a:off x="-209872" y="1781338"/>
            <a:ext cx="6059954" cy="40289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II. Giới thiệu Spring Framework</a:t>
            </a:r>
            <a:endParaRPr lang="vi-VN" sz="2500"/>
          </a:p>
        </p:txBody>
      </p:sp>
      <p:sp>
        <p:nvSpPr>
          <p:cNvPr id="10" name="Tiêu đề phụ 2"/>
          <p:cNvSpPr txBox="1">
            <a:spLocks/>
          </p:cNvSpPr>
          <p:nvPr/>
        </p:nvSpPr>
        <p:spPr>
          <a:xfrm>
            <a:off x="184689" y="2938889"/>
            <a:ext cx="4887834" cy="45765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IV. Cấu trúc Sping Framework</a:t>
            </a:r>
          </a:p>
        </p:txBody>
      </p:sp>
      <p:sp>
        <p:nvSpPr>
          <p:cNvPr id="17" name="Tiêu đề phụ 2"/>
          <p:cNvSpPr txBox="1">
            <a:spLocks/>
          </p:cNvSpPr>
          <p:nvPr/>
        </p:nvSpPr>
        <p:spPr>
          <a:xfrm>
            <a:off x="0" y="2354476"/>
            <a:ext cx="4357043" cy="59173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III. Nguyên tắc hoạt Động</a:t>
            </a:r>
          </a:p>
        </p:txBody>
      </p:sp>
      <p:sp>
        <p:nvSpPr>
          <p:cNvPr id="18" name="Tiêu đề phụ 2"/>
          <p:cNvSpPr txBox="1">
            <a:spLocks/>
          </p:cNvSpPr>
          <p:nvPr/>
        </p:nvSpPr>
        <p:spPr>
          <a:xfrm>
            <a:off x="184689" y="3483887"/>
            <a:ext cx="7764911" cy="43397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V. Một số dự án tiêu biểu của Sping Framework</a:t>
            </a:r>
          </a:p>
        </p:txBody>
      </p:sp>
      <p:sp>
        <p:nvSpPr>
          <p:cNvPr id="20" name="Tiêu đề phụ 2"/>
          <p:cNvSpPr txBox="1">
            <a:spLocks/>
          </p:cNvSpPr>
          <p:nvPr/>
        </p:nvSpPr>
        <p:spPr>
          <a:xfrm>
            <a:off x="-313781" y="4027399"/>
            <a:ext cx="3698941" cy="43397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VI. Spring MVC </a:t>
            </a:r>
          </a:p>
        </p:txBody>
      </p:sp>
      <p:sp>
        <p:nvSpPr>
          <p:cNvPr id="21" name="Google Shape;61;p12"/>
          <p:cNvSpPr txBox="1">
            <a:spLocks/>
          </p:cNvSpPr>
          <p:nvPr/>
        </p:nvSpPr>
        <p:spPr>
          <a:xfrm>
            <a:off x="0" y="1510"/>
            <a:ext cx="91560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vi-VN" smtClean="0"/>
              <a:t>Nội dung </a:t>
            </a:r>
            <a:endParaRPr lang="vi-VN"/>
          </a:p>
        </p:txBody>
      </p:sp>
      <p:sp>
        <p:nvSpPr>
          <p:cNvPr id="25" name="Google Shape;74;p13"/>
          <p:cNvSpPr/>
          <p:nvPr/>
        </p:nvSpPr>
        <p:spPr>
          <a:xfrm>
            <a:off x="2498148" y="880940"/>
            <a:ext cx="4281054" cy="919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iêu đề phụ 2"/>
          <p:cNvSpPr txBox="1">
            <a:spLocks/>
          </p:cNvSpPr>
          <p:nvPr/>
        </p:nvSpPr>
        <p:spPr>
          <a:xfrm>
            <a:off x="-313781" y="4560685"/>
            <a:ext cx="5699735" cy="43397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r>
              <a:rPr lang="en-US" sz="2500" smtClean="0">
                <a:latin typeface="Walter Turncoat" panose="020B0604020202020204" charset="0"/>
              </a:rPr>
              <a:t>VII. DEMO Spring Framework</a:t>
            </a:r>
          </a:p>
        </p:txBody>
      </p:sp>
    </p:spTree>
    <p:extLst>
      <p:ext uri="{BB962C8B-B14F-4D97-AF65-F5344CB8AC3E}">
        <p14:creationId xmlns:p14="http://schemas.microsoft.com/office/powerpoint/2010/main" val="13002771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7" grpId="0"/>
      <p:bldP spid="18" grpId="0"/>
      <p:bldP spid="20" grpId="0"/>
      <p:bldP spid="21" grpId="0"/>
      <p:bldP spid="25" grpId="0" animBg="1"/>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smtClean="0"/>
              <a:t>I</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Tổng quan về Framework</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3"/>
          <p:cNvSpPr txBox="1">
            <a:spLocks noGrp="1"/>
          </p:cNvSpPr>
          <p:nvPr>
            <p:ph type="subTitle" idx="4294967295"/>
          </p:nvPr>
        </p:nvSpPr>
        <p:spPr>
          <a:xfrm>
            <a:off x="436888" y="784429"/>
            <a:ext cx="1191887" cy="60964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b="1" smtClean="0"/>
              <a:t>Khái niệm</a:t>
            </a:r>
            <a:endParaRPr sz="1800" b="1"/>
          </a:p>
        </p:txBody>
      </p:sp>
      <p:grpSp>
        <p:nvGrpSpPr>
          <p:cNvPr id="15" name="Google Shape;112;p17"/>
          <p:cNvGrpSpPr/>
          <p:nvPr/>
        </p:nvGrpSpPr>
        <p:grpSpPr>
          <a:xfrm rot="21286794">
            <a:off x="1570033" y="870078"/>
            <a:ext cx="1046869" cy="269659"/>
            <a:chOff x="271125" y="812725"/>
            <a:chExt cx="766525" cy="221725"/>
          </a:xfrm>
        </p:grpSpPr>
        <p:sp>
          <p:nvSpPr>
            <p:cNvPr id="16"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73;p13"/>
          <p:cNvSpPr txBox="1">
            <a:spLocks/>
          </p:cNvSpPr>
          <p:nvPr/>
        </p:nvSpPr>
        <p:spPr>
          <a:xfrm>
            <a:off x="2647909" y="522372"/>
            <a:ext cx="5638841" cy="1039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buNone/>
            </a:pPr>
            <a:r>
              <a:rPr lang="en-US" sz="1600" smtClean="0"/>
              <a:t>Là  một bộ khung </a:t>
            </a:r>
            <a:r>
              <a:rPr lang="en-US" sz="1600"/>
              <a:t>hoặc giàn giáo cung cấp các chức năng, giải pháp được cài đặt sẵn giúp tiết kiệm thời gian trong quá trình phát triển ứng dụng.</a:t>
            </a:r>
            <a:endParaRPr lang="vi-VN" sz="1600"/>
          </a:p>
          <a:p>
            <a:pPr marL="0" indent="0">
              <a:buFont typeface="Sniglet"/>
              <a:buNone/>
            </a:pPr>
            <a:endParaRPr lang="en-US" sz="1600"/>
          </a:p>
        </p:txBody>
      </p:sp>
      <p:sp>
        <p:nvSpPr>
          <p:cNvPr id="19" name="Google Shape;387;p37"/>
          <p:cNvSpPr/>
          <p:nvPr/>
        </p:nvSpPr>
        <p:spPr>
          <a:xfrm>
            <a:off x="144375" y="894248"/>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p13"/>
          <p:cNvSpPr txBox="1">
            <a:spLocks/>
          </p:cNvSpPr>
          <p:nvPr/>
        </p:nvSpPr>
        <p:spPr>
          <a:xfrm>
            <a:off x="323850" y="1725541"/>
            <a:ext cx="1191887" cy="609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US" sz="1800" b="1" smtClean="0"/>
              <a:t>Vai trò</a:t>
            </a:r>
            <a:endParaRPr lang="en-US" sz="1800" b="1"/>
          </a:p>
        </p:txBody>
      </p:sp>
      <p:sp>
        <p:nvSpPr>
          <p:cNvPr id="21" name="Google Shape;387;p37"/>
          <p:cNvSpPr/>
          <p:nvPr/>
        </p:nvSpPr>
        <p:spPr>
          <a:xfrm>
            <a:off x="157867" y="1816765"/>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p13"/>
          <p:cNvSpPr txBox="1">
            <a:spLocks/>
          </p:cNvSpPr>
          <p:nvPr/>
        </p:nvSpPr>
        <p:spPr>
          <a:xfrm>
            <a:off x="2616236" y="1423651"/>
            <a:ext cx="4213189" cy="52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None/>
            </a:pPr>
            <a:r>
              <a:rPr lang="en-US" sz="1600"/>
              <a:t>Đảo </a:t>
            </a:r>
            <a:r>
              <a:rPr lang="en-US" sz="1600" smtClean="0"/>
              <a:t>ngược </a:t>
            </a:r>
            <a:r>
              <a:rPr lang="en-US" sz="1600"/>
              <a:t>kiểm soát ( Inversion of control ) </a:t>
            </a:r>
          </a:p>
        </p:txBody>
      </p:sp>
      <p:sp>
        <p:nvSpPr>
          <p:cNvPr id="23" name="Google Shape;73;p13"/>
          <p:cNvSpPr txBox="1">
            <a:spLocks/>
          </p:cNvSpPr>
          <p:nvPr/>
        </p:nvSpPr>
        <p:spPr>
          <a:xfrm>
            <a:off x="2588322" y="1920039"/>
            <a:ext cx="3336228" cy="52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None/>
            </a:pPr>
            <a:r>
              <a:rPr lang="en-US" sz="1600"/>
              <a:t>Khả năng mở rộng ( Extensibility </a:t>
            </a:r>
            <a:r>
              <a:rPr lang="en-US" sz="1600" smtClean="0"/>
              <a:t>)</a:t>
            </a:r>
            <a:endParaRPr lang="en-US" sz="1600"/>
          </a:p>
        </p:txBody>
      </p:sp>
      <p:sp>
        <p:nvSpPr>
          <p:cNvPr id="24" name="Google Shape;73;p13"/>
          <p:cNvSpPr txBox="1">
            <a:spLocks/>
          </p:cNvSpPr>
          <p:nvPr/>
        </p:nvSpPr>
        <p:spPr>
          <a:xfrm>
            <a:off x="2588322" y="2399023"/>
            <a:ext cx="6722717" cy="520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buNone/>
            </a:pPr>
            <a:r>
              <a:rPr lang="en-US" sz="1600"/>
              <a:t>Mã nguồn framework hạn chế sủa đổi (Non – modifiable framework code</a:t>
            </a:r>
            <a:r>
              <a:rPr lang="en-US" sz="1600" smtClean="0"/>
              <a:t>) </a:t>
            </a:r>
            <a:endParaRPr lang="en-US" sz="1600"/>
          </a:p>
        </p:txBody>
      </p:sp>
      <p:grpSp>
        <p:nvGrpSpPr>
          <p:cNvPr id="25" name="Google Shape;419;p39"/>
          <p:cNvGrpSpPr/>
          <p:nvPr/>
        </p:nvGrpSpPr>
        <p:grpSpPr>
          <a:xfrm rot="21119987">
            <a:off x="1392522" y="1641235"/>
            <a:ext cx="1175747" cy="420033"/>
            <a:chOff x="242825" y="1204225"/>
            <a:chExt cx="2136775" cy="318400"/>
          </a:xfrm>
        </p:grpSpPr>
        <p:sp>
          <p:nvSpPr>
            <p:cNvPr id="26" name="Google Shape;420;p39"/>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1;p39"/>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19;p39"/>
          <p:cNvGrpSpPr/>
          <p:nvPr/>
        </p:nvGrpSpPr>
        <p:grpSpPr>
          <a:xfrm rot="2178833">
            <a:off x="1446064" y="2118701"/>
            <a:ext cx="1193355" cy="420033"/>
            <a:chOff x="242825" y="1204225"/>
            <a:chExt cx="2136775" cy="318400"/>
          </a:xfrm>
        </p:grpSpPr>
        <p:sp>
          <p:nvSpPr>
            <p:cNvPr id="35" name="Google Shape;420;p39"/>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1;p39"/>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19;p39"/>
          <p:cNvGrpSpPr/>
          <p:nvPr/>
        </p:nvGrpSpPr>
        <p:grpSpPr>
          <a:xfrm rot="1225891">
            <a:off x="1485493" y="1906058"/>
            <a:ext cx="1129989" cy="420033"/>
            <a:chOff x="242825" y="1204225"/>
            <a:chExt cx="2136775" cy="318400"/>
          </a:xfrm>
        </p:grpSpPr>
        <p:sp>
          <p:nvSpPr>
            <p:cNvPr id="38" name="Google Shape;420;p39"/>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1;p39"/>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73;p13"/>
          <p:cNvSpPr txBox="1">
            <a:spLocks/>
          </p:cNvSpPr>
          <p:nvPr/>
        </p:nvSpPr>
        <p:spPr>
          <a:xfrm>
            <a:off x="323850" y="3072031"/>
            <a:ext cx="1799339" cy="11680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marL="0" indent="0" algn="ctr">
              <a:buFont typeface="Sniglet"/>
              <a:buNone/>
            </a:pPr>
            <a:r>
              <a:rPr lang="en-US" sz="1800" b="1" smtClean="0"/>
              <a:t>Một số Framework</a:t>
            </a:r>
          </a:p>
          <a:p>
            <a:pPr marL="0" indent="0" algn="ctr">
              <a:buFont typeface="Sniglet"/>
              <a:buNone/>
            </a:pPr>
            <a:r>
              <a:rPr lang="en-US" sz="1800" b="1" smtClean="0"/>
              <a:t> tiêu biểu</a:t>
            </a:r>
            <a:endParaRPr lang="en-US" sz="1800" b="1"/>
          </a:p>
        </p:txBody>
      </p:sp>
      <p:sp>
        <p:nvSpPr>
          <p:cNvPr id="41" name="Google Shape;387;p37"/>
          <p:cNvSpPr/>
          <p:nvPr/>
        </p:nvSpPr>
        <p:spPr>
          <a:xfrm>
            <a:off x="157867" y="3474201"/>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p13"/>
          <p:cNvSpPr txBox="1">
            <a:spLocks/>
          </p:cNvSpPr>
          <p:nvPr/>
        </p:nvSpPr>
        <p:spPr>
          <a:xfrm>
            <a:off x="2613887" y="2899832"/>
            <a:ext cx="2834107" cy="1854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pPr lvl="0">
              <a:buFont typeface="Arial" panose="020B0604020202020204" pitchFamily="34" charset="0"/>
              <a:buChar char="•"/>
            </a:pPr>
            <a:r>
              <a:rPr lang="en-US" sz="1600"/>
              <a:t>Spring Framework</a:t>
            </a:r>
            <a:endParaRPr lang="vi-VN" sz="1600"/>
          </a:p>
          <a:p>
            <a:pPr lvl="0">
              <a:buFont typeface="Arial" panose="020B0604020202020204" pitchFamily="34" charset="0"/>
              <a:buChar char="•"/>
            </a:pPr>
            <a:r>
              <a:rPr lang="en-US" sz="1600"/>
              <a:t>Hibermale Framework</a:t>
            </a:r>
            <a:endParaRPr lang="vi-VN" sz="1600"/>
          </a:p>
          <a:p>
            <a:pPr lvl="0">
              <a:buFont typeface="Arial" panose="020B0604020202020204" pitchFamily="34" charset="0"/>
              <a:buChar char="•"/>
            </a:pPr>
            <a:r>
              <a:rPr lang="en-US" sz="1600"/>
              <a:t>Struct 2 Framework</a:t>
            </a:r>
            <a:endParaRPr lang="vi-VN" sz="1600"/>
          </a:p>
          <a:p>
            <a:pPr lvl="0">
              <a:buFont typeface="Arial" panose="020B0604020202020204" pitchFamily="34" charset="0"/>
              <a:buChar char="•"/>
            </a:pPr>
            <a:r>
              <a:rPr lang="en-US" sz="1600"/>
              <a:t>JSF Framework</a:t>
            </a:r>
            <a:endParaRPr lang="vi-VN" sz="1600"/>
          </a:p>
          <a:p>
            <a:pPr lvl="0">
              <a:buFont typeface="Arial" panose="020B0604020202020204" pitchFamily="34" charset="0"/>
              <a:buChar char="•"/>
            </a:pPr>
            <a:r>
              <a:rPr lang="en-US" sz="1600"/>
              <a:t>EJB Framework</a:t>
            </a:r>
            <a:endParaRPr lang="vi-VN" sz="1600"/>
          </a:p>
          <a:p>
            <a:pPr lvl="0">
              <a:buFont typeface="Arial" panose="020B0604020202020204" pitchFamily="34" charset="0"/>
              <a:buChar char="•"/>
            </a:pPr>
            <a:r>
              <a:rPr lang="en-US" sz="1600"/>
              <a:t>Maven Framework</a:t>
            </a:r>
            <a:endParaRPr lang="vi-VN" sz="1600"/>
          </a:p>
        </p:txBody>
      </p:sp>
      <p:grpSp>
        <p:nvGrpSpPr>
          <p:cNvPr id="45" name="Google Shape;112;p17"/>
          <p:cNvGrpSpPr/>
          <p:nvPr/>
        </p:nvGrpSpPr>
        <p:grpSpPr>
          <a:xfrm rot="20345764">
            <a:off x="1823219" y="3243039"/>
            <a:ext cx="864940" cy="278189"/>
            <a:chOff x="271125" y="812725"/>
            <a:chExt cx="766525" cy="221725"/>
          </a:xfrm>
        </p:grpSpPr>
        <p:sp>
          <p:nvSpPr>
            <p:cNvPr id="46"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12;p17"/>
          <p:cNvGrpSpPr/>
          <p:nvPr/>
        </p:nvGrpSpPr>
        <p:grpSpPr>
          <a:xfrm rot="21366922">
            <a:off x="1853883" y="3378956"/>
            <a:ext cx="785505" cy="278189"/>
            <a:chOff x="271125" y="812725"/>
            <a:chExt cx="766525" cy="221725"/>
          </a:xfrm>
        </p:grpSpPr>
        <p:sp>
          <p:nvSpPr>
            <p:cNvPr id="49"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2;p17"/>
          <p:cNvGrpSpPr/>
          <p:nvPr/>
        </p:nvGrpSpPr>
        <p:grpSpPr>
          <a:xfrm rot="524668">
            <a:off x="1863217" y="3469683"/>
            <a:ext cx="785505" cy="278189"/>
            <a:chOff x="271125" y="812725"/>
            <a:chExt cx="766525" cy="221725"/>
          </a:xfrm>
        </p:grpSpPr>
        <p:sp>
          <p:nvSpPr>
            <p:cNvPr id="52"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12;p17"/>
          <p:cNvGrpSpPr/>
          <p:nvPr/>
        </p:nvGrpSpPr>
        <p:grpSpPr>
          <a:xfrm rot="1577606">
            <a:off x="1838884" y="3588130"/>
            <a:ext cx="785505" cy="278189"/>
            <a:chOff x="271125" y="812725"/>
            <a:chExt cx="766525" cy="221725"/>
          </a:xfrm>
        </p:grpSpPr>
        <p:sp>
          <p:nvSpPr>
            <p:cNvPr id="55"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12;p17"/>
          <p:cNvGrpSpPr/>
          <p:nvPr/>
        </p:nvGrpSpPr>
        <p:grpSpPr>
          <a:xfrm rot="2577633">
            <a:off x="1739463" y="3810234"/>
            <a:ext cx="1092139" cy="177569"/>
            <a:chOff x="271125" y="812725"/>
            <a:chExt cx="766525" cy="221725"/>
          </a:xfrm>
        </p:grpSpPr>
        <p:sp>
          <p:nvSpPr>
            <p:cNvPr id="58"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12;p17"/>
          <p:cNvGrpSpPr/>
          <p:nvPr/>
        </p:nvGrpSpPr>
        <p:grpSpPr>
          <a:xfrm rot="3155175">
            <a:off x="1609600" y="4021437"/>
            <a:ext cx="1396382" cy="166197"/>
            <a:chOff x="271125" y="812725"/>
            <a:chExt cx="766525" cy="221725"/>
          </a:xfrm>
        </p:grpSpPr>
        <p:sp>
          <p:nvSpPr>
            <p:cNvPr id="61" name="Google Shape;113;p1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p1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2" presetClass="entr" presetSubtype="12"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0-#ppt_w/2"/>
                                          </p:val>
                                        </p:tav>
                                        <p:tav tm="100000">
                                          <p:val>
                                            <p:strVal val="#ppt_x"/>
                                          </p:val>
                                        </p:tav>
                                      </p:tavLst>
                                    </p:anim>
                                    <p:anim calcmode="lin" valueType="num">
                                      <p:cBhvr additive="base">
                                        <p:cTn id="4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12"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0-#ppt_w/2"/>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0-#ppt_w/2"/>
                                          </p:val>
                                        </p:tav>
                                        <p:tav tm="100000">
                                          <p:val>
                                            <p:strVal val="#ppt_x"/>
                                          </p:val>
                                        </p:tav>
                                      </p:tavLst>
                                    </p:anim>
                                    <p:anim calcmode="lin" valueType="num">
                                      <p:cBhvr additive="base">
                                        <p:cTn id="7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fill="hold"/>
                                        <p:tgtEl>
                                          <p:spTgt spid="51"/>
                                        </p:tgtEl>
                                        <p:attrNameLst>
                                          <p:attrName>ppt_x</p:attrName>
                                        </p:attrNameLst>
                                      </p:cBhvr>
                                      <p:tavLst>
                                        <p:tav tm="0">
                                          <p:val>
                                            <p:strVal val="0-#ppt_w/2"/>
                                          </p:val>
                                        </p:tav>
                                        <p:tav tm="100000">
                                          <p:val>
                                            <p:strVal val="#ppt_x"/>
                                          </p:val>
                                        </p:tav>
                                      </p:tavLst>
                                    </p:anim>
                                    <p:anim calcmode="lin" valueType="num">
                                      <p:cBhvr additive="base">
                                        <p:cTn id="7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9" fill="hold" nodeType="click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0-#ppt_w/2"/>
                                          </p:val>
                                        </p:tav>
                                        <p:tav tm="100000">
                                          <p:val>
                                            <p:strVal val="#ppt_x"/>
                                          </p:val>
                                        </p:tav>
                                      </p:tavLst>
                                    </p:anim>
                                    <p:anim calcmode="lin" valueType="num">
                                      <p:cBhvr additive="base">
                                        <p:cTn id="82"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9" fill="hold" nodeType="clickEffect">
                                  <p:stCondLst>
                                    <p:cond delay="0"/>
                                  </p:stCondLst>
                                  <p:childTnLst>
                                    <p:set>
                                      <p:cBhvr>
                                        <p:cTn id="86" dur="1" fill="hold">
                                          <p:stCondLst>
                                            <p:cond delay="0"/>
                                          </p:stCondLst>
                                        </p:cTn>
                                        <p:tgtEl>
                                          <p:spTgt spid="57"/>
                                        </p:tgtEl>
                                        <p:attrNameLst>
                                          <p:attrName>style.visibility</p:attrName>
                                        </p:attrNameLst>
                                      </p:cBhvr>
                                      <p:to>
                                        <p:strVal val="visible"/>
                                      </p:to>
                                    </p:set>
                                    <p:anim calcmode="lin" valueType="num">
                                      <p:cBhvr additive="base">
                                        <p:cTn id="87" dur="500" fill="hold"/>
                                        <p:tgtEl>
                                          <p:spTgt spid="57"/>
                                        </p:tgtEl>
                                        <p:attrNameLst>
                                          <p:attrName>ppt_x</p:attrName>
                                        </p:attrNameLst>
                                      </p:cBhvr>
                                      <p:tavLst>
                                        <p:tav tm="0">
                                          <p:val>
                                            <p:strVal val="0-#ppt_w/2"/>
                                          </p:val>
                                        </p:tav>
                                        <p:tav tm="100000">
                                          <p:val>
                                            <p:strVal val="#ppt_x"/>
                                          </p:val>
                                        </p:tav>
                                      </p:tavLst>
                                    </p:anim>
                                    <p:anim calcmode="lin" valueType="num">
                                      <p:cBhvr additive="base">
                                        <p:cTn id="88"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9"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anim calcmode="lin" valueType="num">
                                      <p:cBhvr additive="base">
                                        <p:cTn id="93" dur="500" fill="hold"/>
                                        <p:tgtEl>
                                          <p:spTgt spid="60"/>
                                        </p:tgtEl>
                                        <p:attrNameLst>
                                          <p:attrName>ppt_x</p:attrName>
                                        </p:attrNameLst>
                                      </p:cBhvr>
                                      <p:tavLst>
                                        <p:tav tm="0">
                                          <p:val>
                                            <p:strVal val="0-#ppt_w/2"/>
                                          </p:val>
                                        </p:tav>
                                        <p:tav tm="100000">
                                          <p:val>
                                            <p:strVal val="#ppt_x"/>
                                          </p:val>
                                        </p:tav>
                                      </p:tavLst>
                                    </p:anim>
                                    <p:anim calcmode="lin" valueType="num">
                                      <p:cBhvr additive="base">
                                        <p:cTn id="94"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2">
                                            <p:txEl>
                                              <p:pRg st="0" end="0"/>
                                            </p:txEl>
                                          </p:spTgt>
                                        </p:tgtEl>
                                        <p:attrNameLst>
                                          <p:attrName>style.visibility</p:attrName>
                                        </p:attrNameLst>
                                      </p:cBhvr>
                                      <p:to>
                                        <p:strVal val="visible"/>
                                      </p:to>
                                    </p:set>
                                    <p:animEffect transition="in" filter="fade">
                                      <p:cBhvr>
                                        <p:cTn id="99" dur="1000"/>
                                        <p:tgtEl>
                                          <p:spTgt spid="42">
                                            <p:txEl>
                                              <p:pRg st="0" end="0"/>
                                            </p:txEl>
                                          </p:spTgt>
                                        </p:tgtEl>
                                      </p:cBhvr>
                                    </p:animEffect>
                                    <p:anim calcmode="lin" valueType="num">
                                      <p:cBhvr>
                                        <p:cTn id="100"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01"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42">
                                            <p:txEl>
                                              <p:pRg st="1" end="1"/>
                                            </p:txEl>
                                          </p:spTgt>
                                        </p:tgtEl>
                                        <p:attrNameLst>
                                          <p:attrName>style.visibility</p:attrName>
                                        </p:attrNameLst>
                                      </p:cBhvr>
                                      <p:to>
                                        <p:strVal val="visible"/>
                                      </p:to>
                                    </p:set>
                                    <p:animEffect transition="in" filter="fade">
                                      <p:cBhvr>
                                        <p:cTn id="106" dur="1000"/>
                                        <p:tgtEl>
                                          <p:spTgt spid="42">
                                            <p:txEl>
                                              <p:pRg st="1" end="1"/>
                                            </p:txEl>
                                          </p:spTgt>
                                        </p:tgtEl>
                                      </p:cBhvr>
                                    </p:animEffect>
                                    <p:anim calcmode="lin" valueType="num">
                                      <p:cBhvr>
                                        <p:cTn id="107" dur="10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108" dur="1000" fill="hold"/>
                                        <p:tgtEl>
                                          <p:spTgt spid="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42">
                                            <p:txEl>
                                              <p:pRg st="2" end="2"/>
                                            </p:txEl>
                                          </p:spTgt>
                                        </p:tgtEl>
                                        <p:attrNameLst>
                                          <p:attrName>style.visibility</p:attrName>
                                        </p:attrNameLst>
                                      </p:cBhvr>
                                      <p:to>
                                        <p:strVal val="visible"/>
                                      </p:to>
                                    </p:set>
                                    <p:animEffect transition="in" filter="fade">
                                      <p:cBhvr>
                                        <p:cTn id="113" dur="1000"/>
                                        <p:tgtEl>
                                          <p:spTgt spid="42">
                                            <p:txEl>
                                              <p:pRg st="2" end="2"/>
                                            </p:txEl>
                                          </p:spTgt>
                                        </p:tgtEl>
                                      </p:cBhvr>
                                    </p:animEffect>
                                    <p:anim calcmode="lin" valueType="num">
                                      <p:cBhvr>
                                        <p:cTn id="114" dur="10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115" dur="10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42">
                                            <p:txEl>
                                              <p:pRg st="3" end="3"/>
                                            </p:txEl>
                                          </p:spTgt>
                                        </p:tgtEl>
                                        <p:attrNameLst>
                                          <p:attrName>style.visibility</p:attrName>
                                        </p:attrNameLst>
                                      </p:cBhvr>
                                      <p:to>
                                        <p:strVal val="visible"/>
                                      </p:to>
                                    </p:set>
                                    <p:animEffect transition="in" filter="fade">
                                      <p:cBhvr>
                                        <p:cTn id="120" dur="1000"/>
                                        <p:tgtEl>
                                          <p:spTgt spid="42">
                                            <p:txEl>
                                              <p:pRg st="3" end="3"/>
                                            </p:txEl>
                                          </p:spTgt>
                                        </p:tgtEl>
                                      </p:cBhvr>
                                    </p:animEffect>
                                    <p:anim calcmode="lin" valueType="num">
                                      <p:cBhvr>
                                        <p:cTn id="121" dur="1000" fill="hold"/>
                                        <p:tgtEl>
                                          <p:spTgt spid="42">
                                            <p:txEl>
                                              <p:pRg st="3" end="3"/>
                                            </p:txEl>
                                          </p:spTgt>
                                        </p:tgtEl>
                                        <p:attrNameLst>
                                          <p:attrName>ppt_x</p:attrName>
                                        </p:attrNameLst>
                                      </p:cBhvr>
                                      <p:tavLst>
                                        <p:tav tm="0">
                                          <p:val>
                                            <p:strVal val="#ppt_x"/>
                                          </p:val>
                                        </p:tav>
                                        <p:tav tm="100000">
                                          <p:val>
                                            <p:strVal val="#ppt_x"/>
                                          </p:val>
                                        </p:tav>
                                      </p:tavLst>
                                    </p:anim>
                                    <p:anim calcmode="lin" valueType="num">
                                      <p:cBhvr>
                                        <p:cTn id="122" dur="1000" fill="hold"/>
                                        <p:tgtEl>
                                          <p:spTgt spid="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42">
                                            <p:txEl>
                                              <p:pRg st="4" end="4"/>
                                            </p:txEl>
                                          </p:spTgt>
                                        </p:tgtEl>
                                        <p:attrNameLst>
                                          <p:attrName>style.visibility</p:attrName>
                                        </p:attrNameLst>
                                      </p:cBhvr>
                                      <p:to>
                                        <p:strVal val="visible"/>
                                      </p:to>
                                    </p:set>
                                    <p:animEffect transition="in" filter="fade">
                                      <p:cBhvr>
                                        <p:cTn id="127" dur="1000"/>
                                        <p:tgtEl>
                                          <p:spTgt spid="42">
                                            <p:txEl>
                                              <p:pRg st="4" end="4"/>
                                            </p:txEl>
                                          </p:spTgt>
                                        </p:tgtEl>
                                      </p:cBhvr>
                                    </p:animEffect>
                                    <p:anim calcmode="lin" valueType="num">
                                      <p:cBhvr>
                                        <p:cTn id="128" dur="1000" fill="hold"/>
                                        <p:tgtEl>
                                          <p:spTgt spid="42">
                                            <p:txEl>
                                              <p:pRg st="4" end="4"/>
                                            </p:txEl>
                                          </p:spTgt>
                                        </p:tgtEl>
                                        <p:attrNameLst>
                                          <p:attrName>ppt_x</p:attrName>
                                        </p:attrNameLst>
                                      </p:cBhvr>
                                      <p:tavLst>
                                        <p:tav tm="0">
                                          <p:val>
                                            <p:strVal val="#ppt_x"/>
                                          </p:val>
                                        </p:tav>
                                        <p:tav tm="100000">
                                          <p:val>
                                            <p:strVal val="#ppt_x"/>
                                          </p:val>
                                        </p:tav>
                                      </p:tavLst>
                                    </p:anim>
                                    <p:anim calcmode="lin" valueType="num">
                                      <p:cBhvr>
                                        <p:cTn id="129" dur="1000" fill="hold"/>
                                        <p:tgtEl>
                                          <p:spTgt spid="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42">
                                            <p:txEl>
                                              <p:pRg st="5" end="5"/>
                                            </p:txEl>
                                          </p:spTgt>
                                        </p:tgtEl>
                                        <p:attrNameLst>
                                          <p:attrName>style.visibility</p:attrName>
                                        </p:attrNameLst>
                                      </p:cBhvr>
                                      <p:to>
                                        <p:strVal val="visible"/>
                                      </p:to>
                                    </p:set>
                                    <p:animEffect transition="in" filter="fade">
                                      <p:cBhvr>
                                        <p:cTn id="134" dur="1000"/>
                                        <p:tgtEl>
                                          <p:spTgt spid="42">
                                            <p:txEl>
                                              <p:pRg st="5" end="5"/>
                                            </p:txEl>
                                          </p:spTgt>
                                        </p:tgtEl>
                                      </p:cBhvr>
                                    </p:animEffect>
                                    <p:anim calcmode="lin" valueType="num">
                                      <p:cBhvr>
                                        <p:cTn id="135" dur="1000" fill="hold"/>
                                        <p:tgtEl>
                                          <p:spTgt spid="42">
                                            <p:txEl>
                                              <p:pRg st="5" end="5"/>
                                            </p:txEl>
                                          </p:spTgt>
                                        </p:tgtEl>
                                        <p:attrNameLst>
                                          <p:attrName>ppt_x</p:attrName>
                                        </p:attrNameLst>
                                      </p:cBhvr>
                                      <p:tavLst>
                                        <p:tav tm="0">
                                          <p:val>
                                            <p:strVal val="#ppt_x"/>
                                          </p:val>
                                        </p:tav>
                                        <p:tav tm="100000">
                                          <p:val>
                                            <p:strVal val="#ppt_x"/>
                                          </p:val>
                                        </p:tav>
                                      </p:tavLst>
                                    </p:anim>
                                    <p:anim calcmode="lin" valueType="num">
                                      <p:cBhvr>
                                        <p:cTn id="136" dur="1000" fill="hold"/>
                                        <p:tgtEl>
                                          <p:spTgt spid="4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18" grpId="0"/>
      <p:bldP spid="19" grpId="0" animBg="1"/>
      <p:bldP spid="20" grpId="0"/>
      <p:bldP spid="21" grpId="0" animBg="1"/>
      <p:bldP spid="22" grpId="0"/>
      <p:bldP spid="23" grpId="0"/>
      <p:bldP spid="24" grpId="0"/>
      <p:bldP spid="40" grpId="0"/>
      <p:bldP spid="41" grpId="0" animBg="1"/>
      <p:bldP spid="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47650" y="1958301"/>
            <a:ext cx="864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smtClean="0"/>
              <a:t>II</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Giới thiệu Spring Framewok</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95300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Tiêu đề 1"/>
          <p:cNvSpPr>
            <a:spLocks noGrp="1"/>
          </p:cNvSpPr>
          <p:nvPr>
            <p:ph type="title"/>
          </p:nvPr>
        </p:nvSpPr>
        <p:spPr>
          <a:xfrm>
            <a:off x="517607" y="1202284"/>
            <a:ext cx="5419725" cy="1403975"/>
          </a:xfrm>
        </p:spPr>
        <p:txBody>
          <a:bodyPr/>
          <a:lstStyle/>
          <a:p>
            <a:pPr algn="l"/>
            <a:r>
              <a:rPr lang="en-US" smtClean="0"/>
              <a:t>Có thể nói Spring </a:t>
            </a:r>
            <a:r>
              <a:rPr lang="en-US"/>
              <a:t>Framework ra đời là nhờ sự thành công của EJB (Enterprise JavaBeans) . </a:t>
            </a:r>
            <a:r>
              <a:rPr lang="vi-VN"/>
              <a:t/>
            </a:r>
            <a:br>
              <a:rPr lang="vi-VN"/>
            </a:br>
            <a:endParaRPr lang="vi-VN"/>
          </a:p>
        </p:txBody>
      </p:sp>
      <p:sp>
        <p:nvSpPr>
          <p:cNvPr id="8" name="Tiêu đề 1"/>
          <p:cNvSpPr txBox="1">
            <a:spLocks/>
          </p:cNvSpPr>
          <p:nvPr/>
        </p:nvSpPr>
        <p:spPr>
          <a:xfrm>
            <a:off x="489407" y="2650779"/>
            <a:ext cx="5237000" cy="106883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pPr algn="l"/>
            <a:r>
              <a:rPr lang="en-US"/>
              <a:t>năm 2002, Spring Framework đã được ra đời bởi </a:t>
            </a:r>
            <a:r>
              <a:rPr lang="en-US" i="1"/>
              <a:t>Rod Johnson. </a:t>
            </a:r>
            <a:endParaRPr lang="vi-VN"/>
          </a:p>
        </p:txBody>
      </p:sp>
      <p:pic>
        <p:nvPicPr>
          <p:cNvPr id="4" name="Hình ả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202284"/>
            <a:ext cx="2447925" cy="2826791"/>
          </a:xfrm>
          <a:prstGeom prst="rect">
            <a:avLst/>
          </a:prstGeom>
          <a:ln>
            <a:noFill/>
          </a:ln>
          <a:effectLst>
            <a:softEdge rad="112500"/>
          </a:effectLst>
        </p:spPr>
      </p:pic>
      <p:sp>
        <p:nvSpPr>
          <p:cNvPr id="11" name="Google Shape;289;p33"/>
          <p:cNvSpPr/>
          <p:nvPr/>
        </p:nvSpPr>
        <p:spPr>
          <a:xfrm>
            <a:off x="6187362" y="959259"/>
            <a:ext cx="2728037" cy="387371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12" name="Tiêu đề 1"/>
          <p:cNvSpPr txBox="1">
            <a:spLocks/>
          </p:cNvSpPr>
          <p:nvPr/>
        </p:nvSpPr>
        <p:spPr>
          <a:xfrm>
            <a:off x="2041069" y="342801"/>
            <a:ext cx="4452257" cy="61645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vi-VN" smtClean="0"/>
              <a:t>AI là “Cha đẻ” spring</a:t>
            </a:r>
            <a:endParaRPr lang="vi-VN"/>
          </a:p>
        </p:txBody>
      </p:sp>
      <p:sp>
        <p:nvSpPr>
          <p:cNvPr id="13" name="Google Shape;83;p14"/>
          <p:cNvSpPr/>
          <p:nvPr/>
        </p:nvSpPr>
        <p:spPr>
          <a:xfrm>
            <a:off x="1946335" y="314960"/>
            <a:ext cx="4702629" cy="644299"/>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3;p14"/>
          <p:cNvSpPr/>
          <p:nvPr/>
        </p:nvSpPr>
        <p:spPr>
          <a:xfrm>
            <a:off x="2022534" y="353060"/>
            <a:ext cx="4930715" cy="92329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êu đề 1"/>
          <p:cNvSpPr txBox="1">
            <a:spLocks/>
          </p:cNvSpPr>
          <p:nvPr/>
        </p:nvSpPr>
        <p:spPr>
          <a:xfrm>
            <a:off x="2185562" y="542825"/>
            <a:ext cx="4452257" cy="87639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vi-VN" smtClean="0"/>
              <a:t>Srping framework là gì</a:t>
            </a:r>
            <a:endParaRPr lang="vi-VN"/>
          </a:p>
        </p:txBody>
      </p:sp>
      <p:sp>
        <p:nvSpPr>
          <p:cNvPr id="8" name="Hộp Văn bản 7"/>
          <p:cNvSpPr txBox="1"/>
          <p:nvPr/>
        </p:nvSpPr>
        <p:spPr>
          <a:xfrm>
            <a:off x="581025" y="1598016"/>
            <a:ext cx="5838399" cy="784830"/>
          </a:xfrm>
          <a:prstGeom prst="rect">
            <a:avLst/>
          </a:prstGeom>
          <a:noFill/>
        </p:spPr>
        <p:txBody>
          <a:bodyPr wrap="square" rtlCol="0">
            <a:spAutoFit/>
          </a:bodyPr>
          <a:lstStyle/>
          <a:p>
            <a:pPr lvl="1"/>
            <a:r>
              <a:rPr lang="en-US" sz="1500" smtClean="0">
                <a:solidFill>
                  <a:schemeClr val="bg1"/>
                </a:solidFill>
                <a:latin typeface="Walter Turncoat" panose="020B0604020202020204" charset="0"/>
              </a:rPr>
              <a:t>Là  </a:t>
            </a:r>
            <a:r>
              <a:rPr lang="en-US" sz="1500">
                <a:solidFill>
                  <a:schemeClr val="bg1"/>
                </a:solidFill>
                <a:latin typeface="Walter Turncoat" panose="020B0604020202020204" charset="0"/>
              </a:rPr>
              <a:t>một framework phát triển các ứng dụng java, giúp tạo ra các ứng dụng có hiệu năng cao, dễ kiểm thử, tái sử dụng code,..</a:t>
            </a:r>
            <a:endParaRPr lang="vi-VN" sz="1500">
              <a:solidFill>
                <a:schemeClr val="bg1"/>
              </a:solidFill>
            </a:endParaRPr>
          </a:p>
        </p:txBody>
      </p:sp>
      <p:sp>
        <p:nvSpPr>
          <p:cNvPr id="9" name="Google Shape;338;p37"/>
          <p:cNvSpPr/>
          <p:nvPr/>
        </p:nvSpPr>
        <p:spPr>
          <a:xfrm>
            <a:off x="185202" y="1825830"/>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Hộp Văn bản 9"/>
          <p:cNvSpPr txBox="1"/>
          <p:nvPr/>
        </p:nvSpPr>
        <p:spPr>
          <a:xfrm>
            <a:off x="564674" y="2382846"/>
            <a:ext cx="5521266" cy="1246495"/>
          </a:xfrm>
          <a:prstGeom prst="rect">
            <a:avLst/>
          </a:prstGeom>
          <a:noFill/>
        </p:spPr>
        <p:txBody>
          <a:bodyPr wrap="square" rtlCol="0">
            <a:spAutoFit/>
          </a:bodyPr>
          <a:lstStyle/>
          <a:p>
            <a:r>
              <a:rPr lang="en-US" sz="1500" smtClean="0">
                <a:solidFill>
                  <a:schemeClr val="bg1"/>
                </a:solidFill>
                <a:latin typeface="Walter Turncoat" panose="020B0604020202020204" charset="0"/>
              </a:rPr>
              <a:t>Có </a:t>
            </a:r>
            <a:r>
              <a:rPr lang="en-US" sz="1500">
                <a:solidFill>
                  <a:schemeClr val="bg1"/>
                </a:solidFill>
                <a:latin typeface="Walter Turncoat" panose="020B0604020202020204" charset="0"/>
              </a:rPr>
              <a:t>thể áp dụng cho bất kỳ ưng dụng java </a:t>
            </a:r>
            <a:r>
              <a:rPr lang="en-US" sz="1500" smtClean="0">
                <a:solidFill>
                  <a:schemeClr val="bg1"/>
                </a:solidFill>
                <a:latin typeface="Walter Turncoat" panose="020B0604020202020204" charset="0"/>
              </a:rPr>
              <a:t>nào.</a:t>
            </a:r>
          </a:p>
          <a:p>
            <a:r>
              <a:rPr lang="en-US" sz="1500" smtClean="0">
                <a:solidFill>
                  <a:schemeClr val="bg1"/>
                </a:solidFill>
                <a:latin typeface="Walter Turncoat" panose="020B0604020202020204" charset="0"/>
              </a:rPr>
              <a:t>Tuy </a:t>
            </a:r>
            <a:r>
              <a:rPr lang="en-US" sz="1500">
                <a:solidFill>
                  <a:schemeClr val="bg1"/>
                </a:solidFill>
                <a:latin typeface="Walter Turncoat" panose="020B0604020202020204" charset="0"/>
              </a:rPr>
              <a:t>bộ khung không ấn định lên một cụ thể nào, Spring Framework đã trở nên phổ biến trong cộng đồng java như một phương án song hành, thay thế hoặc thậm chí bổ sung cho mô hình Enterpise JavaBeans (EJB). </a:t>
            </a:r>
            <a:endParaRPr lang="vi-VN" sz="1500">
              <a:solidFill>
                <a:schemeClr val="bg1"/>
              </a:solidFill>
            </a:endParaRPr>
          </a:p>
        </p:txBody>
      </p:sp>
      <p:sp>
        <p:nvSpPr>
          <p:cNvPr id="13" name="Google Shape;338;p37"/>
          <p:cNvSpPr/>
          <p:nvPr/>
        </p:nvSpPr>
        <p:spPr>
          <a:xfrm>
            <a:off x="185202" y="2760605"/>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iêu đề 1"/>
          <p:cNvSpPr txBox="1">
            <a:spLocks/>
          </p:cNvSpPr>
          <p:nvPr/>
        </p:nvSpPr>
        <p:spPr>
          <a:xfrm>
            <a:off x="544332" y="3629657"/>
            <a:ext cx="5343525" cy="1093241"/>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6000"/>
              <a:buFont typeface="Walter Turncoat"/>
              <a:buNone/>
              <a:defRPr sz="6000" b="0" i="0" u="none" strike="noStrike" cap="none">
                <a:solidFill>
                  <a:srgbClr val="FFFFFF"/>
                </a:solidFill>
                <a:latin typeface="Walter Turncoat"/>
                <a:ea typeface="Walter Turncoat"/>
                <a:cs typeface="Walter Turncoat"/>
                <a:sym typeface="Walter Turncoat"/>
              </a:defRPr>
            </a:lvl9pPr>
          </a:lstStyle>
          <a:p>
            <a:pPr algn="l"/>
            <a:r>
              <a:rPr lang="en-US" sz="1500" smtClean="0"/>
              <a:t>là một </a:t>
            </a:r>
            <a:r>
              <a:rPr lang="en-US" sz="1500"/>
              <a:t>mã nguồn mở, được phát triển, chia sẽ và cộng đồng người dùng lớn</a:t>
            </a:r>
            <a:endParaRPr lang="vi-VN" sz="1500"/>
          </a:p>
        </p:txBody>
      </p:sp>
      <p:sp>
        <p:nvSpPr>
          <p:cNvPr id="17" name="Google Shape;434;p39"/>
          <p:cNvSpPr/>
          <p:nvPr/>
        </p:nvSpPr>
        <p:spPr>
          <a:xfrm>
            <a:off x="6296025" y="1563124"/>
            <a:ext cx="2394687" cy="2608826"/>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Hình ảnh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804" y="1705998"/>
            <a:ext cx="2268908" cy="2253666"/>
          </a:xfrm>
          <a:prstGeom prst="rect">
            <a:avLst/>
          </a:prstGeom>
          <a:ln>
            <a:noFill/>
          </a:ln>
          <a:effectLst>
            <a:softEdge rad="112500"/>
          </a:effectLst>
        </p:spPr>
      </p:pic>
      <p:sp>
        <p:nvSpPr>
          <p:cNvPr id="19" name="Google Shape;338;p37"/>
          <p:cNvSpPr/>
          <p:nvPr/>
        </p:nvSpPr>
        <p:spPr>
          <a:xfrm>
            <a:off x="205558" y="3959664"/>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099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fltVal val="0"/>
                                          </p:val>
                                        </p:tav>
                                        <p:tav tm="100000">
                                          <p:val>
                                            <p:strVal val="#ppt_w"/>
                                          </p:val>
                                        </p:tav>
                                      </p:tavLst>
                                    </p:anim>
                                    <p:anim calcmode="lin" valueType="num">
                                      <p:cBhvr>
                                        <p:cTn id="44" dur="1000" fill="hold"/>
                                        <p:tgtEl>
                                          <p:spTgt spid="18"/>
                                        </p:tgtEl>
                                        <p:attrNameLst>
                                          <p:attrName>ppt_h</p:attrName>
                                        </p:attrNameLst>
                                      </p:cBhvr>
                                      <p:tavLst>
                                        <p:tav tm="0">
                                          <p:val>
                                            <p:fltVal val="0"/>
                                          </p:val>
                                        </p:tav>
                                        <p:tav tm="100000">
                                          <p:val>
                                            <p:strVal val="#ppt_h"/>
                                          </p:val>
                                        </p:tav>
                                      </p:tavLst>
                                    </p:anim>
                                    <p:animEffect transition="in" filter="fade">
                                      <p:cBhvr>
                                        <p:cTn id="4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3" grpId="0" animBg="1"/>
      <p:bldP spid="16"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205071" y="1938701"/>
            <a:ext cx="864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smtClean="0"/>
              <a:t>III</a:t>
            </a:r>
            <a:endParaRPr sz="6000"/>
          </a:p>
          <a:p>
            <a:pPr marL="0" lvl="0" indent="0" algn="ctr" rtl="0">
              <a:spcBef>
                <a:spcPts val="0"/>
              </a:spcBef>
              <a:spcAft>
                <a:spcPts val="0"/>
              </a:spcAft>
              <a:buNone/>
            </a:pPr>
            <a:endParaRPr/>
          </a:p>
          <a:p>
            <a:pPr marL="0" lvl="0" indent="0" algn="ctr" rtl="0">
              <a:spcBef>
                <a:spcPts val="0"/>
              </a:spcBef>
              <a:spcAft>
                <a:spcPts val="0"/>
              </a:spcAft>
              <a:buNone/>
            </a:pPr>
            <a:r>
              <a:rPr lang="vi-VN" smtClean="0"/>
              <a:t>Nguyên tắc hoạt Động</a:t>
            </a:r>
            <a:endParaRPr/>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êu đề 1"/>
          <p:cNvSpPr txBox="1">
            <a:spLocks/>
          </p:cNvSpPr>
          <p:nvPr/>
        </p:nvSpPr>
        <p:spPr>
          <a:xfrm>
            <a:off x="2231148" y="3290426"/>
            <a:ext cx="4681704" cy="137242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r>
              <a:rPr lang="en-US"/>
              <a:t>Dependency Injection </a:t>
            </a:r>
            <a:endParaRPr lang="en-US" smtClean="0"/>
          </a:p>
          <a:p>
            <a:r>
              <a:rPr lang="en-US" smtClean="0"/>
              <a:t>và </a:t>
            </a:r>
          </a:p>
          <a:p>
            <a:r>
              <a:rPr lang="en-US" smtClean="0"/>
              <a:t>Aspect </a:t>
            </a:r>
            <a:r>
              <a:rPr lang="en-US"/>
              <a:t>Oriented Program</a:t>
            </a:r>
            <a:endParaRPr lang="vi-VN"/>
          </a:p>
        </p:txBody>
      </p:sp>
      <p:sp>
        <p:nvSpPr>
          <p:cNvPr id="6" name="Google Shape;201;p25"/>
          <p:cNvSpPr/>
          <p:nvPr/>
        </p:nvSpPr>
        <p:spPr>
          <a:xfrm rot="231374">
            <a:off x="2661572" y="3040699"/>
            <a:ext cx="3999578" cy="326027"/>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4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6307</TotalTime>
  <Words>656</Words>
  <Application>Microsoft Office PowerPoint</Application>
  <PresentationFormat>Trình chiếu Trên màn hình (16:9)</PresentationFormat>
  <Paragraphs>86</Paragraphs>
  <Slides>19</Slides>
  <Notes>13</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19</vt:i4>
      </vt:variant>
    </vt:vector>
  </HeadingPairs>
  <TitlesOfParts>
    <vt:vector size="25" baseType="lpstr">
      <vt:lpstr>Wingdings</vt:lpstr>
      <vt:lpstr>Walter Turncoat</vt:lpstr>
      <vt:lpstr>Sniglet</vt:lpstr>
      <vt:lpstr>Arial</vt:lpstr>
      <vt:lpstr>Times New Roman</vt:lpstr>
      <vt:lpstr>Ursula template</vt:lpstr>
      <vt:lpstr>Chào thầy cô và các bạn</vt:lpstr>
      <vt:lpstr>Báo cao  Spring Framework</vt:lpstr>
      <vt:lpstr>Bản trình bày PowerPoint</vt:lpstr>
      <vt:lpstr>I  Tổng quan về Framework</vt:lpstr>
      <vt:lpstr>Bản trình bày PowerPoint</vt:lpstr>
      <vt:lpstr>II  Giới thiệu Spring Framewok</vt:lpstr>
      <vt:lpstr>Có thể nói Spring Framework ra đời là nhờ sự thành công của EJB (Enterprise JavaBeans) .  </vt:lpstr>
      <vt:lpstr>Bản trình bày PowerPoint</vt:lpstr>
      <vt:lpstr>III  Nguyên tắc hoạt Động</vt:lpstr>
      <vt:lpstr>Bản trình bày PowerPoint</vt:lpstr>
      <vt:lpstr>Bản trình bày PowerPoint</vt:lpstr>
      <vt:lpstr>IV  CẤU TRÚC Spring Framewok</vt:lpstr>
      <vt:lpstr>Bản trình bày PowerPoint</vt:lpstr>
      <vt:lpstr>V  Một số dự án  Spring Framewok</vt:lpstr>
      <vt:lpstr>Bản trình bày PowerPoint</vt:lpstr>
      <vt:lpstr>VI  Spring MVC</vt:lpstr>
      <vt:lpstr>Bản trình bày PowerPoint</vt:lpstr>
      <vt:lpstr>VII  DEMO Spring MVC</vt:lpstr>
      <vt:lpstr>Thanks for watchimg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thầy cô và các bạn</dc:title>
  <dc:creator>Administrator</dc:creator>
  <cp:lastModifiedBy>Sky123.Org</cp:lastModifiedBy>
  <cp:revision>33</cp:revision>
  <dcterms:modified xsi:type="dcterms:W3CDTF">2019-10-29T16:27:26Z</dcterms:modified>
</cp:coreProperties>
</file>