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63" r:id="rId5"/>
    <p:sldId id="262" r:id="rId6"/>
    <p:sldId id="272" r:id="rId7"/>
    <p:sldId id="266" r:id="rId8"/>
    <p:sldId id="269" r:id="rId9"/>
    <p:sldId id="273" r:id="rId10"/>
    <p:sldId id="281" r:id="rId11"/>
    <p:sldId id="283" r:id="rId12"/>
    <p:sldId id="284" r:id="rId13"/>
    <p:sldId id="277" r:id="rId14"/>
    <p:sldId id="285" r:id="rId15"/>
    <p:sldId id="286" r:id="rId16"/>
    <p:sldId id="287" r:id="rId17"/>
    <p:sldId id="275" r:id="rId18"/>
    <p:sldId id="288" r:id="rId19"/>
    <p:sldId id="278" r:id="rId20"/>
    <p:sldId id="289" r:id="rId21"/>
    <p:sldId id="290" r:id="rId22"/>
    <p:sldId id="268" r:id="rId23"/>
    <p:sldId id="270" r:id="rId24"/>
    <p:sldId id="291" r:id="rId25"/>
    <p:sldId id="292" r:id="rId26"/>
    <p:sldId id="267" r:id="rId27"/>
    <p:sldId id="271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Kiểu Trung bình 2 - Màu chủ đề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Kiểu Có chủ đề 2 - Màu chủ đề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Kiểu Sá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Kiểu Sá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Kiểu Trung bình 3 - Màu chủ đề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Kiểu Sá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Kiểu Sáng 3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Kiểu Sáng 3 - Màu chủ đề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Kiểu Sáng 3 - Màu chủ đề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Kiểu Sáng 2 - Màu chủ đề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Kiểu Sáng 1 - Màu chủ đề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Kiểu Sáng 1 - Màu chủ đề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8385" autoAdjust="0"/>
  </p:normalViewPr>
  <p:slideViewPr>
    <p:cSldViewPr>
      <p:cViewPr>
        <p:scale>
          <a:sx n="66" d="100"/>
          <a:sy n="66" d="100"/>
        </p:scale>
        <p:origin x="153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7A8DB-0719-4C66-A1E5-74F0D53D8657}" type="datetimeFigureOut">
              <a:rPr lang="vi-VN" smtClean="0"/>
              <a:t>16-12-2019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6D3-4CC7-4B81-8D94-11EACCD7354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166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A6D3-4CC7-4B81-8D94-11EACCD73548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09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A6D3-4CC7-4B81-8D94-11EACCD73548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03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0A6D3-4CC7-4B81-8D94-11EACCD73548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015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bản chiế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Tiêu đề phụ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0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9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ề bản chiếu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41"/>
          <p:cNvSpPr>
            <a:spLocks noChangeArrowheads="1"/>
          </p:cNvSpPr>
          <p:nvPr/>
        </p:nvSpPr>
        <p:spPr bwMode="gray">
          <a:xfrm>
            <a:off x="0" y="2708275"/>
            <a:ext cx="9144000" cy="874713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0" y="2720975"/>
            <a:ext cx="9144000" cy="817563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vi-VN" noProof="0" smtClean="0"/>
              <a:t>Bấm &amp; sửa kiểu tiêu đề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990600" y="2176463"/>
            <a:ext cx="7086600" cy="4365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900">
                <a:solidFill>
                  <a:schemeClr val="bg1"/>
                </a:solidFill>
                <a:latin typeface="Arial" charset="0"/>
              </a:defRPr>
            </a:lvl1pPr>
          </a:lstStyle>
          <a:p>
            <a:pPr lvl="0"/>
            <a:r>
              <a:rPr lang="vi-VN" noProof="0" smtClean="0"/>
              <a:t>Bấm &amp; sửa kiểu phụ đề</a:t>
            </a:r>
            <a:endParaRPr lang="en-US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black">
          <a:xfrm>
            <a:off x="381000" y="271463"/>
            <a:ext cx="10890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782" tIns="47891" rIns="95782" bIns="47891">
            <a:spAutoFit/>
          </a:bodyPr>
          <a:lstStyle>
            <a:lvl1pPr defTabSz="957263">
              <a:defRPr>
                <a:solidFill>
                  <a:schemeClr val="tx1"/>
                </a:solidFill>
                <a:latin typeface="Arial" charset="0"/>
              </a:defRPr>
            </a:lvl1pPr>
            <a:lvl2pPr marL="479425" defTabSz="957263">
              <a:defRPr>
                <a:solidFill>
                  <a:schemeClr val="tx1"/>
                </a:solidFill>
                <a:latin typeface="Arial" charset="0"/>
              </a:defRPr>
            </a:lvl2pPr>
            <a:lvl3pPr marL="957263" defTabSz="957263">
              <a:defRPr>
                <a:solidFill>
                  <a:schemeClr val="tx1"/>
                </a:solidFill>
                <a:latin typeface="Arial" charset="0"/>
              </a:defRPr>
            </a:lvl3pPr>
            <a:lvl4pPr marL="1436688" defTabSz="957263">
              <a:defRPr>
                <a:solidFill>
                  <a:schemeClr val="tx1"/>
                </a:solidFill>
                <a:latin typeface="Arial" charset="0"/>
              </a:defRPr>
            </a:lvl4pPr>
            <a:lvl5pPr marL="1916113" defTabSz="957263">
              <a:defRPr>
                <a:solidFill>
                  <a:schemeClr val="tx1"/>
                </a:solidFill>
                <a:latin typeface="Arial" charset="0"/>
              </a:defRPr>
            </a:lvl5pPr>
            <a:lvl6pPr marL="23733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305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877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4913" defTabSz="9572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b="1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-11113" y="-12700"/>
            <a:ext cx="9175751" cy="6870700"/>
            <a:chOff x="-7" y="-8"/>
            <a:chExt cx="5780" cy="4328"/>
          </a:xfrm>
        </p:grpSpPr>
        <p:sp>
          <p:nvSpPr>
            <p:cNvPr id="3108" name="AutoShape 36"/>
            <p:cNvSpPr>
              <a:spLocks noChangeArrowheads="1"/>
            </p:cNvSpPr>
            <p:nvPr/>
          </p:nvSpPr>
          <p:spPr bwMode="gray">
            <a:xfrm>
              <a:off x="17" y="16"/>
              <a:ext cx="5729" cy="42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gray">
            <a:xfrm>
              <a:off x="-3" y="-8"/>
              <a:ext cx="295" cy="289"/>
            </a:xfrm>
            <a:custGeom>
              <a:avLst/>
              <a:gdLst>
                <a:gd name="T0" fmla="*/ 3 w 403"/>
                <a:gd name="T1" fmla="*/ 395 h 395"/>
                <a:gd name="T2" fmla="*/ 74 w 403"/>
                <a:gd name="T3" fmla="*/ 216 h 395"/>
                <a:gd name="T4" fmla="*/ 231 w 403"/>
                <a:gd name="T5" fmla="*/ 50 h 395"/>
                <a:gd name="T6" fmla="*/ 403 w 403"/>
                <a:gd name="T7" fmla="*/ 0 h 395"/>
                <a:gd name="T8" fmla="*/ 0 w 403"/>
                <a:gd name="T9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95">
                  <a:moveTo>
                    <a:pt x="3" y="395"/>
                  </a:moveTo>
                  <a:lnTo>
                    <a:pt x="74" y="216"/>
                  </a:lnTo>
                  <a:lnTo>
                    <a:pt x="231" y="50"/>
                  </a:lnTo>
                  <a:lnTo>
                    <a:pt x="403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gray">
            <a:xfrm>
              <a:off x="-7" y="3982"/>
              <a:ext cx="287" cy="338"/>
            </a:xfrm>
            <a:custGeom>
              <a:avLst/>
              <a:gdLst>
                <a:gd name="T0" fmla="*/ 391 w 391"/>
                <a:gd name="T1" fmla="*/ 473 h 473"/>
                <a:gd name="T2" fmla="*/ 151 w 391"/>
                <a:gd name="T3" fmla="*/ 353 h 473"/>
                <a:gd name="T4" fmla="*/ 42 w 391"/>
                <a:gd name="T5" fmla="*/ 201 h 473"/>
                <a:gd name="T6" fmla="*/ 0 w 391"/>
                <a:gd name="T7" fmla="*/ 0 h 473"/>
                <a:gd name="T8" fmla="*/ 1 w 391"/>
                <a:gd name="T9" fmla="*/ 47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1" h="473">
                  <a:moveTo>
                    <a:pt x="391" y="473"/>
                  </a:moveTo>
                  <a:lnTo>
                    <a:pt x="151" y="353"/>
                  </a:lnTo>
                  <a:lnTo>
                    <a:pt x="42" y="201"/>
                  </a:lnTo>
                  <a:lnTo>
                    <a:pt x="0" y="0"/>
                  </a:lnTo>
                  <a:lnTo>
                    <a:pt x="1" y="47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gray">
            <a:xfrm>
              <a:off x="5499" y="4026"/>
              <a:ext cx="274" cy="287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gray">
            <a:xfrm>
              <a:off x="5467" y="0"/>
              <a:ext cx="302" cy="288"/>
            </a:xfrm>
            <a:custGeom>
              <a:avLst/>
              <a:gdLst>
                <a:gd name="T0" fmla="*/ 0 w 403"/>
                <a:gd name="T1" fmla="*/ 0 h 403"/>
                <a:gd name="T2" fmla="*/ 221 w 403"/>
                <a:gd name="T3" fmla="*/ 96 h 403"/>
                <a:gd name="T4" fmla="*/ 353 w 403"/>
                <a:gd name="T5" fmla="*/ 231 h 403"/>
                <a:gd name="T6" fmla="*/ 403 w 403"/>
                <a:gd name="T7" fmla="*/ 403 h 403"/>
                <a:gd name="T8" fmla="*/ 403 w 403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403">
                  <a:moveTo>
                    <a:pt x="0" y="0"/>
                  </a:moveTo>
                  <a:lnTo>
                    <a:pt x="221" y="96"/>
                  </a:lnTo>
                  <a:lnTo>
                    <a:pt x="353" y="231"/>
                  </a:lnTo>
                  <a:lnTo>
                    <a:pt x="403" y="403"/>
                  </a:lnTo>
                  <a:lnTo>
                    <a:pt x="40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02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77FC70-716C-40BF-B175-2B48BE74B56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1C2E4C-EA64-47D3-9B59-88B32A0A311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5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A7FBD0-78A5-48F4-B6EF-67CF6A57DF8D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4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Chân trang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8" name="Chỗ dành sẵn cho Số hiệu Bản chiế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27EDE1-B9A8-4512-8C5C-EC4879B6A935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55C08-761E-4982-A8D8-28793D00B756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47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3" name="Chỗ dành sẵn cho Số hiệu Bản chiế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09C0FD-90B7-4A6D-8B9C-BF2CE42E271A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019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6690F8-9C5A-46FB-B2A3-03C4BBC96F79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18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Bấm biểu tượng để thêm hình ảnh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C3EAE-AB23-46D4-B0D6-3D8C9A86EE6F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99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C02D-B2E2-4343-9E38-B775AA87CA11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25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629400" y="53975"/>
            <a:ext cx="2057400" cy="627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457200" y="53975"/>
            <a:ext cx="6019800" cy="627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D2AF0-2B8B-4A7B-BC64-B1820C98A18C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55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êu đề và Bả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542925" y="53975"/>
            <a:ext cx="7392988" cy="563563"/>
          </a:xfrm>
        </p:spPr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Bảng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vi-VN" smtClean="0"/>
              <a:t>Bấm biểu tượng để thêm bảng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0"/>
          </p:nvPr>
        </p:nvSpPr>
        <p:spPr>
          <a:xfrm>
            <a:off x="6084888" y="6450013"/>
            <a:ext cx="2897187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1"/>
          </p:nvPr>
        </p:nvSpPr>
        <p:spPr>
          <a:xfrm>
            <a:off x="107950" y="6454775"/>
            <a:ext cx="927100" cy="239713"/>
          </a:xfrm>
        </p:spPr>
        <p:txBody>
          <a:bodyPr/>
          <a:lstStyle>
            <a:lvl1pPr>
              <a:defRPr/>
            </a:lvl1pPr>
          </a:lstStyle>
          <a:p>
            <a:fld id="{98202ED1-675A-4FA8-9C11-B94FEC5A67A3}" type="slidenum">
              <a:rPr lang="en-US">
                <a:solidFill>
                  <a:srgbClr val="000066"/>
                </a:solidFill>
              </a:rPr>
              <a:pPr/>
              <a:t>‹#›</a:t>
            </a:fld>
            <a:endParaRPr 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4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Chỗ dành sẵn cho Ngày thá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ố hiệu Bản chiế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3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gày thá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ố hiệu Bản chiế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ày thá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ố hiệu Bản chiế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Chỗ dành sẵn cho Ngày thá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ố hiệu Bản chiế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gày tháng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A1BC-9888-4AA6-B885-EBED25012988}" type="datetimeFigureOut">
              <a:rPr lang="en-US" smtClean="0"/>
              <a:pPr/>
              <a:t>12/16/2019</a:t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ố hiệu Bản chiế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C45F2-85C8-41EA-B0D2-FDA229D3CD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 descr="29641"/>
          <p:cNvSpPr>
            <a:spLocks/>
          </p:cNvSpPr>
          <p:nvPr/>
        </p:nvSpPr>
        <p:spPr bwMode="gray">
          <a:xfrm>
            <a:off x="36513" y="80963"/>
            <a:ext cx="9077325" cy="1595437"/>
          </a:xfrm>
          <a:custGeom>
            <a:avLst/>
            <a:gdLst>
              <a:gd name="T0" fmla="*/ 0 w 5718"/>
              <a:gd name="T1" fmla="*/ 756 h 1005"/>
              <a:gd name="T2" fmla="*/ 576 w 5718"/>
              <a:gd name="T3" fmla="*/ 560 h 1005"/>
              <a:gd name="T4" fmla="*/ 1403 w 5718"/>
              <a:gd name="T5" fmla="*/ 390 h 1005"/>
              <a:gd name="T6" fmla="*/ 2452 w 5718"/>
              <a:gd name="T7" fmla="*/ 314 h 1005"/>
              <a:gd name="T8" fmla="*/ 3102 w 5718"/>
              <a:gd name="T9" fmla="*/ 326 h 1005"/>
              <a:gd name="T10" fmla="*/ 4043 w 5718"/>
              <a:gd name="T11" fmla="*/ 434 h 1005"/>
              <a:gd name="T12" fmla="*/ 4944 w 5718"/>
              <a:gd name="T13" fmla="*/ 668 h 1005"/>
              <a:gd name="T14" fmla="*/ 5691 w 5718"/>
              <a:gd name="T15" fmla="*/ 971 h 1005"/>
              <a:gd name="T16" fmla="*/ 5718 w 5718"/>
              <a:gd name="T17" fmla="*/ 19 h 1005"/>
              <a:gd name="T18" fmla="*/ 9 w 5718"/>
              <a:gd name="T19" fmla="*/ 0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18" h="1005">
                <a:moveTo>
                  <a:pt x="0" y="756"/>
                </a:moveTo>
                <a:cubicBezTo>
                  <a:pt x="96" y="724"/>
                  <a:pt x="297" y="635"/>
                  <a:pt x="576" y="560"/>
                </a:cubicBezTo>
                <a:cubicBezTo>
                  <a:pt x="855" y="485"/>
                  <a:pt x="1037" y="442"/>
                  <a:pt x="1403" y="390"/>
                </a:cubicBezTo>
                <a:cubicBezTo>
                  <a:pt x="1769" y="337"/>
                  <a:pt x="2154" y="320"/>
                  <a:pt x="2452" y="314"/>
                </a:cubicBezTo>
                <a:lnTo>
                  <a:pt x="3102" y="326"/>
                </a:lnTo>
                <a:cubicBezTo>
                  <a:pt x="3367" y="346"/>
                  <a:pt x="3736" y="377"/>
                  <a:pt x="4043" y="434"/>
                </a:cubicBezTo>
                <a:cubicBezTo>
                  <a:pt x="4350" y="490"/>
                  <a:pt x="4669" y="578"/>
                  <a:pt x="4944" y="668"/>
                </a:cubicBezTo>
                <a:cubicBezTo>
                  <a:pt x="5219" y="757"/>
                  <a:pt x="5679" y="1005"/>
                  <a:pt x="5691" y="971"/>
                </a:cubicBezTo>
                <a:cubicBezTo>
                  <a:pt x="5695" y="964"/>
                  <a:pt x="5718" y="25"/>
                  <a:pt x="5718" y="19"/>
                </a:cubicBezTo>
                <a:cubicBezTo>
                  <a:pt x="5718" y="7"/>
                  <a:pt x="1198" y="4"/>
                  <a:pt x="9" y="0"/>
                </a:cubicBezTo>
              </a:path>
            </a:pathLst>
          </a:cu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84888" y="6450013"/>
            <a:ext cx="28971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66"/>
                </a:solidFill>
              </a:rPr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454775"/>
            <a:ext cx="927100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t" anchorCtr="0" compatLnSpc="1">
            <a:prstTxWarp prst="textNoShape">
              <a:avLst/>
            </a:prstTxWarp>
          </a:bodyPr>
          <a:lstStyle>
            <a:lvl1pPr algn="ctr" defTabSz="957263">
              <a:defRPr sz="1300" b="1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3EAF5A-02A3-47C7-A2DA-BB9F5281BFB3}" type="slidenum">
              <a:rPr lang="en-US">
                <a:solidFill>
                  <a:srgbClr val="0000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66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42925" y="53975"/>
            <a:ext cx="7392988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smtClean="0"/>
              <a:t>Bấm &amp; sửa kiểu tiêu đề</a:t>
            </a:r>
            <a:endParaRPr lang="en-US" smtClean="0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" y="0"/>
            <a:chExt cx="8065" cy="6048"/>
          </a:xfrm>
        </p:grpSpPr>
        <p:sp>
          <p:nvSpPr>
            <p:cNvPr id="1041" name="Freeform 17"/>
            <p:cNvSpPr>
              <a:spLocks/>
            </p:cNvSpPr>
            <p:nvPr/>
          </p:nvSpPr>
          <p:spPr bwMode="gray">
            <a:xfrm>
              <a:off x="-1" y="5629"/>
              <a:ext cx="389" cy="417"/>
            </a:xfrm>
            <a:custGeom>
              <a:avLst/>
              <a:gdLst>
                <a:gd name="T0" fmla="*/ 314 w 389"/>
                <a:gd name="T1" fmla="*/ 416 h 417"/>
                <a:gd name="T2" fmla="*/ 389 w 389"/>
                <a:gd name="T3" fmla="*/ 417 h 417"/>
                <a:gd name="T4" fmla="*/ 158 w 389"/>
                <a:gd name="T5" fmla="*/ 297 h 417"/>
                <a:gd name="T6" fmla="*/ 39 w 389"/>
                <a:gd name="T7" fmla="*/ 179 h 417"/>
                <a:gd name="T8" fmla="*/ 0 w 389"/>
                <a:gd name="T9" fmla="*/ 0 h 417"/>
                <a:gd name="T10" fmla="*/ 1 w 389"/>
                <a:gd name="T11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" h="417">
                  <a:moveTo>
                    <a:pt x="314" y="416"/>
                  </a:moveTo>
                  <a:lnTo>
                    <a:pt x="389" y="417"/>
                  </a:lnTo>
                  <a:lnTo>
                    <a:pt x="158" y="297"/>
                  </a:lnTo>
                  <a:lnTo>
                    <a:pt x="39" y="179"/>
                  </a:lnTo>
                  <a:lnTo>
                    <a:pt x="0" y="0"/>
                  </a:lnTo>
                  <a:lnTo>
                    <a:pt x="1" y="4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gray">
            <a:xfrm>
              <a:off x="7701" y="5645"/>
              <a:ext cx="363" cy="403"/>
            </a:xfrm>
            <a:custGeom>
              <a:avLst/>
              <a:gdLst>
                <a:gd name="T0" fmla="*/ 229 w 232"/>
                <a:gd name="T1" fmla="*/ 0 h 290"/>
                <a:gd name="T2" fmla="*/ 164 w 232"/>
                <a:gd name="T3" fmla="*/ 144 h 290"/>
                <a:gd name="T4" fmla="*/ 98 w 232"/>
                <a:gd name="T5" fmla="*/ 253 h 290"/>
                <a:gd name="T6" fmla="*/ 0 w 232"/>
                <a:gd name="T7" fmla="*/ 290 h 290"/>
                <a:gd name="T8" fmla="*/ 232 w 232"/>
                <a:gd name="T9" fmla="*/ 287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290">
                  <a:moveTo>
                    <a:pt x="229" y="0"/>
                  </a:moveTo>
                  <a:lnTo>
                    <a:pt x="164" y="144"/>
                  </a:lnTo>
                  <a:lnTo>
                    <a:pt x="98" y="253"/>
                  </a:lnTo>
                  <a:lnTo>
                    <a:pt x="0" y="290"/>
                  </a:lnTo>
                  <a:lnTo>
                    <a:pt x="232" y="287"/>
                  </a:ln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3" name="AutoShape 19"/>
            <p:cNvSpPr>
              <a:spLocks noChangeArrowheads="1"/>
            </p:cNvSpPr>
            <p:nvPr/>
          </p:nvSpPr>
          <p:spPr bwMode="gray">
            <a:xfrm>
              <a:off x="25" y="42"/>
              <a:ext cx="8012" cy="5985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gray">
            <a:xfrm>
              <a:off x="-1" y="13"/>
              <a:ext cx="405" cy="441"/>
            </a:xfrm>
            <a:custGeom>
              <a:avLst/>
              <a:gdLst>
                <a:gd name="T0" fmla="*/ 2 w 405"/>
                <a:gd name="T1" fmla="*/ 441 h 441"/>
                <a:gd name="T2" fmla="*/ 107 w 405"/>
                <a:gd name="T3" fmla="*/ 175 h 441"/>
                <a:gd name="T4" fmla="*/ 387 w 405"/>
                <a:gd name="T5" fmla="*/ 0 h 441"/>
                <a:gd name="T6" fmla="*/ 1 w 405"/>
                <a:gd name="T7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441">
                  <a:moveTo>
                    <a:pt x="2" y="441"/>
                  </a:moveTo>
                  <a:cubicBezTo>
                    <a:pt x="19" y="397"/>
                    <a:pt x="0" y="345"/>
                    <a:pt x="107" y="175"/>
                  </a:cubicBezTo>
                  <a:cubicBezTo>
                    <a:pt x="214" y="6"/>
                    <a:pt x="405" y="16"/>
                    <a:pt x="387" y="0"/>
                  </a:cubicBezTo>
                  <a:lnTo>
                    <a:pt x="1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gray">
            <a:xfrm>
              <a:off x="7588" y="0"/>
              <a:ext cx="470" cy="483"/>
            </a:xfrm>
            <a:custGeom>
              <a:avLst/>
              <a:gdLst>
                <a:gd name="T0" fmla="*/ 0 w 470"/>
                <a:gd name="T1" fmla="*/ 4 h 483"/>
                <a:gd name="T2" fmla="*/ 342 w 470"/>
                <a:gd name="T3" fmla="*/ 150 h 483"/>
                <a:gd name="T4" fmla="*/ 470 w 470"/>
                <a:gd name="T5" fmla="*/ 461 h 483"/>
                <a:gd name="T6" fmla="*/ 470 w 470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483">
                  <a:moveTo>
                    <a:pt x="0" y="4"/>
                  </a:moveTo>
                  <a:cubicBezTo>
                    <a:pt x="57" y="28"/>
                    <a:pt x="264" y="74"/>
                    <a:pt x="342" y="150"/>
                  </a:cubicBezTo>
                  <a:cubicBezTo>
                    <a:pt x="450" y="275"/>
                    <a:pt x="452" y="483"/>
                    <a:pt x="470" y="461"/>
                  </a:cubicBezTo>
                  <a:lnTo>
                    <a:pt x="470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</p:grpSp>
      <p:sp>
        <p:nvSpPr>
          <p:cNvPr id="1046" name="Line 22"/>
          <p:cNvSpPr>
            <a:spLocks noChangeShapeType="1"/>
          </p:cNvSpPr>
          <p:nvPr/>
        </p:nvSpPr>
        <p:spPr bwMode="gray">
          <a:xfrm>
            <a:off x="323850" y="6500813"/>
            <a:ext cx="8569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900">
              <a:solidFill>
                <a:srgbClr val="00006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2pPr>
      <a:lvl3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3pPr>
      <a:lvl4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4pPr>
      <a:lvl5pPr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5pPr>
      <a:lvl6pPr marL="4572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6pPr>
      <a:lvl7pPr marL="9144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7pPr>
      <a:lvl8pPr marL="13716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8pPr>
      <a:lvl9pPr marL="1828800" algn="ctr" defTabSz="957263" rtl="0" eaLnBrk="1" fontAlgn="base" hangingPunct="1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98450" algn="l" defTabSz="9572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>
          <a:solidFill>
            <a:schemeClr val="tx1"/>
          </a:solidFill>
          <a:latin typeface="+mj-lt"/>
        </a:defRPr>
      </a:lvl2pPr>
      <a:lvl3pPr marL="1196975" indent="-239713" algn="l" defTabSz="957263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j-lt"/>
        </a:defRPr>
      </a:lvl3pPr>
      <a:lvl4pPr marL="1676400" indent="-239713" algn="l" defTabSz="957263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j-lt"/>
        </a:defRPr>
      </a:lvl4pPr>
      <a:lvl5pPr marL="21542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5pPr>
      <a:lvl6pPr marL="26114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6pPr>
      <a:lvl7pPr marL="30686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7pPr>
      <a:lvl8pPr marL="35258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8pPr>
      <a:lvl9pPr marL="3983038" indent="-238125" algn="l" defTabSz="957263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2286000"/>
            <a:ext cx="8991600" cy="1828800"/>
          </a:xfr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mtClean="0"/>
              <a:t>PHÁT TRIỂN HỆ </a:t>
            </a:r>
            <a:r>
              <a:rPr lang="en-US" smtClean="0"/>
              <a:t>THỐNG</a:t>
            </a:r>
            <a:br>
              <a:rPr lang="en-US" smtClean="0"/>
            </a:br>
            <a:r>
              <a:rPr lang="en-US" smtClean="0"/>
              <a:t>ĐẶT </a:t>
            </a:r>
            <a:r>
              <a:rPr lang="en-US" smtClean="0"/>
              <a:t>VÉ XE ONLINE</a:t>
            </a:r>
            <a:endParaRPr lang="en-US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4648200" y="4343400"/>
            <a:ext cx="3962400" cy="2145268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"/>
            </a:pPr>
            <a:r>
              <a:rPr lang="en-US" sz="2400" b="1" smtClean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Nhóm 13</a:t>
            </a: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Lâm Thanh Duy 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Nguyễn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Hữu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Hòa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Nguyễn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Thái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Dương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"/>
              <a:tabLst/>
            </a:pP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Nguyễn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err="1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Chí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Arial" pitchFamily="34" charset="0"/>
                <a:cs typeface="Times New Roman" pitchFamily="18" charset="0"/>
              </a:rPr>
              <a:t> Thanh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3</a:t>
            </a:r>
            <a:r>
              <a:rPr lang="en-US" smtClean="0"/>
              <a:t>. Một số Use Case </a:t>
            </a:r>
            <a:endParaRPr lang="en-US"/>
          </a:p>
        </p:txBody>
      </p:sp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106274"/>
              </p:ext>
            </p:extLst>
          </p:nvPr>
        </p:nvGraphicFramePr>
        <p:xfrm>
          <a:off x="609600" y="1676400"/>
          <a:ext cx="7924800" cy="41148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66533">
                  <a:extLst>
                    <a:ext uri="{9D8B030D-6E8A-4147-A177-3AD203B41FA5}">
                      <a16:colId xmlns:a16="http://schemas.microsoft.com/office/drawing/2014/main" val="1980408250"/>
                    </a:ext>
                  </a:extLst>
                </a:gridCol>
                <a:gridCol w="6158267">
                  <a:extLst>
                    <a:ext uri="{9D8B030D-6E8A-4147-A177-3AD203B41FA5}">
                      <a16:colId xmlns:a16="http://schemas.microsoft.com/office/drawing/2014/main" val="3091059159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Luồng</a:t>
                      </a:r>
                      <a:endParaRPr lang="vi-VN" sz="18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sự</a:t>
                      </a:r>
                      <a:endParaRPr lang="vi-VN" sz="18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kiện</a:t>
                      </a:r>
                      <a:endParaRPr lang="vi-VN" sz="18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smtClean="0">
                          <a:effectLst/>
                        </a:rPr>
                        <a:t>Chính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>
                          <a:effectLst/>
                        </a:rPr>
                        <a:t>Khách hàng lựa chọn điểm đi</a:t>
                      </a:r>
                      <a:endParaRPr lang="vi-VN" sz="1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>
                          <a:effectLst/>
                        </a:rPr>
                        <a:t>Khách hàng lựa chọn điểm đến</a:t>
                      </a:r>
                      <a:endParaRPr lang="vi-VN" sz="1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>
                          <a:effectLst/>
                        </a:rPr>
                        <a:t>Khách hàng lựa chọn thời gian</a:t>
                      </a:r>
                      <a:endParaRPr lang="vi-VN" sz="1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>
                          <a:effectLst/>
                        </a:rPr>
                        <a:t>Khách hàng bấm nút Tra cứu</a:t>
                      </a:r>
                      <a:endParaRPr lang="vi-VN" sz="18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2000">
                          <a:effectLst/>
                        </a:rPr>
                        <a:t>Hệ thống hiển thị kết quả ứng với nội dung tra cứu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529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3</a:t>
            </a:r>
            <a:r>
              <a:rPr lang="en-US" smtClean="0"/>
              <a:t>. Một số Use Case </a:t>
            </a:r>
            <a:endParaRPr lang="en-US"/>
          </a:p>
        </p:txBody>
      </p:sp>
      <p:graphicFrame>
        <p:nvGraphicFramePr>
          <p:cNvPr id="4" name="Chỗ dành sẵn cho Nội dung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826515"/>
              </p:ext>
            </p:extLst>
          </p:nvPr>
        </p:nvGraphicFramePr>
        <p:xfrm>
          <a:off x="609599" y="1219200"/>
          <a:ext cx="8153400" cy="51816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862379">
                  <a:extLst>
                    <a:ext uri="{9D8B030D-6E8A-4147-A177-3AD203B41FA5}">
                      <a16:colId xmlns:a16="http://schemas.microsoft.com/office/drawing/2014/main" val="1980408250"/>
                    </a:ext>
                  </a:extLst>
                </a:gridCol>
                <a:gridCol w="7291021">
                  <a:extLst>
                    <a:ext uri="{9D8B030D-6E8A-4147-A177-3AD203B41FA5}">
                      <a16:colId xmlns:a16="http://schemas.microsoft.com/office/drawing/2014/main" val="3091059159"/>
                    </a:ext>
                  </a:extLst>
                </a:gridCol>
              </a:tblGrid>
              <a:tr h="518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vi-VN" sz="11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Luồng</a:t>
                      </a:r>
                      <a:endParaRPr lang="vi-VN" sz="11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sự</a:t>
                      </a:r>
                      <a:endParaRPr lang="vi-VN" sz="11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kiện</a:t>
                      </a:r>
                      <a:endParaRPr lang="vi-VN" sz="110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phụ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927" marR="29927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Trường hợp 1</a:t>
                      </a:r>
                      <a:r>
                        <a:rPr lang="en-US" sz="1200" b="0">
                          <a:effectLst/>
                        </a:rPr>
                        <a:t>: Khách hàng bỏ trống ít nhất 1 ô dữ liệu cần nhập</a:t>
                      </a:r>
                      <a:endParaRPr lang="vi-VN" sz="1100" b="0">
                        <a:effectLst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Tại Bước 1:</a:t>
                      </a:r>
                      <a:r>
                        <a:rPr lang="en-US" sz="1200" b="0">
                          <a:effectLst/>
                        </a:rPr>
                        <a:t> Khách hàng không lựa chọn điểm </a:t>
                      </a:r>
                      <a:r>
                        <a:rPr lang="en-US" sz="1200" b="0" smtClean="0">
                          <a:effectLst/>
                        </a:rPr>
                        <a:t>đi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smtClean="0">
                          <a:effectLst/>
                        </a:rPr>
                        <a:t>Khách</a:t>
                      </a:r>
                      <a:r>
                        <a:rPr lang="en-US" sz="1200" b="0" baseline="0" smtClean="0">
                          <a:effectLst/>
                        </a:rPr>
                        <a:t> hàng không lựa chọn điểm đi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điểm đến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thời gian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Bấm nút tìm kiếm vé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Hệ thống hiển thị thông báo: “Vui long hãy lựa chọn địa điểm”</a:t>
                      </a:r>
                      <a:endParaRPr lang="vi-VN" sz="1100" b="0">
                        <a:effectLst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</a:rPr>
                        <a:t>Tại </a:t>
                      </a:r>
                      <a:r>
                        <a:rPr lang="en-US" sz="1200" b="1">
                          <a:effectLst/>
                        </a:rPr>
                        <a:t>Bước 2: </a:t>
                      </a:r>
                      <a:r>
                        <a:rPr lang="en-US" sz="1200" b="0">
                          <a:effectLst/>
                        </a:rPr>
                        <a:t>Khách hàng không lựa chọn điểm </a:t>
                      </a:r>
                      <a:r>
                        <a:rPr lang="en-US" sz="1200" b="0" smtClean="0">
                          <a:effectLst/>
                        </a:rPr>
                        <a:t>đến</a:t>
                      </a:r>
                      <a:endParaRPr lang="vi-VN" sz="1100" b="0" smtClean="0">
                        <a:effectLst/>
                      </a:endParaRP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điểm đi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smtClean="0">
                          <a:effectLst/>
                        </a:rPr>
                        <a:t>Khách</a:t>
                      </a:r>
                      <a:r>
                        <a:rPr lang="en-US" sz="1200" b="0" baseline="0" smtClean="0">
                          <a:effectLst/>
                        </a:rPr>
                        <a:t> hàng không lựa chọn điểm đến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thời gian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Bấm nút tìm kiếm vé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Hệ thống hiển thị thông báo: “Vui long hãy lựa chọn địa điểm”</a:t>
                      </a:r>
                      <a:endParaRPr lang="vi-VN" sz="1100" b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smtClean="0">
                          <a:effectLst/>
                        </a:rPr>
                        <a:t>        Tại Bước 2: </a:t>
                      </a:r>
                      <a:r>
                        <a:rPr lang="en-US" sz="1200" b="0" smtClean="0">
                          <a:effectLst/>
                        </a:rPr>
                        <a:t>Khách hàng không lựa thời</a:t>
                      </a:r>
                      <a:r>
                        <a:rPr lang="en-US" sz="1200" b="0" baseline="0" smtClean="0">
                          <a:effectLst/>
                        </a:rPr>
                        <a:t> gian</a:t>
                      </a:r>
                      <a:endParaRPr lang="vi-VN" sz="1100" b="0" smtClean="0">
                        <a:effectLst/>
                      </a:endParaRP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điểm đi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điểm đến</a:t>
                      </a:r>
                    </a:p>
                    <a:p>
                      <a:pPr marL="9017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0" smtClean="0">
                          <a:effectLst/>
                        </a:rPr>
                        <a:t>Khách</a:t>
                      </a:r>
                      <a:r>
                        <a:rPr lang="en-US" sz="1200" b="0" baseline="0" smtClean="0">
                          <a:effectLst/>
                        </a:rPr>
                        <a:t> hàng không lựa chọn thời gian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Bấm nút tìm kiếm vé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Hệ thống hiển thị thông báo: “Vui long hãy lựa chọn lựa chọn thời gian”</a:t>
                      </a:r>
                      <a:endParaRPr lang="en-US" sz="1200" b="0" smtClean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effectLst/>
                        </a:rPr>
                        <a:t>Trường </a:t>
                      </a:r>
                      <a:r>
                        <a:rPr lang="en-US" sz="1200" b="1">
                          <a:effectLst/>
                        </a:rPr>
                        <a:t>hợp 2:</a:t>
                      </a:r>
                      <a:endParaRPr lang="vi-VN" sz="1100" b="1">
                        <a:effectLst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</a:rPr>
                        <a:t>Tại Bước 5: </a:t>
                      </a:r>
                      <a:r>
                        <a:rPr lang="en-US" sz="1200" b="0">
                          <a:effectLst/>
                        </a:rPr>
                        <a:t>Không có kết quả tìm kiếm theo yêu cầu</a:t>
                      </a:r>
                      <a:endParaRPr lang="vi-VN" sz="1100" b="0">
                        <a:effectLst/>
                      </a:endParaRP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điểm đi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điểm đến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Chọn thời gian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Bấm nút tìm kiếm vé</a:t>
                      </a:r>
                    </a:p>
                    <a:p>
                      <a:pPr marL="901700" lvl="1" indent="-2286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200" b="0" baseline="0" smtClean="0">
                          <a:effectLst/>
                        </a:rPr>
                        <a:t>Hệ thống hiển thị thông báo: “</a:t>
                      </a:r>
                      <a:r>
                        <a:rPr lang="vi-VN" sz="1200" b="0" smtClean="0">
                          <a:effectLst/>
                        </a:rPr>
                        <a:t>Hiện </a:t>
                      </a:r>
                      <a:r>
                        <a:rPr lang="vi-VN" sz="1200" b="0">
                          <a:effectLst/>
                        </a:rPr>
                        <a:t>tại hệ thống chưa có thông tin xe về lịch trình như yêu cầu..Xin quý khách vui lòng tìm vé với ngày khởi hành </a:t>
                      </a:r>
                      <a:r>
                        <a:rPr lang="vi-VN" sz="1200" b="0" smtClean="0">
                          <a:effectLst/>
                        </a:rPr>
                        <a:t>khác </a:t>
                      </a:r>
                      <a:r>
                        <a:rPr lang="vi-VN" sz="1200" b="0">
                          <a:effectLst/>
                        </a:rPr>
                        <a:t>hoặc thay đổi tuyến đường tìm </a:t>
                      </a:r>
                      <a:r>
                        <a:rPr lang="vi-VN" sz="1200" b="0" smtClean="0">
                          <a:effectLst/>
                        </a:rPr>
                        <a:t>kiếm.</a:t>
                      </a:r>
                      <a:r>
                        <a:rPr lang="en-US" sz="1200" b="0" smtClean="0">
                          <a:effectLst/>
                        </a:rPr>
                        <a:t>”</a:t>
                      </a:r>
                      <a:endParaRPr lang="vi-VN" sz="1100" b="0" smtClean="0">
                        <a:effectLst/>
                      </a:endParaRPr>
                    </a:p>
                  </a:txBody>
                  <a:tcPr marL="29927" marR="29927" marT="0" marB="0"/>
                </a:tc>
                <a:extLst>
                  <a:ext uri="{0D108BD9-81ED-4DB2-BD59-A6C34878D82A}">
                    <a16:rowId xmlns:a16="http://schemas.microsoft.com/office/drawing/2014/main" val="338529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1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smtClean="0"/>
              <a:t>4. </a:t>
            </a:r>
            <a:r>
              <a:rPr lang="vi-VN"/>
              <a:t>Sơ đồ </a:t>
            </a:r>
            <a:r>
              <a:rPr lang="vi-VN"/>
              <a:t>Use </a:t>
            </a:r>
            <a:r>
              <a:rPr lang="vi-VN" smtClean="0"/>
              <a:t>Case</a:t>
            </a:r>
            <a:endParaRPr lang="en-US"/>
          </a:p>
        </p:txBody>
      </p:sp>
      <p:pic>
        <p:nvPicPr>
          <p:cNvPr id="5" name="Picture 6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9448800" cy="540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5</a:t>
            </a:r>
            <a:r>
              <a:rPr lang="en-US" smtClean="0"/>
              <a:t>. </a:t>
            </a:r>
            <a:r>
              <a:rPr lang="en-US"/>
              <a:t>Sơ đồ tuần tự</a:t>
            </a:r>
            <a:endParaRPr lang="vi-VN"/>
          </a:p>
        </p:txBody>
      </p:sp>
      <p:pic>
        <p:nvPicPr>
          <p:cNvPr id="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81999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0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/>
              <a:t>6</a:t>
            </a:r>
            <a:r>
              <a:rPr lang="en-US" smtClean="0"/>
              <a:t>. </a:t>
            </a:r>
            <a:r>
              <a:rPr lang="en-US"/>
              <a:t>Sơ </a:t>
            </a:r>
            <a:r>
              <a:rPr lang="en-US"/>
              <a:t>đồ </a:t>
            </a:r>
            <a:r>
              <a:rPr lang="en-US" smtClean="0"/>
              <a:t>hoạt động</a:t>
            </a:r>
            <a:endParaRPr lang="vi-VN"/>
          </a:p>
        </p:txBody>
      </p:sp>
      <p:pic>
        <p:nvPicPr>
          <p:cNvPr id="5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t="4073" r="4415"/>
          <a:stretch>
            <a:fillRect/>
          </a:stretch>
        </p:blipFill>
        <p:spPr bwMode="auto">
          <a:xfrm>
            <a:off x="406400" y="1295400"/>
            <a:ext cx="8153399" cy="504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4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smtClean="0"/>
              <a:t>7. </a:t>
            </a:r>
            <a:r>
              <a:rPr lang="vi-VN"/>
              <a:t>Sơ đồ trạng thái</a:t>
            </a:r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95400"/>
            <a:ext cx="8381999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5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8</a:t>
            </a:r>
            <a:r>
              <a:rPr lang="en-US" smtClean="0"/>
              <a:t>.Lược </a:t>
            </a:r>
            <a:r>
              <a:rPr lang="en-US" smtClean="0"/>
              <a:t>đồ cơ sở dữ liệu</a:t>
            </a:r>
            <a:endParaRPr lang="en-US"/>
          </a:p>
        </p:txBody>
      </p:sp>
      <p:pic>
        <p:nvPicPr>
          <p:cNvPr id="5" name="Chỗ dành sẵn cho Nội dung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47800"/>
            <a:ext cx="8153398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smtClean="0"/>
              <a:t>9</a:t>
            </a:r>
            <a:r>
              <a:rPr lang="en-US" smtClean="0"/>
              <a:t>. </a:t>
            </a:r>
            <a:r>
              <a:rPr lang="en-US"/>
              <a:t>Sơ đồ </a:t>
            </a:r>
            <a:r>
              <a:rPr lang="en-US"/>
              <a:t>triển </a:t>
            </a:r>
            <a:r>
              <a:rPr lang="en-US" smtClean="0"/>
              <a:t>khai</a:t>
            </a:r>
            <a:endParaRPr lang="en-US"/>
          </a:p>
        </p:txBody>
      </p:sp>
      <p:pic>
        <p:nvPicPr>
          <p:cNvPr id="6" name="Hình ảnh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371600"/>
            <a:ext cx="8153399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7. Đặc tả giao diện màn </a:t>
            </a:r>
            <a:r>
              <a:rPr lang="en-US" smtClean="0"/>
              <a:t>hình </a:t>
            </a:r>
            <a:endParaRPr lang="en-US"/>
          </a:p>
        </p:txBody>
      </p:sp>
      <p:pic>
        <p:nvPicPr>
          <p:cNvPr id="5" name="Picture 3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524000"/>
            <a:ext cx="8305799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7. Đặc tả giao diện màn </a:t>
            </a:r>
            <a:r>
              <a:rPr lang="en-US" smtClean="0"/>
              <a:t>hình  (tt)</a:t>
            </a:r>
            <a:endParaRPr lang="en-US"/>
          </a:p>
        </p:txBody>
      </p:sp>
      <p:graphicFrame>
        <p:nvGraphicFramePr>
          <p:cNvPr id="3" name="Bảng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66391"/>
              </p:ext>
            </p:extLst>
          </p:nvPr>
        </p:nvGraphicFramePr>
        <p:xfrm>
          <a:off x="304799" y="1371600"/>
          <a:ext cx="8534399" cy="503097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11201">
                  <a:extLst>
                    <a:ext uri="{9D8B030D-6E8A-4147-A177-3AD203B41FA5}">
                      <a16:colId xmlns:a16="http://schemas.microsoft.com/office/drawing/2014/main" val="1626363679"/>
                    </a:ext>
                  </a:extLst>
                </a:gridCol>
                <a:gridCol w="2276988">
                  <a:extLst>
                    <a:ext uri="{9D8B030D-6E8A-4147-A177-3AD203B41FA5}">
                      <a16:colId xmlns:a16="http://schemas.microsoft.com/office/drawing/2014/main" val="4212414900"/>
                    </a:ext>
                  </a:extLst>
                </a:gridCol>
                <a:gridCol w="1657444">
                  <a:extLst>
                    <a:ext uri="{9D8B030D-6E8A-4147-A177-3AD203B41FA5}">
                      <a16:colId xmlns:a16="http://schemas.microsoft.com/office/drawing/2014/main" val="5234866"/>
                    </a:ext>
                  </a:extLst>
                </a:gridCol>
                <a:gridCol w="3888766">
                  <a:extLst>
                    <a:ext uri="{9D8B030D-6E8A-4147-A177-3AD203B41FA5}">
                      <a16:colId xmlns:a16="http://schemas.microsoft.com/office/drawing/2014/main" val="25753821"/>
                    </a:ext>
                  </a:extLst>
                </a:gridCol>
              </a:tblGrid>
              <a:tr h="41033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#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Tên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Kiểu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Mô tả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779782"/>
                  </a:ext>
                </a:extLst>
              </a:tr>
              <a:tr h="41033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Tên trang web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Label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Hiển thị tên trang web đặt xe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6459029"/>
                  </a:ext>
                </a:extLst>
              </a:tr>
              <a:tr h="1231009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Trang chủ, quản lý vé, đăng nhập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Input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Giúp chúng ta có thể vào trang chủ, vào quản lý vé, liên hệ, đăng nhập vào tài khoản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91696"/>
                  </a:ext>
                </a:extLst>
              </a:tr>
              <a:tr h="820672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Chọn điểm đi, đến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Combobox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Giúp khách hàng có thể chọn điểm đi và điểm đến.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5171527"/>
                  </a:ext>
                </a:extLst>
              </a:tr>
              <a:tr h="660432">
                <a:tc>
                  <a:txBody>
                    <a:bodyPr/>
                    <a:lstStyle/>
                    <a:p>
                      <a:pPr marL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Chọn ngày đi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Date Picker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Dùng để đăng nhập vào web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194740"/>
                  </a:ext>
                </a:extLst>
              </a:tr>
              <a:tr h="410336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Tìm vé xe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Button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Dùng để tìm vé xe 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1071700"/>
                  </a:ext>
                </a:extLst>
              </a:tr>
              <a:tr h="1009879"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Chọn điểm đi, điểm đến ,ngày đi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Label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Tên dữ liệu cần hiển thị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678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3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89176" name="Group 88"/>
          <p:cNvGrpSpPr>
            <a:grpSpLocks/>
          </p:cNvGrpSpPr>
          <p:nvPr/>
        </p:nvGrpSpPr>
        <p:grpSpPr bwMode="auto">
          <a:xfrm>
            <a:off x="1447800" y="1828800"/>
            <a:ext cx="6019800" cy="892175"/>
            <a:chOff x="1728" y="1680"/>
            <a:chExt cx="4560" cy="653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2096" y="1793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728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2316" y="1846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TỔNG QUAN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919" y="1824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89175" name="Group 87"/>
          <p:cNvGrpSpPr>
            <a:grpSpLocks/>
          </p:cNvGrpSpPr>
          <p:nvPr/>
        </p:nvGrpSpPr>
        <p:grpSpPr bwMode="auto">
          <a:xfrm>
            <a:off x="1447800" y="2733675"/>
            <a:ext cx="6019800" cy="892175"/>
            <a:chOff x="1728" y="2478"/>
            <a:chExt cx="4560" cy="653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2096" y="2591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728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2316" y="2644"/>
              <a:ext cx="371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PHÂN TÍCH THIẾT KẾ HỆ THỐNG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0" name="Text Box 82"/>
            <p:cNvSpPr txBox="1">
              <a:spLocks noChangeArrowheads="1"/>
            </p:cNvSpPr>
            <p:nvPr/>
          </p:nvSpPr>
          <p:spPr bwMode="gray">
            <a:xfrm>
              <a:off x="1920" y="2620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89174" name="Group 86"/>
          <p:cNvGrpSpPr>
            <a:grpSpLocks/>
          </p:cNvGrpSpPr>
          <p:nvPr/>
        </p:nvGrpSpPr>
        <p:grpSpPr bwMode="auto">
          <a:xfrm>
            <a:off x="1447800" y="3638550"/>
            <a:ext cx="6019800" cy="892175"/>
            <a:chOff x="1728" y="3276"/>
            <a:chExt cx="4560" cy="653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LẬP TRÌNH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1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89173" name="Group 85"/>
          <p:cNvGrpSpPr>
            <a:grpSpLocks/>
          </p:cNvGrpSpPr>
          <p:nvPr/>
        </p:nvGrpSpPr>
        <p:grpSpPr bwMode="auto">
          <a:xfrm>
            <a:off x="1447800" y="4625649"/>
            <a:ext cx="6019800" cy="894090"/>
            <a:chOff x="1728" y="4147"/>
            <a:chExt cx="4560" cy="653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2096" y="4260"/>
              <a:ext cx="4192" cy="43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728" y="4147"/>
              <a:ext cx="662" cy="653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2316" y="4313"/>
              <a:ext cx="331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solidFill>
                    <a:srgbClr val="FFFFFF"/>
                  </a:solidFill>
                </a:rPr>
                <a:t>KiỂM THỬ PHẦN MỀM</a:t>
              </a:r>
              <a:endParaRPr lang="en-US" b="1">
                <a:solidFill>
                  <a:srgbClr val="FFFFFF"/>
                </a:solidFill>
              </a:endParaRPr>
            </a:p>
          </p:txBody>
        </p:sp>
        <p:sp>
          <p:nvSpPr>
            <p:cNvPr id="89172" name="Text Box 84"/>
            <p:cNvSpPr txBox="1">
              <a:spLocks noChangeArrowheads="1"/>
            </p:cNvSpPr>
            <p:nvPr/>
          </p:nvSpPr>
          <p:spPr bwMode="gray">
            <a:xfrm>
              <a:off x="1920" y="4272"/>
              <a:ext cx="273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69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7. Đặc tả giao diện màn </a:t>
            </a:r>
            <a:r>
              <a:rPr lang="en-US" smtClean="0"/>
              <a:t>hình  (tt)</a:t>
            </a:r>
            <a:endParaRPr lang="en-US"/>
          </a:p>
        </p:txBody>
      </p:sp>
      <p:sp>
        <p:nvSpPr>
          <p:cNvPr id="4" name="Hình chữ nhật 3"/>
          <p:cNvSpPr/>
          <p:nvPr/>
        </p:nvSpPr>
        <p:spPr>
          <a:xfrm>
            <a:off x="609600" y="1219200"/>
            <a:ext cx="838200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5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b.3.1  Trang chủ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5"/>
              </a:spcAft>
              <a:buFont typeface="Courier New" panose="02070309020205020404" pitchFamily="49" charset="0"/>
              <a:buChar char="­"/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 dùng chọn mục này thì hệ thống sẽ chuyển đến trang chủ.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"/>
              </a:spcAft>
            </a:pPr>
            <a:r>
              <a:rPr 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b.3.2  Quản lý vé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5"/>
              </a:spcAft>
              <a:buFont typeface="Courier New" panose="02070309020205020404" pitchFamily="49" charset="0"/>
              <a:buChar char="­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 lý sau khi đăng nhập thì có thể chọn để kiểm tra vé và thông tin vé..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b.3.3  Liên hệ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5"/>
              </a:spcAft>
              <a:buFont typeface="Courier New" panose="02070309020205020404" pitchFamily="49" charset="0"/>
              <a:buChar char="­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 hàng có thể ấn vào nút liên hệ để liên hệ với nhân viên.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b.3.4  Đăng nhập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5"/>
              </a:spcAft>
              <a:buFont typeface="Courier New" panose="02070309020205020404" pitchFamily="49" charset="0"/>
              <a:buChar char="­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 viên, Quản lý, Tài xế ấn vào để đăng nhập vào tài khoản của cá nhân họ.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b.3.5 Chọn điểm đi-điểm đến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5"/>
              </a:spcAft>
              <a:buFont typeface="Courier New" panose="02070309020205020404" pitchFamily="49" charset="0"/>
              <a:buChar char="­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 hàng có thể lựa chọn điểm đi và điểm đến theo mong muốn của khách hàng.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b.3.6 Chọn ngày đi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5"/>
              </a:spcAft>
              <a:buFont typeface="Courier New" panose="02070309020205020404" pitchFamily="49" charset="0"/>
              <a:buChar char="­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 hàng ấn vào có thể chọn ngày đi theo ý của khách hàng.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5"/>
              </a:spcAft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b.3.7 Tìm vé xe</a:t>
            </a:r>
            <a:endParaRPr lang="vi-VN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5"/>
              </a:spcAft>
              <a:buFont typeface="Courier New" panose="02070309020205020404" pitchFamily="49" charset="0"/>
              <a:buChar char="­"/>
            </a:pPr>
            <a:r>
              <a:rPr lang="vi-VN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 khi khách hàng chọn điểm đi, điểm đến và ngày đi, thì khách hàng có thể ấn chọn tìm vé xe</a:t>
            </a:r>
            <a:endParaRPr lang="vi-VN" sz="12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8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95600"/>
            <a:ext cx="8458200" cy="563563"/>
          </a:xfrm>
        </p:spPr>
        <p:txBody>
          <a:bodyPr/>
          <a:lstStyle/>
          <a:p>
            <a:r>
              <a:rPr lang="en-US" sz="5400" smtClean="0">
                <a:solidFill>
                  <a:srgbClr val="C00000"/>
                </a:solidFill>
              </a:rPr>
              <a:t>III. LẬP </a:t>
            </a:r>
            <a:r>
              <a:rPr lang="en-US" sz="5400" smtClean="0">
                <a:solidFill>
                  <a:srgbClr val="C00000"/>
                </a:solidFill>
              </a:rPr>
              <a:t>TRÌNH</a:t>
            </a:r>
            <a:endParaRPr 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1. </a:t>
            </a:r>
            <a:r>
              <a:rPr lang="en-US" smtClean="0"/>
              <a:t>Một số giao diện đã code</a:t>
            </a:r>
            <a:endParaRPr lang="en-US"/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25894"/>
            <a:ext cx="8382000" cy="490350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white">
          <a:xfrm>
            <a:off x="277760" y="1172163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2pPr>
            <a:lvl3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3pPr>
            <a:lvl4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4pPr>
            <a:lvl5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5pPr>
            <a:lvl6pPr marL="4572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6pPr>
            <a:lvl7pPr marL="9144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7pPr>
            <a:lvl8pPr marL="13716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8pPr>
            <a:lvl9pPr marL="18288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kern="0" smtClean="0">
                <a:solidFill>
                  <a:srgbClr val="C00000"/>
                </a:solidFill>
              </a:rPr>
              <a:t>Trang chủ</a:t>
            </a:r>
            <a:endParaRPr lang="en-US" sz="2000" ker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1. </a:t>
            </a:r>
            <a:r>
              <a:rPr lang="en-US" smtClean="0"/>
              <a:t>Một số giao diện đã code (tt)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white">
          <a:xfrm>
            <a:off x="277760" y="1172163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2pPr>
            <a:lvl3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3pPr>
            <a:lvl4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4pPr>
            <a:lvl5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5pPr>
            <a:lvl6pPr marL="4572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6pPr>
            <a:lvl7pPr marL="9144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7pPr>
            <a:lvl8pPr marL="13716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8pPr>
            <a:lvl9pPr marL="18288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kern="0" smtClean="0">
                <a:solidFill>
                  <a:srgbClr val="C00000"/>
                </a:solidFill>
              </a:rPr>
              <a:t>Xem kết quả tìm kiếm</a:t>
            </a:r>
            <a:endParaRPr lang="en-US" sz="2000" kern="0">
              <a:solidFill>
                <a:srgbClr val="C00000"/>
              </a:solidFill>
            </a:endParaRPr>
          </a:p>
        </p:txBody>
      </p:sp>
      <p:pic>
        <p:nvPicPr>
          <p:cNvPr id="2" name="Hình ả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41089"/>
            <a:ext cx="8382000" cy="478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0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1. </a:t>
            </a:r>
            <a:r>
              <a:rPr lang="en-US" smtClean="0"/>
              <a:t>Một số giao diện đã code (tt)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white">
          <a:xfrm>
            <a:off x="277760" y="1172163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2pPr>
            <a:lvl3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3pPr>
            <a:lvl4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4pPr>
            <a:lvl5pPr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5pPr>
            <a:lvl6pPr marL="4572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6pPr>
            <a:lvl7pPr marL="9144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7pPr>
            <a:lvl8pPr marL="13716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8pPr>
            <a:lvl9pPr marL="1828800" algn="ctr" defTabSz="957263" rtl="0" eaLnBrk="1" fontAlgn="base" hangingPunct="1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000" kern="0" smtClean="0">
                <a:solidFill>
                  <a:srgbClr val="C00000"/>
                </a:solidFill>
              </a:rPr>
              <a:t>Trang quản lý lịch trình admin</a:t>
            </a:r>
            <a:endParaRPr lang="en-US" sz="2000" kern="0">
              <a:solidFill>
                <a:srgbClr val="C00000"/>
              </a:solidFill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836173"/>
            <a:ext cx="8229599" cy="464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458200" cy="1981200"/>
          </a:xfrm>
        </p:spPr>
        <p:txBody>
          <a:bodyPr/>
          <a:lstStyle/>
          <a:p>
            <a:r>
              <a:rPr lang="en-US" sz="5400" smtClean="0">
                <a:solidFill>
                  <a:srgbClr val="C00000"/>
                </a:solidFill>
              </a:rPr>
              <a:t>IV.</a:t>
            </a:r>
            <a:r>
              <a:rPr lang="en-US" sz="5400" smtClean="0">
                <a:solidFill>
                  <a:srgbClr val="C00000"/>
                </a:solidFill>
              </a:rPr>
              <a:t>KiỂM </a:t>
            </a:r>
            <a:r>
              <a:rPr lang="en-US" sz="5400" smtClean="0">
                <a:solidFill>
                  <a:srgbClr val="C00000"/>
                </a:solidFill>
              </a:rPr>
              <a:t>THỬ PHẦN MỀM</a:t>
            </a:r>
            <a:endParaRPr 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TỔNG QUAN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381000" y="53975"/>
            <a:ext cx="8381999" cy="101282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900" b="1" kern="0" smtClean="0"/>
              <a:t>Các </a:t>
            </a:r>
            <a:r>
              <a:rPr lang="en-US" sz="2900" b="1" kern="0" smtClean="0"/>
              <a:t>test </a:t>
            </a:r>
            <a:r>
              <a:rPr lang="en-US" sz="2900" b="1" kern="0" smtClean="0"/>
              <a:t>cases và kết quả TEST</a:t>
            </a:r>
            <a:endParaRPr kumimoji="0" lang="en-US" sz="2900" b="1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Bảng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81965"/>
              </p:ext>
            </p:extLst>
          </p:nvPr>
        </p:nvGraphicFramePr>
        <p:xfrm>
          <a:off x="228600" y="1371600"/>
          <a:ext cx="8686801" cy="493057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05674">
                  <a:extLst>
                    <a:ext uri="{9D8B030D-6E8A-4147-A177-3AD203B41FA5}">
                      <a16:colId xmlns:a16="http://schemas.microsoft.com/office/drawing/2014/main" val="1318942563"/>
                    </a:ext>
                  </a:extLst>
                </a:gridCol>
                <a:gridCol w="505205">
                  <a:extLst>
                    <a:ext uri="{9D8B030D-6E8A-4147-A177-3AD203B41FA5}">
                      <a16:colId xmlns:a16="http://schemas.microsoft.com/office/drawing/2014/main" val="907455323"/>
                    </a:ext>
                  </a:extLst>
                </a:gridCol>
                <a:gridCol w="909225">
                  <a:extLst>
                    <a:ext uri="{9D8B030D-6E8A-4147-A177-3AD203B41FA5}">
                      <a16:colId xmlns:a16="http://schemas.microsoft.com/office/drawing/2014/main" val="2784573605"/>
                    </a:ext>
                  </a:extLst>
                </a:gridCol>
                <a:gridCol w="1110880">
                  <a:extLst>
                    <a:ext uri="{9D8B030D-6E8A-4147-A177-3AD203B41FA5}">
                      <a16:colId xmlns:a16="http://schemas.microsoft.com/office/drawing/2014/main" val="4205925152"/>
                    </a:ext>
                  </a:extLst>
                </a:gridCol>
                <a:gridCol w="2020102">
                  <a:extLst>
                    <a:ext uri="{9D8B030D-6E8A-4147-A177-3AD203B41FA5}">
                      <a16:colId xmlns:a16="http://schemas.microsoft.com/office/drawing/2014/main" val="2104017320"/>
                    </a:ext>
                  </a:extLst>
                </a:gridCol>
                <a:gridCol w="2020102">
                  <a:extLst>
                    <a:ext uri="{9D8B030D-6E8A-4147-A177-3AD203B41FA5}">
                      <a16:colId xmlns:a16="http://schemas.microsoft.com/office/drawing/2014/main" val="1915043786"/>
                    </a:ext>
                  </a:extLst>
                </a:gridCol>
                <a:gridCol w="909225">
                  <a:extLst>
                    <a:ext uri="{9D8B030D-6E8A-4147-A177-3AD203B41FA5}">
                      <a16:colId xmlns:a16="http://schemas.microsoft.com/office/drawing/2014/main" val="1242681784"/>
                    </a:ext>
                  </a:extLst>
                </a:gridCol>
                <a:gridCol w="606388">
                  <a:extLst>
                    <a:ext uri="{9D8B030D-6E8A-4147-A177-3AD203B41FA5}">
                      <a16:colId xmlns:a16="http://schemas.microsoft.com/office/drawing/2014/main" val="3847864478"/>
                    </a:ext>
                  </a:extLst>
                </a:gridCol>
              </a:tblGrid>
              <a:tr h="17508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Mã yêu cầu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Mã test case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Nội dung test</a:t>
                      </a:r>
                      <a:endParaRPr lang="vi-V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b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39252"/>
                  </a:ext>
                </a:extLst>
              </a:tr>
              <a:tr h="84797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Chức năng</a:t>
                      </a:r>
                      <a:endParaRPr lang="vi-VN" sz="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64235" algn="l"/>
                        </a:tabLs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Tiêu Đề</a:t>
                      </a:r>
                      <a:endParaRPr lang="vi-VN" sz="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</a:rPr>
                        <a:t>Điều kiện TEST</a:t>
                      </a:r>
                      <a:endParaRPr lang="vi-VN" sz="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solidFill>
                            <a:schemeClr val="bg1"/>
                          </a:solidFill>
                          <a:effectLst/>
                        </a:rPr>
                        <a:t>Các bước test</a:t>
                      </a:r>
                      <a:endParaRPr lang="vi-VN" sz="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vi-VN" sz="9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solidFill>
                            <a:schemeClr val="bg1"/>
                          </a:solidFill>
                          <a:effectLst/>
                        </a:rPr>
                        <a:t>mong đợi</a:t>
                      </a:r>
                      <a:endParaRPr lang="vi-VN" sz="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 b="1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vi-VN" sz="9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5364"/>
                  </a:ext>
                </a:extLst>
              </a:tr>
              <a:tr h="1643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UC – KH - 1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TC_01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Tra cứu lịch trình 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Tra cứu thông tin theo đúng quy trình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Khách hàng đã truy cập vào trang chủ Web Đặt vé xe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1. Khách hàng lựa chọn điểm đi</a:t>
                      </a:r>
                      <a:br>
                        <a:rPr lang="vi-VN" sz="1100">
                          <a:effectLst/>
                        </a:rPr>
                      </a:br>
                      <a:r>
                        <a:rPr lang="vi-VN" sz="1100">
                          <a:effectLst/>
                        </a:rPr>
                        <a:t>2. Khách hàng lựa chọn điểm đến</a:t>
                      </a:r>
                      <a:br>
                        <a:rPr lang="vi-VN" sz="1100">
                          <a:effectLst/>
                        </a:rPr>
                      </a:br>
                      <a:r>
                        <a:rPr lang="vi-VN" sz="1100">
                          <a:effectLst/>
                        </a:rPr>
                        <a:t>3. Khách hàng lựa chọn thời gian</a:t>
                      </a:r>
                      <a:br>
                        <a:rPr lang="vi-VN" sz="1100">
                          <a:effectLst/>
                        </a:rPr>
                      </a:br>
                      <a:r>
                        <a:rPr lang="vi-VN" sz="1100">
                          <a:effectLst/>
                        </a:rPr>
                        <a:t>4. Khách hàng bấm nút Tra Cứu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Hệ thống hiển thị kết quả ứng với nội dung tra cứu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PASS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extLst>
                  <a:ext uri="{0D108BD9-81ED-4DB2-BD59-A6C34878D82A}">
                    <a16:rowId xmlns:a16="http://schemas.microsoft.com/office/drawing/2014/main" val="4069484322"/>
                  </a:ext>
                </a:extLst>
              </a:tr>
              <a:tr h="22639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UC – KH - 1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TC_02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Tra cứu lịch trình 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Khách hàng không lựa chọn điểm đi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Khách hàng đã truy cập vào trang chủ Web Đặt vé xe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1. Khách hàng không lựa chọn điểm đi</a:t>
                      </a:r>
                      <a:br>
                        <a:rPr lang="vi-VN" sz="1100">
                          <a:effectLst/>
                        </a:rPr>
                      </a:br>
                      <a:r>
                        <a:rPr lang="vi-VN" sz="1100">
                          <a:effectLst/>
                        </a:rPr>
                        <a:t>2. Khách hàng không lựa chọn điểm đến</a:t>
                      </a:r>
                      <a:br>
                        <a:rPr lang="vi-VN" sz="1100">
                          <a:effectLst/>
                        </a:rPr>
                      </a:br>
                      <a:r>
                        <a:rPr lang="vi-VN" sz="1100">
                          <a:effectLst/>
                        </a:rPr>
                        <a:t>3. Khách hàng không lựa chọn thời gian</a:t>
                      </a:r>
                      <a:br>
                        <a:rPr lang="vi-VN" sz="1100">
                          <a:effectLst/>
                        </a:rPr>
                      </a:br>
                      <a:r>
                        <a:rPr lang="vi-VN" sz="1100">
                          <a:effectLst/>
                        </a:rPr>
                        <a:t>4. Khách hàng bấm nút Tra Cứu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1100">
                          <a:effectLst/>
                        </a:rPr>
                        <a:t>Hệ thống hiển thị thông báo : “ Vui lòng nhập đầy đủ thông tin cần tra cứu”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vi-VN" sz="900">
                          <a:effectLst/>
                        </a:rPr>
                        <a:t>PASS</a:t>
                      </a:r>
                      <a:endParaRPr lang="vi-VN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91" marR="62891" marT="0" marB="0" anchor="ctr"/>
                </a:tc>
                <a:extLst>
                  <a:ext uri="{0D108BD9-81ED-4DB2-BD59-A6C34878D82A}">
                    <a16:rowId xmlns:a16="http://schemas.microsoft.com/office/drawing/2014/main" val="108490218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51050" y="2777835"/>
            <a:ext cx="5092700" cy="7175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35BBE5"/>
                    </a:gs>
                    <a:gs pos="50000">
                      <a:srgbClr val="35BBE5">
                        <a:gamma/>
                        <a:tint val="0"/>
                        <a:invGamma/>
                      </a:srgbClr>
                    </a:gs>
                    <a:gs pos="100000">
                      <a:srgbClr val="35BBE5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CẢM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35BBE5"/>
                  </a:gs>
                  <a:gs pos="50000">
                    <a:srgbClr val="35BBE5">
                      <a:gamma/>
                      <a:tint val="0"/>
                      <a:invGamma/>
                    </a:srgbClr>
                  </a:gs>
                  <a:gs pos="100000">
                    <a:srgbClr val="35BBE5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67000"/>
            <a:ext cx="8458200" cy="1371600"/>
          </a:xfrm>
        </p:spPr>
        <p:txBody>
          <a:bodyPr/>
          <a:lstStyle/>
          <a:p>
            <a:r>
              <a:rPr lang="en-US" sz="5400" smtClean="0">
                <a:solidFill>
                  <a:srgbClr val="C00000"/>
                </a:solidFill>
              </a:rPr>
              <a:t>I. </a:t>
            </a:r>
            <a:r>
              <a:rPr lang="en-US" sz="5400" smtClean="0">
                <a:solidFill>
                  <a:srgbClr val="C00000"/>
                </a:solidFill>
              </a:rPr>
              <a:t>TỔNG </a:t>
            </a:r>
            <a:r>
              <a:rPr lang="en-US" sz="5400" smtClean="0">
                <a:solidFill>
                  <a:srgbClr val="C00000"/>
                </a:solidFill>
              </a:rPr>
              <a:t>QUAN</a:t>
            </a:r>
            <a:endParaRPr lang="en-US" sz="5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a. Khảo sát thực tế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381000" y="53975"/>
            <a:ext cx="8381999" cy="101282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1.Khảo</a:t>
            </a:r>
            <a:r>
              <a:rPr kumimoji="0" lang="en-US" sz="2900" b="1" i="0" u="none" strike="noStrike" kern="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sát hiện </a:t>
            </a:r>
            <a:r>
              <a:rPr kumimoji="0" lang="en-US" sz="2900" b="1" i="0" u="none" strike="noStrike" kern="0" cap="none" spc="0" normalizeH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trạng </a:t>
            </a:r>
            <a:endParaRPr kumimoji="0" lang="en-US" sz="2900" b="1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Hình ảnh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9842">
            <a:off x="34560" y="1376616"/>
            <a:ext cx="4358544" cy="305556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Hình ảnh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7211">
            <a:off x="3722637" y="1313724"/>
            <a:ext cx="5029200" cy="31813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Hình ảnh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4316">
            <a:off x="80231" y="3934089"/>
            <a:ext cx="4191000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24" y="3183568"/>
            <a:ext cx="5848208" cy="35115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CHƯƠNG 1: TỔNG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1" y="1905000"/>
            <a:ext cx="8229600" cy="981075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b. Khảo sát một số phần mềm đang có</a:t>
            </a:r>
          </a:p>
          <a:p>
            <a:pPr marL="0" lvl="1" indent="0">
              <a:buClr>
                <a:schemeClr val="hlink"/>
              </a:buClr>
              <a:buNone/>
            </a:pPr>
            <a:endParaRPr lang="vi-VN" sz="2400" b="1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white">
          <a:xfrm>
            <a:off x="381000" y="53975"/>
            <a:ext cx="8381999" cy="1012825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/>
          <a:p>
            <a:pPr lvl="0"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0" b="1" kern="0" smtClean="0"/>
              <a:t>2. Phát biểu đề tài</a:t>
            </a:r>
            <a:endParaRPr lang="en-US" sz="2900" b="1" ker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00"/>
            <a:ext cx="8458200" cy="3554413"/>
          </a:xfrm>
        </p:spPr>
        <p:txBody>
          <a:bodyPr/>
          <a:lstStyle/>
          <a:p>
            <a:r>
              <a:rPr lang="en-US" sz="5400" smtClean="0">
                <a:solidFill>
                  <a:srgbClr val="C00000"/>
                </a:solidFill>
              </a:rPr>
              <a:t>II.</a:t>
            </a:r>
            <a:r>
              <a:rPr lang="en-US" sz="5400" smtClean="0">
                <a:solidFill>
                  <a:srgbClr val="C00000"/>
                </a:solidFill>
              </a:rPr>
              <a:t>PHÂN </a:t>
            </a:r>
            <a:r>
              <a:rPr lang="en-US" sz="5400" smtClean="0">
                <a:solidFill>
                  <a:srgbClr val="C00000"/>
                </a:solidFill>
              </a:rPr>
              <a:t>TÍCH </a:t>
            </a:r>
            <a:r>
              <a:rPr lang="en-US" sz="5400" smtClean="0">
                <a:solidFill>
                  <a:srgbClr val="C00000"/>
                </a:solidFill>
              </a:rPr>
              <a:t/>
            </a:r>
            <a:br>
              <a:rPr lang="en-US" sz="5400" smtClean="0">
                <a:solidFill>
                  <a:srgbClr val="C00000"/>
                </a:solidFill>
              </a:rPr>
            </a:br>
            <a:r>
              <a:rPr lang="en-US" sz="5400" smtClean="0">
                <a:solidFill>
                  <a:srgbClr val="C00000"/>
                </a:solidFill>
              </a:rPr>
              <a:t>VÀ </a:t>
            </a:r>
            <a:br>
              <a:rPr lang="en-US" sz="5400" smtClean="0">
                <a:solidFill>
                  <a:srgbClr val="C00000"/>
                </a:solidFill>
              </a:rPr>
            </a:br>
            <a:r>
              <a:rPr lang="en-US" sz="5400" smtClean="0">
                <a:solidFill>
                  <a:srgbClr val="C00000"/>
                </a:solidFill>
              </a:rPr>
              <a:t>THIẾT </a:t>
            </a:r>
            <a:r>
              <a:rPr lang="en-US" sz="5400" smtClean="0">
                <a:solidFill>
                  <a:srgbClr val="C00000"/>
                </a:solidFill>
              </a:rPr>
              <a:t>KẾ HỆ THỐNG</a:t>
            </a:r>
            <a:endParaRPr lang="en-US" sz="540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66"/>
                </a:solidFill>
              </a:rPr>
              <a:t>www.themegallery.com</a:t>
            </a:r>
            <a:endParaRPr lang="en-US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1. Yêu cầu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2954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1800" smtClean="0">
                <a:latin typeface="+mj-lt"/>
              </a:rPr>
              <a:t>Khách hàng: </a:t>
            </a:r>
            <a:r>
              <a:rPr lang="vi-VN" sz="1800" smtClean="0">
                <a:latin typeface="+mj-lt"/>
              </a:rPr>
              <a:t> </a:t>
            </a:r>
            <a:r>
              <a:rPr lang="vi-VN" sz="1800" b="0" smtClean="0">
                <a:latin typeface="+mj-lt"/>
              </a:rPr>
              <a:t>là những người có nhu cầu muốn đặt vé xe có thể thực hiện các chức năng sau: </a:t>
            </a:r>
            <a:r>
              <a:rPr lang="vi-VN" sz="1800" b="0" i="1" smtClean="0">
                <a:latin typeface="+mj-lt"/>
              </a:rPr>
              <a:t>Tra cứu lịch trinh, Xem </a:t>
            </a:r>
            <a:r>
              <a:rPr lang="vi-VN" sz="1800" b="0" i="1">
                <a:latin typeface="+mj-lt"/>
              </a:rPr>
              <a:t>chi </a:t>
            </a:r>
            <a:r>
              <a:rPr lang="vi-VN" sz="1800" b="0" i="1" smtClean="0">
                <a:latin typeface="+mj-lt"/>
              </a:rPr>
              <a:t>tiết lịch trinh, Đặt </a:t>
            </a:r>
            <a:r>
              <a:rPr lang="vi-VN" sz="1800" b="0" i="1">
                <a:latin typeface="+mj-lt"/>
              </a:rPr>
              <a:t>vé </a:t>
            </a:r>
            <a:r>
              <a:rPr lang="vi-VN" sz="1800" b="0" i="1" smtClean="0">
                <a:latin typeface="+mj-lt"/>
              </a:rPr>
              <a:t>xe, Thanh toán</a:t>
            </a:r>
            <a:r>
              <a:rPr lang="vi-VN" sz="1800" b="0" i="1">
                <a:latin typeface="+mj-lt"/>
              </a:rPr>
              <a:t>,</a:t>
            </a:r>
            <a:r>
              <a:rPr lang="vi-VN" sz="1800" b="0" i="1" smtClean="0">
                <a:latin typeface="+mj-lt"/>
              </a:rPr>
              <a:t> Xem </a:t>
            </a:r>
            <a:r>
              <a:rPr lang="vi-VN" sz="1800" b="0" i="1">
                <a:latin typeface="+mj-lt"/>
              </a:rPr>
              <a:t>chi tiết </a:t>
            </a:r>
            <a:r>
              <a:rPr lang="vi-VN" sz="1800" b="0" i="1">
                <a:latin typeface="+mj-lt"/>
              </a:rPr>
              <a:t>vé </a:t>
            </a:r>
            <a:r>
              <a:rPr lang="vi-VN" sz="1800" b="0" i="1" smtClean="0">
                <a:latin typeface="+mj-lt"/>
              </a:rPr>
              <a:t>xe.</a:t>
            </a:r>
          </a:p>
          <a:p>
            <a:pPr>
              <a:buFont typeface="Wingdings" panose="05000000000000000000" pitchFamily="2" charset="2"/>
              <a:buChar char="Ø"/>
            </a:pPr>
            <a:endParaRPr lang="vi-VN" sz="1800" b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vi-VN" sz="1800">
                <a:latin typeface="+mj-lt"/>
              </a:rPr>
              <a:t>Nhân </a:t>
            </a:r>
            <a:r>
              <a:rPr lang="vi-VN" sz="1800" smtClean="0">
                <a:latin typeface="+mj-lt"/>
              </a:rPr>
              <a:t>viên: </a:t>
            </a:r>
            <a:r>
              <a:rPr lang="vi-VN" sz="1800" b="0">
                <a:latin typeface="+mj-lt"/>
              </a:rPr>
              <a:t>L</a:t>
            </a:r>
            <a:r>
              <a:rPr lang="vi-VN" sz="1800" b="0" smtClean="0">
                <a:latin typeface="+mj-lt"/>
              </a:rPr>
              <a:t>à </a:t>
            </a:r>
            <a:r>
              <a:rPr lang="vi-VN" sz="1800" b="0">
                <a:latin typeface="+mj-lt"/>
              </a:rPr>
              <a:t>những người làm công được quản lý phân quyền có thể </a:t>
            </a:r>
            <a:r>
              <a:rPr lang="vi-VN" sz="1800" b="0">
                <a:latin typeface="+mj-lt"/>
              </a:rPr>
              <a:t>thực </a:t>
            </a:r>
            <a:r>
              <a:rPr lang="vi-VN" sz="1800" b="0" smtClean="0">
                <a:latin typeface="+mj-lt"/>
              </a:rPr>
              <a:t>hiện chức </a:t>
            </a:r>
            <a:r>
              <a:rPr lang="vi-VN" sz="1800" b="0">
                <a:latin typeface="+mj-lt"/>
              </a:rPr>
              <a:t>năng </a:t>
            </a:r>
            <a:r>
              <a:rPr lang="vi-VN" sz="1800" b="0" smtClean="0">
                <a:latin typeface="+mj-lt"/>
              </a:rPr>
              <a:t>sau:</a:t>
            </a:r>
            <a:r>
              <a:rPr lang="vi-VN" sz="1800" smtClean="0">
                <a:latin typeface="+mj-lt"/>
              </a:rPr>
              <a:t> </a:t>
            </a:r>
            <a:r>
              <a:rPr lang="vi-VN" sz="1800" b="0" i="1">
                <a:latin typeface="+mj-lt"/>
              </a:rPr>
              <a:t>Đăng </a:t>
            </a:r>
            <a:r>
              <a:rPr lang="vi-VN" sz="1800" b="0" i="1" smtClean="0">
                <a:latin typeface="+mj-lt"/>
              </a:rPr>
              <a:t>nhập</a:t>
            </a:r>
            <a:r>
              <a:rPr lang="vi-VN" sz="1800" b="0" i="1">
                <a:latin typeface="+mj-lt"/>
              </a:rPr>
              <a:t>,</a:t>
            </a:r>
            <a:r>
              <a:rPr lang="vi-VN" sz="1800" b="0" i="1" smtClean="0">
                <a:latin typeface="+mj-lt"/>
              </a:rPr>
              <a:t> Đặt vé, Hủy vé, Sửa </a:t>
            </a:r>
            <a:r>
              <a:rPr lang="vi-VN" sz="1800" b="0" i="1">
                <a:latin typeface="+mj-lt"/>
              </a:rPr>
              <a:t>thông </a:t>
            </a:r>
            <a:r>
              <a:rPr lang="vi-VN" sz="1800" b="0" i="1" smtClean="0">
                <a:latin typeface="+mj-lt"/>
              </a:rPr>
              <a:t>Xem lịch trình chạy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vi-VN" sz="1800" b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vi-VN" sz="1800" smtClean="0">
                <a:latin typeface="+mj-lt"/>
              </a:rPr>
              <a:t>Tài xế:</a:t>
            </a:r>
            <a:r>
              <a:rPr lang="vi-VN" sz="1800" b="0" smtClean="0">
                <a:latin typeface="+mj-lt"/>
              </a:rPr>
              <a:t> là một đối tượng được quản lý phân quyền sử dụng phần mềm có thể thực hiện các chức năng sau: </a:t>
            </a:r>
            <a:r>
              <a:rPr lang="vi-VN" sz="1800" b="0" i="1" smtClean="0">
                <a:latin typeface="+mj-lt"/>
              </a:rPr>
              <a:t>Xem </a:t>
            </a:r>
            <a:r>
              <a:rPr lang="vi-VN" sz="1800" b="0" i="1">
                <a:latin typeface="+mj-lt"/>
              </a:rPr>
              <a:t>lịch </a:t>
            </a:r>
            <a:r>
              <a:rPr lang="vi-VN" sz="1800" b="0" i="1">
                <a:latin typeface="+mj-lt"/>
              </a:rPr>
              <a:t>trình </a:t>
            </a:r>
            <a:r>
              <a:rPr lang="vi-VN" sz="1800" b="0" i="1" smtClean="0">
                <a:latin typeface="+mj-lt"/>
              </a:rPr>
              <a:t>chạy, Xem </a:t>
            </a:r>
            <a:r>
              <a:rPr lang="vi-VN" sz="1800" b="0" i="1">
                <a:latin typeface="+mj-lt"/>
              </a:rPr>
              <a:t>danh sách </a:t>
            </a:r>
            <a:r>
              <a:rPr lang="vi-VN" sz="1800" b="0" i="1">
                <a:latin typeface="+mj-lt"/>
              </a:rPr>
              <a:t>đặt </a:t>
            </a:r>
            <a:r>
              <a:rPr lang="vi-VN" sz="1800" b="0" i="1" smtClean="0">
                <a:latin typeface="+mj-lt"/>
              </a:rPr>
              <a:t>vé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vi-VN" sz="1800" b="0">
              <a:solidFill>
                <a:srgbClr val="FF0000"/>
              </a:solidFill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800">
                <a:latin typeface="+mj-lt"/>
              </a:rPr>
              <a:t>Quản </a:t>
            </a:r>
            <a:r>
              <a:rPr lang="en-US" sz="1800" smtClean="0">
                <a:latin typeface="+mj-lt"/>
              </a:rPr>
              <a:t>lý</a:t>
            </a:r>
            <a:r>
              <a:rPr lang="vi-VN" sz="1800">
                <a:latin typeface="+mj-lt"/>
              </a:rPr>
              <a:t>:</a:t>
            </a:r>
            <a:r>
              <a:rPr lang="vi-VN" sz="1800" smtClean="0">
                <a:latin typeface="+mj-lt"/>
              </a:rPr>
              <a:t> </a:t>
            </a:r>
            <a:r>
              <a:rPr lang="vi-VN" sz="1800" b="0">
                <a:latin typeface="+mj-lt"/>
              </a:rPr>
              <a:t>người có quyền cao nhất trong phần mềm. Có tất cả quyền sử dụng chức năng của hành khách lẫn nhân viên. Ngoài ra, còn có 1 số chức năng chuyên biệt dành cho </a:t>
            </a:r>
            <a:r>
              <a:rPr lang="vi-VN" sz="1800" b="0">
                <a:latin typeface="+mj-lt"/>
              </a:rPr>
              <a:t>quản </a:t>
            </a:r>
            <a:r>
              <a:rPr lang="vi-VN" sz="1800" b="0" smtClean="0">
                <a:latin typeface="+mj-lt"/>
              </a:rPr>
              <a:t>lý: </a:t>
            </a:r>
            <a:r>
              <a:rPr lang="vi-VN" sz="1800" b="0" i="1" smtClean="0">
                <a:latin typeface="+mj-lt"/>
              </a:rPr>
              <a:t>Đăng nhập,Tạo </a:t>
            </a:r>
            <a:r>
              <a:rPr lang="vi-VN" sz="1800" b="0" i="1">
                <a:latin typeface="+mj-lt"/>
              </a:rPr>
              <a:t>tài </a:t>
            </a:r>
            <a:r>
              <a:rPr lang="vi-VN" sz="1800" b="0" i="1" smtClean="0">
                <a:latin typeface="+mj-lt"/>
              </a:rPr>
              <a:t>khoản,Quản </a:t>
            </a:r>
            <a:r>
              <a:rPr lang="vi-VN" sz="1800" b="0" i="1">
                <a:latin typeface="+mj-lt"/>
              </a:rPr>
              <a:t>lý Nhân sự (Nhân viên + </a:t>
            </a:r>
            <a:r>
              <a:rPr lang="vi-VN" sz="1800" b="0" i="1">
                <a:latin typeface="+mj-lt"/>
              </a:rPr>
              <a:t>tài </a:t>
            </a:r>
            <a:r>
              <a:rPr lang="vi-VN" sz="1800" b="0" i="1" smtClean="0">
                <a:latin typeface="+mj-lt"/>
              </a:rPr>
              <a:t>xế), Quản </a:t>
            </a:r>
            <a:r>
              <a:rPr lang="vi-VN" sz="1800" b="0" i="1">
                <a:latin typeface="+mj-lt"/>
              </a:rPr>
              <a:t>lý </a:t>
            </a:r>
            <a:r>
              <a:rPr lang="vi-VN" sz="1800" b="0" i="1" smtClean="0">
                <a:latin typeface="+mj-lt"/>
              </a:rPr>
              <a:t>vé,</a:t>
            </a:r>
            <a:r>
              <a:rPr lang="vi-VN" sz="1800" b="0" i="1">
                <a:latin typeface="+mj-lt"/>
              </a:rPr>
              <a:t> </a:t>
            </a:r>
            <a:r>
              <a:rPr lang="vi-VN" sz="1800" b="0" i="1" smtClean="0">
                <a:latin typeface="+mj-lt"/>
              </a:rPr>
              <a:t>Quản </a:t>
            </a:r>
            <a:r>
              <a:rPr lang="vi-VN" sz="1800" b="0" i="1">
                <a:latin typeface="+mj-lt"/>
              </a:rPr>
              <a:t>lý </a:t>
            </a:r>
            <a:r>
              <a:rPr lang="vi-VN" sz="1800" b="0" i="1">
                <a:latin typeface="+mj-lt"/>
              </a:rPr>
              <a:t>Lịch </a:t>
            </a:r>
            <a:r>
              <a:rPr lang="vi-VN" sz="1800" b="0" i="1" smtClean="0">
                <a:latin typeface="+mj-lt"/>
              </a:rPr>
              <a:t>trinh, Quản </a:t>
            </a:r>
            <a:r>
              <a:rPr lang="vi-VN" sz="1800" b="0" i="1">
                <a:latin typeface="+mj-lt"/>
              </a:rPr>
              <a:t>lý </a:t>
            </a:r>
            <a:r>
              <a:rPr lang="vi-VN" sz="1800" b="0" i="1">
                <a:latin typeface="+mj-lt"/>
              </a:rPr>
              <a:t>Tài </a:t>
            </a:r>
            <a:r>
              <a:rPr lang="vi-VN" sz="1800" b="0" i="1" smtClean="0">
                <a:latin typeface="+mj-lt"/>
              </a:rPr>
              <a:t>khoản, Thống </a:t>
            </a:r>
            <a:r>
              <a:rPr lang="vi-VN" sz="1800" b="0" i="1">
                <a:latin typeface="+mj-lt"/>
              </a:rPr>
              <a:t>kê </a:t>
            </a:r>
            <a:r>
              <a:rPr lang="vi-VN" sz="1800" b="0" i="1">
                <a:latin typeface="+mj-lt"/>
              </a:rPr>
              <a:t>doanh </a:t>
            </a:r>
            <a:r>
              <a:rPr lang="vi-VN" sz="1800" b="0" i="1" smtClean="0">
                <a:latin typeface="+mj-lt"/>
              </a:rPr>
              <a:t>thu</a:t>
            </a:r>
          </a:p>
          <a:p>
            <a:pPr marL="0" indent="0">
              <a:buNone/>
            </a:pPr>
            <a:endParaRPr lang="vi-VN" sz="1600" b="0"/>
          </a:p>
          <a:p>
            <a:pPr marL="0" indent="0">
              <a:buNone/>
            </a:pPr>
            <a:endParaRPr lang="en-US" sz="1600" b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2. Yêu cầu phi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348" y="1224276"/>
            <a:ext cx="8229600" cy="5248275"/>
          </a:xfrm>
        </p:spPr>
        <p:txBody>
          <a:bodyPr/>
          <a:lstStyle/>
          <a:p>
            <a:pPr lvl="1"/>
            <a:r>
              <a:rPr lang="vi-VN" sz="1800" b="1"/>
              <a:t>Môi trường</a:t>
            </a:r>
          </a:p>
          <a:p>
            <a:pPr marL="0" indent="0">
              <a:buNone/>
            </a:pPr>
            <a:r>
              <a:rPr lang="vi-VN" sz="1800" b="0"/>
              <a:t>Hoạt động tốt trên các trình duyệt website như Cốc cốc phiên bản 78.0.136, Chrome version 74.0.3729.108 trở </a:t>
            </a:r>
            <a:r>
              <a:rPr lang="vi-VN" sz="1800" b="0"/>
              <a:t>lên </a:t>
            </a:r>
            <a:r>
              <a:rPr lang="vi-VN" sz="1800" b="0" smtClean="0"/>
              <a:t>,…</a:t>
            </a:r>
          </a:p>
          <a:p>
            <a:pPr marL="0" indent="0">
              <a:buNone/>
            </a:pPr>
            <a:endParaRPr lang="vi-VN" sz="1800" b="0"/>
          </a:p>
          <a:p>
            <a:pPr lvl="1"/>
            <a:r>
              <a:rPr lang="vi-VN" sz="1800" b="1"/>
              <a:t>Hiệu </a:t>
            </a:r>
            <a:r>
              <a:rPr lang="vi-VN" sz="1800" b="1"/>
              <a:t>suất </a:t>
            </a:r>
            <a:endParaRPr lang="vi-VN" sz="1800" b="1"/>
          </a:p>
          <a:p>
            <a:pPr marL="0" indent="0">
              <a:buNone/>
            </a:pPr>
            <a:r>
              <a:rPr lang="vi-VN" sz="1800" b="0"/>
              <a:t>Tốc độ trả về kết quả tìm kiếm, hiển thị thông tin không </a:t>
            </a:r>
            <a:r>
              <a:rPr lang="vi-VN" sz="1800" b="0"/>
              <a:t>quá </a:t>
            </a:r>
            <a:r>
              <a:rPr lang="vi-VN" sz="1800" b="0" smtClean="0"/>
              <a:t>1s</a:t>
            </a:r>
          </a:p>
          <a:p>
            <a:pPr marL="0" indent="0">
              <a:buNone/>
            </a:pPr>
            <a:endParaRPr lang="vi-VN" sz="1800" b="0"/>
          </a:p>
          <a:p>
            <a:pPr lvl="1"/>
            <a:r>
              <a:rPr lang="vi-VN" sz="1800" b="1"/>
              <a:t>An toàn thông </a:t>
            </a:r>
            <a:r>
              <a:rPr lang="vi-VN" sz="1800" b="1"/>
              <a:t>tin </a:t>
            </a:r>
            <a:endParaRPr lang="vi-VN" sz="1800" b="1"/>
          </a:p>
          <a:p>
            <a:pPr marL="0" indent="0">
              <a:buNone/>
            </a:pPr>
            <a:r>
              <a:rPr lang="vi-VN" sz="1800" b="0"/>
              <a:t>Bảo mật, toàn vẹn, xác thực, hệ thống không làm lộ thông tin </a:t>
            </a:r>
            <a:r>
              <a:rPr lang="vi-VN" sz="1800" b="0"/>
              <a:t>hành </a:t>
            </a:r>
            <a:r>
              <a:rPr lang="vi-VN" sz="1800" b="0" smtClean="0"/>
              <a:t>khách</a:t>
            </a:r>
          </a:p>
          <a:p>
            <a:pPr marL="0" indent="0">
              <a:buNone/>
            </a:pPr>
            <a:endParaRPr lang="vi-VN" sz="1800" b="0"/>
          </a:p>
          <a:p>
            <a:pPr lvl="1"/>
            <a:r>
              <a:rPr lang="vi-VN" sz="1800" b="1"/>
              <a:t>Tính khả </a:t>
            </a:r>
            <a:r>
              <a:rPr lang="vi-VN" sz="1800" b="1"/>
              <a:t>dụng </a:t>
            </a:r>
            <a:endParaRPr lang="vi-VN" sz="1800" b="1"/>
          </a:p>
          <a:p>
            <a:pPr marL="0" indent="0">
              <a:buNone/>
            </a:pPr>
            <a:r>
              <a:rPr lang="vi-VN" sz="1800" b="0"/>
              <a:t>Phù hợp với mọi người, dễ dàng học sử dụng không quá 1d đối với quản lý nhân viên và không quá 10p với khách hàng, giao diện thân thiện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975"/>
            <a:ext cx="8381999" cy="10128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/>
              <a:t>3</a:t>
            </a:r>
            <a:r>
              <a:rPr lang="en-US" smtClean="0"/>
              <a:t>. Một số Use Case </a:t>
            </a:r>
            <a:endParaRPr lang="en-US"/>
          </a:p>
        </p:txBody>
      </p:sp>
      <p:graphicFrame>
        <p:nvGraphicFramePr>
          <p:cNvPr id="12" name="Chỗ dành sẵn cho Nội dung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100065"/>
              </p:ext>
            </p:extLst>
          </p:nvPr>
        </p:nvGraphicFramePr>
        <p:xfrm>
          <a:off x="571499" y="1524000"/>
          <a:ext cx="8001000" cy="453174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83519">
                  <a:extLst>
                    <a:ext uri="{9D8B030D-6E8A-4147-A177-3AD203B41FA5}">
                      <a16:colId xmlns:a16="http://schemas.microsoft.com/office/drawing/2014/main" val="1154306471"/>
                    </a:ext>
                  </a:extLst>
                </a:gridCol>
                <a:gridCol w="6217481">
                  <a:extLst>
                    <a:ext uri="{9D8B030D-6E8A-4147-A177-3AD203B41FA5}">
                      <a16:colId xmlns:a16="http://schemas.microsoft.com/office/drawing/2014/main" val="387033580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Mã Use case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UC – KH - 1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514212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Tên Use case</a:t>
                      </a:r>
                      <a:endParaRPr lang="vi-VN" sz="14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Tra cứu lịch trình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451894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Tác nhân (Actor)</a:t>
                      </a:r>
                      <a:endParaRPr lang="vi-VN" sz="14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Hành khách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764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Level</a:t>
                      </a:r>
                      <a:endParaRPr lang="vi-VN" sz="14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 goal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4819278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Mô tả ngắn (Brief)</a:t>
                      </a:r>
                      <a:endParaRPr lang="vi-VN" sz="14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Hành khách có thể tìm kiếm lịch trình theo nhu cầu của mình như điểm đi, điểm đến, thời gian.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78929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Tiền điều kiện</a:t>
                      </a:r>
                      <a:endParaRPr lang="vi-VN" sz="14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Người dùng phải truy cập vào trang chủ web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20734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Kết quả</a:t>
                      </a:r>
                      <a:endParaRPr lang="vi-VN" sz="14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Hệ thống hiển thị kết quả tương ứng với nội dung tra cứu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760180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Điều kiện kích hoạt use case</a:t>
                      </a:r>
                      <a:endParaRPr lang="vi-VN" sz="14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Hành khách bấm vào nút button Tra Cứu trên giao diện trang chủ</a:t>
                      </a:r>
                      <a:endParaRPr lang="vi-V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781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03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̉ đề của Office">
  <a:themeElements>
    <a:clrScheme name="Văn phò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db2004c019l">
  <a:themeElements>
    <a:clrScheme name="sample 3">
      <a:dk1>
        <a:srgbClr val="000066"/>
      </a:dk1>
      <a:lt1>
        <a:srgbClr val="FFFFFF"/>
      </a:lt1>
      <a:dk2>
        <a:srgbClr val="58A252"/>
      </a:dk2>
      <a:lt2>
        <a:srgbClr val="B2B2B2"/>
      </a:lt2>
      <a:accent1>
        <a:srgbClr val="0066FF"/>
      </a:accent1>
      <a:accent2>
        <a:srgbClr val="2C95A0"/>
      </a:accent2>
      <a:accent3>
        <a:srgbClr val="FFFFFF"/>
      </a:accent3>
      <a:accent4>
        <a:srgbClr val="000056"/>
      </a:accent4>
      <a:accent5>
        <a:srgbClr val="AAB8FF"/>
      </a:accent5>
      <a:accent6>
        <a:srgbClr val="278791"/>
      </a:accent6>
      <a:hlink>
        <a:srgbClr val="35BBE5"/>
      </a:hlink>
      <a:folHlink>
        <a:srgbClr val="872ECA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33CCCC"/>
        </a:accent1>
        <a:accent2>
          <a:srgbClr val="0099CC"/>
        </a:accent2>
        <a:accent3>
          <a:srgbClr val="FFFFFF"/>
        </a:accent3>
        <a:accent4>
          <a:srgbClr val="000056"/>
        </a:accent4>
        <a:accent5>
          <a:srgbClr val="ADE2E2"/>
        </a:accent5>
        <a:accent6>
          <a:srgbClr val="008AB9"/>
        </a:accent6>
        <a:hlink>
          <a:srgbClr val="6A9EB0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415CB3"/>
        </a:dk2>
        <a:lt2>
          <a:srgbClr val="B2B2B2"/>
        </a:lt2>
        <a:accent1>
          <a:srgbClr val="55AEEB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B4D3F3"/>
        </a:accent5>
        <a:accent6>
          <a:srgbClr val="E78A2D"/>
        </a:accent6>
        <a:hlink>
          <a:srgbClr val="4D7AB5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8A252"/>
        </a:dk2>
        <a:lt2>
          <a:srgbClr val="B2B2B2"/>
        </a:lt2>
        <a:accent1>
          <a:srgbClr val="0066FF"/>
        </a:accent1>
        <a:accent2>
          <a:srgbClr val="2C95A0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78791"/>
        </a:accent6>
        <a:hlink>
          <a:srgbClr val="35BBE5"/>
        </a:hlink>
        <a:folHlink>
          <a:srgbClr val="872E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1300</Words>
  <Application>Microsoft Office PowerPoint</Application>
  <PresentationFormat>Trình chiếu Trên màn hình (4:3)</PresentationFormat>
  <Paragraphs>194</Paragraphs>
  <Slides>27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Verdana</vt:lpstr>
      <vt:lpstr>Wingdings</vt:lpstr>
      <vt:lpstr>Chủ đề của Office</vt:lpstr>
      <vt:lpstr>cdb2004c019l</vt:lpstr>
      <vt:lpstr>PHÁT TRIỂN HỆ THỐNG ĐẶT VÉ XE ONLINE</vt:lpstr>
      <vt:lpstr>NỘI DUNG</vt:lpstr>
      <vt:lpstr>I. TỔNG QUAN</vt:lpstr>
      <vt:lpstr>CHƯƠNG 1: TỔNG QUAN</vt:lpstr>
      <vt:lpstr>CHƯƠNG 1: TỔNG QUAN</vt:lpstr>
      <vt:lpstr>II.PHÂN TÍCH  VÀ  THIẾT KẾ HỆ THỐNG</vt:lpstr>
      <vt:lpstr>1. Yêu cầu chức năng</vt:lpstr>
      <vt:lpstr>2. Yêu cầu phi chức năng</vt:lpstr>
      <vt:lpstr>3. Một số Use Case </vt:lpstr>
      <vt:lpstr>3. Một số Use Case </vt:lpstr>
      <vt:lpstr>3. Một số Use Case </vt:lpstr>
      <vt:lpstr>4. Sơ đồ Use Case</vt:lpstr>
      <vt:lpstr>5. Sơ đồ tuần tự</vt:lpstr>
      <vt:lpstr>6. Sơ đồ hoạt động</vt:lpstr>
      <vt:lpstr>7. Sơ đồ trạng thái</vt:lpstr>
      <vt:lpstr>8.Lược đồ cơ sở dữ liệu</vt:lpstr>
      <vt:lpstr>9. Sơ đồ triển khai</vt:lpstr>
      <vt:lpstr>7. Đặc tả giao diện màn hình </vt:lpstr>
      <vt:lpstr>7. Đặc tả giao diện màn hình  (tt)</vt:lpstr>
      <vt:lpstr>7. Đặc tả giao diện màn hình  (tt)</vt:lpstr>
      <vt:lpstr>III. LẬP TRÌNH</vt:lpstr>
      <vt:lpstr>1. Một số giao diện đã code</vt:lpstr>
      <vt:lpstr>1. Một số giao diện đã code (tt)</vt:lpstr>
      <vt:lpstr>1. Một số giao diện đã code (tt)</vt:lpstr>
      <vt:lpstr>IV.KiỂM THỬ PHẦN MỀM</vt:lpstr>
      <vt:lpstr>CHƯƠNG 1: TỔNG QUAN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MA^PowerPoint</dc:title>
  <dc:creator>Carcassonno</dc:creator>
  <cp:lastModifiedBy>Sky123.Org</cp:lastModifiedBy>
  <cp:revision>39</cp:revision>
  <dcterms:created xsi:type="dcterms:W3CDTF">2013-03-30T05:32:17Z</dcterms:created>
  <dcterms:modified xsi:type="dcterms:W3CDTF">2019-12-16T11:03:59Z</dcterms:modified>
</cp:coreProperties>
</file>