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71" r:id="rId5"/>
    <p:sldId id="272" r:id="rId6"/>
    <p:sldId id="273" r:id="rId7"/>
    <p:sldId id="275" r:id="rId8"/>
    <p:sldId id="276" r:id="rId9"/>
    <p:sldId id="263" r:id="rId10"/>
    <p:sldId id="26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BC2"/>
    <a:srgbClr val="1F75D3"/>
    <a:srgbClr val="0190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E61-96CF-A2C1-9D64-35700560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0C9D-1762-4E12-983C-C41C1B46F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18BC-A12B-5BF3-CE0A-71FF06A2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FCF15-970D-89AC-24E1-256EECEC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4F40-D7CA-550A-7AE0-36B26FC5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7D7-2387-EC64-5A4C-47242B0E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1103E-3A34-C5E9-01BA-19B7D4A1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D46E-DC95-A8C8-796E-EE0D3832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8A94-DBD3-AA7C-52B0-762A5DD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80D5-A92D-2CFE-444D-2B68B321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0CFC-AF33-94D1-BC5C-30B296A8C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0BB82-0D1F-0382-5350-F5BCF6D9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4C7-19A9-3CE2-3FB5-D18DDD3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2AE9-2745-C9DF-3705-17BE46F3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F385-8876-5006-123C-822CE9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E1F-AD07-FE4D-6096-F576ABE9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314B-6F4C-8D47-6826-E1479671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9BB9-2BB4-C558-C42D-5F8AF41D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6BAAA-52DF-043C-9F6D-5DAFBC6F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EC6A-D550-1DFE-D84F-260BBD76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B521-295F-BC73-0951-DAAE041A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763C-B5A2-0889-14B1-BDEEB1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E900-51AF-5EE2-58E7-4A5EB586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2C0B8-E433-CF1A-DB8F-DBCD0636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965-3CAA-16C3-0422-0DCB0E6F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73DC-A913-98A5-0C4F-100CF947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BD51-6E2C-2210-94B8-179EB034F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9D5D0-42D3-E9E2-FC69-0604724E7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43AB5-634A-A60A-B27B-F419817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8C328-0851-F980-CE15-6C156CD1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F4A00-505B-F7BA-C344-F49A4DB7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2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AAC-4AF4-0B03-C984-1422432C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B0D-AD75-DB01-6C08-BB86CEFAD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1F59A-60CD-CD51-43D1-3A3CC8A1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6A9C8-0646-F17B-B74C-D4511D275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E2289-AE64-8E10-5EB5-FC4DA466B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46CDA-9A6D-BE7B-AFC6-E4CDB5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C262C-597D-35BB-F12E-96CE49DE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042F6-2397-6EBF-F078-2908850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964-8744-768C-1FC3-47792AC7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0587F-AC43-5BD0-C50E-6502F3F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B7045-B5FF-2B1F-5237-64D0EBF4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4689-1E6F-2D2F-B880-441F32F7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5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A767-FDC2-3114-0042-B0FA9713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B9717-FAC7-49F0-EB96-3432F15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7F05-5F69-6450-A1F4-8A04CA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220B-726A-E181-512A-82C86D1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364C-5045-9DCF-3487-44627CD7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A8DFC-93ED-3098-1F86-B6900110B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7A7C9-E651-EECE-5377-99CF2C35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E157B-E899-0382-E876-27C13AFF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CEE8-4AA0-B795-667C-79304294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4A81-53FD-0B9E-DC6B-7D49A485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E0F57-DC74-7CFC-2D4D-C027208F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A203A-4C36-3242-E96F-B91EB05AD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A4627-D756-7C91-A130-07516A6A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29F32-06CB-A53C-5429-3179937B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B6E1-29A6-3FF3-9D96-8B8FD6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4419-11A1-9A1D-2594-3339711F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B148-48B8-767B-6CAB-80BA257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CA48-2ADF-9F52-2169-BFBCBD259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BB51B-3CD3-4CE1-ACE4-0E3A0E4CFD3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F8F03-AADB-B01B-22E7-BA82BE44B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39E6-D6B9-EA04-9100-60736B6C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C836D-3332-4144-947D-AD016B8DF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268"/>
            <a:ext cx="12192000" cy="122201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-145859" y="-502552"/>
            <a:ext cx="2876021" cy="2876021"/>
          </a:xfrm>
          <a:custGeom>
            <a:avLst/>
            <a:gdLst/>
            <a:ahLst/>
            <a:cxnLst/>
            <a:rect l="l" t="t" r="r" b="b"/>
            <a:pathLst>
              <a:path w="4314031" h="4314031">
                <a:moveTo>
                  <a:pt x="0" y="0"/>
                </a:moveTo>
                <a:lnTo>
                  <a:pt x="4314031" y="0"/>
                </a:lnTo>
                <a:lnTo>
                  <a:pt x="4314031" y="4314031"/>
                </a:lnTo>
                <a:lnTo>
                  <a:pt x="0" y="431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TextBox 4"/>
          <p:cNvSpPr txBox="1"/>
          <p:nvPr/>
        </p:nvSpPr>
        <p:spPr>
          <a:xfrm>
            <a:off x="1556078" y="2766600"/>
            <a:ext cx="925940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WEBSITE GIỚI THIỆU VÀ MUA BÁN ĐẶC SẢN TRÀ VINH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4394" y="4737100"/>
            <a:ext cx="4171335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79"/>
              </a:lnSpc>
            </a:pPr>
            <a:r>
              <a:rPr lang="vi-V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Ths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92174" y="4749923"/>
            <a:ext cx="503012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ts val="2846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Luân</a:t>
            </a: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- 117521003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846"/>
              </a:lnSpc>
            </a:pPr>
            <a:r>
              <a:rPr lang="en-US" sz="2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2846"/>
              </a:lnSpc>
            </a:pPr>
            <a:r>
              <a:rPr lang="en-US" sz="2000" b="1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b="1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DA21TTC</a:t>
            </a:r>
            <a:endParaRPr lang="en-US" sz="2000" b="1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06692" y="402657"/>
            <a:ext cx="6170965" cy="883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KỸ THUẬT VÀ CÔNG NGHỆ</a:t>
            </a:r>
          </a:p>
          <a:p>
            <a:pPr algn="ctr">
              <a:lnSpc>
                <a:spcPts val="380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CÔNG NGHỆ THÔNG TIN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5208" y="1841248"/>
            <a:ext cx="9060276" cy="390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</a:t>
            </a:r>
            <a:r>
              <a:rPr lang="en-US" sz="25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 NGÀNH</a:t>
            </a:r>
            <a:endParaRPr lang="en-US" sz="25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B4160-AA7C-EF31-7ADE-5BA648A8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05" name="Rectangle 720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665CF-A91B-0B0F-6CFB-66BBF78ACA53}"/>
              </a:ext>
            </a:extLst>
          </p:cNvPr>
          <p:cNvSpPr txBox="1"/>
          <p:nvPr/>
        </p:nvSpPr>
        <p:spPr>
          <a:xfrm>
            <a:off x="929640" y="262996"/>
            <a:ext cx="5684519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HƯỚNG </a:t>
            </a:r>
            <a:r>
              <a:rPr lang="en-US" sz="4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PHÁT TRIỂN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90016-A214-5278-C8CE-0EC9F567A88E}"/>
              </a:ext>
            </a:extLst>
          </p:cNvPr>
          <p:cNvSpPr txBox="1"/>
          <p:nvPr/>
        </p:nvSpPr>
        <p:spPr>
          <a:xfrm>
            <a:off x="-232664" y="1706214"/>
            <a:ext cx="7011102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cường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framework frontend</a:t>
            </a: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suất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</a:p>
          <a:p>
            <a:pPr marL="571500" lvl="1">
              <a:lnSpc>
                <a:spcPct val="90000"/>
              </a:lnSpc>
              <a:spcAft>
                <a:spcPts val="600"/>
              </a:spcAft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EC2348CA-EB24-8F7D-B34F-A9336EE4AA94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9</a:t>
            </a:r>
            <a:r>
              <a:rPr lang="vi-VN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ea typeface="ADLaM Display" panose="020F0502020204030204" pitchFamily="2" charset="0"/>
              <a:cs typeface="Arial" panose="020B0604020202020204" pitchFamily="34" charset="0"/>
            </a:endParaRPr>
          </a:p>
        </p:txBody>
      </p:sp>
      <p:pic>
        <p:nvPicPr>
          <p:cNvPr id="10242" name="Picture 2" descr="Go forward people Flat design Flat icon with go forward peop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6"/>
          <a:stretch/>
        </p:blipFill>
        <p:spPr bwMode="auto">
          <a:xfrm>
            <a:off x="6950915" y="1096532"/>
            <a:ext cx="5238037" cy="46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4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B55B-4922-82AE-710B-0EF93022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B37B27-6BDD-EE2E-A398-554A1BC6BF38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1</a:t>
            </a:r>
            <a:r>
              <a:rPr lang="vi-VN" sz="25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accent1">
                  <a:lumMod val="60000"/>
                  <a:lumOff val="40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760C-05B4-D8B2-477D-C17E8A194DC9}"/>
              </a:ext>
            </a:extLst>
          </p:cNvPr>
          <p:cNvSpPr txBox="1"/>
          <p:nvPr/>
        </p:nvSpPr>
        <p:spPr>
          <a:xfrm>
            <a:off x="1755208" y="240299"/>
            <a:ext cx="8681584" cy="39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vi-VN" sz="2700" b="1" dirty="0">
                <a:solidFill>
                  <a:srgbClr val="E822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CHÍNH</a:t>
            </a:r>
            <a:endParaRPr lang="en-US" sz="2700" b="1" dirty="0">
              <a:solidFill>
                <a:srgbClr val="E8223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8C457C-F5BC-D9FD-FB44-5388CD85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65988"/>
              </p:ext>
            </p:extLst>
          </p:nvPr>
        </p:nvGraphicFramePr>
        <p:xfrm>
          <a:off x="791621" y="792317"/>
          <a:ext cx="10608758" cy="4900560"/>
        </p:xfrm>
        <a:graphic>
          <a:graphicData uri="http://schemas.openxmlformats.org/drawingml/2006/table">
            <a:tbl>
              <a:tblPr/>
              <a:tblGrid>
                <a:gridCol w="20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1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1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</a:t>
                      </a:r>
                      <a:r>
                        <a:rPr lang="vi-VN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ĐỀ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TÀI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2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CƠ</a:t>
                      </a:r>
                      <a:r>
                        <a:rPr lang="en-US" sz="2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SỞ LÝ THUYẾT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3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vi-VN" sz="2800" dirty="0">
                          <a:solidFill>
                            <a:srgbClr val="2A2E3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 THỰC HÓA NGHIÊN CỨU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0059"/>
                  </a:ext>
                </a:extLst>
              </a:tr>
              <a:tr h="1225140">
                <a:tc>
                  <a:txBody>
                    <a:bodyPr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2800" b="1" dirty="0">
                          <a:solidFill>
                            <a:srgbClr val="A20E20"/>
                          </a:solidFill>
                          <a:latin typeface="Helios Bold"/>
                        </a:rPr>
                        <a:t> 4</a:t>
                      </a:r>
                      <a:endParaRPr lang="en-US" sz="2800" b="1" dirty="0"/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517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800" dirty="0" smtClean="0">
                          <a:solidFill>
                            <a:srgbClr val="2A2E3A"/>
                          </a:solidFill>
                          <a:latin typeface="+mn-lt"/>
                          <a:cs typeface="Arial" panose="020B0604020202020204" pitchFamily="34" charset="0"/>
                        </a:rPr>
                        <a:t>KẾT LUẬN VÀ HƯỚNG PHÁT TRIỂN</a:t>
                      </a:r>
                      <a:endParaRPr lang="en-US" sz="2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11594" marR="211594" marT="211594" marB="211594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83739" y="479493"/>
            <a:ext cx="61700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5338916" y="1872625"/>
            <a:ext cx="642507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1800"/>
              </a:spcAft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rãi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Tăng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vi-VN" sz="2500" b="1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2	 </a:t>
            </a:r>
            <a:endParaRPr lang="en-US" sz="2500" b="1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2052" name="Picture 4" descr="Website FAQ section. User help desk, customer support, frequently asked questions. Problem solution, quiz game Confused man cartoon charact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3"/>
          <a:stretch/>
        </p:blipFill>
        <p:spPr bwMode="auto">
          <a:xfrm>
            <a:off x="521660" y="660664"/>
            <a:ext cx="4689437" cy="50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0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5139643" y="464893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TỔNG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QUAN ĐỀ TÀI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F7AB4-67A8-2DA0-5A51-59E0CEE91DE1}"/>
              </a:ext>
            </a:extLst>
          </p:cNvPr>
          <p:cNvSpPr txBox="1"/>
          <p:nvPr/>
        </p:nvSpPr>
        <p:spPr>
          <a:xfrm>
            <a:off x="4649811" y="1982006"/>
            <a:ext cx="706416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Nghiên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PHP,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Boostrap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3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26" name="Picture 2" descr="Focus group business research. Data analytics company profitable strategy planning. Dartboard on computer monitor. Corporate goals and achievements concept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867555"/>
            <a:ext cx="4494237" cy="471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3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495182" y="54540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4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4" y="234546"/>
            <a:ext cx="2956974" cy="194728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reating a Basic Laravel 5 MVC Application in 10 Minutes – Self-Taught  Cod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59" y="2466597"/>
            <a:ext cx="5693393" cy="363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4637422" y="691897"/>
            <a:ext cx="583790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CƠ SỞ LÝ THUYẾT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Hand drawn glossary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55" y="204240"/>
            <a:ext cx="2570296" cy="16926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5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4104" name="Picture 8" descr="La popularidad de PHP sube como la espum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9" t="27608" r="5990" b="11397"/>
          <a:stretch/>
        </p:blipFill>
        <p:spPr bwMode="auto">
          <a:xfrm>
            <a:off x="3354841" y="2149606"/>
            <a:ext cx="1747520" cy="136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P framework Laravel&quot; Art Board Print by WiloAhadi | Redbubbl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8" b="30669"/>
          <a:stretch/>
        </p:blipFill>
        <p:spPr bwMode="auto">
          <a:xfrm>
            <a:off x="5883620" y="3065052"/>
            <a:ext cx="2174975" cy="11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ySQL ngoại truyện – www.huynhthaihung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688" y="1931681"/>
            <a:ext cx="2445051" cy="152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Bootstrap: co to jest? Jak używać?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5" t="8431" r="32478"/>
          <a:stretch/>
        </p:blipFill>
        <p:spPr bwMode="auto">
          <a:xfrm>
            <a:off x="6180422" y="4954536"/>
            <a:ext cx="1581369" cy="136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>
            <a:stCxn id="4104" idx="3"/>
          </p:cNvCxnSpPr>
          <p:nvPr/>
        </p:nvCxnSpPr>
        <p:spPr>
          <a:xfrm>
            <a:off x="5102361" y="2830327"/>
            <a:ext cx="977518" cy="598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750738" y="3023314"/>
            <a:ext cx="956382" cy="5243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100" idx="2"/>
            <a:endCxn id="4108" idx="0"/>
          </p:cNvCxnSpPr>
          <p:nvPr/>
        </p:nvCxnSpPr>
        <p:spPr>
          <a:xfrm flipH="1">
            <a:off x="6971107" y="4165376"/>
            <a:ext cx="1" cy="789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6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2438400" y="715604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6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4369" y="5768536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diagram of a diagram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2497835" y="1486629"/>
            <a:ext cx="7627462" cy="42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1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680E2-D51F-8AB1-82B8-C3B8797B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03" name="Arc 31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8BBF6-A588-B2BD-6EE9-CDC21A2E9D01}"/>
              </a:ext>
            </a:extLst>
          </p:cNvPr>
          <p:cNvSpPr txBox="1"/>
          <p:nvPr/>
        </p:nvSpPr>
        <p:spPr>
          <a:xfrm>
            <a:off x="3037840" y="502666"/>
            <a:ext cx="8707486" cy="81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 THỰC HÓA NGHIÊN CỨU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5" name="Freeform: Shape 31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2CF309F-D29A-429B-6BCE-189A857F23F0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7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84800" y="3657600"/>
            <a:ext cx="8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0063" y="5850130"/>
            <a:ext cx="327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website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diagram of a website&#10;&#10;Description automatically generated"/>
          <p:cNvPicPr/>
          <p:nvPr/>
        </p:nvPicPr>
        <p:blipFill rotWithShape="1">
          <a:blip r:embed="rId3"/>
          <a:srcRect r="4199" b="10958"/>
          <a:stretch/>
        </p:blipFill>
        <p:spPr bwMode="auto">
          <a:xfrm>
            <a:off x="2174240" y="1349071"/>
            <a:ext cx="8249137" cy="43388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2851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93766-AD85-97FD-0DAB-913CA5330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4" name="Rectangle 82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6" name="Arc 82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A8B6D-3608-F966-68BD-3148FD28168A}"/>
              </a:ext>
            </a:extLst>
          </p:cNvPr>
          <p:cNvSpPr txBox="1"/>
          <p:nvPr/>
        </p:nvSpPr>
        <p:spPr>
          <a:xfrm>
            <a:off x="6771248" y="65887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KẾT </a:t>
            </a:r>
            <a:r>
              <a:rPr lang="en-US" sz="44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LUẬN</a:t>
            </a:r>
            <a:endParaRPr lang="en-US" sz="44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70600-4F09-A56F-6889-E3E211F18C12}"/>
              </a:ext>
            </a:extLst>
          </p:cNvPr>
          <p:cNvSpPr txBox="1"/>
          <p:nvPr/>
        </p:nvSpPr>
        <p:spPr>
          <a:xfrm>
            <a:off x="4764982" y="1625600"/>
            <a:ext cx="6949498" cy="451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 algn="just">
              <a:lnSpc>
                <a:spcPct val="16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Nhược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342900">
              <a:lnSpc>
                <a:spcPct val="17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4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endParaRPr lang="en-US" sz="4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endParaRPr lang="en-US" sz="2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>
              <a:lnSpc>
                <a:spcPct val="90000"/>
              </a:lnSpc>
              <a:spcAft>
                <a:spcPts val="600"/>
              </a:spcAft>
            </a:pPr>
            <a:r>
              <a:rPr lang="en-US" sz="2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>
              <a:lnSpc>
                <a:spcPct val="150000"/>
              </a:lnSpc>
              <a:spcAft>
                <a:spcPts val="600"/>
              </a:spcAft>
            </a:pPr>
            <a:r>
              <a:rPr lang="en-US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72453FBC-4BE6-8068-55AD-084D18DDD69E}"/>
              </a:ext>
            </a:extLst>
          </p:cNvPr>
          <p:cNvSpPr/>
          <p:nvPr/>
        </p:nvSpPr>
        <p:spPr>
          <a:xfrm>
            <a:off x="0" y="6366076"/>
            <a:ext cx="12192000" cy="491924"/>
          </a:xfrm>
          <a:custGeom>
            <a:avLst/>
            <a:gdLst/>
            <a:ahLst/>
            <a:cxnLst/>
            <a:rect l="l" t="t" r="r" b="b"/>
            <a:pathLst>
              <a:path w="18288000" h="1833021">
                <a:moveTo>
                  <a:pt x="0" y="0"/>
                </a:moveTo>
                <a:lnTo>
                  <a:pt x="18288000" y="0"/>
                </a:lnTo>
                <a:lnTo>
                  <a:pt x="18288000" y="1833021"/>
                </a:lnTo>
                <a:lnTo>
                  <a:pt x="0" y="1833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0" t="-14312" r="-2080"/>
            </a:stretch>
          </a:blipFill>
        </p:spPr>
        <p:txBody>
          <a:bodyPr/>
          <a:lstStyle/>
          <a:p>
            <a:pPr lvl="2" algn="r"/>
            <a:r>
              <a:rPr lang="en-US" sz="2500" b="1" dirty="0" smtClean="0">
                <a:solidFill>
                  <a:schemeClr val="bg1"/>
                </a:solidFill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8</a:t>
            </a:r>
            <a:r>
              <a:rPr lang="vi-VN" sz="2500" b="1" dirty="0">
                <a:solidFill>
                  <a:schemeClr val="bg1"/>
                </a:solidFill>
                <a:ea typeface="ADLaM Display" panose="020F0502020204030204" pitchFamily="2" charset="0"/>
                <a:cs typeface="ADLaM Display" panose="020F0502020204030204" pitchFamily="2" charset="0"/>
              </a:rPr>
              <a:t>	 </a:t>
            </a:r>
            <a:endParaRPr lang="en-US" sz="2500" b="1" dirty="0">
              <a:solidFill>
                <a:schemeClr val="bg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122" name="Picture 2" descr="Man with pen writing signature on document Licensing signing pact arrangement business agreem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11225"/>
          <a:stretch/>
        </p:blipFill>
        <p:spPr bwMode="auto">
          <a:xfrm>
            <a:off x="279371" y="1188757"/>
            <a:ext cx="440944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312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ADLaM Display</vt:lpstr>
      <vt:lpstr>Aptos</vt:lpstr>
      <vt:lpstr>Aptos Display</vt:lpstr>
      <vt:lpstr>Arial</vt:lpstr>
      <vt:lpstr>Calibri</vt:lpstr>
      <vt:lpstr>Helios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Hoàng Nam</dc:creator>
  <cp:lastModifiedBy>Nguyen Huu Luan</cp:lastModifiedBy>
  <cp:revision>25</cp:revision>
  <dcterms:created xsi:type="dcterms:W3CDTF">2025-01-11T12:21:43Z</dcterms:created>
  <dcterms:modified xsi:type="dcterms:W3CDTF">2025-01-14T14:45:57Z</dcterms:modified>
</cp:coreProperties>
</file>