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rial" panose="020B0604020202020204" pitchFamily="34" charset="0"/>
      <p:regular r:id="rId19"/>
    </p:embeddedFont>
    <p:embeddedFont>
      <p:font typeface="Cabin" panose="020B0604020202020204" charset="0"/>
      <p:regular r:id="rId20"/>
    </p:embeddedFont>
    <p:embeddedFont>
      <p:font typeface="Sansita Bold" panose="020B0604020202020204" charset="0"/>
      <p:regular r:id="rId21"/>
    </p:embeddedFont>
    <p:embeddedFont>
      <p:font typeface="Arial Bold" panose="020B0704020202020204" pitchFamily="34" charset="0"/>
      <p:regular r:id="rId22"/>
      <p:bold r:id="rId23"/>
    </p:embeddedFont>
    <p:embeddedFont>
      <p:font typeface="Cabin Bold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22" autoAdjust="0"/>
  </p:normalViewPr>
  <p:slideViewPr>
    <p:cSldViewPr>
      <p:cViewPr varScale="1">
        <p:scale>
          <a:sx n="46" d="100"/>
          <a:sy n="46" d="100"/>
        </p:scale>
        <p:origin x="72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0184" y="498049"/>
            <a:ext cx="2473129" cy="2490424"/>
          </a:xfrm>
          <a:custGeom>
            <a:avLst/>
            <a:gdLst/>
            <a:ahLst/>
            <a:cxnLst/>
            <a:rect l="l" t="t" r="r" b="b"/>
            <a:pathLst>
              <a:path w="2473129" h="2490424">
                <a:moveTo>
                  <a:pt x="0" y="0"/>
                </a:moveTo>
                <a:lnTo>
                  <a:pt x="2473130" y="0"/>
                </a:lnTo>
                <a:lnTo>
                  <a:pt x="2473130" y="2490424"/>
                </a:lnTo>
                <a:lnTo>
                  <a:pt x="0" y="249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0184" y="7438778"/>
            <a:ext cx="1780927" cy="2062653"/>
          </a:xfrm>
          <a:custGeom>
            <a:avLst/>
            <a:gdLst/>
            <a:ahLst/>
            <a:cxnLst/>
            <a:rect l="l" t="t" r="r" b="b"/>
            <a:pathLst>
              <a:path w="1780927" h="2062653">
                <a:moveTo>
                  <a:pt x="0" y="0"/>
                </a:moveTo>
                <a:lnTo>
                  <a:pt x="1780927" y="0"/>
                </a:lnTo>
                <a:lnTo>
                  <a:pt x="1780927" y="2062653"/>
                </a:lnTo>
                <a:lnTo>
                  <a:pt x="0" y="2062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184" r="-5015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6502" y="7193364"/>
            <a:ext cx="3903642" cy="3093636"/>
          </a:xfrm>
          <a:custGeom>
            <a:avLst/>
            <a:gdLst/>
            <a:ahLst/>
            <a:cxnLst/>
            <a:rect l="l" t="t" r="r" b="b"/>
            <a:pathLst>
              <a:path w="3903642" h="3093636">
                <a:moveTo>
                  <a:pt x="0" y="0"/>
                </a:moveTo>
                <a:lnTo>
                  <a:pt x="3903643" y="0"/>
                </a:lnTo>
                <a:lnTo>
                  <a:pt x="3903643" y="3093636"/>
                </a:lnTo>
                <a:lnTo>
                  <a:pt x="0" y="3093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83973" y="3873301"/>
            <a:ext cx="15575327" cy="154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4"/>
              </a:lnSpc>
            </a:pPr>
            <a:endParaRPr/>
          </a:p>
          <a:p>
            <a:pPr algn="ctr">
              <a:lnSpc>
                <a:spcPts val="5420"/>
              </a:lnSpc>
            </a:pPr>
            <a:r>
              <a:rPr lang="en-US" sz="5420">
                <a:solidFill>
                  <a:srgbClr val="2C2C2C"/>
                </a:solidFill>
                <a:latin typeface="Arial Bold"/>
              </a:rPr>
              <a:t>XÂY DỰNG ỨNG DỤNG NHẬN DẠNG VÂN TAY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62363" y="719881"/>
            <a:ext cx="8563273" cy="181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3352">
                <a:solidFill>
                  <a:srgbClr val="000000"/>
                </a:solidFill>
                <a:latin typeface="Arial Bold"/>
              </a:rPr>
              <a:t>TRƯỜNG ĐẠI HỌC TRÀ VINH</a:t>
            </a:r>
          </a:p>
          <a:p>
            <a:pPr algn="ctr">
              <a:lnSpc>
                <a:spcPts val="4693"/>
              </a:lnSpc>
            </a:pPr>
            <a:r>
              <a:rPr lang="en-US" sz="3352">
                <a:solidFill>
                  <a:srgbClr val="000000"/>
                </a:solidFill>
                <a:latin typeface="Arial Bold"/>
              </a:rPr>
              <a:t>KHOA KỸ THUẬT VÀ CÔNG NGHỆ</a:t>
            </a:r>
          </a:p>
          <a:p>
            <a:pPr algn="ctr">
              <a:lnSpc>
                <a:spcPts val="4693"/>
              </a:lnSpc>
            </a:pPr>
            <a:r>
              <a:rPr lang="en-US" sz="3352">
                <a:solidFill>
                  <a:srgbClr val="000000"/>
                </a:solidFill>
                <a:latin typeface="Arial Bold"/>
              </a:rPr>
              <a:t>BỘ MÔN CÔNG NGHỆ THÔNG TIN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03623" y="6141251"/>
            <a:ext cx="665567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Arial Bold"/>
              </a:rPr>
              <a:t>Sinh</a:t>
            </a:r>
            <a:r>
              <a:rPr lang="en-US" sz="30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 Bold"/>
              </a:rPr>
              <a:t>viên</a:t>
            </a:r>
            <a:r>
              <a:rPr lang="en-US" sz="30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 Bold"/>
              </a:rPr>
              <a:t>thực</a:t>
            </a:r>
            <a:r>
              <a:rPr lang="en-US" sz="30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 Bold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Arial Bold"/>
              </a:rPr>
              <a:t>:</a:t>
            </a:r>
          </a:p>
          <a:p>
            <a:pPr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Arial Bold"/>
              </a:rPr>
              <a:t>Nguyễn</a:t>
            </a:r>
            <a:r>
              <a:rPr lang="en-US" sz="30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 Bold"/>
              </a:rPr>
              <a:t>Hữu</a:t>
            </a:r>
            <a:r>
              <a:rPr lang="en-US" sz="30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Arial Bold"/>
              </a:rPr>
              <a:t>Luân</a:t>
            </a:r>
            <a:r>
              <a:rPr lang="en-US" sz="30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Arial Bold"/>
              </a:rPr>
              <a:t>– </a:t>
            </a:r>
            <a:r>
              <a:rPr lang="en-US" sz="3000" dirty="0" err="1" smtClean="0">
                <a:solidFill>
                  <a:srgbClr val="000000"/>
                </a:solidFill>
                <a:latin typeface="Arial Bold"/>
              </a:rPr>
              <a:t>Lớp</a:t>
            </a:r>
            <a:r>
              <a:rPr lang="en-US" sz="3000" dirty="0" smtClean="0">
                <a:solidFill>
                  <a:srgbClr val="000000"/>
                </a:solidFill>
                <a:latin typeface="Arial Bold"/>
              </a:rPr>
              <a:t> DA21TTC</a:t>
            </a:r>
            <a:endParaRPr lang="en-US" sz="30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08301" y="6151329"/>
            <a:ext cx="482051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 Bold"/>
              </a:rPr>
              <a:t>Giáo viên hướng dẫn: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 Bold"/>
              </a:rPr>
              <a:t>TS. Nguyễn Bảo Ân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86134" y="3195454"/>
            <a:ext cx="8115733" cy="75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8"/>
              </a:lnSpc>
              <a:spcBef>
                <a:spcPct val="0"/>
              </a:spcBef>
            </a:pPr>
            <a:r>
              <a:rPr lang="en-US" sz="4463">
                <a:solidFill>
                  <a:srgbClr val="000000"/>
                </a:solidFill>
                <a:latin typeface="Cabin Bold"/>
              </a:rPr>
              <a:t>BÁO CÁO ĐỒ ÁN CƠ SỞ NGÀNH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636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47800" y="-347288"/>
            <a:ext cx="13976644" cy="1863563"/>
            <a:chOff x="0" y="-200025"/>
            <a:chExt cx="3681091" cy="490816"/>
          </a:xfrm>
        </p:grpSpPr>
        <p:sp>
          <p:nvSpPr>
            <p:cNvPr id="4" name="Freeform 4"/>
            <p:cNvSpPr/>
            <p:nvPr/>
          </p:nvSpPr>
          <p:spPr>
            <a:xfrm>
              <a:off x="105108" y="0"/>
              <a:ext cx="3575983" cy="290791"/>
            </a:xfrm>
            <a:custGeom>
              <a:avLst/>
              <a:gdLst/>
              <a:ahLst/>
              <a:cxnLst/>
              <a:rect l="l" t="t" r="r" b="b"/>
              <a:pathLst>
                <a:path w="3575983" h="290791">
                  <a:moveTo>
                    <a:pt x="8553" y="0"/>
                  </a:moveTo>
                  <a:lnTo>
                    <a:pt x="3567430" y="0"/>
                  </a:lnTo>
                  <a:cubicBezTo>
                    <a:pt x="3569698" y="0"/>
                    <a:pt x="3571873" y="901"/>
                    <a:pt x="3573477" y="2505"/>
                  </a:cubicBezTo>
                  <a:cubicBezTo>
                    <a:pt x="3575081" y="4109"/>
                    <a:pt x="3575983" y="6285"/>
                    <a:pt x="3575983" y="8553"/>
                  </a:cubicBezTo>
                  <a:lnTo>
                    <a:pt x="3575983" y="282238"/>
                  </a:lnTo>
                  <a:cubicBezTo>
                    <a:pt x="3575983" y="284506"/>
                    <a:pt x="3575081" y="286681"/>
                    <a:pt x="3573477" y="288285"/>
                  </a:cubicBezTo>
                  <a:cubicBezTo>
                    <a:pt x="3571873" y="289889"/>
                    <a:pt x="3569698" y="290791"/>
                    <a:pt x="3567430" y="290791"/>
                  </a:cubicBezTo>
                  <a:lnTo>
                    <a:pt x="8553" y="290791"/>
                  </a:lnTo>
                  <a:cubicBezTo>
                    <a:pt x="6285" y="290791"/>
                    <a:pt x="4109" y="289889"/>
                    <a:pt x="2505" y="288285"/>
                  </a:cubicBezTo>
                  <a:cubicBezTo>
                    <a:pt x="901" y="286681"/>
                    <a:pt x="0" y="284506"/>
                    <a:pt x="0" y="282238"/>
                  </a:cubicBezTo>
                  <a:lnTo>
                    <a:pt x="0" y="8553"/>
                  </a:lnTo>
                  <a:cubicBezTo>
                    <a:pt x="0" y="6285"/>
                    <a:pt x="901" y="4109"/>
                    <a:pt x="2505" y="2505"/>
                  </a:cubicBezTo>
                  <a:cubicBezTo>
                    <a:pt x="4109" y="901"/>
                    <a:pt x="6285" y="0"/>
                    <a:pt x="8553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575982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PHÂN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TÍCH THIẾT KẾ HỆ THỐNG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96497" y="305036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777921" y="2852869"/>
          <a:ext cx="14732157" cy="6929340"/>
        </p:xfrm>
        <a:graphic>
          <a:graphicData uri="http://schemas.openxmlformats.org/drawingml/2006/table">
            <a:tbl>
              <a:tblPr/>
              <a:tblGrid>
                <a:gridCol w="4970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5868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rial Bold"/>
                        </a:rPr>
                        <a:t>Module As608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 Bold"/>
                        </a:rPr>
                        <a:t>Arduino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 Bold"/>
                        </a:rPr>
                        <a:t>TÁC DỤNG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68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rial"/>
                        </a:rPr>
                        <a:t>V+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3,3 V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Cấp nguồn dương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868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GND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GND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Cấp nguồn âm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868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TX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Truyền Dữ Liệu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5868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RX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Nhận Dữ Liệu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796497" y="1782975"/>
            <a:ext cx="17384357" cy="7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Kết nối Module As608 với mạch Arduino: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15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57400" y="532291"/>
            <a:ext cx="13577558" cy="1104095"/>
            <a:chOff x="0" y="0"/>
            <a:chExt cx="3575982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75983" cy="290791"/>
            </a:xfrm>
            <a:custGeom>
              <a:avLst/>
              <a:gdLst/>
              <a:ahLst/>
              <a:cxnLst/>
              <a:rect l="l" t="t" r="r" b="b"/>
              <a:pathLst>
                <a:path w="3575983" h="290791">
                  <a:moveTo>
                    <a:pt x="8553" y="0"/>
                  </a:moveTo>
                  <a:lnTo>
                    <a:pt x="3567430" y="0"/>
                  </a:lnTo>
                  <a:cubicBezTo>
                    <a:pt x="3569698" y="0"/>
                    <a:pt x="3571873" y="901"/>
                    <a:pt x="3573477" y="2505"/>
                  </a:cubicBezTo>
                  <a:cubicBezTo>
                    <a:pt x="3575081" y="4109"/>
                    <a:pt x="3575983" y="6285"/>
                    <a:pt x="3575983" y="8553"/>
                  </a:cubicBezTo>
                  <a:lnTo>
                    <a:pt x="3575983" y="282238"/>
                  </a:lnTo>
                  <a:cubicBezTo>
                    <a:pt x="3575983" y="284506"/>
                    <a:pt x="3575081" y="286681"/>
                    <a:pt x="3573477" y="288285"/>
                  </a:cubicBezTo>
                  <a:cubicBezTo>
                    <a:pt x="3571873" y="289889"/>
                    <a:pt x="3569698" y="290791"/>
                    <a:pt x="3567430" y="290791"/>
                  </a:cubicBezTo>
                  <a:lnTo>
                    <a:pt x="8553" y="290791"/>
                  </a:lnTo>
                  <a:cubicBezTo>
                    <a:pt x="6285" y="290791"/>
                    <a:pt x="4109" y="289889"/>
                    <a:pt x="2505" y="288285"/>
                  </a:cubicBezTo>
                  <a:cubicBezTo>
                    <a:pt x="901" y="286681"/>
                    <a:pt x="0" y="284506"/>
                    <a:pt x="0" y="282238"/>
                  </a:cubicBezTo>
                  <a:lnTo>
                    <a:pt x="0" y="8553"/>
                  </a:lnTo>
                  <a:cubicBezTo>
                    <a:pt x="0" y="6285"/>
                    <a:pt x="901" y="4109"/>
                    <a:pt x="2505" y="2505"/>
                  </a:cubicBezTo>
                  <a:cubicBezTo>
                    <a:pt x="4109" y="901"/>
                    <a:pt x="6285" y="0"/>
                    <a:pt x="8553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575982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PHÂN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TÍCH THIẾT KẾ HỆ THỐNG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96497" y="425147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6497" y="1782975"/>
            <a:ext cx="17384357" cy="7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Kết nối Module Relay với mạch Arduino: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777921" y="3357517"/>
          <a:ext cx="14732157" cy="5551092"/>
        </p:xfrm>
        <a:graphic>
          <a:graphicData uri="http://schemas.openxmlformats.org/drawingml/2006/table">
            <a:tbl>
              <a:tblPr/>
              <a:tblGrid>
                <a:gridCol w="4970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7773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rial Bold"/>
                        </a:rPr>
                        <a:t>Module Relay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 Bold"/>
                        </a:rPr>
                        <a:t>Arduino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 Bold"/>
                        </a:rPr>
                        <a:t>TÁC DỤNG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773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rial"/>
                        </a:rPr>
                        <a:t>DC 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5 V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Cấp nguồn dương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773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DC 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GND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Cấp nguồn âm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7773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Arial"/>
                        </a:rPr>
                        <a:t>Cực Điều Khiển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298090" y="339440"/>
            <a:ext cx="11688090" cy="1104095"/>
            <a:chOff x="0" y="0"/>
            <a:chExt cx="3078345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78345" cy="290791"/>
            </a:xfrm>
            <a:custGeom>
              <a:avLst/>
              <a:gdLst/>
              <a:ahLst/>
              <a:cxnLst/>
              <a:rect l="l" t="t" r="r" b="b"/>
              <a:pathLst>
                <a:path w="3078345" h="290791">
                  <a:moveTo>
                    <a:pt x="9936" y="0"/>
                  </a:moveTo>
                  <a:lnTo>
                    <a:pt x="3068409" y="0"/>
                  </a:lnTo>
                  <a:cubicBezTo>
                    <a:pt x="3073896" y="0"/>
                    <a:pt x="3078345" y="4448"/>
                    <a:pt x="3078345" y="9936"/>
                  </a:cubicBezTo>
                  <a:lnTo>
                    <a:pt x="3078345" y="280855"/>
                  </a:lnTo>
                  <a:cubicBezTo>
                    <a:pt x="3078345" y="286342"/>
                    <a:pt x="3073896" y="290791"/>
                    <a:pt x="3068409" y="290791"/>
                  </a:cubicBezTo>
                  <a:lnTo>
                    <a:pt x="9936" y="290791"/>
                  </a:lnTo>
                  <a:cubicBezTo>
                    <a:pt x="4448" y="290791"/>
                    <a:pt x="0" y="286342"/>
                    <a:pt x="0" y="280855"/>
                  </a:cubicBezTo>
                  <a:lnTo>
                    <a:pt x="0" y="9936"/>
                  </a:lnTo>
                  <a:cubicBezTo>
                    <a:pt x="0" y="4448"/>
                    <a:pt x="4448" y="0"/>
                    <a:pt x="9936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078345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KẾT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QUẢ ĐẠT ĐƯỢC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66800" y="237089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42163" y="2593598"/>
            <a:ext cx="14475209" cy="7323913"/>
          </a:xfrm>
          <a:custGeom>
            <a:avLst/>
            <a:gdLst/>
            <a:ahLst/>
            <a:cxnLst/>
            <a:rect l="l" t="t" r="r" b="b"/>
            <a:pathLst>
              <a:path w="14475209" h="7323913">
                <a:moveTo>
                  <a:pt x="0" y="0"/>
                </a:moveTo>
                <a:lnTo>
                  <a:pt x="14475208" y="0"/>
                </a:lnTo>
                <a:lnTo>
                  <a:pt x="14475208" y="7323913"/>
                </a:lnTo>
                <a:lnTo>
                  <a:pt x="0" y="7323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6497" y="1782975"/>
            <a:ext cx="17384357" cy="7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Nhận dạng đúng vân tay đã nạp: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315229" y="560000"/>
            <a:ext cx="11688090" cy="1104095"/>
            <a:chOff x="0" y="0"/>
            <a:chExt cx="3078345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78345" cy="290791"/>
            </a:xfrm>
            <a:custGeom>
              <a:avLst/>
              <a:gdLst/>
              <a:ahLst/>
              <a:cxnLst/>
              <a:rect l="l" t="t" r="r" b="b"/>
              <a:pathLst>
                <a:path w="3078345" h="290791">
                  <a:moveTo>
                    <a:pt x="9936" y="0"/>
                  </a:moveTo>
                  <a:lnTo>
                    <a:pt x="3068409" y="0"/>
                  </a:lnTo>
                  <a:cubicBezTo>
                    <a:pt x="3073896" y="0"/>
                    <a:pt x="3078345" y="4448"/>
                    <a:pt x="3078345" y="9936"/>
                  </a:cubicBezTo>
                  <a:lnTo>
                    <a:pt x="3078345" y="280855"/>
                  </a:lnTo>
                  <a:cubicBezTo>
                    <a:pt x="3078345" y="286342"/>
                    <a:pt x="3073896" y="290791"/>
                    <a:pt x="3068409" y="290791"/>
                  </a:cubicBezTo>
                  <a:lnTo>
                    <a:pt x="9936" y="290791"/>
                  </a:lnTo>
                  <a:cubicBezTo>
                    <a:pt x="4448" y="290791"/>
                    <a:pt x="0" y="286342"/>
                    <a:pt x="0" y="280855"/>
                  </a:cubicBezTo>
                  <a:lnTo>
                    <a:pt x="0" y="9936"/>
                  </a:lnTo>
                  <a:cubicBezTo>
                    <a:pt x="0" y="4448"/>
                    <a:pt x="4448" y="0"/>
                    <a:pt x="9936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078345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KẾT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QUẢ ĐẠT ĐƯỢC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143000" y="405154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59060" y="2852869"/>
            <a:ext cx="13688189" cy="7018986"/>
          </a:xfrm>
          <a:custGeom>
            <a:avLst/>
            <a:gdLst/>
            <a:ahLst/>
            <a:cxnLst/>
            <a:rect l="l" t="t" r="r" b="b"/>
            <a:pathLst>
              <a:path w="13688189" h="7018986">
                <a:moveTo>
                  <a:pt x="0" y="0"/>
                </a:moveTo>
                <a:lnTo>
                  <a:pt x="13688189" y="0"/>
                </a:lnTo>
                <a:lnTo>
                  <a:pt x="13688189" y="7018986"/>
                </a:lnTo>
                <a:lnTo>
                  <a:pt x="0" y="7018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6497" y="1782975"/>
            <a:ext cx="17384357" cy="7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Module Relay hoạt động: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28800" y="516933"/>
            <a:ext cx="11688090" cy="1104095"/>
            <a:chOff x="0" y="0"/>
            <a:chExt cx="3078345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78345" cy="290791"/>
            </a:xfrm>
            <a:custGeom>
              <a:avLst/>
              <a:gdLst/>
              <a:ahLst/>
              <a:cxnLst/>
              <a:rect l="l" t="t" r="r" b="b"/>
              <a:pathLst>
                <a:path w="3078345" h="290791">
                  <a:moveTo>
                    <a:pt x="9936" y="0"/>
                  </a:moveTo>
                  <a:lnTo>
                    <a:pt x="3068409" y="0"/>
                  </a:lnTo>
                  <a:cubicBezTo>
                    <a:pt x="3073896" y="0"/>
                    <a:pt x="3078345" y="4448"/>
                    <a:pt x="3078345" y="9936"/>
                  </a:cubicBezTo>
                  <a:lnTo>
                    <a:pt x="3078345" y="280855"/>
                  </a:lnTo>
                  <a:cubicBezTo>
                    <a:pt x="3078345" y="286342"/>
                    <a:pt x="3073896" y="290791"/>
                    <a:pt x="3068409" y="290791"/>
                  </a:cubicBezTo>
                  <a:lnTo>
                    <a:pt x="9936" y="290791"/>
                  </a:lnTo>
                  <a:cubicBezTo>
                    <a:pt x="4448" y="290791"/>
                    <a:pt x="0" y="286342"/>
                    <a:pt x="0" y="280855"/>
                  </a:cubicBezTo>
                  <a:lnTo>
                    <a:pt x="0" y="9936"/>
                  </a:lnTo>
                  <a:cubicBezTo>
                    <a:pt x="0" y="4448"/>
                    <a:pt x="4448" y="0"/>
                    <a:pt x="9936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078345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KẾT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QUẢ ĐẠT ĐƯỢC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09600" y="383620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12734" y="2871963"/>
            <a:ext cx="12862531" cy="7072137"/>
          </a:xfrm>
          <a:custGeom>
            <a:avLst/>
            <a:gdLst/>
            <a:ahLst/>
            <a:cxnLst/>
            <a:rect l="l" t="t" r="r" b="b"/>
            <a:pathLst>
              <a:path w="12862531" h="7415037">
                <a:moveTo>
                  <a:pt x="0" y="0"/>
                </a:moveTo>
                <a:lnTo>
                  <a:pt x="12862532" y="0"/>
                </a:lnTo>
                <a:lnTo>
                  <a:pt x="12862532" y="7415037"/>
                </a:lnTo>
                <a:lnTo>
                  <a:pt x="0" y="7415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363" b="-836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6497" y="1782975"/>
            <a:ext cx="17384357" cy="7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Mô hình thử nghiệm: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27533" y="320390"/>
            <a:ext cx="13279675" cy="1104095"/>
            <a:chOff x="0" y="0"/>
            <a:chExt cx="3497528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97528" cy="290791"/>
            </a:xfrm>
            <a:custGeom>
              <a:avLst/>
              <a:gdLst/>
              <a:ahLst/>
              <a:cxnLst/>
              <a:rect l="l" t="t" r="r" b="b"/>
              <a:pathLst>
                <a:path w="3497528" h="290791">
                  <a:moveTo>
                    <a:pt x="8745" y="0"/>
                  </a:moveTo>
                  <a:lnTo>
                    <a:pt x="3488783" y="0"/>
                  </a:lnTo>
                  <a:cubicBezTo>
                    <a:pt x="3493612" y="0"/>
                    <a:pt x="3497528" y="3915"/>
                    <a:pt x="3497528" y="8745"/>
                  </a:cubicBezTo>
                  <a:lnTo>
                    <a:pt x="3497528" y="282046"/>
                  </a:lnTo>
                  <a:cubicBezTo>
                    <a:pt x="3497528" y="284365"/>
                    <a:pt x="3496606" y="286589"/>
                    <a:pt x="3494966" y="288229"/>
                  </a:cubicBezTo>
                  <a:cubicBezTo>
                    <a:pt x="3493326" y="289869"/>
                    <a:pt x="3491102" y="290791"/>
                    <a:pt x="3488783" y="290791"/>
                  </a:cubicBezTo>
                  <a:lnTo>
                    <a:pt x="8745" y="290791"/>
                  </a:lnTo>
                  <a:cubicBezTo>
                    <a:pt x="6426" y="290791"/>
                    <a:pt x="4201" y="289869"/>
                    <a:pt x="2561" y="288229"/>
                  </a:cubicBezTo>
                  <a:cubicBezTo>
                    <a:pt x="921" y="286589"/>
                    <a:pt x="0" y="284365"/>
                    <a:pt x="0" y="282046"/>
                  </a:cubicBezTo>
                  <a:lnTo>
                    <a:pt x="0" y="8745"/>
                  </a:lnTo>
                  <a:cubicBezTo>
                    <a:pt x="0" y="6426"/>
                    <a:pt x="921" y="4201"/>
                    <a:pt x="2561" y="2561"/>
                  </a:cubicBezTo>
                  <a:cubicBezTo>
                    <a:pt x="4201" y="921"/>
                    <a:pt x="6426" y="0"/>
                    <a:pt x="8745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497528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KẾT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LUẬN VÀ HƯỚNG PHÁT TRIỂN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09600" y="206955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6497" y="1744875"/>
            <a:ext cx="17384357" cy="95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3EA8"/>
                </a:solidFill>
                <a:latin typeface="Arial Bold"/>
              </a:rPr>
              <a:t>Kết luận: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5874" y="6525501"/>
            <a:ext cx="10254560" cy="146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3EA8"/>
                </a:solidFill>
                <a:latin typeface="Arial"/>
              </a:rPr>
              <a:t>+ Sản phẩm đạt độ hoàn thiện chưa cao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3EA8"/>
                </a:solidFill>
                <a:latin typeface="Arial"/>
              </a:rPr>
              <a:t>+ Chưa đánh giá được độ bền của sản phẩm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77029" y="2722502"/>
            <a:ext cx="17384357" cy="755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CC0DF"/>
                </a:solidFill>
                <a:latin typeface="Arial Bold"/>
              </a:rPr>
              <a:t>Ưu điểm: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5874" y="3458776"/>
            <a:ext cx="11842995" cy="30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3999">
                <a:solidFill>
                  <a:srgbClr val="003EA8"/>
                </a:solidFill>
                <a:latin typeface="Arial"/>
              </a:rPr>
              <a:t>+ Hoàn thành sản phẩm</a:t>
            </a:r>
          </a:p>
          <a:p>
            <a:pPr>
              <a:lnSpc>
                <a:spcPts val="5999"/>
              </a:lnSpc>
            </a:pPr>
            <a:r>
              <a:rPr lang="en-US" sz="3999">
                <a:solidFill>
                  <a:srgbClr val="003EA8"/>
                </a:solidFill>
                <a:latin typeface="Arial"/>
              </a:rPr>
              <a:t>+ Sản phẩm hoạt động hiệu quả</a:t>
            </a:r>
          </a:p>
          <a:p>
            <a:pPr>
              <a:lnSpc>
                <a:spcPts val="5999"/>
              </a:lnSpc>
            </a:pPr>
            <a:r>
              <a:rPr lang="en-US" sz="3999">
                <a:solidFill>
                  <a:srgbClr val="003EA8"/>
                </a:solidFill>
                <a:latin typeface="Arial"/>
              </a:rPr>
              <a:t>+ Dễ sử dụng, tiết kiệm chi phí</a:t>
            </a:r>
          </a:p>
          <a:p>
            <a:pPr>
              <a:lnSpc>
                <a:spcPts val="5999"/>
              </a:lnSpc>
            </a:pPr>
            <a:endParaRPr lang="en-US" sz="3999">
              <a:solidFill>
                <a:srgbClr val="003EA8"/>
              </a:solidFill>
              <a:latin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7029" y="5750882"/>
            <a:ext cx="17384357" cy="755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CC0DF"/>
                </a:solidFill>
                <a:latin typeface="Arial Bold"/>
              </a:rPr>
              <a:t>Khuyết điểm: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90884" y="452594"/>
            <a:ext cx="13279675" cy="1104095"/>
            <a:chOff x="0" y="0"/>
            <a:chExt cx="3497528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97528" cy="290791"/>
            </a:xfrm>
            <a:custGeom>
              <a:avLst/>
              <a:gdLst/>
              <a:ahLst/>
              <a:cxnLst/>
              <a:rect l="l" t="t" r="r" b="b"/>
              <a:pathLst>
                <a:path w="3497528" h="290791">
                  <a:moveTo>
                    <a:pt x="8745" y="0"/>
                  </a:moveTo>
                  <a:lnTo>
                    <a:pt x="3488783" y="0"/>
                  </a:lnTo>
                  <a:cubicBezTo>
                    <a:pt x="3493612" y="0"/>
                    <a:pt x="3497528" y="3915"/>
                    <a:pt x="3497528" y="8745"/>
                  </a:cubicBezTo>
                  <a:lnTo>
                    <a:pt x="3497528" y="282046"/>
                  </a:lnTo>
                  <a:cubicBezTo>
                    <a:pt x="3497528" y="284365"/>
                    <a:pt x="3496606" y="286589"/>
                    <a:pt x="3494966" y="288229"/>
                  </a:cubicBezTo>
                  <a:cubicBezTo>
                    <a:pt x="3493326" y="289869"/>
                    <a:pt x="3491102" y="290791"/>
                    <a:pt x="3488783" y="290791"/>
                  </a:cubicBezTo>
                  <a:lnTo>
                    <a:pt x="8745" y="290791"/>
                  </a:lnTo>
                  <a:cubicBezTo>
                    <a:pt x="6426" y="290791"/>
                    <a:pt x="4201" y="289869"/>
                    <a:pt x="2561" y="288229"/>
                  </a:cubicBezTo>
                  <a:cubicBezTo>
                    <a:pt x="921" y="286589"/>
                    <a:pt x="0" y="284365"/>
                    <a:pt x="0" y="282046"/>
                  </a:cubicBezTo>
                  <a:lnTo>
                    <a:pt x="0" y="8745"/>
                  </a:lnTo>
                  <a:cubicBezTo>
                    <a:pt x="0" y="6426"/>
                    <a:pt x="921" y="4201"/>
                    <a:pt x="2561" y="2561"/>
                  </a:cubicBezTo>
                  <a:cubicBezTo>
                    <a:pt x="4201" y="921"/>
                    <a:pt x="6426" y="0"/>
                    <a:pt x="8745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497528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KẾT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LUẬN VÀ HƯỚNG PHÁT TRIỂN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59453" y="320287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77029" y="1744630"/>
            <a:ext cx="17384357" cy="95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3EA8"/>
                </a:solidFill>
                <a:latin typeface="Arial Bold"/>
              </a:rPr>
              <a:t>2. Hướng phát triển: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816611" y="2703452"/>
            <a:ext cx="13593061" cy="1219506"/>
            <a:chOff x="0" y="0"/>
            <a:chExt cx="3580065" cy="3211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80066" cy="321187"/>
            </a:xfrm>
            <a:custGeom>
              <a:avLst/>
              <a:gdLst/>
              <a:ahLst/>
              <a:cxnLst/>
              <a:rect l="l" t="t" r="r" b="b"/>
              <a:pathLst>
                <a:path w="3580066" h="321187">
                  <a:moveTo>
                    <a:pt x="8543" y="0"/>
                  </a:moveTo>
                  <a:lnTo>
                    <a:pt x="3571522" y="0"/>
                  </a:lnTo>
                  <a:cubicBezTo>
                    <a:pt x="3573788" y="0"/>
                    <a:pt x="3575961" y="900"/>
                    <a:pt x="3577563" y="2502"/>
                  </a:cubicBezTo>
                  <a:cubicBezTo>
                    <a:pt x="3579166" y="4104"/>
                    <a:pt x="3580066" y="6277"/>
                    <a:pt x="3580066" y="8543"/>
                  </a:cubicBezTo>
                  <a:lnTo>
                    <a:pt x="3580066" y="312644"/>
                  </a:lnTo>
                  <a:cubicBezTo>
                    <a:pt x="3580066" y="314909"/>
                    <a:pt x="3579166" y="317082"/>
                    <a:pt x="3577563" y="318685"/>
                  </a:cubicBezTo>
                  <a:cubicBezTo>
                    <a:pt x="3575961" y="320287"/>
                    <a:pt x="3573788" y="321187"/>
                    <a:pt x="3571522" y="321187"/>
                  </a:cubicBezTo>
                  <a:lnTo>
                    <a:pt x="8543" y="321187"/>
                  </a:lnTo>
                  <a:cubicBezTo>
                    <a:pt x="6277" y="321187"/>
                    <a:pt x="4104" y="320287"/>
                    <a:pt x="2502" y="318685"/>
                  </a:cubicBezTo>
                  <a:cubicBezTo>
                    <a:pt x="900" y="317082"/>
                    <a:pt x="0" y="314909"/>
                    <a:pt x="0" y="312644"/>
                  </a:cubicBezTo>
                  <a:lnTo>
                    <a:pt x="0" y="8543"/>
                  </a:lnTo>
                  <a:cubicBezTo>
                    <a:pt x="0" y="6277"/>
                    <a:pt x="900" y="4104"/>
                    <a:pt x="2502" y="2502"/>
                  </a:cubicBezTo>
                  <a:cubicBezTo>
                    <a:pt x="4104" y="900"/>
                    <a:pt x="6277" y="0"/>
                    <a:pt x="8543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52400"/>
              <a:ext cx="3580065" cy="473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endParaRPr lang="en-US" sz="3999" dirty="0" smtClean="0">
                <a:solidFill>
                  <a:srgbClr val="FFFFFF"/>
                </a:solidFill>
                <a:latin typeface="Arial Bold"/>
              </a:endParaRPr>
            </a:p>
            <a:p>
              <a:pPr algn="ctr">
                <a:lnSpc>
                  <a:spcPts val="5599"/>
                </a:lnSpc>
              </a:pPr>
              <a:r>
                <a:rPr lang="en-US" sz="3999" dirty="0" err="1" smtClean="0">
                  <a:solidFill>
                    <a:srgbClr val="FFFFFF"/>
                  </a:solidFill>
                  <a:latin typeface="Arial Bold"/>
                </a:rPr>
                <a:t>Cải</a:t>
              </a:r>
              <a:r>
                <a:rPr lang="en-US" sz="3999" dirty="0" smtClean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thiện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độ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bền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bỉ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cho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hệ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thống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16611" y="4533747"/>
            <a:ext cx="13593061" cy="1219506"/>
            <a:chOff x="0" y="0"/>
            <a:chExt cx="3580065" cy="3211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80066" cy="321187"/>
            </a:xfrm>
            <a:custGeom>
              <a:avLst/>
              <a:gdLst/>
              <a:ahLst/>
              <a:cxnLst/>
              <a:rect l="l" t="t" r="r" b="b"/>
              <a:pathLst>
                <a:path w="3580066" h="321187">
                  <a:moveTo>
                    <a:pt x="8543" y="0"/>
                  </a:moveTo>
                  <a:lnTo>
                    <a:pt x="3571522" y="0"/>
                  </a:lnTo>
                  <a:cubicBezTo>
                    <a:pt x="3573788" y="0"/>
                    <a:pt x="3575961" y="900"/>
                    <a:pt x="3577563" y="2502"/>
                  </a:cubicBezTo>
                  <a:cubicBezTo>
                    <a:pt x="3579166" y="4104"/>
                    <a:pt x="3580066" y="6277"/>
                    <a:pt x="3580066" y="8543"/>
                  </a:cubicBezTo>
                  <a:lnTo>
                    <a:pt x="3580066" y="312644"/>
                  </a:lnTo>
                  <a:cubicBezTo>
                    <a:pt x="3580066" y="314909"/>
                    <a:pt x="3579166" y="317082"/>
                    <a:pt x="3577563" y="318685"/>
                  </a:cubicBezTo>
                  <a:cubicBezTo>
                    <a:pt x="3575961" y="320287"/>
                    <a:pt x="3573788" y="321187"/>
                    <a:pt x="3571522" y="321187"/>
                  </a:cubicBezTo>
                  <a:lnTo>
                    <a:pt x="8543" y="321187"/>
                  </a:lnTo>
                  <a:cubicBezTo>
                    <a:pt x="6277" y="321187"/>
                    <a:pt x="4104" y="320287"/>
                    <a:pt x="2502" y="318685"/>
                  </a:cubicBezTo>
                  <a:cubicBezTo>
                    <a:pt x="900" y="317082"/>
                    <a:pt x="0" y="314909"/>
                    <a:pt x="0" y="312644"/>
                  </a:cubicBezTo>
                  <a:lnTo>
                    <a:pt x="0" y="8543"/>
                  </a:lnTo>
                  <a:cubicBezTo>
                    <a:pt x="0" y="6277"/>
                    <a:pt x="900" y="4104"/>
                    <a:pt x="2502" y="2502"/>
                  </a:cubicBezTo>
                  <a:cubicBezTo>
                    <a:pt x="4104" y="900"/>
                    <a:pt x="6277" y="0"/>
                    <a:pt x="8543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52400"/>
              <a:ext cx="3580065" cy="473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endParaRPr lang="en-US" sz="3999" dirty="0" smtClean="0">
                <a:solidFill>
                  <a:srgbClr val="FFFFFF"/>
                </a:solidFill>
                <a:latin typeface="Arial Bold"/>
              </a:endParaRPr>
            </a:p>
            <a:p>
              <a:pPr algn="ctr">
                <a:lnSpc>
                  <a:spcPts val="5599"/>
                </a:lnSpc>
              </a:pPr>
              <a:r>
                <a:rPr lang="en-US" sz="3999" dirty="0" smtClean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 smtClean="0">
                  <a:solidFill>
                    <a:srgbClr val="FFFFFF"/>
                  </a:solidFill>
                  <a:latin typeface="Arial Bold"/>
                </a:rPr>
                <a:t>Kết</a:t>
              </a:r>
              <a:r>
                <a:rPr lang="en-US" sz="3999" dirty="0" smtClean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nối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từ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xa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với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thiết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bị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người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dùng</a:t>
              </a:r>
              <a:endParaRPr lang="en-US" sz="3999" dirty="0">
                <a:solidFill>
                  <a:srgbClr val="FFFFFF"/>
                </a:solidFill>
                <a:latin typeface="Arial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16611" y="6362853"/>
            <a:ext cx="13593061" cy="1219506"/>
            <a:chOff x="0" y="0"/>
            <a:chExt cx="3580065" cy="3211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0066" cy="321187"/>
            </a:xfrm>
            <a:custGeom>
              <a:avLst/>
              <a:gdLst/>
              <a:ahLst/>
              <a:cxnLst/>
              <a:rect l="l" t="t" r="r" b="b"/>
              <a:pathLst>
                <a:path w="3580066" h="321187">
                  <a:moveTo>
                    <a:pt x="8543" y="0"/>
                  </a:moveTo>
                  <a:lnTo>
                    <a:pt x="3571522" y="0"/>
                  </a:lnTo>
                  <a:cubicBezTo>
                    <a:pt x="3573788" y="0"/>
                    <a:pt x="3575961" y="900"/>
                    <a:pt x="3577563" y="2502"/>
                  </a:cubicBezTo>
                  <a:cubicBezTo>
                    <a:pt x="3579166" y="4104"/>
                    <a:pt x="3580066" y="6277"/>
                    <a:pt x="3580066" y="8543"/>
                  </a:cubicBezTo>
                  <a:lnTo>
                    <a:pt x="3580066" y="312644"/>
                  </a:lnTo>
                  <a:cubicBezTo>
                    <a:pt x="3580066" y="314909"/>
                    <a:pt x="3579166" y="317082"/>
                    <a:pt x="3577563" y="318685"/>
                  </a:cubicBezTo>
                  <a:cubicBezTo>
                    <a:pt x="3575961" y="320287"/>
                    <a:pt x="3573788" y="321187"/>
                    <a:pt x="3571522" y="321187"/>
                  </a:cubicBezTo>
                  <a:lnTo>
                    <a:pt x="8543" y="321187"/>
                  </a:lnTo>
                  <a:cubicBezTo>
                    <a:pt x="6277" y="321187"/>
                    <a:pt x="4104" y="320287"/>
                    <a:pt x="2502" y="318685"/>
                  </a:cubicBezTo>
                  <a:cubicBezTo>
                    <a:pt x="900" y="317082"/>
                    <a:pt x="0" y="314909"/>
                    <a:pt x="0" y="312644"/>
                  </a:cubicBezTo>
                  <a:lnTo>
                    <a:pt x="0" y="8543"/>
                  </a:lnTo>
                  <a:cubicBezTo>
                    <a:pt x="0" y="6277"/>
                    <a:pt x="900" y="4104"/>
                    <a:pt x="2502" y="2502"/>
                  </a:cubicBezTo>
                  <a:cubicBezTo>
                    <a:pt x="4104" y="900"/>
                    <a:pt x="6277" y="0"/>
                    <a:pt x="8543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52400"/>
              <a:ext cx="3580065" cy="473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endParaRPr lang="en-US" sz="3999" dirty="0" smtClean="0">
                <a:solidFill>
                  <a:srgbClr val="FFFFFF"/>
                </a:solidFill>
                <a:latin typeface="Arial Bold"/>
              </a:endParaRPr>
            </a:p>
            <a:p>
              <a:pPr algn="ctr">
                <a:lnSpc>
                  <a:spcPts val="5599"/>
                </a:lnSpc>
              </a:pPr>
              <a:r>
                <a:rPr lang="en-US" sz="3999" dirty="0" err="1" smtClean="0">
                  <a:solidFill>
                    <a:srgbClr val="FFFFFF"/>
                  </a:solidFill>
                  <a:latin typeface="Arial Bold"/>
                </a:rPr>
                <a:t>Phát</a:t>
              </a:r>
              <a:r>
                <a:rPr lang="en-US" sz="3999" dirty="0" smtClean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triển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cho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hệ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thống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kháng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nước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nhẹ</a:t>
              </a:r>
              <a:endParaRPr lang="en-US" sz="3999" dirty="0">
                <a:solidFill>
                  <a:srgbClr val="FFFFFF"/>
                </a:solidFill>
                <a:latin typeface="Arial 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16611" y="8191959"/>
            <a:ext cx="13593061" cy="1219506"/>
            <a:chOff x="0" y="0"/>
            <a:chExt cx="3580065" cy="3211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80066" cy="321187"/>
            </a:xfrm>
            <a:custGeom>
              <a:avLst/>
              <a:gdLst/>
              <a:ahLst/>
              <a:cxnLst/>
              <a:rect l="l" t="t" r="r" b="b"/>
              <a:pathLst>
                <a:path w="3580066" h="321187">
                  <a:moveTo>
                    <a:pt x="8543" y="0"/>
                  </a:moveTo>
                  <a:lnTo>
                    <a:pt x="3571522" y="0"/>
                  </a:lnTo>
                  <a:cubicBezTo>
                    <a:pt x="3573788" y="0"/>
                    <a:pt x="3575961" y="900"/>
                    <a:pt x="3577563" y="2502"/>
                  </a:cubicBezTo>
                  <a:cubicBezTo>
                    <a:pt x="3579166" y="4104"/>
                    <a:pt x="3580066" y="6277"/>
                    <a:pt x="3580066" y="8543"/>
                  </a:cubicBezTo>
                  <a:lnTo>
                    <a:pt x="3580066" y="312644"/>
                  </a:lnTo>
                  <a:cubicBezTo>
                    <a:pt x="3580066" y="314909"/>
                    <a:pt x="3579166" y="317082"/>
                    <a:pt x="3577563" y="318685"/>
                  </a:cubicBezTo>
                  <a:cubicBezTo>
                    <a:pt x="3575961" y="320287"/>
                    <a:pt x="3573788" y="321187"/>
                    <a:pt x="3571522" y="321187"/>
                  </a:cubicBezTo>
                  <a:lnTo>
                    <a:pt x="8543" y="321187"/>
                  </a:lnTo>
                  <a:cubicBezTo>
                    <a:pt x="6277" y="321187"/>
                    <a:pt x="4104" y="320287"/>
                    <a:pt x="2502" y="318685"/>
                  </a:cubicBezTo>
                  <a:cubicBezTo>
                    <a:pt x="900" y="317082"/>
                    <a:pt x="0" y="314909"/>
                    <a:pt x="0" y="312644"/>
                  </a:cubicBezTo>
                  <a:lnTo>
                    <a:pt x="0" y="8543"/>
                  </a:lnTo>
                  <a:cubicBezTo>
                    <a:pt x="0" y="6277"/>
                    <a:pt x="900" y="4104"/>
                    <a:pt x="2502" y="2502"/>
                  </a:cubicBezTo>
                  <a:cubicBezTo>
                    <a:pt x="4104" y="900"/>
                    <a:pt x="6277" y="0"/>
                    <a:pt x="8543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52400"/>
              <a:ext cx="3580065" cy="473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endParaRPr lang="en-US" sz="3999" dirty="0" smtClean="0">
                <a:solidFill>
                  <a:srgbClr val="FFFFFF"/>
                </a:solidFill>
                <a:latin typeface="Arial Bold"/>
              </a:endParaRPr>
            </a:p>
            <a:p>
              <a:pPr algn="ctr">
                <a:lnSpc>
                  <a:spcPts val="5599"/>
                </a:lnSpc>
              </a:pPr>
              <a:r>
                <a:rPr lang="en-US" sz="3999" dirty="0" err="1" smtClean="0">
                  <a:solidFill>
                    <a:srgbClr val="FFFFFF"/>
                  </a:solidFill>
                  <a:latin typeface="Arial Bold"/>
                </a:rPr>
                <a:t>Thêm</a:t>
              </a:r>
              <a:r>
                <a:rPr lang="en-US" sz="3999" dirty="0" smtClean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chức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năng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chuông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cảnh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báo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và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mở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mật</a:t>
              </a:r>
              <a:r>
                <a:rPr lang="en-US" sz="3999" dirty="0">
                  <a:solidFill>
                    <a:srgbClr val="FFFFFF"/>
                  </a:solidFill>
                  <a:latin typeface="Arial Bold"/>
                </a:rPr>
                <a:t> </a:t>
              </a:r>
              <a:r>
                <a:rPr lang="en-US" sz="3999" dirty="0" err="1">
                  <a:solidFill>
                    <a:srgbClr val="FFFFFF"/>
                  </a:solidFill>
                  <a:latin typeface="Arial Bold"/>
                </a:rPr>
                <a:t>khẩu</a:t>
              </a:r>
              <a:endParaRPr lang="en-US" sz="3999" dirty="0">
                <a:solidFill>
                  <a:srgbClr val="FFFFFF"/>
                </a:solidFill>
                <a:latin typeface="Arial Bold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17834" y="389330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26857" y="8505307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98314" y="3808230"/>
            <a:ext cx="13891373" cy="1863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7"/>
              </a:lnSpc>
            </a:pPr>
            <a:r>
              <a:rPr lang="en-US" sz="12256">
                <a:solidFill>
                  <a:srgbClr val="003EA8"/>
                </a:solidFill>
                <a:latin typeface="Sansita Bold"/>
              </a:rPr>
              <a:t>Thank You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557222" y="3126143"/>
            <a:ext cx="2114025" cy="2114025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solidFill>
              <a:srgbClr val="003EA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2743582" y="5240169"/>
            <a:ext cx="1927666" cy="192766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solidFill>
              <a:srgbClr val="0CC0D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34349" y="3400391"/>
            <a:ext cx="4224933" cy="3460161"/>
            <a:chOff x="0" y="0"/>
            <a:chExt cx="770023" cy="63063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70023" cy="630638"/>
            </a:xfrm>
            <a:custGeom>
              <a:avLst/>
              <a:gdLst/>
              <a:ahLst/>
              <a:cxnLst/>
              <a:rect l="l" t="t" r="r" b="b"/>
              <a:pathLst>
                <a:path w="770023" h="630638">
                  <a:moveTo>
                    <a:pt x="385012" y="0"/>
                  </a:moveTo>
                  <a:cubicBezTo>
                    <a:pt x="172376" y="0"/>
                    <a:pt x="0" y="141173"/>
                    <a:pt x="0" y="315319"/>
                  </a:cubicBezTo>
                  <a:cubicBezTo>
                    <a:pt x="0" y="489465"/>
                    <a:pt x="172376" y="630638"/>
                    <a:pt x="385012" y="630638"/>
                  </a:cubicBezTo>
                  <a:cubicBezTo>
                    <a:pt x="597648" y="630638"/>
                    <a:pt x="770023" y="489465"/>
                    <a:pt x="770023" y="315319"/>
                  </a:cubicBezTo>
                  <a:cubicBezTo>
                    <a:pt x="770023" y="141173"/>
                    <a:pt x="597648" y="0"/>
                    <a:pt x="385012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7786390" y="3347669"/>
            <a:ext cx="9719894" cy="1219506"/>
            <a:chOff x="0" y="0"/>
            <a:chExt cx="2559972" cy="3211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59972" cy="321187"/>
            </a:xfrm>
            <a:custGeom>
              <a:avLst/>
              <a:gdLst/>
              <a:ahLst/>
              <a:cxnLst/>
              <a:rect l="l" t="t" r="r" b="b"/>
              <a:pathLst>
                <a:path w="2559972" h="321187">
                  <a:moveTo>
                    <a:pt x="11948" y="0"/>
                  </a:moveTo>
                  <a:lnTo>
                    <a:pt x="2548025" y="0"/>
                  </a:lnTo>
                  <a:cubicBezTo>
                    <a:pt x="2551193" y="0"/>
                    <a:pt x="2554232" y="1259"/>
                    <a:pt x="2556473" y="3499"/>
                  </a:cubicBezTo>
                  <a:cubicBezTo>
                    <a:pt x="2558713" y="5740"/>
                    <a:pt x="2559972" y="8779"/>
                    <a:pt x="2559972" y="11948"/>
                  </a:cubicBezTo>
                  <a:lnTo>
                    <a:pt x="2559972" y="309239"/>
                  </a:lnTo>
                  <a:cubicBezTo>
                    <a:pt x="2559972" y="312408"/>
                    <a:pt x="2558713" y="315447"/>
                    <a:pt x="2556473" y="317687"/>
                  </a:cubicBezTo>
                  <a:cubicBezTo>
                    <a:pt x="2554232" y="319928"/>
                    <a:pt x="2551193" y="321187"/>
                    <a:pt x="2548025" y="321187"/>
                  </a:cubicBezTo>
                  <a:lnTo>
                    <a:pt x="11948" y="321187"/>
                  </a:lnTo>
                  <a:cubicBezTo>
                    <a:pt x="8779" y="321187"/>
                    <a:pt x="5740" y="319928"/>
                    <a:pt x="3499" y="317687"/>
                  </a:cubicBezTo>
                  <a:cubicBezTo>
                    <a:pt x="1259" y="315447"/>
                    <a:pt x="0" y="312408"/>
                    <a:pt x="0" y="309239"/>
                  </a:cubicBezTo>
                  <a:lnTo>
                    <a:pt x="0" y="11948"/>
                  </a:lnTo>
                  <a:cubicBezTo>
                    <a:pt x="0" y="8779"/>
                    <a:pt x="1259" y="5740"/>
                    <a:pt x="3499" y="3499"/>
                  </a:cubicBezTo>
                  <a:cubicBezTo>
                    <a:pt x="5740" y="1259"/>
                    <a:pt x="8779" y="0"/>
                    <a:pt x="11948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59972" cy="359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505977" y="8311206"/>
            <a:ext cx="10480194" cy="1219506"/>
            <a:chOff x="0" y="0"/>
            <a:chExt cx="2760216" cy="3211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60216" cy="321187"/>
            </a:xfrm>
            <a:custGeom>
              <a:avLst/>
              <a:gdLst/>
              <a:ahLst/>
              <a:cxnLst/>
              <a:rect l="l" t="t" r="r" b="b"/>
              <a:pathLst>
                <a:path w="2760216" h="321187">
                  <a:moveTo>
                    <a:pt x="11081" y="0"/>
                  </a:moveTo>
                  <a:lnTo>
                    <a:pt x="2749135" y="0"/>
                  </a:lnTo>
                  <a:cubicBezTo>
                    <a:pt x="2755255" y="0"/>
                    <a:pt x="2760216" y="4961"/>
                    <a:pt x="2760216" y="11081"/>
                  </a:cubicBezTo>
                  <a:lnTo>
                    <a:pt x="2760216" y="310106"/>
                  </a:lnTo>
                  <a:cubicBezTo>
                    <a:pt x="2760216" y="316226"/>
                    <a:pt x="2755255" y="321187"/>
                    <a:pt x="2749135" y="321187"/>
                  </a:cubicBezTo>
                  <a:lnTo>
                    <a:pt x="11081" y="321187"/>
                  </a:lnTo>
                  <a:cubicBezTo>
                    <a:pt x="4961" y="321187"/>
                    <a:pt x="0" y="316226"/>
                    <a:pt x="0" y="310106"/>
                  </a:cubicBezTo>
                  <a:lnTo>
                    <a:pt x="0" y="11081"/>
                  </a:lnTo>
                  <a:cubicBezTo>
                    <a:pt x="0" y="4961"/>
                    <a:pt x="4961" y="0"/>
                    <a:pt x="11081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60216" cy="359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157564" y="719455"/>
            <a:ext cx="10401247" cy="1219506"/>
            <a:chOff x="0" y="0"/>
            <a:chExt cx="2739423" cy="3211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39423" cy="321187"/>
            </a:xfrm>
            <a:custGeom>
              <a:avLst/>
              <a:gdLst/>
              <a:ahLst/>
              <a:cxnLst/>
              <a:rect l="l" t="t" r="r" b="b"/>
              <a:pathLst>
                <a:path w="2739423" h="321187">
                  <a:moveTo>
                    <a:pt x="11165" y="0"/>
                  </a:moveTo>
                  <a:lnTo>
                    <a:pt x="2728258" y="0"/>
                  </a:lnTo>
                  <a:cubicBezTo>
                    <a:pt x="2734424" y="0"/>
                    <a:pt x="2739423" y="4999"/>
                    <a:pt x="2739423" y="11165"/>
                  </a:cubicBezTo>
                  <a:lnTo>
                    <a:pt x="2739423" y="310022"/>
                  </a:lnTo>
                  <a:cubicBezTo>
                    <a:pt x="2739423" y="312983"/>
                    <a:pt x="2738247" y="315823"/>
                    <a:pt x="2736153" y="317917"/>
                  </a:cubicBezTo>
                  <a:cubicBezTo>
                    <a:pt x="2734059" y="320011"/>
                    <a:pt x="2731219" y="321187"/>
                    <a:pt x="2728258" y="321187"/>
                  </a:cubicBezTo>
                  <a:lnTo>
                    <a:pt x="11165" y="321187"/>
                  </a:lnTo>
                  <a:cubicBezTo>
                    <a:pt x="4999" y="321187"/>
                    <a:pt x="0" y="316188"/>
                    <a:pt x="0" y="310022"/>
                  </a:cubicBezTo>
                  <a:lnTo>
                    <a:pt x="0" y="11165"/>
                  </a:lnTo>
                  <a:cubicBezTo>
                    <a:pt x="0" y="4999"/>
                    <a:pt x="4999" y="0"/>
                    <a:pt x="11165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39423" cy="359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Cabin"/>
                </a:rPr>
                <a:t>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38814" y="5917990"/>
            <a:ext cx="9347357" cy="1219506"/>
            <a:chOff x="0" y="0"/>
            <a:chExt cx="2461855" cy="3211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61855" cy="321187"/>
            </a:xfrm>
            <a:custGeom>
              <a:avLst/>
              <a:gdLst/>
              <a:ahLst/>
              <a:cxnLst/>
              <a:rect l="l" t="t" r="r" b="b"/>
              <a:pathLst>
                <a:path w="2461855" h="321187">
                  <a:moveTo>
                    <a:pt x="12424" y="0"/>
                  </a:moveTo>
                  <a:lnTo>
                    <a:pt x="2449432" y="0"/>
                  </a:lnTo>
                  <a:cubicBezTo>
                    <a:pt x="2452727" y="0"/>
                    <a:pt x="2455887" y="1309"/>
                    <a:pt x="2458217" y="3639"/>
                  </a:cubicBezTo>
                  <a:cubicBezTo>
                    <a:pt x="2460547" y="5969"/>
                    <a:pt x="2461855" y="9129"/>
                    <a:pt x="2461855" y="12424"/>
                  </a:cubicBezTo>
                  <a:lnTo>
                    <a:pt x="2461855" y="308763"/>
                  </a:lnTo>
                  <a:cubicBezTo>
                    <a:pt x="2461855" y="312058"/>
                    <a:pt x="2460547" y="315218"/>
                    <a:pt x="2458217" y="317548"/>
                  </a:cubicBezTo>
                  <a:cubicBezTo>
                    <a:pt x="2455887" y="319878"/>
                    <a:pt x="2452727" y="321187"/>
                    <a:pt x="2449432" y="321187"/>
                  </a:cubicBezTo>
                  <a:lnTo>
                    <a:pt x="12424" y="321187"/>
                  </a:lnTo>
                  <a:cubicBezTo>
                    <a:pt x="9129" y="321187"/>
                    <a:pt x="5969" y="319878"/>
                    <a:pt x="3639" y="317548"/>
                  </a:cubicBezTo>
                  <a:cubicBezTo>
                    <a:pt x="1309" y="315218"/>
                    <a:pt x="0" y="312058"/>
                    <a:pt x="0" y="308763"/>
                  </a:cubicBezTo>
                  <a:lnTo>
                    <a:pt x="0" y="12424"/>
                  </a:lnTo>
                  <a:cubicBezTo>
                    <a:pt x="0" y="9129"/>
                    <a:pt x="1309" y="5969"/>
                    <a:pt x="3639" y="3639"/>
                  </a:cubicBezTo>
                  <a:cubicBezTo>
                    <a:pt x="5969" y="1309"/>
                    <a:pt x="9129" y="0"/>
                    <a:pt x="12424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461855" cy="359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270061" y="719455"/>
            <a:ext cx="1345987" cy="1249845"/>
            <a:chOff x="0" y="0"/>
            <a:chExt cx="354499" cy="3291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54499" cy="329177"/>
            </a:xfrm>
            <a:custGeom>
              <a:avLst/>
              <a:gdLst/>
              <a:ahLst/>
              <a:cxnLst/>
              <a:rect l="l" t="t" r="r" b="b"/>
              <a:pathLst>
                <a:path w="354499" h="329177">
                  <a:moveTo>
                    <a:pt x="164589" y="0"/>
                  </a:moveTo>
                  <a:lnTo>
                    <a:pt x="189910" y="0"/>
                  </a:lnTo>
                  <a:cubicBezTo>
                    <a:pt x="280810" y="0"/>
                    <a:pt x="354499" y="73689"/>
                    <a:pt x="354499" y="164589"/>
                  </a:cubicBezTo>
                  <a:lnTo>
                    <a:pt x="354499" y="164589"/>
                  </a:lnTo>
                  <a:cubicBezTo>
                    <a:pt x="354499" y="255488"/>
                    <a:pt x="280810" y="329177"/>
                    <a:pt x="189910" y="329177"/>
                  </a:cubicBezTo>
                  <a:lnTo>
                    <a:pt x="164589" y="329177"/>
                  </a:lnTo>
                  <a:cubicBezTo>
                    <a:pt x="73689" y="329177"/>
                    <a:pt x="0" y="255488"/>
                    <a:pt x="0" y="164589"/>
                  </a:cubicBezTo>
                  <a:lnTo>
                    <a:pt x="0" y="164589"/>
                  </a:lnTo>
                  <a:cubicBezTo>
                    <a:pt x="0" y="73689"/>
                    <a:pt x="73689" y="0"/>
                    <a:pt x="164589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354499" cy="405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Cabin"/>
                </a:rPr>
                <a:t>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619328" y="3347669"/>
            <a:ext cx="1345987" cy="1249845"/>
            <a:chOff x="0" y="0"/>
            <a:chExt cx="354499" cy="32917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54499" cy="329177"/>
            </a:xfrm>
            <a:custGeom>
              <a:avLst/>
              <a:gdLst/>
              <a:ahLst/>
              <a:cxnLst/>
              <a:rect l="l" t="t" r="r" b="b"/>
              <a:pathLst>
                <a:path w="354499" h="329177">
                  <a:moveTo>
                    <a:pt x="164589" y="0"/>
                  </a:moveTo>
                  <a:lnTo>
                    <a:pt x="189910" y="0"/>
                  </a:lnTo>
                  <a:cubicBezTo>
                    <a:pt x="280810" y="0"/>
                    <a:pt x="354499" y="73689"/>
                    <a:pt x="354499" y="164589"/>
                  </a:cubicBezTo>
                  <a:lnTo>
                    <a:pt x="354499" y="164589"/>
                  </a:lnTo>
                  <a:cubicBezTo>
                    <a:pt x="354499" y="255488"/>
                    <a:pt x="280810" y="329177"/>
                    <a:pt x="189910" y="329177"/>
                  </a:cubicBezTo>
                  <a:lnTo>
                    <a:pt x="164589" y="329177"/>
                  </a:lnTo>
                  <a:cubicBezTo>
                    <a:pt x="73689" y="329177"/>
                    <a:pt x="0" y="255488"/>
                    <a:pt x="0" y="164589"/>
                  </a:cubicBezTo>
                  <a:lnTo>
                    <a:pt x="0" y="164589"/>
                  </a:lnTo>
                  <a:cubicBezTo>
                    <a:pt x="0" y="73689"/>
                    <a:pt x="73689" y="0"/>
                    <a:pt x="164589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354499" cy="405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Cabin"/>
                </a:rPr>
                <a:t>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484571" y="8200940"/>
            <a:ext cx="1345987" cy="1249845"/>
            <a:chOff x="0" y="0"/>
            <a:chExt cx="354499" cy="32917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4499" cy="329177"/>
            </a:xfrm>
            <a:custGeom>
              <a:avLst/>
              <a:gdLst/>
              <a:ahLst/>
              <a:cxnLst/>
              <a:rect l="l" t="t" r="r" b="b"/>
              <a:pathLst>
                <a:path w="354499" h="329177">
                  <a:moveTo>
                    <a:pt x="164589" y="0"/>
                  </a:moveTo>
                  <a:lnTo>
                    <a:pt x="189910" y="0"/>
                  </a:lnTo>
                  <a:cubicBezTo>
                    <a:pt x="280810" y="0"/>
                    <a:pt x="354499" y="73689"/>
                    <a:pt x="354499" y="164589"/>
                  </a:cubicBezTo>
                  <a:lnTo>
                    <a:pt x="354499" y="164589"/>
                  </a:lnTo>
                  <a:cubicBezTo>
                    <a:pt x="354499" y="255488"/>
                    <a:pt x="280810" y="329177"/>
                    <a:pt x="189910" y="329177"/>
                  </a:cubicBezTo>
                  <a:lnTo>
                    <a:pt x="164589" y="329177"/>
                  </a:lnTo>
                  <a:cubicBezTo>
                    <a:pt x="73689" y="329177"/>
                    <a:pt x="0" y="255488"/>
                    <a:pt x="0" y="164589"/>
                  </a:cubicBezTo>
                  <a:lnTo>
                    <a:pt x="0" y="164589"/>
                  </a:lnTo>
                  <a:cubicBezTo>
                    <a:pt x="0" y="73689"/>
                    <a:pt x="73689" y="0"/>
                    <a:pt x="164589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354499" cy="405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Cabin"/>
                </a:rPr>
                <a:t>4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616048" y="5917990"/>
            <a:ext cx="1345987" cy="1249845"/>
            <a:chOff x="0" y="0"/>
            <a:chExt cx="354499" cy="32917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54499" cy="329177"/>
            </a:xfrm>
            <a:custGeom>
              <a:avLst/>
              <a:gdLst/>
              <a:ahLst/>
              <a:cxnLst/>
              <a:rect l="l" t="t" r="r" b="b"/>
              <a:pathLst>
                <a:path w="354499" h="329177">
                  <a:moveTo>
                    <a:pt x="164589" y="0"/>
                  </a:moveTo>
                  <a:lnTo>
                    <a:pt x="189910" y="0"/>
                  </a:lnTo>
                  <a:cubicBezTo>
                    <a:pt x="280810" y="0"/>
                    <a:pt x="354499" y="73689"/>
                    <a:pt x="354499" y="164589"/>
                  </a:cubicBezTo>
                  <a:lnTo>
                    <a:pt x="354499" y="164589"/>
                  </a:lnTo>
                  <a:cubicBezTo>
                    <a:pt x="354499" y="255488"/>
                    <a:pt x="280810" y="329177"/>
                    <a:pt x="189910" y="329177"/>
                  </a:cubicBezTo>
                  <a:lnTo>
                    <a:pt x="164589" y="329177"/>
                  </a:lnTo>
                  <a:cubicBezTo>
                    <a:pt x="73689" y="329177"/>
                    <a:pt x="0" y="255488"/>
                    <a:pt x="0" y="164589"/>
                  </a:cubicBezTo>
                  <a:lnTo>
                    <a:pt x="0" y="164589"/>
                  </a:lnTo>
                  <a:cubicBezTo>
                    <a:pt x="0" y="73689"/>
                    <a:pt x="73689" y="0"/>
                    <a:pt x="164589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354499" cy="405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Cabin"/>
                </a:rPr>
                <a:t>3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 flipV="1">
            <a:off x="3614235" y="1344378"/>
            <a:ext cx="1655826" cy="2064670"/>
          </a:xfrm>
          <a:prstGeom prst="line">
            <a:avLst/>
          </a:prstGeom>
          <a:ln w="76200" cap="flat">
            <a:solidFill>
              <a:srgbClr val="0CC0D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4" name="AutoShape 34"/>
          <p:cNvSpPr/>
          <p:nvPr/>
        </p:nvSpPr>
        <p:spPr>
          <a:xfrm flipV="1">
            <a:off x="4359282" y="4218387"/>
            <a:ext cx="2310414" cy="912085"/>
          </a:xfrm>
          <a:prstGeom prst="line">
            <a:avLst/>
          </a:prstGeom>
          <a:ln w="76200" cap="flat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5" name="AutoShape 35"/>
          <p:cNvSpPr/>
          <p:nvPr/>
        </p:nvSpPr>
        <p:spPr>
          <a:xfrm>
            <a:off x="4413283" y="6204002"/>
            <a:ext cx="2207742" cy="260184"/>
          </a:xfrm>
          <a:prstGeom prst="line">
            <a:avLst/>
          </a:prstGeom>
          <a:ln w="76200" cap="flat">
            <a:solidFill>
              <a:srgbClr val="0CC0D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6" name="AutoShape 36"/>
          <p:cNvSpPr/>
          <p:nvPr/>
        </p:nvSpPr>
        <p:spPr>
          <a:xfrm>
            <a:off x="3707415" y="6909870"/>
            <a:ext cx="1777156" cy="1915993"/>
          </a:xfrm>
          <a:prstGeom prst="line">
            <a:avLst/>
          </a:prstGeom>
          <a:ln w="76200" cap="flat">
            <a:solidFill>
              <a:srgbClr val="003EA8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7" name="TextBox 37"/>
          <p:cNvSpPr txBox="1"/>
          <p:nvPr/>
        </p:nvSpPr>
        <p:spPr>
          <a:xfrm>
            <a:off x="1355538" y="3815667"/>
            <a:ext cx="1839366" cy="2474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4"/>
              </a:lnSpc>
            </a:pPr>
            <a:r>
              <a:rPr lang="en-US" sz="4574">
                <a:solidFill>
                  <a:srgbClr val="003EA8"/>
                </a:solidFill>
                <a:latin typeface="Arial Bold"/>
              </a:rPr>
              <a:t>NỘI</a:t>
            </a:r>
          </a:p>
          <a:p>
            <a:pPr algn="ctr">
              <a:lnSpc>
                <a:spcPts val="6404"/>
              </a:lnSpc>
            </a:pPr>
            <a:r>
              <a:rPr lang="en-US" sz="4574">
                <a:solidFill>
                  <a:srgbClr val="003EA8"/>
                </a:solidFill>
                <a:latin typeface="Arial Bold"/>
              </a:rPr>
              <a:t>DUNG</a:t>
            </a:r>
          </a:p>
          <a:p>
            <a:pPr algn="ctr">
              <a:lnSpc>
                <a:spcPts val="6404"/>
              </a:lnSpc>
            </a:pPr>
            <a:r>
              <a:rPr lang="en-US" sz="4574">
                <a:solidFill>
                  <a:srgbClr val="003EA8"/>
                </a:solidFill>
                <a:latin typeface="Arial Bold"/>
              </a:rPr>
              <a:t>CHÍNH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518129" y="857250"/>
            <a:ext cx="5680117" cy="857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Arial"/>
              </a:rPr>
              <a:t>TỔNG QUAN ĐỀ TÀI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286045" y="3563850"/>
            <a:ext cx="9493361" cy="857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Arial"/>
              </a:rPr>
              <a:t>PHÂN TÍCH THIẾT KẾ HỆ THỐNG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171710" y="6003383"/>
            <a:ext cx="6512397" cy="857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Arial"/>
              </a:rPr>
              <a:t>KẾT QUẢ ĐẠT ĐƯỢC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289042" y="8482285"/>
            <a:ext cx="9697129" cy="866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Arial"/>
              </a:rPr>
              <a:t>KẾT LUẬN VÀ HƯỚNG PHÁT TRIỂN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0200" y="482153"/>
            <a:ext cx="10114407" cy="1104095"/>
            <a:chOff x="0" y="0"/>
            <a:chExt cx="2758065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58065" cy="290791"/>
            </a:xfrm>
            <a:custGeom>
              <a:avLst/>
              <a:gdLst/>
              <a:ahLst/>
              <a:cxnLst/>
              <a:rect l="l" t="t" r="r" b="b"/>
              <a:pathLst>
                <a:path w="2758065" h="290791">
                  <a:moveTo>
                    <a:pt x="11089" y="0"/>
                  </a:moveTo>
                  <a:lnTo>
                    <a:pt x="2746976" y="0"/>
                  </a:lnTo>
                  <a:cubicBezTo>
                    <a:pt x="2749917" y="0"/>
                    <a:pt x="2752737" y="1168"/>
                    <a:pt x="2754817" y="3248"/>
                  </a:cubicBezTo>
                  <a:cubicBezTo>
                    <a:pt x="2756897" y="5328"/>
                    <a:pt x="2758065" y="8148"/>
                    <a:pt x="2758065" y="11089"/>
                  </a:cubicBezTo>
                  <a:lnTo>
                    <a:pt x="2758065" y="279701"/>
                  </a:lnTo>
                  <a:cubicBezTo>
                    <a:pt x="2758065" y="282642"/>
                    <a:pt x="2756897" y="285463"/>
                    <a:pt x="2754817" y="287543"/>
                  </a:cubicBezTo>
                  <a:cubicBezTo>
                    <a:pt x="2752737" y="289622"/>
                    <a:pt x="2749917" y="290791"/>
                    <a:pt x="2746976" y="290791"/>
                  </a:cubicBezTo>
                  <a:lnTo>
                    <a:pt x="11089" y="290791"/>
                  </a:lnTo>
                  <a:cubicBezTo>
                    <a:pt x="8148" y="290791"/>
                    <a:pt x="5328" y="289622"/>
                    <a:pt x="3248" y="287543"/>
                  </a:cubicBezTo>
                  <a:cubicBezTo>
                    <a:pt x="1168" y="285463"/>
                    <a:pt x="0" y="282642"/>
                    <a:pt x="0" y="279701"/>
                  </a:cubicBezTo>
                  <a:lnTo>
                    <a:pt x="0" y="11089"/>
                  </a:lnTo>
                  <a:cubicBezTo>
                    <a:pt x="0" y="8148"/>
                    <a:pt x="1168" y="5328"/>
                    <a:pt x="3248" y="3248"/>
                  </a:cubicBezTo>
                  <a:cubicBezTo>
                    <a:pt x="5328" y="1168"/>
                    <a:pt x="8148" y="0"/>
                    <a:pt x="11089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2758065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TỔNG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QUAN ĐỀ TÀI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381000" y="353731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604478"/>
            <a:ext cx="11545950" cy="3267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4269" lvl="1" indent="-572134" algn="just">
              <a:lnSpc>
                <a:spcPts val="8532"/>
              </a:lnSpc>
              <a:buFont typeface="Arial"/>
              <a:buChar char="•"/>
            </a:pPr>
            <a:r>
              <a:rPr lang="en-US" sz="5299">
                <a:solidFill>
                  <a:srgbClr val="003EA8"/>
                </a:solidFill>
                <a:latin typeface="Arial Bold"/>
              </a:rPr>
              <a:t>Lý do chọn đề tài</a:t>
            </a:r>
          </a:p>
          <a:p>
            <a:pPr marL="1144269" lvl="1" indent="-572134" algn="just">
              <a:lnSpc>
                <a:spcPts val="8532"/>
              </a:lnSpc>
              <a:buFont typeface="Arial"/>
              <a:buChar char="•"/>
            </a:pPr>
            <a:r>
              <a:rPr lang="en-US" sz="5299">
                <a:solidFill>
                  <a:srgbClr val="003EA8"/>
                </a:solidFill>
                <a:latin typeface="Arial Bold"/>
              </a:rPr>
              <a:t>Mục tiêu đề tài</a:t>
            </a:r>
          </a:p>
          <a:p>
            <a:pPr marL="1144269" lvl="1" indent="-572134" algn="just">
              <a:lnSpc>
                <a:spcPts val="8532"/>
              </a:lnSpc>
              <a:buFont typeface="Arial"/>
              <a:buChar char="•"/>
            </a:pPr>
            <a:r>
              <a:rPr lang="en-US" sz="5299">
                <a:solidFill>
                  <a:srgbClr val="003EA8"/>
                </a:solidFill>
                <a:latin typeface="Arial Bold"/>
              </a:rPr>
              <a:t>Các thiết bị, phần mềm sử dụng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0" y="-3604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2031" y="286690"/>
            <a:ext cx="9636330" cy="1154084"/>
            <a:chOff x="0" y="0"/>
            <a:chExt cx="2676273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76273" cy="290791"/>
            </a:xfrm>
            <a:custGeom>
              <a:avLst/>
              <a:gdLst/>
              <a:ahLst/>
              <a:cxnLst/>
              <a:rect l="l" t="t" r="r" b="b"/>
              <a:pathLst>
                <a:path w="2676273" h="290791">
                  <a:moveTo>
                    <a:pt x="11428" y="0"/>
                  </a:moveTo>
                  <a:lnTo>
                    <a:pt x="2664845" y="0"/>
                  </a:lnTo>
                  <a:cubicBezTo>
                    <a:pt x="2671157" y="0"/>
                    <a:pt x="2676273" y="5117"/>
                    <a:pt x="2676273" y="11428"/>
                  </a:cubicBezTo>
                  <a:lnTo>
                    <a:pt x="2676273" y="279362"/>
                  </a:lnTo>
                  <a:cubicBezTo>
                    <a:pt x="2676273" y="282393"/>
                    <a:pt x="2675069" y="285300"/>
                    <a:pt x="2672926" y="287443"/>
                  </a:cubicBezTo>
                  <a:cubicBezTo>
                    <a:pt x="2670783" y="289587"/>
                    <a:pt x="2667876" y="290791"/>
                    <a:pt x="2664845" y="290791"/>
                  </a:cubicBezTo>
                  <a:lnTo>
                    <a:pt x="11428" y="290791"/>
                  </a:lnTo>
                  <a:cubicBezTo>
                    <a:pt x="8397" y="290791"/>
                    <a:pt x="5491" y="289587"/>
                    <a:pt x="3347" y="287443"/>
                  </a:cubicBezTo>
                  <a:cubicBezTo>
                    <a:pt x="1204" y="285300"/>
                    <a:pt x="0" y="282393"/>
                    <a:pt x="0" y="279362"/>
                  </a:cubicBezTo>
                  <a:lnTo>
                    <a:pt x="0" y="11428"/>
                  </a:lnTo>
                  <a:cubicBezTo>
                    <a:pt x="0" y="8397"/>
                    <a:pt x="1204" y="5491"/>
                    <a:pt x="3347" y="3347"/>
                  </a:cubicBezTo>
                  <a:cubicBezTo>
                    <a:pt x="5491" y="1204"/>
                    <a:pt x="8397" y="0"/>
                    <a:pt x="11428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2676273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TỔNG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QUAN ĐỀ TÀI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304800" y="167876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559585"/>
            <a:ext cx="16910121" cy="4178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3EA8"/>
                </a:solidFill>
                <a:latin typeface="Arial Bold"/>
              </a:rPr>
              <a:t>1. Lý do chọn đề tài: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al"/>
              </a:rPr>
              <a:t>         </a:t>
            </a:r>
          </a:p>
          <a:p>
            <a:pPr>
              <a:lnSpc>
                <a:spcPts val="4038"/>
              </a:lnSpc>
            </a:pPr>
            <a:endParaRPr lang="en-US" sz="2799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4038"/>
              </a:lnSpc>
            </a:pPr>
            <a:endParaRPr lang="en-US" sz="2799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4038"/>
              </a:lnSpc>
            </a:pPr>
            <a:endParaRPr lang="en-US" sz="2799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4038"/>
              </a:lnSpc>
            </a:pPr>
            <a:endParaRPr lang="en-US" sz="2799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4038"/>
              </a:lnSpc>
            </a:pPr>
            <a:endParaRPr lang="en-US" sz="2799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061"/>
              </a:lnSpc>
            </a:pPr>
            <a:endParaRPr lang="en-US" sz="2799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1268525" y="2901515"/>
            <a:ext cx="3548030" cy="3973143"/>
          </a:xfrm>
          <a:custGeom>
            <a:avLst/>
            <a:gdLst/>
            <a:ahLst/>
            <a:cxnLst/>
            <a:rect l="l" t="t" r="r" b="b"/>
            <a:pathLst>
              <a:path w="3548030" h="3973143">
                <a:moveTo>
                  <a:pt x="0" y="0"/>
                </a:moveTo>
                <a:lnTo>
                  <a:pt x="3548030" y="0"/>
                </a:lnTo>
                <a:lnTo>
                  <a:pt x="3548030" y="3973143"/>
                </a:lnTo>
                <a:lnTo>
                  <a:pt x="0" y="39731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28" r="-37040" b="-315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31328" y="7130071"/>
            <a:ext cx="1222423" cy="1170357"/>
          </a:xfrm>
          <a:custGeom>
            <a:avLst/>
            <a:gdLst/>
            <a:ahLst/>
            <a:cxnLst/>
            <a:rect l="l" t="t" r="r" b="b"/>
            <a:pathLst>
              <a:path w="1222423" h="1170357">
                <a:moveTo>
                  <a:pt x="0" y="0"/>
                </a:moveTo>
                <a:lnTo>
                  <a:pt x="1222423" y="0"/>
                </a:lnTo>
                <a:lnTo>
                  <a:pt x="1222423" y="1170358"/>
                </a:lnTo>
                <a:lnTo>
                  <a:pt x="0" y="117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575266" y="2901515"/>
            <a:ext cx="2544930" cy="4228557"/>
          </a:xfrm>
          <a:custGeom>
            <a:avLst/>
            <a:gdLst/>
            <a:ahLst/>
            <a:cxnLst/>
            <a:rect l="l" t="t" r="r" b="b"/>
            <a:pathLst>
              <a:path w="2544930" h="4228557">
                <a:moveTo>
                  <a:pt x="0" y="0"/>
                </a:moveTo>
                <a:lnTo>
                  <a:pt x="2544931" y="0"/>
                </a:lnTo>
                <a:lnTo>
                  <a:pt x="2544931" y="4228556"/>
                </a:lnTo>
                <a:lnTo>
                  <a:pt x="0" y="42285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79" r="-12326" b="-3350"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4262553" y="7130071"/>
            <a:ext cx="1170357" cy="1170357"/>
          </a:xfrm>
          <a:custGeom>
            <a:avLst/>
            <a:gdLst/>
            <a:ahLst/>
            <a:cxnLst/>
            <a:rect l="l" t="t" r="r" b="b"/>
            <a:pathLst>
              <a:path w="1170357" h="1170357">
                <a:moveTo>
                  <a:pt x="0" y="0"/>
                </a:moveTo>
                <a:lnTo>
                  <a:pt x="1170357" y="0"/>
                </a:lnTo>
                <a:lnTo>
                  <a:pt x="1170357" y="1170358"/>
                </a:lnTo>
                <a:lnTo>
                  <a:pt x="0" y="11703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20417" y="349548"/>
            <a:ext cx="10134600" cy="1115908"/>
            <a:chOff x="0" y="0"/>
            <a:chExt cx="2661848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61848" cy="290791"/>
            </a:xfrm>
            <a:custGeom>
              <a:avLst/>
              <a:gdLst/>
              <a:ahLst/>
              <a:cxnLst/>
              <a:rect l="l" t="t" r="r" b="b"/>
              <a:pathLst>
                <a:path w="2661848" h="290791">
                  <a:moveTo>
                    <a:pt x="11490" y="0"/>
                  </a:moveTo>
                  <a:lnTo>
                    <a:pt x="2650357" y="0"/>
                  </a:lnTo>
                  <a:cubicBezTo>
                    <a:pt x="2653405" y="0"/>
                    <a:pt x="2656327" y="1211"/>
                    <a:pt x="2658482" y="3365"/>
                  </a:cubicBezTo>
                  <a:cubicBezTo>
                    <a:pt x="2660637" y="5520"/>
                    <a:pt x="2661848" y="8443"/>
                    <a:pt x="2661848" y="11490"/>
                  </a:cubicBezTo>
                  <a:lnTo>
                    <a:pt x="2661848" y="279300"/>
                  </a:lnTo>
                  <a:cubicBezTo>
                    <a:pt x="2661848" y="285646"/>
                    <a:pt x="2656703" y="290791"/>
                    <a:pt x="2650357" y="290791"/>
                  </a:cubicBezTo>
                  <a:lnTo>
                    <a:pt x="11490" y="290791"/>
                  </a:lnTo>
                  <a:cubicBezTo>
                    <a:pt x="8443" y="290791"/>
                    <a:pt x="5520" y="289580"/>
                    <a:pt x="3365" y="287425"/>
                  </a:cubicBezTo>
                  <a:cubicBezTo>
                    <a:pt x="1211" y="285270"/>
                    <a:pt x="0" y="282348"/>
                    <a:pt x="0" y="279300"/>
                  </a:cubicBezTo>
                  <a:lnTo>
                    <a:pt x="0" y="11490"/>
                  </a:lnTo>
                  <a:cubicBezTo>
                    <a:pt x="0" y="5144"/>
                    <a:pt x="5144" y="0"/>
                    <a:pt x="11490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2661848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TỔNG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QUAN ĐỀ TÀI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23126" y="197977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54463" y="1550060"/>
            <a:ext cx="17384357" cy="5368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2. Mục tiêu đề tài:</a:t>
            </a:r>
            <a:r>
              <a:rPr lang="en-US" sz="4000">
                <a:solidFill>
                  <a:srgbClr val="003EA8"/>
                </a:solidFill>
                <a:latin typeface="Arial"/>
              </a:rPr>
              <a:t> </a:t>
            </a: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  <a:p>
            <a:pPr>
              <a:lnSpc>
                <a:spcPts val="3147"/>
              </a:lnSpc>
            </a:pPr>
            <a:endParaRPr lang="en-US" sz="4000">
              <a:solidFill>
                <a:srgbClr val="003EA8"/>
              </a:solidFill>
              <a:latin typeface="Arial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20417" y="3179592"/>
            <a:ext cx="6442489" cy="4381840"/>
          </a:xfrm>
          <a:custGeom>
            <a:avLst/>
            <a:gdLst/>
            <a:ahLst/>
            <a:cxnLst/>
            <a:rect l="l" t="t" r="r" b="b"/>
            <a:pathLst>
              <a:path w="6442489" h="4381840">
                <a:moveTo>
                  <a:pt x="0" y="0"/>
                </a:moveTo>
                <a:lnTo>
                  <a:pt x="6442489" y="0"/>
                </a:lnTo>
                <a:lnTo>
                  <a:pt x="6442489" y="4381840"/>
                </a:lnTo>
                <a:lnTo>
                  <a:pt x="0" y="4381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855083" y="3032593"/>
            <a:ext cx="7052083" cy="4675837"/>
          </a:xfrm>
          <a:custGeom>
            <a:avLst/>
            <a:gdLst/>
            <a:ahLst/>
            <a:cxnLst/>
            <a:rect l="l" t="t" r="r" b="b"/>
            <a:pathLst>
              <a:path w="7052083" h="4675837">
                <a:moveTo>
                  <a:pt x="0" y="0"/>
                </a:moveTo>
                <a:lnTo>
                  <a:pt x="7052082" y="0"/>
                </a:lnTo>
                <a:lnTo>
                  <a:pt x="7052082" y="4675838"/>
                </a:lnTo>
                <a:lnTo>
                  <a:pt x="0" y="46758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15168" y="8264059"/>
            <a:ext cx="7803599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3EA8"/>
                </a:solidFill>
                <a:latin typeface="Arial"/>
              </a:rPr>
              <a:t>Nắm được kiến thức cơ bản về Arduino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48327" y="8264059"/>
            <a:ext cx="7818347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3EA8"/>
                </a:solidFill>
                <a:latin typeface="Arial"/>
              </a:rPr>
              <a:t>Thiết kế mô hình mở khóa bằng vân tay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2253" y="-3961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13657" y="-502986"/>
            <a:ext cx="10295650" cy="2053046"/>
            <a:chOff x="0" y="-200025"/>
            <a:chExt cx="2711612" cy="540721"/>
          </a:xfrm>
        </p:grpSpPr>
        <p:sp>
          <p:nvSpPr>
            <p:cNvPr id="4" name="Freeform 4"/>
            <p:cNvSpPr/>
            <p:nvPr/>
          </p:nvSpPr>
          <p:spPr>
            <a:xfrm>
              <a:off x="0" y="39167"/>
              <a:ext cx="2711612" cy="290791"/>
            </a:xfrm>
            <a:custGeom>
              <a:avLst/>
              <a:gdLst/>
              <a:ahLst/>
              <a:cxnLst/>
              <a:rect l="l" t="t" r="r" b="b"/>
              <a:pathLst>
                <a:path w="2711612" h="290791">
                  <a:moveTo>
                    <a:pt x="11279" y="0"/>
                  </a:moveTo>
                  <a:lnTo>
                    <a:pt x="2700332" y="0"/>
                  </a:lnTo>
                  <a:cubicBezTo>
                    <a:pt x="2703324" y="0"/>
                    <a:pt x="2706193" y="1188"/>
                    <a:pt x="2708308" y="3304"/>
                  </a:cubicBezTo>
                  <a:cubicBezTo>
                    <a:pt x="2710423" y="5419"/>
                    <a:pt x="2711612" y="8288"/>
                    <a:pt x="2711612" y="11279"/>
                  </a:cubicBezTo>
                  <a:lnTo>
                    <a:pt x="2711612" y="279511"/>
                  </a:lnTo>
                  <a:cubicBezTo>
                    <a:pt x="2711612" y="285741"/>
                    <a:pt x="2706562" y="290791"/>
                    <a:pt x="2700332" y="290791"/>
                  </a:cubicBezTo>
                  <a:lnTo>
                    <a:pt x="11279" y="290791"/>
                  </a:lnTo>
                  <a:cubicBezTo>
                    <a:pt x="8288" y="290791"/>
                    <a:pt x="5419" y="289602"/>
                    <a:pt x="3304" y="287487"/>
                  </a:cubicBezTo>
                  <a:cubicBezTo>
                    <a:pt x="1188" y="285372"/>
                    <a:pt x="0" y="282503"/>
                    <a:pt x="0" y="279511"/>
                  </a:cubicBezTo>
                  <a:lnTo>
                    <a:pt x="0" y="11279"/>
                  </a:lnTo>
                  <a:cubicBezTo>
                    <a:pt x="0" y="8288"/>
                    <a:pt x="1188" y="5419"/>
                    <a:pt x="3304" y="3304"/>
                  </a:cubicBezTo>
                  <a:cubicBezTo>
                    <a:pt x="5419" y="1188"/>
                    <a:pt x="8288" y="0"/>
                    <a:pt x="11279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2711612" cy="540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TỔNG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QUAN ĐỀ TÀI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27262" y="235862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54463" y="1550060"/>
            <a:ext cx="17384357" cy="5368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3. Các thiết bị và phần mềm sử dụng:</a:t>
            </a: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4151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  <a:p>
            <a:pPr>
              <a:lnSpc>
                <a:spcPts val="3147"/>
              </a:lnSpc>
            </a:pPr>
            <a:endParaRPr lang="en-US" sz="4000">
              <a:solidFill>
                <a:srgbClr val="003EA8"/>
              </a:solidFill>
              <a:latin typeface="Arial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1937016" y="6852964"/>
            <a:ext cx="3205288" cy="2542900"/>
          </a:xfrm>
          <a:custGeom>
            <a:avLst/>
            <a:gdLst/>
            <a:ahLst/>
            <a:cxnLst/>
            <a:rect l="l" t="t" r="r" b="b"/>
            <a:pathLst>
              <a:path w="3205288" h="2542900">
                <a:moveTo>
                  <a:pt x="0" y="0"/>
                </a:moveTo>
                <a:lnTo>
                  <a:pt x="3205289" y="0"/>
                </a:lnTo>
                <a:lnTo>
                  <a:pt x="3205289" y="2542900"/>
                </a:lnTo>
                <a:lnTo>
                  <a:pt x="0" y="2542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924" r="-1192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481649" y="6577836"/>
            <a:ext cx="2818027" cy="2818027"/>
          </a:xfrm>
          <a:custGeom>
            <a:avLst/>
            <a:gdLst/>
            <a:ahLst/>
            <a:cxnLst/>
            <a:rect l="l" t="t" r="r" b="b"/>
            <a:pathLst>
              <a:path w="2818027" h="2818027">
                <a:moveTo>
                  <a:pt x="0" y="0"/>
                </a:moveTo>
                <a:lnTo>
                  <a:pt x="2818027" y="0"/>
                </a:lnTo>
                <a:lnTo>
                  <a:pt x="2818027" y="2818028"/>
                </a:lnTo>
                <a:lnTo>
                  <a:pt x="0" y="2818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949378" y="2214525"/>
            <a:ext cx="3385606" cy="3385606"/>
          </a:xfrm>
          <a:custGeom>
            <a:avLst/>
            <a:gdLst/>
            <a:ahLst/>
            <a:cxnLst/>
            <a:rect l="l" t="t" r="r" b="b"/>
            <a:pathLst>
              <a:path w="3385606" h="3385606">
                <a:moveTo>
                  <a:pt x="0" y="0"/>
                </a:moveTo>
                <a:lnTo>
                  <a:pt x="3385607" y="0"/>
                </a:lnTo>
                <a:lnTo>
                  <a:pt x="3385607" y="3385607"/>
                </a:lnTo>
                <a:lnTo>
                  <a:pt x="0" y="33856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09868" y="2699893"/>
            <a:ext cx="3261542" cy="2900239"/>
          </a:xfrm>
          <a:custGeom>
            <a:avLst/>
            <a:gdLst/>
            <a:ahLst/>
            <a:cxnLst/>
            <a:rect l="l" t="t" r="r" b="b"/>
            <a:pathLst>
              <a:path w="3261542" h="2900239">
                <a:moveTo>
                  <a:pt x="0" y="0"/>
                </a:moveTo>
                <a:lnTo>
                  <a:pt x="3261542" y="0"/>
                </a:lnTo>
                <a:lnTo>
                  <a:pt x="3261542" y="2900239"/>
                </a:lnTo>
                <a:lnTo>
                  <a:pt x="0" y="29002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12457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147812" y="5828085"/>
            <a:ext cx="2988739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3EA8"/>
                </a:solidFill>
                <a:latin typeface="Arial Bold"/>
              </a:rPr>
              <a:t>Module As608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92147" y="9527626"/>
            <a:ext cx="5100069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3EA8"/>
                </a:solidFill>
                <a:latin typeface="Arial Bold"/>
              </a:rPr>
              <a:t>Phần mềm Arduino IDE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09868" y="5690521"/>
            <a:ext cx="2984680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3EA8"/>
                </a:solidFill>
                <a:latin typeface="Arial Bold"/>
              </a:rPr>
              <a:t>Mạch Arduino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67640" y="9481589"/>
            <a:ext cx="3337960" cy="573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 smtClean="0">
                <a:solidFill>
                  <a:srgbClr val="003EA8"/>
                </a:solidFill>
                <a:latin typeface="Arial Bold"/>
              </a:rPr>
              <a:t>Module Relay</a:t>
            </a:r>
            <a:endParaRPr lang="en-US" sz="3499" dirty="0">
              <a:solidFill>
                <a:srgbClr val="003EA8"/>
              </a:solidFill>
              <a:latin typeface="Arial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28800" y="408387"/>
            <a:ext cx="13348958" cy="1104095"/>
            <a:chOff x="0" y="0"/>
            <a:chExt cx="3575982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75983" cy="290791"/>
            </a:xfrm>
            <a:custGeom>
              <a:avLst/>
              <a:gdLst/>
              <a:ahLst/>
              <a:cxnLst/>
              <a:rect l="l" t="t" r="r" b="b"/>
              <a:pathLst>
                <a:path w="3575983" h="290791">
                  <a:moveTo>
                    <a:pt x="8553" y="0"/>
                  </a:moveTo>
                  <a:lnTo>
                    <a:pt x="3567430" y="0"/>
                  </a:lnTo>
                  <a:cubicBezTo>
                    <a:pt x="3569698" y="0"/>
                    <a:pt x="3571873" y="901"/>
                    <a:pt x="3573477" y="2505"/>
                  </a:cubicBezTo>
                  <a:cubicBezTo>
                    <a:pt x="3575081" y="4109"/>
                    <a:pt x="3575983" y="6285"/>
                    <a:pt x="3575983" y="8553"/>
                  </a:cubicBezTo>
                  <a:lnTo>
                    <a:pt x="3575983" y="282238"/>
                  </a:lnTo>
                  <a:cubicBezTo>
                    <a:pt x="3575983" y="284506"/>
                    <a:pt x="3575081" y="286681"/>
                    <a:pt x="3573477" y="288285"/>
                  </a:cubicBezTo>
                  <a:cubicBezTo>
                    <a:pt x="3571873" y="289889"/>
                    <a:pt x="3569698" y="290791"/>
                    <a:pt x="3567430" y="290791"/>
                  </a:cubicBezTo>
                  <a:lnTo>
                    <a:pt x="8553" y="290791"/>
                  </a:lnTo>
                  <a:cubicBezTo>
                    <a:pt x="6285" y="290791"/>
                    <a:pt x="4109" y="289889"/>
                    <a:pt x="2505" y="288285"/>
                  </a:cubicBezTo>
                  <a:cubicBezTo>
                    <a:pt x="901" y="286681"/>
                    <a:pt x="0" y="284506"/>
                    <a:pt x="0" y="282238"/>
                  </a:cubicBezTo>
                  <a:lnTo>
                    <a:pt x="0" y="8553"/>
                  </a:lnTo>
                  <a:cubicBezTo>
                    <a:pt x="0" y="6285"/>
                    <a:pt x="901" y="4109"/>
                    <a:pt x="2505" y="2505"/>
                  </a:cubicBezTo>
                  <a:cubicBezTo>
                    <a:pt x="4109" y="901"/>
                    <a:pt x="6285" y="0"/>
                    <a:pt x="8553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575982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PHÂN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TÍCH THIẾT KẾ HỆ THỐNG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85800" y="232201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5092405" y="3024964"/>
            <a:ext cx="8103190" cy="6505980"/>
            <a:chOff x="0" y="0"/>
            <a:chExt cx="7467600" cy="59956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t="-21276" b="-21276"/>
              </a:stretch>
            </a:blipFill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27119" y="428915"/>
            <a:ext cx="13577558" cy="1104095"/>
            <a:chOff x="0" y="0"/>
            <a:chExt cx="3575982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75983" cy="290791"/>
            </a:xfrm>
            <a:custGeom>
              <a:avLst/>
              <a:gdLst/>
              <a:ahLst/>
              <a:cxnLst/>
              <a:rect l="l" t="t" r="r" b="b"/>
              <a:pathLst>
                <a:path w="3575983" h="290791">
                  <a:moveTo>
                    <a:pt x="8553" y="0"/>
                  </a:moveTo>
                  <a:lnTo>
                    <a:pt x="3567430" y="0"/>
                  </a:lnTo>
                  <a:cubicBezTo>
                    <a:pt x="3569698" y="0"/>
                    <a:pt x="3571873" y="901"/>
                    <a:pt x="3573477" y="2505"/>
                  </a:cubicBezTo>
                  <a:cubicBezTo>
                    <a:pt x="3575081" y="4109"/>
                    <a:pt x="3575983" y="6285"/>
                    <a:pt x="3575983" y="8553"/>
                  </a:cubicBezTo>
                  <a:lnTo>
                    <a:pt x="3575983" y="282238"/>
                  </a:lnTo>
                  <a:cubicBezTo>
                    <a:pt x="3575983" y="284506"/>
                    <a:pt x="3575081" y="286681"/>
                    <a:pt x="3573477" y="288285"/>
                  </a:cubicBezTo>
                  <a:cubicBezTo>
                    <a:pt x="3571873" y="289889"/>
                    <a:pt x="3569698" y="290791"/>
                    <a:pt x="3567430" y="290791"/>
                  </a:cubicBezTo>
                  <a:lnTo>
                    <a:pt x="8553" y="290791"/>
                  </a:lnTo>
                  <a:cubicBezTo>
                    <a:pt x="6285" y="290791"/>
                    <a:pt x="4109" y="289889"/>
                    <a:pt x="2505" y="288285"/>
                  </a:cubicBezTo>
                  <a:cubicBezTo>
                    <a:pt x="901" y="286681"/>
                    <a:pt x="0" y="284506"/>
                    <a:pt x="0" y="282238"/>
                  </a:cubicBezTo>
                  <a:lnTo>
                    <a:pt x="0" y="8553"/>
                  </a:lnTo>
                  <a:cubicBezTo>
                    <a:pt x="0" y="6285"/>
                    <a:pt x="901" y="4109"/>
                    <a:pt x="2505" y="2505"/>
                  </a:cubicBezTo>
                  <a:cubicBezTo>
                    <a:pt x="4109" y="901"/>
                    <a:pt x="6285" y="0"/>
                    <a:pt x="8553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575982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PHÂN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TÍCH THIẾT KẾ HỆ THỐNG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609600" y="321773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83323" y="3269233"/>
            <a:ext cx="12121354" cy="5573032"/>
          </a:xfrm>
          <a:custGeom>
            <a:avLst/>
            <a:gdLst/>
            <a:ahLst/>
            <a:cxnLst/>
            <a:rect l="l" t="t" r="r" b="b"/>
            <a:pathLst>
              <a:path w="12121354" h="5573032">
                <a:moveTo>
                  <a:pt x="0" y="0"/>
                </a:moveTo>
                <a:lnTo>
                  <a:pt x="12121354" y="0"/>
                </a:lnTo>
                <a:lnTo>
                  <a:pt x="12121354" y="5573033"/>
                </a:lnTo>
                <a:lnTo>
                  <a:pt x="0" y="5573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8" r="-368" b="-557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6497" y="1782975"/>
            <a:ext cx="17384357" cy="7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Sơ đồ khối của hệ thống: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t="-1525" b="-152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5400" y="428611"/>
            <a:ext cx="13577558" cy="1104095"/>
            <a:chOff x="0" y="0"/>
            <a:chExt cx="3575982" cy="2907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75983" cy="290791"/>
            </a:xfrm>
            <a:custGeom>
              <a:avLst/>
              <a:gdLst/>
              <a:ahLst/>
              <a:cxnLst/>
              <a:rect l="l" t="t" r="r" b="b"/>
              <a:pathLst>
                <a:path w="3575983" h="290791">
                  <a:moveTo>
                    <a:pt x="8553" y="0"/>
                  </a:moveTo>
                  <a:lnTo>
                    <a:pt x="3567430" y="0"/>
                  </a:lnTo>
                  <a:cubicBezTo>
                    <a:pt x="3569698" y="0"/>
                    <a:pt x="3571873" y="901"/>
                    <a:pt x="3573477" y="2505"/>
                  </a:cubicBezTo>
                  <a:cubicBezTo>
                    <a:pt x="3575081" y="4109"/>
                    <a:pt x="3575983" y="6285"/>
                    <a:pt x="3575983" y="8553"/>
                  </a:cubicBezTo>
                  <a:lnTo>
                    <a:pt x="3575983" y="282238"/>
                  </a:lnTo>
                  <a:cubicBezTo>
                    <a:pt x="3575983" y="284506"/>
                    <a:pt x="3575081" y="286681"/>
                    <a:pt x="3573477" y="288285"/>
                  </a:cubicBezTo>
                  <a:cubicBezTo>
                    <a:pt x="3571873" y="289889"/>
                    <a:pt x="3569698" y="290791"/>
                    <a:pt x="3567430" y="290791"/>
                  </a:cubicBezTo>
                  <a:lnTo>
                    <a:pt x="8553" y="290791"/>
                  </a:lnTo>
                  <a:cubicBezTo>
                    <a:pt x="6285" y="290791"/>
                    <a:pt x="4109" y="289889"/>
                    <a:pt x="2505" y="288285"/>
                  </a:cubicBezTo>
                  <a:cubicBezTo>
                    <a:pt x="901" y="286681"/>
                    <a:pt x="0" y="284506"/>
                    <a:pt x="0" y="282238"/>
                  </a:cubicBezTo>
                  <a:lnTo>
                    <a:pt x="0" y="8553"/>
                  </a:lnTo>
                  <a:cubicBezTo>
                    <a:pt x="0" y="6285"/>
                    <a:pt x="901" y="4109"/>
                    <a:pt x="2505" y="2505"/>
                  </a:cubicBezTo>
                  <a:cubicBezTo>
                    <a:pt x="4109" y="901"/>
                    <a:pt x="6285" y="0"/>
                    <a:pt x="8553" y="0"/>
                  </a:cubicBez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00025"/>
              <a:ext cx="3575982" cy="490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endParaRPr lang="en-US" sz="5000" dirty="0" smtClean="0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ts val="7000"/>
                </a:lnSpc>
              </a:pPr>
              <a:r>
                <a:rPr lang="en-US" sz="5000" dirty="0" smtClean="0">
                  <a:solidFill>
                    <a:srgbClr val="FFFFFF"/>
                  </a:solidFill>
                  <a:latin typeface="Arial"/>
                </a:rPr>
                <a:t>PHÂN </a:t>
              </a:r>
              <a:r>
                <a:rPr lang="en-US" sz="5000" dirty="0">
                  <a:solidFill>
                    <a:srgbClr val="FFFFFF"/>
                  </a:solidFill>
                  <a:latin typeface="Arial"/>
                </a:rPr>
                <a:t>TÍCH THIẾT KẾ HỆ THỐNG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228600" y="321467"/>
            <a:ext cx="2714315" cy="1318381"/>
          </a:xfrm>
          <a:custGeom>
            <a:avLst/>
            <a:gdLst/>
            <a:ahLst/>
            <a:cxnLst/>
            <a:rect l="l" t="t" r="r" b="b"/>
            <a:pathLst>
              <a:path w="2714315" h="1318381">
                <a:moveTo>
                  <a:pt x="0" y="0"/>
                </a:moveTo>
                <a:lnTo>
                  <a:pt x="2714315" y="0"/>
                </a:lnTo>
                <a:lnTo>
                  <a:pt x="2714315" y="1318381"/>
                </a:lnTo>
                <a:lnTo>
                  <a:pt x="0" y="1318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39627" y="2548069"/>
            <a:ext cx="12333173" cy="7738931"/>
          </a:xfrm>
          <a:custGeom>
            <a:avLst/>
            <a:gdLst/>
            <a:ahLst/>
            <a:cxnLst/>
            <a:rect l="l" t="t" r="r" b="b"/>
            <a:pathLst>
              <a:path w="12333173" h="7738931">
                <a:moveTo>
                  <a:pt x="0" y="0"/>
                </a:moveTo>
                <a:lnTo>
                  <a:pt x="12333173" y="0"/>
                </a:lnTo>
                <a:lnTo>
                  <a:pt x="12333173" y="7738931"/>
                </a:lnTo>
                <a:lnTo>
                  <a:pt x="0" y="7738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46" r="-234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6497" y="1782975"/>
            <a:ext cx="17384357" cy="76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3EA8"/>
                </a:solidFill>
                <a:latin typeface="Arial Bold"/>
              </a:rPr>
              <a:t>Sơ đồ thuật toán: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412</Words>
  <Application>Microsoft Office PowerPoint</Application>
  <PresentationFormat>Custom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Cabin</vt:lpstr>
      <vt:lpstr>Sansita Bold</vt:lpstr>
      <vt:lpstr>Arial Bold</vt:lpstr>
      <vt:lpstr>Cabin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Cơ Sở Ngành</dc:title>
  <cp:lastModifiedBy>Nguyen Huu Luan</cp:lastModifiedBy>
  <cp:revision>8</cp:revision>
  <dcterms:created xsi:type="dcterms:W3CDTF">2006-08-16T00:00:00Z</dcterms:created>
  <dcterms:modified xsi:type="dcterms:W3CDTF">2024-01-13T09:41:28Z</dcterms:modified>
  <dc:identifier>DAF5it2CFmM</dc:identifier>
</cp:coreProperties>
</file>