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8" r:id="rId11"/>
    <p:sldId id="264" r:id="rId12"/>
    <p:sldId id="267" r:id="rId13"/>
    <p:sldId id="265" r:id="rId14"/>
  </p:sldIdLst>
  <p:sldSz cx="18288000" cy="10287000"/>
  <p:notesSz cx="6858000" cy="9144000"/>
  <p:embeddedFontLst>
    <p:embeddedFont>
      <p:font typeface="Asap" panose="020B0604020202020204" charset="0"/>
      <p:regular r:id="rId16"/>
    </p:embeddedFont>
    <p:embeddedFont>
      <p:font typeface="Asap Bold" panose="020B0604020202020204" charset="0"/>
      <p:regular r:id="rId17"/>
    </p:embeddedFont>
    <p:embeddedFont>
      <p:font typeface="Cabin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90280-87A6-42B8-BFF4-219AFBA5E447}" v="2" dt="2025-01-08T21:53:17.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2" autoAdjust="0"/>
    <p:restoredTop sz="94622" autoAdjust="0"/>
  </p:normalViewPr>
  <p:slideViewPr>
    <p:cSldViewPr>
      <p:cViewPr varScale="1">
        <p:scale>
          <a:sx n="48" d="100"/>
          <a:sy n="48" d="100"/>
        </p:scale>
        <p:origin x="739"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06BF0-1037-4766-B278-A93EF0668399}" type="datetimeFigureOut">
              <a:rPr lang="vi-VN" smtClean="0"/>
              <a:t>09/01/2025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03195-B87C-46B0-B7CE-ACDC8AAF6BBD}" type="slidenum">
              <a:rPr lang="vi-VN" smtClean="0"/>
              <a:t>‹#›</a:t>
            </a:fld>
            <a:endParaRPr lang="vi-VN"/>
          </a:p>
        </p:txBody>
      </p:sp>
    </p:spTree>
    <p:extLst>
      <p:ext uri="{BB962C8B-B14F-4D97-AF65-F5344CB8AC3E}">
        <p14:creationId xmlns:p14="http://schemas.microsoft.com/office/powerpoint/2010/main" val="228367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4803195-B87C-46B0-B7CE-ACDC8AAF6BBD}" type="slidenum">
              <a:rPr lang="vi-VN" smtClean="0"/>
              <a:t>13</a:t>
            </a:fld>
            <a:endParaRPr lang="vi-VN"/>
          </a:p>
        </p:txBody>
      </p:sp>
    </p:spTree>
    <p:extLst>
      <p:ext uri="{BB962C8B-B14F-4D97-AF65-F5344CB8AC3E}">
        <p14:creationId xmlns:p14="http://schemas.microsoft.com/office/powerpoint/2010/main" val="244669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vi-VN"/>
          </a:p>
        </p:txBody>
      </p:sp>
      <p:sp>
        <p:nvSpPr>
          <p:cNvPr id="3" name="Freeform 3"/>
          <p:cNvSpPr/>
          <p:nvPr/>
        </p:nvSpPr>
        <p:spPr>
          <a:xfrm rot="-2700000">
            <a:off x="8170338" y="6111153"/>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TextBox 4"/>
          <p:cNvSpPr txBox="1"/>
          <p:nvPr/>
        </p:nvSpPr>
        <p:spPr>
          <a:xfrm>
            <a:off x="923918" y="2150035"/>
            <a:ext cx="16440164" cy="5009993"/>
          </a:xfrm>
          <a:prstGeom prst="rect">
            <a:avLst/>
          </a:prstGeom>
        </p:spPr>
        <p:txBody>
          <a:bodyPr lIns="0" tIns="0" rIns="0" bIns="0" rtlCol="0" anchor="t">
            <a:spAutoFit/>
          </a:bodyPr>
          <a:lstStyle/>
          <a:p>
            <a:pPr algn="ctr">
              <a:lnSpc>
                <a:spcPts val="13307"/>
              </a:lnSpc>
            </a:pPr>
            <a:r>
              <a:rPr lang="en-US" sz="9713" b="1">
                <a:solidFill>
                  <a:srgbClr val="F8F8F8"/>
                </a:solidFill>
                <a:latin typeface="Cabin Bold"/>
                <a:ea typeface="Cabin Bold"/>
                <a:cs typeface="Cabin Bold"/>
                <a:sym typeface="Cabin Bold"/>
              </a:rPr>
              <a:t>XÂY DỰNG ỨNG DỤNG </a:t>
            </a:r>
          </a:p>
          <a:p>
            <a:pPr algn="ctr">
              <a:lnSpc>
                <a:spcPts val="13307"/>
              </a:lnSpc>
            </a:pPr>
            <a:r>
              <a:rPr lang="en-US" sz="9713" b="1">
                <a:solidFill>
                  <a:srgbClr val="F8F8F8"/>
                </a:solidFill>
                <a:latin typeface="Cabin Bold"/>
                <a:ea typeface="Cabin Bold"/>
                <a:cs typeface="Cabin Bold"/>
                <a:sym typeface="Cabin Bold"/>
              </a:rPr>
              <a:t>QUẢN LÝ KẾ HOẠCH </a:t>
            </a:r>
          </a:p>
          <a:p>
            <a:pPr algn="ctr">
              <a:lnSpc>
                <a:spcPts val="13307"/>
              </a:lnSpc>
            </a:pPr>
            <a:r>
              <a:rPr lang="en-US" sz="9713" b="1">
                <a:solidFill>
                  <a:srgbClr val="F8F8F8"/>
                </a:solidFill>
                <a:latin typeface="Cabin Bold"/>
                <a:ea typeface="Cabin Bold"/>
                <a:cs typeface="Cabin Bold"/>
                <a:sym typeface="Cabin Bold"/>
              </a:rPr>
              <a:t>CÔNG VIỆC</a:t>
            </a:r>
          </a:p>
        </p:txBody>
      </p:sp>
      <p:sp>
        <p:nvSpPr>
          <p:cNvPr id="5" name="TextBox 5"/>
          <p:cNvSpPr txBox="1"/>
          <p:nvPr/>
        </p:nvSpPr>
        <p:spPr>
          <a:xfrm>
            <a:off x="5180827" y="1391773"/>
            <a:ext cx="7926346" cy="656783"/>
          </a:xfrm>
          <a:prstGeom prst="rect">
            <a:avLst/>
          </a:prstGeom>
        </p:spPr>
        <p:txBody>
          <a:bodyPr lIns="0" tIns="0" rIns="0" bIns="0" rtlCol="0" anchor="t">
            <a:spAutoFit/>
          </a:bodyPr>
          <a:lstStyle/>
          <a:p>
            <a:pPr algn="ctr">
              <a:lnSpc>
                <a:spcPts val="6019"/>
              </a:lnSpc>
            </a:pPr>
            <a:r>
              <a:rPr lang="en-US" sz="2800" dirty="0">
                <a:solidFill>
                  <a:srgbClr val="F8F8F8"/>
                </a:solidFill>
                <a:latin typeface="Asap"/>
                <a:ea typeface="Asap"/>
                <a:cs typeface="Asap"/>
                <a:sym typeface="Asap"/>
              </a:rPr>
              <a:t>BÁO CÁO ĐỒ ÁN CƠ SỞ NGÀNH</a:t>
            </a:r>
          </a:p>
        </p:txBody>
      </p:sp>
      <p:sp>
        <p:nvSpPr>
          <p:cNvPr id="6" name="TextBox 6"/>
          <p:cNvSpPr txBox="1"/>
          <p:nvPr/>
        </p:nvSpPr>
        <p:spPr>
          <a:xfrm>
            <a:off x="5019818" y="7549037"/>
            <a:ext cx="7859978" cy="504825"/>
          </a:xfrm>
          <a:prstGeom prst="rect">
            <a:avLst/>
          </a:prstGeom>
        </p:spPr>
        <p:txBody>
          <a:bodyPr lIns="0" tIns="0" rIns="0" bIns="0" rtlCol="0" anchor="t">
            <a:spAutoFit/>
          </a:bodyPr>
          <a:lstStyle/>
          <a:p>
            <a:pPr algn="l">
              <a:lnSpc>
                <a:spcPts val="4199"/>
              </a:lnSpc>
            </a:pPr>
            <a:r>
              <a:rPr lang="en-US" sz="2999">
                <a:solidFill>
                  <a:srgbClr val="F8F8F8"/>
                </a:solidFill>
                <a:latin typeface="Asap"/>
                <a:ea typeface="Asap"/>
                <a:cs typeface="Asap"/>
                <a:sym typeface="Asap"/>
              </a:rPr>
              <a:t>GIÁO VIÊN HƯỚNG DẪN: Ths. Trịnh Quốc Việt</a:t>
            </a:r>
          </a:p>
        </p:txBody>
      </p:sp>
      <p:sp>
        <p:nvSpPr>
          <p:cNvPr id="7" name="TextBox 7"/>
          <p:cNvSpPr txBox="1"/>
          <p:nvPr/>
        </p:nvSpPr>
        <p:spPr>
          <a:xfrm>
            <a:off x="5416560" y="8277560"/>
            <a:ext cx="7454880" cy="504825"/>
          </a:xfrm>
          <a:prstGeom prst="rect">
            <a:avLst/>
          </a:prstGeom>
        </p:spPr>
        <p:txBody>
          <a:bodyPr lIns="0" tIns="0" rIns="0" bIns="0" rtlCol="0" anchor="t">
            <a:spAutoFit/>
          </a:bodyPr>
          <a:lstStyle/>
          <a:p>
            <a:pPr algn="l">
              <a:lnSpc>
                <a:spcPts val="4199"/>
              </a:lnSpc>
            </a:pPr>
            <a:r>
              <a:rPr lang="en-US" sz="2999">
                <a:solidFill>
                  <a:srgbClr val="F8F8F8"/>
                </a:solidFill>
                <a:latin typeface="Asap"/>
                <a:ea typeface="Asap"/>
                <a:cs typeface="Asap"/>
                <a:sym typeface="Asap"/>
              </a:rPr>
              <a:t>SINH VIÊN THỰC HIỆN: Nguyễn Hữu Luân</a:t>
            </a:r>
          </a:p>
        </p:txBody>
      </p:sp>
      <p:sp>
        <p:nvSpPr>
          <p:cNvPr id="8" name="Freeform 8"/>
          <p:cNvSpPr/>
          <p:nvPr/>
        </p:nvSpPr>
        <p:spPr>
          <a:xfrm rot="-2700000">
            <a:off x="-6649859" y="-1942349"/>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txBody>
          <a:bodyPr/>
          <a:lstStyle/>
          <a:p>
            <a:endParaRPr lang="vi-VN"/>
          </a:p>
        </p:txBody>
      </p:sp>
      <p:sp>
        <p:nvSpPr>
          <p:cNvPr id="9" name="TextBox 5">
            <a:extLst>
              <a:ext uri="{FF2B5EF4-FFF2-40B4-BE49-F238E27FC236}">
                <a16:creationId xmlns:a16="http://schemas.microsoft.com/office/drawing/2014/main" id="{9C968B87-9F55-7F07-310E-FFDF808688E8}"/>
              </a:ext>
            </a:extLst>
          </p:cNvPr>
          <p:cNvSpPr txBox="1"/>
          <p:nvPr/>
        </p:nvSpPr>
        <p:spPr>
          <a:xfrm>
            <a:off x="5164785" y="187335"/>
            <a:ext cx="7926346" cy="699487"/>
          </a:xfrm>
          <a:prstGeom prst="rect">
            <a:avLst/>
          </a:prstGeom>
        </p:spPr>
        <p:txBody>
          <a:bodyPr lIns="0" tIns="0" rIns="0" bIns="0" rtlCol="0" anchor="t">
            <a:spAutoFit/>
          </a:bodyPr>
          <a:lstStyle/>
          <a:p>
            <a:pPr algn="ctr">
              <a:lnSpc>
                <a:spcPts val="6019"/>
              </a:lnSpc>
            </a:pPr>
            <a:r>
              <a:rPr lang="en-US" sz="4299" dirty="0">
                <a:solidFill>
                  <a:srgbClr val="F8F8F8"/>
                </a:solidFill>
                <a:latin typeface="Asap"/>
                <a:ea typeface="Asap"/>
                <a:cs typeface="Asap"/>
                <a:sym typeface="Asap"/>
              </a:rPr>
              <a:t>TRƯỜNG ĐẠI HỌC TRÀ VINH</a:t>
            </a:r>
          </a:p>
        </p:txBody>
      </p:sp>
      <p:sp>
        <p:nvSpPr>
          <p:cNvPr id="10" name="TextBox 5">
            <a:extLst>
              <a:ext uri="{FF2B5EF4-FFF2-40B4-BE49-F238E27FC236}">
                <a16:creationId xmlns:a16="http://schemas.microsoft.com/office/drawing/2014/main" id="{14805BE9-6E36-371A-14C9-E798070793AF}"/>
              </a:ext>
            </a:extLst>
          </p:cNvPr>
          <p:cNvSpPr txBox="1"/>
          <p:nvPr/>
        </p:nvSpPr>
        <p:spPr>
          <a:xfrm>
            <a:off x="5196869" y="857786"/>
            <a:ext cx="7926346" cy="699487"/>
          </a:xfrm>
          <a:prstGeom prst="rect">
            <a:avLst/>
          </a:prstGeom>
        </p:spPr>
        <p:txBody>
          <a:bodyPr lIns="0" tIns="0" rIns="0" bIns="0" rtlCol="0" anchor="t">
            <a:spAutoFit/>
          </a:bodyPr>
          <a:lstStyle/>
          <a:p>
            <a:pPr algn="ctr">
              <a:lnSpc>
                <a:spcPts val="6019"/>
              </a:lnSpc>
            </a:pPr>
            <a:r>
              <a:rPr lang="en-US" sz="3600" dirty="0">
                <a:solidFill>
                  <a:srgbClr val="F8F8F8"/>
                </a:solidFill>
                <a:latin typeface="Asap"/>
                <a:ea typeface="Asap"/>
                <a:cs typeface="Asap"/>
                <a:sym typeface="Asap"/>
              </a:rPr>
              <a:t>KHOA KĨ THUẬT VÀ CÔNG NGHỆ</a:t>
            </a:r>
            <a:endParaRPr lang="en-US" sz="4299" dirty="0">
              <a:solidFill>
                <a:srgbClr val="F8F8F8"/>
              </a:solidFill>
              <a:latin typeface="Asap"/>
              <a:ea typeface="Asap"/>
              <a:cs typeface="Asap"/>
              <a:sym typeface="As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5561A93E-98EA-7D7F-85D7-BC9F558F69A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EA7040B-62B9-57E9-ACBE-1B3733B1B9B0}"/>
              </a:ext>
            </a:extLst>
          </p:cNvPr>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a:extLst>
              <a:ext uri="{FF2B5EF4-FFF2-40B4-BE49-F238E27FC236}">
                <a16:creationId xmlns:a16="http://schemas.microsoft.com/office/drawing/2014/main" id="{EF3EA222-40BD-1FE1-E586-2073B313DF9A}"/>
              </a:ext>
            </a:extLst>
          </p:cNvPr>
          <p:cNvSpPr/>
          <p:nvPr/>
        </p:nvSpPr>
        <p:spPr>
          <a:xfrm>
            <a:off x="528198" y="32473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a:extLst>
              <a:ext uri="{FF2B5EF4-FFF2-40B4-BE49-F238E27FC236}">
                <a16:creationId xmlns:a16="http://schemas.microsoft.com/office/drawing/2014/main" id="{6D8E6C61-CFD6-75AE-798C-EAAE5531BFBB}"/>
              </a:ext>
            </a:extLst>
          </p:cNvPr>
          <p:cNvGrpSpPr/>
          <p:nvPr/>
        </p:nvGrpSpPr>
        <p:grpSpPr>
          <a:xfrm>
            <a:off x="631374" y="427912"/>
            <a:ext cx="798234" cy="798234"/>
            <a:chOff x="0" y="0"/>
            <a:chExt cx="812800" cy="812800"/>
          </a:xfrm>
        </p:grpSpPr>
        <p:sp>
          <p:nvSpPr>
            <p:cNvPr id="5" name="Freeform 5">
              <a:extLst>
                <a:ext uri="{FF2B5EF4-FFF2-40B4-BE49-F238E27FC236}">
                  <a16:creationId xmlns:a16="http://schemas.microsoft.com/office/drawing/2014/main" id="{D45D905D-793D-BD8B-0AFA-7396F62A2B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a:extLst>
                <a:ext uri="{FF2B5EF4-FFF2-40B4-BE49-F238E27FC236}">
                  <a16:creationId xmlns:a16="http://schemas.microsoft.com/office/drawing/2014/main" id="{434B9A76-0D75-D3D8-8C9A-2D3C368773DF}"/>
                </a:ext>
              </a:extLst>
            </p:cNvPr>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7" name="TextBox 7">
            <a:extLst>
              <a:ext uri="{FF2B5EF4-FFF2-40B4-BE49-F238E27FC236}">
                <a16:creationId xmlns:a16="http://schemas.microsoft.com/office/drawing/2014/main" id="{8570BCA2-8132-E199-D2C1-DE41B0A0A51E}"/>
              </a:ext>
            </a:extLst>
          </p:cNvPr>
          <p:cNvSpPr txBox="1"/>
          <p:nvPr/>
        </p:nvSpPr>
        <p:spPr>
          <a:xfrm>
            <a:off x="1783367" y="410465"/>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Mô tả các chức năng của ứng dụng</a:t>
            </a:r>
          </a:p>
        </p:txBody>
      </p:sp>
      <p:sp>
        <p:nvSpPr>
          <p:cNvPr id="8" name="TextBox 8">
            <a:extLst>
              <a:ext uri="{FF2B5EF4-FFF2-40B4-BE49-F238E27FC236}">
                <a16:creationId xmlns:a16="http://schemas.microsoft.com/office/drawing/2014/main" id="{FA67AAE7-980E-4F63-8912-02DBC33E26AE}"/>
              </a:ext>
            </a:extLst>
          </p:cNvPr>
          <p:cNvSpPr txBox="1"/>
          <p:nvPr/>
        </p:nvSpPr>
        <p:spPr>
          <a:xfrm>
            <a:off x="631374" y="1432153"/>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3.3 Thống kê chi tiết dựa trên kế hoạch của người dùng</a:t>
            </a:r>
          </a:p>
        </p:txBody>
      </p:sp>
      <p:sp>
        <p:nvSpPr>
          <p:cNvPr id="9" name="TextBox 9">
            <a:extLst>
              <a:ext uri="{FF2B5EF4-FFF2-40B4-BE49-F238E27FC236}">
                <a16:creationId xmlns:a16="http://schemas.microsoft.com/office/drawing/2014/main" id="{7F42DDE4-00CE-A68E-386C-E6489F80FD5E}"/>
              </a:ext>
            </a:extLst>
          </p:cNvPr>
          <p:cNvSpPr txBox="1"/>
          <p:nvPr/>
        </p:nvSpPr>
        <p:spPr>
          <a:xfrm>
            <a:off x="631374" y="2170023"/>
            <a:ext cx="16627926" cy="1171575"/>
          </a:xfrm>
          <a:prstGeom prst="rect">
            <a:avLst/>
          </a:prstGeom>
        </p:spPr>
        <p:txBody>
          <a:bodyPr lIns="0" tIns="0" rIns="0" bIns="0" rtlCol="0" anchor="t">
            <a:spAutoFit/>
          </a:bodyPr>
          <a:lstStyle/>
          <a:p>
            <a:pPr algn="just">
              <a:lnSpc>
                <a:spcPts val="4724"/>
              </a:lnSpc>
            </a:pPr>
            <a:r>
              <a:rPr lang="en-US" sz="3374">
                <a:solidFill>
                  <a:srgbClr val="01003B"/>
                </a:solidFill>
                <a:latin typeface="Asap"/>
                <a:ea typeface="Asap"/>
                <a:cs typeface="Asap"/>
                <a:sym typeface="Asap"/>
              </a:rPr>
              <a:t>Cung cấp thống kê cho người dùng dựa trên các công việc được phân loại, giúp người dùng dễ dàng theo dõi và nâng cao hiệu suất làm việc.</a:t>
            </a:r>
          </a:p>
        </p:txBody>
      </p:sp>
      <p:pic>
        <p:nvPicPr>
          <p:cNvPr id="13" name="Picture 12">
            <a:extLst>
              <a:ext uri="{FF2B5EF4-FFF2-40B4-BE49-F238E27FC236}">
                <a16:creationId xmlns:a16="http://schemas.microsoft.com/office/drawing/2014/main" id="{EFB15A49-5B5E-E467-6ED4-6C967F1FD64B}"/>
              </a:ext>
            </a:extLst>
          </p:cNvPr>
          <p:cNvPicPr>
            <a:picLocks noChangeAspect="1"/>
          </p:cNvPicPr>
          <p:nvPr/>
        </p:nvPicPr>
        <p:blipFill>
          <a:blip r:embed="rId6"/>
          <a:stretch>
            <a:fillRect/>
          </a:stretch>
        </p:blipFill>
        <p:spPr>
          <a:xfrm>
            <a:off x="2311579" y="3771900"/>
            <a:ext cx="13267516" cy="5746892"/>
          </a:xfrm>
          <a:prstGeom prst="rect">
            <a:avLst/>
          </a:prstGeom>
        </p:spPr>
      </p:pic>
    </p:spTree>
    <p:extLst>
      <p:ext uri="{BB962C8B-B14F-4D97-AF65-F5344CB8AC3E}">
        <p14:creationId xmlns:p14="http://schemas.microsoft.com/office/powerpoint/2010/main" val="427067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583015" y="486183"/>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686191" y="589358"/>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4</a:t>
              </a:r>
            </a:p>
          </p:txBody>
        </p:sp>
      </p:grpSp>
      <p:sp>
        <p:nvSpPr>
          <p:cNvPr id="7" name="TextBox 7"/>
          <p:cNvSpPr txBox="1"/>
          <p:nvPr/>
        </p:nvSpPr>
        <p:spPr>
          <a:xfrm>
            <a:off x="1838184" y="571911"/>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Kết luận và hướng phát triển</a:t>
            </a:r>
          </a:p>
        </p:txBody>
      </p:sp>
      <p:sp>
        <p:nvSpPr>
          <p:cNvPr id="8" name="TextBox 8"/>
          <p:cNvSpPr txBox="1"/>
          <p:nvPr/>
        </p:nvSpPr>
        <p:spPr>
          <a:xfrm>
            <a:off x="686191" y="1593599"/>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4.1 Kết luận</a:t>
            </a:r>
          </a:p>
        </p:txBody>
      </p:sp>
      <p:sp>
        <p:nvSpPr>
          <p:cNvPr id="9" name="TextBox 9"/>
          <p:cNvSpPr txBox="1"/>
          <p:nvPr/>
        </p:nvSpPr>
        <p:spPr>
          <a:xfrm>
            <a:off x="686191" y="2327006"/>
            <a:ext cx="16722391" cy="2647315"/>
          </a:xfrm>
          <a:prstGeom prst="rect">
            <a:avLst/>
          </a:prstGeom>
        </p:spPr>
        <p:txBody>
          <a:bodyPr lIns="0" tIns="0" rIns="0" bIns="0" rtlCol="0" anchor="t">
            <a:spAutoFit/>
          </a:bodyPr>
          <a:lstStyle/>
          <a:p>
            <a:pPr algn="just">
              <a:lnSpc>
                <a:spcPts val="5284"/>
              </a:lnSpc>
            </a:pPr>
            <a:r>
              <a:rPr lang="en-US" sz="3774" dirty="0">
                <a:solidFill>
                  <a:srgbClr val="01003B"/>
                </a:solidFill>
                <a:latin typeface="Asap"/>
                <a:ea typeface="Asap"/>
                <a:cs typeface="Asap"/>
                <a:sym typeface="Asap"/>
              </a:rPr>
              <a:t>Sau </a:t>
            </a:r>
            <a:r>
              <a:rPr lang="en-US" sz="3774" dirty="0" err="1">
                <a:solidFill>
                  <a:srgbClr val="01003B"/>
                </a:solidFill>
                <a:latin typeface="Asap"/>
                <a:ea typeface="Asap"/>
                <a:cs typeface="Asap"/>
                <a:sym typeface="Asap"/>
              </a:rPr>
              <a:t>quá</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trình</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nghiên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cứu</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và</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thực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hiện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đề</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tài</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ứng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dụng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được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hoàn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thiện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và</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có</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được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các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chức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năng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phù</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hợp</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với</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giao</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diện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hài</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hòa</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màu</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sắc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nổi</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bậc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các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nút</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điều</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hướng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và</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tính</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năng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đều</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được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bố</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trí</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hợp</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lý</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tạo</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cảm</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giác</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dễ</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dàng</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và</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thuận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tiện</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khi</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sử</a:t>
            </a:r>
            <a:r>
              <a:rPr lang="en-US" sz="3774" dirty="0">
                <a:solidFill>
                  <a:srgbClr val="01003B"/>
                </a:solidFill>
                <a:latin typeface="Asap"/>
                <a:ea typeface="Asap"/>
                <a:cs typeface="Asap"/>
                <a:sym typeface="Asap"/>
              </a:rPr>
              <a:t> </a:t>
            </a:r>
            <a:r>
              <a:rPr lang="en-US" sz="3774" dirty="0" err="1">
                <a:solidFill>
                  <a:srgbClr val="01003B"/>
                </a:solidFill>
                <a:latin typeface="Asap"/>
                <a:ea typeface="Asap"/>
                <a:cs typeface="Asap"/>
                <a:sym typeface="Asap"/>
              </a:rPr>
              <a:t>dụng</a:t>
            </a:r>
            <a:r>
              <a:rPr lang="en-US" sz="3774" dirty="0">
                <a:solidFill>
                  <a:srgbClr val="01003B"/>
                </a:solidFill>
                <a:latin typeface="Asap"/>
                <a:ea typeface="Asap"/>
                <a:cs typeface="Asap"/>
                <a:sym typeface="Asap"/>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7CF4C274-10A1-295E-2DBC-EE8D6C0E5D4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DC69F3-5DD1-9D12-2743-3B23A351AAF4}"/>
              </a:ext>
            </a:extLst>
          </p:cNvPr>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a:extLst>
              <a:ext uri="{FF2B5EF4-FFF2-40B4-BE49-F238E27FC236}">
                <a16:creationId xmlns:a16="http://schemas.microsoft.com/office/drawing/2014/main" id="{63E8657B-DF01-AADE-A7BE-3662BBEFEC44}"/>
              </a:ext>
            </a:extLst>
          </p:cNvPr>
          <p:cNvSpPr/>
          <p:nvPr/>
        </p:nvSpPr>
        <p:spPr>
          <a:xfrm>
            <a:off x="583015" y="486183"/>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a:extLst>
              <a:ext uri="{FF2B5EF4-FFF2-40B4-BE49-F238E27FC236}">
                <a16:creationId xmlns:a16="http://schemas.microsoft.com/office/drawing/2014/main" id="{4779D2B9-5C03-E866-960E-6838F33C0E80}"/>
              </a:ext>
            </a:extLst>
          </p:cNvPr>
          <p:cNvGrpSpPr/>
          <p:nvPr/>
        </p:nvGrpSpPr>
        <p:grpSpPr>
          <a:xfrm>
            <a:off x="686191" y="589358"/>
            <a:ext cx="798234" cy="798234"/>
            <a:chOff x="0" y="0"/>
            <a:chExt cx="812800" cy="812800"/>
          </a:xfrm>
        </p:grpSpPr>
        <p:sp>
          <p:nvSpPr>
            <p:cNvPr id="5" name="Freeform 5">
              <a:extLst>
                <a:ext uri="{FF2B5EF4-FFF2-40B4-BE49-F238E27FC236}">
                  <a16:creationId xmlns:a16="http://schemas.microsoft.com/office/drawing/2014/main" id="{1A5DE400-3236-177A-E626-A48FA597576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a:extLst>
                <a:ext uri="{FF2B5EF4-FFF2-40B4-BE49-F238E27FC236}">
                  <a16:creationId xmlns:a16="http://schemas.microsoft.com/office/drawing/2014/main" id="{296B6CA8-AB93-8933-9B06-BB4D06F21BAD}"/>
                </a:ext>
              </a:extLst>
            </p:cNvPr>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4</a:t>
              </a:r>
            </a:p>
          </p:txBody>
        </p:sp>
      </p:grpSp>
      <p:sp>
        <p:nvSpPr>
          <p:cNvPr id="7" name="TextBox 7">
            <a:extLst>
              <a:ext uri="{FF2B5EF4-FFF2-40B4-BE49-F238E27FC236}">
                <a16:creationId xmlns:a16="http://schemas.microsoft.com/office/drawing/2014/main" id="{92ACECDE-1308-92C3-0671-4DB0F66512EC}"/>
              </a:ext>
            </a:extLst>
          </p:cNvPr>
          <p:cNvSpPr txBox="1"/>
          <p:nvPr/>
        </p:nvSpPr>
        <p:spPr>
          <a:xfrm>
            <a:off x="1838184" y="571911"/>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Kết luận và hướng phát triển</a:t>
            </a:r>
          </a:p>
        </p:txBody>
      </p:sp>
      <p:sp>
        <p:nvSpPr>
          <p:cNvPr id="8" name="TextBox 8">
            <a:extLst>
              <a:ext uri="{FF2B5EF4-FFF2-40B4-BE49-F238E27FC236}">
                <a16:creationId xmlns:a16="http://schemas.microsoft.com/office/drawing/2014/main" id="{DDEA138F-099F-7D1D-ABBC-A365AD3EDFDE}"/>
              </a:ext>
            </a:extLst>
          </p:cNvPr>
          <p:cNvSpPr txBox="1"/>
          <p:nvPr/>
        </p:nvSpPr>
        <p:spPr>
          <a:xfrm>
            <a:off x="686191" y="1593599"/>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4.1 Kết luận</a:t>
            </a:r>
          </a:p>
        </p:txBody>
      </p:sp>
      <p:pic>
        <p:nvPicPr>
          <p:cNvPr id="11" name="Picture 10">
            <a:extLst>
              <a:ext uri="{FF2B5EF4-FFF2-40B4-BE49-F238E27FC236}">
                <a16:creationId xmlns:a16="http://schemas.microsoft.com/office/drawing/2014/main" id="{81E27CB9-788F-4560-B7E4-B58C9B8AD1E5}"/>
              </a:ext>
            </a:extLst>
          </p:cNvPr>
          <p:cNvPicPr>
            <a:picLocks noChangeAspect="1"/>
          </p:cNvPicPr>
          <p:nvPr/>
        </p:nvPicPr>
        <p:blipFill>
          <a:blip r:embed="rId6"/>
          <a:stretch>
            <a:fillRect/>
          </a:stretch>
        </p:blipFill>
        <p:spPr>
          <a:xfrm>
            <a:off x="1484425" y="2244119"/>
            <a:ext cx="14616427" cy="7567316"/>
          </a:xfrm>
          <a:prstGeom prst="rect">
            <a:avLst/>
          </a:prstGeom>
        </p:spPr>
      </p:pic>
    </p:spTree>
    <p:extLst>
      <p:ext uri="{BB962C8B-B14F-4D97-AF65-F5344CB8AC3E}">
        <p14:creationId xmlns:p14="http://schemas.microsoft.com/office/powerpoint/2010/main" val="395121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3" name="Freeform 3"/>
          <p:cNvSpPr/>
          <p:nvPr/>
        </p:nvSpPr>
        <p:spPr>
          <a:xfrm>
            <a:off x="504582" y="395585"/>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grpSp>
        <p:nvGrpSpPr>
          <p:cNvPr id="4" name="Group 4"/>
          <p:cNvGrpSpPr/>
          <p:nvPr/>
        </p:nvGrpSpPr>
        <p:grpSpPr>
          <a:xfrm>
            <a:off x="607758" y="498761"/>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4</a:t>
              </a:r>
            </a:p>
          </p:txBody>
        </p:sp>
      </p:grpSp>
      <p:sp>
        <p:nvSpPr>
          <p:cNvPr id="7" name="TextBox 7"/>
          <p:cNvSpPr txBox="1"/>
          <p:nvPr/>
        </p:nvSpPr>
        <p:spPr>
          <a:xfrm>
            <a:off x="1759751" y="481313"/>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Kết luận và hướng phát triển</a:t>
            </a:r>
          </a:p>
        </p:txBody>
      </p:sp>
      <p:sp>
        <p:nvSpPr>
          <p:cNvPr id="8" name="TextBox 8"/>
          <p:cNvSpPr txBox="1"/>
          <p:nvPr/>
        </p:nvSpPr>
        <p:spPr>
          <a:xfrm>
            <a:off x="607758" y="1503001"/>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4.2 Hướng phát triển</a:t>
            </a:r>
          </a:p>
        </p:txBody>
      </p:sp>
      <p:sp>
        <p:nvSpPr>
          <p:cNvPr id="9" name="TextBox 9"/>
          <p:cNvSpPr txBox="1"/>
          <p:nvPr/>
        </p:nvSpPr>
        <p:spPr>
          <a:xfrm>
            <a:off x="206284" y="2536146"/>
            <a:ext cx="16344467" cy="1980565"/>
          </a:xfrm>
          <a:prstGeom prst="rect">
            <a:avLst/>
          </a:prstGeom>
        </p:spPr>
        <p:txBody>
          <a:bodyPr lIns="0" tIns="0" rIns="0" bIns="0" rtlCol="0" anchor="t">
            <a:spAutoFit/>
          </a:bodyPr>
          <a:lstStyle/>
          <a:p>
            <a:pPr marL="815019" lvl="1" indent="-407509" algn="just">
              <a:lnSpc>
                <a:spcPts val="5284"/>
              </a:lnSpc>
              <a:buFont typeface="Arial"/>
              <a:buChar char="•"/>
            </a:pPr>
            <a:r>
              <a:rPr lang="en-US" sz="3774">
                <a:solidFill>
                  <a:srgbClr val="01003B"/>
                </a:solidFill>
                <a:latin typeface="Asap"/>
                <a:ea typeface="Asap"/>
                <a:cs typeface="Asap"/>
                <a:sym typeface="Asap"/>
              </a:rPr>
              <a:t>Ứng dụng sẽ được phát triển theo hướng hệ thống dành cho doanh nghiệp sử dụng. Cho phép trao đổi thông tin giữa những người dùng với nhau. </a:t>
            </a:r>
          </a:p>
        </p:txBody>
      </p:sp>
      <p:sp>
        <p:nvSpPr>
          <p:cNvPr id="10" name="TextBox 10"/>
          <p:cNvSpPr txBox="1"/>
          <p:nvPr/>
        </p:nvSpPr>
        <p:spPr>
          <a:xfrm>
            <a:off x="206284" y="4807523"/>
            <a:ext cx="16344467" cy="1313815"/>
          </a:xfrm>
          <a:prstGeom prst="rect">
            <a:avLst/>
          </a:prstGeom>
        </p:spPr>
        <p:txBody>
          <a:bodyPr lIns="0" tIns="0" rIns="0" bIns="0" rtlCol="0" anchor="t">
            <a:spAutoFit/>
          </a:bodyPr>
          <a:lstStyle/>
          <a:p>
            <a:pPr marL="815019" lvl="1" indent="-407509" algn="just">
              <a:lnSpc>
                <a:spcPts val="5284"/>
              </a:lnSpc>
              <a:buFont typeface="Arial"/>
              <a:buChar char="•"/>
            </a:pPr>
            <a:r>
              <a:rPr lang="en-US" sz="3774">
                <a:solidFill>
                  <a:srgbClr val="01003B"/>
                </a:solidFill>
                <a:latin typeface="Asap"/>
                <a:ea typeface="Asap"/>
                <a:cs typeface="Asap"/>
                <a:sym typeface="Asap"/>
              </a:rPr>
              <a:t>Phát triển thêm tính năng lưu trữ tập tin để hỗ trợ người dùng trong quá trình thực hiện công việc.</a:t>
            </a:r>
          </a:p>
        </p:txBody>
      </p:sp>
      <p:sp>
        <p:nvSpPr>
          <p:cNvPr id="11" name="TextBox 11"/>
          <p:cNvSpPr txBox="1"/>
          <p:nvPr/>
        </p:nvSpPr>
        <p:spPr>
          <a:xfrm>
            <a:off x="206284" y="6811043"/>
            <a:ext cx="16344467" cy="1313815"/>
          </a:xfrm>
          <a:prstGeom prst="rect">
            <a:avLst/>
          </a:prstGeom>
        </p:spPr>
        <p:txBody>
          <a:bodyPr lIns="0" tIns="0" rIns="0" bIns="0" rtlCol="0" anchor="t">
            <a:spAutoFit/>
          </a:bodyPr>
          <a:lstStyle/>
          <a:p>
            <a:pPr marL="815019" lvl="1" indent="-407509" algn="just">
              <a:lnSpc>
                <a:spcPts val="5284"/>
              </a:lnSpc>
              <a:buFont typeface="Arial"/>
              <a:buChar char="•"/>
            </a:pPr>
            <a:r>
              <a:rPr lang="en-US" sz="3774">
                <a:solidFill>
                  <a:srgbClr val="01003B"/>
                </a:solidFill>
                <a:latin typeface="Asap"/>
                <a:ea typeface="Asap"/>
                <a:cs typeface="Asap"/>
                <a:sym typeface="Asap"/>
              </a:rPr>
              <a:t>Phát triển ứng dụng trên điện thoại di động để người dùng thuận tiên hơn trong việc lên kế hoạch.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891636" y="2536553"/>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1994812" y="2639728"/>
            <a:ext cx="798234" cy="79823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1</a:t>
              </a:r>
            </a:p>
          </p:txBody>
        </p:sp>
      </p:grpSp>
      <p:sp>
        <p:nvSpPr>
          <p:cNvPr id="6" name="Freeform 6"/>
          <p:cNvSpPr/>
          <p:nvPr/>
        </p:nvSpPr>
        <p:spPr>
          <a:xfrm>
            <a:off x="1891636" y="4193598"/>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7" name="Group 7"/>
          <p:cNvGrpSpPr/>
          <p:nvPr/>
        </p:nvGrpSpPr>
        <p:grpSpPr>
          <a:xfrm>
            <a:off x="1994812" y="4296773"/>
            <a:ext cx="798234" cy="79823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2</a:t>
              </a:r>
            </a:p>
          </p:txBody>
        </p:sp>
      </p:grpSp>
      <p:sp>
        <p:nvSpPr>
          <p:cNvPr id="10" name="Freeform 10"/>
          <p:cNvSpPr/>
          <p:nvPr/>
        </p:nvSpPr>
        <p:spPr>
          <a:xfrm>
            <a:off x="1891636" y="5769683"/>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11" name="Group 11"/>
          <p:cNvGrpSpPr/>
          <p:nvPr/>
        </p:nvGrpSpPr>
        <p:grpSpPr>
          <a:xfrm>
            <a:off x="1994812" y="5862042"/>
            <a:ext cx="798234" cy="79823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14" name="Freeform 14"/>
          <p:cNvSpPr/>
          <p:nvPr/>
        </p:nvSpPr>
        <p:spPr>
          <a:xfrm>
            <a:off x="1891636" y="7324136"/>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15" name="Group 15"/>
          <p:cNvGrpSpPr/>
          <p:nvPr/>
        </p:nvGrpSpPr>
        <p:grpSpPr>
          <a:xfrm>
            <a:off x="1994812" y="7450544"/>
            <a:ext cx="798234" cy="79823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4</a:t>
              </a:r>
            </a:p>
          </p:txBody>
        </p:sp>
      </p:grpSp>
      <p:sp>
        <p:nvSpPr>
          <p:cNvPr id="18" name="TextBox 18"/>
          <p:cNvSpPr txBox="1"/>
          <p:nvPr/>
        </p:nvSpPr>
        <p:spPr>
          <a:xfrm>
            <a:off x="1994812" y="1234624"/>
            <a:ext cx="4817522" cy="915509"/>
          </a:xfrm>
          <a:prstGeom prst="rect">
            <a:avLst/>
          </a:prstGeom>
        </p:spPr>
        <p:txBody>
          <a:bodyPr lIns="0" tIns="0" rIns="0" bIns="0" rtlCol="0" anchor="t">
            <a:spAutoFit/>
          </a:bodyPr>
          <a:lstStyle/>
          <a:p>
            <a:pPr algn="l">
              <a:lnSpc>
                <a:spcPts val="7388"/>
              </a:lnSpc>
            </a:pPr>
            <a:r>
              <a:rPr lang="en-US" sz="6156" b="1">
                <a:solidFill>
                  <a:srgbClr val="01003B"/>
                </a:solidFill>
                <a:latin typeface="Cabin Bold"/>
                <a:ea typeface="Cabin Bold"/>
                <a:cs typeface="Cabin Bold"/>
                <a:sym typeface="Cabin Bold"/>
              </a:rPr>
              <a:t>NỘI DUNG</a:t>
            </a:r>
          </a:p>
        </p:txBody>
      </p:sp>
      <p:sp>
        <p:nvSpPr>
          <p:cNvPr id="19" name="TextBox 19"/>
          <p:cNvSpPr txBox="1"/>
          <p:nvPr/>
        </p:nvSpPr>
        <p:spPr>
          <a:xfrm>
            <a:off x="3192223" y="2614982"/>
            <a:ext cx="5924073"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Lý do lựa chọn đề tài</a:t>
            </a:r>
          </a:p>
        </p:txBody>
      </p:sp>
      <p:sp>
        <p:nvSpPr>
          <p:cNvPr id="20" name="TextBox 20"/>
          <p:cNvSpPr txBox="1"/>
          <p:nvPr/>
        </p:nvSpPr>
        <p:spPr>
          <a:xfrm>
            <a:off x="3146805" y="3884038"/>
            <a:ext cx="14315138" cy="1552576"/>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Giới thiệu về đề tài xây dựng ứng dụng quản lý kế hoạch công việc</a:t>
            </a:r>
          </a:p>
        </p:txBody>
      </p:sp>
      <p:sp>
        <p:nvSpPr>
          <p:cNvPr id="21" name="TextBox 21"/>
          <p:cNvSpPr txBox="1"/>
          <p:nvPr/>
        </p:nvSpPr>
        <p:spPr>
          <a:xfrm>
            <a:off x="3192223" y="5879493"/>
            <a:ext cx="9447646"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Mô tả các chức năng của ứng dụng</a:t>
            </a:r>
            <a:r>
              <a:rPr lang="en-US" sz="4499">
                <a:solidFill>
                  <a:srgbClr val="01003B"/>
                </a:solidFill>
                <a:latin typeface="Asap"/>
                <a:ea typeface="Asap"/>
                <a:cs typeface="Asap"/>
                <a:sym typeface="Asap"/>
              </a:rPr>
              <a:t> </a:t>
            </a:r>
          </a:p>
        </p:txBody>
      </p:sp>
      <p:sp>
        <p:nvSpPr>
          <p:cNvPr id="22" name="TextBox 22"/>
          <p:cNvSpPr txBox="1"/>
          <p:nvPr/>
        </p:nvSpPr>
        <p:spPr>
          <a:xfrm>
            <a:off x="3192223" y="7425798"/>
            <a:ext cx="7877034"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Kết luận và hướng phát triển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707465" y="2239265"/>
            <a:ext cx="6003255" cy="6003255"/>
            <a:chOff x="0" y="0"/>
            <a:chExt cx="6350000" cy="6350000"/>
          </a:xfrm>
        </p:grpSpPr>
        <p:sp>
          <p:nvSpPr>
            <p:cNvPr id="3" name="Freeform 3"/>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0604" r="-19489"/>
              </a:stretch>
            </a:blipFill>
          </p:spPr>
          <p:txBody>
            <a:bodyPr/>
            <a:lstStyle/>
            <a:p>
              <a:endParaRPr lang="vi-VN"/>
            </a:p>
          </p:txBody>
        </p:sp>
      </p:grpSp>
      <p:sp>
        <p:nvSpPr>
          <p:cNvPr id="4" name="TextBox 4"/>
          <p:cNvSpPr txBox="1"/>
          <p:nvPr/>
        </p:nvSpPr>
        <p:spPr>
          <a:xfrm>
            <a:off x="687149" y="2128481"/>
            <a:ext cx="9748357" cy="1762125"/>
          </a:xfrm>
          <a:prstGeom prst="rect">
            <a:avLst/>
          </a:prstGeom>
        </p:spPr>
        <p:txBody>
          <a:bodyPr lIns="0" tIns="0" rIns="0" bIns="0" rtlCol="0" anchor="t">
            <a:spAutoFit/>
          </a:bodyPr>
          <a:lstStyle/>
          <a:p>
            <a:pPr marL="728661" lvl="1" indent="-364330" algn="just">
              <a:lnSpc>
                <a:spcPts val="4724"/>
              </a:lnSpc>
              <a:buFont typeface="Arial"/>
              <a:buChar char="•"/>
            </a:pPr>
            <a:r>
              <a:rPr lang="en-US" sz="3374">
                <a:solidFill>
                  <a:srgbClr val="01003B"/>
                </a:solidFill>
                <a:latin typeface="Asap"/>
                <a:ea typeface="Asap"/>
                <a:cs typeface="Asap"/>
                <a:sym typeface="Asap"/>
              </a:rPr>
              <a:t>Thói quen làm việc theo cảm hứng và tự phát là một yếu tố tiêu cực, ảnh hưởng trực tiếp đến chất lượng công việc. </a:t>
            </a:r>
          </a:p>
        </p:txBody>
      </p:sp>
      <p:sp>
        <p:nvSpPr>
          <p:cNvPr id="5" name="Freeform 5"/>
          <p:cNvSpPr/>
          <p:nvPr/>
        </p:nvSpPr>
        <p:spPr>
          <a:xfrm>
            <a:off x="529105" y="526407"/>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grpSp>
        <p:nvGrpSpPr>
          <p:cNvPr id="6" name="Group 6"/>
          <p:cNvGrpSpPr/>
          <p:nvPr/>
        </p:nvGrpSpPr>
        <p:grpSpPr>
          <a:xfrm>
            <a:off x="632281" y="629583"/>
            <a:ext cx="798234" cy="79823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1</a:t>
              </a:r>
            </a:p>
          </p:txBody>
        </p:sp>
      </p:grpSp>
      <p:sp>
        <p:nvSpPr>
          <p:cNvPr id="9" name="TextBox 9"/>
          <p:cNvSpPr txBox="1"/>
          <p:nvPr/>
        </p:nvSpPr>
        <p:spPr>
          <a:xfrm>
            <a:off x="1829692" y="604837"/>
            <a:ext cx="5924073"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Lý do lựa chọn đề tài</a:t>
            </a:r>
          </a:p>
        </p:txBody>
      </p:sp>
      <p:sp>
        <p:nvSpPr>
          <p:cNvPr id="10" name="TextBox 10"/>
          <p:cNvSpPr txBox="1"/>
          <p:nvPr/>
        </p:nvSpPr>
        <p:spPr>
          <a:xfrm>
            <a:off x="687149" y="4044235"/>
            <a:ext cx="9748357" cy="2317115"/>
          </a:xfrm>
          <a:prstGeom prst="rect">
            <a:avLst/>
          </a:prstGeom>
        </p:spPr>
        <p:txBody>
          <a:bodyPr lIns="0" tIns="0" rIns="0" bIns="0" rtlCol="0" anchor="t">
            <a:spAutoFit/>
          </a:bodyPr>
          <a:lstStyle/>
          <a:p>
            <a:pPr marL="707071" lvl="1" indent="-353536" algn="just">
              <a:lnSpc>
                <a:spcPts val="4584"/>
              </a:lnSpc>
              <a:buFont typeface="Arial"/>
              <a:buChar char="•"/>
            </a:pPr>
            <a:r>
              <a:rPr lang="en-US" sz="3274">
                <a:solidFill>
                  <a:srgbClr val="01003B"/>
                </a:solidFill>
                <a:latin typeface="Asap"/>
                <a:ea typeface="Asap"/>
                <a:cs typeface="Asap"/>
                <a:sym typeface="Asap"/>
              </a:rPr>
              <a:t>Để đạt được hiệu quả tối ưu, chúng ta cần xây dựng một kế hoạch cụ thể và rõ ràng, từ đó có thể dễ dàng thực hiện các nhiệm vụ theo đúng hướng. </a:t>
            </a:r>
          </a:p>
        </p:txBody>
      </p:sp>
      <p:sp>
        <p:nvSpPr>
          <p:cNvPr id="11" name="TextBox 11"/>
          <p:cNvSpPr txBox="1"/>
          <p:nvPr/>
        </p:nvSpPr>
        <p:spPr>
          <a:xfrm>
            <a:off x="687149" y="6742430"/>
            <a:ext cx="9748357" cy="2243455"/>
          </a:xfrm>
          <a:prstGeom prst="rect">
            <a:avLst/>
          </a:prstGeom>
        </p:spPr>
        <p:txBody>
          <a:bodyPr lIns="0" tIns="0" rIns="0" bIns="0" rtlCol="0" anchor="t">
            <a:spAutoFit/>
          </a:bodyPr>
          <a:lstStyle/>
          <a:p>
            <a:pPr marL="685482" lvl="1" indent="-342741" algn="just">
              <a:lnSpc>
                <a:spcPts val="4444"/>
              </a:lnSpc>
              <a:buFont typeface="Arial"/>
              <a:buChar char="•"/>
            </a:pPr>
            <a:r>
              <a:rPr lang="en-US" sz="3174">
                <a:solidFill>
                  <a:srgbClr val="01003B"/>
                </a:solidFill>
                <a:latin typeface="Asap"/>
                <a:ea typeface="Asap"/>
                <a:cs typeface="Asap"/>
                <a:sym typeface="Asap"/>
              </a:rPr>
              <a:t>Một ứng dụng quản lý công việc sẽ đóng vai trò quan trọng trong việc tổ chức, giám sát và tối ưu hóa kế hoạch, giúp chúng ta làm việc một cách khoa học và hiệu quả hơn.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2415644">
            <a:off x="10271380" y="7966033"/>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551814" y="655362"/>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654990" y="758537"/>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2</a:t>
              </a:r>
            </a:p>
          </p:txBody>
        </p:sp>
      </p:grpSp>
      <p:sp>
        <p:nvSpPr>
          <p:cNvPr id="7" name="Freeform 7"/>
          <p:cNvSpPr/>
          <p:nvPr/>
        </p:nvSpPr>
        <p:spPr>
          <a:xfrm>
            <a:off x="2435914" y="4591359"/>
            <a:ext cx="4337235" cy="4880151"/>
          </a:xfrm>
          <a:custGeom>
            <a:avLst/>
            <a:gdLst/>
            <a:ahLst/>
            <a:cxnLst/>
            <a:rect l="l" t="t" r="r" b="b"/>
            <a:pathLst>
              <a:path w="4337235" h="4880151">
                <a:moveTo>
                  <a:pt x="0" y="0"/>
                </a:moveTo>
                <a:lnTo>
                  <a:pt x="4337235" y="0"/>
                </a:lnTo>
                <a:lnTo>
                  <a:pt x="4337235" y="4880151"/>
                </a:lnTo>
                <a:lnTo>
                  <a:pt x="0" y="4880151"/>
                </a:lnTo>
                <a:lnTo>
                  <a:pt x="0" y="0"/>
                </a:lnTo>
                <a:close/>
              </a:path>
            </a:pathLst>
          </a:custGeom>
          <a:blipFill>
            <a:blip r:embed="rId6"/>
            <a:stretch>
              <a:fillRect/>
            </a:stretch>
          </a:blipFill>
        </p:spPr>
        <p:txBody>
          <a:bodyPr/>
          <a:lstStyle/>
          <a:p>
            <a:endParaRPr lang="vi-VN"/>
          </a:p>
        </p:txBody>
      </p:sp>
      <p:sp>
        <p:nvSpPr>
          <p:cNvPr id="8" name="Freeform 8"/>
          <p:cNvSpPr/>
          <p:nvPr/>
        </p:nvSpPr>
        <p:spPr>
          <a:xfrm>
            <a:off x="10590237" y="4287524"/>
            <a:ext cx="5183986" cy="5183986"/>
          </a:xfrm>
          <a:custGeom>
            <a:avLst/>
            <a:gdLst/>
            <a:ahLst/>
            <a:cxnLst/>
            <a:rect l="l" t="t" r="r" b="b"/>
            <a:pathLst>
              <a:path w="5183986" h="5183986">
                <a:moveTo>
                  <a:pt x="0" y="0"/>
                </a:moveTo>
                <a:lnTo>
                  <a:pt x="5183986" y="0"/>
                </a:lnTo>
                <a:lnTo>
                  <a:pt x="5183986" y="5183986"/>
                </a:lnTo>
                <a:lnTo>
                  <a:pt x="0" y="5183986"/>
                </a:lnTo>
                <a:lnTo>
                  <a:pt x="0" y="0"/>
                </a:lnTo>
                <a:close/>
              </a:path>
            </a:pathLst>
          </a:custGeom>
          <a:blipFill>
            <a:blip r:embed="rId7"/>
            <a:stretch>
              <a:fillRect/>
            </a:stretch>
          </a:blipFill>
        </p:spPr>
        <p:txBody>
          <a:bodyPr/>
          <a:lstStyle/>
          <a:p>
            <a:endParaRPr lang="vi-VN"/>
          </a:p>
        </p:txBody>
      </p:sp>
      <p:sp>
        <p:nvSpPr>
          <p:cNvPr id="9" name="TextBox 9"/>
          <p:cNvSpPr txBox="1"/>
          <p:nvPr/>
        </p:nvSpPr>
        <p:spPr>
          <a:xfrm>
            <a:off x="1806983" y="345802"/>
            <a:ext cx="14337847" cy="1552576"/>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Giới thiệu về đề tài xây dựng ứng dụng quản lý kế hoạch công việc</a:t>
            </a:r>
          </a:p>
        </p:txBody>
      </p:sp>
      <p:sp>
        <p:nvSpPr>
          <p:cNvPr id="10" name="TextBox 10"/>
          <p:cNvSpPr txBox="1"/>
          <p:nvPr/>
        </p:nvSpPr>
        <p:spPr>
          <a:xfrm>
            <a:off x="803672" y="2059971"/>
            <a:ext cx="16344467" cy="1762125"/>
          </a:xfrm>
          <a:prstGeom prst="rect">
            <a:avLst/>
          </a:prstGeom>
        </p:spPr>
        <p:txBody>
          <a:bodyPr lIns="0" tIns="0" rIns="0" bIns="0" rtlCol="0" anchor="t">
            <a:spAutoFit/>
          </a:bodyPr>
          <a:lstStyle/>
          <a:p>
            <a:pPr algn="just">
              <a:lnSpc>
                <a:spcPts val="4724"/>
              </a:lnSpc>
            </a:pPr>
            <a:r>
              <a:rPr lang="en-US" sz="3374">
                <a:solidFill>
                  <a:srgbClr val="01003B"/>
                </a:solidFill>
                <a:latin typeface="Asap"/>
                <a:ea typeface="Asap"/>
                <a:cs typeface="Asap"/>
                <a:sym typeface="Asap"/>
              </a:rPr>
              <a:t>Ứng dụng được xây dựng bằng ngôn ngữ lập trình C# mạnh mẽ, kết hợp với hệ quản trị cơ sở dữ liệu Microsoft SQL Server với tính bảo mật và ổn định cao, giúp ứng dụng có giao diện trực quan, dễ sử dụng.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2415644">
            <a:off x="10271380" y="7966033"/>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480966" y="519109"/>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584142" y="622284"/>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2</a:t>
              </a:r>
            </a:p>
          </p:txBody>
        </p:sp>
      </p:grpSp>
      <p:sp>
        <p:nvSpPr>
          <p:cNvPr id="8" name="TextBox 8"/>
          <p:cNvSpPr txBox="1"/>
          <p:nvPr/>
        </p:nvSpPr>
        <p:spPr>
          <a:xfrm>
            <a:off x="1736135" y="209549"/>
            <a:ext cx="14337847" cy="1552576"/>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Giới thiệu về đề tài xây dựng ứng dụng quản lý kế hoạch công việc</a:t>
            </a:r>
          </a:p>
        </p:txBody>
      </p:sp>
      <p:pic>
        <p:nvPicPr>
          <p:cNvPr id="10" name="Picture 9">
            <a:extLst>
              <a:ext uri="{FF2B5EF4-FFF2-40B4-BE49-F238E27FC236}">
                <a16:creationId xmlns:a16="http://schemas.microsoft.com/office/drawing/2014/main" id="{71D04042-4DFF-690C-D29E-881F0F8EE302}"/>
              </a:ext>
            </a:extLst>
          </p:cNvPr>
          <p:cNvPicPr>
            <a:picLocks noChangeAspect="1"/>
          </p:cNvPicPr>
          <p:nvPr/>
        </p:nvPicPr>
        <p:blipFill>
          <a:blip r:embed="rId6"/>
          <a:stretch>
            <a:fillRect/>
          </a:stretch>
        </p:blipFill>
        <p:spPr>
          <a:xfrm>
            <a:off x="3886200" y="1762125"/>
            <a:ext cx="11160727" cy="8138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480966" y="395585"/>
            <a:ext cx="1004586" cy="1004586"/>
          </a:xfrm>
          <a:custGeom>
            <a:avLst/>
            <a:gdLst/>
            <a:ahLst/>
            <a:cxnLst/>
            <a:rect l="l" t="t" r="r" b="b"/>
            <a:pathLst>
              <a:path w="1004586" h="1004586">
                <a:moveTo>
                  <a:pt x="0" y="0"/>
                </a:moveTo>
                <a:lnTo>
                  <a:pt x="1004586" y="0"/>
                </a:lnTo>
                <a:lnTo>
                  <a:pt x="1004586" y="1004586"/>
                </a:lnTo>
                <a:lnTo>
                  <a:pt x="0" y="10045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584142" y="498761"/>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7" name="TextBox 7"/>
          <p:cNvSpPr txBox="1"/>
          <p:nvPr/>
        </p:nvSpPr>
        <p:spPr>
          <a:xfrm>
            <a:off x="1736135" y="481313"/>
            <a:ext cx="14337847" cy="762001"/>
          </a:xfrm>
          <a:prstGeom prst="rect">
            <a:avLst/>
          </a:prstGeom>
        </p:spPr>
        <p:txBody>
          <a:bodyPr lIns="0" tIns="0" rIns="0" bIns="0" rtlCol="0" anchor="t">
            <a:spAutoFit/>
          </a:bodyPr>
          <a:lstStyle/>
          <a:p>
            <a:pPr algn="l">
              <a:lnSpc>
                <a:spcPts val="6299"/>
              </a:lnSpc>
            </a:pPr>
            <a:r>
              <a:rPr lang="en-US" sz="4499" b="1" dirty="0" err="1">
                <a:solidFill>
                  <a:srgbClr val="01003B"/>
                </a:solidFill>
                <a:latin typeface="Asap Bold"/>
                <a:ea typeface="Asap Bold"/>
                <a:cs typeface="Asap Bold"/>
                <a:sym typeface="Asap Bold"/>
              </a:rPr>
              <a:t>Mô</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tả</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các</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chức</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năng</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của</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ứng</a:t>
            </a:r>
            <a:r>
              <a:rPr lang="en-US" sz="4499" b="1" dirty="0">
                <a:solidFill>
                  <a:srgbClr val="01003B"/>
                </a:solidFill>
                <a:latin typeface="Asap Bold"/>
                <a:ea typeface="Asap Bold"/>
                <a:cs typeface="Asap Bold"/>
                <a:sym typeface="Asap Bold"/>
              </a:rPr>
              <a:t> </a:t>
            </a:r>
            <a:r>
              <a:rPr lang="en-US" sz="4499" b="1" dirty="0" err="1">
                <a:solidFill>
                  <a:srgbClr val="01003B"/>
                </a:solidFill>
                <a:latin typeface="Asap Bold"/>
                <a:ea typeface="Asap Bold"/>
                <a:cs typeface="Asap Bold"/>
                <a:sym typeface="Asap Bold"/>
              </a:rPr>
              <a:t>dụng</a:t>
            </a:r>
            <a:endParaRPr lang="en-US" sz="4499" b="1" dirty="0">
              <a:solidFill>
                <a:srgbClr val="01003B"/>
              </a:solidFill>
              <a:latin typeface="Asap Bold"/>
              <a:ea typeface="Asap Bold"/>
              <a:cs typeface="Asap Bold"/>
              <a:sym typeface="Asap Bold"/>
            </a:endParaRPr>
          </a:p>
        </p:txBody>
      </p:sp>
      <p:sp>
        <p:nvSpPr>
          <p:cNvPr id="8" name="TextBox 8"/>
          <p:cNvSpPr txBox="1"/>
          <p:nvPr/>
        </p:nvSpPr>
        <p:spPr>
          <a:xfrm>
            <a:off x="568902" y="1503347"/>
            <a:ext cx="16344467" cy="623570"/>
          </a:xfrm>
          <a:prstGeom prst="rect">
            <a:avLst/>
          </a:prstGeom>
        </p:spPr>
        <p:txBody>
          <a:bodyPr lIns="0" tIns="0" rIns="0" bIns="0" rtlCol="0" anchor="t">
            <a:spAutoFit/>
          </a:bodyPr>
          <a:lstStyle/>
          <a:p>
            <a:pPr algn="just">
              <a:lnSpc>
                <a:spcPts val="5004"/>
              </a:lnSpc>
            </a:pPr>
            <a:r>
              <a:rPr lang="en-US" sz="3574" b="1" dirty="0">
                <a:solidFill>
                  <a:srgbClr val="01003B"/>
                </a:solidFill>
                <a:latin typeface="Asap Bold"/>
                <a:ea typeface="Asap Bold"/>
                <a:cs typeface="Asap Bold"/>
                <a:sym typeface="Asap Bold"/>
              </a:rPr>
              <a:t>3.1 </a:t>
            </a:r>
            <a:r>
              <a:rPr lang="en-US" sz="3574" b="1" dirty="0" err="1">
                <a:solidFill>
                  <a:srgbClr val="01003B"/>
                </a:solidFill>
                <a:latin typeface="Asap Bold"/>
                <a:ea typeface="Asap Bold"/>
                <a:cs typeface="Asap Bold"/>
                <a:sym typeface="Asap Bold"/>
              </a:rPr>
              <a:t>Tổ</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chức</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và</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quản</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lý</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kế</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hoạch</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công</a:t>
            </a:r>
            <a:r>
              <a:rPr lang="en-US" sz="3574" b="1" dirty="0">
                <a:solidFill>
                  <a:srgbClr val="01003B"/>
                </a:solidFill>
                <a:latin typeface="Asap Bold"/>
                <a:ea typeface="Asap Bold"/>
                <a:cs typeface="Asap Bold"/>
                <a:sym typeface="Asap Bold"/>
              </a:rPr>
              <a:t> </a:t>
            </a:r>
            <a:r>
              <a:rPr lang="en-US" sz="3574" b="1" dirty="0" err="1">
                <a:solidFill>
                  <a:srgbClr val="01003B"/>
                </a:solidFill>
                <a:latin typeface="Asap Bold"/>
                <a:ea typeface="Asap Bold"/>
                <a:cs typeface="Asap Bold"/>
                <a:sym typeface="Asap Bold"/>
              </a:rPr>
              <a:t>việc</a:t>
            </a:r>
            <a:endParaRPr lang="en-US" sz="3574" b="1" dirty="0">
              <a:solidFill>
                <a:srgbClr val="01003B"/>
              </a:solidFill>
              <a:latin typeface="Asap Bold"/>
              <a:ea typeface="Asap Bold"/>
              <a:cs typeface="Asap Bold"/>
              <a:sym typeface="Asap Bold"/>
            </a:endParaRPr>
          </a:p>
        </p:txBody>
      </p:sp>
      <p:sp>
        <p:nvSpPr>
          <p:cNvPr id="9" name="TextBox 9"/>
          <p:cNvSpPr txBox="1"/>
          <p:nvPr/>
        </p:nvSpPr>
        <p:spPr>
          <a:xfrm>
            <a:off x="568902" y="2159564"/>
            <a:ext cx="16642453" cy="1171575"/>
          </a:xfrm>
          <a:prstGeom prst="rect">
            <a:avLst/>
          </a:prstGeom>
        </p:spPr>
        <p:txBody>
          <a:bodyPr wrap="square" lIns="0" tIns="0" rIns="0" bIns="0" rtlCol="0" anchor="t">
            <a:spAutoFit/>
          </a:bodyPr>
          <a:lstStyle/>
          <a:p>
            <a:pPr algn="just">
              <a:lnSpc>
                <a:spcPts val="4724"/>
              </a:lnSpc>
            </a:pPr>
            <a:r>
              <a:rPr lang="en-US" sz="3374" dirty="0">
                <a:solidFill>
                  <a:srgbClr val="01003B"/>
                </a:solidFill>
                <a:latin typeface="Asap"/>
                <a:ea typeface="Asap"/>
                <a:cs typeface="Asap"/>
                <a:sym typeface="Asap"/>
              </a:rPr>
              <a:t>Cho </a:t>
            </a:r>
            <a:r>
              <a:rPr lang="en-US" sz="3374" dirty="0" err="1">
                <a:solidFill>
                  <a:srgbClr val="01003B"/>
                </a:solidFill>
                <a:latin typeface="Asap"/>
                <a:ea typeface="Asap"/>
                <a:cs typeface="Asap"/>
                <a:sym typeface="Asap"/>
              </a:rPr>
              <a:t>phép</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người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dùng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thêm</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mới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cập</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nhật</a:t>
            </a:r>
            <a:r>
              <a:rPr lang="en-US" sz="3374" dirty="0">
                <a:solidFill>
                  <a:srgbClr val="01003B"/>
                </a:solidFill>
                <a:latin typeface="Asap"/>
                <a:ea typeface="Asap"/>
                <a:cs typeface="Asap"/>
                <a:sym typeface="Asap"/>
              </a:rPr>
              <a:t> , </a:t>
            </a:r>
            <a:r>
              <a:rPr lang="en-US" sz="3374" dirty="0" err="1">
                <a:solidFill>
                  <a:srgbClr val="01003B"/>
                </a:solidFill>
                <a:latin typeface="Asap"/>
                <a:ea typeface="Asap"/>
                <a:cs typeface="Asap"/>
                <a:sym typeface="Asap"/>
              </a:rPr>
              <a:t>lựa</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chọn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thời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gian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và</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lưu</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lại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thông</a:t>
            </a:r>
            <a:r>
              <a:rPr lang="en-US" sz="3374" dirty="0">
                <a:solidFill>
                  <a:srgbClr val="01003B"/>
                </a:solidFill>
                <a:latin typeface="Asap"/>
                <a:ea typeface="Asap"/>
                <a:cs typeface="Asap"/>
                <a:sym typeface="Asap"/>
              </a:rPr>
              <a:t> tin </a:t>
            </a:r>
            <a:r>
              <a:rPr lang="en-US" sz="3374" dirty="0" err="1">
                <a:solidFill>
                  <a:srgbClr val="01003B"/>
                </a:solidFill>
                <a:latin typeface="Asap"/>
                <a:ea typeface="Asap"/>
                <a:cs typeface="Asap"/>
                <a:sym typeface="Asap"/>
              </a:rPr>
              <a:t>về</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mô</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tả</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phân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loại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và</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thời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gian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thực</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hiện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công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việc</a:t>
            </a:r>
            <a:r>
              <a:rPr lang="en-US" sz="3374" dirty="0">
                <a:solidFill>
                  <a:srgbClr val="01003B"/>
                </a:solidFill>
                <a:latin typeface="Asap"/>
                <a:ea typeface="Asap"/>
                <a:cs typeface="Asap"/>
                <a:sym typeface="Asap"/>
              </a:rPr>
              <a:t>.</a:t>
            </a:r>
          </a:p>
        </p:txBody>
      </p:sp>
      <p:pic>
        <p:nvPicPr>
          <p:cNvPr id="11" name="Picture 10">
            <a:extLst>
              <a:ext uri="{FF2B5EF4-FFF2-40B4-BE49-F238E27FC236}">
                <a16:creationId xmlns:a16="http://schemas.microsoft.com/office/drawing/2014/main" id="{60424D11-8C28-8B37-F248-995D41580F3F}"/>
              </a:ext>
            </a:extLst>
          </p:cNvPr>
          <p:cNvPicPr>
            <a:picLocks noChangeAspect="1"/>
          </p:cNvPicPr>
          <p:nvPr/>
        </p:nvPicPr>
        <p:blipFill>
          <a:blip r:embed="rId6"/>
          <a:stretch>
            <a:fillRect/>
          </a:stretch>
        </p:blipFill>
        <p:spPr>
          <a:xfrm>
            <a:off x="762000" y="3676320"/>
            <a:ext cx="7383997" cy="6396470"/>
          </a:xfrm>
          <a:prstGeom prst="rect">
            <a:avLst/>
          </a:prstGeom>
        </p:spPr>
      </p:pic>
      <p:pic>
        <p:nvPicPr>
          <p:cNvPr id="12" name="Picture 11">
            <a:extLst>
              <a:ext uri="{FF2B5EF4-FFF2-40B4-BE49-F238E27FC236}">
                <a16:creationId xmlns:a16="http://schemas.microsoft.com/office/drawing/2014/main" id="{4682B178-699A-AA89-2EC6-A234E22EC91F}"/>
              </a:ext>
            </a:extLst>
          </p:cNvPr>
          <p:cNvPicPr>
            <a:picLocks noChangeAspect="1"/>
          </p:cNvPicPr>
          <p:nvPr/>
        </p:nvPicPr>
        <p:blipFill>
          <a:blip r:embed="rId7"/>
          <a:stretch>
            <a:fillRect/>
          </a:stretch>
        </p:blipFill>
        <p:spPr>
          <a:xfrm>
            <a:off x="9113520" y="3650108"/>
            <a:ext cx="8097835" cy="6396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551814" y="32473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654990" y="427912"/>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7" name="TextBox 7"/>
          <p:cNvSpPr txBox="1"/>
          <p:nvPr/>
        </p:nvSpPr>
        <p:spPr>
          <a:xfrm>
            <a:off x="1806983" y="410465"/>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Mô tả các chức năng của ứng dụng</a:t>
            </a:r>
          </a:p>
        </p:txBody>
      </p:sp>
      <p:sp>
        <p:nvSpPr>
          <p:cNvPr id="8" name="TextBox 8"/>
          <p:cNvSpPr txBox="1"/>
          <p:nvPr/>
        </p:nvSpPr>
        <p:spPr>
          <a:xfrm>
            <a:off x="654990" y="1432153"/>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3.2 Hiển thị dưới dạng danh sách các công việc</a:t>
            </a:r>
          </a:p>
        </p:txBody>
      </p:sp>
      <p:sp>
        <p:nvSpPr>
          <p:cNvPr id="9" name="TextBox 9"/>
          <p:cNvSpPr txBox="1"/>
          <p:nvPr/>
        </p:nvSpPr>
        <p:spPr>
          <a:xfrm>
            <a:off x="685470" y="2158553"/>
            <a:ext cx="16344467" cy="1171575"/>
          </a:xfrm>
          <a:prstGeom prst="rect">
            <a:avLst/>
          </a:prstGeom>
        </p:spPr>
        <p:txBody>
          <a:bodyPr wrap="square" lIns="0" tIns="0" rIns="0" bIns="0" rtlCol="0" anchor="t">
            <a:spAutoFit/>
          </a:bodyPr>
          <a:lstStyle/>
          <a:p>
            <a:pPr algn="just">
              <a:lnSpc>
                <a:spcPts val="4724"/>
              </a:lnSpc>
            </a:pPr>
            <a:r>
              <a:rPr lang="en-US" sz="3374" dirty="0" err="1">
                <a:solidFill>
                  <a:srgbClr val="01003B"/>
                </a:solidFill>
                <a:latin typeface="Asap"/>
                <a:ea typeface="Asap"/>
                <a:cs typeface="Asap"/>
                <a:sym typeface="Asap"/>
              </a:rPr>
              <a:t>Ứng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dụng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cho</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phép</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hiển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thị</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công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việc</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theo</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khoảng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thời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gian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người</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dùng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lựa</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chọn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hiển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thị</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công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việc</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theo</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tháng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và</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theo</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từng</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phân</a:t>
            </a:r>
            <a:r>
              <a:rPr lang="en-US" sz="3374" dirty="0">
                <a:solidFill>
                  <a:srgbClr val="01003B"/>
                </a:solidFill>
                <a:latin typeface="Asap"/>
                <a:ea typeface="Asap"/>
                <a:cs typeface="Asap"/>
                <a:sym typeface="Asap"/>
              </a:rPr>
              <a:t> </a:t>
            </a:r>
            <a:r>
              <a:rPr lang="en-US" sz="3374" dirty="0" err="1">
                <a:solidFill>
                  <a:srgbClr val="01003B"/>
                </a:solidFill>
                <a:latin typeface="Asap"/>
                <a:ea typeface="Asap"/>
                <a:cs typeface="Asap"/>
                <a:sym typeface="Asap"/>
              </a:rPr>
              <a:t>loại</a:t>
            </a:r>
            <a:r>
              <a:rPr lang="en-US" sz="3374" dirty="0">
                <a:solidFill>
                  <a:srgbClr val="01003B"/>
                </a:solidFill>
                <a:latin typeface="Asap"/>
                <a:ea typeface="Asap"/>
                <a:cs typeface="Asap"/>
                <a:sym typeface="Asap"/>
              </a:rPr>
              <a:t>.</a:t>
            </a:r>
          </a:p>
        </p:txBody>
      </p:sp>
      <p:pic>
        <p:nvPicPr>
          <p:cNvPr id="11" name="Picture 10">
            <a:extLst>
              <a:ext uri="{FF2B5EF4-FFF2-40B4-BE49-F238E27FC236}">
                <a16:creationId xmlns:a16="http://schemas.microsoft.com/office/drawing/2014/main" id="{1A15800F-DC36-C7F5-C79A-C91A1208586F}"/>
              </a:ext>
            </a:extLst>
          </p:cNvPr>
          <p:cNvPicPr>
            <a:picLocks noChangeAspect="1"/>
          </p:cNvPicPr>
          <p:nvPr/>
        </p:nvPicPr>
        <p:blipFill>
          <a:blip r:embed="rId6"/>
          <a:stretch>
            <a:fillRect/>
          </a:stretch>
        </p:blipFill>
        <p:spPr>
          <a:xfrm>
            <a:off x="551814" y="3695700"/>
            <a:ext cx="17071164" cy="58561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528198" y="32473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p:cNvGrpSpPr/>
          <p:nvPr/>
        </p:nvGrpSpPr>
        <p:grpSpPr>
          <a:xfrm>
            <a:off x="631374" y="427912"/>
            <a:ext cx="798234" cy="79823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7" name="TextBox 7"/>
          <p:cNvSpPr txBox="1"/>
          <p:nvPr/>
        </p:nvSpPr>
        <p:spPr>
          <a:xfrm>
            <a:off x="1783367" y="410465"/>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Mô tả các chức năng của ứng dụng</a:t>
            </a:r>
          </a:p>
        </p:txBody>
      </p:sp>
      <p:sp>
        <p:nvSpPr>
          <p:cNvPr id="8" name="TextBox 8"/>
          <p:cNvSpPr txBox="1"/>
          <p:nvPr/>
        </p:nvSpPr>
        <p:spPr>
          <a:xfrm>
            <a:off x="631374" y="1432153"/>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3.3 Thống kê chi tiết dựa trên kế hoạch của người dùng</a:t>
            </a:r>
          </a:p>
        </p:txBody>
      </p:sp>
      <p:sp>
        <p:nvSpPr>
          <p:cNvPr id="9" name="TextBox 9"/>
          <p:cNvSpPr txBox="1"/>
          <p:nvPr/>
        </p:nvSpPr>
        <p:spPr>
          <a:xfrm>
            <a:off x="631374" y="2170023"/>
            <a:ext cx="16627926" cy="1171575"/>
          </a:xfrm>
          <a:prstGeom prst="rect">
            <a:avLst/>
          </a:prstGeom>
        </p:spPr>
        <p:txBody>
          <a:bodyPr lIns="0" tIns="0" rIns="0" bIns="0" rtlCol="0" anchor="t">
            <a:spAutoFit/>
          </a:bodyPr>
          <a:lstStyle/>
          <a:p>
            <a:pPr algn="just">
              <a:lnSpc>
                <a:spcPts val="4724"/>
              </a:lnSpc>
            </a:pPr>
            <a:r>
              <a:rPr lang="en-US" sz="3374">
                <a:solidFill>
                  <a:srgbClr val="01003B"/>
                </a:solidFill>
                <a:latin typeface="Asap"/>
                <a:ea typeface="Asap"/>
                <a:cs typeface="Asap"/>
                <a:sym typeface="Asap"/>
              </a:rPr>
              <a:t>Cung cấp thống kê cho người dùng dựa trên các công việc được phân loại, giúp người dùng dễ dàng theo dõi và nâng cao hiệu suất làm việc.</a:t>
            </a:r>
          </a:p>
        </p:txBody>
      </p:sp>
      <p:pic>
        <p:nvPicPr>
          <p:cNvPr id="13" name="Picture 12">
            <a:extLst>
              <a:ext uri="{FF2B5EF4-FFF2-40B4-BE49-F238E27FC236}">
                <a16:creationId xmlns:a16="http://schemas.microsoft.com/office/drawing/2014/main" id="{0F45614E-F0EC-2115-334D-1CFE6BCCD100}"/>
              </a:ext>
            </a:extLst>
          </p:cNvPr>
          <p:cNvPicPr>
            <a:picLocks noChangeAspect="1"/>
          </p:cNvPicPr>
          <p:nvPr/>
        </p:nvPicPr>
        <p:blipFill>
          <a:blip r:embed="rId6"/>
          <a:stretch>
            <a:fillRect/>
          </a:stretch>
        </p:blipFill>
        <p:spPr>
          <a:xfrm>
            <a:off x="3765670" y="3455898"/>
            <a:ext cx="10502780" cy="65220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02299B59-EA59-1989-D847-3CACB7251E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EE66162-7259-8E22-3BF3-5635D0D235BC}"/>
              </a:ext>
            </a:extLst>
          </p:cNvPr>
          <p:cNvSpPr/>
          <p:nvPr/>
        </p:nvSpPr>
        <p:spPr>
          <a:xfrm rot="-8402776">
            <a:off x="11788975" y="-2142491"/>
            <a:ext cx="15465517" cy="5595705"/>
          </a:xfrm>
          <a:custGeom>
            <a:avLst/>
            <a:gdLst/>
            <a:ahLst/>
            <a:cxnLst/>
            <a:rect l="l" t="t" r="r" b="b"/>
            <a:pathLst>
              <a:path w="15465517" h="5595705">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a:extLst>
              <a:ext uri="{FF2B5EF4-FFF2-40B4-BE49-F238E27FC236}">
                <a16:creationId xmlns:a16="http://schemas.microsoft.com/office/drawing/2014/main" id="{847DBBEF-B9DC-BE73-354F-D4776912E179}"/>
              </a:ext>
            </a:extLst>
          </p:cNvPr>
          <p:cNvSpPr/>
          <p:nvPr/>
        </p:nvSpPr>
        <p:spPr>
          <a:xfrm>
            <a:off x="528198" y="32473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 name="Group 4">
            <a:extLst>
              <a:ext uri="{FF2B5EF4-FFF2-40B4-BE49-F238E27FC236}">
                <a16:creationId xmlns:a16="http://schemas.microsoft.com/office/drawing/2014/main" id="{3C03D2A5-F94D-A440-C416-5C1C76B426B9}"/>
              </a:ext>
            </a:extLst>
          </p:cNvPr>
          <p:cNvGrpSpPr/>
          <p:nvPr/>
        </p:nvGrpSpPr>
        <p:grpSpPr>
          <a:xfrm>
            <a:off x="631374" y="427912"/>
            <a:ext cx="798234" cy="798234"/>
            <a:chOff x="0" y="0"/>
            <a:chExt cx="812800" cy="812800"/>
          </a:xfrm>
        </p:grpSpPr>
        <p:sp>
          <p:nvSpPr>
            <p:cNvPr id="5" name="Freeform 5">
              <a:extLst>
                <a:ext uri="{FF2B5EF4-FFF2-40B4-BE49-F238E27FC236}">
                  <a16:creationId xmlns:a16="http://schemas.microsoft.com/office/drawing/2014/main" id="{713EE568-DC9A-1542-2E81-2590DA38AE9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vi-VN"/>
            </a:p>
          </p:txBody>
        </p:sp>
        <p:sp>
          <p:nvSpPr>
            <p:cNvPr id="6" name="TextBox 6">
              <a:extLst>
                <a:ext uri="{FF2B5EF4-FFF2-40B4-BE49-F238E27FC236}">
                  <a16:creationId xmlns:a16="http://schemas.microsoft.com/office/drawing/2014/main" id="{AD3842C2-75CF-488B-93E5-99AD50602E57}"/>
                </a:ext>
              </a:extLst>
            </p:cNvPr>
            <p:cNvSpPr txBox="1"/>
            <p:nvPr/>
          </p:nvSpPr>
          <p:spPr>
            <a:xfrm>
              <a:off x="76200" y="19050"/>
              <a:ext cx="660400" cy="717550"/>
            </a:xfrm>
            <a:prstGeom prst="rect">
              <a:avLst/>
            </a:prstGeom>
          </p:spPr>
          <p:txBody>
            <a:bodyPr lIns="50800" tIns="50800" rIns="50800" bIns="50800" rtlCol="0" anchor="ctr"/>
            <a:lstStyle/>
            <a:p>
              <a:pPr algn="ctr">
                <a:lnSpc>
                  <a:spcPts val="3639"/>
                </a:lnSpc>
              </a:pPr>
              <a:r>
                <a:rPr lang="en-US" sz="2599" b="1">
                  <a:solidFill>
                    <a:srgbClr val="01003B"/>
                  </a:solidFill>
                  <a:latin typeface="Asap Bold"/>
                  <a:ea typeface="Asap Bold"/>
                  <a:cs typeface="Asap Bold"/>
                  <a:sym typeface="Asap Bold"/>
                </a:rPr>
                <a:t>3</a:t>
              </a:r>
            </a:p>
          </p:txBody>
        </p:sp>
      </p:grpSp>
      <p:sp>
        <p:nvSpPr>
          <p:cNvPr id="7" name="TextBox 7">
            <a:extLst>
              <a:ext uri="{FF2B5EF4-FFF2-40B4-BE49-F238E27FC236}">
                <a16:creationId xmlns:a16="http://schemas.microsoft.com/office/drawing/2014/main" id="{75C48F21-9A5C-18CA-DECA-6914F7BDD21D}"/>
              </a:ext>
            </a:extLst>
          </p:cNvPr>
          <p:cNvSpPr txBox="1"/>
          <p:nvPr/>
        </p:nvSpPr>
        <p:spPr>
          <a:xfrm>
            <a:off x="1783367" y="410465"/>
            <a:ext cx="14337847" cy="762001"/>
          </a:xfrm>
          <a:prstGeom prst="rect">
            <a:avLst/>
          </a:prstGeom>
        </p:spPr>
        <p:txBody>
          <a:bodyPr lIns="0" tIns="0" rIns="0" bIns="0" rtlCol="0" anchor="t">
            <a:spAutoFit/>
          </a:bodyPr>
          <a:lstStyle/>
          <a:p>
            <a:pPr algn="l">
              <a:lnSpc>
                <a:spcPts val="6299"/>
              </a:lnSpc>
            </a:pPr>
            <a:r>
              <a:rPr lang="en-US" sz="4499" b="1">
                <a:solidFill>
                  <a:srgbClr val="01003B"/>
                </a:solidFill>
                <a:latin typeface="Asap Bold"/>
                <a:ea typeface="Asap Bold"/>
                <a:cs typeface="Asap Bold"/>
                <a:sym typeface="Asap Bold"/>
              </a:rPr>
              <a:t>Mô tả các chức năng của ứng dụng</a:t>
            </a:r>
          </a:p>
        </p:txBody>
      </p:sp>
      <p:sp>
        <p:nvSpPr>
          <p:cNvPr id="8" name="TextBox 8">
            <a:extLst>
              <a:ext uri="{FF2B5EF4-FFF2-40B4-BE49-F238E27FC236}">
                <a16:creationId xmlns:a16="http://schemas.microsoft.com/office/drawing/2014/main" id="{627974E9-2AE0-D634-FE65-E78D524B3B0A}"/>
              </a:ext>
            </a:extLst>
          </p:cNvPr>
          <p:cNvSpPr txBox="1"/>
          <p:nvPr/>
        </p:nvSpPr>
        <p:spPr>
          <a:xfrm>
            <a:off x="631374" y="1432153"/>
            <a:ext cx="16344467" cy="623570"/>
          </a:xfrm>
          <a:prstGeom prst="rect">
            <a:avLst/>
          </a:prstGeom>
        </p:spPr>
        <p:txBody>
          <a:bodyPr lIns="0" tIns="0" rIns="0" bIns="0" rtlCol="0" anchor="t">
            <a:spAutoFit/>
          </a:bodyPr>
          <a:lstStyle/>
          <a:p>
            <a:pPr algn="just">
              <a:lnSpc>
                <a:spcPts val="5004"/>
              </a:lnSpc>
            </a:pPr>
            <a:r>
              <a:rPr lang="en-US" sz="3574" b="1">
                <a:solidFill>
                  <a:srgbClr val="01003B"/>
                </a:solidFill>
                <a:latin typeface="Asap Bold"/>
                <a:ea typeface="Asap Bold"/>
                <a:cs typeface="Asap Bold"/>
                <a:sym typeface="Asap Bold"/>
              </a:rPr>
              <a:t>3.3 Thống kê chi tiết dựa trên kế hoạch của người dùng</a:t>
            </a:r>
          </a:p>
        </p:txBody>
      </p:sp>
      <p:sp>
        <p:nvSpPr>
          <p:cNvPr id="9" name="TextBox 9">
            <a:extLst>
              <a:ext uri="{FF2B5EF4-FFF2-40B4-BE49-F238E27FC236}">
                <a16:creationId xmlns:a16="http://schemas.microsoft.com/office/drawing/2014/main" id="{5934C089-CC4C-FFFB-A956-8E29A706B424}"/>
              </a:ext>
            </a:extLst>
          </p:cNvPr>
          <p:cNvSpPr txBox="1"/>
          <p:nvPr/>
        </p:nvSpPr>
        <p:spPr>
          <a:xfrm>
            <a:off x="631374" y="2170023"/>
            <a:ext cx="16627926" cy="1171575"/>
          </a:xfrm>
          <a:prstGeom prst="rect">
            <a:avLst/>
          </a:prstGeom>
        </p:spPr>
        <p:txBody>
          <a:bodyPr lIns="0" tIns="0" rIns="0" bIns="0" rtlCol="0" anchor="t">
            <a:spAutoFit/>
          </a:bodyPr>
          <a:lstStyle/>
          <a:p>
            <a:pPr algn="just">
              <a:lnSpc>
                <a:spcPts val="4724"/>
              </a:lnSpc>
            </a:pPr>
            <a:r>
              <a:rPr lang="en-US" sz="3374">
                <a:solidFill>
                  <a:srgbClr val="01003B"/>
                </a:solidFill>
                <a:latin typeface="Asap"/>
                <a:ea typeface="Asap"/>
                <a:cs typeface="Asap"/>
                <a:sym typeface="Asap"/>
              </a:rPr>
              <a:t>Cung cấp thống kê cho người dùng dựa trên các công việc được phân loại, giúp người dùng dễ dàng theo dõi và nâng cao hiệu suất làm việc.</a:t>
            </a:r>
          </a:p>
        </p:txBody>
      </p:sp>
      <p:pic>
        <p:nvPicPr>
          <p:cNvPr id="14" name="Picture 13">
            <a:extLst>
              <a:ext uri="{FF2B5EF4-FFF2-40B4-BE49-F238E27FC236}">
                <a16:creationId xmlns:a16="http://schemas.microsoft.com/office/drawing/2014/main" id="{31AF132C-FBE1-AEDE-8F4F-E3ADE53A4122}"/>
              </a:ext>
            </a:extLst>
          </p:cNvPr>
          <p:cNvPicPr>
            <a:picLocks noChangeAspect="1"/>
          </p:cNvPicPr>
          <p:nvPr/>
        </p:nvPicPr>
        <p:blipFill>
          <a:blip r:embed="rId6"/>
          <a:stretch>
            <a:fillRect/>
          </a:stretch>
        </p:blipFill>
        <p:spPr>
          <a:xfrm>
            <a:off x="2294612" y="3771900"/>
            <a:ext cx="13301449" cy="5727840"/>
          </a:xfrm>
          <a:prstGeom prst="rect">
            <a:avLst/>
          </a:prstGeom>
        </p:spPr>
      </p:pic>
    </p:spTree>
    <p:extLst>
      <p:ext uri="{BB962C8B-B14F-4D97-AF65-F5344CB8AC3E}">
        <p14:creationId xmlns:p14="http://schemas.microsoft.com/office/powerpoint/2010/main" val="168397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703</Words>
  <Application>Microsoft Office PowerPoint</Application>
  <PresentationFormat>Custom</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Cabin Bold</vt:lpstr>
      <vt:lpstr>Asap Bold</vt:lpstr>
      <vt:lpstr>Asap</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đề xuất dự án Thuyết trình doanh nghiệp theo Phong cách Công nghệ Trừu tượng Xanh dương Đậm Hồng</dc:title>
  <dc:creator>hữu luân nguyễn</dc:creator>
  <cp:lastModifiedBy>Nguyen Huu Luan</cp:lastModifiedBy>
  <cp:revision>2</cp:revision>
  <dcterms:created xsi:type="dcterms:W3CDTF">2006-08-16T00:00:00Z</dcterms:created>
  <dcterms:modified xsi:type="dcterms:W3CDTF">2025-01-08T21:56:35Z</dcterms:modified>
  <dc:identifier>DAGbowlqjpQ</dc:identifier>
</cp:coreProperties>
</file>