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54032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kì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2878962"/>
            <a:ext cx="4775075" cy="1671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XÂY DỰNG WEBSITE QUẢN LÝ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BÁN VÉ XEM PHIM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THÀNH VIÊN: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ĐỖ HOÀNG LONG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NGUYỄN HỮU TRÍ`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05A0-86D4-42F5-8ACD-FD2BCD11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628718"/>
            <a:ext cx="9792208" cy="9460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LỚP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99961E-AF63-4ACF-B001-B626F9122C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00" y="1676400"/>
            <a:ext cx="9423400" cy="42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3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1. LOAIPHIM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D1DBD6-C01F-430E-AAE3-D882910B0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251369"/>
              </p:ext>
            </p:extLst>
          </p:nvPr>
        </p:nvGraphicFramePr>
        <p:xfrm>
          <a:off x="643191" y="712955"/>
          <a:ext cx="10892614" cy="3093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276">
                  <a:extLst>
                    <a:ext uri="{9D8B030D-6E8A-4147-A177-3AD203B41FA5}">
                      <a16:colId xmlns:a16="http://schemas.microsoft.com/office/drawing/2014/main" val="2536551987"/>
                    </a:ext>
                  </a:extLst>
                </a:gridCol>
                <a:gridCol w="1763763">
                  <a:extLst>
                    <a:ext uri="{9D8B030D-6E8A-4147-A177-3AD203B41FA5}">
                      <a16:colId xmlns:a16="http://schemas.microsoft.com/office/drawing/2014/main" val="2481107077"/>
                    </a:ext>
                  </a:extLst>
                </a:gridCol>
                <a:gridCol w="2021723">
                  <a:extLst>
                    <a:ext uri="{9D8B030D-6E8A-4147-A177-3AD203B41FA5}">
                      <a16:colId xmlns:a16="http://schemas.microsoft.com/office/drawing/2014/main" val="1703782611"/>
                    </a:ext>
                  </a:extLst>
                </a:gridCol>
                <a:gridCol w="2007258">
                  <a:extLst>
                    <a:ext uri="{9D8B030D-6E8A-4147-A177-3AD203B41FA5}">
                      <a16:colId xmlns:a16="http://schemas.microsoft.com/office/drawing/2014/main" val="3496468760"/>
                    </a:ext>
                  </a:extLst>
                </a:gridCol>
                <a:gridCol w="1303294">
                  <a:extLst>
                    <a:ext uri="{9D8B030D-6E8A-4147-A177-3AD203B41FA5}">
                      <a16:colId xmlns:a16="http://schemas.microsoft.com/office/drawing/2014/main" val="1646132236"/>
                    </a:ext>
                  </a:extLst>
                </a:gridCol>
                <a:gridCol w="1320171">
                  <a:extLst>
                    <a:ext uri="{9D8B030D-6E8A-4147-A177-3AD203B41FA5}">
                      <a16:colId xmlns:a16="http://schemas.microsoft.com/office/drawing/2014/main" val="57889109"/>
                    </a:ext>
                  </a:extLst>
                </a:gridCol>
                <a:gridCol w="1578129">
                  <a:extLst>
                    <a:ext uri="{9D8B030D-6E8A-4147-A177-3AD203B41FA5}">
                      <a16:colId xmlns:a16="http://schemas.microsoft.com/office/drawing/2014/main" val="2094306152"/>
                    </a:ext>
                  </a:extLst>
                </a:gridCol>
              </a:tblGrid>
              <a:tr h="11448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vi-VN" sz="23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THUỘC TÍNH</a:t>
                      </a:r>
                      <a:endParaRPr lang="vi-VN" sz="23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KIỂU DỮ LIỆU</a:t>
                      </a:r>
                      <a:endParaRPr lang="vi-VN" sz="23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NULL/NULL</a:t>
                      </a:r>
                      <a:endParaRPr lang="vi-VN" sz="23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KHOÁ CHÍNH</a:t>
                      </a:r>
                      <a:endParaRPr lang="vi-VN" sz="23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KHOÁ NGOẠI</a:t>
                      </a:r>
                      <a:endParaRPr lang="vi-VN" sz="23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 TẢ</a:t>
                      </a:r>
                      <a:endParaRPr lang="vi-VN" sz="23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extLst>
                  <a:ext uri="{0D108BD9-81ED-4DB2-BD59-A6C34878D82A}">
                    <a16:rowId xmlns:a16="http://schemas.microsoft.com/office/drawing/2014/main" val="258472746"/>
                  </a:ext>
                </a:extLst>
              </a:tr>
              <a:tr h="7733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vi-VN" sz="23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IdLoaiPhim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loại phim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extLst>
                  <a:ext uri="{0D108BD9-81ED-4DB2-BD59-A6C34878D82A}">
                    <a16:rowId xmlns:a16="http://schemas.microsoft.com/office/drawing/2014/main" val="89108575"/>
                  </a:ext>
                </a:extLst>
              </a:tr>
              <a:tr h="7733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vi-VN" sz="23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LoaiPhim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nvarchar(100)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loại phim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extLst>
                  <a:ext uri="{0D108BD9-81ED-4DB2-BD59-A6C34878D82A}">
                    <a16:rowId xmlns:a16="http://schemas.microsoft.com/office/drawing/2014/main" val="1868705885"/>
                  </a:ext>
                </a:extLst>
              </a:tr>
              <a:tr h="4019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3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Trạng thái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Trạng thái</a:t>
                      </a:r>
                      <a:endParaRPr lang="vi-VN" sz="23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4148" marR="104148" marT="0" marB="0"/>
                </a:tc>
                <a:extLst>
                  <a:ext uri="{0D108BD9-81ED-4DB2-BD59-A6C34878D82A}">
                    <a16:rowId xmlns:a16="http://schemas.microsoft.com/office/drawing/2014/main" val="68191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88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6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3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3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1" name="Rectangle 4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2. QUOCGIA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B77262-1603-437E-A095-7989D5B6E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28655"/>
              </p:ext>
            </p:extLst>
          </p:nvPr>
        </p:nvGraphicFramePr>
        <p:xfrm>
          <a:off x="643191" y="929597"/>
          <a:ext cx="10892614" cy="266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875">
                  <a:extLst>
                    <a:ext uri="{9D8B030D-6E8A-4147-A177-3AD203B41FA5}">
                      <a16:colId xmlns:a16="http://schemas.microsoft.com/office/drawing/2014/main" val="4061547744"/>
                    </a:ext>
                  </a:extLst>
                </a:gridCol>
                <a:gridCol w="1971093">
                  <a:extLst>
                    <a:ext uri="{9D8B030D-6E8A-4147-A177-3AD203B41FA5}">
                      <a16:colId xmlns:a16="http://schemas.microsoft.com/office/drawing/2014/main" val="385748289"/>
                    </a:ext>
                  </a:extLst>
                </a:gridCol>
                <a:gridCol w="1975807">
                  <a:extLst>
                    <a:ext uri="{9D8B030D-6E8A-4147-A177-3AD203B41FA5}">
                      <a16:colId xmlns:a16="http://schemas.microsoft.com/office/drawing/2014/main" val="950306916"/>
                    </a:ext>
                  </a:extLst>
                </a:gridCol>
                <a:gridCol w="1961670">
                  <a:extLst>
                    <a:ext uri="{9D8B030D-6E8A-4147-A177-3AD203B41FA5}">
                      <a16:colId xmlns:a16="http://schemas.microsoft.com/office/drawing/2014/main" val="1065106935"/>
                    </a:ext>
                  </a:extLst>
                </a:gridCol>
                <a:gridCol w="1273694">
                  <a:extLst>
                    <a:ext uri="{9D8B030D-6E8A-4147-A177-3AD203B41FA5}">
                      <a16:colId xmlns:a16="http://schemas.microsoft.com/office/drawing/2014/main" val="1707197125"/>
                    </a:ext>
                  </a:extLst>
                </a:gridCol>
                <a:gridCol w="1290188">
                  <a:extLst>
                    <a:ext uri="{9D8B030D-6E8A-4147-A177-3AD203B41FA5}">
                      <a16:colId xmlns:a16="http://schemas.microsoft.com/office/drawing/2014/main" val="2097676989"/>
                    </a:ext>
                  </a:extLst>
                </a:gridCol>
                <a:gridCol w="1542287">
                  <a:extLst>
                    <a:ext uri="{9D8B030D-6E8A-4147-A177-3AD203B41FA5}">
                      <a16:colId xmlns:a16="http://schemas.microsoft.com/office/drawing/2014/main" val="3042635059"/>
                    </a:ext>
                  </a:extLst>
                </a:gridCol>
              </a:tblGrid>
              <a:tr h="755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vi-VN" sz="2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THUỘC TÍNH</a:t>
                      </a:r>
                      <a:endParaRPr lang="vi-VN" sz="2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KIỂU DỮ LIỆU</a:t>
                      </a:r>
                      <a:endParaRPr lang="vi-VN" sz="2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NULL/NULL</a:t>
                      </a:r>
                      <a:endParaRPr lang="vi-VN" sz="2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KHOÁ CHÍNH</a:t>
                      </a:r>
                      <a:endParaRPr lang="vi-VN" sz="2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KHOÁ NGOẠI</a:t>
                      </a:r>
                      <a:endParaRPr lang="vi-VN" sz="2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 TẢ</a:t>
                      </a:r>
                      <a:endParaRPr lang="vi-VN" sz="2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extLst>
                  <a:ext uri="{0D108BD9-81ED-4DB2-BD59-A6C34878D82A}">
                    <a16:rowId xmlns:a16="http://schemas.microsoft.com/office/drawing/2014/main" val="1603003251"/>
                  </a:ext>
                </a:extLst>
              </a:tr>
              <a:tr h="755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vi-VN" sz="22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IdQuocGia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quốc gia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extLst>
                  <a:ext uri="{0D108BD9-81ED-4DB2-BD59-A6C34878D82A}">
                    <a16:rowId xmlns:a16="http://schemas.microsoft.com/office/drawing/2014/main" val="128730289"/>
                  </a:ext>
                </a:extLst>
              </a:tr>
              <a:tr h="755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vi-VN" sz="22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quốc gia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nvarchar(100)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quốc gia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extLst>
                  <a:ext uri="{0D108BD9-81ED-4DB2-BD59-A6C34878D82A}">
                    <a16:rowId xmlns:a16="http://schemas.microsoft.com/office/drawing/2014/main" val="3704488141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22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Trạng thái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2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sz="2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thái</a:t>
                      </a:r>
                      <a:endParaRPr lang="vi-VN" sz="2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1782" marR="101782" marT="0" marB="0"/>
                </a:tc>
                <a:extLst>
                  <a:ext uri="{0D108BD9-81ED-4DB2-BD59-A6C34878D82A}">
                    <a16:rowId xmlns:a16="http://schemas.microsoft.com/office/drawing/2014/main" val="27788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07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3. PHIM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0FDAC-A09D-4C5B-B9FD-5AC876D30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371293"/>
              </p:ext>
            </p:extLst>
          </p:nvPr>
        </p:nvGraphicFramePr>
        <p:xfrm>
          <a:off x="643191" y="881817"/>
          <a:ext cx="10892614" cy="2946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858">
                  <a:extLst>
                    <a:ext uri="{9D8B030D-6E8A-4147-A177-3AD203B41FA5}">
                      <a16:colId xmlns:a16="http://schemas.microsoft.com/office/drawing/2014/main" val="3969975197"/>
                    </a:ext>
                  </a:extLst>
                </a:gridCol>
                <a:gridCol w="2116038">
                  <a:extLst>
                    <a:ext uri="{9D8B030D-6E8A-4147-A177-3AD203B41FA5}">
                      <a16:colId xmlns:a16="http://schemas.microsoft.com/office/drawing/2014/main" val="2856738237"/>
                    </a:ext>
                  </a:extLst>
                </a:gridCol>
                <a:gridCol w="1721810">
                  <a:extLst>
                    <a:ext uri="{9D8B030D-6E8A-4147-A177-3AD203B41FA5}">
                      <a16:colId xmlns:a16="http://schemas.microsoft.com/office/drawing/2014/main" val="2499273963"/>
                    </a:ext>
                  </a:extLst>
                </a:gridCol>
                <a:gridCol w="1764987">
                  <a:extLst>
                    <a:ext uri="{9D8B030D-6E8A-4147-A177-3AD203B41FA5}">
                      <a16:colId xmlns:a16="http://schemas.microsoft.com/office/drawing/2014/main" val="689467188"/>
                    </a:ext>
                  </a:extLst>
                </a:gridCol>
                <a:gridCol w="1273472">
                  <a:extLst>
                    <a:ext uri="{9D8B030D-6E8A-4147-A177-3AD203B41FA5}">
                      <a16:colId xmlns:a16="http://schemas.microsoft.com/office/drawing/2014/main" val="1723806335"/>
                    </a:ext>
                  </a:extLst>
                </a:gridCol>
                <a:gridCol w="1294535">
                  <a:extLst>
                    <a:ext uri="{9D8B030D-6E8A-4147-A177-3AD203B41FA5}">
                      <a16:colId xmlns:a16="http://schemas.microsoft.com/office/drawing/2014/main" val="848168850"/>
                    </a:ext>
                  </a:extLst>
                </a:gridCol>
                <a:gridCol w="1796914">
                  <a:extLst>
                    <a:ext uri="{9D8B030D-6E8A-4147-A177-3AD203B41FA5}">
                      <a16:colId xmlns:a16="http://schemas.microsoft.com/office/drawing/2014/main" val="1311216171"/>
                    </a:ext>
                  </a:extLst>
                </a:gridCol>
              </a:tblGrid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THUỘC TÍNH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KIỂU DỮ LIỆU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NULL/NULL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KHOÁ CHÍNH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KHOÁ NGOẠI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 TẢ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3489805305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IdPhim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archar(50)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phim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2579235249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IdLoaiPhim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Mã loại phim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1017659618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IdQuocGia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Varchar(255)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Hình ảnh sản phẩm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2844023480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TenPhim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nvarchar(100)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 phim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2253595114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DaoDien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nvarchar(100)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Đạo diễn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1359692803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DienVien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nvarchar(100)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Diễn viên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418144428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ThoiLuong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 lượng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2364646308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MoTa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Ntext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 tả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2953870557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ChiTiet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Ntext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 tiết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576399983"/>
                  </a:ext>
                </a:extLst>
              </a:tr>
              <a:tr h="250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vi-VN" sz="1400" b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HinhAnh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varchar(100)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Hình ảnh</a:t>
                      </a:r>
                      <a:endParaRPr lang="vi-VN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4310" marR="54310" marT="0" marB="0"/>
                </a:tc>
                <a:extLst>
                  <a:ext uri="{0D108BD9-81ED-4DB2-BD59-A6C34878D82A}">
                    <a16:rowId xmlns:a16="http://schemas.microsoft.com/office/drawing/2014/main" val="98413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6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4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4. KHACHHANG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16BE5C-3DCA-49C6-AF32-71BA64E7D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323321"/>
              </p:ext>
            </p:extLst>
          </p:nvPr>
        </p:nvGraphicFramePr>
        <p:xfrm>
          <a:off x="643191" y="1072229"/>
          <a:ext cx="10892614" cy="2375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227">
                  <a:extLst>
                    <a:ext uri="{9D8B030D-6E8A-4147-A177-3AD203B41FA5}">
                      <a16:colId xmlns:a16="http://schemas.microsoft.com/office/drawing/2014/main" val="2406831959"/>
                    </a:ext>
                  </a:extLst>
                </a:gridCol>
                <a:gridCol w="1875885">
                  <a:extLst>
                    <a:ext uri="{9D8B030D-6E8A-4147-A177-3AD203B41FA5}">
                      <a16:colId xmlns:a16="http://schemas.microsoft.com/office/drawing/2014/main" val="1665630669"/>
                    </a:ext>
                  </a:extLst>
                </a:gridCol>
                <a:gridCol w="2029062">
                  <a:extLst>
                    <a:ext uri="{9D8B030D-6E8A-4147-A177-3AD203B41FA5}">
                      <a16:colId xmlns:a16="http://schemas.microsoft.com/office/drawing/2014/main" val="1678288164"/>
                    </a:ext>
                  </a:extLst>
                </a:gridCol>
                <a:gridCol w="1841524">
                  <a:extLst>
                    <a:ext uri="{9D8B030D-6E8A-4147-A177-3AD203B41FA5}">
                      <a16:colId xmlns:a16="http://schemas.microsoft.com/office/drawing/2014/main" val="3196476292"/>
                    </a:ext>
                  </a:extLst>
                </a:gridCol>
                <a:gridCol w="1297612">
                  <a:extLst>
                    <a:ext uri="{9D8B030D-6E8A-4147-A177-3AD203B41FA5}">
                      <a16:colId xmlns:a16="http://schemas.microsoft.com/office/drawing/2014/main" val="3011073160"/>
                    </a:ext>
                  </a:extLst>
                </a:gridCol>
                <a:gridCol w="1302186">
                  <a:extLst>
                    <a:ext uri="{9D8B030D-6E8A-4147-A177-3AD203B41FA5}">
                      <a16:colId xmlns:a16="http://schemas.microsoft.com/office/drawing/2014/main" val="3391785397"/>
                    </a:ext>
                  </a:extLst>
                </a:gridCol>
                <a:gridCol w="1627118">
                  <a:extLst>
                    <a:ext uri="{9D8B030D-6E8A-4147-A177-3AD203B41FA5}">
                      <a16:colId xmlns:a16="http://schemas.microsoft.com/office/drawing/2014/main" val="4074073992"/>
                    </a:ext>
                  </a:extLst>
                </a:gridCol>
              </a:tblGrid>
              <a:tr h="5134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TÊN THUỘC TÍNH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KIỂU DỮ LIỆU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NULL/NULL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KHOÁ CHÍNH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KHOÁ NGOẠI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MÔ TẢ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extLst>
                  <a:ext uri="{0D108BD9-81ED-4DB2-BD59-A6C34878D82A}">
                    <a16:rowId xmlns:a16="http://schemas.microsoft.com/office/drawing/2014/main" val="2735901201"/>
                  </a:ext>
                </a:extLst>
              </a:tr>
              <a:tr h="265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IdKH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Mã khách hàng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extLst>
                  <a:ext uri="{0D108BD9-81ED-4DB2-BD59-A6C34878D82A}">
                    <a16:rowId xmlns:a16="http://schemas.microsoft.com/office/drawing/2014/main" val="1138278338"/>
                  </a:ext>
                </a:extLst>
              </a:tr>
              <a:tr h="265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TaiKhoan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nvarchar(100)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Tên quốc gia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extLst>
                  <a:ext uri="{0D108BD9-81ED-4DB2-BD59-A6C34878D82A}">
                    <a16:rowId xmlns:a16="http://schemas.microsoft.com/office/drawing/2014/main" val="1620221464"/>
                  </a:ext>
                </a:extLst>
              </a:tr>
              <a:tr h="265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Ten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nvarchar(50)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Tên khách hàng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extLst>
                  <a:ext uri="{0D108BD9-81ED-4DB2-BD59-A6C34878D82A}">
                    <a16:rowId xmlns:a16="http://schemas.microsoft.com/office/drawing/2014/main" val="4190400474"/>
                  </a:ext>
                </a:extLst>
              </a:tr>
              <a:tr h="265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MatKhau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nvarchar(50)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Mật khẩu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extLst>
                  <a:ext uri="{0D108BD9-81ED-4DB2-BD59-A6C34878D82A}">
                    <a16:rowId xmlns:a16="http://schemas.microsoft.com/office/drawing/2014/main" val="884758789"/>
                  </a:ext>
                </a:extLst>
              </a:tr>
              <a:tr h="265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NgaySinh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Date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Ngày sinh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extLst>
                  <a:ext uri="{0D108BD9-81ED-4DB2-BD59-A6C34878D82A}">
                    <a16:rowId xmlns:a16="http://schemas.microsoft.com/office/drawing/2014/main" val="1124288125"/>
                  </a:ext>
                </a:extLst>
              </a:tr>
              <a:tr h="265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GioiTinh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Bit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Giới tính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extLst>
                  <a:ext uri="{0D108BD9-81ED-4DB2-BD59-A6C34878D82A}">
                    <a16:rowId xmlns:a16="http://schemas.microsoft.com/office/drawing/2014/main" val="1325510990"/>
                  </a:ext>
                </a:extLst>
              </a:tr>
              <a:tr h="265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KhuVuc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nvarchar(30)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Khu vực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45" marR="78345" marT="0" marB="0"/>
                </a:tc>
                <a:extLst>
                  <a:ext uri="{0D108BD9-81ED-4DB2-BD59-A6C34878D82A}">
                    <a16:rowId xmlns:a16="http://schemas.microsoft.com/office/drawing/2014/main" val="204909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2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5. NHANVIEN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FC471C-078E-4E7A-BC1F-FBB832B82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978441"/>
              </p:ext>
            </p:extLst>
          </p:nvPr>
        </p:nvGraphicFramePr>
        <p:xfrm>
          <a:off x="643191" y="975137"/>
          <a:ext cx="10892613" cy="2569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895">
                  <a:extLst>
                    <a:ext uri="{9D8B030D-6E8A-4147-A177-3AD203B41FA5}">
                      <a16:colId xmlns:a16="http://schemas.microsoft.com/office/drawing/2014/main" val="1171271648"/>
                    </a:ext>
                  </a:extLst>
                </a:gridCol>
                <a:gridCol w="2379085">
                  <a:extLst>
                    <a:ext uri="{9D8B030D-6E8A-4147-A177-3AD203B41FA5}">
                      <a16:colId xmlns:a16="http://schemas.microsoft.com/office/drawing/2014/main" val="2031050190"/>
                    </a:ext>
                  </a:extLst>
                </a:gridCol>
                <a:gridCol w="1922392">
                  <a:extLst>
                    <a:ext uri="{9D8B030D-6E8A-4147-A177-3AD203B41FA5}">
                      <a16:colId xmlns:a16="http://schemas.microsoft.com/office/drawing/2014/main" val="2688341707"/>
                    </a:ext>
                  </a:extLst>
                </a:gridCol>
                <a:gridCol w="1745219">
                  <a:extLst>
                    <a:ext uri="{9D8B030D-6E8A-4147-A177-3AD203B41FA5}">
                      <a16:colId xmlns:a16="http://schemas.microsoft.com/office/drawing/2014/main" val="2860828920"/>
                    </a:ext>
                  </a:extLst>
                </a:gridCol>
                <a:gridCol w="1231367">
                  <a:extLst>
                    <a:ext uri="{9D8B030D-6E8A-4147-A177-3AD203B41FA5}">
                      <a16:colId xmlns:a16="http://schemas.microsoft.com/office/drawing/2014/main" val="1318104111"/>
                    </a:ext>
                  </a:extLst>
                </a:gridCol>
                <a:gridCol w="1235691">
                  <a:extLst>
                    <a:ext uri="{9D8B030D-6E8A-4147-A177-3AD203B41FA5}">
                      <a16:colId xmlns:a16="http://schemas.microsoft.com/office/drawing/2014/main" val="1013116491"/>
                    </a:ext>
                  </a:extLst>
                </a:gridCol>
                <a:gridCol w="1504964">
                  <a:extLst>
                    <a:ext uri="{9D8B030D-6E8A-4147-A177-3AD203B41FA5}">
                      <a16:colId xmlns:a16="http://schemas.microsoft.com/office/drawing/2014/main" val="1572148259"/>
                    </a:ext>
                  </a:extLst>
                </a:gridCol>
              </a:tblGrid>
              <a:tr h="5030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TÊN THUỘC TÍNH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KIỂU DỮ LIỆU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NULL/NULL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KHOÁ CHÍNH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KHOÁ NGOẠI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MÔ TẢ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extLst>
                  <a:ext uri="{0D108BD9-81ED-4DB2-BD59-A6C34878D82A}">
                    <a16:rowId xmlns:a16="http://schemas.microsoft.com/office/drawing/2014/main" val="2489812708"/>
                  </a:ext>
                </a:extLst>
              </a:tr>
              <a:tr h="260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IdNhanVien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nvarchar(50)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Mã nhân viên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extLst>
                  <a:ext uri="{0D108BD9-81ED-4DB2-BD59-A6C34878D82A}">
                    <a16:rowId xmlns:a16="http://schemas.microsoft.com/office/drawing/2014/main" val="1372459990"/>
                  </a:ext>
                </a:extLst>
              </a:tr>
              <a:tr h="260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TenNV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nvarchar(100)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Tên nhân viên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extLst>
                  <a:ext uri="{0D108BD9-81ED-4DB2-BD59-A6C34878D82A}">
                    <a16:rowId xmlns:a16="http://schemas.microsoft.com/office/drawing/2014/main" val="2329261330"/>
                  </a:ext>
                </a:extLst>
              </a:tr>
              <a:tr h="260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Tuoi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Tuổi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extLst>
                  <a:ext uri="{0D108BD9-81ED-4DB2-BD59-A6C34878D82A}">
                    <a16:rowId xmlns:a16="http://schemas.microsoft.com/office/drawing/2014/main" val="2461933286"/>
                  </a:ext>
                </a:extLst>
              </a:tr>
              <a:tr h="260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GioiTinh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bit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Giới tính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extLst>
                  <a:ext uri="{0D108BD9-81ED-4DB2-BD59-A6C34878D82A}">
                    <a16:rowId xmlns:a16="http://schemas.microsoft.com/office/drawing/2014/main" val="2002585833"/>
                  </a:ext>
                </a:extLst>
              </a:tr>
              <a:tr h="260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ViTri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nvarchar(50)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Vị trí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extLst>
                  <a:ext uri="{0D108BD9-81ED-4DB2-BD59-A6C34878D82A}">
                    <a16:rowId xmlns:a16="http://schemas.microsoft.com/office/drawing/2014/main" val="2078419428"/>
                  </a:ext>
                </a:extLst>
              </a:tr>
              <a:tr h="503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ThoiGianLamViec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Bit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Thời gian làm việc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extLst>
                  <a:ext uri="{0D108BD9-81ED-4DB2-BD59-A6C34878D82A}">
                    <a16:rowId xmlns:a16="http://schemas.microsoft.com/office/drawing/2014/main" val="1741246607"/>
                  </a:ext>
                </a:extLst>
              </a:tr>
              <a:tr h="260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Luong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Not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Lương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750" marR="76750" marT="0" marB="0"/>
                </a:tc>
                <a:extLst>
                  <a:ext uri="{0D108BD9-81ED-4DB2-BD59-A6C34878D82A}">
                    <a16:rowId xmlns:a16="http://schemas.microsoft.com/office/drawing/2014/main" val="20583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50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6. ADMIN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81AF16-4E42-49E1-901C-F8CE6B242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19332"/>
              </p:ext>
            </p:extLst>
          </p:nvPr>
        </p:nvGraphicFramePr>
        <p:xfrm>
          <a:off x="1119009" y="645106"/>
          <a:ext cx="9940979" cy="3229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624">
                  <a:extLst>
                    <a:ext uri="{9D8B030D-6E8A-4147-A177-3AD203B41FA5}">
                      <a16:colId xmlns:a16="http://schemas.microsoft.com/office/drawing/2014/main" val="714953239"/>
                    </a:ext>
                  </a:extLst>
                </a:gridCol>
                <a:gridCol w="1617493">
                  <a:extLst>
                    <a:ext uri="{9D8B030D-6E8A-4147-A177-3AD203B41FA5}">
                      <a16:colId xmlns:a16="http://schemas.microsoft.com/office/drawing/2014/main" val="1162435582"/>
                    </a:ext>
                  </a:extLst>
                </a:gridCol>
                <a:gridCol w="1900414">
                  <a:extLst>
                    <a:ext uri="{9D8B030D-6E8A-4147-A177-3AD203B41FA5}">
                      <a16:colId xmlns:a16="http://schemas.microsoft.com/office/drawing/2014/main" val="42142719"/>
                    </a:ext>
                  </a:extLst>
                </a:gridCol>
                <a:gridCol w="1821399">
                  <a:extLst>
                    <a:ext uri="{9D8B030D-6E8A-4147-A177-3AD203B41FA5}">
                      <a16:colId xmlns:a16="http://schemas.microsoft.com/office/drawing/2014/main" val="2980605491"/>
                    </a:ext>
                  </a:extLst>
                </a:gridCol>
                <a:gridCol w="1230069">
                  <a:extLst>
                    <a:ext uri="{9D8B030D-6E8A-4147-A177-3AD203B41FA5}">
                      <a16:colId xmlns:a16="http://schemas.microsoft.com/office/drawing/2014/main" val="3615230416"/>
                    </a:ext>
                  </a:extLst>
                </a:gridCol>
                <a:gridCol w="1245362">
                  <a:extLst>
                    <a:ext uri="{9D8B030D-6E8A-4147-A177-3AD203B41FA5}">
                      <a16:colId xmlns:a16="http://schemas.microsoft.com/office/drawing/2014/main" val="3797588148"/>
                    </a:ext>
                  </a:extLst>
                </a:gridCol>
                <a:gridCol w="1232618">
                  <a:extLst>
                    <a:ext uri="{9D8B030D-6E8A-4147-A177-3AD203B41FA5}">
                      <a16:colId xmlns:a16="http://schemas.microsoft.com/office/drawing/2014/main" val="1751060361"/>
                    </a:ext>
                  </a:extLst>
                </a:gridCol>
              </a:tblGrid>
              <a:tr h="10625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STT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TÊN THUỘC TÍNH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KIỂU DỮ LIỆU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NOT NULL/NULL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KHOÁ CHÍNH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KHOÁ NGOẠI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MÔ TẢ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extLst>
                  <a:ext uri="{0D108BD9-81ED-4DB2-BD59-A6C34878D82A}">
                    <a16:rowId xmlns:a16="http://schemas.microsoft.com/office/drawing/2014/main" val="1554674775"/>
                  </a:ext>
                </a:extLst>
              </a:tr>
              <a:tr h="722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Adminid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Mã admin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extLst>
                  <a:ext uri="{0D108BD9-81ED-4DB2-BD59-A6C34878D82A}">
                    <a16:rowId xmlns:a16="http://schemas.microsoft.com/office/drawing/2014/main" val="3316244397"/>
                  </a:ext>
                </a:extLst>
              </a:tr>
              <a:tr h="722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Username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varchar(100)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Tài khoản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extLst>
                  <a:ext uri="{0D108BD9-81ED-4DB2-BD59-A6C34878D82A}">
                    <a16:rowId xmlns:a16="http://schemas.microsoft.com/office/drawing/2014/main" val="3744622032"/>
                  </a:ext>
                </a:extLst>
              </a:tr>
              <a:tr h="722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Pass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varchar(100)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 err="1">
                          <a:effectLst/>
                        </a:rPr>
                        <a:t>Mật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khẩu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0" marR="110110" marT="0" marB="0"/>
                </a:tc>
                <a:extLst>
                  <a:ext uri="{0D108BD9-81ED-4DB2-BD59-A6C34878D82A}">
                    <a16:rowId xmlns:a16="http://schemas.microsoft.com/office/drawing/2014/main" val="260700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4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7. </a:t>
            </a:r>
            <a:r>
              <a:rPr lang="en-US" sz="4800" cap="all" spc="-100" dirty="0" err="1">
                <a:solidFill>
                  <a:schemeClr val="bg1"/>
                </a:solidFill>
              </a:rPr>
              <a:t>rAPCHIEUPHIM</a:t>
            </a:r>
            <a:r>
              <a:rPr lang="en-US" sz="4800" cap="all" spc="-100" dirty="0">
                <a:solidFill>
                  <a:schemeClr val="bg1"/>
                </a:solidFill>
              </a:rPr>
              <a:t>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15418A-0EC9-40DC-AAA7-7B9EF3592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320335"/>
              </p:ext>
            </p:extLst>
          </p:nvPr>
        </p:nvGraphicFramePr>
        <p:xfrm>
          <a:off x="1244679" y="645106"/>
          <a:ext cx="9689638" cy="3229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091">
                  <a:extLst>
                    <a:ext uri="{9D8B030D-6E8A-4147-A177-3AD203B41FA5}">
                      <a16:colId xmlns:a16="http://schemas.microsoft.com/office/drawing/2014/main" val="3558100723"/>
                    </a:ext>
                  </a:extLst>
                </a:gridCol>
                <a:gridCol w="1688112">
                  <a:extLst>
                    <a:ext uri="{9D8B030D-6E8A-4147-A177-3AD203B41FA5}">
                      <a16:colId xmlns:a16="http://schemas.microsoft.com/office/drawing/2014/main" val="2925430501"/>
                    </a:ext>
                  </a:extLst>
                </a:gridCol>
                <a:gridCol w="1881996">
                  <a:extLst>
                    <a:ext uri="{9D8B030D-6E8A-4147-A177-3AD203B41FA5}">
                      <a16:colId xmlns:a16="http://schemas.microsoft.com/office/drawing/2014/main" val="2049197644"/>
                    </a:ext>
                  </a:extLst>
                </a:gridCol>
                <a:gridCol w="1673561">
                  <a:extLst>
                    <a:ext uri="{9D8B030D-6E8A-4147-A177-3AD203B41FA5}">
                      <a16:colId xmlns:a16="http://schemas.microsoft.com/office/drawing/2014/main" val="1993064583"/>
                    </a:ext>
                  </a:extLst>
                </a:gridCol>
                <a:gridCol w="1130227">
                  <a:extLst>
                    <a:ext uri="{9D8B030D-6E8A-4147-A177-3AD203B41FA5}">
                      <a16:colId xmlns:a16="http://schemas.microsoft.com/office/drawing/2014/main" val="1609587359"/>
                    </a:ext>
                  </a:extLst>
                </a:gridCol>
                <a:gridCol w="1144280">
                  <a:extLst>
                    <a:ext uri="{9D8B030D-6E8A-4147-A177-3AD203B41FA5}">
                      <a16:colId xmlns:a16="http://schemas.microsoft.com/office/drawing/2014/main" val="788178278"/>
                    </a:ext>
                  </a:extLst>
                </a:gridCol>
                <a:gridCol w="1350371">
                  <a:extLst>
                    <a:ext uri="{9D8B030D-6E8A-4147-A177-3AD203B41FA5}">
                      <a16:colId xmlns:a16="http://schemas.microsoft.com/office/drawing/2014/main" val="2296340707"/>
                    </a:ext>
                  </a:extLst>
                </a:gridCol>
              </a:tblGrid>
              <a:tr h="6374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STT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TÊN THUỘC TÍNH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KIỂU DỮ LIỆU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NOT NULL/NULL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KHOÁ CHÍNH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KHOÁ NGOẠI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MÔ TẢ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extLst>
                  <a:ext uri="{0D108BD9-81ED-4DB2-BD59-A6C34878D82A}">
                    <a16:rowId xmlns:a16="http://schemas.microsoft.com/office/drawing/2014/main" val="3435965000"/>
                  </a:ext>
                </a:extLst>
              </a:tr>
              <a:tr h="329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IdRap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varchar(50)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Mã rạp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extLst>
                  <a:ext uri="{0D108BD9-81ED-4DB2-BD59-A6C34878D82A}">
                    <a16:rowId xmlns:a16="http://schemas.microsoft.com/office/drawing/2014/main" val="1711035173"/>
                  </a:ext>
                </a:extLst>
              </a:tr>
              <a:tr h="329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TenRap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nvarchar(100)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Tên rạp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extLst>
                  <a:ext uri="{0D108BD9-81ED-4DB2-BD59-A6C34878D82A}">
                    <a16:rowId xmlns:a16="http://schemas.microsoft.com/office/drawing/2014/main" val="3395741906"/>
                  </a:ext>
                </a:extLst>
              </a:tr>
              <a:tr h="329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Diachi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nvarchar(100)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Địa chỉ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extLst>
                  <a:ext uri="{0D108BD9-81ED-4DB2-BD59-A6C34878D82A}">
                    <a16:rowId xmlns:a16="http://schemas.microsoft.com/office/drawing/2014/main" val="1404061925"/>
                  </a:ext>
                </a:extLst>
              </a:tr>
              <a:tr h="6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SoChoNgoi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Số chỗ ngồi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extLst>
                  <a:ext uri="{0D108BD9-81ED-4DB2-BD59-A6C34878D82A}">
                    <a16:rowId xmlns:a16="http://schemas.microsoft.com/office/drawing/2014/main" val="1765464286"/>
                  </a:ext>
                </a:extLst>
              </a:tr>
              <a:tr h="637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Sdt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varchar(20)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Số điện thoại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extLst>
                  <a:ext uri="{0D108BD9-81ED-4DB2-BD59-A6C34878D82A}">
                    <a16:rowId xmlns:a16="http://schemas.microsoft.com/office/drawing/2014/main" val="3736364238"/>
                  </a:ext>
                </a:extLst>
              </a:tr>
              <a:tr h="329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HinhAnh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varchar(100)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dirty="0" err="1">
                          <a:effectLst/>
                        </a:rPr>
                        <a:t>Hình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dirty="0" err="1">
                          <a:effectLst/>
                        </a:rPr>
                        <a:t>ảnh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72" marR="101172" marT="0" marB="0"/>
                </a:tc>
                <a:extLst>
                  <a:ext uri="{0D108BD9-81ED-4DB2-BD59-A6C34878D82A}">
                    <a16:rowId xmlns:a16="http://schemas.microsoft.com/office/drawing/2014/main" val="261794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8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8. TINTUCPHIM 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63FDFE-3F5A-4AC9-A24B-D8F896FF2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867864"/>
              </p:ext>
            </p:extLst>
          </p:nvPr>
        </p:nvGraphicFramePr>
        <p:xfrm>
          <a:off x="643191" y="698628"/>
          <a:ext cx="10892615" cy="3122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073">
                  <a:extLst>
                    <a:ext uri="{9D8B030D-6E8A-4147-A177-3AD203B41FA5}">
                      <a16:colId xmlns:a16="http://schemas.microsoft.com/office/drawing/2014/main" val="1513820771"/>
                    </a:ext>
                  </a:extLst>
                </a:gridCol>
                <a:gridCol w="1772168">
                  <a:extLst>
                    <a:ext uri="{9D8B030D-6E8A-4147-A177-3AD203B41FA5}">
                      <a16:colId xmlns:a16="http://schemas.microsoft.com/office/drawing/2014/main" val="924842644"/>
                    </a:ext>
                  </a:extLst>
                </a:gridCol>
                <a:gridCol w="2024715">
                  <a:extLst>
                    <a:ext uri="{9D8B030D-6E8A-4147-A177-3AD203B41FA5}">
                      <a16:colId xmlns:a16="http://schemas.microsoft.com/office/drawing/2014/main" val="2395382834"/>
                    </a:ext>
                  </a:extLst>
                </a:gridCol>
                <a:gridCol w="1940532">
                  <a:extLst>
                    <a:ext uri="{9D8B030D-6E8A-4147-A177-3AD203B41FA5}">
                      <a16:colId xmlns:a16="http://schemas.microsoft.com/office/drawing/2014/main" val="267170541"/>
                    </a:ext>
                  </a:extLst>
                </a:gridCol>
                <a:gridCol w="1310524">
                  <a:extLst>
                    <a:ext uri="{9D8B030D-6E8A-4147-A177-3AD203B41FA5}">
                      <a16:colId xmlns:a16="http://schemas.microsoft.com/office/drawing/2014/main" val="1288659670"/>
                    </a:ext>
                  </a:extLst>
                </a:gridCol>
                <a:gridCol w="1326817">
                  <a:extLst>
                    <a:ext uri="{9D8B030D-6E8A-4147-A177-3AD203B41FA5}">
                      <a16:colId xmlns:a16="http://schemas.microsoft.com/office/drawing/2014/main" val="4146725428"/>
                    </a:ext>
                  </a:extLst>
                </a:gridCol>
                <a:gridCol w="1565786">
                  <a:extLst>
                    <a:ext uri="{9D8B030D-6E8A-4147-A177-3AD203B41FA5}">
                      <a16:colId xmlns:a16="http://schemas.microsoft.com/office/drawing/2014/main" val="157587064"/>
                    </a:ext>
                  </a:extLst>
                </a:gridCol>
              </a:tblGrid>
              <a:tr h="11320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STT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TÊN THUỘC TÍNH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KIỂU DỮ LIỆU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NOT NULL/NULL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KHOÁ CHÍNH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KHOÁ NGOẠI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MÔ TẢ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extLst>
                  <a:ext uri="{0D108BD9-81ED-4DB2-BD59-A6C34878D82A}">
                    <a16:rowId xmlns:a16="http://schemas.microsoft.com/office/drawing/2014/main" val="1974976202"/>
                  </a:ext>
                </a:extLst>
              </a:tr>
              <a:tr h="406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IdTinTuc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int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Not null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Mã tin tức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extLst>
                  <a:ext uri="{0D108BD9-81ED-4DB2-BD59-A6C34878D82A}">
                    <a16:rowId xmlns:a16="http://schemas.microsoft.com/office/drawing/2014/main" val="465303457"/>
                  </a:ext>
                </a:extLst>
              </a:tr>
              <a:tr h="769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TenTinTuc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nvarchar(50)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Not null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Tên tin tức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extLst>
                  <a:ext uri="{0D108BD9-81ED-4DB2-BD59-A6C34878D82A}">
                    <a16:rowId xmlns:a16="http://schemas.microsoft.com/office/drawing/2014/main" val="1878722373"/>
                  </a:ext>
                </a:extLst>
              </a:tr>
              <a:tr h="406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HinhAnh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varchar(100)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Not null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Hình ảnh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extLst>
                  <a:ext uri="{0D108BD9-81ED-4DB2-BD59-A6C34878D82A}">
                    <a16:rowId xmlns:a16="http://schemas.microsoft.com/office/drawing/2014/main" val="2844567779"/>
                  </a:ext>
                </a:extLst>
              </a:tr>
              <a:tr h="406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NoiDung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Ntext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Not null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 err="1">
                          <a:effectLst/>
                        </a:rPr>
                        <a:t>Nội</a:t>
                      </a:r>
                      <a:r>
                        <a:rPr lang="en-US" sz="2200" dirty="0">
                          <a:effectLst/>
                        </a:rPr>
                        <a:t> dung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312" marR="117312" marT="0" marB="0"/>
                </a:tc>
                <a:extLst>
                  <a:ext uri="{0D108BD9-81ED-4DB2-BD59-A6C34878D82A}">
                    <a16:rowId xmlns:a16="http://schemas.microsoft.com/office/drawing/2014/main" val="34013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3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9. NGAYCHIEU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D32CFD-CE56-4B8C-8110-4EE12272C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295454"/>
              </p:ext>
            </p:extLst>
          </p:nvPr>
        </p:nvGraphicFramePr>
        <p:xfrm>
          <a:off x="904441" y="645106"/>
          <a:ext cx="10370114" cy="3229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774">
                  <a:extLst>
                    <a:ext uri="{9D8B030D-6E8A-4147-A177-3AD203B41FA5}">
                      <a16:colId xmlns:a16="http://schemas.microsoft.com/office/drawing/2014/main" val="2554630473"/>
                    </a:ext>
                  </a:extLst>
                </a:gridCol>
                <a:gridCol w="1944627">
                  <a:extLst>
                    <a:ext uri="{9D8B030D-6E8A-4147-A177-3AD203B41FA5}">
                      <a16:colId xmlns:a16="http://schemas.microsoft.com/office/drawing/2014/main" val="191378567"/>
                    </a:ext>
                  </a:extLst>
                </a:gridCol>
                <a:gridCol w="1677854">
                  <a:extLst>
                    <a:ext uri="{9D8B030D-6E8A-4147-A177-3AD203B41FA5}">
                      <a16:colId xmlns:a16="http://schemas.microsoft.com/office/drawing/2014/main" val="3982505410"/>
                    </a:ext>
                  </a:extLst>
                </a:gridCol>
                <a:gridCol w="1802712">
                  <a:extLst>
                    <a:ext uri="{9D8B030D-6E8A-4147-A177-3AD203B41FA5}">
                      <a16:colId xmlns:a16="http://schemas.microsoft.com/office/drawing/2014/main" val="1063548139"/>
                    </a:ext>
                  </a:extLst>
                </a:gridCol>
                <a:gridCol w="1223568">
                  <a:extLst>
                    <a:ext uri="{9D8B030D-6E8A-4147-A177-3AD203B41FA5}">
                      <a16:colId xmlns:a16="http://schemas.microsoft.com/office/drawing/2014/main" val="1238793316"/>
                    </a:ext>
                  </a:extLst>
                </a:gridCol>
                <a:gridCol w="1228475">
                  <a:extLst>
                    <a:ext uri="{9D8B030D-6E8A-4147-A177-3AD203B41FA5}">
                      <a16:colId xmlns:a16="http://schemas.microsoft.com/office/drawing/2014/main" val="3636837700"/>
                    </a:ext>
                  </a:extLst>
                </a:gridCol>
                <a:gridCol w="1675104">
                  <a:extLst>
                    <a:ext uri="{9D8B030D-6E8A-4147-A177-3AD203B41FA5}">
                      <a16:colId xmlns:a16="http://schemas.microsoft.com/office/drawing/2014/main" val="364051399"/>
                    </a:ext>
                  </a:extLst>
                </a:gridCol>
              </a:tblGrid>
              <a:tr h="695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STT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TÊN THUỘC TÍNH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KIỂU DỮ LIỆU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NULL/NULL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KHOÁ CHÍNH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KHOÁ NGOẠI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extLst>
                  <a:ext uri="{0D108BD9-81ED-4DB2-BD59-A6C34878D82A}">
                    <a16:rowId xmlns:a16="http://schemas.microsoft.com/office/drawing/2014/main" val="404261716"/>
                  </a:ext>
                </a:extLst>
              </a:tr>
              <a:tr h="6953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IdNgayChieu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Mã ngày chiếu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extLst>
                  <a:ext uri="{0D108BD9-81ED-4DB2-BD59-A6C34878D82A}">
                    <a16:rowId xmlns:a16="http://schemas.microsoft.com/office/drawing/2014/main" val="3998645596"/>
                  </a:ext>
                </a:extLst>
              </a:tr>
              <a:tr h="367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IdPhim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Mã phim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extLst>
                  <a:ext uri="{0D108BD9-81ED-4DB2-BD59-A6C34878D82A}">
                    <a16:rowId xmlns:a16="http://schemas.microsoft.com/office/drawing/2014/main" val="1834562530"/>
                  </a:ext>
                </a:extLst>
              </a:tr>
              <a:tr h="367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IdRap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Mã rạp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extLst>
                  <a:ext uri="{0D108BD9-81ED-4DB2-BD59-A6C34878D82A}">
                    <a16:rowId xmlns:a16="http://schemas.microsoft.com/office/drawing/2014/main" val="712872842"/>
                  </a:ext>
                </a:extLst>
              </a:tr>
              <a:tr h="367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NgayChieu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date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Ngày chiếu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extLst>
                  <a:ext uri="{0D108BD9-81ED-4DB2-BD59-A6C34878D82A}">
                    <a16:rowId xmlns:a16="http://schemas.microsoft.com/office/drawing/2014/main" val="1921481119"/>
                  </a:ext>
                </a:extLst>
              </a:tr>
              <a:tr h="367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ThoiGian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time(7)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Thời gian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extLst>
                  <a:ext uri="{0D108BD9-81ED-4DB2-BD59-A6C34878D82A}">
                    <a16:rowId xmlns:a16="http://schemas.microsoft.com/office/drawing/2014/main" val="768487373"/>
                  </a:ext>
                </a:extLst>
              </a:tr>
              <a:tr h="367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Gia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Giá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013" marR="106013" marT="0" marB="0"/>
                </a:tc>
                <a:extLst>
                  <a:ext uri="{0D108BD9-81ED-4DB2-BD59-A6C34878D82A}">
                    <a16:rowId xmlns:a16="http://schemas.microsoft.com/office/drawing/2014/main" val="292902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4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7421797-7B77-498E-A01C-0A119461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26D38EC-CD1B-456B-A813-64F8D8E7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C18E46-CA2E-43A8-A2EC-61D30FAC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402582"/>
            <a:ext cx="10058400" cy="83003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PHÂN CÔNG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VIỆC(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03C1DA3-C1B0-4B11-B641-D5D08DC95A57}"/>
              </a:ext>
            </a:extLst>
          </p:cNvPr>
          <p:cNvSpPr txBox="1">
            <a:spLocks/>
          </p:cNvSpPr>
          <p:nvPr/>
        </p:nvSpPr>
        <p:spPr>
          <a:xfrm>
            <a:off x="1066798" y="1566128"/>
            <a:ext cx="10058400" cy="464927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C32125-0D54-48F0-BCF2-EE62572BC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67560"/>
              </p:ext>
            </p:extLst>
          </p:nvPr>
        </p:nvGraphicFramePr>
        <p:xfrm>
          <a:off x="1358900" y="1232614"/>
          <a:ext cx="9903458" cy="498279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40091">
                  <a:extLst>
                    <a:ext uri="{9D8B030D-6E8A-4147-A177-3AD203B41FA5}">
                      <a16:colId xmlns:a16="http://schemas.microsoft.com/office/drawing/2014/main" val="3718637313"/>
                    </a:ext>
                  </a:extLst>
                </a:gridCol>
                <a:gridCol w="8463367">
                  <a:extLst>
                    <a:ext uri="{9D8B030D-6E8A-4147-A177-3AD203B41FA5}">
                      <a16:colId xmlns:a16="http://schemas.microsoft.com/office/drawing/2014/main" val="2877294614"/>
                    </a:ext>
                  </a:extLst>
                </a:gridCol>
              </a:tblGrid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Thiết kế trang điều khoản chung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423018626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Thiết kế trang tin mới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140598260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Thiết kế trang điều khoản thanh toán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035341769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sơ đồ UC chức năng thêm sửa xóa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621492760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sơ đồ UC chức năng thêm sửa xóa Ngày chiếu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614296969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sơ đồ UC chức năng thêm sửa xóa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638366915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sơ đồ UC chức năng thêm sửa xóa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204670839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toàn hệ thống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232577212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quản lý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4180303108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quản lý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150427758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quản lý nhân viên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637703647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quản lý ngày chiếu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658742099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quản lý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729995195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đăng nhập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301201357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đăng ký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081301246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đặt vé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165041287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Đặc tả UC xem chi tiết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961126378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biểu đồ tuần tự chức năng đăng nhập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529357377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biểu đồ tuần tự chức năng đăng ký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01283595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biểu đồ tuần tự chức năng quản lý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503434943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biểu đồ tuần tự chức năng quản lý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229469546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biểu đồ tuần tự chức năng quản lý ngày chiếu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959611920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biểu đồ tuần tự chức năng quản lý nhân viên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009613566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biểu đồ tuần tự chức năng quản lý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311622867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biểu đồ tuần tự chức năng quản lý đặt vé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882567579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Vẽ activity qu</a:t>
                      </a:r>
                      <a:r>
                        <a:rPr lang="vi-VN" sz="600">
                          <a:effectLst/>
                        </a:rPr>
                        <a:t>y</a:t>
                      </a:r>
                      <a:r>
                        <a:rPr lang="en-US" sz="600">
                          <a:effectLst/>
                        </a:rPr>
                        <a:t> trình đăng ký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019580810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Vẽ activity qu</a:t>
                      </a:r>
                      <a:r>
                        <a:rPr lang="vi-VN" sz="600">
                          <a:effectLst/>
                        </a:rPr>
                        <a:t>y</a:t>
                      </a:r>
                      <a:r>
                        <a:rPr lang="en-US" sz="600">
                          <a:effectLst/>
                        </a:rPr>
                        <a:t> trình đăng nhập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670300225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Vẽ activity qu</a:t>
                      </a:r>
                      <a:r>
                        <a:rPr lang="vi-VN" sz="600">
                          <a:effectLst/>
                        </a:rPr>
                        <a:t>y</a:t>
                      </a:r>
                      <a:r>
                        <a:rPr lang="en-US" sz="600">
                          <a:effectLst/>
                        </a:rPr>
                        <a:t> trình đặt vé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647974833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Vẽ activity xem thông tin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478061744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Vẽ activity qu</a:t>
                      </a:r>
                      <a:r>
                        <a:rPr lang="vi-VN" sz="600">
                          <a:effectLst/>
                        </a:rPr>
                        <a:t>y</a:t>
                      </a:r>
                      <a:r>
                        <a:rPr lang="en-US" sz="600">
                          <a:effectLst/>
                        </a:rPr>
                        <a:t> trình </a:t>
                      </a:r>
                      <a:r>
                        <a:rPr lang="vi-VN" sz="600">
                          <a:effectLst/>
                        </a:rPr>
                        <a:t>quản lý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4219841782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activity quy trình quản lý nhân viên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6223863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activity quy trình quản lý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687113338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Vẽ activity quy trình quản lý ngày chiếu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038056712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Vẽ activity qu</a:t>
                      </a:r>
                      <a:r>
                        <a:rPr lang="vi-VN" sz="600">
                          <a:effectLst/>
                        </a:rPr>
                        <a:t>y</a:t>
                      </a:r>
                      <a:r>
                        <a:rPr lang="en-US" sz="600">
                          <a:effectLst/>
                        </a:rPr>
                        <a:t> trình </a:t>
                      </a:r>
                      <a:r>
                        <a:rPr lang="vi-VN" sz="600">
                          <a:effectLst/>
                        </a:rPr>
                        <a:t>quản lý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466408151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Mô tả bài toán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667943250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Thiết kế trang đăng nhập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598004079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Thiết kế trang đăng ký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408401625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Soạn thảo báo cáo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456916668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600">
                          <a:effectLst/>
                        </a:rPr>
                        <a:t>Thiết kế trang điều khoản chung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556831257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Sơ đồ activity đổi mật khẩu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3924972494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Sơ đồ tuần tự đổi mật khẩu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1064698155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Sơ đồ activity xem sửa thông tin cá nhân 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243871789"/>
                  </a:ext>
                </a:extLst>
              </a:tr>
              <a:tr h="115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effectLst/>
                        </a:rPr>
                        <a:t>Sơ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đồ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tuần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tự</a:t>
                      </a:r>
                      <a:r>
                        <a:rPr lang="en-US" sz="600" dirty="0">
                          <a:effectLst/>
                        </a:rPr>
                        <a:t> activity </a:t>
                      </a:r>
                      <a:r>
                        <a:rPr lang="en-US" sz="600" dirty="0" err="1">
                          <a:effectLst/>
                        </a:rPr>
                        <a:t>xem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sửa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thông</a:t>
                      </a:r>
                      <a:r>
                        <a:rPr lang="en-US" sz="600" dirty="0">
                          <a:effectLst/>
                        </a:rPr>
                        <a:t> tin </a:t>
                      </a:r>
                      <a:r>
                        <a:rPr lang="en-US" sz="600" dirty="0" err="1">
                          <a:effectLst/>
                        </a:rPr>
                        <a:t>cá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nhân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73" marR="30473" marT="0" marB="0"/>
                </a:tc>
                <a:extLst>
                  <a:ext uri="{0D108BD9-81ED-4DB2-BD59-A6C34878D82A}">
                    <a16:rowId xmlns:a16="http://schemas.microsoft.com/office/drawing/2014/main" val="5224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0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FC7-1CB7-4C23-A6F7-A7AD746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10. </a:t>
            </a:r>
            <a:r>
              <a:rPr lang="en-US" sz="4800" cap="all" spc="-100" dirty="0" err="1">
                <a:solidFill>
                  <a:schemeClr val="bg1"/>
                </a:solidFill>
              </a:rPr>
              <a:t>datve</a:t>
            </a:r>
            <a:endParaRPr lang="en-US" sz="4800" cap="all" spc="-1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020D10-B24B-4393-B503-A39FAAF07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75200"/>
              </p:ext>
            </p:extLst>
          </p:nvPr>
        </p:nvGraphicFramePr>
        <p:xfrm>
          <a:off x="844441" y="645106"/>
          <a:ext cx="10490116" cy="3229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049">
                  <a:extLst>
                    <a:ext uri="{9D8B030D-6E8A-4147-A177-3AD203B41FA5}">
                      <a16:colId xmlns:a16="http://schemas.microsoft.com/office/drawing/2014/main" val="3956219923"/>
                    </a:ext>
                  </a:extLst>
                </a:gridCol>
                <a:gridCol w="1937168">
                  <a:extLst>
                    <a:ext uri="{9D8B030D-6E8A-4147-A177-3AD203B41FA5}">
                      <a16:colId xmlns:a16="http://schemas.microsoft.com/office/drawing/2014/main" val="1427728550"/>
                    </a:ext>
                  </a:extLst>
                </a:gridCol>
                <a:gridCol w="1698924">
                  <a:extLst>
                    <a:ext uri="{9D8B030D-6E8A-4147-A177-3AD203B41FA5}">
                      <a16:colId xmlns:a16="http://schemas.microsoft.com/office/drawing/2014/main" val="2983982114"/>
                    </a:ext>
                  </a:extLst>
                </a:gridCol>
                <a:gridCol w="1825350">
                  <a:extLst>
                    <a:ext uri="{9D8B030D-6E8A-4147-A177-3AD203B41FA5}">
                      <a16:colId xmlns:a16="http://schemas.microsoft.com/office/drawing/2014/main" val="1130111412"/>
                    </a:ext>
                  </a:extLst>
                </a:gridCol>
                <a:gridCol w="1238934">
                  <a:extLst>
                    <a:ext uri="{9D8B030D-6E8A-4147-A177-3AD203B41FA5}">
                      <a16:colId xmlns:a16="http://schemas.microsoft.com/office/drawing/2014/main" val="337156080"/>
                    </a:ext>
                  </a:extLst>
                </a:gridCol>
                <a:gridCol w="1243902">
                  <a:extLst>
                    <a:ext uri="{9D8B030D-6E8A-4147-A177-3AD203B41FA5}">
                      <a16:colId xmlns:a16="http://schemas.microsoft.com/office/drawing/2014/main" val="2793049815"/>
                    </a:ext>
                  </a:extLst>
                </a:gridCol>
                <a:gridCol w="1655789">
                  <a:extLst>
                    <a:ext uri="{9D8B030D-6E8A-4147-A177-3AD203B41FA5}">
                      <a16:colId xmlns:a16="http://schemas.microsoft.com/office/drawing/2014/main" val="2334718278"/>
                    </a:ext>
                  </a:extLst>
                </a:gridCol>
              </a:tblGrid>
              <a:tr h="7041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STT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TÊN THUỘC TÍNH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KIỂU DỮ LIỆU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NULL/NULL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KHOÁ CHÍNH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KHOÁ NGOẠI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extLst>
                  <a:ext uri="{0D108BD9-81ED-4DB2-BD59-A6C34878D82A}">
                    <a16:rowId xmlns:a16="http://schemas.microsoft.com/office/drawing/2014/main" val="1723223517"/>
                  </a:ext>
                </a:extLst>
              </a:tr>
              <a:tr h="372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IdDatVe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6670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Mã đặt vé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extLst>
                  <a:ext uri="{0D108BD9-81ED-4DB2-BD59-A6C34878D82A}">
                    <a16:rowId xmlns:a16="http://schemas.microsoft.com/office/drawing/2014/main" val="780749377"/>
                  </a:ext>
                </a:extLst>
              </a:tr>
              <a:tr h="704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IdKH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Mã khách hàng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extLst>
                  <a:ext uri="{0D108BD9-81ED-4DB2-BD59-A6C34878D82A}">
                    <a16:rowId xmlns:a16="http://schemas.microsoft.com/office/drawing/2014/main" val="1459561233"/>
                  </a:ext>
                </a:extLst>
              </a:tr>
              <a:tr h="704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IdNgayChieu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varchar(50)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Mã ngày chiếu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extLst>
                  <a:ext uri="{0D108BD9-81ED-4DB2-BD59-A6C34878D82A}">
                    <a16:rowId xmlns:a16="http://schemas.microsoft.com/office/drawing/2014/main" val="274566797"/>
                  </a:ext>
                </a:extLst>
              </a:tr>
              <a:tr h="372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SoLuong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Số lượng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extLst>
                  <a:ext uri="{0D108BD9-81ED-4DB2-BD59-A6C34878D82A}">
                    <a16:rowId xmlns:a16="http://schemas.microsoft.com/office/drawing/2014/main" val="1782936830"/>
                  </a:ext>
                </a:extLst>
              </a:tr>
              <a:tr h="372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Hoadon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Not null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Hóa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đơn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44" marR="107344" marT="0" marB="0"/>
                </a:tc>
                <a:extLst>
                  <a:ext uri="{0D108BD9-81ED-4DB2-BD59-A6C34878D82A}">
                    <a16:rowId xmlns:a16="http://schemas.microsoft.com/office/drawing/2014/main" val="8928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2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0B800-B383-47B2-A177-EDD761153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80" r="-1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97DA3-E397-4799-8398-64062F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2F4B-87B0-4ED2-BD24-EE672E29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8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93A16-B89B-4D25-BFAC-6ED674AE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9AA9-CBBE-4C37-B7C4-9DC21347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vi-VN" b="1" dirty="0"/>
              <a:t>Chức năng chưa làm được</a:t>
            </a:r>
            <a:endParaRPr lang="en-US" b="1" dirty="0"/>
          </a:p>
          <a:p>
            <a:r>
              <a:rPr lang="vi-VN" dirty="0"/>
              <a:t>Do nhiều nguyên nhân chủ quan và khách quan nên đề tài vẫn chưa hoàn thiện được chức năng:</a:t>
            </a:r>
            <a:endParaRPr lang="en-US" dirty="0"/>
          </a:p>
          <a:p>
            <a:pPr lvl="0"/>
            <a:r>
              <a:rPr lang="vi-VN" dirty="0"/>
              <a:t>Chức năng giao dịch qua ngân hàng.</a:t>
            </a:r>
            <a:endParaRPr lang="en-US" dirty="0"/>
          </a:p>
          <a:p>
            <a:pPr lvl="0"/>
            <a:r>
              <a:rPr lang="vi-VN" dirty="0"/>
              <a:t>Chức năng chuyển đổi ngôn ngữ</a:t>
            </a:r>
            <a:endParaRPr lang="en-US" dirty="0"/>
          </a:p>
          <a:p>
            <a:pPr lvl="0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phim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128A7-FEB9-4DF1-89E7-2FB7D194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4247-E504-4E30-827D-36C83799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Bài giảng lập trình web của thầy Trần Văn Tài.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Bryan Syverson, Joel Murach, SQL Server hướng dẫn học qua ví dụ, NXB Khoa học và Kỹ thuật, 2013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Nguyễn Minh Đạo, Giáo trình lập trình web với ASP.NET, NXB Đại học quốc gia Thành Phố Hồ Chí Minh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Nguyễn Tất Bảo Thiện, Phạm Quang Hiển, Lập Trình Windows Form Và Web Form Với C#, NXB Thanh niên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5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04C11-E848-4333-813F-6307642B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CÁC BẠN ĐÃ THEO DÕI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6567FF3-802F-4C3D-88E8-6AE7499F9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3975" y="993775"/>
            <a:ext cx="4870450" cy="4870450"/>
          </a:xfrm>
        </p:spPr>
      </p:pic>
    </p:spTree>
    <p:extLst>
      <p:ext uri="{BB962C8B-B14F-4D97-AF65-F5344CB8AC3E}">
        <p14:creationId xmlns:p14="http://schemas.microsoft.com/office/powerpoint/2010/main" val="324452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402582"/>
            <a:ext cx="10058400" cy="86741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BẢNG PHÂN CÔNG </a:t>
            </a:r>
            <a:r>
              <a:rPr lang="en-US" sz="3000" b="1" dirty="0" err="1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b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VIỆC(</a:t>
            </a:r>
            <a:r>
              <a:rPr lang="en-US" sz="3000" b="1" dirty="0" err="1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b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000" b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000" b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03C1DA3-C1B0-4B11-B641-D5D08DC95A57}"/>
              </a:ext>
            </a:extLst>
          </p:cNvPr>
          <p:cNvSpPr txBox="1">
            <a:spLocks/>
          </p:cNvSpPr>
          <p:nvPr/>
        </p:nvSpPr>
        <p:spPr>
          <a:xfrm>
            <a:off x="1066798" y="1566128"/>
            <a:ext cx="10058400" cy="464927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05E069-D106-415C-A822-25EBCDB65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84905"/>
              </p:ext>
            </p:extLst>
          </p:nvPr>
        </p:nvGraphicFramePr>
        <p:xfrm>
          <a:off x="1066798" y="1270000"/>
          <a:ext cx="10490202" cy="543559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525416">
                  <a:extLst>
                    <a:ext uri="{9D8B030D-6E8A-4147-A177-3AD203B41FA5}">
                      <a16:colId xmlns:a16="http://schemas.microsoft.com/office/drawing/2014/main" val="1048850375"/>
                    </a:ext>
                  </a:extLst>
                </a:gridCol>
                <a:gridCol w="8964786">
                  <a:extLst>
                    <a:ext uri="{9D8B030D-6E8A-4147-A177-3AD203B41FA5}">
                      <a16:colId xmlns:a16="http://schemas.microsoft.com/office/drawing/2014/main" val="4175434250"/>
                    </a:ext>
                  </a:extLst>
                </a:gridCol>
              </a:tblGrid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Chọn đề tài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2903706406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Database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013544205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Master Page(người dùng và admin)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120429518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chủ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516418017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Lập trình trang chủ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1111256524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rạp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474646469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Lập trình trang rạp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2654361590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930666616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Lập trình trang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234663018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chi tiết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4249759839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Lập trình trang chi tiết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4015542150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chi tiết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96052694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Lập trình trang chi tiết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2016606948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Thiết kế trang quản lý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1312813470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trang quản lý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133999595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thêm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619266371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Lập trình trang thêm phim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105002613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Thiết kế trang quản lý nhân viên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2175922973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trang quản lý nhân viên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062848832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Thiết kế trang thêm nhân viên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4259970897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trang thêm nhân viên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510383736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Thiết kế trang quản lý khách hàng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691078814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trang quảng lý khách hàng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119334509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Thiết kế trang quản lý ngày chiếu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1540003703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quản lý ngày chiếu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1799215957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lập trang thêm ngày chiếu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1220222199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Lập trình trang thêm ngày chiếu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157399440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Thiết kế trang quản lý doanh thu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2114124087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trang quản lý doanh thu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64648868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Thiết kế trang quản lý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2415121551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trang quản lý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466551626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thêm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2764695997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trang quản lý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847085024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thêm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4155761545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Lập trình trang thêm rạp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969292077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Thiết kế trang quản lý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813633325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trang thêm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777737129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38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Lập trình trang thêm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2281182774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39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trang quản lý tin tức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247568179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40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Vẽ UC tổng quát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289155236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41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Vẽ activity tổng quát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3221102561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42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Vẽ sơ đồ Class 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70468686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43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Thiết kế giao diện đổi mật khẩu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1552943212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44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Lập trình trang đổi mật khẩu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1944902488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45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>
                          <a:effectLst/>
                        </a:rPr>
                        <a:t>Thiết kế giao diện trang xem thông tin cá nhân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825988244"/>
                  </a:ext>
                </a:extLst>
              </a:tr>
              <a:tr h="118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46</a:t>
                      </a:r>
                      <a:endParaRPr lang="en-US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500" dirty="0">
                          <a:effectLst/>
                        </a:rPr>
                        <a:t>Lập trình trang xem thông tin cá nhân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85" marR="28485" marT="0" marB="0"/>
                </a:tc>
                <a:extLst>
                  <a:ext uri="{0D108BD9-81ED-4DB2-BD59-A6C34878D82A}">
                    <a16:rowId xmlns:a16="http://schemas.microsoft.com/office/drawing/2014/main" val="250100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46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C1449-C6A2-4239-A79E-018B0A18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95505"/>
            <a:ext cx="9792208" cy="79356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 CHỨC NĂNG TRONG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DB91-06A6-4CD8-B95C-D134DF9A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1289073"/>
            <a:ext cx="9792208" cy="4676638"/>
          </a:xfrm>
        </p:spPr>
        <p:txBody>
          <a:bodyPr numCol="2">
            <a:normAutofit/>
          </a:bodyPr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KHÁCH HÀNG</a:t>
            </a: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ký.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rạp.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các điều khoản.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Đặt vé.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ADMIN</a:t>
            </a: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phim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rạp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ngày chiếu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doanh thu.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tin 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7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59204-D0B4-4CD0-A58B-5E9403E6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522489"/>
            <a:ext cx="9792208" cy="86976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Content Placeholder 42" descr="Logo, company name&#10;&#10;Description automatically generated">
            <a:extLst>
              <a:ext uri="{FF2B5EF4-FFF2-40B4-BE49-F238E27FC236}">
                <a16:creationId xmlns:a16="http://schemas.microsoft.com/office/drawing/2014/main" id="{94A85654-6C1F-4CFF-9704-DD95C78AC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07" y="1618922"/>
            <a:ext cx="3942993" cy="2193290"/>
          </a:xfrm>
        </p:spPr>
      </p:pic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8B9291B4-F6B3-4E07-99AC-8E439176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470" y="1250950"/>
            <a:ext cx="4286250" cy="2381250"/>
          </a:xfrm>
          <a:prstGeom prst="rect">
            <a:avLst/>
          </a:prstGeom>
        </p:spPr>
      </p:pic>
      <p:pic>
        <p:nvPicPr>
          <p:cNvPr id="47" name="Picture 46" descr="Logo, icon&#10;&#10;Description automatically generated">
            <a:extLst>
              <a:ext uri="{FF2B5EF4-FFF2-40B4-BE49-F238E27FC236}">
                <a16:creationId xmlns:a16="http://schemas.microsoft.com/office/drawing/2014/main" id="{A5A2A014-DE9E-4BF4-AB95-0C8DCE80C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883" y="3632200"/>
            <a:ext cx="1939040" cy="2738894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316B1151-78C8-40EB-BD36-60F28329F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079" y="3632200"/>
            <a:ext cx="1953303" cy="27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37F4-1BCA-4C6C-9843-5B898BA0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571500"/>
            <a:ext cx="9792208" cy="69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3EFE1D-6994-4F46-9E48-F16ECA8A42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0" y="1496665"/>
            <a:ext cx="9448799" cy="44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C8AFD-62F9-406E-BF7E-D9286905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763789"/>
            <a:ext cx="9792208" cy="628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ĐỔ USE CASE TỔNG QUÁT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E74124-53D2-44E3-9848-9A4B6EB0B0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19250"/>
            <a:ext cx="9575800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8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7A546-3694-4069-8745-B8F782DD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514532"/>
            <a:ext cx="9792208" cy="8570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HOẠT ĐỘNG TỔNG QUÁT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52B803-F1D5-46C7-87B6-D1A0B25AFE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99" y="1598265"/>
            <a:ext cx="4953001" cy="4367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93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5436B-588D-4906-A22D-7324817A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TUẦN TỰ TỔNG QUÁT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2362EC-44E9-45CE-8944-0D1114BB8A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6890" y="645106"/>
            <a:ext cx="6081598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0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1849</Words>
  <Application>Microsoft Office PowerPoint</Application>
  <PresentationFormat>Widescreen</PresentationFormat>
  <Paragraphs>684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Avenir Next LT Pro</vt:lpstr>
      <vt:lpstr>Avenir Next LT Pro Light</vt:lpstr>
      <vt:lpstr>Calibri</vt:lpstr>
      <vt:lpstr>Garamond</vt:lpstr>
      <vt:lpstr>Times New Roman</vt:lpstr>
      <vt:lpstr>Verdana</vt:lpstr>
      <vt:lpstr>Wingdings</vt:lpstr>
      <vt:lpstr>SavonVTI</vt:lpstr>
      <vt:lpstr>Báo cáo cuối kì</vt:lpstr>
      <vt:lpstr>BẢNG PHÂN CÔNG CÔNG VIỆC(Đỗ Hoàng Long)</vt:lpstr>
      <vt:lpstr>BẢNG PHÂN CÔNG CÔNG VIỆC(Nguyễn Hữu Trí)</vt:lpstr>
      <vt:lpstr>CÁC CHỨC NĂNG TRONG PROJECT</vt:lpstr>
      <vt:lpstr>CÔNG NGHỆ SỬ DỤNG</vt:lpstr>
      <vt:lpstr>CƠ SỞ DỮ LIỆU</vt:lpstr>
      <vt:lpstr>BIỂU ĐỔ USE CASE TỔNG QUÁT</vt:lpstr>
      <vt:lpstr>BIỂU ĐỒ HOẠT ĐỘNG TỔNG QUÁT</vt:lpstr>
      <vt:lpstr>BIỂU ĐỒ TUẦN TỰ TỔNG QUÁT</vt:lpstr>
      <vt:lpstr>BIỂU ĐỒ LỚP</vt:lpstr>
      <vt:lpstr>1. LOAIPHIM</vt:lpstr>
      <vt:lpstr>2. QUOCGIA</vt:lpstr>
      <vt:lpstr>3. PHIM</vt:lpstr>
      <vt:lpstr>4. KHACHHANG</vt:lpstr>
      <vt:lpstr>5. NHANVIEN</vt:lpstr>
      <vt:lpstr>6. ADMIN</vt:lpstr>
      <vt:lpstr>7. rAPCHIEUPHIM  </vt:lpstr>
      <vt:lpstr>8. TINTUCPHIM  </vt:lpstr>
      <vt:lpstr>9. NGAYCHIEU</vt:lpstr>
      <vt:lpstr>10. datve</vt:lpstr>
      <vt:lpstr>DEMO PROJECT</vt:lpstr>
      <vt:lpstr>KẾT LUẬN</vt:lpstr>
      <vt:lpstr>TÀI LIỆU THAM KHẢO</vt:lpstr>
      <vt:lpstr>CẢM ƠN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</dc:title>
  <dc:creator>ADMIN</dc:creator>
  <cp:lastModifiedBy>ADMIN</cp:lastModifiedBy>
  <cp:revision>5</cp:revision>
  <dcterms:created xsi:type="dcterms:W3CDTF">2020-12-18T16:11:28Z</dcterms:created>
  <dcterms:modified xsi:type="dcterms:W3CDTF">2020-12-21T07:09:10Z</dcterms:modified>
</cp:coreProperties>
</file>