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FF9966"/>
    <a:srgbClr val="CC3300"/>
    <a:srgbClr val="FFFFFF"/>
    <a:srgbClr val="FF993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9" autoAdjust="0"/>
    <p:restoredTop sz="87065" autoAdjust="0"/>
  </p:normalViewPr>
  <p:slideViewPr>
    <p:cSldViewPr>
      <p:cViewPr varScale="1">
        <p:scale>
          <a:sx n="67" d="100"/>
          <a:sy n="67" d="100"/>
        </p:scale>
        <p:origin x="1356" y="72"/>
      </p:cViewPr>
      <p:guideLst>
        <p:guide orient="horz" pos="2160"/>
        <p:guide pos="2880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E3179-6912-4FBF-8D6A-D0A99AAA5F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231DC-4823-45E6-AC38-44948D3EA1F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42E8D83-AAC1-487B-9704-F292E1E6D2E3}" type="datetimeFigureOut">
              <a:rPr lang="vi-VN"/>
              <a:pPr>
                <a:defRPr/>
              </a:pPr>
              <a:t>31/03/2021</a:t>
            </a:fld>
            <a:endParaRPr lang="vi-V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9135F8-589E-4D04-A74F-A4F942BEC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7DD34A-1BD0-4E45-B7A6-C22499F8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3B166-931C-4AC9-9ACB-D561CDF48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8F9C-BEE0-40A2-A41A-0C664B548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BE34F3-3394-499A-99E6-5BFADC6CB68E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543586D1-822C-463F-9280-C39AAD4EB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2BBFBBF2-B8B1-421B-B2AA-9D9CD0A0A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F81F5AE-B625-46AF-A297-C19D8F901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A2538F-ACB3-4727-8C16-E0ACE276A453}" type="slidenum">
              <a:rPr lang="vi-VN" altLang="vi-VN"/>
              <a:pPr/>
              <a:t>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D1713418-A8D9-460A-9B80-5E1DB08FC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135E236-17F5-4247-8860-94DEDBF15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89709E84-62A0-489A-B176-3C5BC315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B0FE3C-2D17-4DD1-8063-A724C847E4FB}" type="slidenum">
              <a:rPr lang="vi-VN" altLang="vi-VN"/>
              <a:pPr/>
              <a:t>10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297CAE31-C394-4E1B-B4F9-644143039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7F434A74-19AF-4B27-A984-71C93953A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EF2DEE1A-744E-45E5-9037-DC04809EE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A83B08-295A-48D1-940E-B69F3DB107DD}" type="slidenum">
              <a:rPr lang="vi-VN" altLang="vi-VN"/>
              <a:pPr/>
              <a:t>11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5CC37EBF-BBC2-4552-B745-92AF2D11BA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DB64ADC2-089F-4CD6-9D6E-ED0C6222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2C1D664F-95CF-4A90-90D5-19612274B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D50278-82D2-4C02-A797-F147AD00091E}" type="slidenum">
              <a:rPr lang="vi-VN" altLang="vi-VN"/>
              <a:pPr/>
              <a:t>12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9885D77E-23AD-4ED7-BC80-A7983AC59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E467018F-AB98-47F4-B697-0B11879B7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E98A176B-D779-4EAF-BC6D-29614CEC4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84C092-4BAA-4E1B-9D3A-6B8A153B4BB0}" type="slidenum">
              <a:rPr lang="vi-VN" altLang="vi-VN"/>
              <a:pPr/>
              <a:t>13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B6E797F3-3278-4F41-A0A3-840477619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79DBFBBF-7647-4B5A-87B4-6DB7C6D29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EDCE24A9-225E-466D-886F-03B110C4D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1CA52-BBB2-4DE3-B0B8-85E52518BD85}" type="slidenum">
              <a:rPr lang="vi-VN" altLang="vi-VN"/>
              <a:pPr/>
              <a:t>14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C3713C77-F549-4C0C-ADD5-AB62714A6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2908677E-D2FE-4D00-A40C-6D11AE8CB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BDDAAA0C-357C-465E-AFDA-373EFBE88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274689-5BBF-4507-8D30-F5FDB495999F}" type="slidenum">
              <a:rPr lang="vi-VN" altLang="vi-VN"/>
              <a:pPr/>
              <a:t>15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B448BE35-05AA-4B92-A2CA-36D797020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30456DBC-3962-430F-83BD-33C841D40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93F1DF97-7930-4716-B234-890D1A293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978A2A-383A-4021-9D3A-6B2453DD1EF9}" type="slidenum">
              <a:rPr lang="vi-VN" altLang="vi-VN"/>
              <a:pPr/>
              <a:t>16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C7A0615-7616-488F-9AF2-FEAC1156C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D11BCB7C-5FD7-48F4-9B7F-26E6B2E79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466BC62-3AD2-461B-810B-567722E87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DD2778-1D62-4B37-9635-9E1FBE672EED}" type="slidenum">
              <a:rPr lang="vi-VN" altLang="vi-VN"/>
              <a:pPr/>
              <a:t>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D391F50-9BC8-45FB-9DDF-0661CBCB5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94BAE0F6-BB46-4CB0-ACD6-ACBD0B0E7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89B2B97-444F-4DD4-BD20-ACF1A732A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06DFB4-7806-4012-BA9E-203EFD594858}" type="slidenum">
              <a:rPr lang="vi-VN" altLang="vi-VN"/>
              <a:pPr/>
              <a:t>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B89EA72-2F46-4899-A635-4DC7D360E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6EB3B39-4A78-4BAE-BAA8-F4445C3B7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069CEFC-6970-4676-9C20-A73F24754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169000-E2FB-4DAB-8CD0-3E9441D62590}" type="slidenum">
              <a:rPr lang="vi-VN" altLang="vi-VN"/>
              <a:pPr/>
              <a:t>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1456223F-3908-466C-9831-658F92052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E4673817-48E6-4252-81D5-ACCFDEFCB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CB67EE0E-C0D4-41AD-94B6-3CC1FFAD8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762AC3-368F-48EC-B646-F3791A9782D4}" type="slidenum">
              <a:rPr lang="vi-VN" altLang="vi-VN"/>
              <a:pPr/>
              <a:t>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5883EAE7-7B08-4042-9EB2-BDC9945C7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7F21618-1B49-40B4-8A37-992BFA126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8E2F3764-B1E7-4733-8D36-BB9745C29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DAD70D-F6C7-4D01-905E-BBFEF2BDC5B9}" type="slidenum">
              <a:rPr lang="vi-VN" altLang="vi-VN"/>
              <a:pPr/>
              <a:t>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DD022F96-2449-4D4C-A6EE-4D5AB71EC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2D7DFB34-0C3C-4984-AD0D-C86BBE6BE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5CE4A30-A7B3-476A-B8C9-F701BCF27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B87611-B2A4-49B8-AAEC-8B54DB664799}" type="slidenum">
              <a:rPr lang="vi-VN" altLang="vi-VN"/>
              <a:pPr/>
              <a:t>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ECE98D4F-F1A7-4B31-AD06-20BBEF898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7047DCDC-BFAE-44BB-A285-34A4E8F94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63D03AF5-EF6B-45C8-90BE-4511D06CC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A2367D-1478-4ED2-9097-78F4F2D03C30}" type="slidenum">
              <a:rPr lang="vi-VN" altLang="vi-VN"/>
              <a:pPr/>
              <a:t>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DFAE8F1-7867-42F1-990D-E668AFC5A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A41A23A0-20B0-48E8-840C-EE89A67AE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F68AF67-4709-4707-9F6A-B16CA3F20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31401D-25FA-49DB-87D0-E3DEA8D299CA}" type="slidenum">
              <a:rPr lang="vi-VN" altLang="vi-VN"/>
              <a:pPr/>
              <a:t>9</a:t>
            </a:fld>
            <a:endParaRPr lang="vi-VN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3CA4E0-078D-48FF-B0DC-1624B1E5A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3D2376-3BAC-4F73-B9CE-A3102BAE3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6C43A6-22A5-4900-B904-BBB50CFD3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938CC96-3690-4E7C-956D-1154DAE2C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4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0EF799-E76B-459B-8733-135C89D3C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85BA40-4690-43B2-96CB-611DE3CC1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0A3B46-58DA-418E-851D-3F87A4F4AC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29DD6FA-C7DB-4F6B-B278-DE3B649E2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01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9AAAEA-17C7-485C-A515-E72871DBC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FAF114-AE95-4CE5-99D1-4C49ADD188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E488CF-D79C-4227-8456-F0317A508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8E23AA8-BE6C-4EA3-B1CE-6D83D2D369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0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C6F197-B550-4208-8378-133CE91501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00E08C-09D0-4EB6-91FF-9DD47A6CA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99FA87-7AB9-493C-BE5A-2E1F129E2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5C62239-BCC0-45A2-BA32-76E84DD28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54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D58113-35D1-452C-A657-42FD687C8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0A8373-3984-4DDE-9B30-40DAEA8C88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7805FE-5E03-4BFA-B737-134FAB257C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F9068CB-5063-42D1-A2AC-00AF4BC8F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BD16E8D-ED35-4888-9FAE-33565C578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01C30207-8574-4B92-9EE0-7BA6B5E10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46056B28-F97D-4F99-BDF9-4AFF24B02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49D8757-0E42-4A99-9A99-F2A56A6B5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1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9C021F9-B26B-4463-B6B9-E9C3D8F5AD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6BB2DD-9910-4B93-9542-EB294AF9C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7BA5B1-C8D0-474A-B924-9BF8CAB09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3EEBF31-D854-41FF-BF53-AC2AA46F3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01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381568-4CE7-4622-A29D-785CDC93B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C2EF7F-8A02-40B4-A34B-0FDCA45B4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37BA9A-413E-490F-A81F-32D346588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7B7F42E-E3A4-4D52-BF1C-6BA7AACD2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88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429B250-ED3A-4F42-9A39-C70903184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67A091-6D66-4D6D-8FC3-689D53747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4E5811-A457-4EC8-A104-8710A5A70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61FEA42-0408-4EB1-9C3D-00277DD34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3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BA33607A-EE69-4936-BACB-832598FE2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E4A500D8-54C3-4273-A049-0E2297475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D7DD6FC3-DF67-41D4-B242-66C06A6386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405F66-0A59-4133-A4C0-231C194636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0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F13BC51D-7AC3-4052-822A-E4599CB88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A8CCCBBF-D121-4962-ACEC-3C2D9626F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7E554098-F8E0-4A54-A494-13F8586AB0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9EB0789-9CA7-4C0C-B206-50A97DB8D8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34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4F2A41D7-8836-4467-B6F3-43119C4DB2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53975"/>
            <a:ext cx="121761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7" name="Group 8">
            <a:extLst>
              <a:ext uri="{FF2B5EF4-FFF2-40B4-BE49-F238E27FC236}">
                <a16:creationId xmlns:a16="http://schemas.microsoft.com/office/drawing/2014/main" id="{B14F4BAB-0F87-49E4-8996-4539101A7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85900" y="42863"/>
            <a:ext cx="7451725" cy="720725"/>
            <a:chOff x="1770400" y="1008617"/>
            <a:chExt cx="7221200" cy="897558"/>
          </a:xfrm>
        </p:grpSpPr>
        <p:grpSp>
          <p:nvGrpSpPr>
            <p:cNvPr id="1028" name="Group 9">
              <a:extLst>
                <a:ext uri="{FF2B5EF4-FFF2-40B4-BE49-F238E27FC236}">
                  <a16:creationId xmlns:a16="http://schemas.microsoft.com/office/drawing/2014/main" id="{FD7CD756-9F2E-46DC-A765-69B6ADAD3C3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0400" y="1008617"/>
              <a:ext cx="7221200" cy="897558"/>
              <a:chOff x="1770400" y="1523999"/>
              <a:chExt cx="7221200" cy="897558"/>
            </a:xfrm>
          </p:grpSpPr>
          <p:sp>
            <p:nvSpPr>
              <p:cNvPr id="11" name="Rounded Rectangle 11">
                <a:extLst>
                  <a:ext uri="{FF2B5EF4-FFF2-40B4-BE49-F238E27FC236}">
                    <a16:creationId xmlns:a16="http://schemas.microsoft.com/office/drawing/2014/main" id="{EBE843CE-1651-424A-AEE7-50CC8CB6A39C}"/>
                  </a:ext>
                </a:extLst>
              </p:cNvPr>
              <p:cNvSpPr/>
              <p:nvPr userDrawn="1"/>
            </p:nvSpPr>
            <p:spPr>
              <a:xfrm>
                <a:off x="1770400" y="1523999"/>
                <a:ext cx="7221200" cy="897558"/>
              </a:xfrm>
              <a:prstGeom prst="roundRect">
                <a:avLst>
                  <a:gd name="adj" fmla="val 10000"/>
                </a:avLst>
              </a:prstGeom>
              <a:blipFill rotWithShape="0">
                <a:blip r:embed="rId14"/>
                <a:tile tx="0" ty="0" sx="100000" sy="100000" flip="none" algn="tl"/>
              </a:blip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8829605E-4C1F-41BC-BFDA-0921838ABF2F}"/>
                  </a:ext>
                </a:extLst>
              </p:cNvPr>
              <p:cNvSpPr/>
              <p:nvPr userDrawn="1"/>
            </p:nvSpPr>
            <p:spPr>
              <a:xfrm>
                <a:off x="1971930" y="1553653"/>
                <a:ext cx="5199756" cy="840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510" tIns="16510" rIns="16510" bIns="16510" spcCol="127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557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vi-VN" sz="2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032" name="WordArt 15">
                <a:extLst>
                  <a:ext uri="{FF2B5EF4-FFF2-40B4-BE49-F238E27FC236}">
                    <a16:creationId xmlns:a16="http://schemas.microsoft.com/office/drawing/2014/main" id="{165E2801-2D01-4E94-8573-FEF4DD875D16}"/>
                  </a:ext>
                </a:extLst>
              </p:cNvPr>
              <p:cNvSpPr>
                <a:spLocks noChangeArrowheads="1" noChangeShapeType="1" noTextEdit="1"/>
              </p:cNvSpPr>
              <p:nvPr userDrawn="1"/>
            </p:nvSpPr>
            <p:spPr bwMode="auto">
              <a:xfrm>
                <a:off x="2098228" y="1573433"/>
                <a:ext cx="6565115" cy="3853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vi-VN" sz="3600" b="1" kern="10" spc="72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TRƯỜNG ĐẠI HỌC TÔN ĐỨC THẮNG</a:t>
                </a:r>
              </a:p>
            </p:txBody>
          </p:sp>
        </p:grpSp>
        <p:sp>
          <p:nvSpPr>
            <p:cNvPr id="1029" name="WordArt 15">
              <a:extLst>
                <a:ext uri="{FF2B5EF4-FFF2-40B4-BE49-F238E27FC236}">
                  <a16:creationId xmlns:a16="http://schemas.microsoft.com/office/drawing/2014/main" id="{FCB69273-599D-4DDE-BD30-2EB29197AFB1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1833771" y="1507193"/>
              <a:ext cx="7091602" cy="36107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vi-VN" sz="2200" b="1" kern="1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TRUNG TÂM GIÁO DỤC QUỐC PHÒNG VÀ AN NINH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>
            <a:extLst>
              <a:ext uri="{FF2B5EF4-FFF2-40B4-BE49-F238E27FC236}">
                <a16:creationId xmlns:a16="http://schemas.microsoft.com/office/drawing/2014/main" id="{FB32B96B-87B2-41C1-92E5-AC0ADDB3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>
            <a:extLst>
              <a:ext uri="{FF2B5EF4-FFF2-40B4-BE49-F238E27FC236}">
                <a16:creationId xmlns:a16="http://schemas.microsoft.com/office/drawing/2014/main" id="{0A739AA0-16B0-451F-8B0D-6DEF17B51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834063"/>
            <a:ext cx="881062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C41EFF91-FE51-4CE1-9638-0C35F6367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074738"/>
            <a:ext cx="601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 Nội dung GDQP học phần I  </a:t>
            </a:r>
          </a:p>
          <a:p>
            <a:pPr algn="ctr" eaLnBrk="1" hangingPunct="1"/>
            <a:r>
              <a:rPr lang="en-US" altLang="en-US" sz="2400" i="1"/>
              <a:t>là những vấn đề cơ bản về đường lối: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60D36C68-C05D-49F3-BF54-12706A46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 Quân sự của Đảng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FC7DF36-CB0F-42BB-B1D7-6B33B681E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Đảng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6" name="Oval 22">
            <a:extLst>
              <a:ext uri="{FF2B5EF4-FFF2-40B4-BE49-F238E27FC236}">
                <a16:creationId xmlns:a16="http://schemas.microsoft.com/office/drawing/2014/main" id="{4060F561-A0CA-40AE-A206-4BEC1BE86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344" name="Picture 23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22AC4A3-90FE-4ADA-86EE-4A7C83EEF2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0238" y="6172200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>
            <a:extLst>
              <a:ext uri="{FF2B5EF4-FFF2-40B4-BE49-F238E27FC236}">
                <a16:creationId xmlns:a16="http://schemas.microsoft.com/office/drawing/2014/main" id="{0B61F7A9-3ABD-4616-8266-44AB43B85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>
            <a:extLst>
              <a:ext uri="{FF2B5EF4-FFF2-40B4-BE49-F238E27FC236}">
                <a16:creationId xmlns:a16="http://schemas.microsoft.com/office/drawing/2014/main" id="{0FDABE13-59B4-4A6D-A04D-D40526ED4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>
            <a:extLst>
              <a:ext uri="{FF2B5EF4-FFF2-40B4-BE49-F238E27FC236}">
                <a16:creationId xmlns:a16="http://schemas.microsoft.com/office/drawing/2014/main" id="{F0493E00-BA53-4FE4-945C-937B90BA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>
            <a:extLst>
              <a:ext uri="{FF2B5EF4-FFF2-40B4-BE49-F238E27FC236}">
                <a16:creationId xmlns:a16="http://schemas.microsoft.com/office/drawing/2014/main" id="{F660EFC2-DED3-42B1-AF9E-AD8C2DE03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>
            <a:extLst>
              <a:ext uri="{FF2B5EF4-FFF2-40B4-BE49-F238E27FC236}">
                <a16:creationId xmlns:a16="http://schemas.microsoft.com/office/drawing/2014/main" id="{F7380C82-B91E-4738-A232-073515FE5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>
            <a:extLst>
              <a:ext uri="{FF2B5EF4-FFF2-40B4-BE49-F238E27FC236}">
                <a16:creationId xmlns:a16="http://schemas.microsoft.com/office/drawing/2014/main" id="{5121E380-FBD0-4BB8-94B0-8B3E1341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>
            <a:extLst>
              <a:ext uri="{FF2B5EF4-FFF2-40B4-BE49-F238E27FC236}">
                <a16:creationId xmlns:a16="http://schemas.microsoft.com/office/drawing/2014/main" id="{B113CDC1-A8DA-44A2-8B9E-2860757C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6335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62513" name="Text Box 49">
            <a:extLst>
              <a:ext uri="{FF2B5EF4-FFF2-40B4-BE49-F238E27FC236}">
                <a16:creationId xmlns:a16="http://schemas.microsoft.com/office/drawing/2014/main" id="{A69EAA9A-EC57-41FB-BA96-BA7378DC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49938"/>
            <a:ext cx="838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8DF7D7E8-DAC8-4879-AE06-4059B248E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altLang="en-US" sz="2400" dirty="0">
                <a:latin typeface="Arial" charset="0"/>
              </a:rPr>
              <a:t>C. </a:t>
            </a:r>
            <a:r>
              <a:rPr lang="en-US" altLang="en-US" sz="2400" dirty="0" err="1">
                <a:latin typeface="Arial" charset="0"/>
              </a:rPr>
              <a:t>Quốc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phòng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của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Đảng</a:t>
            </a:r>
            <a:endParaRPr lang="en-US" altLang="en-US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FFE220D3-72CC-4857-A099-3B14A2B14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42672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D.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Chiến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tranh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của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Đảng</a:t>
            </a:r>
            <a:endParaRPr lang="en-US" altLang="en-US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55" name="Rectangle: Rounded Corners 1">
            <a:extLst>
              <a:ext uri="{FF2B5EF4-FFF2-40B4-BE49-F238E27FC236}">
                <a16:creationId xmlns:a16="http://schemas.microsoft.com/office/drawing/2014/main" id="{517B558B-C58C-4CD6-83FE-927610F2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 nodeType="clickPar">
                      <p:stCondLst>
                        <p:cond delay="0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>
            <a:extLst>
              <a:ext uri="{FF2B5EF4-FFF2-40B4-BE49-F238E27FC236}">
                <a16:creationId xmlns:a16="http://schemas.microsoft.com/office/drawing/2014/main" id="{32C6D8D7-CA4D-4B26-9DC4-0A5B07BF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2405" name="Picture 15" descr="people008">
            <a:extLst>
              <a:ext uri="{FF2B5EF4-FFF2-40B4-BE49-F238E27FC236}">
                <a16:creationId xmlns:a16="http://schemas.microsoft.com/office/drawing/2014/main" id="{C7CDC154-33BF-4815-8A5D-72D9B86E2C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848350"/>
            <a:ext cx="8810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9">
            <a:extLst>
              <a:ext uri="{FF2B5EF4-FFF2-40B4-BE49-F238E27FC236}">
                <a16:creationId xmlns:a16="http://schemas.microsoft.com/office/drawing/2014/main" id="{DD0A5818-8E67-4D1F-8A1C-FEB481720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20514F54-CE33-43DD-9BF2-604262DA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1106488"/>
            <a:ext cx="6838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Một trong những đối tượng được miễn học môn học giáo dục QP&amp;AN là học sinh, sinh viên: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C061985-F5AB-45C8-867D-53C637C8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C. Là người nước ngoài</a:t>
            </a:r>
          </a:p>
          <a:p>
            <a:pPr algn="ctr" eaLnBrk="1" hangingPunct="1"/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C13E47D8-F94B-4454-9DC6-156A439A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A. </a:t>
            </a:r>
            <a:r>
              <a:rPr lang="en-US" sz="2400" dirty="0" err="1">
                <a:solidFill>
                  <a:schemeClr val="tx1"/>
                </a:solidFill>
              </a:rPr>
              <a:t>Là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2419" name="Oval 19">
            <a:extLst>
              <a:ext uri="{FF2B5EF4-FFF2-40B4-BE49-F238E27FC236}">
                <a16:creationId xmlns:a16="http://schemas.microsoft.com/office/drawing/2014/main" id="{89A4A594-EACC-431F-9D83-11150A2B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2777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475D6D4-3F76-4058-8BAE-A8922362C0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1" name="Oval 21">
            <a:extLst>
              <a:ext uri="{FF2B5EF4-FFF2-40B4-BE49-F238E27FC236}">
                <a16:creationId xmlns:a16="http://schemas.microsoft.com/office/drawing/2014/main" id="{A56AFFBC-F8B3-4E4A-9CC0-6F410F11A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422" name="Oval 22">
            <a:extLst>
              <a:ext uri="{FF2B5EF4-FFF2-40B4-BE49-F238E27FC236}">
                <a16:creationId xmlns:a16="http://schemas.microsoft.com/office/drawing/2014/main" id="{AF758958-D928-47FD-8B79-C60A8A254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423" name="Oval 23">
            <a:extLst>
              <a:ext uri="{FF2B5EF4-FFF2-40B4-BE49-F238E27FC236}">
                <a16:creationId xmlns:a16="http://schemas.microsoft.com/office/drawing/2014/main" id="{F17B01DE-BC99-475F-966E-44C4DB59B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424" name="Oval 24">
            <a:extLst>
              <a:ext uri="{FF2B5EF4-FFF2-40B4-BE49-F238E27FC236}">
                <a16:creationId xmlns:a16="http://schemas.microsoft.com/office/drawing/2014/main" id="{B3DA493D-870D-49E1-A239-70EB6B495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425" name="Oval 25">
            <a:extLst>
              <a:ext uri="{FF2B5EF4-FFF2-40B4-BE49-F238E27FC236}">
                <a16:creationId xmlns:a16="http://schemas.microsoft.com/office/drawing/2014/main" id="{82CEC11B-E3FC-4AE6-88BE-82E8FEE8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426" name="Oval 26">
            <a:extLst>
              <a:ext uri="{FF2B5EF4-FFF2-40B4-BE49-F238E27FC236}">
                <a16:creationId xmlns:a16="http://schemas.microsoft.com/office/drawing/2014/main" id="{E643FDA1-24FA-4BA7-9AAE-4E7D5C15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60975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2427" name="Text Box 27">
            <a:extLst>
              <a:ext uri="{FF2B5EF4-FFF2-40B4-BE49-F238E27FC236}">
                <a16:creationId xmlns:a16="http://schemas.microsoft.com/office/drawing/2014/main" id="{1AD2314F-19E5-4EE3-984A-C5B9B824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4770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A9AD60DD-2C98-4570-B327-42C9FACD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84993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50E450A3-10FC-4C36-A0D6-8E145CC6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84650"/>
            <a:ext cx="4267200" cy="13779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Đã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vụ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7DABEE57-1D36-443A-8CF5-F80806B1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dirty="0" err="1">
                <a:solidFill>
                  <a:schemeClr val="tx1"/>
                </a:solidFill>
              </a:rPr>
              <a:t>Bị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ốm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đau</a:t>
            </a:r>
            <a:r>
              <a:rPr lang="en-US" sz="2400" dirty="0">
                <a:solidFill>
                  <a:schemeClr val="tx1"/>
                </a:solidFill>
              </a:rPr>
              <a:t>, tai </a:t>
            </a:r>
            <a:r>
              <a:rPr lang="en-US" sz="2400" dirty="0" err="1">
                <a:solidFill>
                  <a:schemeClr val="tx1"/>
                </a:solidFill>
              </a:rPr>
              <a:t>nạn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32788" name="Rectangle: Rounded Corners 1">
            <a:extLst>
              <a:ext uri="{FF2B5EF4-FFF2-40B4-BE49-F238E27FC236}">
                <a16:creationId xmlns:a16="http://schemas.microsoft.com/office/drawing/2014/main" id="{109398C5-996D-428C-B955-3E922216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2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0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2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27"/>
                  </p:tgtEl>
                </p:cond>
              </p:nextCondLst>
            </p:seq>
          </p:childTnLst>
        </p:cTn>
      </p:par>
    </p:tnLst>
    <p:bldLst>
      <p:bldP spid="102402" grpId="0" animBg="1"/>
      <p:bldP spid="65540" grpId="0"/>
      <p:bldP spid="65541" grpId="0" animBg="1"/>
      <p:bldP spid="65541" grpId="1" animBg="1"/>
      <p:bldP spid="65545" grpId="0" animBg="1"/>
      <p:bldP spid="102419" grpId="0" animBg="1"/>
      <p:bldP spid="102421" grpId="0" animBg="1"/>
      <p:bldP spid="102422" grpId="0" animBg="1"/>
      <p:bldP spid="102423" grpId="0" animBg="1"/>
      <p:bldP spid="102424" grpId="0" animBg="1"/>
      <p:bldP spid="102425" grpId="0" animBg="1"/>
      <p:bldP spid="102426" grpId="0" animBg="1"/>
      <p:bldP spid="102428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val 2">
            <a:extLst>
              <a:ext uri="{FF2B5EF4-FFF2-40B4-BE49-F238E27FC236}">
                <a16:creationId xmlns:a16="http://schemas.microsoft.com/office/drawing/2014/main" id="{F0F8931C-BD07-41EB-8492-13CB627A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3429" name="Picture 15" descr="people008">
            <a:extLst>
              <a:ext uri="{FF2B5EF4-FFF2-40B4-BE49-F238E27FC236}">
                <a16:creationId xmlns:a16="http://schemas.microsoft.com/office/drawing/2014/main" id="{DB828316-80C3-4BAF-85D4-C3E83BF281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837238"/>
            <a:ext cx="881062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62366704-E7D4-4986-B4C7-C899481E1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827088"/>
            <a:ext cx="73914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Các quan điểm của Đảng về xây dựng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LLVTND, tiến hành CTND đều có tính kế thừa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và phát triển những truyền thống: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9DA6510-D9BD-4F13-BB4A-1D387E1CC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4267200" cy="13716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uân sự độc đáo </a:t>
            </a:r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vi-VN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của dân tộc</a:t>
            </a:r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407794B2-C5E5-4994-A7E9-99A16BB8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2362200"/>
            <a:ext cx="4208462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giữ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ông</a:t>
            </a:r>
            <a:r>
              <a:rPr lang="en-US" sz="2400" dirty="0">
                <a:latin typeface="Arial" charset="0"/>
              </a:rPr>
              <a:t> cha </a:t>
            </a:r>
            <a:endParaRPr lang="en-US" altLang="en-US" sz="2400" dirty="0">
              <a:latin typeface="Arial" charset="0"/>
            </a:endParaRPr>
          </a:p>
        </p:txBody>
      </p:sp>
      <p:sp>
        <p:nvSpPr>
          <p:cNvPr id="103443" name="Oval 19">
            <a:extLst>
              <a:ext uri="{FF2B5EF4-FFF2-40B4-BE49-F238E27FC236}">
                <a16:creationId xmlns:a16="http://schemas.microsoft.com/office/drawing/2014/main" id="{1F3CD4B7-BA07-4DE4-BB81-A927EE17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482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E2EEF39F-AA33-4B0D-A876-396CFCEA37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60198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5" name="Oval 21">
            <a:extLst>
              <a:ext uri="{FF2B5EF4-FFF2-40B4-BE49-F238E27FC236}">
                <a16:creationId xmlns:a16="http://schemas.microsoft.com/office/drawing/2014/main" id="{D9E9746E-175E-42FC-A283-C5163C3A8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3446" name="Oval 22">
            <a:extLst>
              <a:ext uri="{FF2B5EF4-FFF2-40B4-BE49-F238E27FC236}">
                <a16:creationId xmlns:a16="http://schemas.microsoft.com/office/drawing/2014/main" id="{3F8CB19F-2141-456B-94A6-EC4FD67B9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3447" name="Oval 23">
            <a:extLst>
              <a:ext uri="{FF2B5EF4-FFF2-40B4-BE49-F238E27FC236}">
                <a16:creationId xmlns:a16="http://schemas.microsoft.com/office/drawing/2014/main" id="{E1FCF5ED-F186-4739-B045-3FA0292D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3448" name="Oval 24">
            <a:extLst>
              <a:ext uri="{FF2B5EF4-FFF2-40B4-BE49-F238E27FC236}">
                <a16:creationId xmlns:a16="http://schemas.microsoft.com/office/drawing/2014/main" id="{19834C34-1632-4F64-BB07-4F1453D3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3449" name="Oval 25">
            <a:extLst>
              <a:ext uri="{FF2B5EF4-FFF2-40B4-BE49-F238E27FC236}">
                <a16:creationId xmlns:a16="http://schemas.microsoft.com/office/drawing/2014/main" id="{B29B8C6F-3878-4955-90BB-CFDD8B2F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3450" name="Oval 26">
            <a:extLst>
              <a:ext uri="{FF2B5EF4-FFF2-40B4-BE49-F238E27FC236}">
                <a16:creationId xmlns:a16="http://schemas.microsoft.com/office/drawing/2014/main" id="{890FDF61-22FC-4A32-B5A8-82B50608F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60864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CAC9E112-1463-4E5C-8D04-1F5850559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411913"/>
            <a:ext cx="1054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78E3A620-2BC5-484F-BE22-E6BBA899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5867400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6DBCA948-3A74-4E1B-8551-737F4499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Đoàn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kết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đánh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giặc</a:t>
            </a:r>
            <a:endParaRPr lang="en-US" altLang="en-US" sz="2400" dirty="0">
              <a:latin typeface="Arial" charset="0"/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920798BF-C15E-4E1C-ABCD-3C93083A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thần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yêu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nồng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nàn</a:t>
            </a:r>
            <a:endParaRPr lang="en-US" altLang="en-US" sz="2400" dirty="0">
              <a:latin typeface="Arial" charset="0"/>
            </a:endParaRPr>
          </a:p>
        </p:txBody>
      </p:sp>
      <p:sp>
        <p:nvSpPr>
          <p:cNvPr id="34835" name="Rectangle: Rounded Corners 1">
            <a:extLst>
              <a:ext uri="{FF2B5EF4-FFF2-40B4-BE49-F238E27FC236}">
                <a16:creationId xmlns:a16="http://schemas.microsoft.com/office/drawing/2014/main" id="{E1F8BFE3-E8D2-454E-9061-D2F9F38FF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3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2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3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51"/>
                  </p:tgtEl>
                </p:cond>
              </p:nextCondLst>
            </p:seq>
          </p:childTnLst>
        </p:cTn>
      </p:par>
    </p:tnLst>
    <p:bldLst>
      <p:bldP spid="103426" grpId="0" animBg="1"/>
      <p:bldP spid="65540" grpId="0"/>
      <p:bldP spid="65541" grpId="0" animBg="1"/>
      <p:bldP spid="65541" grpId="1" animBg="1"/>
      <p:bldP spid="65545" grpId="0" animBg="1"/>
      <p:bldP spid="103443" grpId="0" animBg="1"/>
      <p:bldP spid="103445" grpId="0" animBg="1"/>
      <p:bldP spid="103446" grpId="0" animBg="1"/>
      <p:bldP spid="103447" grpId="0" animBg="1"/>
      <p:bldP spid="103448" grpId="0" animBg="1"/>
      <p:bldP spid="103449" grpId="0" animBg="1"/>
      <p:bldP spid="103450" grpId="0" animBg="1"/>
      <p:bldP spid="103452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Oval 2">
            <a:extLst>
              <a:ext uri="{FF2B5EF4-FFF2-40B4-BE49-F238E27FC236}">
                <a16:creationId xmlns:a16="http://schemas.microsoft.com/office/drawing/2014/main" id="{5E0C260F-3E81-4479-9526-58CBE34C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4453" name="Picture 15" descr="people008">
            <a:extLst>
              <a:ext uri="{FF2B5EF4-FFF2-40B4-BE49-F238E27FC236}">
                <a16:creationId xmlns:a16="http://schemas.microsoft.com/office/drawing/2014/main" id="{60DD1EF3-2909-4DB6-AA25-6B1D058BF7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16600"/>
            <a:ext cx="8810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9">
            <a:extLst>
              <a:ext uri="{FF2B5EF4-FFF2-40B4-BE49-F238E27FC236}">
                <a16:creationId xmlns:a16="http://schemas.microsoft.com/office/drawing/2014/main" id="{A968667C-AC7B-4E17-BE33-BDB073D75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FA12E8AE-5D22-4315-8114-9665F5E9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1087438"/>
            <a:ext cx="754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Quá trình nghiên cứu, phát triển giáo dục QP&amp;AN, phải nắm vững và vận dụng các quan điểm: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AF01DD2-A0B0-43B3-B2FF-284F826F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C. Quan điểm hệ thống; </a:t>
            </a:r>
          </a:p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quan điểm lịch sử, lô gic; </a:t>
            </a:r>
          </a:p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quan điểm thực tiễn </a:t>
            </a:r>
            <a:endParaRPr lang="vi-VN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6" name="AutoShape 10">
            <a:extLst>
              <a:ext uri="{FF2B5EF4-FFF2-40B4-BE49-F238E27FC236}">
                <a16:creationId xmlns:a16="http://schemas.microsoft.com/office/drawing/2014/main" id="{E9BAACD2-FA9C-4649-927D-4C35D703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03700"/>
            <a:ext cx="4267200" cy="13589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tổng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quát</a:t>
            </a:r>
            <a:r>
              <a:rPr lang="en-US" sz="2400" dirty="0">
                <a:latin typeface="Arial" charset="0"/>
              </a:rPr>
              <a:t>;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lịch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sử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lô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gic</a:t>
            </a:r>
            <a:r>
              <a:rPr lang="en-US" sz="2400" dirty="0">
                <a:latin typeface="Arial" charset="0"/>
              </a:rPr>
              <a:t>;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hành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104467" name="Oval 19">
            <a:extLst>
              <a:ext uri="{FF2B5EF4-FFF2-40B4-BE49-F238E27FC236}">
                <a16:creationId xmlns:a16="http://schemas.microsoft.com/office/drawing/2014/main" id="{2B9F42A0-DA1C-4547-8B2F-04A16A11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6873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34B5D539-61D1-4EC7-86F0-91D4748945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9" name="Oval 21">
            <a:extLst>
              <a:ext uri="{FF2B5EF4-FFF2-40B4-BE49-F238E27FC236}">
                <a16:creationId xmlns:a16="http://schemas.microsoft.com/office/drawing/2014/main" id="{411A7A61-F06C-4B02-97DB-A9A475C0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4470" name="Oval 22">
            <a:extLst>
              <a:ext uri="{FF2B5EF4-FFF2-40B4-BE49-F238E27FC236}">
                <a16:creationId xmlns:a16="http://schemas.microsoft.com/office/drawing/2014/main" id="{AFECE29B-5D42-4970-BAC0-48DEF3E5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471" name="Oval 23">
            <a:extLst>
              <a:ext uri="{FF2B5EF4-FFF2-40B4-BE49-F238E27FC236}">
                <a16:creationId xmlns:a16="http://schemas.microsoft.com/office/drawing/2014/main" id="{5817D885-AE15-420F-9EAC-7FF79ECE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4472" name="Oval 24">
            <a:extLst>
              <a:ext uri="{FF2B5EF4-FFF2-40B4-BE49-F238E27FC236}">
                <a16:creationId xmlns:a16="http://schemas.microsoft.com/office/drawing/2014/main" id="{9E63FB41-0525-4072-B7F6-37B50F684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4473" name="Oval 25">
            <a:extLst>
              <a:ext uri="{FF2B5EF4-FFF2-40B4-BE49-F238E27FC236}">
                <a16:creationId xmlns:a16="http://schemas.microsoft.com/office/drawing/2014/main" id="{A34B6419-FFDB-4575-82F1-96664E31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4474" name="Oval 26">
            <a:extLst>
              <a:ext uri="{FF2B5EF4-FFF2-40B4-BE49-F238E27FC236}">
                <a16:creationId xmlns:a16="http://schemas.microsoft.com/office/drawing/2014/main" id="{41ECE926-0D24-4D54-8CE5-83F07181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4475" name="Text Box 27">
            <a:extLst>
              <a:ext uri="{FF2B5EF4-FFF2-40B4-BE49-F238E27FC236}">
                <a16:creationId xmlns:a16="http://schemas.microsoft.com/office/drawing/2014/main" id="{6D8E1F07-1753-4EFD-953D-F6B56D98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411913"/>
            <a:ext cx="1054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4476" name="Text Box 28">
            <a:extLst>
              <a:ext uri="{FF2B5EF4-FFF2-40B4-BE49-F238E27FC236}">
                <a16:creationId xmlns:a16="http://schemas.microsoft.com/office/drawing/2014/main" id="{A0ED7F23-6BF0-45E6-8A74-FEAB3C51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5857875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0">
            <a:extLst>
              <a:ext uri="{FF2B5EF4-FFF2-40B4-BE49-F238E27FC236}">
                <a16:creationId xmlns:a16="http://schemas.microsoft.com/office/drawing/2014/main" id="{A1015CCC-6D21-4BA9-B43B-68D285011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tổng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thể</a:t>
            </a:r>
            <a:r>
              <a:rPr lang="en-US" sz="2400" dirty="0">
                <a:latin typeface="Arial" charset="0"/>
              </a:rPr>
              <a:t>;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lịch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sử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lô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gic</a:t>
            </a:r>
            <a:r>
              <a:rPr lang="en-US" sz="2400" dirty="0">
                <a:latin typeface="Arial" charset="0"/>
              </a:rPr>
              <a:t>;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3CE43E71-44D2-4AC7-85FF-DC82B0D3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nhất</a:t>
            </a:r>
            <a:r>
              <a:rPr lang="en-US" sz="2400" dirty="0">
                <a:latin typeface="Arial" charset="0"/>
              </a:rPr>
              <a:t>;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lịch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sử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cụ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thể</a:t>
            </a:r>
            <a:r>
              <a:rPr lang="en-US" sz="2400" dirty="0">
                <a:latin typeface="Arial" charset="0"/>
              </a:rPr>
              <a:t>;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tiễn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36884" name="Rectangle: Rounded Corners 1">
            <a:extLst>
              <a:ext uri="{FF2B5EF4-FFF2-40B4-BE49-F238E27FC236}">
                <a16:creationId xmlns:a16="http://schemas.microsoft.com/office/drawing/2014/main" id="{B4146522-14EA-40F8-956D-1F6ED408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9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4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5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4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75"/>
                  </p:tgtEl>
                </p:cond>
              </p:nextCondLst>
            </p:seq>
          </p:childTnLst>
        </p:cTn>
      </p:par>
    </p:tnLst>
    <p:bldLst>
      <p:bldP spid="104450" grpId="0" animBg="1"/>
      <p:bldP spid="65540" grpId="0"/>
      <p:bldP spid="65541" grpId="0" animBg="1"/>
      <p:bldP spid="65541" grpId="1" animBg="1"/>
      <p:bldP spid="65546" grpId="0" animBg="1"/>
      <p:bldP spid="104467" grpId="0" animBg="1"/>
      <p:bldP spid="104469" grpId="0" animBg="1"/>
      <p:bldP spid="104470" grpId="0" animBg="1"/>
      <p:bldP spid="104471" grpId="0" animBg="1"/>
      <p:bldP spid="104472" grpId="0" animBg="1"/>
      <p:bldP spid="104473" grpId="0" animBg="1"/>
      <p:bldP spid="104474" grpId="0" animBg="1"/>
      <p:bldP spid="10447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Oval 2">
            <a:extLst>
              <a:ext uri="{FF2B5EF4-FFF2-40B4-BE49-F238E27FC236}">
                <a16:creationId xmlns:a16="http://schemas.microsoft.com/office/drawing/2014/main" id="{3A65B719-F405-40CB-8B4B-422B62B7E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5477" name="Picture 15" descr="people008">
            <a:extLst>
              <a:ext uri="{FF2B5EF4-FFF2-40B4-BE49-F238E27FC236}">
                <a16:creationId xmlns:a16="http://schemas.microsoft.com/office/drawing/2014/main" id="{A7FCE089-BA14-4D14-A020-C2B9FDAF60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56288"/>
            <a:ext cx="8810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9">
            <a:extLst>
              <a:ext uri="{FF2B5EF4-FFF2-40B4-BE49-F238E27FC236}">
                <a16:creationId xmlns:a16="http://schemas.microsoft.com/office/drawing/2014/main" id="{C6433E45-AD67-467E-BB72-27EA89FE3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0B0DECA9-14A5-43DF-91BB-EBB7A0DBC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1022350"/>
            <a:ext cx="7108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Đối tượng được miễn học</a:t>
            </a:r>
            <a:r>
              <a:rPr lang="en-US" altLang="en-US" sz="2400" b="1" i="1"/>
              <a:t> </a:t>
            </a:r>
            <a:r>
              <a:rPr lang="en-US" altLang="en-US" sz="2400" i="1"/>
              <a:t>thực hành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kỹ năng quân sự là học sinh, sinh viên: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2FD8F81-625F-4C4A-8D97-E49E9BE7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 Đã hoàn thành </a:t>
            </a:r>
          </a:p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nghĩa vụ quân sự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2611708-F0B1-4C19-B756-8F5EB46D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Bị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ốm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đau</a:t>
            </a:r>
            <a:r>
              <a:rPr lang="en-US" sz="2400" dirty="0">
                <a:solidFill>
                  <a:schemeClr val="tx1"/>
                </a:solidFill>
              </a:rPr>
              <a:t>, tai </a:t>
            </a:r>
            <a:r>
              <a:rPr lang="en-US" sz="2400" dirty="0" err="1">
                <a:solidFill>
                  <a:schemeClr val="tx1"/>
                </a:solidFill>
              </a:rPr>
              <a:t>nạn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thai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sản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91" name="Oval 19">
            <a:extLst>
              <a:ext uri="{FF2B5EF4-FFF2-40B4-BE49-F238E27FC236}">
                <a16:creationId xmlns:a16="http://schemas.microsoft.com/office/drawing/2014/main" id="{736E4E9C-41FA-47F3-9223-84A0C1932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8921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DE4173E-0D32-490C-93B3-89420BC823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3" name="Oval 21">
            <a:extLst>
              <a:ext uri="{FF2B5EF4-FFF2-40B4-BE49-F238E27FC236}">
                <a16:creationId xmlns:a16="http://schemas.microsoft.com/office/drawing/2014/main" id="{CA592EC6-A87B-4474-9F53-BD1A2CC6A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5494" name="Oval 22">
            <a:extLst>
              <a:ext uri="{FF2B5EF4-FFF2-40B4-BE49-F238E27FC236}">
                <a16:creationId xmlns:a16="http://schemas.microsoft.com/office/drawing/2014/main" id="{DA38C868-E420-4E87-96C3-513A8C91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5495" name="Oval 23">
            <a:extLst>
              <a:ext uri="{FF2B5EF4-FFF2-40B4-BE49-F238E27FC236}">
                <a16:creationId xmlns:a16="http://schemas.microsoft.com/office/drawing/2014/main" id="{69FDE141-BFFD-42EC-9D09-5E0FFF5A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496" name="Oval 24">
            <a:extLst>
              <a:ext uri="{FF2B5EF4-FFF2-40B4-BE49-F238E27FC236}">
                <a16:creationId xmlns:a16="http://schemas.microsoft.com/office/drawing/2014/main" id="{16459DD3-9CDE-4ADD-8986-CD580A573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61341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5497" name="Oval 25">
            <a:extLst>
              <a:ext uri="{FF2B5EF4-FFF2-40B4-BE49-F238E27FC236}">
                <a16:creationId xmlns:a16="http://schemas.microsoft.com/office/drawing/2014/main" id="{00D7DA5A-A8D6-418D-81B8-E45D49CE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325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5498" name="Oval 26">
            <a:extLst>
              <a:ext uri="{FF2B5EF4-FFF2-40B4-BE49-F238E27FC236}">
                <a16:creationId xmlns:a16="http://schemas.microsoft.com/office/drawing/2014/main" id="{0F8AB7BB-E704-460C-B335-41289E1B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64664392-CD00-432D-B06F-819CD86E9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411913"/>
            <a:ext cx="1054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F2687987-24D6-4424-9AAB-2A29F83B1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5948363"/>
            <a:ext cx="6858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1B092836-8A98-466D-8D2B-3C42BB870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078288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Người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ngoài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Việt</a:t>
            </a:r>
            <a:r>
              <a:rPr lang="en-US" sz="2400" dirty="0">
                <a:solidFill>
                  <a:schemeClr val="tx1"/>
                </a:solidFill>
              </a:rPr>
              <a:t> Nam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04326769-6E46-4F80-9D80-CC084FE0F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42672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D. </a:t>
            </a:r>
            <a:r>
              <a:rPr lang="en-US" sz="2400" dirty="0" err="1">
                <a:solidFill>
                  <a:schemeClr val="tx1"/>
                </a:solidFill>
              </a:rPr>
              <a:t>Đã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thành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vụ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32" name="Rectangle: Rounded Corners 1">
            <a:extLst>
              <a:ext uri="{FF2B5EF4-FFF2-40B4-BE49-F238E27FC236}">
                <a16:creationId xmlns:a16="http://schemas.microsoft.com/office/drawing/2014/main" id="{DDF6FA3E-6269-4CB5-B62F-92F3E230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3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3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3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3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5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5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99"/>
                  </p:tgtEl>
                </p:cond>
              </p:nextCondLst>
            </p:seq>
          </p:childTnLst>
        </p:cTn>
      </p:par>
    </p:tnLst>
    <p:bldLst>
      <p:bldP spid="105474" grpId="0" animBg="1"/>
      <p:bldP spid="65540" grpId="0"/>
      <p:bldP spid="65541" grpId="0" animBg="1"/>
      <p:bldP spid="65541" grpId="1" animBg="1"/>
      <p:bldP spid="65549" grpId="0" animBg="1"/>
      <p:bldP spid="105491" grpId="0" animBg="1"/>
      <p:bldP spid="105493" grpId="0" animBg="1"/>
      <p:bldP spid="105494" grpId="0" animBg="1"/>
      <p:bldP spid="105495" grpId="0" animBg="1"/>
      <p:bldP spid="105496" grpId="0" animBg="1"/>
      <p:bldP spid="105497" grpId="0" animBg="1"/>
      <p:bldP spid="105498" grpId="0" animBg="1"/>
      <p:bldP spid="105500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Oval 2">
            <a:extLst>
              <a:ext uri="{FF2B5EF4-FFF2-40B4-BE49-F238E27FC236}">
                <a16:creationId xmlns:a16="http://schemas.microsoft.com/office/drawing/2014/main" id="{8F3634E1-18D1-4D3B-8801-0843D6E8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6501" name="Picture 15" descr="people008">
            <a:extLst>
              <a:ext uri="{FF2B5EF4-FFF2-40B4-BE49-F238E27FC236}">
                <a16:creationId xmlns:a16="http://schemas.microsoft.com/office/drawing/2014/main" id="{54C52598-985E-4262-87E0-9BA5C84534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5837238"/>
            <a:ext cx="881062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9">
            <a:extLst>
              <a:ext uri="{FF2B5EF4-FFF2-40B4-BE49-F238E27FC236}">
                <a16:creationId xmlns:a16="http://schemas.microsoft.com/office/drawing/2014/main" id="{52D2918C-A931-4BC0-863C-7A6B14DB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FEA94904-1753-470E-A1C0-9978BF8FB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055688"/>
            <a:ext cx="7239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Cơ sở phương pháp luận chung nhất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của việc nghiên cứu giáo dục QP&amp;AN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D9E70936-4DA7-4870-858F-F40A2A2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 Học thuyết Mác - Lênin </a:t>
            </a:r>
          </a:p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 tư tưởng Hồ Chí Minh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7584BEA-2B9A-41AE-A861-FCFB216D4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42672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Tư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tưởng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Hồ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Chí</a:t>
            </a:r>
            <a:r>
              <a:rPr lang="en-US" sz="2400" dirty="0">
                <a:latin typeface="Arial" charset="0"/>
              </a:rPr>
              <a:t> Minh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lối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Đảng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15" name="Oval 19">
            <a:extLst>
              <a:ext uri="{FF2B5EF4-FFF2-40B4-BE49-F238E27FC236}">
                <a16:creationId xmlns:a16="http://schemas.microsoft.com/office/drawing/2014/main" id="{3269750E-480E-4D14-8C9F-A4298C8F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0969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5F94D60-776D-4E2A-8DBE-3083FA89D0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7" name="Oval 21">
            <a:extLst>
              <a:ext uri="{FF2B5EF4-FFF2-40B4-BE49-F238E27FC236}">
                <a16:creationId xmlns:a16="http://schemas.microsoft.com/office/drawing/2014/main" id="{67DC7272-ACFB-401F-91EA-E8DA587DC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6518" name="Oval 22">
            <a:extLst>
              <a:ext uri="{FF2B5EF4-FFF2-40B4-BE49-F238E27FC236}">
                <a16:creationId xmlns:a16="http://schemas.microsoft.com/office/drawing/2014/main" id="{27F62CF8-36EE-4516-A92C-2A1ADA2F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6519" name="Oval 23">
            <a:extLst>
              <a:ext uri="{FF2B5EF4-FFF2-40B4-BE49-F238E27FC236}">
                <a16:creationId xmlns:a16="http://schemas.microsoft.com/office/drawing/2014/main" id="{353B4B00-04D1-4825-9857-1D889CF12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47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520" name="Oval 24">
            <a:extLst>
              <a:ext uri="{FF2B5EF4-FFF2-40B4-BE49-F238E27FC236}">
                <a16:creationId xmlns:a16="http://schemas.microsoft.com/office/drawing/2014/main" id="{E59CB8FC-01C4-41E9-B833-5DE52875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6521" name="Oval 25">
            <a:extLst>
              <a:ext uri="{FF2B5EF4-FFF2-40B4-BE49-F238E27FC236}">
                <a16:creationId xmlns:a16="http://schemas.microsoft.com/office/drawing/2014/main" id="{4E85003F-5C5A-4523-929E-0309DB4E8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6522" name="Oval 26">
            <a:extLst>
              <a:ext uri="{FF2B5EF4-FFF2-40B4-BE49-F238E27FC236}">
                <a16:creationId xmlns:a16="http://schemas.microsoft.com/office/drawing/2014/main" id="{59A15E3C-D99E-4EDB-AAC4-099407D1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6523" name="Text Box 27">
            <a:extLst>
              <a:ext uri="{FF2B5EF4-FFF2-40B4-BE49-F238E27FC236}">
                <a16:creationId xmlns:a16="http://schemas.microsoft.com/office/drawing/2014/main" id="{FC3726E8-1E90-49E6-9B91-D6894FB2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411913"/>
            <a:ext cx="1009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6524" name="Text Box 28">
            <a:extLst>
              <a:ext uri="{FF2B5EF4-FFF2-40B4-BE49-F238E27FC236}">
                <a16:creationId xmlns:a16="http://schemas.microsoft.com/office/drawing/2014/main" id="{73004408-39FC-41E7-B9D0-F30DDE40F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5845175"/>
            <a:ext cx="838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DB2C17A-80BB-4405-A532-7CA47CA1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Triết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học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Mác</a:t>
            </a:r>
            <a:r>
              <a:rPr lang="en-US" sz="2400">
                <a:latin typeface="Arial" charset="0"/>
              </a:rPr>
              <a:t> - </a:t>
            </a:r>
            <a:r>
              <a:rPr lang="en-US" sz="2400" dirty="0" err="1">
                <a:latin typeface="Arial" charset="0"/>
              </a:rPr>
              <a:t>Lênin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tư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tưởng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Hồ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Chí</a:t>
            </a:r>
            <a:r>
              <a:rPr lang="en-US" sz="2400" dirty="0">
                <a:latin typeface="Arial" charset="0"/>
              </a:rPr>
              <a:t> Minh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90B08CA1-7737-4C4B-8C59-9D86E70D2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nghĩa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Mác</a:t>
            </a:r>
            <a:r>
              <a:rPr lang="en-US" sz="2400">
                <a:latin typeface="Arial" charset="0"/>
              </a:rPr>
              <a:t> - </a:t>
            </a:r>
            <a:r>
              <a:rPr lang="en-US" sz="2400" dirty="0" err="1">
                <a:latin typeface="Arial" charset="0"/>
              </a:rPr>
              <a:t>Lênin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tư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tưởng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sư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Hồ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Chí</a:t>
            </a:r>
            <a:r>
              <a:rPr lang="en-US" sz="2400" dirty="0">
                <a:latin typeface="Arial" charset="0"/>
              </a:rPr>
              <a:t> Minh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0" name="Rectangle: Rounded Corners 1">
            <a:extLst>
              <a:ext uri="{FF2B5EF4-FFF2-40B4-BE49-F238E27FC236}">
                <a16:creationId xmlns:a16="http://schemas.microsoft.com/office/drawing/2014/main" id="{9648E3E4-6FD4-4208-8E96-48DB0FD4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3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3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3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3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6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0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65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23"/>
                  </p:tgtEl>
                </p:cond>
              </p:nextCondLst>
            </p:seq>
          </p:childTnLst>
        </p:cTn>
      </p:par>
    </p:tnLst>
    <p:bldLst>
      <p:bldP spid="106498" grpId="0" animBg="1"/>
      <p:bldP spid="65540" grpId="0"/>
      <p:bldP spid="65541" grpId="0" animBg="1"/>
      <p:bldP spid="65541" grpId="1" animBg="1"/>
      <p:bldP spid="65549" grpId="0" animBg="1"/>
      <p:bldP spid="106515" grpId="0" animBg="1"/>
      <p:bldP spid="106517" grpId="0" animBg="1"/>
      <p:bldP spid="106518" grpId="0" animBg="1"/>
      <p:bldP spid="106519" grpId="0" animBg="1"/>
      <p:bldP spid="106520" grpId="0" animBg="1"/>
      <p:bldP spid="106521" grpId="0" animBg="1"/>
      <p:bldP spid="106522" grpId="0" animBg="1"/>
      <p:bldP spid="106524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Oval 2">
            <a:extLst>
              <a:ext uri="{FF2B5EF4-FFF2-40B4-BE49-F238E27FC236}">
                <a16:creationId xmlns:a16="http://schemas.microsoft.com/office/drawing/2014/main" id="{059A3D54-173D-4E4A-8D35-A2BDBAB28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8549" name="Picture 15" descr="people008">
            <a:extLst>
              <a:ext uri="{FF2B5EF4-FFF2-40B4-BE49-F238E27FC236}">
                <a16:creationId xmlns:a16="http://schemas.microsoft.com/office/drawing/2014/main" id="{5FF7B52C-E5BE-434B-9121-27642F14CD0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48350"/>
            <a:ext cx="8810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9">
            <a:extLst>
              <a:ext uri="{FF2B5EF4-FFF2-40B4-BE49-F238E27FC236}">
                <a16:creationId xmlns:a16="http://schemas.microsoft.com/office/drawing/2014/main" id="{BFC5623D-C694-47C2-A35D-57F56380F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99935D50-BFC4-4F6D-A816-95C2B3136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76325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Trong nghiên cứu lĩnh hội các kiến thức, kỹ năng QP&amp;AN, cần sử dụng kết hợp  phương pháp dạy học: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D1DA6D33-3E45-43C0-8023-B0CDF491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 Lý thuyết và thực hành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64A43ACA-3D85-4AE0-8F2A-EE86159E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187825"/>
            <a:ext cx="4241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Học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tập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rèn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luyện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8563" name="Oval 19">
            <a:extLst>
              <a:ext uri="{FF2B5EF4-FFF2-40B4-BE49-F238E27FC236}">
                <a16:creationId xmlns:a16="http://schemas.microsoft.com/office/drawing/2014/main" id="{DB7D9FFF-B3DC-44B3-9429-23116BF8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3017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9AA26A3-2E4D-469F-A1B8-73640EA644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5" name="Oval 21">
            <a:extLst>
              <a:ext uri="{FF2B5EF4-FFF2-40B4-BE49-F238E27FC236}">
                <a16:creationId xmlns:a16="http://schemas.microsoft.com/office/drawing/2014/main" id="{9BE3CBEB-E26C-4192-8AC3-508B4F3C8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566" name="Oval 22">
            <a:extLst>
              <a:ext uri="{FF2B5EF4-FFF2-40B4-BE49-F238E27FC236}">
                <a16:creationId xmlns:a16="http://schemas.microsoft.com/office/drawing/2014/main" id="{4FA30B85-C42B-4AFF-8766-4AC31C26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567" name="Oval 23">
            <a:extLst>
              <a:ext uri="{FF2B5EF4-FFF2-40B4-BE49-F238E27FC236}">
                <a16:creationId xmlns:a16="http://schemas.microsoft.com/office/drawing/2014/main" id="{1A2FF1EF-46C9-4D71-B1A4-7732F4C7E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8568" name="Oval 24">
            <a:extLst>
              <a:ext uri="{FF2B5EF4-FFF2-40B4-BE49-F238E27FC236}">
                <a16:creationId xmlns:a16="http://schemas.microsoft.com/office/drawing/2014/main" id="{E3BEFC81-E963-4BEB-9BFC-393386301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8569" name="Oval 25">
            <a:extLst>
              <a:ext uri="{FF2B5EF4-FFF2-40B4-BE49-F238E27FC236}">
                <a16:creationId xmlns:a16="http://schemas.microsoft.com/office/drawing/2014/main" id="{60AF5720-270B-4033-8D1C-F74B0DEC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8570" name="Oval 26">
            <a:extLst>
              <a:ext uri="{FF2B5EF4-FFF2-40B4-BE49-F238E27FC236}">
                <a16:creationId xmlns:a16="http://schemas.microsoft.com/office/drawing/2014/main" id="{2FC44E35-A953-420F-80C8-9813A35D9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7F3AB515-C14A-4C88-AF64-D5F4EC5A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4119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E6CB5312-F52C-4405-A2CB-C9E7FF15C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5781675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57354E2E-7474-4718-A507-D3091B1E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luận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tiễn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619FC0F4-35EA-4E52-8D5F-31713730A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Kỹ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thuật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43028" name="Rectangle: Rounded Corners 1">
            <a:extLst>
              <a:ext uri="{FF2B5EF4-FFF2-40B4-BE49-F238E27FC236}">
                <a16:creationId xmlns:a16="http://schemas.microsoft.com/office/drawing/2014/main" id="{2D44F2E5-B576-46E2-BDCD-9F410326D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1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1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85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4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8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71"/>
                  </p:tgtEl>
                </p:cond>
              </p:nextCondLst>
            </p:seq>
          </p:childTnLst>
        </p:cTn>
      </p:par>
    </p:tnLst>
    <p:bldLst>
      <p:bldP spid="108546" grpId="0" animBg="1"/>
      <p:bldP spid="65540" grpId="0"/>
      <p:bldP spid="65541" grpId="0" animBg="1"/>
      <p:bldP spid="65541" grpId="1" animBg="1"/>
      <p:bldP spid="65549" grpId="0" animBg="1"/>
      <p:bldP spid="108563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2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78CDCDB9-FB26-4183-A33B-EB2DC091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EA9BF0F-D7F1-4483-8A4A-E7B4F09BF6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835650"/>
            <a:ext cx="8826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AutoShape 5">
            <a:extLst>
              <a:ext uri="{FF2B5EF4-FFF2-40B4-BE49-F238E27FC236}">
                <a16:creationId xmlns:a16="http://schemas.microsoft.com/office/drawing/2014/main" id="{64C1C210-3573-4657-86CA-36C6B57EF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4267200" cy="13716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D. Chiến tranh, quân đội </a:t>
            </a:r>
          </a:p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 bảo vệ Tổ quốc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36389830-B7CD-48C5-A8E3-1351F822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Đấu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giành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giữ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DC1511CB-6D11-455B-87AB-643B1865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5063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6AA1DC9C-0724-4BC2-BA45-3B0B28C115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20394D79-DD98-4D96-8019-C77C5CC3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B72187CC-BE7D-4F2B-973D-B89E8CB3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7E14180D-68C6-4373-96F3-2562F90CB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65CD3D99-E4F6-41BC-973C-DC7EAB90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BE1CD6FE-8C65-43F8-AC50-1BA2D255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7A423594-826E-4917-BACC-2EF90D5A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0DA95E39-2465-459B-9123-E64E9745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4119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CB12A9E3-00E4-4B99-9FC8-778E6CF0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74E31FF5-4FCD-4451-83DC-1D9F9586F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Cách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giải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phóng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tộc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82E5F04D-3388-4CEB-913E-48BBC134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Vấn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đề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cấp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cấp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DEF3DBA2-06AD-448D-BC38-15DCF8C7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806450"/>
            <a:ext cx="74199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300" i="1"/>
              <a:t>Cơ sở lý luận để Đảng ta đề ra chủ trương, đường lối chiến lược xây dựng nền QPTD, xây dựng LLVTND và tiến hành chiến tranh BVTQ là học thuyết Mác - Lênin, tư tưởng Hồ Chí Minh về:</a:t>
            </a:r>
          </a:p>
        </p:txBody>
      </p:sp>
      <p:sp>
        <p:nvSpPr>
          <p:cNvPr id="45075" name="Rectangle: Rounded Corners 1">
            <a:extLst>
              <a:ext uri="{FF2B5EF4-FFF2-40B4-BE49-F238E27FC236}">
                <a16:creationId xmlns:a16="http://schemas.microsoft.com/office/drawing/2014/main" id="{1552CAB5-7BAB-43CC-A843-D722111DD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 nodeType="clickPar">
                      <p:stCondLst>
                        <p:cond delay="0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 nodeType="clickPar">
                      <p:stCondLst>
                        <p:cond delay="0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>
            <a:extLst>
              <a:ext uri="{FF2B5EF4-FFF2-40B4-BE49-F238E27FC236}">
                <a16:creationId xmlns:a16="http://schemas.microsoft.com/office/drawing/2014/main" id="{E24CD8CC-F488-462C-802C-63C25D11E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>
            <a:extLst>
              <a:ext uri="{FF2B5EF4-FFF2-40B4-BE49-F238E27FC236}">
                <a16:creationId xmlns:a16="http://schemas.microsoft.com/office/drawing/2014/main" id="{0CCA1FBE-E18C-4D3B-BC34-F246E0C4243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48350"/>
            <a:ext cx="8810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05D2636-1688-4A5F-B244-327D0F23A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54100"/>
            <a:ext cx="6019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 Một trong những điều kiện để sinh viên được dự thi kết thúc học phần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CE11242E-99FD-4E86-BFB9-A4292D13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 Có đủ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% thời gian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học tập trên lớp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C996149E-3E87-4892-AE1E-05038985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 eaLnBrk="1" hangingPunct="1">
              <a:defRPr/>
            </a:pPr>
            <a:r>
              <a:rPr lang="en-US" altLang="en-US" sz="2400" dirty="0">
                <a:latin typeface="Arial" charset="0"/>
              </a:rPr>
              <a:t>A. </a:t>
            </a:r>
            <a:r>
              <a:rPr lang="en-US" altLang="en-US" sz="2400" dirty="0" err="1">
                <a:latin typeface="Arial" charset="0"/>
              </a:rPr>
              <a:t>Có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đủ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vi-VN" altLang="en-US" sz="2400" dirty="0">
                <a:latin typeface="Arial" charset="0"/>
              </a:rPr>
              <a:t>75</a:t>
            </a:r>
            <a:r>
              <a:rPr lang="en-US" altLang="en-US" sz="2400" dirty="0">
                <a:latin typeface="Arial" charset="0"/>
              </a:rPr>
              <a:t>% </a:t>
            </a:r>
            <a:r>
              <a:rPr lang="en-US" altLang="en-US" sz="2400" dirty="0" err="1">
                <a:latin typeface="Arial" charset="0"/>
              </a:rPr>
              <a:t>thời</a:t>
            </a:r>
            <a:r>
              <a:rPr lang="en-US" altLang="en-US" sz="2400" dirty="0">
                <a:latin typeface="Arial" charset="0"/>
              </a:rPr>
              <a:t> </a:t>
            </a:r>
          </a:p>
          <a:p>
            <a:pPr marL="457200" indent="-457200" algn="ctr" eaLnBrk="1" hangingPunct="1">
              <a:defRPr/>
            </a:pPr>
            <a:r>
              <a:rPr lang="en-US" altLang="en-US" sz="2400" dirty="0" err="1">
                <a:latin typeface="Arial" charset="0"/>
              </a:rPr>
              <a:t>gian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học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tập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trên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lớp</a:t>
            </a:r>
            <a:endParaRPr lang="en-US" altLang="en-US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6" name="Oval 22">
            <a:extLst>
              <a:ext uri="{FF2B5EF4-FFF2-40B4-BE49-F238E27FC236}">
                <a16:creationId xmlns:a16="http://schemas.microsoft.com/office/drawing/2014/main" id="{4391E7AF-C91F-4D55-9EF8-ED1DAFBA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6392" name="Picture 23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578227A0-90FC-44FC-849B-A6898192A7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>
            <a:extLst>
              <a:ext uri="{FF2B5EF4-FFF2-40B4-BE49-F238E27FC236}">
                <a16:creationId xmlns:a16="http://schemas.microsoft.com/office/drawing/2014/main" id="{418175D8-0F0F-42AE-B60A-675AD4CE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>
            <a:extLst>
              <a:ext uri="{FF2B5EF4-FFF2-40B4-BE49-F238E27FC236}">
                <a16:creationId xmlns:a16="http://schemas.microsoft.com/office/drawing/2014/main" id="{00B2D726-7D5B-4964-9E2D-805B314D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>
            <a:extLst>
              <a:ext uri="{FF2B5EF4-FFF2-40B4-BE49-F238E27FC236}">
                <a16:creationId xmlns:a16="http://schemas.microsoft.com/office/drawing/2014/main" id="{85397BEA-23A9-422E-8C29-6E0B22778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>
            <a:extLst>
              <a:ext uri="{FF2B5EF4-FFF2-40B4-BE49-F238E27FC236}">
                <a16:creationId xmlns:a16="http://schemas.microsoft.com/office/drawing/2014/main" id="{607B5939-F242-4569-A78D-7982C42C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>
            <a:extLst>
              <a:ext uri="{FF2B5EF4-FFF2-40B4-BE49-F238E27FC236}">
                <a16:creationId xmlns:a16="http://schemas.microsoft.com/office/drawing/2014/main" id="{ED719BD6-ECB1-4F96-B068-63CB8C3C0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>
            <a:extLst>
              <a:ext uri="{FF2B5EF4-FFF2-40B4-BE49-F238E27FC236}">
                <a16:creationId xmlns:a16="http://schemas.microsoft.com/office/drawing/2014/main" id="{04326ADA-8AF4-4B6B-8911-9A603EBC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>
            <a:extLst>
              <a:ext uri="{FF2B5EF4-FFF2-40B4-BE49-F238E27FC236}">
                <a16:creationId xmlns:a16="http://schemas.microsoft.com/office/drawing/2014/main" id="{79B36F7E-6A6F-4214-84D5-6DC16B03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64119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62513" name="Text Box 49">
            <a:extLst>
              <a:ext uri="{FF2B5EF4-FFF2-40B4-BE49-F238E27FC236}">
                <a16:creationId xmlns:a16="http://schemas.microsoft.com/office/drawing/2014/main" id="{8297E151-26F2-4E45-BAE8-968ABE9E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49938"/>
            <a:ext cx="838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DA87A2D5-C47D-4B44-B3CF-37794936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13225"/>
            <a:ext cx="4191000" cy="13493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altLang="en-US" sz="2400">
                <a:latin typeface="Arial" charset="0"/>
              </a:rPr>
              <a:t>C. Có đủ </a:t>
            </a:r>
            <a:r>
              <a:rPr lang="vi-VN" altLang="en-US" sz="2400">
                <a:latin typeface="Arial" charset="0"/>
              </a:rPr>
              <a:t>70</a:t>
            </a:r>
            <a:r>
              <a:rPr lang="en-US" altLang="en-US" sz="2400">
                <a:latin typeface="Arial" charset="0"/>
              </a:rPr>
              <a:t>% thời gian</a:t>
            </a:r>
          </a:p>
          <a:p>
            <a:pPr algn="ctr" eaLnBrk="1" hangingPunct="1">
              <a:defRPr/>
            </a:pPr>
            <a:r>
              <a:rPr lang="en-US" altLang="en-US" sz="2400">
                <a:latin typeface="Arial" charset="0"/>
              </a:rPr>
              <a:t> học tập trên lớp</a:t>
            </a:r>
          </a:p>
          <a:p>
            <a:pPr algn="ctr" eaLnBrk="1" hangingPunct="1">
              <a:defRPr/>
            </a:pPr>
            <a:endParaRPr lang="en-US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04A4AAAF-EE3D-4926-AFD2-F99A438D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13225"/>
            <a:ext cx="4267200" cy="13493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D.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Có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đủ</a:t>
            </a:r>
            <a:r>
              <a:rPr lang="en-US" altLang="en-US" sz="2400" dirty="0">
                <a:latin typeface="Arial" charset="0"/>
              </a:rPr>
              <a:t> 65% </a:t>
            </a:r>
            <a:r>
              <a:rPr lang="en-US" altLang="en-US" sz="2400" dirty="0" err="1">
                <a:latin typeface="Arial" charset="0"/>
              </a:rPr>
              <a:t>thời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gian</a:t>
            </a:r>
            <a:endParaRPr lang="en-US" alt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học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tập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trên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lớp</a:t>
            </a:r>
            <a:endParaRPr lang="en-US" altLang="en-US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3" name="Rectangle: Rounded Corners 1">
            <a:extLst>
              <a:ext uri="{FF2B5EF4-FFF2-40B4-BE49-F238E27FC236}">
                <a16:creationId xmlns:a16="http://schemas.microsoft.com/office/drawing/2014/main" id="{1F862D26-7A43-44B2-991B-0CED1EFA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3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3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 nodeType="clickPar">
                      <p:stCondLst>
                        <p:cond delay="0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2">
            <a:extLst>
              <a:ext uri="{FF2B5EF4-FFF2-40B4-BE49-F238E27FC236}">
                <a16:creationId xmlns:a16="http://schemas.microsoft.com/office/drawing/2014/main" id="{EFC4F26C-DED3-4ED4-BF14-097A9BFD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5237" name="Picture 15" descr="people008">
            <a:extLst>
              <a:ext uri="{FF2B5EF4-FFF2-40B4-BE49-F238E27FC236}">
                <a16:creationId xmlns:a16="http://schemas.microsoft.com/office/drawing/2014/main" id="{49AA9C51-EAA1-43B1-A27D-FA7E41378B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837238"/>
            <a:ext cx="8810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9">
            <a:extLst>
              <a:ext uri="{FF2B5EF4-FFF2-40B4-BE49-F238E27FC236}">
                <a16:creationId xmlns:a16="http://schemas.microsoft.com/office/drawing/2014/main" id="{83798B5F-9A79-4084-A730-EC64C4D2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D9FD41AD-8DC9-4BBE-A1A2-F66E209E3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77913"/>
            <a:ext cx="6172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Nội dung giáo dục QP&amp;AN học phần II </a:t>
            </a:r>
          </a:p>
          <a:p>
            <a:pPr algn="ctr" eaLnBrk="1" hangingPunct="1"/>
            <a:r>
              <a:rPr lang="en-US" altLang="en-US" sz="2400" i="1"/>
              <a:t>là những vấn đề cơ bản về: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A810AF7-4846-42DD-8B52-E4455018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197350"/>
            <a:ext cx="4254500" cy="136525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D. Công tác quốc 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phòng, an ninh 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9A35FB24-AE41-4B37-A7B8-1BF5FEC39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557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khu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thủ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1" name="Oval 19">
            <a:extLst>
              <a:ext uri="{FF2B5EF4-FFF2-40B4-BE49-F238E27FC236}">
                <a16:creationId xmlns:a16="http://schemas.microsoft.com/office/drawing/2014/main" id="{4B438AB0-4C6E-492F-A13F-B316197C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8441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4BC9F34D-A5B9-4B8F-8D1D-A785FC8E4E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198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53" name="Oval 21">
            <a:extLst>
              <a:ext uri="{FF2B5EF4-FFF2-40B4-BE49-F238E27FC236}">
                <a16:creationId xmlns:a16="http://schemas.microsoft.com/office/drawing/2014/main" id="{EB3442BF-6A23-4D74-92EA-8F00F498A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254" name="Oval 22">
            <a:extLst>
              <a:ext uri="{FF2B5EF4-FFF2-40B4-BE49-F238E27FC236}">
                <a16:creationId xmlns:a16="http://schemas.microsoft.com/office/drawing/2014/main" id="{81715129-C179-437C-9F51-4A34088EB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255" name="Oval 23">
            <a:extLst>
              <a:ext uri="{FF2B5EF4-FFF2-40B4-BE49-F238E27FC236}">
                <a16:creationId xmlns:a16="http://schemas.microsoft.com/office/drawing/2014/main" id="{21137B70-3C71-4323-AF81-74633B66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256" name="Oval 24">
            <a:extLst>
              <a:ext uri="{FF2B5EF4-FFF2-40B4-BE49-F238E27FC236}">
                <a16:creationId xmlns:a16="http://schemas.microsoft.com/office/drawing/2014/main" id="{8F83D199-FCBA-4C99-BB43-3CF623A1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5257" name="Oval 25">
            <a:extLst>
              <a:ext uri="{FF2B5EF4-FFF2-40B4-BE49-F238E27FC236}">
                <a16:creationId xmlns:a16="http://schemas.microsoft.com/office/drawing/2014/main" id="{7568694D-8BC0-42DA-B3A4-01F3AF1F4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5258" name="Oval 26">
            <a:extLst>
              <a:ext uri="{FF2B5EF4-FFF2-40B4-BE49-F238E27FC236}">
                <a16:creationId xmlns:a16="http://schemas.microsoft.com/office/drawing/2014/main" id="{D7D837CF-AA8E-4C3B-AC21-4EA03A49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7FC37028-D3EA-4372-95D4-7551E073E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411913"/>
            <a:ext cx="101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344CBA71-144E-4F3C-8C91-9E248B87E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73738"/>
            <a:ext cx="838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8F77488B-475F-44F5-A13D-E5218B63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7350"/>
            <a:ext cx="4191000" cy="13652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, an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D3E47AEF-9944-428B-86AF-2B2FF906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2362200"/>
            <a:ext cx="42545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thế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trận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tranh</a:t>
            </a:r>
            <a:r>
              <a:rPr lang="en-US" sz="2400" dirty="0">
                <a:latin typeface="Arial" charset="0"/>
              </a:rPr>
              <a:t>  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52" name="Rectangle: Rounded Corners 1">
            <a:extLst>
              <a:ext uri="{FF2B5EF4-FFF2-40B4-BE49-F238E27FC236}">
                <a16:creationId xmlns:a16="http://schemas.microsoft.com/office/drawing/2014/main" id="{B739A9E0-FD01-4CE0-80C1-B52F0AD4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9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9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5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5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59"/>
                  </p:tgtEl>
                </p:cond>
              </p:nextCondLst>
            </p:seq>
          </p:childTnLst>
        </p:cTn>
      </p:par>
    </p:tnLst>
    <p:bldLst>
      <p:bldP spid="95234" grpId="0" animBg="1"/>
      <p:bldP spid="65540" grpId="0"/>
      <p:bldP spid="65541" grpId="0" animBg="1"/>
      <p:bldP spid="65541" grpId="1" animBg="1"/>
      <p:bldP spid="65549" grpId="0" animBg="1"/>
      <p:bldP spid="95251" grpId="0" animBg="1"/>
      <p:bldP spid="95253" grpId="0" animBg="1"/>
      <p:bldP spid="95254" grpId="0" animBg="1"/>
      <p:bldP spid="95255" grpId="0" animBg="1"/>
      <p:bldP spid="95256" grpId="0" animBg="1"/>
      <p:bldP spid="95257" grpId="0" animBg="1"/>
      <p:bldP spid="95258" grpId="0" animBg="1"/>
      <p:bldP spid="95260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>
            <a:extLst>
              <a:ext uri="{FF2B5EF4-FFF2-40B4-BE49-F238E27FC236}">
                <a16:creationId xmlns:a16="http://schemas.microsoft.com/office/drawing/2014/main" id="{CEA2D802-8334-4B25-93D3-E010CD06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6261" name="Picture 15" descr="people008">
            <a:extLst>
              <a:ext uri="{FF2B5EF4-FFF2-40B4-BE49-F238E27FC236}">
                <a16:creationId xmlns:a16="http://schemas.microsoft.com/office/drawing/2014/main" id="{6F886D7B-1B37-4696-B7DA-1B9062724D4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37238"/>
            <a:ext cx="8810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9">
            <a:extLst>
              <a:ext uri="{FF2B5EF4-FFF2-40B4-BE49-F238E27FC236}">
                <a16:creationId xmlns:a16="http://schemas.microsoft.com/office/drawing/2014/main" id="{1CB3A4BD-EDB7-4B6B-9393-DCBE7FA80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B6E74EE7-D06E-4E8A-B980-0FC876771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46163"/>
            <a:ext cx="6781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 Nội dung giáo dục QP&amp;AN học phần III</a:t>
            </a:r>
          </a:p>
          <a:p>
            <a:pPr algn="ctr" eaLnBrk="1" hangingPunct="1"/>
            <a:r>
              <a:rPr lang="en-US" altLang="en-US" sz="2400" i="1"/>
              <a:t> là những vấn đề cơ bản về: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B68E295-3AEF-4268-9C4B-3666BE00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C. Quân sự chung, chiến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thuật và kỹ thuật bắn 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súng tiểu liên AK 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B3B91E84-8FB4-4175-8A01-753E9DAD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351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kỹ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thuật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ngũ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đơn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vị</a:t>
            </a:r>
            <a:endParaRPr lang="vi-VN" sz="2400" dirty="0">
              <a:latin typeface="Arial" charset="0"/>
            </a:endParaRPr>
          </a:p>
        </p:txBody>
      </p:sp>
      <p:sp>
        <p:nvSpPr>
          <p:cNvPr id="96275" name="Oval 19">
            <a:extLst>
              <a:ext uri="{FF2B5EF4-FFF2-40B4-BE49-F238E27FC236}">
                <a16:creationId xmlns:a16="http://schemas.microsoft.com/office/drawing/2014/main" id="{21A2F471-1418-49DA-9686-01B98A8A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0489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FDC3EA16-FFC5-4E70-ADCD-810284C590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7" name="Oval 21">
            <a:extLst>
              <a:ext uri="{FF2B5EF4-FFF2-40B4-BE49-F238E27FC236}">
                <a16:creationId xmlns:a16="http://schemas.microsoft.com/office/drawing/2014/main" id="{9D48DDCE-14B6-43EB-B4EC-8BED1A49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278" name="Oval 22">
            <a:extLst>
              <a:ext uri="{FF2B5EF4-FFF2-40B4-BE49-F238E27FC236}">
                <a16:creationId xmlns:a16="http://schemas.microsoft.com/office/drawing/2014/main" id="{DCEBD776-B96D-4276-82D8-8AEBE4E70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6279" name="Oval 23">
            <a:extLst>
              <a:ext uri="{FF2B5EF4-FFF2-40B4-BE49-F238E27FC236}">
                <a16:creationId xmlns:a16="http://schemas.microsoft.com/office/drawing/2014/main" id="{2F83EE38-C23E-448A-9A10-57610C0C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37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6280" name="Oval 24">
            <a:extLst>
              <a:ext uri="{FF2B5EF4-FFF2-40B4-BE49-F238E27FC236}">
                <a16:creationId xmlns:a16="http://schemas.microsoft.com/office/drawing/2014/main" id="{11D76659-58EC-4730-A209-374D54C2A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281" name="Oval 25">
            <a:extLst>
              <a:ext uri="{FF2B5EF4-FFF2-40B4-BE49-F238E27FC236}">
                <a16:creationId xmlns:a16="http://schemas.microsoft.com/office/drawing/2014/main" id="{7D9DC11C-C4A4-453D-801E-9B3F8BC3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282" name="Oval 26">
            <a:extLst>
              <a:ext uri="{FF2B5EF4-FFF2-40B4-BE49-F238E27FC236}">
                <a16:creationId xmlns:a16="http://schemas.microsoft.com/office/drawing/2014/main" id="{952886CC-8056-448E-BB65-66AF048E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6283" name="Text Box 27">
            <a:extLst>
              <a:ext uri="{FF2B5EF4-FFF2-40B4-BE49-F238E27FC236}">
                <a16:creationId xmlns:a16="http://schemas.microsoft.com/office/drawing/2014/main" id="{E2BEC0BA-79E0-4027-ABD4-73039584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4119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6284" name="Text Box 28">
            <a:extLst>
              <a:ext uri="{FF2B5EF4-FFF2-40B4-BE49-F238E27FC236}">
                <a16:creationId xmlns:a16="http://schemas.microsoft.com/office/drawing/2014/main" id="{B84F5D5E-A8C1-41D6-9778-F3BA6A62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5824538"/>
            <a:ext cx="7620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098F4F4-432C-4848-BFB8-75AA1F9F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351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môn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kỹ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thuật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an </a:t>
            </a:r>
            <a:r>
              <a:rPr lang="en-US" sz="2400" dirty="0" err="1">
                <a:latin typeface="Arial" charset="0"/>
              </a:rPr>
              <a:t>ninh</a:t>
            </a:r>
            <a:endParaRPr lang="vi-VN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80DF14B9-BBDE-431A-9128-B02A2780D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75125"/>
            <a:ext cx="42672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môn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về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, an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bắn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súng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tiểu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liên</a:t>
            </a:r>
            <a:r>
              <a:rPr lang="en-US" sz="2400" dirty="0">
                <a:latin typeface="Arial" charset="0"/>
              </a:rPr>
              <a:t> AK </a:t>
            </a:r>
            <a:endParaRPr lang="vi-VN" sz="2400" dirty="0">
              <a:latin typeface="Arial" charset="0"/>
            </a:endParaRPr>
          </a:p>
        </p:txBody>
      </p:sp>
      <p:sp>
        <p:nvSpPr>
          <p:cNvPr id="20500" name="Rectangle: Rounded Corners 1">
            <a:extLst>
              <a:ext uri="{FF2B5EF4-FFF2-40B4-BE49-F238E27FC236}">
                <a16:creationId xmlns:a16="http://schemas.microsoft.com/office/drawing/2014/main" id="{44E40B9A-081F-44D3-AF44-7EE270CE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6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6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83"/>
                  </p:tgtEl>
                </p:cond>
              </p:nextCondLst>
            </p:seq>
          </p:childTnLst>
        </p:cTn>
      </p:par>
    </p:tnLst>
    <p:bldLst>
      <p:bldP spid="96258" grpId="0" animBg="1"/>
      <p:bldP spid="65540" grpId="0"/>
      <p:bldP spid="65541" grpId="0" animBg="1"/>
      <p:bldP spid="65541" grpId="1" animBg="1"/>
      <p:bldP spid="65549" grpId="0" animBg="1"/>
      <p:bldP spid="96275" grpId="0" animBg="1"/>
      <p:bldP spid="96277" grpId="0" animBg="1"/>
      <p:bldP spid="96278" grpId="0" animBg="1"/>
      <p:bldP spid="96279" grpId="0" animBg="1"/>
      <p:bldP spid="96280" grpId="0" animBg="1"/>
      <p:bldP spid="96281" grpId="0" animBg="1"/>
      <p:bldP spid="96282" grpId="0" animBg="1"/>
      <p:bldP spid="96284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Oval 2">
            <a:extLst>
              <a:ext uri="{FF2B5EF4-FFF2-40B4-BE49-F238E27FC236}">
                <a16:creationId xmlns:a16="http://schemas.microsoft.com/office/drawing/2014/main" id="{2B55CC12-444A-4945-B1E6-EA7E5C0C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7285" name="Picture 15" descr="people008">
            <a:extLst>
              <a:ext uri="{FF2B5EF4-FFF2-40B4-BE49-F238E27FC236}">
                <a16:creationId xmlns:a16="http://schemas.microsoft.com/office/drawing/2014/main" id="{40F506EA-CB4A-4BCA-B413-553F454713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68988"/>
            <a:ext cx="8810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9">
            <a:extLst>
              <a:ext uri="{FF2B5EF4-FFF2-40B4-BE49-F238E27FC236}">
                <a16:creationId xmlns:a16="http://schemas.microsoft.com/office/drawing/2014/main" id="{355934EC-EF09-46E4-BF01-027380D4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C67D4E98-6CE5-4EC5-942B-CD022D1D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1054100"/>
            <a:ext cx="77231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Chứng chỉ QP&amp;AN là một </a:t>
            </a:r>
          </a:p>
          <a:p>
            <a:pPr algn="ctr" eaLnBrk="1" hangingPunct="1"/>
            <a:r>
              <a:rPr lang="en-US" altLang="en-US" sz="2400" i="1"/>
              <a:t>trong những điều kiện để: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07537D54-FC42-4E18-843C-F294AF968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 Xét tốt nghiệp 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cao đẳng, đại học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861BD367-3ABA-4383-88F5-DD52580E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Tính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trung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bình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môn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học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7299" name="Oval 19">
            <a:extLst>
              <a:ext uri="{FF2B5EF4-FFF2-40B4-BE49-F238E27FC236}">
                <a16:creationId xmlns:a16="http://schemas.microsoft.com/office/drawing/2014/main" id="{B5D18913-EE95-484E-956C-91CD16B4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2537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8257F06B-33AF-471D-B0F5-9E7DF54F1F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1" name="Oval 21">
            <a:extLst>
              <a:ext uri="{FF2B5EF4-FFF2-40B4-BE49-F238E27FC236}">
                <a16:creationId xmlns:a16="http://schemas.microsoft.com/office/drawing/2014/main" id="{B137DD95-B51E-4566-8873-51A58EE2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02" name="Oval 22">
            <a:extLst>
              <a:ext uri="{FF2B5EF4-FFF2-40B4-BE49-F238E27FC236}">
                <a16:creationId xmlns:a16="http://schemas.microsoft.com/office/drawing/2014/main" id="{AD70DACA-B596-40D3-B676-93AD9B2E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303" name="Oval 23">
            <a:extLst>
              <a:ext uri="{FF2B5EF4-FFF2-40B4-BE49-F238E27FC236}">
                <a16:creationId xmlns:a16="http://schemas.microsoft.com/office/drawing/2014/main" id="{9666092B-255C-469F-AF0A-86E0412E0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82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04" name="Oval 24">
            <a:extLst>
              <a:ext uri="{FF2B5EF4-FFF2-40B4-BE49-F238E27FC236}">
                <a16:creationId xmlns:a16="http://schemas.microsoft.com/office/drawing/2014/main" id="{246192EB-AE12-41F1-AA80-833FB136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305" name="Oval 25">
            <a:extLst>
              <a:ext uri="{FF2B5EF4-FFF2-40B4-BE49-F238E27FC236}">
                <a16:creationId xmlns:a16="http://schemas.microsoft.com/office/drawing/2014/main" id="{B0655266-3546-46A9-A4AF-5D34F5A3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306" name="Oval 26">
            <a:extLst>
              <a:ext uri="{FF2B5EF4-FFF2-40B4-BE49-F238E27FC236}">
                <a16:creationId xmlns:a16="http://schemas.microsoft.com/office/drawing/2014/main" id="{E1DB6C23-3EFC-4921-812C-46440A99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A0394C01-A251-4AC0-88BB-B90F739B3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411913"/>
            <a:ext cx="101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AF4DC1EF-1039-426B-924A-6F685AF0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5857875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B4F0FE41-112C-44D0-864D-01216E78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70363"/>
            <a:ext cx="42672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Xếp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loại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học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endParaRPr lang="vi-VN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1B95FEAB-C9EF-406A-9625-E2A04391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Xét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học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bổng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548" name="Rectangle: Rounded Corners 1">
            <a:extLst>
              <a:ext uri="{FF2B5EF4-FFF2-40B4-BE49-F238E27FC236}">
                <a16:creationId xmlns:a16="http://schemas.microsoft.com/office/drawing/2014/main" id="{275415F6-80D3-4B72-B534-9CCFB299C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7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8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7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307"/>
                  </p:tgtEl>
                </p:cond>
              </p:nextCondLst>
            </p:seq>
          </p:childTnLst>
        </p:cTn>
      </p:par>
    </p:tnLst>
    <p:bldLst>
      <p:bldP spid="97282" grpId="0" animBg="1"/>
      <p:bldP spid="65540" grpId="0"/>
      <p:bldP spid="65541" grpId="0" animBg="1"/>
      <p:bldP spid="65541" grpId="1" animBg="1"/>
      <p:bldP spid="65549" grpId="0" animBg="1"/>
      <p:bldP spid="97299" grpId="0" animBg="1"/>
      <p:bldP spid="97301" grpId="0" animBg="1"/>
      <p:bldP spid="97302" grpId="0" animBg="1"/>
      <p:bldP spid="97303" grpId="0" animBg="1"/>
      <p:bldP spid="97304" grpId="0" animBg="1"/>
      <p:bldP spid="97305" grpId="0" animBg="1"/>
      <p:bldP spid="97306" grpId="0" animBg="1"/>
      <p:bldP spid="97308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2">
            <a:extLst>
              <a:ext uri="{FF2B5EF4-FFF2-40B4-BE49-F238E27FC236}">
                <a16:creationId xmlns:a16="http://schemas.microsoft.com/office/drawing/2014/main" id="{1985DBE7-7AD7-46E7-B8C1-9307A4DC4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8309" name="Picture 15" descr="people008">
            <a:extLst>
              <a:ext uri="{FF2B5EF4-FFF2-40B4-BE49-F238E27FC236}">
                <a16:creationId xmlns:a16="http://schemas.microsoft.com/office/drawing/2014/main" id="{467B0256-7A8B-4E11-B781-5FE974F453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837238"/>
            <a:ext cx="8810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DD24CC7-CC6E-4519-B173-BD1192C2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74738"/>
            <a:ext cx="6743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Một trong những điều kiện để sinh viên                   được dự thi kết thúc học phần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8AD2274-0649-4BC3-B0F5-60576934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C. Có điểm các lần kiểm </a:t>
            </a:r>
          </a:p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 đạt từ 5 điểm trở lên</a:t>
            </a:r>
            <a:endParaRPr lang="vi-VN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4A2D4EA9-6281-4BF6-B20E-638E50EC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đủ</a:t>
            </a:r>
            <a:r>
              <a:rPr lang="en-US" sz="2400" dirty="0">
                <a:solidFill>
                  <a:schemeClr val="tx1"/>
                </a:solidFill>
              </a:rPr>
              <a:t> 70% </a:t>
            </a:r>
            <a:r>
              <a:rPr lang="en-US" sz="2400" dirty="0" err="1">
                <a:solidFill>
                  <a:schemeClr val="tx1"/>
                </a:solidFill>
              </a:rPr>
              <a:t>thời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lớp</a:t>
            </a:r>
            <a:endParaRPr lang="vi-VN" sz="2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23" name="Oval 19">
            <a:extLst>
              <a:ext uri="{FF2B5EF4-FFF2-40B4-BE49-F238E27FC236}">
                <a16:creationId xmlns:a16="http://schemas.microsoft.com/office/drawing/2014/main" id="{24DD34C7-EC94-4E37-B601-ECCAFBD4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0913"/>
            <a:ext cx="457200" cy="434975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458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04549F2A-A99D-4577-A69D-C864B68B005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25" name="Oval 21">
            <a:extLst>
              <a:ext uri="{FF2B5EF4-FFF2-40B4-BE49-F238E27FC236}">
                <a16:creationId xmlns:a16="http://schemas.microsoft.com/office/drawing/2014/main" id="{4F897827-1BB3-40B0-ADF0-08916B446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326" name="Oval 22">
            <a:extLst>
              <a:ext uri="{FF2B5EF4-FFF2-40B4-BE49-F238E27FC236}">
                <a16:creationId xmlns:a16="http://schemas.microsoft.com/office/drawing/2014/main" id="{D6FC4018-D992-43EE-B388-CEFC9CFCB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327" name="Oval 23">
            <a:extLst>
              <a:ext uri="{FF2B5EF4-FFF2-40B4-BE49-F238E27FC236}">
                <a16:creationId xmlns:a16="http://schemas.microsoft.com/office/drawing/2014/main" id="{8120392C-DF69-4F95-8171-E1991F1A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8328" name="Oval 24">
            <a:extLst>
              <a:ext uri="{FF2B5EF4-FFF2-40B4-BE49-F238E27FC236}">
                <a16:creationId xmlns:a16="http://schemas.microsoft.com/office/drawing/2014/main" id="{950EF403-46B3-4C3A-BE8A-FFA758F7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8329" name="Oval 25">
            <a:extLst>
              <a:ext uri="{FF2B5EF4-FFF2-40B4-BE49-F238E27FC236}">
                <a16:creationId xmlns:a16="http://schemas.microsoft.com/office/drawing/2014/main" id="{CBBA4F27-B1EF-4764-98BF-D5517993C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8330" name="Oval 26">
            <a:extLst>
              <a:ext uri="{FF2B5EF4-FFF2-40B4-BE49-F238E27FC236}">
                <a16:creationId xmlns:a16="http://schemas.microsoft.com/office/drawing/2014/main" id="{1E24BA16-4D9E-4DEE-833B-76317DD7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88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331" name="Text Box 27">
            <a:extLst>
              <a:ext uri="{FF2B5EF4-FFF2-40B4-BE49-F238E27FC236}">
                <a16:creationId xmlns:a16="http://schemas.microsoft.com/office/drawing/2014/main" id="{07C7879D-01BE-4C71-ABE0-24B58876E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411913"/>
            <a:ext cx="109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8332" name="Text Box 28">
            <a:extLst>
              <a:ext uri="{FF2B5EF4-FFF2-40B4-BE49-F238E27FC236}">
                <a16:creationId xmlns:a16="http://schemas.microsoft.com/office/drawing/2014/main" id="{C4B1A5B4-CFDF-44E6-B699-BA3112DBE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7373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DBDC185-61A5-4499-9B05-A6CCAFEF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A.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lần</a:t>
            </a:r>
            <a:endParaRPr lang="en-US" sz="2400" dirty="0">
              <a:solidFill>
                <a:schemeClr val="tx1"/>
              </a:solidFill>
            </a:endParaRPr>
          </a:p>
          <a:p>
            <a:pPr marL="514350" indent="-51435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6AC06359-1C57-41C9-819E-97C59A2E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42672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đủ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50% </a:t>
            </a:r>
            <a:r>
              <a:rPr lang="en-US" sz="2400" dirty="0" err="1">
                <a:solidFill>
                  <a:schemeClr val="tx1"/>
                </a:solidFill>
              </a:rPr>
              <a:t>thời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514350" indent="-514350"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gian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lớp</a:t>
            </a:r>
            <a:endParaRPr lang="vi-VN" sz="2400" dirty="0">
              <a:solidFill>
                <a:schemeClr val="tx1"/>
              </a:solidFill>
            </a:endParaRPr>
          </a:p>
          <a:p>
            <a:pPr marL="514350" indent="-514350" algn="ctr" eaLnBrk="1" hangingPunct="1"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5" name="Rectangle: Rounded Corners 1">
            <a:extLst>
              <a:ext uri="{FF2B5EF4-FFF2-40B4-BE49-F238E27FC236}">
                <a16:creationId xmlns:a16="http://schemas.microsoft.com/office/drawing/2014/main" id="{A2F5D914-1175-4A8A-9E00-B2BBD7B0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3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3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8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0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8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31"/>
                  </p:tgtEl>
                </p:cond>
              </p:nextCondLst>
            </p:seq>
          </p:childTnLst>
        </p:cTn>
      </p:par>
    </p:tnLst>
    <p:bldLst>
      <p:bldP spid="98306" grpId="0" animBg="1"/>
      <p:bldP spid="65540" grpId="0"/>
      <p:bldP spid="65541" grpId="0" animBg="1"/>
      <p:bldP spid="65541" grpId="1" animBg="1"/>
      <p:bldP spid="65549" grpId="0" animBg="1"/>
      <p:bldP spid="98323" grpId="0" animBg="1"/>
      <p:bldP spid="98325" grpId="0" animBg="1"/>
      <p:bldP spid="98326" grpId="0" animBg="1"/>
      <p:bldP spid="98327" grpId="0" animBg="1"/>
      <p:bldP spid="98328" grpId="0" animBg="1"/>
      <p:bldP spid="98329" grpId="0" animBg="1"/>
      <p:bldP spid="98330" grpId="0" animBg="1"/>
      <p:bldP spid="98332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val 2">
            <a:extLst>
              <a:ext uri="{FF2B5EF4-FFF2-40B4-BE49-F238E27FC236}">
                <a16:creationId xmlns:a16="http://schemas.microsoft.com/office/drawing/2014/main" id="{B3380467-98FC-4FAD-83FE-CDEB10E4F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9333" name="Picture 15" descr="people008">
            <a:extLst>
              <a:ext uri="{FF2B5EF4-FFF2-40B4-BE49-F238E27FC236}">
                <a16:creationId xmlns:a16="http://schemas.microsoft.com/office/drawing/2014/main" id="{E1C897C8-4031-4AF9-98B6-385BCF4562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37238"/>
            <a:ext cx="8810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D22071B-BD41-43C1-B479-F0392299C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1095375"/>
            <a:ext cx="66405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 Một trong những đối tượng được</a:t>
            </a:r>
          </a:p>
          <a:p>
            <a:pPr algn="ctr" eaLnBrk="1" hangingPunct="1"/>
            <a:r>
              <a:rPr lang="en-US" altLang="en-US" sz="2400" i="1"/>
              <a:t>miễn học môn học QP&amp;AN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BAEF8CE7-42DB-4882-A5B8-240181BC0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4267200" cy="13716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vi-VN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D. Học sinh, sinh viên </a:t>
            </a:r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vi-VN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bằng tốt nghiệp sỹ </a:t>
            </a:r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vi-VN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quan quân đội, công an</a:t>
            </a:r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4F6880F-7621-4E3D-A67A-FD012719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 B. </a:t>
            </a:r>
            <a:r>
              <a:rPr lang="en-US" sz="2400" dirty="0" err="1">
                <a:latin typeface="Arial" charset="0"/>
              </a:rPr>
              <a:t>Học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sinh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sinh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ốm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đau</a:t>
            </a:r>
            <a:r>
              <a:rPr lang="en-US" sz="2400" dirty="0">
                <a:latin typeface="Arial" charset="0"/>
              </a:rPr>
              <a:t>, tai </a:t>
            </a:r>
            <a:r>
              <a:rPr lang="en-US" sz="2400" dirty="0" err="1">
                <a:latin typeface="Arial" charset="0"/>
              </a:rPr>
              <a:t>nạn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đang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điều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bệnh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viện</a:t>
            </a:r>
            <a:endParaRPr lang="en-US" altLang="en-US" sz="2800" dirty="0">
              <a:latin typeface="+mn-lt"/>
              <a:cs typeface="Times New Roman" pitchFamily="18" charset="0"/>
            </a:endParaRPr>
          </a:p>
        </p:txBody>
      </p:sp>
      <p:sp>
        <p:nvSpPr>
          <p:cNvPr id="99347" name="Oval 19">
            <a:extLst>
              <a:ext uri="{FF2B5EF4-FFF2-40B4-BE49-F238E27FC236}">
                <a16:creationId xmlns:a16="http://schemas.microsoft.com/office/drawing/2014/main" id="{1C4B2D9E-FA39-47A3-8418-309E005E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663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3FF0F8C-0EEF-4F84-BB8F-838239771CC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9" name="Oval 21">
            <a:extLst>
              <a:ext uri="{FF2B5EF4-FFF2-40B4-BE49-F238E27FC236}">
                <a16:creationId xmlns:a16="http://schemas.microsoft.com/office/drawing/2014/main" id="{08424EC6-7FD6-4DB0-A9C0-CB4F42C93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9350" name="Oval 22">
            <a:extLst>
              <a:ext uri="{FF2B5EF4-FFF2-40B4-BE49-F238E27FC236}">
                <a16:creationId xmlns:a16="http://schemas.microsoft.com/office/drawing/2014/main" id="{382FCA33-7D8E-4DE7-BF2F-379172CA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351" name="Oval 23">
            <a:extLst>
              <a:ext uri="{FF2B5EF4-FFF2-40B4-BE49-F238E27FC236}">
                <a16:creationId xmlns:a16="http://schemas.microsoft.com/office/drawing/2014/main" id="{B05960B8-C02D-4F66-ACE2-9C5EEA709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9352" name="Oval 24">
            <a:extLst>
              <a:ext uri="{FF2B5EF4-FFF2-40B4-BE49-F238E27FC236}">
                <a16:creationId xmlns:a16="http://schemas.microsoft.com/office/drawing/2014/main" id="{4EA4E331-4D2F-466D-BDF6-1ABD684C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9353" name="Oval 25">
            <a:extLst>
              <a:ext uri="{FF2B5EF4-FFF2-40B4-BE49-F238E27FC236}">
                <a16:creationId xmlns:a16="http://schemas.microsoft.com/office/drawing/2014/main" id="{B37FD51C-7554-4B65-85DD-D4100530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61833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9354" name="Oval 26">
            <a:extLst>
              <a:ext uri="{FF2B5EF4-FFF2-40B4-BE49-F238E27FC236}">
                <a16:creationId xmlns:a16="http://schemas.microsoft.com/office/drawing/2014/main" id="{F882B666-8222-4E47-B904-0EA6289C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769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AB67933E-D82D-491D-B8D3-3E3B843C3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477000"/>
            <a:ext cx="1111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19D63FE3-A1B0-4477-B9E4-0B22B865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5" y="595153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8DA8967-E727-4285-B8D8-B1D2D7D2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 A. </a:t>
            </a:r>
            <a:r>
              <a:rPr lang="en-US" sz="2400" dirty="0" err="1">
                <a:latin typeface="Arial" charset="0"/>
              </a:rPr>
              <a:t>Học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sinh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sinh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đã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thành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nghĩa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.</a:t>
            </a:r>
            <a:endParaRPr lang="en-US" altLang="en-US" sz="2800" dirty="0">
              <a:latin typeface="+mn-lt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5D8186B9-B37B-4AB0-A611-A3332C316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C. </a:t>
            </a:r>
            <a:r>
              <a:rPr lang="en-US" sz="2400" dirty="0" err="1">
                <a:latin typeface="Arial" charset="0"/>
              </a:rPr>
              <a:t>Học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sinh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sinh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là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sỹ</a:t>
            </a:r>
            <a:r>
              <a:rPr lang="en-US" sz="2400" dirty="0">
                <a:latin typeface="Arial" charset="0"/>
              </a:rPr>
              <a:t> 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800" dirty="0">
              <a:latin typeface="+mn-lt"/>
              <a:cs typeface="Times New Roman" pitchFamily="18" charset="0"/>
            </a:endParaRPr>
          </a:p>
        </p:txBody>
      </p:sp>
      <p:sp>
        <p:nvSpPr>
          <p:cNvPr id="26643" name="Rectangle: Rounded Corners 1">
            <a:extLst>
              <a:ext uri="{FF2B5EF4-FFF2-40B4-BE49-F238E27FC236}">
                <a16:creationId xmlns:a16="http://schemas.microsoft.com/office/drawing/2014/main" id="{5BECD2C6-B902-40E9-A471-A0B4A890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8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9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3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9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55"/>
                  </p:tgtEl>
                </p:cond>
              </p:nextCondLst>
            </p:seq>
          </p:childTnLst>
        </p:cTn>
      </p:par>
    </p:tnLst>
    <p:bldLst>
      <p:bldP spid="99330" grpId="0" animBg="1"/>
      <p:bldP spid="65540" grpId="0"/>
      <p:bldP spid="65541" grpId="0" animBg="1"/>
      <p:bldP spid="65541" grpId="1" animBg="1"/>
      <p:bldP spid="65549" grpId="0" animBg="1"/>
      <p:bldP spid="99347" grpId="0" animBg="1"/>
      <p:bldP spid="99349" grpId="0" animBg="1"/>
      <p:bldP spid="99350" grpId="0" animBg="1"/>
      <p:bldP spid="99351" grpId="0" animBg="1"/>
      <p:bldP spid="99352" grpId="0" animBg="1"/>
      <p:bldP spid="99353" grpId="0" animBg="1"/>
      <p:bldP spid="99354" grpId="0" animBg="1"/>
      <p:bldP spid="9935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val 2">
            <a:extLst>
              <a:ext uri="{FF2B5EF4-FFF2-40B4-BE49-F238E27FC236}">
                <a16:creationId xmlns:a16="http://schemas.microsoft.com/office/drawing/2014/main" id="{9552439F-CB93-4FDD-B6FC-1C583880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0357" name="Picture 15" descr="people008">
            <a:extLst>
              <a:ext uri="{FF2B5EF4-FFF2-40B4-BE49-F238E27FC236}">
                <a16:creationId xmlns:a16="http://schemas.microsoft.com/office/drawing/2014/main" id="{F997FFBA-DA6A-4D4E-A7DD-CA009E327D0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837238"/>
            <a:ext cx="8810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7342ABE-2767-42CD-9712-EA9248DD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054100"/>
            <a:ext cx="7010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2400" i="1"/>
              <a:t>Phương pháp được sử dụng để</a:t>
            </a:r>
          </a:p>
          <a:p>
            <a:pPr algn="ctr" eaLnBrk="1" hangingPunct="1"/>
            <a:r>
              <a:rPr lang="fr-FR" altLang="en-US" sz="2400" i="1"/>
              <a:t>nghiên cứu giáo dục QP&amp;AN:</a:t>
            </a:r>
            <a:endParaRPr lang="en-US" altLang="en-US" sz="2400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4B15888D-0A5A-4790-AE18-FC595DFB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vi-VN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Phương pháp </a:t>
            </a:r>
          </a:p>
          <a:p>
            <a:pPr algn="ctr" eaLnBrk="1" hangingPunct="1"/>
            <a:r>
              <a:rPr lang="fr-FR" alt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25955BB7-1C0F-4374-81DD-ABA552585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1910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endParaRPr lang="fr-FR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vi-VN" sz="2400" dirty="0">
                <a:solidFill>
                  <a:schemeClr val="tx1"/>
                </a:solidFill>
              </a:rPr>
              <a:t>C</a:t>
            </a:r>
            <a:r>
              <a:rPr lang="fr-FR" sz="2400" dirty="0">
                <a:solidFill>
                  <a:schemeClr val="tx1"/>
                </a:solidFill>
              </a:rPr>
              <a:t>. </a:t>
            </a:r>
            <a:r>
              <a:rPr lang="fr-FR" sz="2400" dirty="0" err="1">
                <a:solidFill>
                  <a:schemeClr val="tx1"/>
                </a:solidFill>
              </a:rPr>
              <a:t>Phương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pháp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endParaRPr lang="vi-V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FR" sz="2400" dirty="0" err="1">
                <a:solidFill>
                  <a:schemeClr val="tx1"/>
                </a:solidFill>
              </a:rPr>
              <a:t>nghiên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cứu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phân tích</a:t>
            </a:r>
          </a:p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0371" name="Oval 19">
            <a:extLst>
              <a:ext uri="{FF2B5EF4-FFF2-40B4-BE49-F238E27FC236}">
                <a16:creationId xmlns:a16="http://schemas.microsoft.com/office/drawing/2014/main" id="{94490D03-9F91-4211-8A43-1744F46BA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868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EF3BC3C5-6C66-4BBB-AFFD-54B86CCE30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10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73" name="Oval 21">
            <a:extLst>
              <a:ext uri="{FF2B5EF4-FFF2-40B4-BE49-F238E27FC236}">
                <a16:creationId xmlns:a16="http://schemas.microsoft.com/office/drawing/2014/main" id="{0AE9551A-A291-460E-85A2-4711D595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374" name="Oval 22">
            <a:extLst>
              <a:ext uri="{FF2B5EF4-FFF2-40B4-BE49-F238E27FC236}">
                <a16:creationId xmlns:a16="http://schemas.microsoft.com/office/drawing/2014/main" id="{F3091B60-F3FA-45FF-9430-C0ECAC567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0375" name="Oval 23">
            <a:extLst>
              <a:ext uri="{FF2B5EF4-FFF2-40B4-BE49-F238E27FC236}">
                <a16:creationId xmlns:a16="http://schemas.microsoft.com/office/drawing/2014/main" id="{85F8F470-050D-42AE-B95A-DB2367F9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376" name="Oval 24">
            <a:extLst>
              <a:ext uri="{FF2B5EF4-FFF2-40B4-BE49-F238E27FC236}">
                <a16:creationId xmlns:a16="http://schemas.microsoft.com/office/drawing/2014/main" id="{6285CAEF-3701-43F7-B410-EC8C1970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0377" name="Oval 25">
            <a:extLst>
              <a:ext uri="{FF2B5EF4-FFF2-40B4-BE49-F238E27FC236}">
                <a16:creationId xmlns:a16="http://schemas.microsoft.com/office/drawing/2014/main" id="{CBA2C488-5D3E-448E-BACC-A455483D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0378" name="Oval 26">
            <a:extLst>
              <a:ext uri="{FF2B5EF4-FFF2-40B4-BE49-F238E27FC236}">
                <a16:creationId xmlns:a16="http://schemas.microsoft.com/office/drawing/2014/main" id="{5181FF24-933E-4096-85C0-A11F6ED4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70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4584F410-51CC-42D3-AA25-C248C1FB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4119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8A00DCE7-A15F-421B-AE1C-F18BE784A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584993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336BCF13-D171-4E0C-A50E-07B88084E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42672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endParaRPr lang="fr-FR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FR" sz="2400" dirty="0">
                <a:solidFill>
                  <a:schemeClr val="tx1"/>
                </a:solidFill>
              </a:rPr>
              <a:t>B. </a:t>
            </a:r>
            <a:r>
              <a:rPr lang="fr-FR" sz="2400" dirty="0" err="1">
                <a:solidFill>
                  <a:schemeClr val="tx1"/>
                </a:solidFill>
              </a:rPr>
              <a:t>Phương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pháp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endParaRPr lang="vi-V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FR" sz="2400" dirty="0" err="1">
                <a:solidFill>
                  <a:schemeClr val="tx1"/>
                </a:solidFill>
              </a:rPr>
              <a:t>nghiên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cứu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tổng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hợp</a:t>
            </a:r>
            <a:endParaRPr lang="vi-VN" sz="2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9899421D-2745-4041-913F-9343D52D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42672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endParaRPr lang="fr-FR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FR" sz="2400" dirty="0">
                <a:solidFill>
                  <a:schemeClr val="tx1"/>
                </a:solidFill>
              </a:rPr>
              <a:t>D. </a:t>
            </a:r>
            <a:r>
              <a:rPr lang="fr-FR" sz="2400" dirty="0" err="1">
                <a:solidFill>
                  <a:schemeClr val="tx1"/>
                </a:solidFill>
              </a:rPr>
              <a:t>Phương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pháp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endParaRPr lang="vi-V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FR" sz="2400" dirty="0" err="1">
                <a:solidFill>
                  <a:schemeClr val="tx1"/>
                </a:solidFill>
              </a:rPr>
              <a:t>nghiên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cứu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giả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thuyết</a:t>
            </a:r>
            <a:endParaRPr lang="en-US" sz="2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691" name="Rectangle: Rounded Corners 1">
            <a:extLst>
              <a:ext uri="{FF2B5EF4-FFF2-40B4-BE49-F238E27FC236}">
                <a16:creationId xmlns:a16="http://schemas.microsoft.com/office/drawing/2014/main" id="{933E4218-F7FD-413D-B486-5F9E7E807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0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5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0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79"/>
                  </p:tgtEl>
                </p:cond>
              </p:nextCondLst>
            </p:seq>
          </p:childTnLst>
        </p:cTn>
      </p:par>
    </p:tnLst>
    <p:bldLst>
      <p:bldP spid="100354" grpId="0" animBg="1"/>
      <p:bldP spid="65540" grpId="0"/>
      <p:bldP spid="65541" grpId="0" animBg="1"/>
      <p:bldP spid="65541" grpId="1" animBg="1"/>
      <p:bldP spid="65545" grpId="0" animBg="1"/>
      <p:bldP spid="100371" grpId="0" animBg="1"/>
      <p:bldP spid="100373" grpId="0" animBg="1"/>
      <p:bldP spid="100374" grpId="0" animBg="1"/>
      <p:bldP spid="100375" grpId="0" animBg="1"/>
      <p:bldP spid="100376" grpId="0" animBg="1"/>
      <p:bldP spid="100377" grpId="0" animBg="1"/>
      <p:bldP spid="100378" grpId="0" animBg="1"/>
      <p:bldP spid="100380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Oval 2">
            <a:extLst>
              <a:ext uri="{FF2B5EF4-FFF2-40B4-BE49-F238E27FC236}">
                <a16:creationId xmlns:a16="http://schemas.microsoft.com/office/drawing/2014/main" id="{D7C8D2A8-B73A-4823-A811-7E575039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1381" name="Picture 15" descr="people008">
            <a:extLst>
              <a:ext uri="{FF2B5EF4-FFF2-40B4-BE49-F238E27FC236}">
                <a16:creationId xmlns:a16="http://schemas.microsoft.com/office/drawing/2014/main" id="{6213865E-3F79-4550-A175-FB0823FAA5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5848350"/>
            <a:ext cx="8810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49AED9AD-3DF7-48DB-BF66-B60376B0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1077913"/>
            <a:ext cx="723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Đối tượng được tạm hoãn môn học</a:t>
            </a:r>
          </a:p>
          <a:p>
            <a:pPr algn="ctr" eaLnBrk="1" hangingPunct="1"/>
            <a:r>
              <a:rPr lang="en-US" altLang="en-US" sz="2400" i="1"/>
              <a:t>giáo dục QP&amp;AN là học sinh, sinh viên: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45D2C872-9B51-409D-ADA6-E8EFBC709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38400"/>
            <a:ext cx="4267200" cy="1371600"/>
          </a:xfrm>
          <a:prstGeom prst="flowChartTerminator">
            <a:avLst/>
          </a:prstGeom>
          <a:solidFill>
            <a:srgbClr val="92D050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 Bị ốm đau, tai nạn, 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thai sản 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CE213209-3331-4C67-8F16-61009A224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08463"/>
            <a:ext cx="4092575" cy="135413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400" dirty="0">
                <a:latin typeface="Arial" charset="0"/>
              </a:rPr>
              <a:t>C. </a:t>
            </a:r>
            <a:r>
              <a:rPr lang="en-US" altLang="en-US" sz="2400" dirty="0" err="1">
                <a:latin typeface="Arial" charset="0"/>
              </a:rPr>
              <a:t>L</a:t>
            </a:r>
            <a:r>
              <a:rPr lang="en-US" sz="2400" dirty="0" err="1">
                <a:latin typeface="Arial" charset="0"/>
              </a:rPr>
              <a:t>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giấy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xác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nhận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altLang="en-US" sz="2400" dirty="0">
                <a:latin typeface="Arial" charset="0"/>
              </a:rPr>
              <a:t> </a:t>
            </a:r>
          </a:p>
        </p:txBody>
      </p:sp>
      <p:sp>
        <p:nvSpPr>
          <p:cNvPr id="101395" name="Oval 19">
            <a:extLst>
              <a:ext uri="{FF2B5EF4-FFF2-40B4-BE49-F238E27FC236}">
                <a16:creationId xmlns:a16="http://schemas.microsoft.com/office/drawing/2014/main" id="{3701C72B-EDC2-4CA7-969E-8C7E2FEF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072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5E3C1D9A-538A-491E-97A0-452FFE5E5E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7" name="Oval 21">
            <a:extLst>
              <a:ext uri="{FF2B5EF4-FFF2-40B4-BE49-F238E27FC236}">
                <a16:creationId xmlns:a16="http://schemas.microsoft.com/office/drawing/2014/main" id="{CEE8F3F3-E391-4699-AE12-82846AAE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398" name="Oval 22">
            <a:extLst>
              <a:ext uri="{FF2B5EF4-FFF2-40B4-BE49-F238E27FC236}">
                <a16:creationId xmlns:a16="http://schemas.microsoft.com/office/drawing/2014/main" id="{068E3B18-CA37-414D-BFA1-88D771EE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40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1399" name="Oval 23">
            <a:extLst>
              <a:ext uri="{FF2B5EF4-FFF2-40B4-BE49-F238E27FC236}">
                <a16:creationId xmlns:a16="http://schemas.microsoft.com/office/drawing/2014/main" id="{B93EF23B-2B02-4606-9588-7B86708A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25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1400" name="Oval 24">
            <a:extLst>
              <a:ext uri="{FF2B5EF4-FFF2-40B4-BE49-F238E27FC236}">
                <a16:creationId xmlns:a16="http://schemas.microsoft.com/office/drawing/2014/main" id="{D7824F99-487B-4B09-BB42-CF172864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60309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1401" name="Oval 25">
            <a:extLst>
              <a:ext uri="{FF2B5EF4-FFF2-40B4-BE49-F238E27FC236}">
                <a16:creationId xmlns:a16="http://schemas.microsoft.com/office/drawing/2014/main" id="{7EE0B80B-AF4D-4DBE-BEC5-705479EBC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1402" name="Oval 26">
            <a:extLst>
              <a:ext uri="{FF2B5EF4-FFF2-40B4-BE49-F238E27FC236}">
                <a16:creationId xmlns:a16="http://schemas.microsoft.com/office/drawing/2014/main" id="{884F4A71-7D13-4545-8E2A-021CFF17A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962F81F6-1C4D-457A-A4A0-B6A8D1A0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4119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0F21DD6C-CD2D-4035-BE5E-0A65DF6E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79278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E78DF2BA-5A6E-457F-BB0C-BB634235F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191000"/>
            <a:ext cx="4283075" cy="13541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Arial" charset="0"/>
            </a:endParaRPr>
          </a:p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D. </a:t>
            </a:r>
            <a:r>
              <a:rPr lang="en-US" altLang="en-US" sz="2400" dirty="0" err="1">
                <a:latin typeface="Arial" charset="0"/>
              </a:rPr>
              <a:t>Đ</a:t>
            </a:r>
            <a:r>
              <a:rPr lang="en-US" sz="2400" dirty="0" err="1">
                <a:latin typeface="Arial" charset="0"/>
              </a:rPr>
              <a:t>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tham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nghĩa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altLang="en-US" sz="2400" dirty="0">
                <a:latin typeface="Arial" charset="0"/>
              </a:rPr>
              <a:t> </a:t>
            </a: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8F252679-F881-4AF3-9EA9-73ACAEA3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200"/>
            <a:ext cx="41910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Arial" charset="0"/>
            </a:endParaRPr>
          </a:p>
          <a:p>
            <a:pPr marL="457200" indent="-457200" algn="ctr">
              <a:buFontTx/>
              <a:buAutoNum type="alphaUcPeriod"/>
              <a:defRPr/>
            </a:pPr>
            <a:r>
              <a:rPr lang="en-US" altLang="en-US" sz="2400" dirty="0" err="1">
                <a:latin typeface="Arial" charset="0"/>
              </a:rPr>
              <a:t>L</a:t>
            </a:r>
            <a:r>
              <a:rPr lang="en-US" sz="2400" dirty="0" err="1">
                <a:latin typeface="Arial" charset="0"/>
              </a:rPr>
              <a:t>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giấy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xác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nhận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altLang="en-US" sz="2400" dirty="0">
                <a:latin typeface="Arial" charset="0"/>
              </a:rPr>
              <a:t> </a:t>
            </a:r>
          </a:p>
        </p:txBody>
      </p:sp>
      <p:sp>
        <p:nvSpPr>
          <p:cNvPr id="30739" name="Rectangle: Rounded Corners 1">
            <a:extLst>
              <a:ext uri="{FF2B5EF4-FFF2-40B4-BE49-F238E27FC236}">
                <a16:creationId xmlns:a16="http://schemas.microsoft.com/office/drawing/2014/main" id="{5ED9358D-8B64-4B7F-A7AF-96BEF090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90600"/>
            <a:ext cx="1066800" cy="990600"/>
          </a:xfrm>
          <a:prstGeom prst="roundRect">
            <a:avLst>
              <a:gd name="adj" fmla="val 10144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</a:p>
          <a:p>
            <a:pPr algn="ctr" eaLnBrk="1" hangingPunct="1"/>
            <a:r>
              <a:rPr lang="en-US" alt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vi-VN" altLang="vi-V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2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2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2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2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1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38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1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403"/>
                  </p:tgtEl>
                </p:cond>
              </p:nextCondLst>
            </p:seq>
          </p:childTnLst>
        </p:cTn>
      </p:par>
    </p:tnLst>
    <p:bldLst>
      <p:bldP spid="101378" grpId="0" animBg="1"/>
      <p:bldP spid="65540" grpId="0"/>
      <p:bldP spid="65541" grpId="0" animBg="1"/>
      <p:bldP spid="65541" grpId="1" animBg="1"/>
      <p:bldP spid="65545" grpId="0" animBg="1"/>
      <p:bldP spid="101395" grpId="0" animBg="1"/>
      <p:bldP spid="101397" grpId="0" animBg="1"/>
      <p:bldP spid="101398" grpId="0" animBg="1"/>
      <p:bldP spid="101399" grpId="0" animBg="1"/>
      <p:bldP spid="101400" grpId="0" animBg="1"/>
      <p:bldP spid="101401" grpId="0" animBg="1"/>
      <p:bldP spid="101402" grpId="0" animBg="1"/>
      <p:bldP spid="101404" grpId="0" animBg="1"/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42&quot;&gt;&lt;property id=&quot;20148&quot; value=&quot;5&quot;/&gt;&lt;property id=&quot;20300&quot; value=&quot;Slide 37&quot;/&gt;&lt;property id=&quot;20307&quot; value=&quot;289&quot;/&gt;&lt;/object&gt;&lt;object type=&quot;3&quot; unique_id=&quot;10208&quot;&gt;&lt;property id=&quot;20148&quot; value=&quot;5&quot;/&gt;&lt;property id=&quot;20300&quot; value=&quot;Slide 1&quot;/&gt;&lt;property id=&quot;20307&quot; value=&quot;308&quot;/&gt;&lt;/object&gt;&lt;object type=&quot;3&quot; unique_id=&quot;10209&quot;&gt;&lt;property id=&quot;20148&quot; value=&quot;5&quot;/&gt;&lt;property id=&quot;20300&quot; value=&quot;Slide 2&quot;/&gt;&lt;property id=&quot;20307&quot; value=&quot;309&quot;/&gt;&lt;/object&gt;&lt;object type=&quot;3&quot; unique_id=&quot;10210&quot;&gt;&lt;property id=&quot;20148&quot; value=&quot;5&quot;/&gt;&lt;property id=&quot;20300&quot; value=&quot;Slide 3&quot;/&gt;&lt;property id=&quot;20307&quot; value=&quot;310&quot;/&gt;&lt;/object&gt;&lt;object type=&quot;3&quot; unique_id=&quot;10211&quot;&gt;&lt;property id=&quot;20148&quot; value=&quot;5&quot;/&gt;&lt;property id=&quot;20300&quot; value=&quot;Slide 4&quot;/&gt;&lt;property id=&quot;20307&quot; value=&quot;311&quot;/&gt;&lt;/object&gt;&lt;object type=&quot;3&quot; unique_id=&quot;10212&quot;&gt;&lt;property id=&quot;20148&quot; value=&quot;5&quot;/&gt;&lt;property id=&quot;20300&quot; value=&quot;Slide 5&quot;/&gt;&lt;property id=&quot;20307&quot; value=&quot;313&quot;/&gt;&lt;/object&gt;&lt;object type=&quot;3&quot; unique_id=&quot;10213&quot;&gt;&lt;property id=&quot;20148&quot; value=&quot;5&quot;/&gt;&lt;property id=&quot;20300&quot; value=&quot;Slide 6&quot;/&gt;&lt;property id=&quot;20307&quot; value=&quot;314&quot;/&gt;&lt;/object&gt;&lt;object type=&quot;3&quot; unique_id=&quot;10214&quot;&gt;&lt;property id=&quot;20148&quot; value=&quot;5&quot;/&gt;&lt;property id=&quot;20300&quot; value=&quot;Slide 7&quot;/&gt;&lt;property id=&quot;20307&quot; value=&quot;315&quot;/&gt;&lt;/object&gt;&lt;object type=&quot;3&quot; unique_id=&quot;10215&quot;&gt;&lt;property id=&quot;20148&quot; value=&quot;5&quot;/&gt;&lt;property id=&quot;20300&quot; value=&quot;Slide 8&quot;/&gt;&lt;property id=&quot;20307&quot; value=&quot;316&quot;/&gt;&lt;/object&gt;&lt;object type=&quot;3&quot; unique_id=&quot;10216&quot;&gt;&lt;property id=&quot;20148&quot; value=&quot;5&quot;/&gt;&lt;property id=&quot;20300&quot; value=&quot;Slide 9&quot;/&gt;&lt;property id=&quot;20307&quot; value=&quot;317&quot;/&gt;&lt;/object&gt;&lt;object type=&quot;3&quot; unique_id=&quot;10217&quot;&gt;&lt;property id=&quot;20148&quot; value=&quot;5&quot;/&gt;&lt;property id=&quot;20300&quot; value=&quot;Slide 10&quot;/&gt;&lt;property id=&quot;20307&quot; value=&quot;318&quot;/&gt;&lt;/object&gt;&lt;object type=&quot;3&quot; unique_id=&quot;10218&quot;&gt;&lt;property id=&quot;20148&quot; value=&quot;5&quot;/&gt;&lt;property id=&quot;20300&quot; value=&quot;Slide 11&quot;/&gt;&lt;property id=&quot;20307&quot; value=&quot;319&quot;/&gt;&lt;/object&gt;&lt;object type=&quot;3&quot; unique_id=&quot;10219&quot;&gt;&lt;property id=&quot;20148&quot; value=&quot;5&quot;/&gt;&lt;property id=&quot;20300&quot; value=&quot;Slide 12&quot;/&gt;&lt;property id=&quot;20307&quot; value=&quot;320&quot;/&gt;&lt;/object&gt;&lt;object type=&quot;3&quot; unique_id=&quot;10220&quot;&gt;&lt;property id=&quot;20148&quot; value=&quot;5&quot;/&gt;&lt;property id=&quot;20300&quot; value=&quot;Slide 13&quot;/&gt;&lt;property id=&quot;20307&quot; value=&quot;321&quot;/&gt;&lt;/object&gt;&lt;object type=&quot;3&quot; unique_id=&quot;10221&quot;&gt;&lt;property id=&quot;20148&quot; value=&quot;5&quot;/&gt;&lt;property id=&quot;20300&quot; value=&quot;Slide 14&quot;/&gt;&lt;property id=&quot;20307&quot; value=&quot;322&quot;/&gt;&lt;/object&gt;&lt;object type=&quot;3&quot; unique_id=&quot;10222&quot;&gt;&lt;property id=&quot;20148&quot; value=&quot;5&quot;/&gt;&lt;property id=&quot;20300&quot; value=&quot;Slide 15&quot;/&gt;&lt;property id=&quot;20307&quot; value=&quot;323&quot;/&gt;&lt;/object&gt;&lt;object type=&quot;3&quot; unique_id=&quot;10223&quot;&gt;&lt;property id=&quot;20148&quot; value=&quot;5&quot;/&gt;&lt;property id=&quot;20300&quot; value=&quot;Slide 16&quot;/&gt;&lt;property id=&quot;20307&quot; value=&quot;324&quot;/&gt;&lt;/object&gt;&lt;object type=&quot;3&quot; unique_id=&quot;10224&quot;&gt;&lt;property id=&quot;20148&quot; value=&quot;5&quot;/&gt;&lt;property id=&quot;20300&quot; value=&quot;Slide 17&quot;/&gt;&lt;property id=&quot;20307&quot; value=&quot;325&quot;/&gt;&lt;/object&gt;&lt;object type=&quot;3&quot; unique_id=&quot;10225&quot;&gt;&lt;property id=&quot;20148&quot; value=&quot;5&quot;/&gt;&lt;property id=&quot;20300&quot; value=&quot;Slide 18&quot;/&gt;&lt;property id=&quot;20307&quot; value=&quot;326&quot;/&gt;&lt;/object&gt;&lt;object type=&quot;3&quot; unique_id=&quot;10227&quot;&gt;&lt;property id=&quot;20148&quot; value=&quot;5&quot;/&gt;&lt;property id=&quot;20300&quot; value=&quot;Slide 20&quot;/&gt;&lt;property id=&quot;20307&quot; value=&quot;328&quot;/&gt;&lt;/object&gt;&lt;object type=&quot;3&quot; unique_id=&quot;10228&quot;&gt;&lt;property id=&quot;20148&quot; value=&quot;5&quot;/&gt;&lt;property id=&quot;20300&quot; value=&quot;Slide 21&quot;/&gt;&lt;property id=&quot;20307&quot; value=&quot;329&quot;/&gt;&lt;/object&gt;&lt;object type=&quot;3&quot; unique_id=&quot;10229&quot;&gt;&lt;property id=&quot;20148&quot; value=&quot;5&quot;/&gt;&lt;property id=&quot;20300&quot; value=&quot;Slide 22&quot;/&gt;&lt;property id=&quot;20307&quot; value=&quot;330&quot;/&gt;&lt;/object&gt;&lt;object type=&quot;3&quot; unique_id=&quot;10230&quot;&gt;&lt;property id=&quot;20148&quot; value=&quot;5&quot;/&gt;&lt;property id=&quot;20300&quot; value=&quot;Slide 23&quot;/&gt;&lt;property id=&quot;20307&quot; value=&quot;331&quot;/&gt;&lt;/object&gt;&lt;object type=&quot;3&quot; unique_id=&quot;10231&quot;&gt;&lt;property id=&quot;20148&quot; value=&quot;5&quot;/&gt;&lt;property id=&quot;20300&quot; value=&quot;Slide 24&quot;/&gt;&lt;property id=&quot;20307&quot; value=&quot;332&quot;/&gt;&lt;/object&gt;&lt;object type=&quot;3&quot; unique_id=&quot;10232&quot;&gt;&lt;property id=&quot;20148&quot; value=&quot;5&quot;/&gt;&lt;property id=&quot;20300&quot; value=&quot;Slide 25&quot;/&gt;&lt;property id=&quot;20307&quot; value=&quot;333&quot;/&gt;&lt;/object&gt;&lt;object type=&quot;3&quot; unique_id=&quot;10233&quot;&gt;&lt;property id=&quot;20148&quot; value=&quot;5&quot;/&gt;&lt;property id=&quot;20300&quot; value=&quot;Slide 26&quot;/&gt;&lt;property id=&quot;20307&quot; value=&quot;334&quot;/&gt;&lt;/object&gt;&lt;object type=&quot;3&quot; unique_id=&quot;10234&quot;&gt;&lt;property id=&quot;20148&quot; value=&quot;5&quot;/&gt;&lt;property id=&quot;20300&quot; value=&quot;Slide 27&quot;/&gt;&lt;property id=&quot;20307&quot; value=&quot;335&quot;/&gt;&lt;/object&gt;&lt;object type=&quot;3&quot; unique_id=&quot;10235&quot;&gt;&lt;property id=&quot;20148&quot; value=&quot;5&quot;/&gt;&lt;property id=&quot;20300&quot; value=&quot;Slide 28&quot;/&gt;&lt;property id=&quot;20307&quot; value=&quot;336&quot;/&gt;&lt;/object&gt;&lt;object type=&quot;3&quot; unique_id=&quot;10236&quot;&gt;&lt;property id=&quot;20148&quot; value=&quot;5&quot;/&gt;&lt;property id=&quot;20300&quot; value=&quot;Slide 29&quot;/&gt;&lt;property id=&quot;20307&quot; value=&quot;337&quot;/&gt;&lt;/object&gt;&lt;object type=&quot;3&quot; unique_id=&quot;10237&quot;&gt;&lt;property id=&quot;20148&quot; value=&quot;5&quot;/&gt;&lt;property id=&quot;20300&quot; value=&quot;Slide 30&quot;/&gt;&lt;property id=&quot;20307&quot; value=&quot;338&quot;/&gt;&lt;/object&gt;&lt;object type=&quot;3&quot; unique_id=&quot;10238&quot;&gt;&lt;property id=&quot;20148&quot; value=&quot;5&quot;/&gt;&lt;property id=&quot;20300&quot; value=&quot;Slide 31&quot;/&gt;&lt;property id=&quot;20307&quot; value=&quot;339&quot;/&gt;&lt;/object&gt;&lt;object type=&quot;3&quot; unique_id=&quot;10239&quot;&gt;&lt;property id=&quot;20148&quot; value=&quot;5&quot;/&gt;&lt;property id=&quot;20300&quot; value=&quot;Slide 32&quot;/&gt;&lt;property id=&quot;20307&quot; value=&quot;340&quot;/&gt;&lt;/object&gt;&lt;object type=&quot;3&quot; unique_id=&quot;10240&quot;&gt;&lt;property id=&quot;20148&quot; value=&quot;5&quot;/&gt;&lt;property id=&quot;20300&quot; value=&quot;Slide 33&quot;/&gt;&lt;property id=&quot;20307&quot; value=&quot;341&quot;/&gt;&lt;/object&gt;&lt;object type=&quot;3&quot; unique_id=&quot;10241&quot;&gt;&lt;property id=&quot;20148&quot; value=&quot;5&quot;/&gt;&lt;property id=&quot;20300&quot; value=&quot;Slide 34&quot;/&gt;&lt;property id=&quot;20307&quot; value=&quot;354&quot;/&gt;&lt;/object&gt;&lt;object type=&quot;3&quot; unique_id=&quot;10242&quot;&gt;&lt;property id=&quot;20148&quot; value=&quot;5&quot;/&gt;&lt;property id=&quot;20300&quot; value=&quot;Slide 35&quot;/&gt;&lt;property id=&quot;20307&quot; value=&quot;355&quot;/&gt;&lt;/object&gt;&lt;object type=&quot;3&quot; unique_id=&quot;10243&quot;&gt;&lt;property id=&quot;20148&quot; value=&quot;5&quot;/&gt;&lt;property id=&quot;20300&quot; value=&quot;Slide 36&quot;/&gt;&lt;property id=&quot;20307&quot; value=&quot;343&quot;/&gt;&lt;/object&gt;&lt;object type=&quot;3&quot; unique_id=&quot;10325&quot;&gt;&lt;property id=&quot;20148&quot; value=&quot;5&quot;/&gt;&lt;property id=&quot;20300&quot; value=&quot;Slide 19&quot;/&gt;&lt;property id=&quot;20307&quot; value=&quot;3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1271</Words>
  <Application>Microsoft Office PowerPoint</Application>
  <PresentationFormat>Trình chiếu Trên màn hình (4:3)</PresentationFormat>
  <Paragraphs>398</Paragraphs>
  <Slides>16</Slides>
  <Notes>16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17" baseType="lpstr">
      <vt:lpstr>Default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8 LY DAO THANH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LH</dc:creator>
  <cp:lastModifiedBy>Huy Nguyen</cp:lastModifiedBy>
  <cp:revision>566</cp:revision>
  <dcterms:created xsi:type="dcterms:W3CDTF">2009-03-12T15:37:18Z</dcterms:created>
  <dcterms:modified xsi:type="dcterms:W3CDTF">2021-04-01T01:00:53Z</dcterms:modified>
</cp:coreProperties>
</file>