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2"/>
  </p:notesMasterIdLst>
  <p:sldIdLst>
    <p:sldId id="402" r:id="rId2"/>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359"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456" r:id="rId57"/>
    <p:sldId id="457" r:id="rId58"/>
    <p:sldId id="458" r:id="rId59"/>
    <p:sldId id="459" r:id="rId60"/>
    <p:sldId id="460" r:id="rId61"/>
    <p:sldId id="461" r:id="rId62"/>
    <p:sldId id="462" r:id="rId63"/>
    <p:sldId id="463" r:id="rId64"/>
    <p:sldId id="464" r:id="rId65"/>
    <p:sldId id="465" r:id="rId66"/>
    <p:sldId id="466" r:id="rId67"/>
    <p:sldId id="467" r:id="rId68"/>
    <p:sldId id="360" r:id="rId69"/>
    <p:sldId id="468" r:id="rId70"/>
    <p:sldId id="469" r:id="rId71"/>
  </p:sldIdLst>
  <p:sldSz cx="9144000" cy="6858000" type="screen4x3"/>
  <p:notesSz cx="6858000" cy="9144000"/>
  <p:embeddedFontLst>
    <p:embeddedFont>
      <p:font typeface="Calibri" panose="020F0502020204030204" pitchFamily="34" charset="0"/>
      <p:regular r:id="rId73"/>
      <p:bold r:id="rId74"/>
      <p:italic r:id="rId75"/>
      <p:boldItalic r:id="rId76"/>
    </p:embeddedFont>
    <p:embeddedFont>
      <p:font typeface="Verdana" panose="020B0604030504040204" pitchFamily="34" charset="0"/>
      <p:regular r:id="rId77"/>
      <p:bold r:id="rId78"/>
      <p:italic r:id="rId79"/>
      <p:boldItalic r:id="rId80"/>
    </p:embeddedFont>
  </p:embeddedFontLst>
  <p:custDataLst>
    <p:tags r:id="rId8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784">
          <p15:clr>
            <a:srgbClr val="A4A3A4"/>
          </p15:clr>
        </p15:guide>
        <p15:guide id="3" orient="horz" pos="1584">
          <p15:clr>
            <a:srgbClr val="A4A3A4"/>
          </p15:clr>
        </p15:guide>
        <p15:guide id="4" pos="2928">
          <p15:clr>
            <a:srgbClr val="A4A3A4"/>
          </p15:clr>
        </p15:guide>
        <p15:guide id="5" pos="144">
          <p15:clr>
            <a:srgbClr val="A4A3A4"/>
          </p15:clr>
        </p15:guide>
        <p15:guide id="6" pos="5616">
          <p15:clr>
            <a:srgbClr val="A4A3A4"/>
          </p15:clr>
        </p15:guide>
        <p15:guide id="7" orient="horz" pos="2496">
          <p15:clr>
            <a:srgbClr val="A4A3A4"/>
          </p15:clr>
        </p15:guide>
        <p15:guide id="8" orient="horz"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9966"/>
    <a:srgbClr val="CC3300"/>
    <a:srgbClr val="FFFFFF"/>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F0F71-3132-AD06-6938-AD949F2FD1AE}" v="3" dt="2021-04-01T06:18:43.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5274" autoAdjust="0"/>
  </p:normalViewPr>
  <p:slideViewPr>
    <p:cSldViewPr>
      <p:cViewPr varScale="1">
        <p:scale>
          <a:sx n="73" d="100"/>
          <a:sy n="73" d="100"/>
        </p:scale>
        <p:origin x="1446" y="66"/>
      </p:cViewPr>
      <p:guideLst>
        <p:guide orient="horz" pos="2736"/>
        <p:guide pos="2784"/>
        <p:guide orient="horz" pos="1584"/>
        <p:guide pos="2928"/>
        <p:guide pos="144"/>
        <p:guide pos="5616"/>
        <p:guide orient="horz" pos="2496"/>
        <p:guide orient="horz" pos="36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tags" Target="tags/tag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 Nguyen" userId="S::ntqhuy2k2@21g.in::342fa931-3682-4c64-a430-6c6ddcd65552" providerId="AD" clId="Web-{760F0F71-3132-AD06-6938-AD949F2FD1AE}"/>
    <pc:docChg chg="modSld">
      <pc:chgData name="Huy Nguyen" userId="S::ntqhuy2k2@21g.in::342fa931-3682-4c64-a430-6c6ddcd65552" providerId="AD" clId="Web-{760F0F71-3132-AD06-6938-AD949F2FD1AE}" dt="2021-04-01T06:18:43.223" v="2"/>
      <pc:docMkLst>
        <pc:docMk/>
      </pc:docMkLst>
      <pc:sldChg chg="modSp">
        <pc:chgData name="Huy Nguyen" userId="S::ntqhuy2k2@21g.in::342fa931-3682-4c64-a430-6c6ddcd65552" providerId="AD" clId="Web-{760F0F71-3132-AD06-6938-AD949F2FD1AE}" dt="2021-04-01T06:18:43.223" v="2"/>
        <pc:sldMkLst>
          <pc:docMk/>
          <pc:sldMk cId="0" sldId="437"/>
        </pc:sldMkLst>
        <pc:spChg chg="mod">
          <ac:chgData name="Huy Nguyen" userId="S::ntqhuy2k2@21g.in::342fa931-3682-4c64-a430-6c6ddcd65552" providerId="AD" clId="Web-{760F0F71-3132-AD06-6938-AD949F2FD1AE}" dt="2021-04-01T06:18:43.223" v="2"/>
          <ac:spMkLst>
            <pc:docMk/>
            <pc:sldMk cId="0" sldId="437"/>
            <ac:spMk id="27" creationId="{73DC59BF-43A2-4504-9728-79F7AA8A839D}"/>
          </ac:spMkLst>
        </pc:spChg>
        <pc:spChg chg="mod">
          <ac:chgData name="Huy Nguyen" userId="S::ntqhuy2k2@21g.in::342fa931-3682-4c64-a430-6c6ddcd65552" providerId="AD" clId="Web-{760F0F71-3132-AD06-6938-AD949F2FD1AE}" dt="2021-04-01T06:18:34.207" v="1"/>
          <ac:spMkLst>
            <pc:docMk/>
            <pc:sldMk cId="0" sldId="437"/>
            <ac:spMk id="65541" creationId="{F7A4DD7A-EA7E-4E1F-A908-24D3DA7E6A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02811E-EBB4-42F3-A6CC-E9DBE58847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vi-VN"/>
          </a:p>
        </p:txBody>
      </p:sp>
      <p:sp>
        <p:nvSpPr>
          <p:cNvPr id="3" name="Date Placeholder 2">
            <a:extLst>
              <a:ext uri="{FF2B5EF4-FFF2-40B4-BE49-F238E27FC236}">
                <a16:creationId xmlns:a16="http://schemas.microsoft.com/office/drawing/2014/main" id="{92DF882D-3D44-48B1-834E-EECF2E236F0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09B1E90-284F-44C2-92F4-DA2B2D12F23E}" type="datetimeFigureOut">
              <a:rPr lang="vi-VN"/>
              <a:pPr>
                <a:defRPr/>
              </a:pPr>
              <a:t>31/03/2021</a:t>
            </a:fld>
            <a:endParaRPr lang="vi-VN"/>
          </a:p>
        </p:txBody>
      </p:sp>
      <p:sp>
        <p:nvSpPr>
          <p:cNvPr id="4" name="Slide Image Placeholder 3">
            <a:extLst>
              <a:ext uri="{FF2B5EF4-FFF2-40B4-BE49-F238E27FC236}">
                <a16:creationId xmlns:a16="http://schemas.microsoft.com/office/drawing/2014/main" id="{99D9E796-F744-41B5-889D-AA8B623645F3}"/>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a:extLst>
              <a:ext uri="{FF2B5EF4-FFF2-40B4-BE49-F238E27FC236}">
                <a16:creationId xmlns:a16="http://schemas.microsoft.com/office/drawing/2014/main" id="{4E4B41EA-89CE-46F0-89E6-6D34E321E83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a:extLst>
              <a:ext uri="{FF2B5EF4-FFF2-40B4-BE49-F238E27FC236}">
                <a16:creationId xmlns:a16="http://schemas.microsoft.com/office/drawing/2014/main" id="{1CBC0E38-48E6-4EFA-9560-7D6D3007E16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vi-VN"/>
          </a:p>
        </p:txBody>
      </p:sp>
      <p:sp>
        <p:nvSpPr>
          <p:cNvPr id="7" name="Slide Number Placeholder 6">
            <a:extLst>
              <a:ext uri="{FF2B5EF4-FFF2-40B4-BE49-F238E27FC236}">
                <a16:creationId xmlns:a16="http://schemas.microsoft.com/office/drawing/2014/main" id="{245F1B15-5962-4DEB-B0C7-DF614BD9833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881B1F7E-1DC8-49CB-88BA-51FCECD6C43F}" type="slidenum">
              <a:rPr lang="vi-VN" altLang="en-US"/>
              <a:pPr>
                <a:defRPr/>
              </a:pPr>
              <a:t>‹#›</a:t>
            </a:fld>
            <a:endParaRPr lang="vi-V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DAB54E39-E2ED-4CA5-93F5-D34C819A3B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24EF8ED4-298A-43F1-9334-0A4BE8DAE5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1B</a:t>
            </a:r>
          </a:p>
        </p:txBody>
      </p:sp>
      <p:sp>
        <p:nvSpPr>
          <p:cNvPr id="15364" name="Slide Number Placeholder 3">
            <a:extLst>
              <a:ext uri="{FF2B5EF4-FFF2-40B4-BE49-F238E27FC236}">
                <a16:creationId xmlns:a16="http://schemas.microsoft.com/office/drawing/2014/main" id="{9B871B21-FA8A-4157-B105-8E13BAB3A1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5792D3-430E-40B8-8941-527B701FDFBA}" type="slidenum">
              <a:rPr lang="en-US" altLang="vi-VN"/>
              <a:pPr/>
              <a:t>1</a:t>
            </a:fld>
            <a:endParaRPr lang="en-US" alt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337A3988-A158-413B-90ED-9AB96FF47B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709F8DD5-5758-43D8-A814-248962E65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10A</a:t>
            </a:r>
          </a:p>
        </p:txBody>
      </p:sp>
      <p:sp>
        <p:nvSpPr>
          <p:cNvPr id="33796" name="Slide Number Placeholder 3">
            <a:extLst>
              <a:ext uri="{FF2B5EF4-FFF2-40B4-BE49-F238E27FC236}">
                <a16:creationId xmlns:a16="http://schemas.microsoft.com/office/drawing/2014/main" id="{3D346B3A-C33C-43A0-83A2-001CA28A37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376C81-9A01-402D-A628-C971C6D9C7A6}" type="slidenum">
              <a:rPr lang="en-US" altLang="vi-VN"/>
              <a:pPr/>
              <a:t>10</a:t>
            </a:fld>
            <a:endParaRPr lang="en-US" alt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813AD92F-4C2E-4646-B623-C5B8171129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9C792275-05DD-47CA-A969-7A9A169BE6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11B</a:t>
            </a:r>
          </a:p>
        </p:txBody>
      </p:sp>
      <p:sp>
        <p:nvSpPr>
          <p:cNvPr id="35844" name="Slide Number Placeholder 3">
            <a:extLst>
              <a:ext uri="{FF2B5EF4-FFF2-40B4-BE49-F238E27FC236}">
                <a16:creationId xmlns:a16="http://schemas.microsoft.com/office/drawing/2014/main" id="{C2298CEA-8986-4547-9BE9-A6A016A5AE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7766B-BFC8-4CC8-B930-B6F9016D3515}" type="slidenum">
              <a:rPr lang="en-US" altLang="vi-VN"/>
              <a:pPr/>
              <a:t>11</a:t>
            </a:fld>
            <a:endParaRPr lang="en-US" alt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3FCA5496-1492-4DEC-8F21-752CF860A0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53206462-2572-4C26-A802-2A18B422DF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12C</a:t>
            </a:r>
          </a:p>
        </p:txBody>
      </p:sp>
      <p:sp>
        <p:nvSpPr>
          <p:cNvPr id="37892" name="Slide Number Placeholder 3">
            <a:extLst>
              <a:ext uri="{FF2B5EF4-FFF2-40B4-BE49-F238E27FC236}">
                <a16:creationId xmlns:a16="http://schemas.microsoft.com/office/drawing/2014/main" id="{32186DE7-73C2-4E7F-8C96-625A2E14AF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11CB8F-9240-4026-9CEC-DBF08CAA8F8E}" type="slidenum">
              <a:rPr lang="en-US" altLang="vi-VN"/>
              <a:pPr/>
              <a:t>12</a:t>
            </a:fld>
            <a:endParaRPr lang="en-US" alt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8F5EAFBD-3840-481F-898B-45B27F2F65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5358CB2F-5CED-46BA-A177-CA843D1E42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13B</a:t>
            </a:r>
          </a:p>
        </p:txBody>
      </p:sp>
      <p:sp>
        <p:nvSpPr>
          <p:cNvPr id="39940" name="Slide Number Placeholder 3">
            <a:extLst>
              <a:ext uri="{FF2B5EF4-FFF2-40B4-BE49-F238E27FC236}">
                <a16:creationId xmlns:a16="http://schemas.microsoft.com/office/drawing/2014/main" id="{AAD61976-B454-4BCC-A69A-D58235C8BB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390DB1-B9BA-4160-8A4E-EDBAAC22E891}" type="slidenum">
              <a:rPr lang="en-US" altLang="vi-VN"/>
              <a:pPr/>
              <a:t>13</a:t>
            </a:fld>
            <a:endParaRPr lang="en-US" alt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86D79F4-1487-4131-ABB0-71B9980FD4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BE878888-4B40-45EF-BD20-09E6BEF9D0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14A</a:t>
            </a:r>
          </a:p>
        </p:txBody>
      </p:sp>
      <p:sp>
        <p:nvSpPr>
          <p:cNvPr id="41988" name="Slide Number Placeholder 3">
            <a:extLst>
              <a:ext uri="{FF2B5EF4-FFF2-40B4-BE49-F238E27FC236}">
                <a16:creationId xmlns:a16="http://schemas.microsoft.com/office/drawing/2014/main" id="{EEA77101-B0E7-4EAE-B1E8-581E9A5183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0660FD-006F-4212-A0C9-3FE42C2332BD}" type="slidenum">
              <a:rPr lang="en-US" altLang="vi-VN"/>
              <a:pPr/>
              <a:t>14</a:t>
            </a:fld>
            <a:endParaRPr lang="en-US" alt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D9F48435-81FB-4A2D-83E8-A5344EFF86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179E32B5-CA8D-4B93-B64E-160AC10A32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15C</a:t>
            </a:r>
          </a:p>
        </p:txBody>
      </p:sp>
      <p:sp>
        <p:nvSpPr>
          <p:cNvPr id="44036" name="Slide Number Placeholder 3">
            <a:extLst>
              <a:ext uri="{FF2B5EF4-FFF2-40B4-BE49-F238E27FC236}">
                <a16:creationId xmlns:a16="http://schemas.microsoft.com/office/drawing/2014/main" id="{7A0CB4F7-995D-44BA-9209-F981B49CDE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51B1AA-7EC1-4068-80E8-C10F7E59B54F}" type="slidenum">
              <a:rPr lang="en-US" altLang="vi-VN"/>
              <a:pPr/>
              <a:t>15</a:t>
            </a:fld>
            <a:endParaRPr lang="en-US" altLang="vi-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C13E97D7-D034-4EF7-A5A8-BAF08B17ED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25E90664-A2C2-40F1-A412-FA6749225D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16B</a:t>
            </a:r>
          </a:p>
        </p:txBody>
      </p:sp>
      <p:sp>
        <p:nvSpPr>
          <p:cNvPr id="46084" name="Slide Number Placeholder 3">
            <a:extLst>
              <a:ext uri="{FF2B5EF4-FFF2-40B4-BE49-F238E27FC236}">
                <a16:creationId xmlns:a16="http://schemas.microsoft.com/office/drawing/2014/main" id="{7ABC3870-0769-492B-B7F8-734AC345BF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B731C3-1D38-40B2-9605-9D43B5B6AD51}" type="slidenum">
              <a:rPr lang="en-US" altLang="vi-VN"/>
              <a:pPr/>
              <a:t>16</a:t>
            </a:fld>
            <a:endParaRPr lang="en-US" altLang="vi-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70DD1505-9AB6-4A84-8CC6-801165EDEA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50F981A9-8F79-439D-96B6-DD9B9C7F8A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17C</a:t>
            </a:r>
          </a:p>
        </p:txBody>
      </p:sp>
      <p:sp>
        <p:nvSpPr>
          <p:cNvPr id="48132" name="Slide Number Placeholder 3">
            <a:extLst>
              <a:ext uri="{FF2B5EF4-FFF2-40B4-BE49-F238E27FC236}">
                <a16:creationId xmlns:a16="http://schemas.microsoft.com/office/drawing/2014/main" id="{FB84C651-0E87-4F77-A975-982CBD7118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B51F83-E32C-4E40-981E-91B58055A194}" type="slidenum">
              <a:rPr lang="en-US" altLang="vi-VN"/>
              <a:pPr/>
              <a:t>17</a:t>
            </a:fld>
            <a:endParaRPr lang="en-US" altLang="vi-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72DB4560-738C-426C-A83D-A8943E10AC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D09666F8-188A-41C8-994F-45E4DA3CF5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18A</a:t>
            </a:r>
          </a:p>
        </p:txBody>
      </p:sp>
      <p:sp>
        <p:nvSpPr>
          <p:cNvPr id="50180" name="Slide Number Placeholder 3">
            <a:extLst>
              <a:ext uri="{FF2B5EF4-FFF2-40B4-BE49-F238E27FC236}">
                <a16:creationId xmlns:a16="http://schemas.microsoft.com/office/drawing/2014/main" id="{96378C40-6FA1-43EA-96F0-B0328C7628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4329CF-30CF-49F5-8800-4F088E7C89CB}" type="slidenum">
              <a:rPr lang="en-US" altLang="vi-VN"/>
              <a:pPr/>
              <a:t>18</a:t>
            </a:fld>
            <a:endParaRPr lang="en-US" alt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F60E051D-71A5-4DE6-AE81-8F5B85314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DB269EA0-036C-4C83-A9C0-E8B43AE6AF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19C</a:t>
            </a:r>
          </a:p>
        </p:txBody>
      </p:sp>
      <p:sp>
        <p:nvSpPr>
          <p:cNvPr id="52228" name="Slide Number Placeholder 3">
            <a:extLst>
              <a:ext uri="{FF2B5EF4-FFF2-40B4-BE49-F238E27FC236}">
                <a16:creationId xmlns:a16="http://schemas.microsoft.com/office/drawing/2014/main" id="{2A05311B-00E7-4358-84E4-50947EE120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56857C-025D-45C6-8A85-B4ED9AAA826E}" type="slidenum">
              <a:rPr lang="en-US" altLang="vi-VN"/>
              <a:pPr/>
              <a:t>19</a:t>
            </a:fld>
            <a:endParaRPr lang="en-US"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866CDFC-EC50-49D4-B8D2-B185AE10D3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A4035472-FF27-4FA0-8532-41D23AC5E6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2C</a:t>
            </a:r>
          </a:p>
        </p:txBody>
      </p:sp>
      <p:sp>
        <p:nvSpPr>
          <p:cNvPr id="17412" name="Slide Number Placeholder 3">
            <a:extLst>
              <a:ext uri="{FF2B5EF4-FFF2-40B4-BE49-F238E27FC236}">
                <a16:creationId xmlns:a16="http://schemas.microsoft.com/office/drawing/2014/main" id="{C0BF8E22-CBD4-41D1-8522-7F46B0ADE9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0601FE-99DF-4327-B782-423183261DA1}" type="slidenum">
              <a:rPr lang="en-US" altLang="vi-VN"/>
              <a:pPr/>
              <a:t>2</a:t>
            </a:fld>
            <a:endParaRPr lang="en-US" alt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6975535C-F4D6-478B-A5D2-29702BC56D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393C6960-A5E4-4F2F-9357-9EDB8C9F6B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20B</a:t>
            </a:r>
          </a:p>
        </p:txBody>
      </p:sp>
      <p:sp>
        <p:nvSpPr>
          <p:cNvPr id="54276" name="Slide Number Placeholder 3">
            <a:extLst>
              <a:ext uri="{FF2B5EF4-FFF2-40B4-BE49-F238E27FC236}">
                <a16:creationId xmlns:a16="http://schemas.microsoft.com/office/drawing/2014/main" id="{C2C4A5E9-117A-47F8-BDF9-031350BC6F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991F4C-28CC-45E7-8773-F3CD7AEEB179}" type="slidenum">
              <a:rPr lang="en-US" altLang="vi-VN"/>
              <a:pPr/>
              <a:t>20</a:t>
            </a:fld>
            <a:endParaRPr lang="en-US" altLang="vi-V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59449691-9DB4-40A9-8E31-FEED145BC1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C12C3CFD-6EE4-42C3-BB58-32641634A6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21C</a:t>
            </a:r>
          </a:p>
        </p:txBody>
      </p:sp>
      <p:sp>
        <p:nvSpPr>
          <p:cNvPr id="56324" name="Slide Number Placeholder 3">
            <a:extLst>
              <a:ext uri="{FF2B5EF4-FFF2-40B4-BE49-F238E27FC236}">
                <a16:creationId xmlns:a16="http://schemas.microsoft.com/office/drawing/2014/main" id="{A5D99070-6722-4B20-995A-D6BEC43048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52DC86-D7A9-4C9F-9F17-07244A003EB4}" type="slidenum">
              <a:rPr lang="en-US" altLang="vi-VN"/>
              <a:pPr/>
              <a:t>21</a:t>
            </a:fld>
            <a:endParaRPr lang="en-US" altLang="vi-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F969FB2D-0FD5-457C-A1EC-382372AB63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FA3F58CD-613B-4808-A58D-C2ACB0995C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22A</a:t>
            </a:r>
          </a:p>
        </p:txBody>
      </p:sp>
      <p:sp>
        <p:nvSpPr>
          <p:cNvPr id="58372" name="Slide Number Placeholder 3">
            <a:extLst>
              <a:ext uri="{FF2B5EF4-FFF2-40B4-BE49-F238E27FC236}">
                <a16:creationId xmlns:a16="http://schemas.microsoft.com/office/drawing/2014/main" id="{33B753FF-EEF5-4D9B-97C3-86EDAD0C62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4C5F42-E315-47F7-BAFD-7B892A776A23}" type="slidenum">
              <a:rPr lang="en-US" altLang="vi-VN"/>
              <a:pPr/>
              <a:t>22</a:t>
            </a:fld>
            <a:endParaRPr lang="en-US" altLang="vi-V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41BD40F2-F031-417F-965E-CBAF992988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0E890EF2-0796-47A9-B97E-B8498AEF4B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23B</a:t>
            </a:r>
          </a:p>
        </p:txBody>
      </p:sp>
      <p:sp>
        <p:nvSpPr>
          <p:cNvPr id="60420" name="Slide Number Placeholder 3">
            <a:extLst>
              <a:ext uri="{FF2B5EF4-FFF2-40B4-BE49-F238E27FC236}">
                <a16:creationId xmlns:a16="http://schemas.microsoft.com/office/drawing/2014/main" id="{87A1913B-20C6-4545-8658-86D5CC0320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BDDCDE-FADB-48DB-A745-B5CCF976E5D5}" type="slidenum">
              <a:rPr lang="en-US" altLang="vi-VN"/>
              <a:pPr/>
              <a:t>23</a:t>
            </a:fld>
            <a:endParaRPr lang="en-US" altLang="vi-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2EDC048C-3871-4A56-8D6C-BB0F42B767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0231A152-D9BB-43EA-AC63-5DB408DAFA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24C</a:t>
            </a:r>
          </a:p>
        </p:txBody>
      </p:sp>
      <p:sp>
        <p:nvSpPr>
          <p:cNvPr id="62468" name="Slide Number Placeholder 3">
            <a:extLst>
              <a:ext uri="{FF2B5EF4-FFF2-40B4-BE49-F238E27FC236}">
                <a16:creationId xmlns:a16="http://schemas.microsoft.com/office/drawing/2014/main" id="{E0702D83-91A5-4302-8766-F343BEB9F4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42810A-4BD9-4C8F-8AAE-508B36D8B119}" type="slidenum">
              <a:rPr lang="en-US" altLang="vi-VN"/>
              <a:pPr/>
              <a:t>24</a:t>
            </a:fld>
            <a:endParaRPr lang="en-US" altLang="vi-V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3E6DA58-BA43-4113-95E8-84C76BA8B6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3624BEE6-4B15-4D69-8A6A-89F1E3ED55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25B</a:t>
            </a:r>
          </a:p>
        </p:txBody>
      </p:sp>
      <p:sp>
        <p:nvSpPr>
          <p:cNvPr id="64516" name="Slide Number Placeholder 3">
            <a:extLst>
              <a:ext uri="{FF2B5EF4-FFF2-40B4-BE49-F238E27FC236}">
                <a16:creationId xmlns:a16="http://schemas.microsoft.com/office/drawing/2014/main" id="{B233C6B4-844D-4EBD-B0DE-87EC619DC0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E0F3A5-4026-4ED8-A904-60E16E79DC92}" type="slidenum">
              <a:rPr lang="en-US" altLang="vi-VN"/>
              <a:pPr/>
              <a:t>25</a:t>
            </a:fld>
            <a:endParaRPr lang="en-US" altLang="vi-V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EE65470F-418E-42BE-A678-256D7751D3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02B951DD-4083-49C8-A34A-C42325A798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26D</a:t>
            </a:r>
          </a:p>
        </p:txBody>
      </p:sp>
      <p:sp>
        <p:nvSpPr>
          <p:cNvPr id="66564" name="Slide Number Placeholder 3">
            <a:extLst>
              <a:ext uri="{FF2B5EF4-FFF2-40B4-BE49-F238E27FC236}">
                <a16:creationId xmlns:a16="http://schemas.microsoft.com/office/drawing/2014/main" id="{6A319EFE-CDB8-4912-BF60-FA1D73C887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3B5F3C-9CDD-4A53-90D4-A414C1EE2915}" type="slidenum">
              <a:rPr lang="en-US" altLang="vi-VN"/>
              <a:pPr/>
              <a:t>26</a:t>
            </a:fld>
            <a:endParaRPr lang="en-US" altLang="vi-V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56230E99-1331-4BF5-9099-83EB00ABA8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931E8997-4324-42CA-8251-23B6D7BA22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27D</a:t>
            </a:r>
          </a:p>
        </p:txBody>
      </p:sp>
      <p:sp>
        <p:nvSpPr>
          <p:cNvPr id="68612" name="Slide Number Placeholder 3">
            <a:extLst>
              <a:ext uri="{FF2B5EF4-FFF2-40B4-BE49-F238E27FC236}">
                <a16:creationId xmlns:a16="http://schemas.microsoft.com/office/drawing/2014/main" id="{5972C2D1-9DEB-4E2F-BEBD-9ADE47FC8D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FB16E1-F9AB-4C2E-BA38-3A3F318B6B5A}" type="slidenum">
              <a:rPr lang="en-US" altLang="vi-VN"/>
              <a:pPr/>
              <a:t>27</a:t>
            </a:fld>
            <a:endParaRPr lang="en-US" altLang="vi-V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1F2BF59E-DF37-4A4E-925B-A42C88BF3D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291826FF-18D2-4437-9374-1D424B3D11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28A</a:t>
            </a:r>
          </a:p>
        </p:txBody>
      </p:sp>
      <p:sp>
        <p:nvSpPr>
          <p:cNvPr id="70660" name="Slide Number Placeholder 3">
            <a:extLst>
              <a:ext uri="{FF2B5EF4-FFF2-40B4-BE49-F238E27FC236}">
                <a16:creationId xmlns:a16="http://schemas.microsoft.com/office/drawing/2014/main" id="{1AEE0CE6-2E61-4C55-9978-1F6156A724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3570A0-27D5-4A2D-B64F-B89DBC479F95}" type="slidenum">
              <a:rPr lang="en-US" altLang="vi-VN"/>
              <a:pPr/>
              <a:t>28</a:t>
            </a:fld>
            <a:endParaRPr lang="en-US" altLang="vi-V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9C5A0079-84F5-4E20-9335-3DF73F8B2B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5854380C-DD46-48E2-8312-1F2D9836F6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29C</a:t>
            </a:r>
          </a:p>
        </p:txBody>
      </p:sp>
      <p:sp>
        <p:nvSpPr>
          <p:cNvPr id="72708" name="Slide Number Placeholder 3">
            <a:extLst>
              <a:ext uri="{FF2B5EF4-FFF2-40B4-BE49-F238E27FC236}">
                <a16:creationId xmlns:a16="http://schemas.microsoft.com/office/drawing/2014/main" id="{AF3A9BAF-FE4D-466B-BAEF-103B2D57AF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06EB16-92F8-475B-9F6D-3CFE6F14820B}" type="slidenum">
              <a:rPr lang="en-US" altLang="vi-VN"/>
              <a:pPr/>
              <a:t>29</a:t>
            </a:fld>
            <a:endParaRPr lang="en-US" alt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0FDA7231-4EA1-47AA-89F6-5B9EE1B4F3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DBB91D8A-9E42-4C6D-9233-79B4D180E9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3B</a:t>
            </a:r>
          </a:p>
        </p:txBody>
      </p:sp>
      <p:sp>
        <p:nvSpPr>
          <p:cNvPr id="19460" name="Slide Number Placeholder 3">
            <a:extLst>
              <a:ext uri="{FF2B5EF4-FFF2-40B4-BE49-F238E27FC236}">
                <a16:creationId xmlns:a16="http://schemas.microsoft.com/office/drawing/2014/main" id="{DB5A6743-F107-4F29-987C-BE3C8A9722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6A1913-F2EF-4C3F-AEB1-F11DD07A9D00}" type="slidenum">
              <a:rPr lang="en-US" altLang="vi-VN"/>
              <a:pPr/>
              <a:t>3</a:t>
            </a:fld>
            <a:endParaRPr lang="en-US" altLang="vi-V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2CF1D41F-0C29-4EC7-9162-DC9C779781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61A943DD-4337-4D78-A54F-B571F3E42E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30C</a:t>
            </a:r>
          </a:p>
        </p:txBody>
      </p:sp>
      <p:sp>
        <p:nvSpPr>
          <p:cNvPr id="74756" name="Slide Number Placeholder 3">
            <a:extLst>
              <a:ext uri="{FF2B5EF4-FFF2-40B4-BE49-F238E27FC236}">
                <a16:creationId xmlns:a16="http://schemas.microsoft.com/office/drawing/2014/main" id="{66F73E59-D70D-44F0-9331-3C4B725BCC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DC082B-1CD0-4216-A87A-604C1ABF905E}" type="slidenum">
              <a:rPr lang="en-US" altLang="vi-VN"/>
              <a:pPr/>
              <a:t>30</a:t>
            </a:fld>
            <a:endParaRPr lang="en-US" altLang="vi-V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0C66213-1025-4933-8BAB-2E2894E7AB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C0C42562-9057-4AF7-81FC-868FC867BB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31A</a:t>
            </a:r>
          </a:p>
        </p:txBody>
      </p:sp>
      <p:sp>
        <p:nvSpPr>
          <p:cNvPr id="76804" name="Slide Number Placeholder 3">
            <a:extLst>
              <a:ext uri="{FF2B5EF4-FFF2-40B4-BE49-F238E27FC236}">
                <a16:creationId xmlns:a16="http://schemas.microsoft.com/office/drawing/2014/main" id="{2ADFB52F-087E-444C-8B98-12E6F91418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D4CC40-7A3C-4BF7-AC5E-40A08630A4C8}" type="slidenum">
              <a:rPr lang="en-US" altLang="vi-VN"/>
              <a:pPr/>
              <a:t>31</a:t>
            </a:fld>
            <a:endParaRPr lang="en-US" altLang="vi-V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6619FCBA-DC17-4B8F-880A-A70F42EA0F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6661646B-8FD2-4C53-9210-2593E15AE1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32B</a:t>
            </a:r>
          </a:p>
        </p:txBody>
      </p:sp>
      <p:sp>
        <p:nvSpPr>
          <p:cNvPr id="78852" name="Slide Number Placeholder 3">
            <a:extLst>
              <a:ext uri="{FF2B5EF4-FFF2-40B4-BE49-F238E27FC236}">
                <a16:creationId xmlns:a16="http://schemas.microsoft.com/office/drawing/2014/main" id="{66862649-FA32-40C5-880D-6739F3D79C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59CCE6-5564-4A31-83F6-A0A52FF1E0CB}" type="slidenum">
              <a:rPr lang="en-US" altLang="vi-VN"/>
              <a:pPr/>
              <a:t>32</a:t>
            </a:fld>
            <a:endParaRPr lang="en-US" altLang="vi-V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2AA61762-1163-4E5E-A450-9680AC2831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4B720136-55FB-4444-A66D-19077ED39C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33A</a:t>
            </a:r>
          </a:p>
        </p:txBody>
      </p:sp>
      <p:sp>
        <p:nvSpPr>
          <p:cNvPr id="80900" name="Slide Number Placeholder 3">
            <a:extLst>
              <a:ext uri="{FF2B5EF4-FFF2-40B4-BE49-F238E27FC236}">
                <a16:creationId xmlns:a16="http://schemas.microsoft.com/office/drawing/2014/main" id="{EB4A39F7-A4A7-4358-9B50-FF58B1CDE7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50D3B3-934E-4ECF-A7C3-A64F7E344EAD}" type="slidenum">
              <a:rPr lang="en-US" altLang="vi-VN"/>
              <a:pPr/>
              <a:t>33</a:t>
            </a:fld>
            <a:endParaRPr lang="en-US" altLang="vi-V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63C3034C-D219-41A0-A609-7384452F49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A4F02869-90A1-4794-8BF2-1B49F0A6A9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34C</a:t>
            </a:r>
          </a:p>
        </p:txBody>
      </p:sp>
      <p:sp>
        <p:nvSpPr>
          <p:cNvPr id="82948" name="Slide Number Placeholder 3">
            <a:extLst>
              <a:ext uri="{FF2B5EF4-FFF2-40B4-BE49-F238E27FC236}">
                <a16:creationId xmlns:a16="http://schemas.microsoft.com/office/drawing/2014/main" id="{030D7B77-7790-41FA-A463-BAE64ED744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7D32C1-B469-42D0-ACE0-056885E3A389}" type="slidenum">
              <a:rPr lang="en-US" altLang="vi-VN"/>
              <a:pPr/>
              <a:t>34</a:t>
            </a:fld>
            <a:endParaRPr lang="en-US" altLang="vi-V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746BB29C-3AB8-4A0B-A970-7D29F67E67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F7A064D3-3E6D-41FD-BB45-8A9F6793F7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84996" name="Slide Number Placeholder 3">
            <a:extLst>
              <a:ext uri="{FF2B5EF4-FFF2-40B4-BE49-F238E27FC236}">
                <a16:creationId xmlns:a16="http://schemas.microsoft.com/office/drawing/2014/main" id="{B153D387-461C-49AB-8672-22E146ECEB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9D2F4F-E5DF-4F64-9B14-3F25CF534A68}" type="slidenum">
              <a:rPr lang="vi-VN" altLang="vi-VN"/>
              <a:pPr/>
              <a:t>35</a:t>
            </a:fld>
            <a:endParaRPr lang="vi-VN" altLang="vi-V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600D3A7D-E9F1-44A6-9536-0A24422645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DF4CFF57-2BE3-4353-91AB-B7AE5DB111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87044" name="Slide Number Placeholder 3">
            <a:extLst>
              <a:ext uri="{FF2B5EF4-FFF2-40B4-BE49-F238E27FC236}">
                <a16:creationId xmlns:a16="http://schemas.microsoft.com/office/drawing/2014/main" id="{803C7C44-8C64-4B9E-BEBA-F9EBE00F09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F2E182-BF31-43C6-8545-B0E329288F4F}" type="slidenum">
              <a:rPr lang="vi-VN" altLang="vi-VN"/>
              <a:pPr/>
              <a:t>36</a:t>
            </a:fld>
            <a:endParaRPr lang="vi-VN" altLang="vi-V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BB0C3417-85D8-49A5-B82F-3F5042914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EF7F4C7F-66F1-4490-BEEF-E7A74B10F4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89092" name="Slide Number Placeholder 3">
            <a:extLst>
              <a:ext uri="{FF2B5EF4-FFF2-40B4-BE49-F238E27FC236}">
                <a16:creationId xmlns:a16="http://schemas.microsoft.com/office/drawing/2014/main" id="{230058CD-F2FB-45C1-9B37-4406F4D774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29E875-04B3-4E8E-A563-869850436668}" type="slidenum">
              <a:rPr lang="vi-VN" altLang="vi-VN"/>
              <a:pPr/>
              <a:t>37</a:t>
            </a:fld>
            <a:endParaRPr lang="vi-VN" altLang="vi-V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52AB468A-FF88-492E-8AA2-A0A8EFCC18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85DAB2BC-F92B-4931-839D-44043BBA05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91140" name="Slide Number Placeholder 3">
            <a:extLst>
              <a:ext uri="{FF2B5EF4-FFF2-40B4-BE49-F238E27FC236}">
                <a16:creationId xmlns:a16="http://schemas.microsoft.com/office/drawing/2014/main" id="{AB928B65-BCB3-42C0-9BEA-E30402DBD6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29E42C-9542-48AF-B3D0-D0F4C8392182}" type="slidenum">
              <a:rPr lang="vi-VN" altLang="vi-VN"/>
              <a:pPr/>
              <a:t>38</a:t>
            </a:fld>
            <a:endParaRPr lang="vi-VN" altLang="vi-V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34CF3306-2BF6-4B3F-BAE4-6C3647168A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D23515F5-DA05-463E-A57D-D8B8F3E02E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93188" name="Slide Number Placeholder 3">
            <a:extLst>
              <a:ext uri="{FF2B5EF4-FFF2-40B4-BE49-F238E27FC236}">
                <a16:creationId xmlns:a16="http://schemas.microsoft.com/office/drawing/2014/main" id="{E175E046-5D1D-4A92-9AD4-CDF7310DC5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CD0200-7FD2-42D8-BA6C-B94E868FE8A8}" type="slidenum">
              <a:rPr lang="vi-VN" altLang="vi-VN"/>
              <a:pPr/>
              <a:t>39</a:t>
            </a:fld>
            <a:endParaRPr lang="vi-VN" alt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53A12DD-1158-4B89-B932-9F76A5305A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019ED432-7BC2-4DBE-9A1C-D160606109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4D</a:t>
            </a:r>
          </a:p>
        </p:txBody>
      </p:sp>
      <p:sp>
        <p:nvSpPr>
          <p:cNvPr id="21508" name="Slide Number Placeholder 3">
            <a:extLst>
              <a:ext uri="{FF2B5EF4-FFF2-40B4-BE49-F238E27FC236}">
                <a16:creationId xmlns:a16="http://schemas.microsoft.com/office/drawing/2014/main" id="{7F6BC8B9-6BEE-4BF3-95B2-F75A7617B2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3D6608-EEF6-4247-9521-7B985CCCF4E1}" type="slidenum">
              <a:rPr lang="en-US" altLang="vi-VN"/>
              <a:pPr/>
              <a:t>4</a:t>
            </a:fld>
            <a:endParaRPr lang="en-US" altLang="vi-V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E67862CE-8F7D-48D5-BA98-2A043FABEA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99FD122D-CBB2-4F5E-9910-FE9F4B5CAC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95236" name="Slide Number Placeholder 3">
            <a:extLst>
              <a:ext uri="{FF2B5EF4-FFF2-40B4-BE49-F238E27FC236}">
                <a16:creationId xmlns:a16="http://schemas.microsoft.com/office/drawing/2014/main" id="{482957A8-8693-416A-925A-67C4888E0F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6FFCBE-CF75-4E8A-9158-7A138ADFF462}" type="slidenum">
              <a:rPr lang="vi-VN" altLang="vi-VN"/>
              <a:pPr/>
              <a:t>40</a:t>
            </a:fld>
            <a:endParaRPr lang="vi-VN" altLang="vi-V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A42837B4-E604-4029-9328-A91E0F1871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62286E97-073A-4984-A265-89BEBF763E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97284" name="Slide Number Placeholder 3">
            <a:extLst>
              <a:ext uri="{FF2B5EF4-FFF2-40B4-BE49-F238E27FC236}">
                <a16:creationId xmlns:a16="http://schemas.microsoft.com/office/drawing/2014/main" id="{E98D027C-8D44-4385-BFE2-2F10FE56B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C9FE9E-2DC3-40BA-8221-A4A75D148319}" type="slidenum">
              <a:rPr lang="vi-VN" altLang="vi-VN"/>
              <a:pPr/>
              <a:t>41</a:t>
            </a:fld>
            <a:endParaRPr lang="vi-VN" altLang="vi-V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3EA3BABB-A608-47E0-8AFE-3B840E81314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19619811-DF03-411D-ADA6-71F046EC25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99332" name="Slide Number Placeholder 3">
            <a:extLst>
              <a:ext uri="{FF2B5EF4-FFF2-40B4-BE49-F238E27FC236}">
                <a16:creationId xmlns:a16="http://schemas.microsoft.com/office/drawing/2014/main" id="{F992BBDB-CB5F-4BBD-9A46-B61BBEC26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6DD41F-5D6A-48B7-A49A-64ED3CBDE29C}" type="slidenum">
              <a:rPr lang="vi-VN" altLang="vi-VN"/>
              <a:pPr/>
              <a:t>42</a:t>
            </a:fld>
            <a:endParaRPr lang="vi-VN" altLang="vi-V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D376B395-3053-45CB-A948-865841AFD9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AD9E5D3C-8853-4284-A675-86E7E3682E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01380" name="Slide Number Placeholder 3">
            <a:extLst>
              <a:ext uri="{FF2B5EF4-FFF2-40B4-BE49-F238E27FC236}">
                <a16:creationId xmlns:a16="http://schemas.microsoft.com/office/drawing/2014/main" id="{DC12CA01-17EA-423A-87BE-AD27E3A222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F6C892-D972-4D38-BBC0-23EDB409D70E}" type="slidenum">
              <a:rPr lang="vi-VN" altLang="vi-VN"/>
              <a:pPr/>
              <a:t>43</a:t>
            </a:fld>
            <a:endParaRPr lang="vi-VN" altLang="vi-V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A2E3389E-B09A-443B-94EE-3753C1A86F2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6AE8D88C-DF4B-4358-BA84-3AFD56C13D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03428" name="Slide Number Placeholder 3">
            <a:extLst>
              <a:ext uri="{FF2B5EF4-FFF2-40B4-BE49-F238E27FC236}">
                <a16:creationId xmlns:a16="http://schemas.microsoft.com/office/drawing/2014/main" id="{D6AB0195-D127-4B02-B6B7-0FFA9D6638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5FE7F9-3EA5-4505-A72D-7D30EF5FCD67}" type="slidenum">
              <a:rPr lang="vi-VN" altLang="vi-VN"/>
              <a:pPr/>
              <a:t>44</a:t>
            </a:fld>
            <a:endParaRPr lang="vi-VN" altLang="vi-V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1175088E-EFD7-425B-935F-CCE889D102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829AAD4B-B45E-4699-BF16-FE79CBBA85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05476" name="Slide Number Placeholder 3">
            <a:extLst>
              <a:ext uri="{FF2B5EF4-FFF2-40B4-BE49-F238E27FC236}">
                <a16:creationId xmlns:a16="http://schemas.microsoft.com/office/drawing/2014/main" id="{C40954C0-ED2D-4CD8-9DDD-6653D6B2A4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FA210C-B2D2-472B-89A3-C1B98EB93BD9}" type="slidenum">
              <a:rPr lang="vi-VN" altLang="vi-VN"/>
              <a:pPr/>
              <a:t>45</a:t>
            </a:fld>
            <a:endParaRPr lang="vi-VN" altLang="vi-V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9C4F69AC-87A2-402B-AC10-074F5C4DA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FD9FFA48-6722-48E8-9EC3-2E49023BB1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07524" name="Slide Number Placeholder 3">
            <a:extLst>
              <a:ext uri="{FF2B5EF4-FFF2-40B4-BE49-F238E27FC236}">
                <a16:creationId xmlns:a16="http://schemas.microsoft.com/office/drawing/2014/main" id="{BBD0A6BD-741C-424D-9CE3-3395C78682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FEE328-AAAB-4836-9EF6-02141A010563}" type="slidenum">
              <a:rPr lang="vi-VN" altLang="vi-VN"/>
              <a:pPr/>
              <a:t>46</a:t>
            </a:fld>
            <a:endParaRPr lang="vi-VN" altLang="vi-V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342D77E9-AA58-40C1-9C46-A777D9BFD57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BB54275A-B44D-43F2-B81D-EE40D5BAEB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09572" name="Slide Number Placeholder 3">
            <a:extLst>
              <a:ext uri="{FF2B5EF4-FFF2-40B4-BE49-F238E27FC236}">
                <a16:creationId xmlns:a16="http://schemas.microsoft.com/office/drawing/2014/main" id="{0226EB58-B29A-4097-9F4E-A787A97C22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8BADBC-9378-44EA-BF6B-AA9EAA1B67F5}" type="slidenum">
              <a:rPr lang="vi-VN" altLang="vi-VN"/>
              <a:pPr/>
              <a:t>47</a:t>
            </a:fld>
            <a:endParaRPr lang="vi-VN" altLang="vi-V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8D8DE9E0-885C-48F3-AD39-DAC07682C1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DD49AF78-12F6-4810-AA25-76669A6E0A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11620" name="Slide Number Placeholder 3">
            <a:extLst>
              <a:ext uri="{FF2B5EF4-FFF2-40B4-BE49-F238E27FC236}">
                <a16:creationId xmlns:a16="http://schemas.microsoft.com/office/drawing/2014/main" id="{1ABBF0CD-E464-4EF3-8C1D-BF2224A9B4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47536B-D467-45E1-8A56-75EF6F0C8554}" type="slidenum">
              <a:rPr lang="vi-VN" altLang="vi-VN"/>
              <a:pPr/>
              <a:t>48</a:t>
            </a:fld>
            <a:endParaRPr lang="vi-VN" altLang="vi-V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5B86879D-ECF4-4421-87A8-C2A02236E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81CE0A76-E1B2-4CB7-9F84-6AC1721B4E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13668" name="Slide Number Placeholder 3">
            <a:extLst>
              <a:ext uri="{FF2B5EF4-FFF2-40B4-BE49-F238E27FC236}">
                <a16:creationId xmlns:a16="http://schemas.microsoft.com/office/drawing/2014/main" id="{E25750E1-71D6-43FD-A3E1-46FC5B9E35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ED2E03-9F3A-44A9-9552-AA32B14B2EF6}" type="slidenum">
              <a:rPr lang="vi-VN" altLang="vi-VN"/>
              <a:pPr/>
              <a:t>49</a:t>
            </a:fld>
            <a:endParaRPr lang="vi-VN" alt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F1E8502C-C76B-43DF-B0D1-AE38D05A21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8C727828-0666-41A5-B9EB-518CA09D2D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5C</a:t>
            </a:r>
          </a:p>
        </p:txBody>
      </p:sp>
      <p:sp>
        <p:nvSpPr>
          <p:cNvPr id="23556" name="Slide Number Placeholder 3">
            <a:extLst>
              <a:ext uri="{FF2B5EF4-FFF2-40B4-BE49-F238E27FC236}">
                <a16:creationId xmlns:a16="http://schemas.microsoft.com/office/drawing/2014/main" id="{E1478605-24A4-4AE9-BAC9-05632F38A3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919941-B2AC-480A-828F-2E42C21ADEC0}" type="slidenum">
              <a:rPr lang="en-US" altLang="vi-VN"/>
              <a:pPr/>
              <a:t>5</a:t>
            </a:fld>
            <a:endParaRPr lang="en-US" altLang="vi-V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12334A9F-97AA-432F-8240-C56F4C77459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2F372679-D4E9-400B-907E-1C35777E35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15716" name="Slide Number Placeholder 3">
            <a:extLst>
              <a:ext uri="{FF2B5EF4-FFF2-40B4-BE49-F238E27FC236}">
                <a16:creationId xmlns:a16="http://schemas.microsoft.com/office/drawing/2014/main" id="{B4F073FF-9149-418C-8EED-BCE8D7A557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8DD4B1-FF4C-42EC-A00D-5D8F0E110BF1}" type="slidenum">
              <a:rPr lang="vi-VN" altLang="vi-VN"/>
              <a:pPr/>
              <a:t>50</a:t>
            </a:fld>
            <a:endParaRPr lang="vi-VN" altLang="vi-V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773FD3A9-C5AA-43B6-9A14-E5D2FB5AC5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989E5E1D-4DB4-48EF-91DE-8FF73B7013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17764" name="Slide Number Placeholder 3">
            <a:extLst>
              <a:ext uri="{FF2B5EF4-FFF2-40B4-BE49-F238E27FC236}">
                <a16:creationId xmlns:a16="http://schemas.microsoft.com/office/drawing/2014/main" id="{B1C069C4-8715-4266-9060-6C1E00F45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B194CF-8338-4F81-AB1A-D9FDCD81ED05}" type="slidenum">
              <a:rPr lang="vi-VN" altLang="vi-VN"/>
              <a:pPr/>
              <a:t>51</a:t>
            </a:fld>
            <a:endParaRPr lang="vi-VN" altLang="vi-V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CD65C5D1-959D-47D9-BD27-A4008811992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2D7F9615-DE2F-448E-BAF7-451B3D063D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19812" name="Slide Number Placeholder 3">
            <a:extLst>
              <a:ext uri="{FF2B5EF4-FFF2-40B4-BE49-F238E27FC236}">
                <a16:creationId xmlns:a16="http://schemas.microsoft.com/office/drawing/2014/main" id="{3FA00EC0-449A-4DA9-A1FF-E86206DFE1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058AF8-3DF9-405C-B176-F6C69B0D9D44}" type="slidenum">
              <a:rPr lang="vi-VN" altLang="vi-VN"/>
              <a:pPr/>
              <a:t>52</a:t>
            </a:fld>
            <a:endParaRPr lang="vi-VN" altLang="vi-V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373A190E-9064-4ED4-81BC-CCF80776E2D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1796F80B-81DA-429F-973A-B26490EC2A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21860" name="Slide Number Placeholder 3">
            <a:extLst>
              <a:ext uri="{FF2B5EF4-FFF2-40B4-BE49-F238E27FC236}">
                <a16:creationId xmlns:a16="http://schemas.microsoft.com/office/drawing/2014/main" id="{469A937F-B135-4CA3-8C4B-0BDBB2512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F3E766-25DA-4C08-8314-2B6EF3144C1A}" type="slidenum">
              <a:rPr lang="vi-VN" altLang="vi-VN"/>
              <a:pPr/>
              <a:t>53</a:t>
            </a:fld>
            <a:endParaRPr lang="vi-VN" altLang="vi-V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AC21D294-F77E-4310-A56F-68F3DA88F7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A84F45D6-EA01-4F23-B7DA-82CE74A88D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23908" name="Slide Number Placeholder 3">
            <a:extLst>
              <a:ext uri="{FF2B5EF4-FFF2-40B4-BE49-F238E27FC236}">
                <a16:creationId xmlns:a16="http://schemas.microsoft.com/office/drawing/2014/main" id="{08DB674C-AB51-4C9F-95B3-05B47B0E08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EC2B67-4AA5-4327-A500-53A464BBBDB5}" type="slidenum">
              <a:rPr lang="vi-VN" altLang="vi-VN"/>
              <a:pPr/>
              <a:t>54</a:t>
            </a:fld>
            <a:endParaRPr lang="vi-VN" altLang="vi-V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CF1B61F8-FA1F-4FC3-A2E9-116F4A775C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D497CBD8-4F6A-4B1B-B6A1-D5D4A89359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25956" name="Slide Number Placeholder 3">
            <a:extLst>
              <a:ext uri="{FF2B5EF4-FFF2-40B4-BE49-F238E27FC236}">
                <a16:creationId xmlns:a16="http://schemas.microsoft.com/office/drawing/2014/main" id="{9E3C2F28-CA53-4E90-AFB7-DBB335C437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AAFEFB-6938-48FD-AC28-B696D5961954}" type="slidenum">
              <a:rPr lang="vi-VN" altLang="vi-VN"/>
              <a:pPr/>
              <a:t>55</a:t>
            </a:fld>
            <a:endParaRPr lang="vi-VN" altLang="vi-V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5E5DBD14-4C8E-4E35-AFAD-35209738B24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3ADB1317-B604-4B63-9D82-CD381743E7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28004" name="Slide Number Placeholder 3">
            <a:extLst>
              <a:ext uri="{FF2B5EF4-FFF2-40B4-BE49-F238E27FC236}">
                <a16:creationId xmlns:a16="http://schemas.microsoft.com/office/drawing/2014/main" id="{B523B56D-B7F9-40AC-AE22-2E1BDC8CEA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F3C31F-0548-4C16-879B-3B02DD127CBE}" type="slidenum">
              <a:rPr lang="vi-VN" altLang="vi-VN"/>
              <a:pPr/>
              <a:t>56</a:t>
            </a:fld>
            <a:endParaRPr lang="vi-VN" altLang="vi-V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72E0E6DB-5C41-43D4-B9AC-0F69928207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0F564C9B-F6A5-4D35-904D-AAA0C1C730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30052" name="Slide Number Placeholder 3">
            <a:extLst>
              <a:ext uri="{FF2B5EF4-FFF2-40B4-BE49-F238E27FC236}">
                <a16:creationId xmlns:a16="http://schemas.microsoft.com/office/drawing/2014/main" id="{4877032F-BD7C-49E9-AF50-2443783F61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C62FB9-9E4B-44C7-A44D-BECE4FBBF8CE}" type="slidenum">
              <a:rPr lang="vi-VN" altLang="vi-VN"/>
              <a:pPr/>
              <a:t>57</a:t>
            </a:fld>
            <a:endParaRPr lang="vi-VN" altLang="vi-V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23C31F22-1859-411B-9CD6-7D61F485E1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C717F3CE-5E3C-429E-9236-B3DAAE3AEC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32100" name="Slide Number Placeholder 3">
            <a:extLst>
              <a:ext uri="{FF2B5EF4-FFF2-40B4-BE49-F238E27FC236}">
                <a16:creationId xmlns:a16="http://schemas.microsoft.com/office/drawing/2014/main" id="{3176832B-EF4D-4405-913C-4B6ED678B4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6E4DC7-CC3C-420A-9998-2033749043CA}" type="slidenum">
              <a:rPr lang="vi-VN" altLang="vi-VN"/>
              <a:pPr/>
              <a:t>58</a:t>
            </a:fld>
            <a:endParaRPr lang="vi-VN" altLang="vi-V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75F9F6DD-3569-460D-9078-738735FE03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0067EBAD-0A1C-4B89-9B2F-4DD861B5BA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34148" name="Slide Number Placeholder 3">
            <a:extLst>
              <a:ext uri="{FF2B5EF4-FFF2-40B4-BE49-F238E27FC236}">
                <a16:creationId xmlns:a16="http://schemas.microsoft.com/office/drawing/2014/main" id="{D4B584CF-1604-4A76-A465-3D88068536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A66540-1F28-477F-B15E-0C2DD742C285}" type="slidenum">
              <a:rPr lang="vi-VN" altLang="vi-VN"/>
              <a:pPr/>
              <a:t>59</a:t>
            </a:fld>
            <a:endParaRPr lang="vi-VN"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2F3EA25D-0070-47E9-BA47-00AC97E9AC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D4A8923D-8EC1-4890-B351-2DE91C4FE9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6A</a:t>
            </a:r>
          </a:p>
        </p:txBody>
      </p:sp>
      <p:sp>
        <p:nvSpPr>
          <p:cNvPr id="25604" name="Slide Number Placeholder 3">
            <a:extLst>
              <a:ext uri="{FF2B5EF4-FFF2-40B4-BE49-F238E27FC236}">
                <a16:creationId xmlns:a16="http://schemas.microsoft.com/office/drawing/2014/main" id="{6666C8CA-1660-424F-AD50-CCFA8C33CA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B1D296-CE83-4E52-89EF-5FF320DF6895}" type="slidenum">
              <a:rPr lang="en-US" altLang="vi-VN"/>
              <a:pPr/>
              <a:t>6</a:t>
            </a:fld>
            <a:endParaRPr lang="en-US" altLang="vi-V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45C68C24-AB03-448E-9664-8C1DD5307C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39430171-860C-46AA-ACC5-F6C91D3C50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36196" name="Slide Number Placeholder 3">
            <a:extLst>
              <a:ext uri="{FF2B5EF4-FFF2-40B4-BE49-F238E27FC236}">
                <a16:creationId xmlns:a16="http://schemas.microsoft.com/office/drawing/2014/main" id="{32A3DACE-1DFA-4CAC-9086-F86081F71B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32C822-DEAB-4067-8776-1DDA9563ADB1}" type="slidenum">
              <a:rPr lang="vi-VN" altLang="vi-VN"/>
              <a:pPr/>
              <a:t>60</a:t>
            </a:fld>
            <a:endParaRPr lang="vi-VN" altLang="vi-V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A2A8765F-A4F3-4FF2-802F-A1F8F99D5B3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EEED7CC6-AEC8-47B4-8390-CF51AF923CA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38244" name="Slide Number Placeholder 3">
            <a:extLst>
              <a:ext uri="{FF2B5EF4-FFF2-40B4-BE49-F238E27FC236}">
                <a16:creationId xmlns:a16="http://schemas.microsoft.com/office/drawing/2014/main" id="{01AFE946-9439-438C-9247-92AEBFCB51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F82753-4CFD-4738-8792-B502345BBA33}" type="slidenum">
              <a:rPr lang="vi-VN" altLang="vi-VN"/>
              <a:pPr/>
              <a:t>61</a:t>
            </a:fld>
            <a:endParaRPr lang="vi-VN" altLang="vi-V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32741C12-0629-4B0C-ADD6-9ABFFD407F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662E07BC-8FA4-4531-A23A-4F73FE5A25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40292" name="Slide Number Placeholder 3">
            <a:extLst>
              <a:ext uri="{FF2B5EF4-FFF2-40B4-BE49-F238E27FC236}">
                <a16:creationId xmlns:a16="http://schemas.microsoft.com/office/drawing/2014/main" id="{78968C81-0F69-4BE0-80EC-AF2958DB17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A99482-1C73-452A-84B6-02822CAED170}" type="slidenum">
              <a:rPr lang="vi-VN" altLang="vi-VN"/>
              <a:pPr/>
              <a:t>62</a:t>
            </a:fld>
            <a:endParaRPr lang="vi-VN" altLang="vi-V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EC53308E-2F47-44EB-BEB8-6FF09E9AD2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DFD20ED6-4FAE-448A-899F-21046FC323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42340" name="Slide Number Placeholder 3">
            <a:extLst>
              <a:ext uri="{FF2B5EF4-FFF2-40B4-BE49-F238E27FC236}">
                <a16:creationId xmlns:a16="http://schemas.microsoft.com/office/drawing/2014/main" id="{7F9131CE-5542-4048-AE43-42B63119C3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F152F0-EA2E-485F-95A6-827C68ABD039}" type="slidenum">
              <a:rPr lang="vi-VN" altLang="vi-VN"/>
              <a:pPr/>
              <a:t>63</a:t>
            </a:fld>
            <a:endParaRPr lang="vi-VN" altLang="vi-V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3A6F7F48-3F97-4AF5-82B4-07EFF2DF17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4365DD33-99F2-4423-8A3A-B99BD355A6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44388" name="Slide Number Placeholder 3">
            <a:extLst>
              <a:ext uri="{FF2B5EF4-FFF2-40B4-BE49-F238E27FC236}">
                <a16:creationId xmlns:a16="http://schemas.microsoft.com/office/drawing/2014/main" id="{A0804B9F-D073-4789-B3F5-33FED3B90B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6640A6-1F45-4AA3-81A7-53EEF989B099}" type="slidenum">
              <a:rPr lang="vi-VN" altLang="vi-VN"/>
              <a:pPr/>
              <a:t>64</a:t>
            </a:fld>
            <a:endParaRPr lang="vi-VN" altLang="vi-V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F52A59DD-112D-454B-BEC6-05D3B27FBD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35ACB68A-2FC5-427B-BD23-7AE400B7F00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46436" name="Slide Number Placeholder 3">
            <a:extLst>
              <a:ext uri="{FF2B5EF4-FFF2-40B4-BE49-F238E27FC236}">
                <a16:creationId xmlns:a16="http://schemas.microsoft.com/office/drawing/2014/main" id="{A4D0C9EF-ECD8-4D57-A69E-3E8F28A7AD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710BAE-499B-4297-898D-1ECBB47F90D8}" type="slidenum">
              <a:rPr lang="vi-VN" altLang="vi-VN"/>
              <a:pPr/>
              <a:t>65</a:t>
            </a:fld>
            <a:endParaRPr lang="vi-VN" altLang="vi-V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89920B46-E360-4634-AC73-F9C9F751C7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47C00EFD-F0D1-44E6-8984-8ECFFFC456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48484" name="Slide Number Placeholder 3">
            <a:extLst>
              <a:ext uri="{FF2B5EF4-FFF2-40B4-BE49-F238E27FC236}">
                <a16:creationId xmlns:a16="http://schemas.microsoft.com/office/drawing/2014/main" id="{F284A46C-73C5-42E1-9C7E-22C5BDF7F8D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8DBFF3-4B7B-4768-8F0C-0E3811E8007A}" type="slidenum">
              <a:rPr lang="vi-VN" altLang="vi-VN"/>
              <a:pPr/>
              <a:t>66</a:t>
            </a:fld>
            <a:endParaRPr lang="vi-VN" altLang="vi-V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BB8B2ECF-C749-49D8-9CC8-230DD2F1AA6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8B275A05-59CD-4035-A959-3E8A6AF6AD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50532" name="Slide Number Placeholder 3">
            <a:extLst>
              <a:ext uri="{FF2B5EF4-FFF2-40B4-BE49-F238E27FC236}">
                <a16:creationId xmlns:a16="http://schemas.microsoft.com/office/drawing/2014/main" id="{ED36F2C4-4CD6-4759-9BC8-2E65695A078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4E58C8-4530-4485-ACC1-3F7A828FE6C9}" type="slidenum">
              <a:rPr lang="vi-VN" altLang="vi-VN"/>
              <a:pPr/>
              <a:t>67</a:t>
            </a:fld>
            <a:endParaRPr lang="vi-VN" altLang="vi-V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883AE1D6-C287-4A92-AD3D-48F59D94E0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FD8B7581-4C6F-49C3-8657-AE5AAE2E5D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52580" name="Slide Number Placeholder 3">
            <a:extLst>
              <a:ext uri="{FF2B5EF4-FFF2-40B4-BE49-F238E27FC236}">
                <a16:creationId xmlns:a16="http://schemas.microsoft.com/office/drawing/2014/main" id="{D4FDA675-29F9-4F51-8260-47A7E9ECF3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7E8CB1-B227-466F-8A30-C147FFE13ACF}" type="slidenum">
              <a:rPr lang="vi-VN" altLang="vi-VN"/>
              <a:pPr/>
              <a:t>68</a:t>
            </a:fld>
            <a:endParaRPr lang="vi-VN" altLang="vi-V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163B89DD-9D54-48B2-9DF2-E554E4DC36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8A8AD835-338A-4D10-84B8-CFFB387995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54628" name="Slide Number Placeholder 3">
            <a:extLst>
              <a:ext uri="{FF2B5EF4-FFF2-40B4-BE49-F238E27FC236}">
                <a16:creationId xmlns:a16="http://schemas.microsoft.com/office/drawing/2014/main" id="{37DD3893-9A3C-4589-A900-73CDDA5A02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3FFA9E-CDD2-4BB2-A530-46D9666AC0CE}" type="slidenum">
              <a:rPr lang="vi-VN" altLang="vi-VN"/>
              <a:pPr/>
              <a:t>69</a:t>
            </a:fld>
            <a:endParaRPr lang="vi-VN"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89A512F8-81C9-4F78-9BB2-D6EE9EF5CC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FC155AD7-118E-44DF-AFD1-88A4202A67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7B</a:t>
            </a:r>
          </a:p>
        </p:txBody>
      </p:sp>
      <p:sp>
        <p:nvSpPr>
          <p:cNvPr id="27652" name="Slide Number Placeholder 3">
            <a:extLst>
              <a:ext uri="{FF2B5EF4-FFF2-40B4-BE49-F238E27FC236}">
                <a16:creationId xmlns:a16="http://schemas.microsoft.com/office/drawing/2014/main" id="{204A7EC0-1B31-4680-B2A7-BB2C2193C2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6A5AFE-236E-4F9F-BA30-A2C6E8B892BC}" type="slidenum">
              <a:rPr lang="en-US" altLang="vi-VN"/>
              <a:pPr/>
              <a:t>7</a:t>
            </a:fld>
            <a:endParaRPr lang="en-US" altLang="vi-V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7767C511-99E9-4AE7-8DA1-9D93983A602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38D7DA1B-3E94-49B5-9757-115D37D17D4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56676" name="Slide Number Placeholder 3">
            <a:extLst>
              <a:ext uri="{FF2B5EF4-FFF2-40B4-BE49-F238E27FC236}">
                <a16:creationId xmlns:a16="http://schemas.microsoft.com/office/drawing/2014/main" id="{9217E027-264A-47E8-8A41-734F011AEB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47ED17-AAC5-404E-B6ED-5F82F1F6BA6C}" type="slidenum">
              <a:rPr lang="vi-VN" altLang="vi-VN"/>
              <a:pPr/>
              <a:t>70</a:t>
            </a:fld>
            <a:endParaRPr lang="vi-VN"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E134122C-50FE-4F48-AC69-DEAB568723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192C37A2-D85D-4FAA-B2CF-F51A6FE74E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8C</a:t>
            </a:r>
          </a:p>
        </p:txBody>
      </p:sp>
      <p:sp>
        <p:nvSpPr>
          <p:cNvPr id="29700" name="Slide Number Placeholder 3">
            <a:extLst>
              <a:ext uri="{FF2B5EF4-FFF2-40B4-BE49-F238E27FC236}">
                <a16:creationId xmlns:a16="http://schemas.microsoft.com/office/drawing/2014/main" id="{BCAA8D8F-E6D9-4C99-BD95-F5692B6653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3A9DB8-97C5-48D6-96AC-7B74BA3999E3}" type="slidenum">
              <a:rPr lang="en-US" altLang="vi-VN"/>
              <a:pPr/>
              <a:t>8</a:t>
            </a:fld>
            <a:endParaRPr lang="en-US" alt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434E829-F571-481D-93C0-4A35D6CB0A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B677EC6E-DBDB-427A-BCFA-73EBAFB938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9D</a:t>
            </a:r>
          </a:p>
        </p:txBody>
      </p:sp>
      <p:sp>
        <p:nvSpPr>
          <p:cNvPr id="31748" name="Slide Number Placeholder 3">
            <a:extLst>
              <a:ext uri="{FF2B5EF4-FFF2-40B4-BE49-F238E27FC236}">
                <a16:creationId xmlns:a16="http://schemas.microsoft.com/office/drawing/2014/main" id="{8CAB9907-E0D3-4793-BDCF-BC3B2D65AE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C2445A-CA9F-4F44-8CAC-3940ED19FD52}" type="slidenum">
              <a:rPr lang="en-US" altLang="vi-VN"/>
              <a:pPr/>
              <a:t>9</a:t>
            </a:fld>
            <a:endParaRPr lang="en-US"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9DAEA9B-AAD8-4C25-B191-E3ACFE101E53}"/>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3466568-9644-4AAF-940C-06552352F983}"/>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CE1BE1-E970-4708-BDE2-5CA5D49ADBE9}"/>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720B4DC-8060-4CB8-AA44-6E2F485F329C}" type="slidenum">
              <a:rPr lang="en-US" altLang="en-US"/>
              <a:pPr>
                <a:defRPr/>
              </a:pPr>
              <a:t>‹#›</a:t>
            </a:fld>
            <a:endParaRPr lang="en-US" altLang="en-US"/>
          </a:p>
        </p:txBody>
      </p:sp>
    </p:spTree>
    <p:extLst>
      <p:ext uri="{BB962C8B-B14F-4D97-AF65-F5344CB8AC3E}">
        <p14:creationId xmlns:p14="http://schemas.microsoft.com/office/powerpoint/2010/main" val="287934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2475050-855E-4575-BCCE-D234ED3419A1}"/>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54693F-FBBA-4107-A4FD-6D0A4176482D}"/>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CA45A58-0C04-4650-BEF2-395541FAC7BA}"/>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2296742F-FA87-4680-A437-05788C78E221}" type="slidenum">
              <a:rPr lang="en-US" altLang="en-US"/>
              <a:pPr>
                <a:defRPr/>
              </a:pPr>
              <a:t>‹#›</a:t>
            </a:fld>
            <a:endParaRPr lang="en-US" altLang="en-US"/>
          </a:p>
        </p:txBody>
      </p:sp>
    </p:spTree>
    <p:extLst>
      <p:ext uri="{BB962C8B-B14F-4D97-AF65-F5344CB8AC3E}">
        <p14:creationId xmlns:p14="http://schemas.microsoft.com/office/powerpoint/2010/main" val="1940572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A681B28-98D0-415B-A050-556F013E2834}"/>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6EDE588-F696-4EFF-869F-36A09160FEDB}"/>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A0ED728-D9AE-4918-81B4-C9176B06F993}"/>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A014F2A-3E64-4D82-85BD-4AA0E955E8C1}" type="slidenum">
              <a:rPr lang="en-US" altLang="en-US"/>
              <a:pPr>
                <a:defRPr/>
              </a:pPr>
              <a:t>‹#›</a:t>
            </a:fld>
            <a:endParaRPr lang="en-US" altLang="en-US"/>
          </a:p>
        </p:txBody>
      </p:sp>
    </p:spTree>
    <p:extLst>
      <p:ext uri="{BB962C8B-B14F-4D97-AF65-F5344CB8AC3E}">
        <p14:creationId xmlns:p14="http://schemas.microsoft.com/office/powerpoint/2010/main" val="323871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56AF97D-B4BB-42D3-834C-9A11B88C9B89}"/>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96EE691-7404-4825-9CC0-8AD9455B92C8}"/>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2A8244-AE81-44C8-A22C-99B7C7B1E6A6}"/>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309F5E1-E23D-490A-A783-3B3487D1416B}" type="slidenum">
              <a:rPr lang="en-US" altLang="en-US"/>
              <a:pPr>
                <a:defRPr/>
              </a:pPr>
              <a:t>‹#›</a:t>
            </a:fld>
            <a:endParaRPr lang="en-US" altLang="en-US"/>
          </a:p>
        </p:txBody>
      </p:sp>
    </p:spTree>
    <p:extLst>
      <p:ext uri="{BB962C8B-B14F-4D97-AF65-F5344CB8AC3E}">
        <p14:creationId xmlns:p14="http://schemas.microsoft.com/office/powerpoint/2010/main" val="175867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7342F49-D495-404B-B6EA-D3AFFBB6C46A}"/>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C0E68F6-3FF1-46BB-9642-03184CF345D7}"/>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931DFB7-6F6D-404B-B184-8ADD66F1E896}"/>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56BBEAF9-4619-4992-BE54-5789E06EF74D}" type="slidenum">
              <a:rPr lang="en-US" altLang="en-US"/>
              <a:pPr>
                <a:defRPr/>
              </a:pPr>
              <a:t>‹#›</a:t>
            </a:fld>
            <a:endParaRPr lang="en-US" altLang="en-US"/>
          </a:p>
        </p:txBody>
      </p:sp>
    </p:spTree>
    <p:extLst>
      <p:ext uri="{BB962C8B-B14F-4D97-AF65-F5344CB8AC3E}">
        <p14:creationId xmlns:p14="http://schemas.microsoft.com/office/powerpoint/2010/main" val="190473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0DC1465E-A57D-4794-A57B-5851E5461C4C}"/>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4">
            <a:extLst>
              <a:ext uri="{FF2B5EF4-FFF2-40B4-BE49-F238E27FC236}">
                <a16:creationId xmlns:a16="http://schemas.microsoft.com/office/drawing/2014/main" id="{58ED51B9-0C1E-48D9-BCA8-1A5F1E482D5E}"/>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5">
            <a:extLst>
              <a:ext uri="{FF2B5EF4-FFF2-40B4-BE49-F238E27FC236}">
                <a16:creationId xmlns:a16="http://schemas.microsoft.com/office/drawing/2014/main" id="{1F17E413-0FAD-4487-A3E4-38B71E805396}"/>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D8F09EF-4F06-4C2F-96E0-4BA4052E1696}" type="slidenum">
              <a:rPr lang="en-US" altLang="en-US"/>
              <a:pPr>
                <a:defRPr/>
              </a:pPr>
              <a:t>‹#›</a:t>
            </a:fld>
            <a:endParaRPr lang="en-US" altLang="en-US"/>
          </a:p>
        </p:txBody>
      </p:sp>
    </p:spTree>
    <p:extLst>
      <p:ext uri="{BB962C8B-B14F-4D97-AF65-F5344CB8AC3E}">
        <p14:creationId xmlns:p14="http://schemas.microsoft.com/office/powerpoint/2010/main" val="280254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96620C2-E59F-4EC0-A0A7-9652A7D03B13}"/>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01A5DD-47F0-4A8E-A49B-A75843C622A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51E4503-D35E-4698-9572-89EE7B0105DA}"/>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5D16C8E-8472-4C9B-9696-47FD236A3D3C}" type="slidenum">
              <a:rPr lang="en-US" altLang="en-US"/>
              <a:pPr>
                <a:defRPr/>
              </a:pPr>
              <a:t>‹#›</a:t>
            </a:fld>
            <a:endParaRPr lang="en-US" altLang="en-US"/>
          </a:p>
        </p:txBody>
      </p:sp>
    </p:spTree>
    <p:extLst>
      <p:ext uri="{BB962C8B-B14F-4D97-AF65-F5344CB8AC3E}">
        <p14:creationId xmlns:p14="http://schemas.microsoft.com/office/powerpoint/2010/main" val="87074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3C248FEE-06A9-4D1F-9ABA-2A18AFE96C1D}"/>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15E87CB-4A1F-406F-B784-82706F61E44B}"/>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70B361D-7B1E-4CFD-83CB-F1F16FAA01CC}"/>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24CA30E-820D-48C9-804A-A6881FFB38D8}" type="slidenum">
              <a:rPr lang="en-US" altLang="en-US"/>
              <a:pPr>
                <a:defRPr/>
              </a:pPr>
              <a:t>‹#›</a:t>
            </a:fld>
            <a:endParaRPr lang="en-US" altLang="en-US"/>
          </a:p>
        </p:txBody>
      </p:sp>
    </p:spTree>
    <p:extLst>
      <p:ext uri="{BB962C8B-B14F-4D97-AF65-F5344CB8AC3E}">
        <p14:creationId xmlns:p14="http://schemas.microsoft.com/office/powerpoint/2010/main" val="401199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DEE9629-F29B-43C3-8A07-DEF1DDB9DBA2}"/>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BFE1D5A-EFAC-4054-AF9D-F91B5E26D2B6}"/>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288B7BE-05F3-4FD4-AEB2-494A513016B3}"/>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6B4FD2-253F-47AB-8B56-045E2D892D4D}" type="slidenum">
              <a:rPr lang="en-US" altLang="en-US"/>
              <a:pPr>
                <a:defRPr/>
              </a:pPr>
              <a:t>‹#›</a:t>
            </a:fld>
            <a:endParaRPr lang="en-US" altLang="en-US"/>
          </a:p>
        </p:txBody>
      </p:sp>
    </p:spTree>
    <p:extLst>
      <p:ext uri="{BB962C8B-B14F-4D97-AF65-F5344CB8AC3E}">
        <p14:creationId xmlns:p14="http://schemas.microsoft.com/office/powerpoint/2010/main" val="84266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3">
            <a:extLst>
              <a:ext uri="{FF2B5EF4-FFF2-40B4-BE49-F238E27FC236}">
                <a16:creationId xmlns:a16="http://schemas.microsoft.com/office/drawing/2014/main" id="{989C1EB1-2DEA-42CC-AA9B-3D7FF517EA12}"/>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4">
            <a:extLst>
              <a:ext uri="{FF2B5EF4-FFF2-40B4-BE49-F238E27FC236}">
                <a16:creationId xmlns:a16="http://schemas.microsoft.com/office/drawing/2014/main" id="{A833A4EA-FACB-4EAF-A670-6B55A87676B6}"/>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5">
            <a:extLst>
              <a:ext uri="{FF2B5EF4-FFF2-40B4-BE49-F238E27FC236}">
                <a16:creationId xmlns:a16="http://schemas.microsoft.com/office/drawing/2014/main" id="{83E85B6E-FC87-4910-B9C0-5F74DEEE800F}"/>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0F33E53-F2B0-45F2-BFD4-58AED3F001BE}" type="slidenum">
              <a:rPr lang="en-US" altLang="en-US"/>
              <a:pPr>
                <a:defRPr/>
              </a:pPr>
              <a:t>‹#›</a:t>
            </a:fld>
            <a:endParaRPr lang="en-US" altLang="en-US"/>
          </a:p>
        </p:txBody>
      </p:sp>
    </p:spTree>
    <p:extLst>
      <p:ext uri="{BB962C8B-B14F-4D97-AF65-F5344CB8AC3E}">
        <p14:creationId xmlns:p14="http://schemas.microsoft.com/office/powerpoint/2010/main" val="307508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3">
            <a:extLst>
              <a:ext uri="{FF2B5EF4-FFF2-40B4-BE49-F238E27FC236}">
                <a16:creationId xmlns:a16="http://schemas.microsoft.com/office/drawing/2014/main" id="{4C04CC4B-5DD3-4069-9176-6D442EBA2A21}"/>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4">
            <a:extLst>
              <a:ext uri="{FF2B5EF4-FFF2-40B4-BE49-F238E27FC236}">
                <a16:creationId xmlns:a16="http://schemas.microsoft.com/office/drawing/2014/main" id="{F9292FE3-370F-44F4-ABD4-73219AD87EC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5">
            <a:extLst>
              <a:ext uri="{FF2B5EF4-FFF2-40B4-BE49-F238E27FC236}">
                <a16:creationId xmlns:a16="http://schemas.microsoft.com/office/drawing/2014/main" id="{A215A3A7-8804-4C0C-8E5B-172E82E803CE}"/>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F8D1621A-0AFA-4C9F-B81F-A3B0AB365408}" type="slidenum">
              <a:rPr lang="en-US" altLang="en-US"/>
              <a:pPr>
                <a:defRPr/>
              </a:pPr>
              <a:t>‹#›</a:t>
            </a:fld>
            <a:endParaRPr lang="en-US" altLang="en-US"/>
          </a:p>
        </p:txBody>
      </p:sp>
    </p:spTree>
    <p:extLst>
      <p:ext uri="{BB962C8B-B14F-4D97-AF65-F5344CB8AC3E}">
        <p14:creationId xmlns:p14="http://schemas.microsoft.com/office/powerpoint/2010/main" val="215496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9B3C19D6-98CA-4824-9D59-920554A6D6B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375" y="53975"/>
            <a:ext cx="12176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27" name="Group 8">
            <a:extLst>
              <a:ext uri="{FF2B5EF4-FFF2-40B4-BE49-F238E27FC236}">
                <a16:creationId xmlns:a16="http://schemas.microsoft.com/office/drawing/2014/main" id="{C3481A93-18AC-4EA7-A817-E37AE939862B}"/>
              </a:ext>
            </a:extLst>
          </p:cNvPr>
          <p:cNvGrpSpPr>
            <a:grpSpLocks/>
          </p:cNvGrpSpPr>
          <p:nvPr userDrawn="1"/>
        </p:nvGrpSpPr>
        <p:grpSpPr bwMode="auto">
          <a:xfrm>
            <a:off x="1485900" y="42863"/>
            <a:ext cx="7451725" cy="720725"/>
            <a:chOff x="1770400" y="1008617"/>
            <a:chExt cx="7221200" cy="897558"/>
          </a:xfrm>
        </p:grpSpPr>
        <p:grpSp>
          <p:nvGrpSpPr>
            <p:cNvPr id="1028" name="Group 9">
              <a:extLst>
                <a:ext uri="{FF2B5EF4-FFF2-40B4-BE49-F238E27FC236}">
                  <a16:creationId xmlns:a16="http://schemas.microsoft.com/office/drawing/2014/main" id="{1E5A7B1C-6261-4D98-8EBF-F49C5185291D}"/>
                </a:ext>
              </a:extLst>
            </p:cNvPr>
            <p:cNvGrpSpPr>
              <a:grpSpLocks/>
            </p:cNvGrpSpPr>
            <p:nvPr userDrawn="1"/>
          </p:nvGrpSpPr>
          <p:grpSpPr bwMode="auto">
            <a:xfrm>
              <a:off x="1770400" y="1008617"/>
              <a:ext cx="7221200" cy="897558"/>
              <a:chOff x="1770400" y="1523999"/>
              <a:chExt cx="7221200" cy="897558"/>
            </a:xfrm>
          </p:grpSpPr>
          <p:sp>
            <p:nvSpPr>
              <p:cNvPr id="11" name="Rounded Rectangle 11">
                <a:extLst>
                  <a:ext uri="{FF2B5EF4-FFF2-40B4-BE49-F238E27FC236}">
                    <a16:creationId xmlns:a16="http://schemas.microsoft.com/office/drawing/2014/main" id="{E3844FDC-000A-462A-A9CA-5F7BEF091EE1}"/>
                  </a:ext>
                </a:extLst>
              </p:cNvPr>
              <p:cNvSpPr/>
              <p:nvPr userDrawn="1"/>
            </p:nvSpPr>
            <p:spPr>
              <a:xfrm>
                <a:off x="1770400" y="1523999"/>
                <a:ext cx="7221200" cy="897558"/>
              </a:xfrm>
              <a:prstGeom prst="roundRect">
                <a:avLst>
                  <a:gd name="adj" fmla="val 10000"/>
                </a:avLst>
              </a:prstGeom>
              <a:blipFill rotWithShape="0">
                <a:blip r:embed="rId14"/>
                <a:tile tx="0" ty="0" sx="100000" sy="100000" flip="none" algn="tl"/>
              </a:blipFill>
              <a:ln w="12700">
                <a:solidFill>
                  <a:schemeClr val="accent6">
                    <a:lumMod val="60000"/>
                    <a:lumOff val="4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defRPr/>
                </a:pPr>
                <a:endParaRPr lang="en-US"/>
              </a:p>
            </p:txBody>
          </p:sp>
          <p:sp>
            <p:nvSpPr>
              <p:cNvPr id="12" name="Rounded Rectangle 4">
                <a:extLst>
                  <a:ext uri="{FF2B5EF4-FFF2-40B4-BE49-F238E27FC236}">
                    <a16:creationId xmlns:a16="http://schemas.microsoft.com/office/drawing/2014/main" id="{A52FD2FA-8907-4D66-88AC-7705F6F54157}"/>
                  </a:ext>
                </a:extLst>
              </p:cNvPr>
              <p:cNvSpPr/>
              <p:nvPr userDrawn="1"/>
            </p:nvSpPr>
            <p:spPr>
              <a:xfrm>
                <a:off x="1971930" y="1553653"/>
                <a:ext cx="5199756" cy="840226"/>
              </a:xfrm>
              <a:prstGeom prst="rect">
                <a:avLst/>
              </a:prstGeom>
            </p:spPr>
            <p:style>
              <a:lnRef idx="0">
                <a:scrgbClr r="0" g="0" b="0"/>
              </a:lnRef>
              <a:fillRef idx="0">
                <a:scrgbClr r="0" g="0" b="0"/>
              </a:fillRef>
              <a:effectRef idx="0">
                <a:scrgbClr r="0" g="0" b="0"/>
              </a:effectRef>
              <a:fontRef idx="minor">
                <a:schemeClr val="lt1"/>
              </a:fontRef>
            </p:style>
            <p:txBody>
              <a:bodyPr lIns="16510" tIns="16510" rIns="16510" bIns="16510" spcCol="127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155700">
                  <a:lnSpc>
                    <a:spcPct val="90000"/>
                  </a:lnSpc>
                  <a:spcAft>
                    <a:spcPct val="35000"/>
                  </a:spcAft>
                  <a:defRPr/>
                </a:pPr>
                <a:endParaRPr lang="vi-VN" sz="2600" dirty="0">
                  <a:solidFill>
                    <a:schemeClr val="tx1"/>
                  </a:solidFill>
                  <a:cs typeface="Arial" pitchFamily="34" charset="0"/>
                </a:endParaRPr>
              </a:p>
            </p:txBody>
          </p:sp>
          <p:sp>
            <p:nvSpPr>
              <p:cNvPr id="1032" name="WordArt 15">
                <a:extLst>
                  <a:ext uri="{FF2B5EF4-FFF2-40B4-BE49-F238E27FC236}">
                    <a16:creationId xmlns:a16="http://schemas.microsoft.com/office/drawing/2014/main" id="{891C9C2C-80ED-4B32-894D-90858AFC51BE}"/>
                  </a:ext>
                </a:extLst>
              </p:cNvPr>
              <p:cNvSpPr>
                <a:spLocks noChangeArrowheads="1" noChangeShapeType="1" noTextEdit="1"/>
              </p:cNvSpPr>
              <p:nvPr userDrawn="1"/>
            </p:nvSpPr>
            <p:spPr bwMode="auto">
              <a:xfrm>
                <a:off x="2098228" y="1573433"/>
                <a:ext cx="6565115" cy="385309"/>
              </a:xfrm>
              <a:prstGeom prst="rect">
                <a:avLst/>
              </a:prstGeom>
            </p:spPr>
            <p:txBody>
              <a:bodyPr wrap="none" fromWordArt="1">
                <a:prstTxWarp prst="textPlain">
                  <a:avLst>
                    <a:gd name="adj" fmla="val 50000"/>
                  </a:avLst>
                </a:prstTxWarp>
              </a:bodyPr>
              <a:lstStyle/>
              <a:p>
                <a:pPr algn="ctr"/>
                <a:r>
                  <a:rPr lang="vi-VN"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rPr>
                  <a:t>TRƯỜNG ĐẠI HỌC TÔN ĐỨC THẮNG</a:t>
                </a:r>
              </a:p>
            </p:txBody>
          </p:sp>
        </p:grpSp>
        <p:sp>
          <p:nvSpPr>
            <p:cNvPr id="1029" name="WordArt 15">
              <a:extLst>
                <a:ext uri="{FF2B5EF4-FFF2-40B4-BE49-F238E27FC236}">
                  <a16:creationId xmlns:a16="http://schemas.microsoft.com/office/drawing/2014/main" id="{F8ED4B11-8C21-49E5-8EE1-4EC3FAE2C0AC}"/>
                </a:ext>
              </a:extLst>
            </p:cNvPr>
            <p:cNvSpPr>
              <a:spLocks noChangeArrowheads="1" noChangeShapeType="1" noTextEdit="1"/>
            </p:cNvSpPr>
            <p:nvPr userDrawn="1"/>
          </p:nvSpPr>
          <p:spPr bwMode="auto">
            <a:xfrm>
              <a:off x="1833771" y="1507193"/>
              <a:ext cx="7091602" cy="36107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vi-VN" sz="2200" b="1" kern="10">
                  <a:solidFill>
                    <a:srgbClr val="0000CC"/>
                  </a:solidFill>
                  <a:latin typeface="Times New Roman" panose="02020603050405020304" pitchFamily="18" charset="0"/>
                  <a:cs typeface="Times New Roman" panose="02020603050405020304" pitchFamily="18" charset="0"/>
                </a:rPr>
                <a:t>TRUNG TÂM GIÁO DỤC QUỐC PHÒNG VÀ AN NINH</a:t>
              </a:r>
            </a:p>
          </p:txBody>
        </p:sp>
      </p:gr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9.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1.wav"/><Relationship Id="rId7" Type="http://schemas.openxmlformats.org/officeDocument/2006/relationships/image" Target="../media/image4.gif"/><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slide" Target="slide41.xml"/><Relationship Id="rId5" Type="http://schemas.openxmlformats.org/officeDocument/2006/relationships/audio" Target="../media/audio3.wav"/><Relationship Id="rId4" Type="http://schemas.openxmlformats.org/officeDocument/2006/relationships/audio" Target="../media/audio2.wav"/></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9.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1.wav"/><Relationship Id="rId7" Type="http://schemas.openxmlformats.org/officeDocument/2006/relationships/image" Target="../media/image4.gif"/><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slide" Target="slide41.xml"/><Relationship Id="rId5" Type="http://schemas.openxmlformats.org/officeDocument/2006/relationships/audio" Target="../media/audio3.wav"/><Relationship Id="rId4" Type="http://schemas.openxmlformats.org/officeDocument/2006/relationships/audio" Target="../media/audio2.wav"/></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41.xml"/><Relationship Id="rId2" Type="http://schemas.openxmlformats.org/officeDocument/2006/relationships/notesSlide" Target="../notesSlides/notesSlide7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8381E2FF-A890-47A3-9017-EB5E4734D633}"/>
              </a:ext>
            </a:extLst>
          </p:cNvPr>
          <p:cNvSpPr txBox="1">
            <a:spLocks noChangeArrowheads="1"/>
          </p:cNvSpPr>
          <p:nvPr/>
        </p:nvSpPr>
        <p:spPr bwMode="auto">
          <a:xfrm>
            <a:off x="1463675" y="1254125"/>
            <a:ext cx="7551738" cy="984250"/>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2900" spc="-100"/>
              <a:t>Về vị trí của nền QPTD, ANND, Đảng ta</a:t>
            </a:r>
          </a:p>
          <a:p>
            <a:pPr algn="ctr" eaLnBrk="1" hangingPunct="1">
              <a:defRPr/>
            </a:pPr>
            <a:r>
              <a:rPr lang="en-US" altLang="en-US" sz="2900" spc="-100"/>
              <a:t>khẳng định: Luôn luôn coi trọng QPAN coi đó là:</a:t>
            </a:r>
          </a:p>
        </p:txBody>
      </p:sp>
      <p:sp>
        <p:nvSpPr>
          <p:cNvPr id="14339" name="AutoShape 13">
            <a:extLst>
              <a:ext uri="{FF2B5EF4-FFF2-40B4-BE49-F238E27FC236}">
                <a16:creationId xmlns:a16="http://schemas.microsoft.com/office/drawing/2014/main" id="{8C061B3C-C2BE-4875-8D0E-5B96D1CD4893}"/>
              </a:ext>
            </a:extLst>
          </p:cNvPr>
          <p:cNvSpPr>
            <a:spLocks noChangeArrowheads="1"/>
          </p:cNvSpPr>
          <p:nvPr/>
        </p:nvSpPr>
        <p:spPr bwMode="auto">
          <a:xfrm>
            <a:off x="4648200" y="2506663"/>
            <a:ext cx="42672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B. Nhiệm vụ chiến lược</a:t>
            </a:r>
            <a:endParaRPr lang="en-US" altLang="en-US" sz="3000">
              <a:latin typeface="Times New Roman" panose="02020603050405020304" pitchFamily="18" charset="0"/>
              <a:cs typeface="Times New Roman" panose="02020603050405020304" pitchFamily="18" charset="0"/>
            </a:endParaRPr>
          </a:p>
        </p:txBody>
      </p:sp>
      <p:sp>
        <p:nvSpPr>
          <p:cNvPr id="14340" name="Text Box 15">
            <a:extLst>
              <a:ext uri="{FF2B5EF4-FFF2-40B4-BE49-F238E27FC236}">
                <a16:creationId xmlns:a16="http://schemas.microsoft.com/office/drawing/2014/main" id="{83919B7F-C917-4C0A-A5C2-8E8C63ABC3E5}"/>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01</a:t>
            </a:r>
          </a:p>
        </p:txBody>
      </p:sp>
      <p:sp>
        <p:nvSpPr>
          <p:cNvPr id="14341" name="AutoShape 9">
            <a:extLst>
              <a:ext uri="{FF2B5EF4-FFF2-40B4-BE49-F238E27FC236}">
                <a16:creationId xmlns:a16="http://schemas.microsoft.com/office/drawing/2014/main" id="{2AA6BAEF-6CF5-46E2-A58A-697A9BAFBF87}"/>
              </a:ext>
            </a:extLst>
          </p:cNvPr>
          <p:cNvSpPr>
            <a:spLocks noChangeArrowheads="1"/>
          </p:cNvSpPr>
          <p:nvPr/>
        </p:nvSpPr>
        <p:spPr bwMode="auto">
          <a:xfrm>
            <a:off x="4648200" y="43434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D. Nhiệm vụ trọng tâm</a:t>
            </a:r>
            <a:endParaRPr lang="vi-VN" altLang="en-US" sz="3000"/>
          </a:p>
        </p:txBody>
      </p:sp>
      <p:sp>
        <p:nvSpPr>
          <p:cNvPr id="14342" name="AutoShape 9">
            <a:extLst>
              <a:ext uri="{FF2B5EF4-FFF2-40B4-BE49-F238E27FC236}">
                <a16:creationId xmlns:a16="http://schemas.microsoft.com/office/drawing/2014/main" id="{B23500C0-4ECE-41D8-85F3-1F1DC6FF76A4}"/>
              </a:ext>
            </a:extLst>
          </p:cNvPr>
          <p:cNvSpPr>
            <a:spLocks noChangeArrowheads="1"/>
          </p:cNvSpPr>
          <p:nvPr/>
        </p:nvSpPr>
        <p:spPr bwMode="auto">
          <a:xfrm>
            <a:off x="228600" y="4343400"/>
            <a:ext cx="4191000" cy="1447800"/>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C. Nhiệm vụ hàng đầu</a:t>
            </a:r>
          </a:p>
        </p:txBody>
      </p:sp>
      <p:sp>
        <p:nvSpPr>
          <p:cNvPr id="14343" name="AutoShape 9">
            <a:extLst>
              <a:ext uri="{FF2B5EF4-FFF2-40B4-BE49-F238E27FC236}">
                <a16:creationId xmlns:a16="http://schemas.microsoft.com/office/drawing/2014/main" id="{562667F0-A934-41D3-9529-E990CC8BA968}"/>
              </a:ext>
            </a:extLst>
          </p:cNvPr>
          <p:cNvSpPr>
            <a:spLocks noChangeArrowheads="1"/>
          </p:cNvSpPr>
          <p:nvPr/>
        </p:nvSpPr>
        <p:spPr bwMode="auto">
          <a:xfrm>
            <a:off x="228600" y="2506663"/>
            <a:ext cx="4191000" cy="1447800"/>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A. Nhiệm vụ quan trọng</a:t>
            </a:r>
          </a:p>
        </p:txBody>
      </p:sp>
    </p:spTree>
  </p:cSld>
  <p:clrMapOvr>
    <a:masterClrMapping/>
  </p:clrMapOvr>
  <p:transition spd="slow" advClick="0"/>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4">
            <a:extLst>
              <a:ext uri="{FF2B5EF4-FFF2-40B4-BE49-F238E27FC236}">
                <a16:creationId xmlns:a16="http://schemas.microsoft.com/office/drawing/2014/main" id="{83EB2698-0F63-422E-8CE3-F1725EA311D6}"/>
              </a:ext>
            </a:extLst>
          </p:cNvPr>
          <p:cNvSpPr txBox="1">
            <a:spLocks noChangeArrowheads="1"/>
          </p:cNvSpPr>
          <p:nvPr/>
        </p:nvSpPr>
        <p:spPr bwMode="auto">
          <a:xfrm>
            <a:off x="1555750" y="1231900"/>
            <a:ext cx="7283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Nhân tố cơ bản tạo nên</a:t>
            </a:r>
          </a:p>
          <a:p>
            <a:pPr algn="ctr"/>
            <a:r>
              <a:rPr lang="en-US" altLang="en-US" sz="3000"/>
              <a:t>sức mạnh của QP, AN là: </a:t>
            </a:r>
          </a:p>
        </p:txBody>
      </p:sp>
      <p:sp>
        <p:nvSpPr>
          <p:cNvPr id="32771" name="AutoShape 5">
            <a:extLst>
              <a:ext uri="{FF2B5EF4-FFF2-40B4-BE49-F238E27FC236}">
                <a16:creationId xmlns:a16="http://schemas.microsoft.com/office/drawing/2014/main" id="{93DD6829-4B47-4354-BFE6-1630FB86263D}"/>
              </a:ext>
            </a:extLst>
          </p:cNvPr>
          <p:cNvSpPr>
            <a:spLocks noChangeArrowheads="1"/>
          </p:cNvSpPr>
          <p:nvPr/>
        </p:nvSpPr>
        <p:spPr bwMode="auto">
          <a:xfrm>
            <a:off x="228600" y="2514600"/>
            <a:ext cx="41910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Tiềm lực chính trị </a:t>
            </a:r>
          </a:p>
          <a:p>
            <a:pPr algn="ctr" eaLnBrk="1" hangingPunct="1"/>
            <a:r>
              <a:rPr lang="en-US" altLang="vi-VN" sz="2400"/>
              <a:t>tinh thần</a:t>
            </a:r>
          </a:p>
        </p:txBody>
      </p:sp>
      <p:sp>
        <p:nvSpPr>
          <p:cNvPr id="65549" name="AutoShape 13">
            <a:extLst>
              <a:ext uri="{FF2B5EF4-FFF2-40B4-BE49-F238E27FC236}">
                <a16:creationId xmlns:a16="http://schemas.microsoft.com/office/drawing/2014/main" id="{EA0634D7-111B-45EF-A608-A66D7FA5222C}"/>
              </a:ext>
            </a:extLst>
          </p:cNvPr>
          <p:cNvSpPr>
            <a:spLocks noChangeArrowheads="1"/>
          </p:cNvSpPr>
          <p:nvPr/>
        </p:nvSpPr>
        <p:spPr bwMode="auto">
          <a:xfrm>
            <a:off x="228600" y="4343400"/>
            <a:ext cx="4191000" cy="1447800"/>
          </a:xfrm>
          <a:prstGeom prst="flowChartTerminator">
            <a:avLst/>
          </a:prstGeom>
          <a:solidFill>
            <a:schemeClr val="bg1"/>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700" dirty="0">
                <a:solidFill>
                  <a:schemeClr val="tx1"/>
                </a:solidFill>
              </a:rPr>
              <a:t> C. </a:t>
            </a:r>
            <a:r>
              <a:rPr lang="en-US" sz="2700" dirty="0" err="1">
                <a:solidFill>
                  <a:schemeClr val="tx1"/>
                </a:solidFill>
              </a:rPr>
              <a:t>Vai</a:t>
            </a:r>
            <a:r>
              <a:rPr lang="en-US" sz="2700" dirty="0">
                <a:solidFill>
                  <a:schemeClr val="tx1"/>
                </a:solidFill>
              </a:rPr>
              <a:t> </a:t>
            </a:r>
            <a:r>
              <a:rPr lang="en-US" sz="2700" dirty="0" err="1">
                <a:solidFill>
                  <a:schemeClr val="tx1"/>
                </a:solidFill>
              </a:rPr>
              <a:t>trò</a:t>
            </a:r>
            <a:r>
              <a:rPr lang="en-US" sz="2700" dirty="0">
                <a:solidFill>
                  <a:schemeClr val="tx1"/>
                </a:solidFill>
              </a:rPr>
              <a:t> </a:t>
            </a:r>
            <a:r>
              <a:rPr lang="en-US" sz="2700" dirty="0" err="1">
                <a:solidFill>
                  <a:schemeClr val="tx1"/>
                </a:solidFill>
              </a:rPr>
              <a:t>lãnh</a:t>
            </a:r>
            <a:r>
              <a:rPr lang="en-US" sz="2700" dirty="0">
                <a:solidFill>
                  <a:schemeClr val="tx1"/>
                </a:solidFill>
              </a:rPr>
              <a:t> </a:t>
            </a:r>
            <a:r>
              <a:rPr lang="en-US" sz="2700" dirty="0" err="1">
                <a:solidFill>
                  <a:schemeClr val="tx1"/>
                </a:solidFill>
              </a:rPr>
              <a:t>đạo</a:t>
            </a:r>
            <a:r>
              <a:rPr lang="en-US" sz="2700" dirty="0">
                <a:solidFill>
                  <a:schemeClr val="tx1"/>
                </a:solidFill>
              </a:rPr>
              <a:t> </a:t>
            </a:r>
          </a:p>
          <a:p>
            <a:pPr algn="ctr">
              <a:defRPr/>
            </a:pPr>
            <a:r>
              <a:rPr lang="en-US" sz="2700" dirty="0" err="1">
                <a:solidFill>
                  <a:schemeClr val="tx1"/>
                </a:solidFill>
              </a:rPr>
              <a:t>của</a:t>
            </a:r>
            <a:r>
              <a:rPr lang="en-US" sz="2700" dirty="0">
                <a:solidFill>
                  <a:schemeClr val="tx1"/>
                </a:solidFill>
              </a:rPr>
              <a:t> </a:t>
            </a:r>
            <a:r>
              <a:rPr lang="en-US" sz="2700" dirty="0" err="1">
                <a:solidFill>
                  <a:schemeClr val="tx1"/>
                </a:solidFill>
              </a:rPr>
              <a:t>Đảng</a:t>
            </a:r>
            <a:endParaRPr lang="vi-VN" sz="2700" b="1" dirty="0">
              <a:solidFill>
                <a:schemeClr val="tx1"/>
              </a:solidFill>
            </a:endParaRPr>
          </a:p>
        </p:txBody>
      </p:sp>
      <p:sp>
        <p:nvSpPr>
          <p:cNvPr id="27" name="AutoShape 13">
            <a:extLst>
              <a:ext uri="{FF2B5EF4-FFF2-40B4-BE49-F238E27FC236}">
                <a16:creationId xmlns:a16="http://schemas.microsoft.com/office/drawing/2014/main" id="{C865C01F-7814-4220-86EB-1CAB3AC09B1B}"/>
              </a:ext>
            </a:extLst>
          </p:cNvPr>
          <p:cNvSpPr>
            <a:spLocks noChangeArrowheads="1"/>
          </p:cNvSpPr>
          <p:nvPr/>
        </p:nvSpPr>
        <p:spPr bwMode="auto">
          <a:xfrm>
            <a:off x="4648200" y="4343400"/>
            <a:ext cx="4267200" cy="1447800"/>
          </a:xfrm>
          <a:prstGeom prst="flowChartTerminator">
            <a:avLst/>
          </a:prstGeom>
          <a:solidFill>
            <a:schemeClr val="bg1"/>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700" dirty="0">
                <a:solidFill>
                  <a:schemeClr val="tx1"/>
                </a:solidFill>
              </a:rPr>
              <a:t> D. </a:t>
            </a:r>
            <a:r>
              <a:rPr lang="en-US" sz="2700" dirty="0" err="1">
                <a:solidFill>
                  <a:schemeClr val="tx1"/>
                </a:solidFill>
              </a:rPr>
              <a:t>Tiềm</a:t>
            </a:r>
            <a:r>
              <a:rPr lang="en-US" sz="2700" dirty="0">
                <a:solidFill>
                  <a:schemeClr val="tx1"/>
                </a:solidFill>
              </a:rPr>
              <a:t> </a:t>
            </a:r>
            <a:r>
              <a:rPr lang="en-US" sz="2700" dirty="0" err="1">
                <a:solidFill>
                  <a:schemeClr val="tx1"/>
                </a:solidFill>
              </a:rPr>
              <a:t>lực</a:t>
            </a:r>
            <a:r>
              <a:rPr lang="en-US" sz="2700" dirty="0">
                <a:solidFill>
                  <a:schemeClr val="tx1"/>
                </a:solidFill>
              </a:rPr>
              <a:t> </a:t>
            </a:r>
            <a:r>
              <a:rPr lang="en-US" sz="2700" dirty="0" err="1">
                <a:solidFill>
                  <a:schemeClr val="tx1"/>
                </a:solidFill>
              </a:rPr>
              <a:t>kinh</a:t>
            </a:r>
            <a:r>
              <a:rPr lang="en-US" sz="2700" dirty="0">
                <a:solidFill>
                  <a:schemeClr val="tx1"/>
                </a:solidFill>
              </a:rPr>
              <a:t> </a:t>
            </a:r>
            <a:r>
              <a:rPr lang="en-US" sz="2700" dirty="0" err="1">
                <a:solidFill>
                  <a:schemeClr val="tx1"/>
                </a:solidFill>
              </a:rPr>
              <a:t>tế</a:t>
            </a:r>
            <a:endParaRPr lang="en-US" sz="2700" b="1" dirty="0">
              <a:solidFill>
                <a:schemeClr val="tx1"/>
              </a:solidFill>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E41F2FFB-6E28-4513-A440-B52E69C0151A}"/>
              </a:ext>
            </a:extLst>
          </p:cNvPr>
          <p:cNvSpPr>
            <a:spLocks noChangeArrowheads="1"/>
          </p:cNvSpPr>
          <p:nvPr/>
        </p:nvSpPr>
        <p:spPr bwMode="auto">
          <a:xfrm>
            <a:off x="4648200" y="2473325"/>
            <a:ext cx="4267200" cy="1447800"/>
          </a:xfrm>
          <a:prstGeom prst="flowChartTerminator">
            <a:avLst/>
          </a:prstGeom>
          <a:solidFill>
            <a:schemeClr val="bg1"/>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700" dirty="0">
                <a:solidFill>
                  <a:schemeClr val="tx1"/>
                </a:solidFill>
              </a:rPr>
              <a:t> B. </a:t>
            </a:r>
            <a:r>
              <a:rPr lang="en-US" sz="2700" dirty="0" err="1">
                <a:solidFill>
                  <a:schemeClr val="tx1"/>
                </a:solidFill>
              </a:rPr>
              <a:t>Đại</a:t>
            </a:r>
            <a:r>
              <a:rPr lang="en-US" sz="2700" dirty="0">
                <a:solidFill>
                  <a:schemeClr val="tx1"/>
                </a:solidFill>
              </a:rPr>
              <a:t> </a:t>
            </a:r>
            <a:r>
              <a:rPr lang="en-US" sz="2700" dirty="0" err="1">
                <a:solidFill>
                  <a:schemeClr val="tx1"/>
                </a:solidFill>
              </a:rPr>
              <a:t>đoàn</a:t>
            </a:r>
            <a:r>
              <a:rPr lang="en-US" sz="2700" dirty="0">
                <a:solidFill>
                  <a:schemeClr val="tx1"/>
                </a:solidFill>
              </a:rPr>
              <a:t> </a:t>
            </a:r>
            <a:r>
              <a:rPr lang="en-US" sz="2700" dirty="0" err="1">
                <a:solidFill>
                  <a:schemeClr val="tx1"/>
                </a:solidFill>
              </a:rPr>
              <a:t>kết</a:t>
            </a:r>
            <a:r>
              <a:rPr lang="en-US" sz="2700" dirty="0">
                <a:solidFill>
                  <a:schemeClr val="tx1"/>
                </a:solidFill>
              </a:rPr>
              <a:t> </a:t>
            </a:r>
          </a:p>
          <a:p>
            <a:pPr algn="ctr" eaLnBrk="1" hangingPunct="1">
              <a:defRPr/>
            </a:pPr>
            <a:r>
              <a:rPr lang="en-US" sz="2700" dirty="0" err="1">
                <a:solidFill>
                  <a:schemeClr val="tx1"/>
                </a:solidFill>
              </a:rPr>
              <a:t>toàn</a:t>
            </a:r>
            <a:r>
              <a:rPr lang="en-US" sz="2700" dirty="0">
                <a:solidFill>
                  <a:schemeClr val="tx1"/>
                </a:solidFill>
              </a:rPr>
              <a:t> </a:t>
            </a:r>
            <a:r>
              <a:rPr lang="en-US" sz="2700" dirty="0" err="1">
                <a:solidFill>
                  <a:schemeClr val="tx1"/>
                </a:solidFill>
              </a:rPr>
              <a:t>dân</a:t>
            </a:r>
            <a:r>
              <a:rPr lang="en-US" sz="2700" dirty="0">
                <a:solidFill>
                  <a:schemeClr val="tx1"/>
                </a:solidFill>
              </a:rPr>
              <a:t> </a:t>
            </a:r>
            <a:r>
              <a:rPr lang="en-US" sz="2700" dirty="0" err="1">
                <a:solidFill>
                  <a:schemeClr val="tx1"/>
                </a:solidFill>
              </a:rPr>
              <a:t>tộc</a:t>
            </a:r>
            <a:endParaRPr lang="en-US" sz="2700" b="1" dirty="0">
              <a:solidFill>
                <a:schemeClr val="tx1"/>
              </a:solidFill>
              <a:latin typeface="Times New Roman" pitchFamily="18" charset="0"/>
              <a:cs typeface="Times New Roman" pitchFamily="18" charset="0"/>
            </a:endParaRPr>
          </a:p>
        </p:txBody>
      </p:sp>
      <p:sp>
        <p:nvSpPr>
          <p:cNvPr id="32775" name="Text Box 15">
            <a:extLst>
              <a:ext uri="{FF2B5EF4-FFF2-40B4-BE49-F238E27FC236}">
                <a16:creationId xmlns:a16="http://schemas.microsoft.com/office/drawing/2014/main" id="{8B5B51A2-10B2-483E-AEF2-078D039612E2}"/>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10</a:t>
            </a:r>
          </a:p>
        </p:txBody>
      </p:sp>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CEC814A8-76FD-48C0-B80E-F591E22277F4}"/>
              </a:ext>
            </a:extLst>
          </p:cNvPr>
          <p:cNvSpPr txBox="1">
            <a:spLocks noChangeArrowheads="1"/>
          </p:cNvSpPr>
          <p:nvPr/>
        </p:nvSpPr>
        <p:spPr bwMode="auto">
          <a:xfrm>
            <a:off x="1543050" y="1428750"/>
            <a:ext cx="7391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Tiềm lực QPAN được thể hiện: </a:t>
            </a:r>
            <a:endParaRPr lang="en-US" altLang="en-US" sz="3000" b="1"/>
          </a:p>
        </p:txBody>
      </p:sp>
      <p:sp>
        <p:nvSpPr>
          <p:cNvPr id="34819" name="AutoShape 5">
            <a:extLst>
              <a:ext uri="{FF2B5EF4-FFF2-40B4-BE49-F238E27FC236}">
                <a16:creationId xmlns:a16="http://schemas.microsoft.com/office/drawing/2014/main" id="{5DA181A4-EEE5-4D38-9392-3CC5C4A60199}"/>
              </a:ext>
            </a:extLst>
          </p:cNvPr>
          <p:cNvSpPr>
            <a:spLocks noChangeArrowheads="1"/>
          </p:cNvSpPr>
          <p:nvPr/>
        </p:nvSpPr>
        <p:spPr bwMode="auto">
          <a:xfrm>
            <a:off x="4648200" y="2514600"/>
            <a:ext cx="428625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B. Trên tất cả mọi lĩnh </a:t>
            </a:r>
          </a:p>
          <a:p>
            <a:pPr algn="ctr" eaLnBrk="1" hangingPunct="1"/>
            <a:r>
              <a:rPr lang="en-US" altLang="en-US" sz="2400"/>
              <a:t>vực của đời sống xã hội</a:t>
            </a:r>
          </a:p>
        </p:txBody>
      </p:sp>
      <p:sp>
        <p:nvSpPr>
          <p:cNvPr id="34820" name="AutoShape 13">
            <a:extLst>
              <a:ext uri="{FF2B5EF4-FFF2-40B4-BE49-F238E27FC236}">
                <a16:creationId xmlns:a16="http://schemas.microsoft.com/office/drawing/2014/main" id="{368DB227-8488-4C7E-BF47-9DE79C2486FE}"/>
              </a:ext>
            </a:extLst>
          </p:cNvPr>
          <p:cNvSpPr>
            <a:spLocks noChangeArrowheads="1"/>
          </p:cNvSpPr>
          <p:nvPr/>
        </p:nvSpPr>
        <p:spPr bwMode="auto">
          <a:xfrm>
            <a:off x="228600" y="43434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C</a:t>
            </a:r>
            <a:r>
              <a:rPr lang="vi-VN" altLang="en-US" sz="2600"/>
              <a:t>. </a:t>
            </a:r>
            <a:r>
              <a:rPr lang="en-US" altLang="en-US" sz="2600"/>
              <a:t>Trong tất cả mọi</a:t>
            </a:r>
          </a:p>
          <a:p>
            <a:pPr algn="ctr"/>
            <a:r>
              <a:rPr lang="en-US" altLang="en-US" sz="2600"/>
              <a:t>hoạt động QPAN</a:t>
            </a:r>
            <a:endParaRPr lang="vi-VN" altLang="en-US" sz="2600" b="1"/>
          </a:p>
        </p:txBody>
      </p:sp>
      <p:sp>
        <p:nvSpPr>
          <p:cNvPr id="34821" name="AutoShape 13">
            <a:extLst>
              <a:ext uri="{FF2B5EF4-FFF2-40B4-BE49-F238E27FC236}">
                <a16:creationId xmlns:a16="http://schemas.microsoft.com/office/drawing/2014/main" id="{98F56D96-E436-4ED3-8B67-ED9CCEBBD20D}"/>
              </a:ext>
            </a:extLst>
          </p:cNvPr>
          <p:cNvSpPr>
            <a:spLocks noChangeArrowheads="1"/>
          </p:cNvSpPr>
          <p:nvPr/>
        </p:nvSpPr>
        <p:spPr bwMode="auto">
          <a:xfrm>
            <a:off x="4648200" y="4343400"/>
            <a:ext cx="428625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D</a:t>
            </a:r>
            <a:r>
              <a:rPr lang="vi-VN" altLang="en-US" sz="2600"/>
              <a:t>. </a:t>
            </a:r>
            <a:r>
              <a:rPr lang="en-US" altLang="en-US" sz="2600"/>
              <a:t>Trong quá trình</a:t>
            </a:r>
          </a:p>
          <a:p>
            <a:pPr algn="ctr"/>
            <a:r>
              <a:rPr lang="en-US" altLang="en-US" sz="2600"/>
              <a:t>c</a:t>
            </a:r>
            <a:r>
              <a:rPr lang="vi-VN" altLang="en-US" sz="2600"/>
              <a:t>ủng</a:t>
            </a:r>
            <a:r>
              <a:rPr lang="en-US" altLang="en-US" sz="2600"/>
              <a:t> </a:t>
            </a:r>
            <a:r>
              <a:rPr lang="vi-VN" altLang="en-US" sz="2600"/>
              <a:t>cố </a:t>
            </a:r>
            <a:r>
              <a:rPr lang="en-US" altLang="en-US" sz="2600"/>
              <a:t>QP và AN</a:t>
            </a:r>
            <a:endParaRPr lang="vi-VN" altLang="en-US" sz="2600" b="1"/>
          </a:p>
        </p:txBody>
      </p:sp>
      <p:sp>
        <p:nvSpPr>
          <p:cNvPr id="34822" name="AutoShape 13">
            <a:extLst>
              <a:ext uri="{FF2B5EF4-FFF2-40B4-BE49-F238E27FC236}">
                <a16:creationId xmlns:a16="http://schemas.microsoft.com/office/drawing/2014/main" id="{B81938E1-9B3A-4621-BACF-F6389DABF3CD}"/>
              </a:ext>
            </a:extLst>
          </p:cNvPr>
          <p:cNvSpPr>
            <a:spLocks noChangeArrowheads="1"/>
          </p:cNvSpPr>
          <p:nvPr/>
        </p:nvSpPr>
        <p:spPr bwMode="auto">
          <a:xfrm>
            <a:off x="228600" y="25146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A</a:t>
            </a:r>
            <a:r>
              <a:rPr lang="vi-VN" altLang="en-US" sz="2600"/>
              <a:t>. </a:t>
            </a:r>
            <a:r>
              <a:rPr lang="en-US" altLang="en-US" sz="2600"/>
              <a:t>Trên tất cả mọi hoạt </a:t>
            </a:r>
          </a:p>
          <a:p>
            <a:pPr algn="ctr"/>
            <a:r>
              <a:rPr lang="en-US" altLang="en-US" sz="2600"/>
              <a:t>động của các địa phương </a:t>
            </a:r>
            <a:endParaRPr lang="vi-VN" altLang="en-US" sz="2600" b="1"/>
          </a:p>
        </p:txBody>
      </p:sp>
      <p:sp>
        <p:nvSpPr>
          <p:cNvPr id="34823" name="Text Box 15">
            <a:extLst>
              <a:ext uri="{FF2B5EF4-FFF2-40B4-BE49-F238E27FC236}">
                <a16:creationId xmlns:a16="http://schemas.microsoft.com/office/drawing/2014/main" id="{0D0EEC6C-7D00-4F1A-BA0D-983A4838195F}"/>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11</a:t>
            </a:r>
          </a:p>
        </p:txBody>
      </p:sp>
    </p:spTree>
  </p:cSld>
  <p:clrMapOvr>
    <a:masterClrMapping/>
  </p:clrMapOvr>
  <p:transition spd="slow" advClick="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Text Box 4">
            <a:extLst>
              <a:ext uri="{FF2B5EF4-FFF2-40B4-BE49-F238E27FC236}">
                <a16:creationId xmlns:a16="http://schemas.microsoft.com/office/drawing/2014/main" id="{59F8EC53-9454-4436-862B-5846166A3013}"/>
              </a:ext>
            </a:extLst>
          </p:cNvPr>
          <p:cNvSpPr txBox="1">
            <a:spLocks noChangeArrowheads="1"/>
          </p:cNvSpPr>
          <p:nvPr/>
        </p:nvSpPr>
        <p:spPr bwMode="auto">
          <a:xfrm>
            <a:off x="1600200" y="1284288"/>
            <a:ext cx="7315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Việc tạo ra sức mạnh QPAN không chỉ ở SMQS, an ninh mà phải huy động được: </a:t>
            </a:r>
            <a:endParaRPr lang="en-US" altLang="en-US" sz="2800" b="1"/>
          </a:p>
        </p:txBody>
      </p:sp>
      <p:sp>
        <p:nvSpPr>
          <p:cNvPr id="36867" name="AutoShape 5">
            <a:extLst>
              <a:ext uri="{FF2B5EF4-FFF2-40B4-BE49-F238E27FC236}">
                <a16:creationId xmlns:a16="http://schemas.microsoft.com/office/drawing/2014/main" id="{C411F9E9-EAAC-43D7-A533-BFD89B36DA34}"/>
              </a:ext>
            </a:extLst>
          </p:cNvPr>
          <p:cNvSpPr>
            <a:spLocks noChangeArrowheads="1"/>
          </p:cNvSpPr>
          <p:nvPr/>
        </p:nvSpPr>
        <p:spPr bwMode="auto">
          <a:xfrm>
            <a:off x="228600" y="4343400"/>
            <a:ext cx="41910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Sức mạnh của</a:t>
            </a:r>
          </a:p>
          <a:p>
            <a:pPr algn="ctr" eaLnBrk="1" hangingPunct="1"/>
            <a:r>
              <a:rPr lang="en-US" altLang="en-US" sz="2400"/>
              <a:t>toàn dân về mọi mặt</a:t>
            </a:r>
          </a:p>
        </p:txBody>
      </p:sp>
      <p:sp>
        <p:nvSpPr>
          <p:cNvPr id="36868" name="AutoShape 10">
            <a:extLst>
              <a:ext uri="{FF2B5EF4-FFF2-40B4-BE49-F238E27FC236}">
                <a16:creationId xmlns:a16="http://schemas.microsoft.com/office/drawing/2014/main" id="{DA502E5D-702C-44A2-935B-95CA11FD88A7}"/>
              </a:ext>
            </a:extLst>
          </p:cNvPr>
          <p:cNvSpPr>
            <a:spLocks noChangeArrowheads="1"/>
          </p:cNvSpPr>
          <p:nvPr/>
        </p:nvSpPr>
        <p:spPr bwMode="auto">
          <a:xfrm>
            <a:off x="4648200" y="4343400"/>
            <a:ext cx="43053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 D</a:t>
            </a:r>
            <a:r>
              <a:rPr lang="vi-VN" altLang="en-US" sz="3000"/>
              <a:t>.</a:t>
            </a:r>
            <a:r>
              <a:rPr lang="en-US" altLang="en-US" sz="3000"/>
              <a:t> Sức mạnh của</a:t>
            </a:r>
          </a:p>
          <a:p>
            <a:pPr algn="ctr"/>
            <a:r>
              <a:rPr lang="en-US" altLang="en-US" sz="3000"/>
              <a:t>các cấp, các nghành</a:t>
            </a:r>
            <a:endParaRPr lang="vi-VN" altLang="en-US" sz="3000" b="1"/>
          </a:p>
        </p:txBody>
      </p:sp>
      <p:sp>
        <p:nvSpPr>
          <p:cNvPr id="36869" name="AutoShape 10">
            <a:extLst>
              <a:ext uri="{FF2B5EF4-FFF2-40B4-BE49-F238E27FC236}">
                <a16:creationId xmlns:a16="http://schemas.microsoft.com/office/drawing/2014/main" id="{77030491-AD1A-4E0F-B894-677F0FA52014}"/>
              </a:ext>
            </a:extLst>
          </p:cNvPr>
          <p:cNvSpPr>
            <a:spLocks noChangeArrowheads="1"/>
          </p:cNvSpPr>
          <p:nvPr/>
        </p:nvSpPr>
        <p:spPr bwMode="auto">
          <a:xfrm>
            <a:off x="4648200" y="2514600"/>
            <a:ext cx="4305300" cy="1425575"/>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 B</a:t>
            </a:r>
            <a:r>
              <a:rPr lang="vi-VN" altLang="en-US" sz="3000"/>
              <a:t>. </a:t>
            </a:r>
            <a:r>
              <a:rPr lang="en-US" altLang="en-US" sz="3000"/>
              <a:t>Sức mạnh vật chất </a:t>
            </a:r>
          </a:p>
          <a:p>
            <a:pPr algn="ctr"/>
            <a:r>
              <a:rPr lang="en-US" altLang="en-US" sz="3000"/>
              <a:t>của toàn xã hội</a:t>
            </a:r>
            <a:endParaRPr lang="vi-VN" altLang="en-US" sz="3000" b="1"/>
          </a:p>
        </p:txBody>
      </p:sp>
      <p:sp>
        <p:nvSpPr>
          <p:cNvPr id="36870" name="AutoShape 10">
            <a:extLst>
              <a:ext uri="{FF2B5EF4-FFF2-40B4-BE49-F238E27FC236}">
                <a16:creationId xmlns:a16="http://schemas.microsoft.com/office/drawing/2014/main" id="{A2A6EA2C-3D81-430E-8F5B-3F77D6B471ED}"/>
              </a:ext>
            </a:extLst>
          </p:cNvPr>
          <p:cNvSpPr>
            <a:spLocks noChangeArrowheads="1"/>
          </p:cNvSpPr>
          <p:nvPr/>
        </p:nvSpPr>
        <p:spPr bwMode="auto">
          <a:xfrm>
            <a:off x="228600" y="2514600"/>
            <a:ext cx="4191000" cy="1425575"/>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 A</a:t>
            </a:r>
            <a:r>
              <a:rPr lang="vi-VN" altLang="en-US" sz="3000"/>
              <a:t>. </a:t>
            </a:r>
            <a:r>
              <a:rPr lang="en-US" altLang="en-US" sz="3000"/>
              <a:t>Sức mạnh tinh thần </a:t>
            </a:r>
          </a:p>
          <a:p>
            <a:pPr algn="ctr"/>
            <a:r>
              <a:rPr lang="en-US" altLang="en-US" sz="3000"/>
              <a:t>của mọi người</a:t>
            </a:r>
            <a:endParaRPr lang="vi-VN" altLang="en-US" sz="3000" b="1"/>
          </a:p>
        </p:txBody>
      </p:sp>
      <p:sp>
        <p:nvSpPr>
          <p:cNvPr id="36871" name="Text Box 15">
            <a:extLst>
              <a:ext uri="{FF2B5EF4-FFF2-40B4-BE49-F238E27FC236}">
                <a16:creationId xmlns:a16="http://schemas.microsoft.com/office/drawing/2014/main" id="{7F42D0DE-0B2B-4540-948C-0DCC7608D4CD}"/>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12</a:t>
            </a:r>
          </a:p>
        </p:txBody>
      </p:sp>
    </p:spTree>
  </p:cSld>
  <p:clrMapOvr>
    <a:masterClrMapping/>
  </p:clrMapOvr>
  <p:transition spd="slow" advClick="0"/>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A8038019-7D5D-4206-AF81-B6423481DCF5}"/>
              </a:ext>
            </a:extLst>
          </p:cNvPr>
          <p:cNvSpPr txBox="1">
            <a:spLocks noChangeArrowheads="1"/>
          </p:cNvSpPr>
          <p:nvPr/>
        </p:nvSpPr>
        <p:spPr bwMode="auto">
          <a:xfrm>
            <a:off x="1390650" y="1255713"/>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Sức mạnh của nền QPTD, ANND</a:t>
            </a:r>
          </a:p>
          <a:p>
            <a:pPr algn="ctr" eaLnBrk="1" hangingPunct="1"/>
            <a:r>
              <a:rPr lang="en-US" altLang="en-US" sz="3000"/>
              <a:t>ở nước ta là SMTH được tạo thành bời:</a:t>
            </a:r>
            <a:endParaRPr lang="en-US" altLang="en-US" sz="3000" b="1"/>
          </a:p>
        </p:txBody>
      </p:sp>
      <p:sp>
        <p:nvSpPr>
          <p:cNvPr id="38915" name="AutoShape 5">
            <a:extLst>
              <a:ext uri="{FF2B5EF4-FFF2-40B4-BE49-F238E27FC236}">
                <a16:creationId xmlns:a16="http://schemas.microsoft.com/office/drawing/2014/main" id="{D517FD69-98EE-45CF-A4DE-5091E683BD6E}"/>
              </a:ext>
            </a:extLst>
          </p:cNvPr>
          <p:cNvSpPr>
            <a:spLocks noChangeArrowheads="1"/>
          </p:cNvSpPr>
          <p:nvPr/>
        </p:nvSpPr>
        <p:spPr bwMode="auto">
          <a:xfrm>
            <a:off x="4724400" y="2497138"/>
            <a:ext cx="4114800" cy="1465262"/>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B. Rất nhiều yếu tố của </a:t>
            </a:r>
          </a:p>
          <a:p>
            <a:pPr algn="ctr" eaLnBrk="1" hangingPunct="1"/>
            <a:r>
              <a:rPr lang="en-US" altLang="vi-VN" sz="2400"/>
              <a:t>dân tộc và của thời đại</a:t>
            </a:r>
          </a:p>
        </p:txBody>
      </p:sp>
      <p:sp>
        <p:nvSpPr>
          <p:cNvPr id="65549" name="AutoShape 13">
            <a:extLst>
              <a:ext uri="{FF2B5EF4-FFF2-40B4-BE49-F238E27FC236}">
                <a16:creationId xmlns:a16="http://schemas.microsoft.com/office/drawing/2014/main" id="{66E56958-1192-42DD-BD2B-53ED02D0D9D1}"/>
              </a:ext>
            </a:extLst>
          </p:cNvPr>
          <p:cNvSpPr>
            <a:spLocks noChangeArrowheads="1"/>
          </p:cNvSpPr>
          <p:nvPr/>
        </p:nvSpPr>
        <p:spPr bwMode="auto">
          <a:xfrm>
            <a:off x="228600" y="2497138"/>
            <a:ext cx="4191000" cy="1465262"/>
          </a:xfrm>
          <a:prstGeom prst="flowChartTerminator">
            <a:avLst/>
          </a:prstGeom>
          <a:solidFill>
            <a:schemeClr val="bg1"/>
          </a:solidFill>
          <a:ln w="95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800" dirty="0">
                <a:solidFill>
                  <a:schemeClr val="tx1"/>
                </a:solidFill>
              </a:rPr>
              <a:t> A</a:t>
            </a:r>
            <a:r>
              <a:rPr lang="vi-VN" sz="2800" dirty="0">
                <a:solidFill>
                  <a:schemeClr val="tx1"/>
                </a:solidFill>
              </a:rPr>
              <a:t>. </a:t>
            </a:r>
            <a:r>
              <a:rPr lang="en-US" sz="2800" dirty="0" err="1">
                <a:solidFill>
                  <a:schemeClr val="tx1"/>
                </a:solidFill>
              </a:rPr>
              <a:t>Tinh</a:t>
            </a:r>
            <a:r>
              <a:rPr lang="en-US" sz="2800" dirty="0">
                <a:solidFill>
                  <a:schemeClr val="tx1"/>
                </a:solidFill>
              </a:rPr>
              <a:t> </a:t>
            </a:r>
            <a:r>
              <a:rPr lang="en-US" sz="2800" dirty="0" err="1">
                <a:solidFill>
                  <a:schemeClr val="tx1"/>
                </a:solidFill>
              </a:rPr>
              <a:t>thần</a:t>
            </a:r>
            <a:r>
              <a:rPr lang="en-US" sz="2800" dirty="0">
                <a:solidFill>
                  <a:schemeClr val="tx1"/>
                </a:solidFill>
              </a:rPr>
              <a:t> </a:t>
            </a:r>
            <a:r>
              <a:rPr lang="en-US" sz="2800" err="1">
                <a:solidFill>
                  <a:schemeClr val="tx1"/>
                </a:solidFill>
              </a:rPr>
              <a:t>độc</a:t>
            </a:r>
            <a:r>
              <a:rPr lang="en-US" sz="2800">
                <a:solidFill>
                  <a:schemeClr val="tx1"/>
                </a:solidFill>
              </a:rPr>
              <a:t> lập,</a:t>
            </a:r>
          </a:p>
          <a:p>
            <a:pPr algn="ctr" eaLnBrk="1" hangingPunct="1">
              <a:defRPr/>
            </a:pPr>
            <a:r>
              <a:rPr lang="en-US" sz="2800">
                <a:solidFill>
                  <a:schemeClr val="tx1"/>
                </a:solidFill>
              </a:rPr>
              <a:t>tự </a:t>
            </a:r>
            <a:r>
              <a:rPr lang="en-US" sz="2800" err="1">
                <a:solidFill>
                  <a:schemeClr val="tx1"/>
                </a:solidFill>
              </a:rPr>
              <a:t>chủ</a:t>
            </a:r>
            <a:r>
              <a:rPr lang="en-US" sz="2800">
                <a:solidFill>
                  <a:schemeClr val="tx1"/>
                </a:solidFill>
              </a:rPr>
              <a:t>, </a:t>
            </a:r>
            <a:r>
              <a:rPr lang="en-US" sz="2800" dirty="0" err="1">
                <a:solidFill>
                  <a:schemeClr val="tx1"/>
                </a:solidFill>
              </a:rPr>
              <a:t>tự</a:t>
            </a:r>
            <a:r>
              <a:rPr lang="en-US" sz="2800" dirty="0">
                <a:solidFill>
                  <a:schemeClr val="tx1"/>
                </a:solidFill>
              </a:rPr>
              <a:t> </a:t>
            </a:r>
            <a:r>
              <a:rPr lang="en-US" sz="2800" dirty="0" err="1">
                <a:solidFill>
                  <a:schemeClr val="tx1"/>
                </a:solidFill>
              </a:rPr>
              <a:t>lực</a:t>
            </a:r>
            <a:r>
              <a:rPr lang="en-US" sz="2800" dirty="0">
                <a:solidFill>
                  <a:schemeClr val="tx1"/>
                </a:solidFill>
              </a:rPr>
              <a:t>, </a:t>
            </a:r>
            <a:r>
              <a:rPr lang="en-US" sz="2800" dirty="0" err="1">
                <a:solidFill>
                  <a:schemeClr val="tx1"/>
                </a:solidFill>
              </a:rPr>
              <a:t>tự</a:t>
            </a:r>
            <a:r>
              <a:rPr lang="en-US" sz="2800" dirty="0">
                <a:solidFill>
                  <a:schemeClr val="tx1"/>
                </a:solidFill>
              </a:rPr>
              <a:t> </a:t>
            </a:r>
            <a:r>
              <a:rPr lang="en-US" sz="2800" dirty="0" err="1">
                <a:solidFill>
                  <a:schemeClr val="tx1"/>
                </a:solidFill>
              </a:rPr>
              <a:t>cường</a:t>
            </a:r>
            <a:endParaRPr lang="en-US" sz="2800" b="1" dirty="0">
              <a:solidFill>
                <a:schemeClr val="tx1"/>
              </a:solidFill>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FC7AAEE7-89A6-45FA-B207-8266B275F627}"/>
              </a:ext>
            </a:extLst>
          </p:cNvPr>
          <p:cNvSpPr>
            <a:spLocks noChangeArrowheads="1"/>
          </p:cNvSpPr>
          <p:nvPr/>
        </p:nvSpPr>
        <p:spPr bwMode="auto">
          <a:xfrm>
            <a:off x="228600" y="4325938"/>
            <a:ext cx="4191000" cy="1465262"/>
          </a:xfrm>
          <a:prstGeom prst="flowChartTerminator">
            <a:avLst/>
          </a:prstGeom>
          <a:solidFill>
            <a:schemeClr val="bg1"/>
          </a:solidFill>
          <a:ln w="95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800" dirty="0">
                <a:solidFill>
                  <a:schemeClr val="tx1"/>
                </a:solidFill>
              </a:rPr>
              <a:t> C</a:t>
            </a:r>
            <a:r>
              <a:rPr lang="vi-VN" sz="2800" dirty="0">
                <a:solidFill>
                  <a:schemeClr val="tx1"/>
                </a:solidFill>
              </a:rPr>
              <a:t>. Giữ vững</a:t>
            </a:r>
            <a:r>
              <a:rPr lang="en-US" sz="2800" dirty="0">
                <a:solidFill>
                  <a:schemeClr val="tx1"/>
                </a:solidFill>
              </a:rPr>
              <a:t> </a:t>
            </a:r>
            <a:r>
              <a:rPr lang="en-US" sz="2800" err="1">
                <a:solidFill>
                  <a:schemeClr val="tx1"/>
                </a:solidFill>
              </a:rPr>
              <a:t>được</a:t>
            </a:r>
            <a:r>
              <a:rPr lang="vi-VN" sz="2800">
                <a:solidFill>
                  <a:schemeClr val="tx1"/>
                </a:solidFill>
              </a:rPr>
              <a:t> hòa</a:t>
            </a:r>
            <a:endParaRPr lang="en-US" sz="2800">
              <a:solidFill>
                <a:schemeClr val="tx1"/>
              </a:solidFill>
            </a:endParaRPr>
          </a:p>
          <a:p>
            <a:pPr algn="ctr" eaLnBrk="1" hangingPunct="1">
              <a:defRPr/>
            </a:pPr>
            <a:r>
              <a:rPr lang="vi-VN" sz="2800">
                <a:solidFill>
                  <a:schemeClr val="tx1"/>
                </a:solidFill>
              </a:rPr>
              <a:t>bình, </a:t>
            </a:r>
            <a:r>
              <a:rPr lang="vi-VN" sz="2800" dirty="0">
                <a:solidFill>
                  <a:schemeClr val="tx1"/>
                </a:solidFill>
              </a:rPr>
              <a:t>ổn định đất nước</a:t>
            </a:r>
            <a:endParaRPr lang="en-US" sz="2800" b="1" dirty="0">
              <a:solidFill>
                <a:schemeClr val="tx1"/>
              </a:solidFill>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2E0E023C-973E-46E1-A99D-1575D73932A2}"/>
              </a:ext>
            </a:extLst>
          </p:cNvPr>
          <p:cNvSpPr>
            <a:spLocks noChangeArrowheads="1"/>
          </p:cNvSpPr>
          <p:nvPr/>
        </p:nvSpPr>
        <p:spPr bwMode="auto">
          <a:xfrm>
            <a:off x="4724400" y="4325938"/>
            <a:ext cx="4114800" cy="1465262"/>
          </a:xfrm>
          <a:prstGeom prst="flowChartTerminator">
            <a:avLst/>
          </a:prstGeom>
          <a:solidFill>
            <a:schemeClr val="bg1"/>
          </a:solidFill>
          <a:ln w="95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800" dirty="0">
                <a:solidFill>
                  <a:schemeClr val="tx1"/>
                </a:solidFill>
              </a:rPr>
              <a:t> D</a:t>
            </a:r>
            <a:r>
              <a:rPr lang="vi-VN" sz="2800" dirty="0">
                <a:solidFill>
                  <a:schemeClr val="tx1"/>
                </a:solidFill>
              </a:rPr>
              <a:t>. </a:t>
            </a:r>
            <a:r>
              <a:rPr lang="en-US" sz="2800" dirty="0" err="1">
                <a:solidFill>
                  <a:schemeClr val="tx1"/>
                </a:solidFill>
              </a:rPr>
              <a:t>Rất</a:t>
            </a:r>
            <a:r>
              <a:rPr lang="en-US" sz="2800" dirty="0">
                <a:solidFill>
                  <a:schemeClr val="tx1"/>
                </a:solidFill>
              </a:rPr>
              <a:t> </a:t>
            </a:r>
            <a:r>
              <a:rPr lang="en-US" sz="2800" dirty="0" err="1">
                <a:solidFill>
                  <a:schemeClr val="tx1"/>
                </a:solidFill>
              </a:rPr>
              <a:t>nhiều</a:t>
            </a:r>
            <a:r>
              <a:rPr lang="en-US" sz="2800" dirty="0">
                <a:solidFill>
                  <a:schemeClr val="tx1"/>
                </a:solidFill>
              </a:rPr>
              <a:t> </a:t>
            </a:r>
            <a:r>
              <a:rPr lang="en-US" sz="2800" err="1">
                <a:solidFill>
                  <a:schemeClr val="tx1"/>
                </a:solidFill>
              </a:rPr>
              <a:t>yếu</a:t>
            </a:r>
            <a:r>
              <a:rPr lang="en-US" sz="2800">
                <a:solidFill>
                  <a:schemeClr val="tx1"/>
                </a:solidFill>
              </a:rPr>
              <a:t> tố</a:t>
            </a:r>
            <a:endParaRPr lang="en-US" sz="2800" dirty="0">
              <a:solidFill>
                <a:schemeClr val="tx1"/>
              </a:solidFill>
            </a:endParaRPr>
          </a:p>
          <a:p>
            <a:pPr algn="ctr">
              <a:defRPr/>
            </a:pPr>
            <a:r>
              <a:rPr lang="en-US" sz="2800">
                <a:solidFill>
                  <a:schemeClr val="tx1"/>
                </a:solidFill>
              </a:rPr>
              <a:t>thực tiễn lịch </a:t>
            </a:r>
            <a:r>
              <a:rPr lang="en-US" sz="2800" dirty="0" err="1">
                <a:solidFill>
                  <a:schemeClr val="tx1"/>
                </a:solidFill>
              </a:rPr>
              <a:t>sử</a:t>
            </a:r>
            <a:r>
              <a:rPr lang="en-US" sz="2800" dirty="0">
                <a:solidFill>
                  <a:schemeClr val="tx1"/>
                </a:solidFill>
              </a:rPr>
              <a:t>, </a:t>
            </a:r>
            <a:r>
              <a:rPr lang="en-US" sz="2800" dirty="0" err="1">
                <a:solidFill>
                  <a:schemeClr val="tx1"/>
                </a:solidFill>
              </a:rPr>
              <a:t>hiện</a:t>
            </a:r>
            <a:r>
              <a:rPr lang="en-US" sz="2800" dirty="0">
                <a:solidFill>
                  <a:schemeClr val="tx1"/>
                </a:solidFill>
              </a:rPr>
              <a:t> </a:t>
            </a:r>
            <a:r>
              <a:rPr lang="en-US" sz="2800" dirty="0" err="1">
                <a:solidFill>
                  <a:schemeClr val="tx1"/>
                </a:solidFill>
              </a:rPr>
              <a:t>tại</a:t>
            </a:r>
            <a:endParaRPr lang="vi-VN" sz="2800" b="1" dirty="0">
              <a:solidFill>
                <a:schemeClr val="tx1"/>
              </a:solidFill>
            </a:endParaRPr>
          </a:p>
        </p:txBody>
      </p:sp>
      <p:sp>
        <p:nvSpPr>
          <p:cNvPr id="38919" name="Text Box 15">
            <a:extLst>
              <a:ext uri="{FF2B5EF4-FFF2-40B4-BE49-F238E27FC236}">
                <a16:creationId xmlns:a16="http://schemas.microsoft.com/office/drawing/2014/main" id="{1AE6AF6E-93B3-47A8-A46F-D817C1E19E6D}"/>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13</a:t>
            </a:r>
          </a:p>
        </p:txBody>
      </p:sp>
    </p:spTree>
  </p:cSld>
  <p:clrMapOvr>
    <a:masterClrMapping/>
  </p:clrMapOvr>
  <p:transition spd="slow" advClick="0"/>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ext Box 4">
            <a:extLst>
              <a:ext uri="{FF2B5EF4-FFF2-40B4-BE49-F238E27FC236}">
                <a16:creationId xmlns:a16="http://schemas.microsoft.com/office/drawing/2014/main" id="{76DC950B-5BD1-439F-B0BB-3FDE27C42DEF}"/>
              </a:ext>
            </a:extLst>
          </p:cNvPr>
          <p:cNvSpPr txBox="1">
            <a:spLocks noChangeArrowheads="1"/>
          </p:cNvSpPr>
          <p:nvPr/>
        </p:nvSpPr>
        <p:spPr bwMode="auto">
          <a:xfrm>
            <a:off x="1568450" y="1219200"/>
            <a:ext cx="7308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“Chính trị tinh thần”</a:t>
            </a:r>
          </a:p>
          <a:p>
            <a:pPr algn="ctr"/>
            <a:r>
              <a:rPr lang="en-US" altLang="en-US" sz="3000"/>
              <a:t>là yếu tố quyết định thắng lợi:</a:t>
            </a:r>
          </a:p>
        </p:txBody>
      </p:sp>
      <p:sp>
        <p:nvSpPr>
          <p:cNvPr id="40963" name="AutoShape 5">
            <a:extLst>
              <a:ext uri="{FF2B5EF4-FFF2-40B4-BE49-F238E27FC236}">
                <a16:creationId xmlns:a16="http://schemas.microsoft.com/office/drawing/2014/main" id="{0EF4EE27-AA61-4496-85B4-59BF15E15FC3}"/>
              </a:ext>
            </a:extLst>
          </p:cNvPr>
          <p:cNvSpPr>
            <a:spLocks noChangeArrowheads="1"/>
          </p:cNvSpPr>
          <p:nvPr/>
        </p:nvSpPr>
        <p:spPr bwMode="auto">
          <a:xfrm>
            <a:off x="239713" y="2535238"/>
            <a:ext cx="4179887" cy="1427162"/>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A. Trên chiến trường</a:t>
            </a:r>
          </a:p>
        </p:txBody>
      </p:sp>
      <p:sp>
        <p:nvSpPr>
          <p:cNvPr id="40964" name="AutoShape 13">
            <a:extLst>
              <a:ext uri="{FF2B5EF4-FFF2-40B4-BE49-F238E27FC236}">
                <a16:creationId xmlns:a16="http://schemas.microsoft.com/office/drawing/2014/main" id="{A4EBC06C-24BD-4972-85F0-E26C1116E3C5}"/>
              </a:ext>
            </a:extLst>
          </p:cNvPr>
          <p:cNvSpPr>
            <a:spLocks noChangeArrowheads="1"/>
          </p:cNvSpPr>
          <p:nvPr/>
        </p:nvSpPr>
        <p:spPr bwMode="auto">
          <a:xfrm>
            <a:off x="239713" y="4343400"/>
            <a:ext cx="4179887"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 C. Trong cuộc chiến</a:t>
            </a:r>
            <a:endParaRPr lang="vi-VN" altLang="en-US" sz="3000" b="1"/>
          </a:p>
        </p:txBody>
      </p:sp>
      <p:sp>
        <p:nvSpPr>
          <p:cNvPr id="40965" name="AutoShape 13">
            <a:extLst>
              <a:ext uri="{FF2B5EF4-FFF2-40B4-BE49-F238E27FC236}">
                <a16:creationId xmlns:a16="http://schemas.microsoft.com/office/drawing/2014/main" id="{23380092-D9AF-46EF-B72E-6C41D4513816}"/>
              </a:ext>
            </a:extLst>
          </p:cNvPr>
          <p:cNvSpPr>
            <a:spLocks noChangeArrowheads="1"/>
          </p:cNvSpPr>
          <p:nvPr/>
        </p:nvSpPr>
        <p:spPr bwMode="auto">
          <a:xfrm>
            <a:off x="4648200" y="2535238"/>
            <a:ext cx="4267200" cy="1427162"/>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 B. Trong chiến tranh</a:t>
            </a:r>
            <a:endParaRPr lang="vi-VN" altLang="en-US" sz="3000" b="1"/>
          </a:p>
        </p:txBody>
      </p:sp>
      <p:sp>
        <p:nvSpPr>
          <p:cNvPr id="40966" name="AutoShape 13">
            <a:extLst>
              <a:ext uri="{FF2B5EF4-FFF2-40B4-BE49-F238E27FC236}">
                <a16:creationId xmlns:a16="http://schemas.microsoft.com/office/drawing/2014/main" id="{479B4ECF-08BD-447F-A37E-826E8C092FA0}"/>
              </a:ext>
            </a:extLst>
          </p:cNvPr>
          <p:cNvSpPr>
            <a:spLocks noChangeArrowheads="1"/>
          </p:cNvSpPr>
          <p:nvPr/>
        </p:nvSpPr>
        <p:spPr bwMode="auto">
          <a:xfrm>
            <a:off x="4648200" y="4343400"/>
            <a:ext cx="4283075"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 D. Trên mọi mặt trận</a:t>
            </a:r>
            <a:endParaRPr lang="en-US" altLang="en-US" sz="3000" b="1"/>
          </a:p>
        </p:txBody>
      </p:sp>
      <p:sp>
        <p:nvSpPr>
          <p:cNvPr id="40967" name="Text Box 15">
            <a:extLst>
              <a:ext uri="{FF2B5EF4-FFF2-40B4-BE49-F238E27FC236}">
                <a16:creationId xmlns:a16="http://schemas.microsoft.com/office/drawing/2014/main" id="{DB95A062-17CC-4595-926D-D3BA625B23B5}"/>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14</a:t>
            </a:r>
          </a:p>
        </p:txBody>
      </p:sp>
    </p:spTree>
  </p:cSld>
  <p:clrMapOvr>
    <a:masterClrMapping/>
  </p:clrMapOvr>
  <p:transition spd="slow" advClick="0"/>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Text Box 4">
            <a:extLst>
              <a:ext uri="{FF2B5EF4-FFF2-40B4-BE49-F238E27FC236}">
                <a16:creationId xmlns:a16="http://schemas.microsoft.com/office/drawing/2014/main" id="{F1C66DAE-E8F1-40D8-A10C-7FF4723BA770}"/>
              </a:ext>
            </a:extLst>
          </p:cNvPr>
          <p:cNvSpPr txBox="1">
            <a:spLocks noChangeArrowheads="1"/>
          </p:cNvSpPr>
          <p:nvPr/>
        </p:nvSpPr>
        <p:spPr bwMode="auto">
          <a:xfrm>
            <a:off x="1468438" y="1517650"/>
            <a:ext cx="7446962" cy="554038"/>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3000" spc="-100"/>
              <a:t>Nền QPTD, ANND của nước ta thực chất là:</a:t>
            </a:r>
          </a:p>
        </p:txBody>
      </p:sp>
      <p:sp>
        <p:nvSpPr>
          <p:cNvPr id="43011" name="AutoShape 5">
            <a:extLst>
              <a:ext uri="{FF2B5EF4-FFF2-40B4-BE49-F238E27FC236}">
                <a16:creationId xmlns:a16="http://schemas.microsoft.com/office/drawing/2014/main" id="{DFA7FAC7-BE58-4A0B-9387-3BD755365A03}"/>
              </a:ext>
            </a:extLst>
          </p:cNvPr>
          <p:cNvSpPr>
            <a:spLocks noChangeArrowheads="1"/>
          </p:cNvSpPr>
          <p:nvPr/>
        </p:nvSpPr>
        <p:spPr bwMode="auto">
          <a:xfrm>
            <a:off x="207963" y="4343400"/>
            <a:ext cx="4211637"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Sức mạnh quốc phòng, </a:t>
            </a:r>
          </a:p>
          <a:p>
            <a:pPr algn="ctr" eaLnBrk="1" hangingPunct="1"/>
            <a:r>
              <a:rPr lang="en-US" altLang="en-US" sz="2400"/>
              <a:t>an ninh của đất nước </a:t>
            </a:r>
          </a:p>
        </p:txBody>
      </p:sp>
      <p:sp>
        <p:nvSpPr>
          <p:cNvPr id="43012" name="AutoShape 9">
            <a:extLst>
              <a:ext uri="{FF2B5EF4-FFF2-40B4-BE49-F238E27FC236}">
                <a16:creationId xmlns:a16="http://schemas.microsoft.com/office/drawing/2014/main" id="{7795BFF5-5191-41F4-B485-CD9CC5796FB7}"/>
              </a:ext>
            </a:extLst>
          </p:cNvPr>
          <p:cNvSpPr>
            <a:spLocks noChangeArrowheads="1"/>
          </p:cNvSpPr>
          <p:nvPr/>
        </p:nvSpPr>
        <p:spPr bwMode="auto">
          <a:xfrm>
            <a:off x="4649788" y="4356100"/>
            <a:ext cx="4265612"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D. Nền tảng quốc phòng, </a:t>
            </a:r>
          </a:p>
          <a:p>
            <a:pPr algn="ctr"/>
            <a:r>
              <a:rPr lang="en-US" altLang="en-US" sz="2600"/>
              <a:t>an ninh của đất nước</a:t>
            </a:r>
            <a:endParaRPr lang="vi-VN" altLang="en-US" sz="2600" b="1"/>
          </a:p>
        </p:txBody>
      </p:sp>
      <p:sp>
        <p:nvSpPr>
          <p:cNvPr id="43013" name="AutoShape 9">
            <a:extLst>
              <a:ext uri="{FF2B5EF4-FFF2-40B4-BE49-F238E27FC236}">
                <a16:creationId xmlns:a16="http://schemas.microsoft.com/office/drawing/2014/main" id="{1C5A00F7-F540-4BBC-A13D-4EE2961178DD}"/>
              </a:ext>
            </a:extLst>
          </p:cNvPr>
          <p:cNvSpPr>
            <a:spLocks noChangeArrowheads="1"/>
          </p:cNvSpPr>
          <p:nvPr/>
        </p:nvSpPr>
        <p:spPr bwMode="auto">
          <a:xfrm>
            <a:off x="4649788" y="2514600"/>
            <a:ext cx="4265612"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B. Khả năng quốc phòng, </a:t>
            </a:r>
          </a:p>
          <a:p>
            <a:pPr algn="ctr"/>
            <a:r>
              <a:rPr lang="en-US" altLang="en-US" sz="2600"/>
              <a:t>an ninh của đất nước </a:t>
            </a:r>
            <a:endParaRPr lang="vi-VN" altLang="en-US" sz="2600" b="1"/>
          </a:p>
        </p:txBody>
      </p:sp>
      <p:sp>
        <p:nvSpPr>
          <p:cNvPr id="43014" name="AutoShape 9">
            <a:extLst>
              <a:ext uri="{FF2B5EF4-FFF2-40B4-BE49-F238E27FC236}">
                <a16:creationId xmlns:a16="http://schemas.microsoft.com/office/drawing/2014/main" id="{B539CB89-6AA0-41CE-9084-A041A8C365D1}"/>
              </a:ext>
            </a:extLst>
          </p:cNvPr>
          <p:cNvSpPr>
            <a:spLocks noChangeArrowheads="1"/>
          </p:cNvSpPr>
          <p:nvPr/>
        </p:nvSpPr>
        <p:spPr bwMode="auto">
          <a:xfrm>
            <a:off x="207963" y="2514600"/>
            <a:ext cx="4211637"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A. Tiềm lực quốc phòng, </a:t>
            </a:r>
          </a:p>
          <a:p>
            <a:pPr algn="ctr"/>
            <a:r>
              <a:rPr lang="en-US" altLang="en-US" sz="2600"/>
              <a:t>an ninh của đất nước </a:t>
            </a:r>
            <a:endParaRPr lang="vi-VN" altLang="en-US" sz="2600" b="1"/>
          </a:p>
        </p:txBody>
      </p:sp>
      <p:sp>
        <p:nvSpPr>
          <p:cNvPr id="43015" name="Text Box 15">
            <a:extLst>
              <a:ext uri="{FF2B5EF4-FFF2-40B4-BE49-F238E27FC236}">
                <a16:creationId xmlns:a16="http://schemas.microsoft.com/office/drawing/2014/main" id="{8C97E06F-98B7-498B-876A-12F944D30640}"/>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15</a:t>
            </a:r>
          </a:p>
        </p:txBody>
      </p:sp>
    </p:spTree>
  </p:cSld>
  <p:clrMapOvr>
    <a:masterClrMapping/>
  </p:clrMapOvr>
  <p:transition spd="slow" advClick="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ext Box 4">
            <a:extLst>
              <a:ext uri="{FF2B5EF4-FFF2-40B4-BE49-F238E27FC236}">
                <a16:creationId xmlns:a16="http://schemas.microsoft.com/office/drawing/2014/main" id="{F7D12207-80AE-4EEA-9F10-B87848484160}"/>
              </a:ext>
            </a:extLst>
          </p:cNvPr>
          <p:cNvSpPr txBox="1">
            <a:spLocks noChangeArrowheads="1"/>
          </p:cNvSpPr>
          <p:nvPr/>
        </p:nvSpPr>
        <p:spPr bwMode="auto">
          <a:xfrm>
            <a:off x="1425575" y="1055688"/>
            <a:ext cx="76422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Để xây dựng nền QPTD, ANND</a:t>
            </a:r>
          </a:p>
          <a:p>
            <a:pPr algn="ctr"/>
            <a:r>
              <a:rPr lang="en-US" altLang="en-US" sz="2600"/>
              <a:t>vững mạnh phải kết hợp xây dựng về mọi mặt,</a:t>
            </a:r>
          </a:p>
          <a:p>
            <a:pPr algn="ctr"/>
            <a:r>
              <a:rPr lang="en-US" altLang="en-US" sz="2600"/>
              <a:t>trong đó phải kết hợp chặt chẽ:</a:t>
            </a:r>
          </a:p>
        </p:txBody>
      </p:sp>
      <p:sp>
        <p:nvSpPr>
          <p:cNvPr id="45059" name="AutoShape 5">
            <a:extLst>
              <a:ext uri="{FF2B5EF4-FFF2-40B4-BE49-F238E27FC236}">
                <a16:creationId xmlns:a16="http://schemas.microsoft.com/office/drawing/2014/main" id="{F13327BE-DDA3-4B30-AF68-E8CF70DF29EE}"/>
              </a:ext>
            </a:extLst>
          </p:cNvPr>
          <p:cNvSpPr>
            <a:spLocks noChangeArrowheads="1"/>
          </p:cNvSpPr>
          <p:nvPr/>
        </p:nvSpPr>
        <p:spPr bwMode="auto">
          <a:xfrm>
            <a:off x="4648200" y="2514600"/>
            <a:ext cx="42672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B. Phát triển kinh tế, xã  </a:t>
            </a:r>
          </a:p>
          <a:p>
            <a:pPr algn="ctr" eaLnBrk="1" hangingPunct="1"/>
            <a:r>
              <a:rPr lang="en-US" altLang="en-US" sz="2400"/>
              <a:t>hội với tăng cường củng </a:t>
            </a:r>
          </a:p>
          <a:p>
            <a:pPr algn="ctr" eaLnBrk="1" hangingPunct="1"/>
            <a:r>
              <a:rPr lang="en-US" altLang="en-US" sz="2400"/>
              <a:t>cố quốc phòng, an ninh</a:t>
            </a:r>
          </a:p>
        </p:txBody>
      </p:sp>
      <p:sp>
        <p:nvSpPr>
          <p:cNvPr id="45060" name="AutoShape 10">
            <a:extLst>
              <a:ext uri="{FF2B5EF4-FFF2-40B4-BE49-F238E27FC236}">
                <a16:creationId xmlns:a16="http://schemas.microsoft.com/office/drawing/2014/main" id="{60462146-C739-4AB6-B489-94965479FBDA}"/>
              </a:ext>
            </a:extLst>
          </p:cNvPr>
          <p:cNvSpPr>
            <a:spLocks noChangeArrowheads="1"/>
          </p:cNvSpPr>
          <p:nvPr/>
        </p:nvSpPr>
        <p:spPr bwMode="auto">
          <a:xfrm>
            <a:off x="4648200" y="43434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D. Phát triển các quân </a:t>
            </a:r>
          </a:p>
          <a:p>
            <a:pPr algn="ctr" eaLnBrk="1" hangingPunct="1"/>
            <a:r>
              <a:rPr lang="en-US" altLang="en-US" sz="2600"/>
              <a:t>binh chủng hài hòa với </a:t>
            </a:r>
          </a:p>
          <a:p>
            <a:pPr algn="ctr" eaLnBrk="1" hangingPunct="1"/>
            <a:r>
              <a:rPr lang="en-US" altLang="en-US" sz="2600"/>
              <a:t>kinh tế, văn hóa, xã hội</a:t>
            </a:r>
            <a:endParaRPr lang="en-US" altLang="en-US" sz="2600" b="1"/>
          </a:p>
        </p:txBody>
      </p:sp>
      <p:sp>
        <p:nvSpPr>
          <p:cNvPr id="45061" name="AutoShape 10">
            <a:extLst>
              <a:ext uri="{FF2B5EF4-FFF2-40B4-BE49-F238E27FC236}">
                <a16:creationId xmlns:a16="http://schemas.microsoft.com/office/drawing/2014/main" id="{A7C3F559-243A-4274-A3EF-727260A744BD}"/>
              </a:ext>
            </a:extLst>
          </p:cNvPr>
          <p:cNvSpPr>
            <a:spLocks noChangeArrowheads="1"/>
          </p:cNvSpPr>
          <p:nvPr/>
        </p:nvSpPr>
        <p:spPr bwMode="auto">
          <a:xfrm>
            <a:off x="228600" y="25146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A. Phát triển lực lượng</a:t>
            </a:r>
          </a:p>
          <a:p>
            <a:pPr algn="ctr"/>
            <a:r>
              <a:rPr lang="en-US" altLang="en-US" sz="2600"/>
              <a:t> vũ trang nhân dân với</a:t>
            </a:r>
          </a:p>
          <a:p>
            <a:pPr algn="ctr"/>
            <a:r>
              <a:rPr lang="en-US" altLang="en-US" sz="2600"/>
              <a:t>phát triển kinh tế xã hội</a:t>
            </a:r>
            <a:endParaRPr lang="vi-VN" altLang="en-US" sz="2600" b="1"/>
          </a:p>
        </p:txBody>
      </p:sp>
      <p:sp>
        <p:nvSpPr>
          <p:cNvPr id="45062" name="AutoShape 10">
            <a:extLst>
              <a:ext uri="{FF2B5EF4-FFF2-40B4-BE49-F238E27FC236}">
                <a16:creationId xmlns:a16="http://schemas.microsoft.com/office/drawing/2014/main" id="{C578A243-EF68-4B1A-BF03-F23F207D7DE9}"/>
              </a:ext>
            </a:extLst>
          </p:cNvPr>
          <p:cNvSpPr>
            <a:spLocks noChangeArrowheads="1"/>
          </p:cNvSpPr>
          <p:nvPr/>
        </p:nvSpPr>
        <p:spPr bwMode="auto">
          <a:xfrm>
            <a:off x="228600" y="43434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C. Phát triển KT-XH</a:t>
            </a:r>
          </a:p>
          <a:p>
            <a:pPr algn="ctr"/>
            <a:r>
              <a:rPr lang="en-US" altLang="en-US" sz="2600"/>
              <a:t>với an ninh tư tưởng,</a:t>
            </a:r>
          </a:p>
          <a:p>
            <a:pPr algn="ctr"/>
            <a:r>
              <a:rPr lang="en-US" altLang="en-US" sz="2600"/>
              <a:t>văn hóa và đối ngoại</a:t>
            </a:r>
            <a:endParaRPr lang="vi-VN" altLang="en-US" sz="2600" b="1"/>
          </a:p>
        </p:txBody>
      </p:sp>
      <p:sp>
        <p:nvSpPr>
          <p:cNvPr id="45063" name="Text Box 15">
            <a:extLst>
              <a:ext uri="{FF2B5EF4-FFF2-40B4-BE49-F238E27FC236}">
                <a16:creationId xmlns:a16="http://schemas.microsoft.com/office/drawing/2014/main" id="{2993E48D-0B47-421E-823B-6CDC53F512F5}"/>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16</a:t>
            </a:r>
          </a:p>
        </p:txBody>
      </p:sp>
    </p:spTree>
  </p:cSld>
  <p:clrMapOvr>
    <a:masterClrMapping/>
  </p:clrMapOvr>
  <p:transition spd="slow" advClick="0"/>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Text Box 4">
            <a:extLst>
              <a:ext uri="{FF2B5EF4-FFF2-40B4-BE49-F238E27FC236}">
                <a16:creationId xmlns:a16="http://schemas.microsoft.com/office/drawing/2014/main" id="{1F01A5C5-FC2C-418B-B111-50E7D132B2D2}"/>
              </a:ext>
            </a:extLst>
          </p:cNvPr>
          <p:cNvSpPr txBox="1">
            <a:spLocks noChangeArrowheads="1"/>
          </p:cNvSpPr>
          <p:nvPr/>
        </p:nvSpPr>
        <p:spPr bwMode="auto">
          <a:xfrm>
            <a:off x="1612900" y="1219200"/>
            <a:ext cx="6781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Nhiệm vụ cơ bản xây dựng</a:t>
            </a:r>
          </a:p>
          <a:p>
            <a:pPr algn="ctr" eaLnBrk="1" hangingPunct="1"/>
            <a:r>
              <a:rPr lang="en-US" altLang="en-US" sz="3000"/>
              <a:t>nền QPTD, ANND:</a:t>
            </a:r>
            <a:endParaRPr lang="en-US" altLang="en-US" sz="3000" b="1"/>
          </a:p>
        </p:txBody>
      </p:sp>
      <p:sp>
        <p:nvSpPr>
          <p:cNvPr id="47107" name="AutoShape 5">
            <a:extLst>
              <a:ext uri="{FF2B5EF4-FFF2-40B4-BE49-F238E27FC236}">
                <a16:creationId xmlns:a16="http://schemas.microsoft.com/office/drawing/2014/main" id="{5508689D-8DDA-44C0-A37A-ABC50B8D16C5}"/>
              </a:ext>
            </a:extLst>
          </p:cNvPr>
          <p:cNvSpPr>
            <a:spLocks noChangeArrowheads="1"/>
          </p:cNvSpPr>
          <p:nvPr/>
        </p:nvSpPr>
        <p:spPr bwMode="auto">
          <a:xfrm>
            <a:off x="304800" y="4343400"/>
            <a:ext cx="4078288"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Xây dựng lực lượng </a:t>
            </a:r>
          </a:p>
          <a:p>
            <a:pPr algn="ctr" eaLnBrk="1" hangingPunct="1"/>
            <a:r>
              <a:rPr lang="en-US" altLang="en-US" sz="2400"/>
              <a:t>QP, AN đáp ứng yêu cầu</a:t>
            </a:r>
          </a:p>
          <a:p>
            <a:pPr algn="ctr" eaLnBrk="1" hangingPunct="1"/>
            <a:r>
              <a:rPr lang="en-US" altLang="en-US" sz="2400"/>
              <a:t>bảo vệ vững chắc TQ</a:t>
            </a:r>
          </a:p>
        </p:txBody>
      </p:sp>
      <p:sp>
        <p:nvSpPr>
          <p:cNvPr id="47108" name="AutoShape 13">
            <a:extLst>
              <a:ext uri="{FF2B5EF4-FFF2-40B4-BE49-F238E27FC236}">
                <a16:creationId xmlns:a16="http://schemas.microsoft.com/office/drawing/2014/main" id="{5A5FD5D9-C8FE-42AB-8959-1F83FAB5C9C0}"/>
              </a:ext>
            </a:extLst>
          </p:cNvPr>
          <p:cNvSpPr>
            <a:spLocks noChangeArrowheads="1"/>
          </p:cNvSpPr>
          <p:nvPr/>
        </p:nvSpPr>
        <p:spPr bwMode="auto">
          <a:xfrm>
            <a:off x="4648200" y="25146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B. Chuẩn bị cho TQ đối</a:t>
            </a:r>
          </a:p>
          <a:p>
            <a:pPr algn="ctr" eaLnBrk="1" hangingPunct="1"/>
            <a:r>
              <a:rPr lang="en-US" altLang="en-US" sz="2400"/>
              <a:t>phó thành công với các tình</a:t>
            </a:r>
          </a:p>
          <a:p>
            <a:pPr algn="ctr" eaLnBrk="1" hangingPunct="1"/>
            <a:r>
              <a:rPr lang="en-US" altLang="en-US" sz="2400"/>
              <a:t>huống, lực lượng xâm hại</a:t>
            </a:r>
            <a:endParaRPr lang="en-US" altLang="en-US" sz="2400" b="1">
              <a:latin typeface="Times New Roman" panose="02020603050405020304" pitchFamily="18" charset="0"/>
              <a:cs typeface="Times New Roman" panose="02020603050405020304" pitchFamily="18" charset="0"/>
            </a:endParaRPr>
          </a:p>
        </p:txBody>
      </p:sp>
      <p:sp>
        <p:nvSpPr>
          <p:cNvPr id="47109" name="AutoShape 5">
            <a:extLst>
              <a:ext uri="{FF2B5EF4-FFF2-40B4-BE49-F238E27FC236}">
                <a16:creationId xmlns:a16="http://schemas.microsoft.com/office/drawing/2014/main" id="{63C4025A-D84A-4A1A-B145-32CD70CDF851}"/>
              </a:ext>
            </a:extLst>
          </p:cNvPr>
          <p:cNvSpPr>
            <a:spLocks noChangeArrowheads="1"/>
          </p:cNvSpPr>
          <p:nvPr/>
        </p:nvSpPr>
        <p:spPr bwMode="auto">
          <a:xfrm>
            <a:off x="228600" y="25146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A. Gắn kết chặt chẽ </a:t>
            </a:r>
          </a:p>
          <a:p>
            <a:pPr algn="ctr" eaLnBrk="1" hangingPunct="1"/>
            <a:r>
              <a:rPr lang="en-US" altLang="en-US" sz="2400"/>
              <a:t>các thành phần kinh tế </a:t>
            </a:r>
          </a:p>
          <a:p>
            <a:pPr algn="ctr" eaLnBrk="1" hangingPunct="1"/>
            <a:r>
              <a:rPr lang="en-US" altLang="en-US" sz="2400"/>
              <a:t>với các thành phần QPAN</a:t>
            </a:r>
            <a:endParaRPr lang="en-US" altLang="en-US" sz="2400" b="1"/>
          </a:p>
        </p:txBody>
      </p:sp>
      <p:sp>
        <p:nvSpPr>
          <p:cNvPr id="47110" name="AutoShape 5">
            <a:extLst>
              <a:ext uri="{FF2B5EF4-FFF2-40B4-BE49-F238E27FC236}">
                <a16:creationId xmlns:a16="http://schemas.microsoft.com/office/drawing/2014/main" id="{4CB3D9CC-1487-4FEA-A894-38E0B348AD7C}"/>
              </a:ext>
            </a:extLst>
          </p:cNvPr>
          <p:cNvSpPr>
            <a:spLocks noChangeArrowheads="1"/>
          </p:cNvSpPr>
          <p:nvPr/>
        </p:nvSpPr>
        <p:spPr bwMode="auto">
          <a:xfrm>
            <a:off x="4648200" y="43434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D. Xây dựng lực lượng </a:t>
            </a:r>
          </a:p>
          <a:p>
            <a:pPr algn="ctr" eaLnBrk="1" hangingPunct="1"/>
            <a:r>
              <a:rPr lang="en-US" altLang="en-US" sz="2400"/>
              <a:t>QS, an ninh vững mạnh</a:t>
            </a:r>
          </a:p>
          <a:p>
            <a:pPr algn="ctr" eaLnBrk="1" hangingPunct="1"/>
            <a:r>
              <a:rPr lang="en-US" altLang="en-US" sz="2400"/>
              <a:t> chuẩn bị cho chiến tranh</a:t>
            </a:r>
            <a:endParaRPr lang="en-US" altLang="en-US" sz="2400" b="1"/>
          </a:p>
        </p:txBody>
      </p:sp>
      <p:sp>
        <p:nvSpPr>
          <p:cNvPr id="47111" name="Text Box 15">
            <a:extLst>
              <a:ext uri="{FF2B5EF4-FFF2-40B4-BE49-F238E27FC236}">
                <a16:creationId xmlns:a16="http://schemas.microsoft.com/office/drawing/2014/main" id="{334C7228-F109-4723-B027-7BD10B2F4194}"/>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17</a:t>
            </a:r>
          </a:p>
        </p:txBody>
      </p:sp>
    </p:spTree>
  </p:cSld>
  <p:clrMapOvr>
    <a:masterClrMapping/>
  </p:clrMapOvr>
  <p:transition spd="slow" advClick="0"/>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Text Box 4">
            <a:extLst>
              <a:ext uri="{FF2B5EF4-FFF2-40B4-BE49-F238E27FC236}">
                <a16:creationId xmlns:a16="http://schemas.microsoft.com/office/drawing/2014/main" id="{A452F30B-6C0D-40B8-892C-E1370C2DA99B}"/>
              </a:ext>
            </a:extLst>
          </p:cNvPr>
          <p:cNvSpPr txBox="1">
            <a:spLocks noChangeArrowheads="1"/>
          </p:cNvSpPr>
          <p:nvPr/>
        </p:nvSpPr>
        <p:spPr bwMode="auto">
          <a:xfrm>
            <a:off x="1436688" y="1255713"/>
            <a:ext cx="7373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Cơ chế lãnh đạo, chỉ huy</a:t>
            </a:r>
          </a:p>
          <a:p>
            <a:pPr algn="ctr"/>
            <a:r>
              <a:rPr lang="en-US" altLang="en-US" sz="3000"/>
              <a:t>xây dựng nền QPTD, ANND:</a:t>
            </a:r>
          </a:p>
        </p:txBody>
      </p:sp>
      <p:sp>
        <p:nvSpPr>
          <p:cNvPr id="49155" name="AutoShape 5">
            <a:extLst>
              <a:ext uri="{FF2B5EF4-FFF2-40B4-BE49-F238E27FC236}">
                <a16:creationId xmlns:a16="http://schemas.microsoft.com/office/drawing/2014/main" id="{7E96C066-8B57-42BF-8F67-CD51869A09AD}"/>
              </a:ext>
            </a:extLst>
          </p:cNvPr>
          <p:cNvSpPr>
            <a:spLocks noChangeArrowheads="1"/>
          </p:cNvSpPr>
          <p:nvPr/>
        </p:nvSpPr>
        <p:spPr bwMode="auto">
          <a:xfrm>
            <a:off x="228600" y="2514600"/>
            <a:ext cx="41910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Đảng lãnh đạo, NN</a:t>
            </a:r>
          </a:p>
          <a:p>
            <a:pPr algn="ctr" eaLnBrk="1" hangingPunct="1"/>
            <a:r>
              <a:rPr lang="en-US" altLang="vi-VN" sz="2400"/>
              <a:t>quản lý điều hành, QĐ, </a:t>
            </a:r>
          </a:p>
          <a:p>
            <a:pPr algn="ctr" eaLnBrk="1" hangingPunct="1"/>
            <a:r>
              <a:rPr lang="en-US" altLang="vi-VN" sz="2400"/>
              <a:t>CA làm tham mưu</a:t>
            </a:r>
          </a:p>
        </p:txBody>
      </p:sp>
      <p:sp>
        <p:nvSpPr>
          <p:cNvPr id="49156" name="AutoShape 10">
            <a:extLst>
              <a:ext uri="{FF2B5EF4-FFF2-40B4-BE49-F238E27FC236}">
                <a16:creationId xmlns:a16="http://schemas.microsoft.com/office/drawing/2014/main" id="{2AED4D4B-A28B-4B4A-A625-57FD59318549}"/>
              </a:ext>
            </a:extLst>
          </p:cNvPr>
          <p:cNvSpPr>
            <a:spLocks noChangeArrowheads="1"/>
          </p:cNvSpPr>
          <p:nvPr/>
        </p:nvSpPr>
        <p:spPr bwMode="auto">
          <a:xfrm>
            <a:off x="4648200" y="4351338"/>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D. NN chỉ đạo,</a:t>
            </a:r>
          </a:p>
          <a:p>
            <a:pPr algn="ctr" eaLnBrk="1" hangingPunct="1"/>
            <a:r>
              <a:rPr lang="en-US" altLang="en-US" sz="2600"/>
              <a:t>Đảng lãnh đạo, QĐ, CA </a:t>
            </a:r>
          </a:p>
          <a:p>
            <a:pPr algn="ctr" eaLnBrk="1" hangingPunct="1"/>
            <a:r>
              <a:rPr lang="en-US" altLang="en-US" sz="2600"/>
              <a:t>làm tham mưu</a:t>
            </a:r>
            <a:endParaRPr lang="en-US" altLang="en-US" sz="2600" b="1"/>
          </a:p>
        </p:txBody>
      </p:sp>
      <p:sp>
        <p:nvSpPr>
          <p:cNvPr id="49157" name="AutoShape 10">
            <a:extLst>
              <a:ext uri="{FF2B5EF4-FFF2-40B4-BE49-F238E27FC236}">
                <a16:creationId xmlns:a16="http://schemas.microsoft.com/office/drawing/2014/main" id="{8117BB98-F935-4C19-9DC1-07B71D6F935E}"/>
              </a:ext>
            </a:extLst>
          </p:cNvPr>
          <p:cNvSpPr>
            <a:spLocks noChangeArrowheads="1"/>
          </p:cNvSpPr>
          <p:nvPr/>
        </p:nvSpPr>
        <p:spPr bwMode="auto">
          <a:xfrm>
            <a:off x="4648200" y="25146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B. Đảng chỉ đạo, NN </a:t>
            </a:r>
          </a:p>
          <a:p>
            <a:pPr algn="ctr"/>
            <a:r>
              <a:rPr lang="en-US" altLang="en-US" sz="2600"/>
              <a:t>quản lý điều hành, QP,</a:t>
            </a:r>
          </a:p>
          <a:p>
            <a:pPr algn="ctr"/>
            <a:r>
              <a:rPr lang="en-US" altLang="en-US" sz="2600"/>
              <a:t>AN đề xuất</a:t>
            </a:r>
            <a:endParaRPr lang="vi-VN" altLang="en-US" sz="2600" b="1"/>
          </a:p>
        </p:txBody>
      </p:sp>
      <p:sp>
        <p:nvSpPr>
          <p:cNvPr id="49158" name="AutoShape 10">
            <a:extLst>
              <a:ext uri="{FF2B5EF4-FFF2-40B4-BE49-F238E27FC236}">
                <a16:creationId xmlns:a16="http://schemas.microsoft.com/office/drawing/2014/main" id="{B0A83127-753F-4895-9EDB-8BE7F98DA014}"/>
              </a:ext>
            </a:extLst>
          </p:cNvPr>
          <p:cNvSpPr>
            <a:spLocks noChangeArrowheads="1"/>
          </p:cNvSpPr>
          <p:nvPr/>
        </p:nvSpPr>
        <p:spPr bwMode="auto">
          <a:xfrm>
            <a:off x="228600" y="4351338"/>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C. Đảng lãnh đạo,</a:t>
            </a:r>
          </a:p>
          <a:p>
            <a:pPr algn="ctr"/>
            <a:r>
              <a:rPr lang="en-US" altLang="en-US" sz="2600"/>
              <a:t>nhân dân làm chủ, BQP </a:t>
            </a:r>
          </a:p>
          <a:p>
            <a:pPr algn="ctr"/>
            <a:r>
              <a:rPr lang="en-US" altLang="en-US" sz="2600"/>
              <a:t>chỉ huy, điều hành</a:t>
            </a:r>
            <a:endParaRPr lang="vi-VN" altLang="en-US" sz="2600" b="1"/>
          </a:p>
        </p:txBody>
      </p:sp>
      <p:sp>
        <p:nvSpPr>
          <p:cNvPr id="49159" name="Text Box 15">
            <a:extLst>
              <a:ext uri="{FF2B5EF4-FFF2-40B4-BE49-F238E27FC236}">
                <a16:creationId xmlns:a16="http://schemas.microsoft.com/office/drawing/2014/main" id="{FC132B7A-A3D8-4F57-A194-DCCF92976745}"/>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18</a:t>
            </a:r>
          </a:p>
        </p:txBody>
      </p:sp>
    </p:spTree>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Text Box 4">
            <a:extLst>
              <a:ext uri="{FF2B5EF4-FFF2-40B4-BE49-F238E27FC236}">
                <a16:creationId xmlns:a16="http://schemas.microsoft.com/office/drawing/2014/main" id="{0833965F-EACB-479E-9EFA-408139EFFBBC}"/>
              </a:ext>
            </a:extLst>
          </p:cNvPr>
          <p:cNvSpPr txBox="1">
            <a:spLocks noChangeArrowheads="1"/>
          </p:cNvSpPr>
          <p:nvPr/>
        </p:nvSpPr>
        <p:spPr bwMode="auto">
          <a:xfrm>
            <a:off x="1581150" y="1511300"/>
            <a:ext cx="71088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Cơ sở để xây dựng thế trận QPTD là:</a:t>
            </a:r>
            <a:endParaRPr lang="en-US" altLang="en-US" sz="3000" b="1"/>
          </a:p>
        </p:txBody>
      </p:sp>
      <p:sp>
        <p:nvSpPr>
          <p:cNvPr id="51203" name="AutoShape 5">
            <a:extLst>
              <a:ext uri="{FF2B5EF4-FFF2-40B4-BE49-F238E27FC236}">
                <a16:creationId xmlns:a16="http://schemas.microsoft.com/office/drawing/2014/main" id="{E695B711-939E-45E5-9695-B9EA105F8ADA}"/>
              </a:ext>
            </a:extLst>
          </p:cNvPr>
          <p:cNvSpPr>
            <a:spLocks noChangeArrowheads="1"/>
          </p:cNvSpPr>
          <p:nvPr/>
        </p:nvSpPr>
        <p:spPr bwMode="auto">
          <a:xfrm>
            <a:off x="228600" y="4343400"/>
            <a:ext cx="410845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C. Đường lối chiến tranh </a:t>
            </a:r>
          </a:p>
          <a:p>
            <a:pPr algn="ctr" eaLnBrk="1" hangingPunct="1"/>
            <a:r>
              <a:rPr lang="en-US" altLang="vi-VN" sz="2400"/>
              <a:t>nhân dân của Đảng</a:t>
            </a:r>
          </a:p>
        </p:txBody>
      </p:sp>
      <p:sp>
        <p:nvSpPr>
          <p:cNvPr id="65546" name="AutoShape 10">
            <a:extLst>
              <a:ext uri="{FF2B5EF4-FFF2-40B4-BE49-F238E27FC236}">
                <a16:creationId xmlns:a16="http://schemas.microsoft.com/office/drawing/2014/main" id="{8304D6D5-43A8-475A-889B-A9C6C816C4FA}"/>
              </a:ext>
            </a:extLst>
          </p:cNvPr>
          <p:cNvSpPr>
            <a:spLocks noChangeArrowheads="1"/>
          </p:cNvSpPr>
          <p:nvPr/>
        </p:nvSpPr>
        <p:spPr bwMode="auto">
          <a:xfrm>
            <a:off x="4648200" y="4344988"/>
            <a:ext cx="4267200" cy="1446212"/>
          </a:xfrm>
          <a:prstGeom prst="flowChartTerminator">
            <a:avLst/>
          </a:prstGeom>
          <a:solidFill>
            <a:schemeClr val="bg1"/>
          </a:solidFill>
          <a:ln w="95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600" dirty="0">
                <a:solidFill>
                  <a:schemeClr val="tx1"/>
                </a:solidFill>
              </a:rPr>
              <a:t> D. </a:t>
            </a:r>
            <a:r>
              <a:rPr lang="en-US" sz="2600" dirty="0" err="1">
                <a:solidFill>
                  <a:schemeClr val="tx1"/>
                </a:solidFill>
              </a:rPr>
              <a:t>Thay</a:t>
            </a:r>
            <a:r>
              <a:rPr lang="en-US" sz="2600" dirty="0">
                <a:solidFill>
                  <a:schemeClr val="tx1"/>
                </a:solidFill>
              </a:rPr>
              <a:t> </a:t>
            </a:r>
            <a:r>
              <a:rPr lang="en-US" sz="2600" dirty="0" err="1">
                <a:solidFill>
                  <a:schemeClr val="tx1"/>
                </a:solidFill>
              </a:rPr>
              <a:t>đổi</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cục</a:t>
            </a:r>
            <a:r>
              <a:rPr lang="en-US" sz="2600" dirty="0">
                <a:solidFill>
                  <a:schemeClr val="tx1"/>
                </a:solidFill>
              </a:rPr>
              <a:t> </a:t>
            </a:r>
            <a:r>
              <a:rPr lang="en-US" sz="2600" dirty="0" err="1">
                <a:solidFill>
                  <a:schemeClr val="tx1"/>
                </a:solidFill>
              </a:rPr>
              <a:t>diện</a:t>
            </a:r>
            <a:r>
              <a:rPr lang="en-US" sz="2600" dirty="0">
                <a:solidFill>
                  <a:schemeClr val="tx1"/>
                </a:solidFill>
              </a:rPr>
              <a:t> </a:t>
            </a:r>
          </a:p>
          <a:p>
            <a:pPr algn="ctr">
              <a:defRPr/>
            </a:pPr>
            <a:r>
              <a:rPr lang="en-US" sz="2600" dirty="0" err="1">
                <a:solidFill>
                  <a:schemeClr val="tx1"/>
                </a:solidFill>
              </a:rPr>
              <a:t>trên</a:t>
            </a:r>
            <a:r>
              <a:rPr lang="en-US" sz="2600" dirty="0">
                <a:solidFill>
                  <a:schemeClr val="tx1"/>
                </a:solidFill>
              </a:rPr>
              <a:t> </a:t>
            </a:r>
            <a:r>
              <a:rPr lang="en-US" sz="2600" dirty="0" err="1">
                <a:solidFill>
                  <a:schemeClr val="tx1"/>
                </a:solidFill>
              </a:rPr>
              <a:t>thế</a:t>
            </a:r>
            <a:r>
              <a:rPr lang="en-US" sz="2600" dirty="0">
                <a:solidFill>
                  <a:schemeClr val="tx1"/>
                </a:solidFill>
              </a:rPr>
              <a:t> </a:t>
            </a:r>
            <a:r>
              <a:rPr lang="en-US" sz="2600" dirty="0" err="1">
                <a:solidFill>
                  <a:schemeClr val="tx1"/>
                </a:solidFill>
              </a:rPr>
              <a:t>giới</a:t>
            </a:r>
            <a:endParaRPr lang="vi-VN" sz="2600" b="1" dirty="0">
              <a:solidFill>
                <a:schemeClr val="tx1"/>
              </a:solidFill>
            </a:endParaRPr>
          </a:p>
        </p:txBody>
      </p:sp>
      <p:sp>
        <p:nvSpPr>
          <p:cNvPr id="26" name="AutoShape 10">
            <a:extLst>
              <a:ext uri="{FF2B5EF4-FFF2-40B4-BE49-F238E27FC236}">
                <a16:creationId xmlns:a16="http://schemas.microsoft.com/office/drawing/2014/main" id="{9B3683A3-A4AF-464A-A20F-A2A69FABD1C8}"/>
              </a:ext>
            </a:extLst>
          </p:cNvPr>
          <p:cNvSpPr>
            <a:spLocks noChangeArrowheads="1"/>
          </p:cNvSpPr>
          <p:nvPr/>
        </p:nvSpPr>
        <p:spPr bwMode="auto">
          <a:xfrm>
            <a:off x="4724400" y="2514600"/>
            <a:ext cx="4191000" cy="1423988"/>
          </a:xfrm>
          <a:prstGeom prst="flowChartTerminator">
            <a:avLst/>
          </a:prstGeom>
          <a:solidFill>
            <a:schemeClr val="bg1"/>
          </a:solidFill>
          <a:ln w="95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600" dirty="0">
                <a:solidFill>
                  <a:schemeClr val="tx1"/>
                </a:solidFill>
              </a:rPr>
              <a:t> B. </a:t>
            </a:r>
            <a:r>
              <a:rPr lang="en-US" sz="2600" dirty="0" err="1">
                <a:solidFill>
                  <a:schemeClr val="tx1"/>
                </a:solidFill>
              </a:rPr>
              <a:t>Truyền</a:t>
            </a:r>
            <a:r>
              <a:rPr lang="en-US" sz="2600" dirty="0">
                <a:solidFill>
                  <a:schemeClr val="tx1"/>
                </a:solidFill>
              </a:rPr>
              <a:t> </a:t>
            </a:r>
            <a:r>
              <a:rPr lang="en-US" sz="2600" dirty="0" err="1">
                <a:solidFill>
                  <a:schemeClr val="tx1"/>
                </a:solidFill>
              </a:rPr>
              <a:t>thống</a:t>
            </a:r>
            <a:r>
              <a:rPr lang="en-US" sz="2600" dirty="0">
                <a:solidFill>
                  <a:schemeClr val="tx1"/>
                </a:solidFill>
              </a:rPr>
              <a:t> </a:t>
            </a:r>
            <a:r>
              <a:rPr lang="en-US" sz="2600" dirty="0" err="1">
                <a:solidFill>
                  <a:schemeClr val="tx1"/>
                </a:solidFill>
              </a:rPr>
              <a:t>đánh</a:t>
            </a:r>
            <a:r>
              <a:rPr lang="en-US" sz="2600" dirty="0">
                <a:solidFill>
                  <a:schemeClr val="tx1"/>
                </a:solidFill>
              </a:rPr>
              <a:t> </a:t>
            </a:r>
            <a:r>
              <a:rPr lang="en-US" sz="2600" dirty="0" err="1">
                <a:solidFill>
                  <a:schemeClr val="tx1"/>
                </a:solidFill>
              </a:rPr>
              <a:t>giặc</a:t>
            </a:r>
            <a:r>
              <a:rPr lang="en-US" sz="2600" dirty="0">
                <a:solidFill>
                  <a:schemeClr val="tx1"/>
                </a:solidFill>
              </a:rPr>
              <a:t> </a:t>
            </a:r>
          </a:p>
          <a:p>
            <a:pPr algn="ctr" eaLnBrk="1" hangingPunct="1">
              <a:defRPr/>
            </a:pPr>
            <a:r>
              <a:rPr lang="en-US" sz="2600" dirty="0" err="1">
                <a:solidFill>
                  <a:schemeClr val="tx1"/>
                </a:solidFill>
              </a:rPr>
              <a:t>của</a:t>
            </a:r>
            <a:r>
              <a:rPr lang="en-US" sz="2600" dirty="0">
                <a:solidFill>
                  <a:schemeClr val="tx1"/>
                </a:solidFill>
              </a:rPr>
              <a:t> </a:t>
            </a:r>
            <a:r>
              <a:rPr lang="en-US" sz="2600" dirty="0" err="1">
                <a:solidFill>
                  <a:schemeClr val="tx1"/>
                </a:solidFill>
              </a:rPr>
              <a:t>ông</a:t>
            </a:r>
            <a:r>
              <a:rPr lang="en-US" sz="2600" dirty="0">
                <a:solidFill>
                  <a:schemeClr val="tx1"/>
                </a:solidFill>
              </a:rPr>
              <a:t> cha ta</a:t>
            </a:r>
            <a:endParaRPr lang="en-US" sz="2600" b="1" dirty="0">
              <a:solidFill>
                <a:schemeClr val="tx1"/>
              </a:solidFill>
            </a:endParaRPr>
          </a:p>
        </p:txBody>
      </p:sp>
      <p:sp>
        <p:nvSpPr>
          <p:cNvPr id="27" name="AutoShape 10">
            <a:extLst>
              <a:ext uri="{FF2B5EF4-FFF2-40B4-BE49-F238E27FC236}">
                <a16:creationId xmlns:a16="http://schemas.microsoft.com/office/drawing/2014/main" id="{6D672CF2-758A-4842-B0D7-90E705151CEB}"/>
              </a:ext>
            </a:extLst>
          </p:cNvPr>
          <p:cNvSpPr>
            <a:spLocks noChangeArrowheads="1"/>
          </p:cNvSpPr>
          <p:nvPr/>
        </p:nvSpPr>
        <p:spPr bwMode="auto">
          <a:xfrm>
            <a:off x="228600" y="2514600"/>
            <a:ext cx="4191000" cy="1423988"/>
          </a:xfrm>
          <a:prstGeom prst="flowChartTerminator">
            <a:avLst/>
          </a:prstGeom>
          <a:solidFill>
            <a:schemeClr val="bg1"/>
          </a:solidFill>
          <a:ln w="95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600" dirty="0">
                <a:solidFill>
                  <a:schemeClr val="tx1"/>
                </a:solidFill>
              </a:rPr>
              <a:t> A. </a:t>
            </a:r>
            <a:r>
              <a:rPr lang="en-US" sz="2600" dirty="0" err="1">
                <a:solidFill>
                  <a:schemeClr val="tx1"/>
                </a:solidFill>
              </a:rPr>
              <a:t>Sự</a:t>
            </a:r>
            <a:r>
              <a:rPr lang="en-US" sz="2600" dirty="0">
                <a:solidFill>
                  <a:schemeClr val="tx1"/>
                </a:solidFill>
              </a:rPr>
              <a:t> </a:t>
            </a:r>
            <a:r>
              <a:rPr lang="en-US" sz="2600" dirty="0" err="1">
                <a:solidFill>
                  <a:schemeClr val="tx1"/>
                </a:solidFill>
              </a:rPr>
              <a:t>xuất</a:t>
            </a:r>
            <a:r>
              <a:rPr lang="en-US" sz="2600" dirty="0">
                <a:solidFill>
                  <a:schemeClr val="tx1"/>
                </a:solidFill>
              </a:rPr>
              <a:t> </a:t>
            </a:r>
            <a:r>
              <a:rPr lang="en-US" sz="2600" dirty="0" err="1">
                <a:solidFill>
                  <a:schemeClr val="tx1"/>
                </a:solidFill>
              </a:rPr>
              <a:t>hiện</a:t>
            </a:r>
            <a:r>
              <a:rPr lang="en-US" sz="2600" dirty="0">
                <a:solidFill>
                  <a:schemeClr val="tx1"/>
                </a:solidFill>
              </a:rPr>
              <a:t> </a:t>
            </a:r>
            <a:r>
              <a:rPr lang="en-US" sz="2600" dirty="0" err="1">
                <a:solidFill>
                  <a:schemeClr val="tx1"/>
                </a:solidFill>
              </a:rPr>
              <a:t>của</a:t>
            </a:r>
            <a:r>
              <a:rPr lang="en-US" sz="2600" dirty="0">
                <a:solidFill>
                  <a:schemeClr val="tx1"/>
                </a:solidFill>
              </a:rPr>
              <a:t> </a:t>
            </a:r>
          </a:p>
          <a:p>
            <a:pPr algn="ctr" eaLnBrk="1" hangingPunct="1">
              <a:defRPr/>
            </a:pPr>
            <a:r>
              <a:rPr lang="en-US" sz="2600" dirty="0" err="1">
                <a:solidFill>
                  <a:schemeClr val="tx1"/>
                </a:solidFill>
              </a:rPr>
              <a:t>chiến</a:t>
            </a:r>
            <a:r>
              <a:rPr lang="en-US" sz="2600" dirty="0">
                <a:solidFill>
                  <a:schemeClr val="tx1"/>
                </a:solidFill>
              </a:rPr>
              <a:t> </a:t>
            </a:r>
            <a:r>
              <a:rPr lang="en-US" sz="2600" dirty="0" err="1">
                <a:solidFill>
                  <a:schemeClr val="tx1"/>
                </a:solidFill>
              </a:rPr>
              <a:t>tranh</a:t>
            </a:r>
            <a:r>
              <a:rPr lang="en-US" sz="2600" dirty="0">
                <a:solidFill>
                  <a:schemeClr val="tx1"/>
                </a:solidFill>
              </a:rPr>
              <a:t> </a:t>
            </a:r>
            <a:r>
              <a:rPr lang="en-US" sz="2600" dirty="0" err="1">
                <a:solidFill>
                  <a:schemeClr val="tx1"/>
                </a:solidFill>
              </a:rPr>
              <a:t>kiểu</a:t>
            </a:r>
            <a:r>
              <a:rPr lang="en-US" sz="2600" dirty="0">
                <a:solidFill>
                  <a:schemeClr val="tx1"/>
                </a:solidFill>
              </a:rPr>
              <a:t> </a:t>
            </a:r>
            <a:r>
              <a:rPr lang="en-US" sz="2600" dirty="0" err="1">
                <a:solidFill>
                  <a:schemeClr val="tx1"/>
                </a:solidFill>
              </a:rPr>
              <a:t>mới</a:t>
            </a:r>
            <a:endParaRPr lang="en-US" sz="2600" b="1" dirty="0">
              <a:solidFill>
                <a:schemeClr val="tx1"/>
              </a:solidFill>
            </a:endParaRPr>
          </a:p>
        </p:txBody>
      </p:sp>
      <p:sp>
        <p:nvSpPr>
          <p:cNvPr id="51207" name="Text Box 15">
            <a:extLst>
              <a:ext uri="{FF2B5EF4-FFF2-40B4-BE49-F238E27FC236}">
                <a16:creationId xmlns:a16="http://schemas.microsoft.com/office/drawing/2014/main" id="{3FDF0E5A-3343-4A42-A75D-CE4B51E0EC4D}"/>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19</a:t>
            </a:r>
          </a:p>
        </p:txBody>
      </p:sp>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4">
            <a:extLst>
              <a:ext uri="{FF2B5EF4-FFF2-40B4-BE49-F238E27FC236}">
                <a16:creationId xmlns:a16="http://schemas.microsoft.com/office/drawing/2014/main" id="{F35BE62B-146C-4432-B849-540ECB3DE2B7}"/>
              </a:ext>
            </a:extLst>
          </p:cNvPr>
          <p:cNvSpPr txBox="1">
            <a:spLocks noChangeArrowheads="1"/>
          </p:cNvSpPr>
          <p:nvPr/>
        </p:nvSpPr>
        <p:spPr bwMode="auto">
          <a:xfrm>
            <a:off x="1525588" y="1217613"/>
            <a:ext cx="66929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Hai nhiệm vụ chiến lược của</a:t>
            </a:r>
          </a:p>
          <a:p>
            <a:pPr algn="ctr" eaLnBrk="1" hangingPunct="1"/>
            <a:r>
              <a:rPr lang="en-US" altLang="en-US" sz="3000"/>
              <a:t>cách mạng Việt Nam hiện nay là: </a:t>
            </a:r>
          </a:p>
        </p:txBody>
      </p:sp>
      <p:sp>
        <p:nvSpPr>
          <p:cNvPr id="16387" name="AutoShape 5">
            <a:extLst>
              <a:ext uri="{FF2B5EF4-FFF2-40B4-BE49-F238E27FC236}">
                <a16:creationId xmlns:a16="http://schemas.microsoft.com/office/drawing/2014/main" id="{0F70DCF0-F4A5-419E-9570-9A2505269C9F}"/>
              </a:ext>
            </a:extLst>
          </p:cNvPr>
          <p:cNvSpPr>
            <a:spLocks noChangeArrowheads="1"/>
          </p:cNvSpPr>
          <p:nvPr/>
        </p:nvSpPr>
        <p:spPr bwMode="auto">
          <a:xfrm>
            <a:off x="228600" y="4343400"/>
            <a:ext cx="4208463"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Xây dựng chủ nghĩa</a:t>
            </a:r>
          </a:p>
          <a:p>
            <a:pPr algn="ctr" eaLnBrk="1" hangingPunct="1"/>
            <a:r>
              <a:rPr lang="en-US" altLang="en-US" sz="2400"/>
              <a:t> xã hội và bảo vệ Tổ</a:t>
            </a:r>
          </a:p>
          <a:p>
            <a:pPr algn="ctr" eaLnBrk="1" hangingPunct="1"/>
            <a:r>
              <a:rPr lang="en-US" altLang="en-US" sz="2400"/>
              <a:t> quốc xã hội chủ nghĩa</a:t>
            </a:r>
          </a:p>
        </p:txBody>
      </p:sp>
      <p:sp>
        <p:nvSpPr>
          <p:cNvPr id="16388" name="AutoShape 13">
            <a:extLst>
              <a:ext uri="{FF2B5EF4-FFF2-40B4-BE49-F238E27FC236}">
                <a16:creationId xmlns:a16="http://schemas.microsoft.com/office/drawing/2014/main" id="{3BB1702C-5C4E-4471-8442-70983A3ED43A}"/>
              </a:ext>
            </a:extLst>
          </p:cNvPr>
          <p:cNvSpPr>
            <a:spLocks noChangeArrowheads="1"/>
          </p:cNvSpPr>
          <p:nvPr/>
        </p:nvSpPr>
        <p:spPr bwMode="auto">
          <a:xfrm>
            <a:off x="4648200" y="4343400"/>
            <a:ext cx="42545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D. Bảo vệ độc lập dân</a:t>
            </a:r>
          </a:p>
          <a:p>
            <a:pPr algn="ctr" eaLnBrk="1" hangingPunct="1"/>
            <a:r>
              <a:rPr lang="en-US" altLang="en-US" sz="2800"/>
              <a:t> tộc và xây dựng </a:t>
            </a:r>
          </a:p>
          <a:p>
            <a:pPr algn="ctr" eaLnBrk="1" hangingPunct="1"/>
            <a:r>
              <a:rPr lang="en-US" altLang="en-US" sz="2800"/>
              <a:t>xã hội chủ nghĩa</a:t>
            </a:r>
          </a:p>
        </p:txBody>
      </p:sp>
      <p:sp>
        <p:nvSpPr>
          <p:cNvPr id="16389" name="AutoShape 13">
            <a:extLst>
              <a:ext uri="{FF2B5EF4-FFF2-40B4-BE49-F238E27FC236}">
                <a16:creationId xmlns:a16="http://schemas.microsoft.com/office/drawing/2014/main" id="{A1742965-C997-4323-9D58-BD2FEA2F1BB7}"/>
              </a:ext>
            </a:extLst>
          </p:cNvPr>
          <p:cNvSpPr>
            <a:spLocks noChangeArrowheads="1"/>
          </p:cNvSpPr>
          <p:nvPr/>
        </p:nvSpPr>
        <p:spPr bwMode="auto">
          <a:xfrm>
            <a:off x="241300" y="2501900"/>
            <a:ext cx="4195763"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A. Xây dựng phát triển </a:t>
            </a:r>
          </a:p>
          <a:p>
            <a:pPr algn="ctr" eaLnBrk="1" hangingPunct="1"/>
            <a:r>
              <a:rPr lang="en-US" altLang="en-US" sz="2800"/>
              <a:t>kinh tế và bảo vệ vững </a:t>
            </a:r>
          </a:p>
          <a:p>
            <a:pPr algn="ctr" eaLnBrk="1" hangingPunct="1"/>
            <a:r>
              <a:rPr lang="en-US" altLang="en-US" sz="2800"/>
              <a:t>chắc dộc lập dân tộc</a:t>
            </a:r>
          </a:p>
        </p:txBody>
      </p:sp>
      <p:sp>
        <p:nvSpPr>
          <p:cNvPr id="16390" name="AutoShape 13">
            <a:extLst>
              <a:ext uri="{FF2B5EF4-FFF2-40B4-BE49-F238E27FC236}">
                <a16:creationId xmlns:a16="http://schemas.microsoft.com/office/drawing/2014/main" id="{D227F7D2-6432-4205-A477-F61F22ED915F}"/>
              </a:ext>
            </a:extLst>
          </p:cNvPr>
          <p:cNvSpPr>
            <a:spLocks noChangeArrowheads="1"/>
          </p:cNvSpPr>
          <p:nvPr/>
        </p:nvSpPr>
        <p:spPr bwMode="auto">
          <a:xfrm>
            <a:off x="4648200" y="2501900"/>
            <a:ext cx="42545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B. Bảo vệ tổ quốc XHCN</a:t>
            </a:r>
          </a:p>
          <a:p>
            <a:pPr algn="ctr" eaLnBrk="1" hangingPunct="1"/>
            <a:r>
              <a:rPr lang="en-US" altLang="en-US" sz="2800"/>
              <a:t> và xây dựng đất nước </a:t>
            </a:r>
          </a:p>
          <a:p>
            <a:pPr algn="ctr" eaLnBrk="1" hangingPunct="1"/>
            <a:r>
              <a:rPr lang="en-US" altLang="en-US" sz="2800"/>
              <a:t>xã hội chủ nghĩa</a:t>
            </a:r>
          </a:p>
        </p:txBody>
      </p:sp>
      <p:sp>
        <p:nvSpPr>
          <p:cNvPr id="16391" name="Text Box 15">
            <a:extLst>
              <a:ext uri="{FF2B5EF4-FFF2-40B4-BE49-F238E27FC236}">
                <a16:creationId xmlns:a16="http://schemas.microsoft.com/office/drawing/2014/main" id="{92A93645-5467-4180-A71E-C3C4B5B70F1D}"/>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02</a:t>
            </a:r>
          </a:p>
        </p:txBody>
      </p:sp>
    </p:spTree>
  </p:cSld>
  <p:clrMapOvr>
    <a:masterClrMapping/>
  </p:clrMapOvr>
  <p:transition spd="slow" advClick="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Text Box 4">
            <a:extLst>
              <a:ext uri="{FF2B5EF4-FFF2-40B4-BE49-F238E27FC236}">
                <a16:creationId xmlns:a16="http://schemas.microsoft.com/office/drawing/2014/main" id="{4B4A686D-3244-4CAD-89BD-13C63B930507}"/>
              </a:ext>
            </a:extLst>
          </p:cNvPr>
          <p:cNvSpPr txBox="1">
            <a:spLocks noChangeArrowheads="1"/>
          </p:cNvSpPr>
          <p:nvPr/>
        </p:nvSpPr>
        <p:spPr bwMode="auto">
          <a:xfrm>
            <a:off x="1674813" y="1254125"/>
            <a:ext cx="7086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Nền QPTD, ANND ở nước ta</a:t>
            </a:r>
          </a:p>
          <a:p>
            <a:pPr algn="ctr"/>
            <a:r>
              <a:rPr lang="en-US" altLang="en-US" sz="3000"/>
              <a:t>được xây dựng trên nền tảng tư tưởng:</a:t>
            </a:r>
          </a:p>
        </p:txBody>
      </p:sp>
      <p:sp>
        <p:nvSpPr>
          <p:cNvPr id="53251" name="AutoShape 5">
            <a:extLst>
              <a:ext uri="{FF2B5EF4-FFF2-40B4-BE49-F238E27FC236}">
                <a16:creationId xmlns:a16="http://schemas.microsoft.com/office/drawing/2014/main" id="{E449D3BF-F25B-4BDB-9944-A8EFEAE242E5}"/>
              </a:ext>
            </a:extLst>
          </p:cNvPr>
          <p:cNvSpPr>
            <a:spLocks noChangeArrowheads="1"/>
          </p:cNvSpPr>
          <p:nvPr/>
        </p:nvSpPr>
        <p:spPr bwMode="auto">
          <a:xfrm>
            <a:off x="4648200" y="2560638"/>
            <a:ext cx="4267200" cy="1401762"/>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B. Chủ nghĩa Mác-Lênin,</a:t>
            </a:r>
          </a:p>
          <a:p>
            <a:pPr algn="ctr" eaLnBrk="1" hangingPunct="1"/>
            <a:r>
              <a:rPr lang="en-US" altLang="en-US" sz="2400"/>
              <a:t> tư tưởng Hồ Chí Minh</a:t>
            </a:r>
          </a:p>
        </p:txBody>
      </p:sp>
      <p:sp>
        <p:nvSpPr>
          <p:cNvPr id="53252" name="AutoShape 10">
            <a:extLst>
              <a:ext uri="{FF2B5EF4-FFF2-40B4-BE49-F238E27FC236}">
                <a16:creationId xmlns:a16="http://schemas.microsoft.com/office/drawing/2014/main" id="{F9B3B4C2-FC02-472C-918D-A1208554314A}"/>
              </a:ext>
            </a:extLst>
          </p:cNvPr>
          <p:cNvSpPr>
            <a:spLocks noChangeArrowheads="1"/>
          </p:cNvSpPr>
          <p:nvPr/>
        </p:nvSpPr>
        <p:spPr bwMode="auto">
          <a:xfrm>
            <a:off x="228600" y="2560638"/>
            <a:ext cx="4191000" cy="1401762"/>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A. Tư tưởng quân sự </a:t>
            </a:r>
          </a:p>
          <a:p>
            <a:pPr algn="ctr" eaLnBrk="1" hangingPunct="1"/>
            <a:r>
              <a:rPr lang="en-US" altLang="en-US" sz="2600"/>
              <a:t>Việt Nam, chủ nghĩa</a:t>
            </a:r>
          </a:p>
          <a:p>
            <a:pPr algn="ctr" eaLnBrk="1" hangingPunct="1"/>
            <a:r>
              <a:rPr lang="en-US" altLang="en-US" sz="2600"/>
              <a:t>Mác-Lênin</a:t>
            </a:r>
            <a:endParaRPr lang="en-US" altLang="en-US" sz="2600" b="1"/>
          </a:p>
        </p:txBody>
      </p:sp>
      <p:sp>
        <p:nvSpPr>
          <p:cNvPr id="53253" name="AutoShape 10">
            <a:extLst>
              <a:ext uri="{FF2B5EF4-FFF2-40B4-BE49-F238E27FC236}">
                <a16:creationId xmlns:a16="http://schemas.microsoft.com/office/drawing/2014/main" id="{2BEF442B-BC5B-4D0D-8015-A2190DBBA411}"/>
              </a:ext>
            </a:extLst>
          </p:cNvPr>
          <p:cNvSpPr>
            <a:spLocks noChangeArrowheads="1"/>
          </p:cNvSpPr>
          <p:nvPr/>
        </p:nvSpPr>
        <p:spPr bwMode="auto">
          <a:xfrm>
            <a:off x="228600" y="43434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C. Chủ nghĩa Mác-Lênin, </a:t>
            </a:r>
          </a:p>
          <a:p>
            <a:pPr algn="ctr" eaLnBrk="1" hangingPunct="1"/>
            <a:r>
              <a:rPr lang="en-US" altLang="en-US" sz="2600"/>
              <a:t>truyền thống chống </a:t>
            </a:r>
          </a:p>
          <a:p>
            <a:pPr algn="ctr" eaLnBrk="1" hangingPunct="1"/>
            <a:r>
              <a:rPr lang="en-US" altLang="en-US" sz="2600"/>
              <a:t>ngoại xâm</a:t>
            </a:r>
            <a:endParaRPr lang="en-US" altLang="en-US" sz="2600" b="1"/>
          </a:p>
        </p:txBody>
      </p:sp>
      <p:sp>
        <p:nvSpPr>
          <p:cNvPr id="53254" name="AutoShape 10">
            <a:extLst>
              <a:ext uri="{FF2B5EF4-FFF2-40B4-BE49-F238E27FC236}">
                <a16:creationId xmlns:a16="http://schemas.microsoft.com/office/drawing/2014/main" id="{C1EDD223-6C30-4D5F-AF6C-1FA59D01C1F2}"/>
              </a:ext>
            </a:extLst>
          </p:cNvPr>
          <p:cNvSpPr>
            <a:spLocks noChangeArrowheads="1"/>
          </p:cNvSpPr>
          <p:nvPr/>
        </p:nvSpPr>
        <p:spPr bwMode="auto">
          <a:xfrm>
            <a:off x="4665663" y="4352925"/>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D. Tư tưởng Hồ Chí Minh, </a:t>
            </a:r>
          </a:p>
          <a:p>
            <a:pPr algn="ctr" eaLnBrk="1" hangingPunct="1"/>
            <a:r>
              <a:rPr lang="en-US" altLang="en-US" sz="2600"/>
              <a:t>thực tiễn quốc phòng </a:t>
            </a:r>
          </a:p>
          <a:p>
            <a:pPr algn="ctr" eaLnBrk="1" hangingPunct="1"/>
            <a:r>
              <a:rPr lang="en-US" altLang="en-US" sz="2600"/>
              <a:t>thế giới</a:t>
            </a:r>
            <a:endParaRPr lang="en-US" altLang="en-US" sz="2600" b="1"/>
          </a:p>
        </p:txBody>
      </p:sp>
      <p:sp>
        <p:nvSpPr>
          <p:cNvPr id="53255" name="Text Box 15">
            <a:extLst>
              <a:ext uri="{FF2B5EF4-FFF2-40B4-BE49-F238E27FC236}">
                <a16:creationId xmlns:a16="http://schemas.microsoft.com/office/drawing/2014/main" id="{5A5C5BAE-93D5-44CD-BAA9-26FA8512C2A3}"/>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20</a:t>
            </a:r>
          </a:p>
        </p:txBody>
      </p:sp>
    </p:spTree>
  </p:cSld>
  <p:clrMapOvr>
    <a:masterClrMapping/>
  </p:clrMapOvr>
  <p:transition spd="slow" advClick="0"/>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Text Box 4">
            <a:extLst>
              <a:ext uri="{FF2B5EF4-FFF2-40B4-BE49-F238E27FC236}">
                <a16:creationId xmlns:a16="http://schemas.microsoft.com/office/drawing/2014/main" id="{EAAE5531-7722-47C4-A8E8-45ABF8282E1A}"/>
              </a:ext>
            </a:extLst>
          </p:cNvPr>
          <p:cNvSpPr txBox="1">
            <a:spLocks noChangeArrowheads="1"/>
          </p:cNvSpPr>
          <p:nvPr/>
        </p:nvSpPr>
        <p:spPr bwMode="auto">
          <a:xfrm>
            <a:off x="1582738" y="1090613"/>
            <a:ext cx="7408862"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700" i="1"/>
              <a:t>“Nền QPTD, ANND được xây dựng toàn diện và từng bước hiện đại”</a:t>
            </a:r>
            <a:r>
              <a:rPr lang="en-US" altLang="en-US" sz="2700"/>
              <a:t> là một trong những nội dung của:</a:t>
            </a:r>
          </a:p>
        </p:txBody>
      </p:sp>
      <p:sp>
        <p:nvSpPr>
          <p:cNvPr id="55299" name="AutoShape 5">
            <a:extLst>
              <a:ext uri="{FF2B5EF4-FFF2-40B4-BE49-F238E27FC236}">
                <a16:creationId xmlns:a16="http://schemas.microsoft.com/office/drawing/2014/main" id="{7C233BD2-A558-4BDA-AECC-1F7379E0A8ED}"/>
              </a:ext>
            </a:extLst>
          </p:cNvPr>
          <p:cNvSpPr>
            <a:spLocks noChangeArrowheads="1"/>
          </p:cNvSpPr>
          <p:nvPr/>
        </p:nvSpPr>
        <p:spPr bwMode="auto">
          <a:xfrm>
            <a:off x="228600" y="4371975"/>
            <a:ext cx="4191000" cy="1419225"/>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Đặc trưng nền </a:t>
            </a:r>
          </a:p>
          <a:p>
            <a:pPr algn="ctr" eaLnBrk="1" hangingPunct="1"/>
            <a:r>
              <a:rPr lang="en-US" altLang="en-US" sz="2400"/>
              <a:t>quốc phòng toàn dân, </a:t>
            </a:r>
          </a:p>
          <a:p>
            <a:pPr algn="ctr" eaLnBrk="1" hangingPunct="1"/>
            <a:r>
              <a:rPr lang="en-US" altLang="en-US" sz="2400"/>
              <a:t>an ninh nhân dân</a:t>
            </a:r>
          </a:p>
        </p:txBody>
      </p:sp>
      <p:sp>
        <p:nvSpPr>
          <p:cNvPr id="55300" name="AutoShape 13">
            <a:extLst>
              <a:ext uri="{FF2B5EF4-FFF2-40B4-BE49-F238E27FC236}">
                <a16:creationId xmlns:a16="http://schemas.microsoft.com/office/drawing/2014/main" id="{6C410E71-D7EC-4B57-B1F3-3B0F8B98C073}"/>
              </a:ext>
            </a:extLst>
          </p:cNvPr>
          <p:cNvSpPr>
            <a:spLocks noChangeArrowheads="1"/>
          </p:cNvSpPr>
          <p:nvPr/>
        </p:nvSpPr>
        <p:spPr bwMode="auto">
          <a:xfrm>
            <a:off x="228600" y="2543175"/>
            <a:ext cx="4191000" cy="1419225"/>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A. Nhiệm vụ xây dựng </a:t>
            </a:r>
          </a:p>
          <a:p>
            <a:pPr algn="ctr" eaLnBrk="1" hangingPunct="1"/>
            <a:r>
              <a:rPr lang="en-US" altLang="en-US" sz="2600"/>
              <a:t>nền quốc phòng toàn dân, </a:t>
            </a:r>
          </a:p>
          <a:p>
            <a:pPr algn="ctr" eaLnBrk="1" hangingPunct="1"/>
            <a:r>
              <a:rPr lang="en-US" altLang="en-US" sz="2600"/>
              <a:t>an ninh nhân dân</a:t>
            </a:r>
            <a:endParaRPr lang="en-US" altLang="en-US" sz="2600" b="1">
              <a:latin typeface="Times New Roman" panose="02020603050405020304" pitchFamily="18" charset="0"/>
              <a:cs typeface="Times New Roman" panose="02020603050405020304" pitchFamily="18" charset="0"/>
            </a:endParaRPr>
          </a:p>
        </p:txBody>
      </p:sp>
      <p:sp>
        <p:nvSpPr>
          <p:cNvPr id="55301" name="AutoShape 13">
            <a:extLst>
              <a:ext uri="{FF2B5EF4-FFF2-40B4-BE49-F238E27FC236}">
                <a16:creationId xmlns:a16="http://schemas.microsoft.com/office/drawing/2014/main" id="{08332E8A-1DD3-4E87-A47C-13D5CE21F927}"/>
              </a:ext>
            </a:extLst>
          </p:cNvPr>
          <p:cNvSpPr>
            <a:spLocks noChangeArrowheads="1"/>
          </p:cNvSpPr>
          <p:nvPr/>
        </p:nvSpPr>
        <p:spPr bwMode="auto">
          <a:xfrm>
            <a:off x="4648200" y="25146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B. Đặc điểm nền </a:t>
            </a:r>
          </a:p>
          <a:p>
            <a:pPr algn="ctr" eaLnBrk="1" hangingPunct="1"/>
            <a:r>
              <a:rPr lang="en-US" altLang="en-US" sz="2600"/>
              <a:t>quốc phòng toàn dân, </a:t>
            </a:r>
          </a:p>
          <a:p>
            <a:pPr algn="ctr" eaLnBrk="1" hangingPunct="1"/>
            <a:r>
              <a:rPr lang="en-US" altLang="en-US" sz="2600"/>
              <a:t>an ninh nhân dân</a:t>
            </a:r>
            <a:endParaRPr lang="en-US" altLang="en-US" sz="2600" b="1">
              <a:latin typeface="Times New Roman" panose="02020603050405020304" pitchFamily="18" charset="0"/>
              <a:cs typeface="Times New Roman" panose="02020603050405020304" pitchFamily="18" charset="0"/>
            </a:endParaRPr>
          </a:p>
        </p:txBody>
      </p:sp>
      <p:sp>
        <p:nvSpPr>
          <p:cNvPr id="55302" name="AutoShape 13">
            <a:extLst>
              <a:ext uri="{FF2B5EF4-FFF2-40B4-BE49-F238E27FC236}">
                <a16:creationId xmlns:a16="http://schemas.microsoft.com/office/drawing/2014/main" id="{6188A9EF-04B9-4B07-978E-7931C5A1668F}"/>
              </a:ext>
            </a:extLst>
          </p:cNvPr>
          <p:cNvSpPr>
            <a:spLocks noChangeArrowheads="1"/>
          </p:cNvSpPr>
          <p:nvPr/>
        </p:nvSpPr>
        <p:spPr bwMode="auto">
          <a:xfrm>
            <a:off x="4648200" y="4371975"/>
            <a:ext cx="4267200" cy="1419225"/>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D. Mục đích xây dựng </a:t>
            </a:r>
          </a:p>
          <a:p>
            <a:pPr algn="ctr" eaLnBrk="1" hangingPunct="1"/>
            <a:r>
              <a:rPr lang="en-US" altLang="en-US" sz="2600"/>
              <a:t>nền quốc phòng toàn dân,</a:t>
            </a:r>
          </a:p>
          <a:p>
            <a:pPr algn="ctr" eaLnBrk="1" hangingPunct="1"/>
            <a:r>
              <a:rPr lang="en-US" altLang="en-US" sz="2600"/>
              <a:t> an ninh nhân dân</a:t>
            </a:r>
            <a:endParaRPr lang="en-US" altLang="en-US" sz="2600" b="1">
              <a:latin typeface="Times New Roman" panose="02020603050405020304" pitchFamily="18" charset="0"/>
              <a:cs typeface="Times New Roman" panose="02020603050405020304" pitchFamily="18" charset="0"/>
            </a:endParaRPr>
          </a:p>
        </p:txBody>
      </p:sp>
      <p:sp>
        <p:nvSpPr>
          <p:cNvPr id="55303" name="Text Box 15">
            <a:extLst>
              <a:ext uri="{FF2B5EF4-FFF2-40B4-BE49-F238E27FC236}">
                <a16:creationId xmlns:a16="http://schemas.microsoft.com/office/drawing/2014/main" id="{AA27C18B-B2E8-4E3E-BC5E-14F4E83675AA}"/>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21</a:t>
            </a:r>
          </a:p>
        </p:txBody>
      </p:sp>
    </p:spTree>
  </p:cSld>
  <p:clrMapOvr>
    <a:masterClrMapping/>
  </p:clrMapOvr>
  <p:transition spd="slow" advClick="0"/>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Text Box 4">
            <a:extLst>
              <a:ext uri="{FF2B5EF4-FFF2-40B4-BE49-F238E27FC236}">
                <a16:creationId xmlns:a16="http://schemas.microsoft.com/office/drawing/2014/main" id="{128D48D5-EC9A-4ACF-A73B-2EDFE9B1044A}"/>
              </a:ext>
            </a:extLst>
          </p:cNvPr>
          <p:cNvSpPr txBox="1">
            <a:spLocks noChangeArrowheads="1"/>
          </p:cNvSpPr>
          <p:nvPr/>
        </p:nvSpPr>
        <p:spPr bwMode="auto">
          <a:xfrm>
            <a:off x="2286000" y="1219200"/>
            <a:ext cx="6156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Lực lượng quốc phòng, an ninh</a:t>
            </a:r>
          </a:p>
          <a:p>
            <a:pPr algn="ctr"/>
            <a:r>
              <a:rPr lang="en-US" altLang="en-US" sz="3000"/>
              <a:t>của nền QPTD, ANND gồm có:</a:t>
            </a:r>
          </a:p>
        </p:txBody>
      </p:sp>
      <p:sp>
        <p:nvSpPr>
          <p:cNvPr id="57347" name="AutoShape 5">
            <a:extLst>
              <a:ext uri="{FF2B5EF4-FFF2-40B4-BE49-F238E27FC236}">
                <a16:creationId xmlns:a16="http://schemas.microsoft.com/office/drawing/2014/main" id="{83D258D4-9134-43BE-89FD-34311F00A2B0}"/>
              </a:ext>
            </a:extLst>
          </p:cNvPr>
          <p:cNvSpPr>
            <a:spLocks noChangeArrowheads="1"/>
          </p:cNvSpPr>
          <p:nvPr/>
        </p:nvSpPr>
        <p:spPr bwMode="auto">
          <a:xfrm>
            <a:off x="228600" y="2497138"/>
            <a:ext cx="4191000" cy="1468437"/>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Lực lượng toàn dân </a:t>
            </a:r>
          </a:p>
          <a:p>
            <a:pPr algn="ctr" eaLnBrk="1" hangingPunct="1"/>
            <a:r>
              <a:rPr lang="en-US" altLang="vi-VN" sz="2400"/>
              <a:t>và LLVT nhân dân</a:t>
            </a:r>
          </a:p>
        </p:txBody>
      </p:sp>
      <p:sp>
        <p:nvSpPr>
          <p:cNvPr id="57348" name="AutoShape 10">
            <a:extLst>
              <a:ext uri="{FF2B5EF4-FFF2-40B4-BE49-F238E27FC236}">
                <a16:creationId xmlns:a16="http://schemas.microsoft.com/office/drawing/2014/main" id="{778AA534-0EE9-4781-BCDA-EF7560973A21}"/>
              </a:ext>
            </a:extLst>
          </p:cNvPr>
          <p:cNvSpPr>
            <a:spLocks noChangeArrowheads="1"/>
          </p:cNvSpPr>
          <p:nvPr/>
        </p:nvSpPr>
        <p:spPr bwMode="auto">
          <a:xfrm>
            <a:off x="4648200" y="4343400"/>
            <a:ext cx="4267200" cy="1468438"/>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 D. Lực lượng chính trị </a:t>
            </a:r>
          </a:p>
          <a:p>
            <a:pPr algn="ctr" eaLnBrk="1" hangingPunct="1"/>
            <a:r>
              <a:rPr lang="en-US" altLang="en-US" sz="2800"/>
              <a:t>và lực lượng quân sự, </a:t>
            </a:r>
          </a:p>
          <a:p>
            <a:pPr algn="ctr" eaLnBrk="1" hangingPunct="1"/>
            <a:r>
              <a:rPr lang="en-US" altLang="en-US" sz="2800"/>
              <a:t>công an</a:t>
            </a:r>
            <a:endParaRPr lang="en-US" altLang="en-US" sz="2800" b="1"/>
          </a:p>
        </p:txBody>
      </p:sp>
      <p:sp>
        <p:nvSpPr>
          <p:cNvPr id="57349" name="AutoShape 10">
            <a:extLst>
              <a:ext uri="{FF2B5EF4-FFF2-40B4-BE49-F238E27FC236}">
                <a16:creationId xmlns:a16="http://schemas.microsoft.com/office/drawing/2014/main" id="{9F0DE30D-2EA7-4916-855C-B976697A13D2}"/>
              </a:ext>
            </a:extLst>
          </p:cNvPr>
          <p:cNvSpPr>
            <a:spLocks noChangeArrowheads="1"/>
          </p:cNvSpPr>
          <p:nvPr/>
        </p:nvSpPr>
        <p:spPr bwMode="auto">
          <a:xfrm>
            <a:off x="228600" y="4343400"/>
            <a:ext cx="4191000" cy="1468438"/>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 C. Lực lượng toàn dân</a:t>
            </a:r>
          </a:p>
          <a:p>
            <a:pPr algn="ctr" eaLnBrk="1" hangingPunct="1"/>
            <a:r>
              <a:rPr lang="en-US" altLang="en-US" sz="2800"/>
              <a:t> và lực lượng dự bị </a:t>
            </a:r>
          </a:p>
          <a:p>
            <a:pPr algn="ctr" eaLnBrk="1" hangingPunct="1"/>
            <a:r>
              <a:rPr lang="en-US" altLang="en-US" sz="2800"/>
              <a:t>động viên</a:t>
            </a:r>
            <a:endParaRPr lang="en-US" altLang="en-US" sz="2800" b="1"/>
          </a:p>
        </p:txBody>
      </p:sp>
      <p:sp>
        <p:nvSpPr>
          <p:cNvPr id="57350" name="AutoShape 10">
            <a:extLst>
              <a:ext uri="{FF2B5EF4-FFF2-40B4-BE49-F238E27FC236}">
                <a16:creationId xmlns:a16="http://schemas.microsoft.com/office/drawing/2014/main" id="{E79C3D89-2CB5-4941-A222-EDBBB17137BF}"/>
              </a:ext>
            </a:extLst>
          </p:cNvPr>
          <p:cNvSpPr>
            <a:spLocks noChangeArrowheads="1"/>
          </p:cNvSpPr>
          <p:nvPr/>
        </p:nvSpPr>
        <p:spPr bwMode="auto">
          <a:xfrm>
            <a:off x="4648200" y="2497138"/>
            <a:ext cx="4267200" cy="1468437"/>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 B. Lực lượng quân đội </a:t>
            </a:r>
          </a:p>
          <a:p>
            <a:pPr algn="ctr" eaLnBrk="1" hangingPunct="1"/>
            <a:r>
              <a:rPr lang="en-US" altLang="en-US" sz="2800"/>
              <a:t>nhân dân và CAND</a:t>
            </a:r>
            <a:endParaRPr lang="en-US" altLang="en-US" sz="2800" b="1"/>
          </a:p>
        </p:txBody>
      </p:sp>
      <p:sp>
        <p:nvSpPr>
          <p:cNvPr id="57351" name="Text Box 15">
            <a:extLst>
              <a:ext uri="{FF2B5EF4-FFF2-40B4-BE49-F238E27FC236}">
                <a16:creationId xmlns:a16="http://schemas.microsoft.com/office/drawing/2014/main" id="{D22A7A08-B026-45C0-ADA9-EA8894728358}"/>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22</a:t>
            </a:r>
          </a:p>
        </p:txBody>
      </p:sp>
    </p:spTree>
  </p:cSld>
  <p:clrMapOvr>
    <a:masterClrMapping/>
  </p:clrMapOvr>
  <p:transition spd="slow" advClick="0"/>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Text Box 4">
            <a:extLst>
              <a:ext uri="{FF2B5EF4-FFF2-40B4-BE49-F238E27FC236}">
                <a16:creationId xmlns:a16="http://schemas.microsoft.com/office/drawing/2014/main" id="{42B68D3B-F802-4960-8430-A31D4A883FB5}"/>
              </a:ext>
            </a:extLst>
          </p:cNvPr>
          <p:cNvSpPr txBox="1">
            <a:spLocks noChangeArrowheads="1"/>
          </p:cNvSpPr>
          <p:nvPr/>
        </p:nvSpPr>
        <p:spPr bwMode="auto">
          <a:xfrm>
            <a:off x="1752600" y="1231900"/>
            <a:ext cx="7016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Một trong những đặc trưng</a:t>
            </a:r>
          </a:p>
          <a:p>
            <a:pPr algn="ctr"/>
            <a:r>
              <a:rPr lang="en-US" altLang="en-US" sz="3000"/>
              <a:t>của nền QPTD, ANND là:</a:t>
            </a:r>
          </a:p>
        </p:txBody>
      </p:sp>
      <p:sp>
        <p:nvSpPr>
          <p:cNvPr id="59395" name="AutoShape 5">
            <a:extLst>
              <a:ext uri="{FF2B5EF4-FFF2-40B4-BE49-F238E27FC236}">
                <a16:creationId xmlns:a16="http://schemas.microsoft.com/office/drawing/2014/main" id="{F308F395-2801-4B41-B357-CDEDF9504E09}"/>
              </a:ext>
            </a:extLst>
          </p:cNvPr>
          <p:cNvSpPr>
            <a:spLocks noChangeArrowheads="1"/>
          </p:cNvSpPr>
          <p:nvPr/>
        </p:nvSpPr>
        <p:spPr bwMode="auto">
          <a:xfrm>
            <a:off x="4648200" y="2514600"/>
            <a:ext cx="4267200" cy="1457325"/>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B. Nền quốc phòng toàn </a:t>
            </a:r>
          </a:p>
          <a:p>
            <a:pPr algn="ctr" eaLnBrk="1" hangingPunct="1"/>
            <a:r>
              <a:rPr lang="en-US" altLang="en-US" sz="2400"/>
              <a:t>dân gắn chặt với nền </a:t>
            </a:r>
          </a:p>
          <a:p>
            <a:pPr algn="ctr" eaLnBrk="1" hangingPunct="1"/>
            <a:r>
              <a:rPr lang="en-US" altLang="en-US" sz="2400"/>
              <a:t>an ninh nhân dân</a:t>
            </a:r>
          </a:p>
        </p:txBody>
      </p:sp>
      <p:sp>
        <p:nvSpPr>
          <p:cNvPr id="59396" name="AutoShape 13">
            <a:extLst>
              <a:ext uri="{FF2B5EF4-FFF2-40B4-BE49-F238E27FC236}">
                <a16:creationId xmlns:a16="http://schemas.microsoft.com/office/drawing/2014/main" id="{23365111-62CC-4C1B-B0CB-CB1E8360D02D}"/>
              </a:ext>
            </a:extLst>
          </p:cNvPr>
          <p:cNvSpPr>
            <a:spLocks noChangeArrowheads="1"/>
          </p:cNvSpPr>
          <p:nvPr/>
        </p:nvSpPr>
        <p:spPr bwMode="auto">
          <a:xfrm>
            <a:off x="4648200" y="43434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D. Nền quốc phòng, an </a:t>
            </a:r>
          </a:p>
          <a:p>
            <a:pPr algn="ctr"/>
            <a:r>
              <a:rPr lang="en-US" altLang="en-US" sz="2600"/>
              <a:t>ninh dân tộc kết hợp với </a:t>
            </a:r>
          </a:p>
          <a:p>
            <a:pPr algn="ctr"/>
            <a:r>
              <a:rPr lang="en-US" altLang="en-US" sz="2600"/>
              <a:t>sức mạnh thời đại</a:t>
            </a:r>
            <a:endParaRPr lang="vi-VN" altLang="en-US" sz="2600" b="1"/>
          </a:p>
        </p:txBody>
      </p:sp>
      <p:sp>
        <p:nvSpPr>
          <p:cNvPr id="59397" name="AutoShape 13">
            <a:extLst>
              <a:ext uri="{FF2B5EF4-FFF2-40B4-BE49-F238E27FC236}">
                <a16:creationId xmlns:a16="http://schemas.microsoft.com/office/drawing/2014/main" id="{2CB2615D-2CA0-463C-A260-DBBFE3688491}"/>
              </a:ext>
            </a:extLst>
          </p:cNvPr>
          <p:cNvSpPr>
            <a:spLocks noChangeArrowheads="1"/>
          </p:cNvSpPr>
          <p:nvPr/>
        </p:nvSpPr>
        <p:spPr bwMode="auto">
          <a:xfrm>
            <a:off x="228600" y="2514600"/>
            <a:ext cx="4189413" cy="1457325"/>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A. Nền quốc phòng toàn </a:t>
            </a:r>
          </a:p>
          <a:p>
            <a:pPr algn="ctr" eaLnBrk="1" hangingPunct="1"/>
            <a:r>
              <a:rPr lang="en-US" altLang="en-US" sz="2600"/>
              <a:t>dân gắn chặt với, sự đoàn </a:t>
            </a:r>
          </a:p>
          <a:p>
            <a:pPr algn="ctr" eaLnBrk="1" hangingPunct="1"/>
            <a:r>
              <a:rPr lang="en-US" altLang="en-US" sz="2600"/>
              <a:t>kết của toàn dân</a:t>
            </a:r>
            <a:endParaRPr lang="en-US" altLang="en-US" sz="2600" b="1"/>
          </a:p>
        </p:txBody>
      </p:sp>
      <p:sp>
        <p:nvSpPr>
          <p:cNvPr id="59398" name="AutoShape 13">
            <a:extLst>
              <a:ext uri="{FF2B5EF4-FFF2-40B4-BE49-F238E27FC236}">
                <a16:creationId xmlns:a16="http://schemas.microsoft.com/office/drawing/2014/main" id="{BD5E3687-66C1-4C7F-8F89-AED539524C65}"/>
              </a:ext>
            </a:extLst>
          </p:cNvPr>
          <p:cNvSpPr>
            <a:spLocks noChangeArrowheads="1"/>
          </p:cNvSpPr>
          <p:nvPr/>
        </p:nvSpPr>
        <p:spPr bwMode="auto">
          <a:xfrm>
            <a:off x="228600" y="4343400"/>
            <a:ext cx="4189413"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t> C. Nền quốc phòng, an </a:t>
            </a:r>
          </a:p>
          <a:p>
            <a:pPr algn="ctr" eaLnBrk="1" hangingPunct="1"/>
            <a:r>
              <a:rPr lang="en-US" altLang="en-US" sz="2600"/>
              <a:t>ninh kết hợp truyền thống </a:t>
            </a:r>
          </a:p>
          <a:p>
            <a:pPr algn="ctr" eaLnBrk="1" hangingPunct="1"/>
            <a:r>
              <a:rPr lang="en-US" altLang="en-US" sz="2600"/>
              <a:t>với hiện đại</a:t>
            </a:r>
            <a:endParaRPr lang="en-US" altLang="en-US" sz="2600" b="1"/>
          </a:p>
        </p:txBody>
      </p:sp>
      <p:sp>
        <p:nvSpPr>
          <p:cNvPr id="59399" name="Text Box 15">
            <a:extLst>
              <a:ext uri="{FF2B5EF4-FFF2-40B4-BE49-F238E27FC236}">
                <a16:creationId xmlns:a16="http://schemas.microsoft.com/office/drawing/2014/main" id="{EA3B3A2C-7674-44E6-9B04-59F6BF526EE1}"/>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23</a:t>
            </a:r>
          </a:p>
        </p:txBody>
      </p:sp>
    </p:spTree>
  </p:cSld>
  <p:clrMapOvr>
    <a:masterClrMapping/>
  </p:clrMapOvr>
  <p:transition spd="slow" advClick="0"/>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Text Box 4">
            <a:extLst>
              <a:ext uri="{FF2B5EF4-FFF2-40B4-BE49-F238E27FC236}">
                <a16:creationId xmlns:a16="http://schemas.microsoft.com/office/drawing/2014/main" id="{81390A46-36AC-4C0A-A6C3-BEEE0C82379D}"/>
              </a:ext>
            </a:extLst>
          </p:cNvPr>
          <p:cNvSpPr txBox="1">
            <a:spLocks noChangeArrowheads="1"/>
          </p:cNvSpPr>
          <p:nvPr/>
        </p:nvSpPr>
        <p:spPr bwMode="auto">
          <a:xfrm>
            <a:off x="1447800" y="1230313"/>
            <a:ext cx="74025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Tiềm lực CT-TT trong nội dung xây dựng nền QPTD, ANND là khả năng về CT-TT:</a:t>
            </a:r>
          </a:p>
        </p:txBody>
      </p:sp>
      <p:sp>
        <p:nvSpPr>
          <p:cNvPr id="61443" name="AutoShape 5">
            <a:extLst>
              <a:ext uri="{FF2B5EF4-FFF2-40B4-BE49-F238E27FC236}">
                <a16:creationId xmlns:a16="http://schemas.microsoft.com/office/drawing/2014/main" id="{FDE5D5D3-5126-4D08-8A0C-C5EEA82556FE}"/>
              </a:ext>
            </a:extLst>
          </p:cNvPr>
          <p:cNvSpPr>
            <a:spLocks noChangeArrowheads="1"/>
          </p:cNvSpPr>
          <p:nvPr/>
        </p:nvSpPr>
        <p:spPr bwMode="auto">
          <a:xfrm>
            <a:off x="228600" y="4343400"/>
            <a:ext cx="41910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Có thể huy động </a:t>
            </a:r>
          </a:p>
          <a:p>
            <a:pPr algn="ctr" eaLnBrk="1" hangingPunct="1"/>
            <a:r>
              <a:rPr lang="en-US" altLang="en-US" sz="2400"/>
              <a:t>được để thực hiện nhiệm </a:t>
            </a:r>
          </a:p>
          <a:p>
            <a:pPr algn="ctr" eaLnBrk="1" hangingPunct="1"/>
            <a:r>
              <a:rPr lang="en-US" altLang="en-US" sz="2400"/>
              <a:t>vụ quốc phòng, an ninh</a:t>
            </a:r>
          </a:p>
        </p:txBody>
      </p:sp>
      <p:sp>
        <p:nvSpPr>
          <p:cNvPr id="61444" name="AutoShape 13">
            <a:extLst>
              <a:ext uri="{FF2B5EF4-FFF2-40B4-BE49-F238E27FC236}">
                <a16:creationId xmlns:a16="http://schemas.microsoft.com/office/drawing/2014/main" id="{398224DF-7D0B-4B6D-B819-22B4B6FE233E}"/>
              </a:ext>
            </a:extLst>
          </p:cNvPr>
          <p:cNvSpPr>
            <a:spLocks noChangeArrowheads="1"/>
          </p:cNvSpPr>
          <p:nvPr/>
        </p:nvSpPr>
        <p:spPr bwMode="auto">
          <a:xfrm>
            <a:off x="4648200" y="4343400"/>
            <a:ext cx="4267200" cy="1443038"/>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D. Có thể huy động </a:t>
            </a:r>
          </a:p>
          <a:p>
            <a:pPr algn="ctr" eaLnBrk="1" hangingPunct="1"/>
            <a:r>
              <a:rPr lang="en-US" altLang="en-US" sz="2400"/>
              <a:t>được trong nhân dân để </a:t>
            </a:r>
          </a:p>
          <a:p>
            <a:pPr algn="ctr" eaLnBrk="1" hangingPunct="1"/>
            <a:r>
              <a:rPr lang="en-US" altLang="en-US" sz="2400"/>
              <a:t>chiến đấu, bảo vệ TQ </a:t>
            </a:r>
            <a:endParaRPr lang="en-US" altLang="en-US" sz="2800" b="1">
              <a:latin typeface="Times New Roman" panose="02020603050405020304" pitchFamily="18" charset="0"/>
              <a:cs typeface="Times New Roman" panose="02020603050405020304" pitchFamily="18" charset="0"/>
            </a:endParaRPr>
          </a:p>
        </p:txBody>
      </p:sp>
      <p:sp>
        <p:nvSpPr>
          <p:cNvPr id="61445" name="AutoShape 13">
            <a:extLst>
              <a:ext uri="{FF2B5EF4-FFF2-40B4-BE49-F238E27FC236}">
                <a16:creationId xmlns:a16="http://schemas.microsoft.com/office/drawing/2014/main" id="{DFA68239-336B-42D1-AA79-FBE4D17D94EB}"/>
              </a:ext>
            </a:extLst>
          </p:cNvPr>
          <p:cNvSpPr>
            <a:spLocks noChangeArrowheads="1"/>
          </p:cNvSpPr>
          <p:nvPr/>
        </p:nvSpPr>
        <p:spPr bwMode="auto">
          <a:xfrm>
            <a:off x="228600" y="25146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A. Của quân đội để </a:t>
            </a:r>
          </a:p>
          <a:p>
            <a:pPr algn="ctr" eaLnBrk="1" hangingPunct="1"/>
            <a:r>
              <a:rPr lang="en-US" altLang="en-US" sz="2400"/>
              <a:t>thực hiện nhiệm vụ quốc </a:t>
            </a:r>
          </a:p>
          <a:p>
            <a:pPr algn="ctr" eaLnBrk="1" hangingPunct="1"/>
            <a:r>
              <a:rPr lang="en-US" altLang="en-US" sz="2400"/>
              <a:t>              phòng, an ninh            </a:t>
            </a:r>
            <a:endParaRPr lang="en-US" altLang="en-US" sz="2800" b="1">
              <a:latin typeface="Times New Roman" panose="02020603050405020304" pitchFamily="18" charset="0"/>
              <a:cs typeface="Times New Roman" panose="02020603050405020304" pitchFamily="18" charset="0"/>
            </a:endParaRPr>
          </a:p>
        </p:txBody>
      </p:sp>
      <p:sp>
        <p:nvSpPr>
          <p:cNvPr id="61446" name="AutoShape 13">
            <a:extLst>
              <a:ext uri="{FF2B5EF4-FFF2-40B4-BE49-F238E27FC236}">
                <a16:creationId xmlns:a16="http://schemas.microsoft.com/office/drawing/2014/main" id="{9C27B4AF-27F1-4012-A01C-ABBD4EFC63D8}"/>
              </a:ext>
            </a:extLst>
          </p:cNvPr>
          <p:cNvSpPr>
            <a:spLocks noChangeArrowheads="1"/>
          </p:cNvSpPr>
          <p:nvPr/>
        </p:nvSpPr>
        <p:spPr bwMode="auto">
          <a:xfrm>
            <a:off x="4648200" y="2519363"/>
            <a:ext cx="4267200" cy="1443037"/>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B. Của xã hội để tự </a:t>
            </a:r>
          </a:p>
          <a:p>
            <a:pPr algn="ctr" eaLnBrk="1" hangingPunct="1"/>
            <a:r>
              <a:rPr lang="en-US" altLang="en-US" sz="2400"/>
              <a:t>vệ chống lại mọi thủ đoạn </a:t>
            </a:r>
          </a:p>
          <a:p>
            <a:pPr algn="ctr" eaLnBrk="1" hangingPunct="1"/>
            <a:r>
              <a:rPr lang="en-US" altLang="en-US" sz="2400"/>
              <a:t>kẻ thù xâm lược</a:t>
            </a:r>
            <a:endParaRPr lang="en-US" altLang="en-US" sz="2800" b="1">
              <a:latin typeface="Times New Roman" panose="02020603050405020304" pitchFamily="18" charset="0"/>
              <a:cs typeface="Times New Roman" panose="02020603050405020304" pitchFamily="18" charset="0"/>
            </a:endParaRPr>
          </a:p>
        </p:txBody>
      </p:sp>
      <p:sp>
        <p:nvSpPr>
          <p:cNvPr id="61447" name="Text Box 15">
            <a:extLst>
              <a:ext uri="{FF2B5EF4-FFF2-40B4-BE49-F238E27FC236}">
                <a16:creationId xmlns:a16="http://schemas.microsoft.com/office/drawing/2014/main" id="{B21DBC78-7CCF-4532-BB0F-4DB643C62DD3}"/>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24</a:t>
            </a:r>
          </a:p>
        </p:txBody>
      </p:sp>
    </p:spTree>
  </p:cSld>
  <p:clrMapOvr>
    <a:masterClrMapping/>
  </p:clrMapOvr>
  <p:transition spd="slow" advClick="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4">
            <a:extLst>
              <a:ext uri="{FF2B5EF4-FFF2-40B4-BE49-F238E27FC236}">
                <a16:creationId xmlns:a16="http://schemas.microsoft.com/office/drawing/2014/main" id="{15EAC94F-C85F-4740-BA36-6E5A4B9E1D52}"/>
              </a:ext>
            </a:extLst>
          </p:cNvPr>
          <p:cNvSpPr txBox="1">
            <a:spLocks noChangeArrowheads="1"/>
          </p:cNvSpPr>
          <p:nvPr/>
        </p:nvSpPr>
        <p:spPr bwMode="auto">
          <a:xfrm>
            <a:off x="1654175" y="1211263"/>
            <a:ext cx="71850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Một trong những nội dung</a:t>
            </a:r>
          </a:p>
          <a:p>
            <a:pPr algn="ctr"/>
            <a:r>
              <a:rPr lang="en-US" altLang="en-US" sz="3000"/>
              <a:t>xây dựng thế trận QPTD, ANND:</a:t>
            </a:r>
          </a:p>
        </p:txBody>
      </p:sp>
      <p:sp>
        <p:nvSpPr>
          <p:cNvPr id="63491" name="AutoShape 5">
            <a:extLst>
              <a:ext uri="{FF2B5EF4-FFF2-40B4-BE49-F238E27FC236}">
                <a16:creationId xmlns:a16="http://schemas.microsoft.com/office/drawing/2014/main" id="{9869C363-721D-4CF1-A948-75FDC7CF9974}"/>
              </a:ext>
            </a:extLst>
          </p:cNvPr>
          <p:cNvSpPr>
            <a:spLocks noChangeArrowheads="1"/>
          </p:cNvSpPr>
          <p:nvPr/>
        </p:nvSpPr>
        <p:spPr bwMode="auto">
          <a:xfrm>
            <a:off x="4648200" y="2514600"/>
            <a:ext cx="4267200" cy="1471613"/>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B. Xây dựng khu </a:t>
            </a:r>
          </a:p>
          <a:p>
            <a:pPr algn="ctr" eaLnBrk="1" hangingPunct="1"/>
            <a:r>
              <a:rPr lang="en-US" altLang="en-US" sz="2400"/>
              <a:t>vực phòng thủ </a:t>
            </a:r>
          </a:p>
          <a:p>
            <a:pPr algn="ctr" eaLnBrk="1" hangingPunct="1"/>
            <a:r>
              <a:rPr lang="en-US" altLang="en-US" sz="2400"/>
              <a:t>tỉnh (thành phố)</a:t>
            </a:r>
          </a:p>
        </p:txBody>
      </p:sp>
      <p:sp>
        <p:nvSpPr>
          <p:cNvPr id="63492" name="AutoShape 13">
            <a:extLst>
              <a:ext uri="{FF2B5EF4-FFF2-40B4-BE49-F238E27FC236}">
                <a16:creationId xmlns:a16="http://schemas.microsoft.com/office/drawing/2014/main" id="{4D3A1C15-D10C-46F7-BBBF-66D577A48BEB}"/>
              </a:ext>
            </a:extLst>
          </p:cNvPr>
          <p:cNvSpPr>
            <a:spLocks noChangeArrowheads="1"/>
          </p:cNvSpPr>
          <p:nvPr/>
        </p:nvSpPr>
        <p:spPr bwMode="auto">
          <a:xfrm>
            <a:off x="228600" y="4343400"/>
            <a:ext cx="4191000" cy="1471613"/>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 C. Xây dựng công </a:t>
            </a:r>
          </a:p>
          <a:p>
            <a:pPr algn="ctr" eaLnBrk="1" hangingPunct="1"/>
            <a:r>
              <a:rPr lang="en-US" altLang="en-US" sz="2800"/>
              <a:t>trình quốc phòng, an </a:t>
            </a:r>
          </a:p>
          <a:p>
            <a:pPr algn="ctr" eaLnBrk="1" hangingPunct="1"/>
            <a:r>
              <a:rPr lang="en-US" altLang="en-US" sz="2800"/>
              <a:t>ninh vững chắc</a:t>
            </a:r>
            <a:endParaRPr lang="en-US" altLang="en-US" sz="2800" b="1">
              <a:latin typeface="Times New Roman" panose="02020603050405020304" pitchFamily="18" charset="0"/>
              <a:cs typeface="Times New Roman" panose="02020603050405020304" pitchFamily="18" charset="0"/>
            </a:endParaRPr>
          </a:p>
        </p:txBody>
      </p:sp>
      <p:sp>
        <p:nvSpPr>
          <p:cNvPr id="63493" name="AutoShape 13">
            <a:extLst>
              <a:ext uri="{FF2B5EF4-FFF2-40B4-BE49-F238E27FC236}">
                <a16:creationId xmlns:a16="http://schemas.microsoft.com/office/drawing/2014/main" id="{EFBC1F30-D033-49AF-8239-5DB70DDC3958}"/>
              </a:ext>
            </a:extLst>
          </p:cNvPr>
          <p:cNvSpPr>
            <a:spLocks noChangeArrowheads="1"/>
          </p:cNvSpPr>
          <p:nvPr/>
        </p:nvSpPr>
        <p:spPr bwMode="auto">
          <a:xfrm>
            <a:off x="4648200" y="4343400"/>
            <a:ext cx="4248150" cy="1471613"/>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 D. Phát triển vùng </a:t>
            </a:r>
          </a:p>
          <a:p>
            <a:pPr algn="ctr"/>
            <a:r>
              <a:rPr lang="en-US" altLang="en-US" sz="2800"/>
              <a:t> dân cư gắn với các </a:t>
            </a:r>
          </a:p>
          <a:p>
            <a:pPr algn="ctr"/>
            <a:r>
              <a:rPr lang="en-US" altLang="en-US" sz="2800"/>
              <a:t>   trận địa phòng thủ	</a:t>
            </a:r>
            <a:endParaRPr lang="vi-VN" altLang="en-US" sz="2800" b="1"/>
          </a:p>
        </p:txBody>
      </p:sp>
      <p:sp>
        <p:nvSpPr>
          <p:cNvPr id="29" name="AutoShape 13">
            <a:extLst>
              <a:ext uri="{FF2B5EF4-FFF2-40B4-BE49-F238E27FC236}">
                <a16:creationId xmlns:a16="http://schemas.microsoft.com/office/drawing/2014/main" id="{442A64F6-389D-4E97-9E51-E699D9DF197F}"/>
              </a:ext>
            </a:extLst>
          </p:cNvPr>
          <p:cNvSpPr>
            <a:spLocks noChangeArrowheads="1"/>
          </p:cNvSpPr>
          <p:nvPr/>
        </p:nvSpPr>
        <p:spPr bwMode="auto">
          <a:xfrm>
            <a:off x="228600" y="2514600"/>
            <a:ext cx="4191000" cy="1471613"/>
          </a:xfrm>
          <a:prstGeom prst="flowChartTerminator">
            <a:avLst/>
          </a:prstGeom>
          <a:solidFill>
            <a:schemeClr val="bg1"/>
          </a:solid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800" dirty="0" err="1">
                <a:latin typeface="Arial" charset="0"/>
              </a:rPr>
              <a:t>Phát</a:t>
            </a:r>
            <a:r>
              <a:rPr lang="en-US" sz="2800" dirty="0">
                <a:latin typeface="Arial" charset="0"/>
              </a:rPr>
              <a:t> </a:t>
            </a:r>
            <a:r>
              <a:rPr lang="en-US" sz="2800" dirty="0" err="1">
                <a:latin typeface="Arial" charset="0"/>
              </a:rPr>
              <a:t>triển</a:t>
            </a:r>
            <a:r>
              <a:rPr lang="en-US" sz="2800" dirty="0">
                <a:latin typeface="Arial" charset="0"/>
              </a:rPr>
              <a:t> </a:t>
            </a:r>
            <a:r>
              <a:rPr lang="en-US" sz="2800" dirty="0" err="1">
                <a:latin typeface="Arial" charset="0"/>
              </a:rPr>
              <a:t>lực</a:t>
            </a:r>
            <a:r>
              <a:rPr lang="en-US" sz="2800" dirty="0">
                <a:latin typeface="Arial" charset="0"/>
              </a:rPr>
              <a:t> </a:t>
            </a:r>
          </a:p>
          <a:p>
            <a:pPr algn="ctr" eaLnBrk="1" hangingPunct="1">
              <a:defRPr/>
            </a:pPr>
            <a:r>
              <a:rPr lang="en-US" sz="2800" dirty="0" err="1">
                <a:latin typeface="Arial" charset="0"/>
              </a:rPr>
              <a:t>lượng</a:t>
            </a:r>
            <a:r>
              <a:rPr lang="en-US" sz="2800" dirty="0">
                <a:latin typeface="Arial" charset="0"/>
              </a:rPr>
              <a:t> </a:t>
            </a:r>
            <a:r>
              <a:rPr lang="en-US" sz="2800" dirty="0" err="1">
                <a:latin typeface="Arial" charset="0"/>
              </a:rPr>
              <a:t>gắn</a:t>
            </a:r>
            <a:r>
              <a:rPr lang="en-US" sz="2800" dirty="0">
                <a:latin typeface="Arial" charset="0"/>
              </a:rPr>
              <a:t> </a:t>
            </a:r>
            <a:r>
              <a:rPr lang="en-US" sz="2800" dirty="0" err="1">
                <a:latin typeface="Arial" charset="0"/>
              </a:rPr>
              <a:t>với</a:t>
            </a:r>
            <a:r>
              <a:rPr lang="en-US" sz="2800" dirty="0">
                <a:latin typeface="Arial" charset="0"/>
              </a:rPr>
              <a:t> </a:t>
            </a:r>
            <a:r>
              <a:rPr lang="en-US" sz="2800" dirty="0" err="1">
                <a:latin typeface="Arial" charset="0"/>
              </a:rPr>
              <a:t>các</a:t>
            </a:r>
            <a:r>
              <a:rPr lang="en-US" sz="2800" dirty="0">
                <a:latin typeface="Arial" charset="0"/>
              </a:rPr>
              <a:t> </a:t>
            </a:r>
          </a:p>
          <a:p>
            <a:pPr algn="ctr" eaLnBrk="1" hangingPunct="1">
              <a:defRPr/>
            </a:pPr>
            <a:r>
              <a:rPr lang="en-US" sz="2800" dirty="0" err="1">
                <a:latin typeface="Arial" charset="0"/>
              </a:rPr>
              <a:t>vùng</a:t>
            </a:r>
            <a:r>
              <a:rPr lang="en-US" sz="2800" dirty="0">
                <a:latin typeface="Arial" charset="0"/>
              </a:rPr>
              <a:t> </a:t>
            </a:r>
            <a:r>
              <a:rPr lang="en-US" sz="2800" dirty="0" err="1">
                <a:latin typeface="Arial" charset="0"/>
              </a:rPr>
              <a:t>dân</a:t>
            </a:r>
            <a:r>
              <a:rPr lang="en-US" sz="2800" dirty="0">
                <a:latin typeface="Arial" charset="0"/>
              </a:rPr>
              <a:t> </a:t>
            </a:r>
            <a:r>
              <a:rPr lang="en-US" sz="2800" dirty="0" err="1">
                <a:latin typeface="Arial" charset="0"/>
              </a:rPr>
              <a:t>cư</a:t>
            </a:r>
            <a:endParaRPr lang="en-US" sz="2800" b="1" dirty="0">
              <a:latin typeface="Times New Roman" pitchFamily="18" charset="0"/>
              <a:cs typeface="Times New Roman" pitchFamily="18" charset="0"/>
            </a:endParaRPr>
          </a:p>
        </p:txBody>
      </p:sp>
      <p:sp>
        <p:nvSpPr>
          <p:cNvPr id="63495" name="Text Box 15">
            <a:extLst>
              <a:ext uri="{FF2B5EF4-FFF2-40B4-BE49-F238E27FC236}">
                <a16:creationId xmlns:a16="http://schemas.microsoft.com/office/drawing/2014/main" id="{75014619-0A48-4F0A-A3E1-D4E9B8FD827C}"/>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25</a:t>
            </a:r>
          </a:p>
        </p:txBody>
      </p:sp>
    </p:spTree>
  </p:cSld>
  <p:clrMapOvr>
    <a:masterClrMapping/>
  </p:clrMapOvr>
  <p:transition spd="slow" advClick="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Text Box 4">
            <a:extLst>
              <a:ext uri="{FF2B5EF4-FFF2-40B4-BE49-F238E27FC236}">
                <a16:creationId xmlns:a16="http://schemas.microsoft.com/office/drawing/2014/main" id="{19448C6C-EA71-4374-8C26-EBF037827AE9}"/>
              </a:ext>
            </a:extLst>
          </p:cNvPr>
          <p:cNvSpPr txBox="1">
            <a:spLocks noChangeArrowheads="1"/>
          </p:cNvSpPr>
          <p:nvPr/>
        </p:nvSpPr>
        <p:spPr bwMode="auto">
          <a:xfrm>
            <a:off x="1501775" y="1066800"/>
            <a:ext cx="75660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“Nâng cao ý thức, trách nhiệm công dân</a:t>
            </a:r>
          </a:p>
          <a:p>
            <a:pPr algn="ctr"/>
            <a:r>
              <a:rPr lang="en-US" altLang="en-US" sz="2600"/>
              <a:t>cho sinh viên trong xây dựng nền QPTD, ANND”</a:t>
            </a:r>
          </a:p>
          <a:p>
            <a:pPr algn="ctr"/>
            <a:r>
              <a:rPr lang="en-US" altLang="en-US" sz="2600"/>
              <a:t>là một trong những nội dung của:</a:t>
            </a:r>
          </a:p>
        </p:txBody>
      </p:sp>
      <p:sp>
        <p:nvSpPr>
          <p:cNvPr id="65539" name="AutoShape 5">
            <a:extLst>
              <a:ext uri="{FF2B5EF4-FFF2-40B4-BE49-F238E27FC236}">
                <a16:creationId xmlns:a16="http://schemas.microsoft.com/office/drawing/2014/main" id="{2E06EA30-C915-436C-A8E2-3B295BCAC457}"/>
              </a:ext>
            </a:extLst>
          </p:cNvPr>
          <p:cNvSpPr>
            <a:spLocks noChangeArrowheads="1"/>
          </p:cNvSpPr>
          <p:nvPr/>
        </p:nvSpPr>
        <p:spPr bwMode="auto">
          <a:xfrm>
            <a:off x="4648200" y="4406900"/>
            <a:ext cx="4267200" cy="13843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D. Biện pháp xây dựng </a:t>
            </a:r>
          </a:p>
          <a:p>
            <a:pPr algn="ctr" eaLnBrk="1" hangingPunct="1"/>
            <a:r>
              <a:rPr lang="en-US" altLang="en-US" sz="2400"/>
              <a:t>nền quốc phòng toàn dân, </a:t>
            </a:r>
          </a:p>
          <a:p>
            <a:pPr algn="ctr" eaLnBrk="1" hangingPunct="1"/>
            <a:r>
              <a:rPr lang="en-US" altLang="en-US" sz="2400"/>
              <a:t>an ninh nhân dân</a:t>
            </a:r>
          </a:p>
        </p:txBody>
      </p:sp>
      <p:sp>
        <p:nvSpPr>
          <p:cNvPr id="65540" name="AutoShape 13">
            <a:extLst>
              <a:ext uri="{FF2B5EF4-FFF2-40B4-BE49-F238E27FC236}">
                <a16:creationId xmlns:a16="http://schemas.microsoft.com/office/drawing/2014/main" id="{8704FF25-2AC9-4DA8-9449-EF74FF534568}"/>
              </a:ext>
            </a:extLst>
          </p:cNvPr>
          <p:cNvSpPr>
            <a:spLocks noChangeArrowheads="1"/>
          </p:cNvSpPr>
          <p:nvPr/>
        </p:nvSpPr>
        <p:spPr bwMode="auto">
          <a:xfrm>
            <a:off x="228600" y="25146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 A. Phương pháp xây dựng</a:t>
            </a:r>
          </a:p>
          <a:p>
            <a:pPr algn="ctr"/>
            <a:r>
              <a:rPr lang="en-US" altLang="en-US" sz="2400"/>
              <a:t> nền quốc phòng toàn dân, </a:t>
            </a:r>
          </a:p>
          <a:p>
            <a:pPr algn="ctr"/>
            <a:r>
              <a:rPr lang="en-US" altLang="en-US" sz="2400"/>
              <a:t>an ninh nhân dân</a:t>
            </a:r>
            <a:endParaRPr lang="vi-VN" altLang="en-US" sz="2400" b="1"/>
          </a:p>
        </p:txBody>
      </p:sp>
      <p:sp>
        <p:nvSpPr>
          <p:cNvPr id="65541" name="AutoShape 13">
            <a:extLst>
              <a:ext uri="{FF2B5EF4-FFF2-40B4-BE49-F238E27FC236}">
                <a16:creationId xmlns:a16="http://schemas.microsoft.com/office/drawing/2014/main" id="{F4F9C3A7-DDDB-44D8-B06D-64C7F5DA8BFD}"/>
              </a:ext>
            </a:extLst>
          </p:cNvPr>
          <p:cNvSpPr>
            <a:spLocks noChangeArrowheads="1"/>
          </p:cNvSpPr>
          <p:nvPr/>
        </p:nvSpPr>
        <p:spPr bwMode="auto">
          <a:xfrm>
            <a:off x="152400" y="43434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C. Nhiệm vụ xây dựng </a:t>
            </a:r>
          </a:p>
          <a:p>
            <a:pPr algn="ctr" eaLnBrk="1" hangingPunct="1"/>
            <a:r>
              <a:rPr lang="en-US" altLang="en-US" sz="2400"/>
              <a:t>nền quốc phòng toàn dân, </a:t>
            </a:r>
          </a:p>
          <a:p>
            <a:pPr algn="ctr" eaLnBrk="1" hangingPunct="1"/>
            <a:r>
              <a:rPr lang="en-US" altLang="en-US" sz="2400"/>
              <a:t>an ninh nhân dân</a:t>
            </a:r>
            <a:endParaRPr lang="en-US" altLang="en-US" sz="2400" b="1"/>
          </a:p>
        </p:txBody>
      </p:sp>
      <p:sp>
        <p:nvSpPr>
          <p:cNvPr id="65542" name="AutoShape 13">
            <a:extLst>
              <a:ext uri="{FF2B5EF4-FFF2-40B4-BE49-F238E27FC236}">
                <a16:creationId xmlns:a16="http://schemas.microsoft.com/office/drawing/2014/main" id="{F9CDDD41-CBCB-43EE-AEFD-0F64F5E2378C}"/>
              </a:ext>
            </a:extLst>
          </p:cNvPr>
          <p:cNvSpPr>
            <a:spLocks noChangeArrowheads="1"/>
          </p:cNvSpPr>
          <p:nvPr/>
        </p:nvSpPr>
        <p:spPr bwMode="auto">
          <a:xfrm>
            <a:off x="4648200" y="2514600"/>
            <a:ext cx="4267200" cy="1484313"/>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 B. Xây dựng tiềm lực </a:t>
            </a:r>
          </a:p>
          <a:p>
            <a:pPr algn="ctr"/>
            <a:r>
              <a:rPr lang="en-US" altLang="en-US" sz="2400"/>
              <a:t>quốc phòng, an ninh ngày </a:t>
            </a:r>
          </a:p>
          <a:p>
            <a:pPr algn="ctr"/>
            <a:r>
              <a:rPr lang="en-US" altLang="en-US" sz="2400"/>
              <a:t>càng vững mạnh</a:t>
            </a:r>
            <a:endParaRPr lang="vi-VN" altLang="en-US" sz="2400" b="1"/>
          </a:p>
        </p:txBody>
      </p:sp>
      <p:sp>
        <p:nvSpPr>
          <p:cNvPr id="65543" name="Text Box 15">
            <a:extLst>
              <a:ext uri="{FF2B5EF4-FFF2-40B4-BE49-F238E27FC236}">
                <a16:creationId xmlns:a16="http://schemas.microsoft.com/office/drawing/2014/main" id="{2FAE7F5F-B0C6-4A3A-926B-734AF86E3147}"/>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26</a:t>
            </a:r>
          </a:p>
        </p:txBody>
      </p:sp>
    </p:spTree>
  </p:cSld>
  <p:clrMapOvr>
    <a:masterClrMapping/>
  </p:clrMapOvr>
  <p:transition spd="slow" advClick="0"/>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9859A303-7BA5-45F8-B437-73999A90A45F}"/>
              </a:ext>
            </a:extLst>
          </p:cNvPr>
          <p:cNvSpPr txBox="1">
            <a:spLocks noChangeArrowheads="1"/>
          </p:cNvSpPr>
          <p:nvPr/>
        </p:nvSpPr>
        <p:spPr bwMode="auto">
          <a:xfrm>
            <a:off x="1477963" y="1222375"/>
            <a:ext cx="7608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“Nền QPTD, AND chỉ có mục đích duy</a:t>
            </a:r>
          </a:p>
          <a:p>
            <a:pPr algn="ctr"/>
            <a:r>
              <a:rPr lang="en-US" altLang="en-US" sz="3000"/>
              <a:t>nhất là tự vệ chính đáng” là nội dung của:</a:t>
            </a:r>
          </a:p>
        </p:txBody>
      </p:sp>
      <p:sp>
        <p:nvSpPr>
          <p:cNvPr id="67587" name="AutoShape 5">
            <a:extLst>
              <a:ext uri="{FF2B5EF4-FFF2-40B4-BE49-F238E27FC236}">
                <a16:creationId xmlns:a16="http://schemas.microsoft.com/office/drawing/2014/main" id="{691CEA07-0B02-46C0-868D-6A578B77692C}"/>
              </a:ext>
            </a:extLst>
          </p:cNvPr>
          <p:cNvSpPr>
            <a:spLocks noChangeArrowheads="1"/>
          </p:cNvSpPr>
          <p:nvPr/>
        </p:nvSpPr>
        <p:spPr bwMode="auto">
          <a:xfrm>
            <a:off x="4648200" y="4370388"/>
            <a:ext cx="4267200" cy="1420812"/>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D. Đặc trưng nền </a:t>
            </a:r>
          </a:p>
          <a:p>
            <a:pPr algn="ctr" eaLnBrk="1" hangingPunct="1"/>
            <a:r>
              <a:rPr lang="en-US" altLang="en-US" sz="2400"/>
              <a:t>quốc phòng toàn dân, </a:t>
            </a:r>
          </a:p>
          <a:p>
            <a:pPr algn="ctr" eaLnBrk="1" hangingPunct="1"/>
            <a:r>
              <a:rPr lang="en-US" altLang="en-US" sz="2400"/>
              <a:t>an ninh nhân dân</a:t>
            </a:r>
          </a:p>
        </p:txBody>
      </p:sp>
      <p:sp>
        <p:nvSpPr>
          <p:cNvPr id="67588" name="AutoShape 10">
            <a:extLst>
              <a:ext uri="{FF2B5EF4-FFF2-40B4-BE49-F238E27FC236}">
                <a16:creationId xmlns:a16="http://schemas.microsoft.com/office/drawing/2014/main" id="{908E95A3-E2DE-4BF5-96D8-BC2FF0E0197D}"/>
              </a:ext>
            </a:extLst>
          </p:cNvPr>
          <p:cNvSpPr>
            <a:spLocks noChangeArrowheads="1"/>
          </p:cNvSpPr>
          <p:nvPr/>
        </p:nvSpPr>
        <p:spPr bwMode="auto">
          <a:xfrm>
            <a:off x="4648200" y="2514600"/>
            <a:ext cx="4267200" cy="16002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B. Khái niệm nền </a:t>
            </a:r>
          </a:p>
          <a:p>
            <a:pPr algn="ctr"/>
            <a:r>
              <a:rPr lang="en-US" altLang="en-US" sz="2600"/>
              <a:t>quốc phòng toàn dân, </a:t>
            </a:r>
          </a:p>
          <a:p>
            <a:pPr algn="ctr"/>
            <a:r>
              <a:rPr lang="en-US" altLang="en-US" sz="2600"/>
              <a:t>an ninh nhân dân</a:t>
            </a:r>
            <a:endParaRPr lang="vi-VN" altLang="en-US" sz="2600" b="1"/>
          </a:p>
        </p:txBody>
      </p:sp>
      <p:sp>
        <p:nvSpPr>
          <p:cNvPr id="67589" name="AutoShape 10">
            <a:extLst>
              <a:ext uri="{FF2B5EF4-FFF2-40B4-BE49-F238E27FC236}">
                <a16:creationId xmlns:a16="http://schemas.microsoft.com/office/drawing/2014/main" id="{C0AEF219-81AE-4240-AAB3-791A6D258B03}"/>
              </a:ext>
            </a:extLst>
          </p:cNvPr>
          <p:cNvSpPr>
            <a:spLocks noChangeArrowheads="1"/>
          </p:cNvSpPr>
          <p:nvPr/>
        </p:nvSpPr>
        <p:spPr bwMode="auto">
          <a:xfrm>
            <a:off x="228600" y="4370388"/>
            <a:ext cx="4114800" cy="1420812"/>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C. Vị trí nền quốc </a:t>
            </a:r>
          </a:p>
          <a:p>
            <a:pPr algn="ctr"/>
            <a:r>
              <a:rPr lang="en-US" altLang="en-US" sz="2600"/>
              <a:t>phòng toàn dân, </a:t>
            </a:r>
          </a:p>
          <a:p>
            <a:pPr algn="ctr"/>
            <a:r>
              <a:rPr lang="en-US" altLang="en-US" sz="2600"/>
              <a:t>an ninh nhân dân</a:t>
            </a:r>
            <a:endParaRPr lang="vi-VN" altLang="en-US" sz="2600" b="1"/>
          </a:p>
        </p:txBody>
      </p:sp>
      <p:sp>
        <p:nvSpPr>
          <p:cNvPr id="67590" name="AutoShape 10">
            <a:extLst>
              <a:ext uri="{FF2B5EF4-FFF2-40B4-BE49-F238E27FC236}">
                <a16:creationId xmlns:a16="http://schemas.microsoft.com/office/drawing/2014/main" id="{5BF6E977-A9CF-4605-B7C9-1A63F1CB4145}"/>
              </a:ext>
            </a:extLst>
          </p:cNvPr>
          <p:cNvSpPr>
            <a:spLocks noChangeArrowheads="1"/>
          </p:cNvSpPr>
          <p:nvPr/>
        </p:nvSpPr>
        <p:spPr bwMode="auto">
          <a:xfrm>
            <a:off x="228600" y="2514600"/>
            <a:ext cx="4191000" cy="16002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 A. Đặc điểm nền </a:t>
            </a:r>
          </a:p>
          <a:p>
            <a:pPr algn="ctr"/>
            <a:r>
              <a:rPr lang="en-US" altLang="en-US" sz="2600"/>
              <a:t>quốc phòng toàn dân, </a:t>
            </a:r>
          </a:p>
          <a:p>
            <a:pPr algn="ctr"/>
            <a:r>
              <a:rPr lang="en-US" altLang="en-US" sz="2600"/>
              <a:t>an ninh nhân dân</a:t>
            </a:r>
            <a:endParaRPr lang="vi-VN" altLang="en-US" sz="2600" b="1"/>
          </a:p>
        </p:txBody>
      </p:sp>
      <p:sp>
        <p:nvSpPr>
          <p:cNvPr id="67591" name="Text Box 15">
            <a:extLst>
              <a:ext uri="{FF2B5EF4-FFF2-40B4-BE49-F238E27FC236}">
                <a16:creationId xmlns:a16="http://schemas.microsoft.com/office/drawing/2014/main" id="{0D115861-73B5-4165-81AC-6CE848D8BFB7}"/>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27</a:t>
            </a:r>
          </a:p>
        </p:txBody>
      </p:sp>
    </p:spTree>
  </p:cSld>
  <p:clrMapOvr>
    <a:masterClrMapping/>
  </p:clrMapOvr>
  <p:transition spd="slow" advClick="0"/>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Text Box 4">
            <a:extLst>
              <a:ext uri="{FF2B5EF4-FFF2-40B4-BE49-F238E27FC236}">
                <a16:creationId xmlns:a16="http://schemas.microsoft.com/office/drawing/2014/main" id="{3AFDC186-1D2C-466C-B908-BA4324FEFB65}"/>
              </a:ext>
            </a:extLst>
          </p:cNvPr>
          <p:cNvSpPr txBox="1">
            <a:spLocks noChangeArrowheads="1"/>
          </p:cNvSpPr>
          <p:nvPr/>
        </p:nvSpPr>
        <p:spPr bwMode="auto">
          <a:xfrm>
            <a:off x="1855788" y="1449388"/>
            <a:ext cx="6400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Tiềm lực quốc phòng, an ninh là:</a:t>
            </a:r>
            <a:endParaRPr lang="en-US" altLang="en-US" sz="3000" b="1"/>
          </a:p>
        </p:txBody>
      </p:sp>
      <p:sp>
        <p:nvSpPr>
          <p:cNvPr id="69635" name="AutoShape 5">
            <a:extLst>
              <a:ext uri="{FF2B5EF4-FFF2-40B4-BE49-F238E27FC236}">
                <a16:creationId xmlns:a16="http://schemas.microsoft.com/office/drawing/2014/main" id="{3ACAA56C-BC63-4A29-9C8B-476F1B20D324}"/>
              </a:ext>
            </a:extLst>
          </p:cNvPr>
          <p:cNvSpPr>
            <a:spLocks noChangeArrowheads="1"/>
          </p:cNvSpPr>
          <p:nvPr/>
        </p:nvSpPr>
        <p:spPr bwMode="auto">
          <a:xfrm>
            <a:off x="228600" y="2514600"/>
            <a:ext cx="4178300" cy="14732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Khả năng về nhân lực, </a:t>
            </a:r>
          </a:p>
          <a:p>
            <a:pPr algn="ctr" eaLnBrk="1" hangingPunct="1"/>
            <a:r>
              <a:rPr lang="en-US" altLang="vi-VN" sz="2400"/>
              <a:t>vật lực, tài chính có thể huy </a:t>
            </a:r>
          </a:p>
          <a:p>
            <a:pPr algn="ctr" eaLnBrk="1" hangingPunct="1"/>
            <a:r>
              <a:rPr lang="en-US" altLang="vi-VN" sz="2400"/>
              <a:t>động để thực hiện nhiệm vụ </a:t>
            </a:r>
          </a:p>
          <a:p>
            <a:pPr algn="ctr" eaLnBrk="1" hangingPunct="1"/>
            <a:r>
              <a:rPr lang="en-US" altLang="vi-VN" sz="2400"/>
              <a:t>QP&amp;AN</a:t>
            </a:r>
          </a:p>
        </p:txBody>
      </p:sp>
      <p:sp>
        <p:nvSpPr>
          <p:cNvPr id="69636" name="AutoShape 13">
            <a:extLst>
              <a:ext uri="{FF2B5EF4-FFF2-40B4-BE49-F238E27FC236}">
                <a16:creationId xmlns:a16="http://schemas.microsoft.com/office/drawing/2014/main" id="{116F6037-AC82-46C0-AAE2-76145694C92B}"/>
              </a:ext>
            </a:extLst>
          </p:cNvPr>
          <p:cNvSpPr>
            <a:spLocks noChangeArrowheads="1"/>
          </p:cNvSpPr>
          <p:nvPr/>
        </p:nvSpPr>
        <p:spPr bwMode="auto">
          <a:xfrm>
            <a:off x="4648200" y="2514600"/>
            <a:ext cx="4267200" cy="14732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300"/>
              <a:t> B. Khả năng về con người, </a:t>
            </a:r>
          </a:p>
          <a:p>
            <a:pPr algn="ctr" eaLnBrk="1" hangingPunct="1"/>
            <a:r>
              <a:rPr lang="en-US" altLang="en-US" sz="2300"/>
              <a:t>của cải vật chất có thể huy</a:t>
            </a:r>
          </a:p>
          <a:p>
            <a:pPr algn="ctr" eaLnBrk="1" hangingPunct="1"/>
            <a:r>
              <a:rPr lang="en-US" altLang="en-US" sz="2300"/>
              <a:t> động để thực hiện nhiệm vụ </a:t>
            </a:r>
          </a:p>
          <a:p>
            <a:pPr algn="ctr" eaLnBrk="1" hangingPunct="1"/>
            <a:r>
              <a:rPr lang="en-US" altLang="en-US" sz="2300"/>
              <a:t>QP&amp;AN</a:t>
            </a:r>
            <a:endParaRPr lang="en-US" altLang="en-US" sz="2300" b="1">
              <a:latin typeface="Times New Roman" panose="02020603050405020304" pitchFamily="18" charset="0"/>
              <a:cs typeface="Times New Roman" panose="02020603050405020304" pitchFamily="18" charset="0"/>
            </a:endParaRPr>
          </a:p>
        </p:txBody>
      </p:sp>
      <p:sp>
        <p:nvSpPr>
          <p:cNvPr id="69637" name="AutoShape 13">
            <a:extLst>
              <a:ext uri="{FF2B5EF4-FFF2-40B4-BE49-F238E27FC236}">
                <a16:creationId xmlns:a16="http://schemas.microsoft.com/office/drawing/2014/main" id="{D57ED1A6-DC60-4A89-9A5F-E812999E49C1}"/>
              </a:ext>
            </a:extLst>
          </p:cNvPr>
          <p:cNvSpPr>
            <a:spLocks noChangeArrowheads="1"/>
          </p:cNvSpPr>
          <p:nvPr/>
        </p:nvSpPr>
        <p:spPr bwMode="auto">
          <a:xfrm>
            <a:off x="228600" y="4343400"/>
            <a:ext cx="4178300" cy="1430338"/>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300"/>
              <a:t> C. Khả năng về lực lượng, </a:t>
            </a:r>
          </a:p>
          <a:p>
            <a:pPr algn="ctr" eaLnBrk="1" hangingPunct="1"/>
            <a:r>
              <a:rPr lang="en-US" altLang="en-US" sz="2300"/>
              <a:t>vũ khí trang bị có thể huy </a:t>
            </a:r>
          </a:p>
          <a:p>
            <a:pPr algn="ctr" eaLnBrk="1" hangingPunct="1"/>
            <a:r>
              <a:rPr lang="en-US" altLang="en-US" sz="2300"/>
              <a:t>động phục vụ cho nhiệm vụ </a:t>
            </a:r>
          </a:p>
          <a:p>
            <a:pPr algn="ctr" eaLnBrk="1" hangingPunct="1"/>
            <a:r>
              <a:rPr lang="en-US" altLang="en-US" sz="2300"/>
              <a:t>QP&amp;AN</a:t>
            </a:r>
            <a:endParaRPr lang="en-US" altLang="en-US" sz="2300" b="1"/>
          </a:p>
        </p:txBody>
      </p:sp>
      <p:sp>
        <p:nvSpPr>
          <p:cNvPr id="69638" name="AutoShape 13">
            <a:extLst>
              <a:ext uri="{FF2B5EF4-FFF2-40B4-BE49-F238E27FC236}">
                <a16:creationId xmlns:a16="http://schemas.microsoft.com/office/drawing/2014/main" id="{E7C82AA6-4419-46F9-BD12-D25DB6F8FC9E}"/>
              </a:ext>
            </a:extLst>
          </p:cNvPr>
          <p:cNvSpPr>
            <a:spLocks noChangeArrowheads="1"/>
          </p:cNvSpPr>
          <p:nvPr/>
        </p:nvSpPr>
        <p:spPr bwMode="auto">
          <a:xfrm>
            <a:off x="4648200" y="4343400"/>
            <a:ext cx="4267200" cy="1430338"/>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300"/>
              <a:t> D. Khả năng về tài chính, </a:t>
            </a:r>
          </a:p>
          <a:p>
            <a:pPr algn="ctr"/>
            <a:r>
              <a:rPr lang="en-US" altLang="en-US" sz="2300"/>
              <a:t>phương tiện kỹ thuật có thể </a:t>
            </a:r>
          </a:p>
          <a:p>
            <a:pPr algn="ctr"/>
            <a:r>
              <a:rPr lang="en-US" altLang="en-US" sz="2300"/>
              <a:t>huy động thực hiện nhiệm vụ </a:t>
            </a:r>
          </a:p>
          <a:p>
            <a:pPr algn="ctr"/>
            <a:r>
              <a:rPr lang="en-US" altLang="en-US" sz="2300"/>
              <a:t>QP&amp;AN</a:t>
            </a:r>
            <a:endParaRPr lang="vi-VN" altLang="en-US" sz="2300" b="1"/>
          </a:p>
        </p:txBody>
      </p:sp>
      <p:sp>
        <p:nvSpPr>
          <p:cNvPr id="69639" name="Text Box 15">
            <a:extLst>
              <a:ext uri="{FF2B5EF4-FFF2-40B4-BE49-F238E27FC236}">
                <a16:creationId xmlns:a16="http://schemas.microsoft.com/office/drawing/2014/main" id="{1A5575E0-A08B-4925-A567-9EECD421DB4B}"/>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27</a:t>
            </a:r>
          </a:p>
        </p:txBody>
      </p:sp>
    </p:spTree>
  </p:cSld>
  <p:clrMapOvr>
    <a:masterClrMapping/>
  </p:clrMapOvr>
  <p:transition spd="slow" advClick="0"/>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Text Box 4">
            <a:extLst>
              <a:ext uri="{FF2B5EF4-FFF2-40B4-BE49-F238E27FC236}">
                <a16:creationId xmlns:a16="http://schemas.microsoft.com/office/drawing/2014/main" id="{C652CB81-1853-482D-B306-F2DA9B1BB0D3}"/>
              </a:ext>
            </a:extLst>
          </p:cNvPr>
          <p:cNvSpPr txBox="1">
            <a:spLocks noChangeArrowheads="1"/>
          </p:cNvSpPr>
          <p:nvPr/>
        </p:nvSpPr>
        <p:spPr bwMode="auto">
          <a:xfrm>
            <a:off x="1587500" y="1111250"/>
            <a:ext cx="7239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“Phân vùng chiến lược về QPAN kết hợp với vùng kinh tế trên cơ sở quy hoạch các vùng dân cư theo nguyên tắc bảo vệ đi đôi với xây dựng đất nước”</a:t>
            </a:r>
            <a:r>
              <a:rPr lang="en-US" altLang="en-US" sz="2400"/>
              <a:t> là một nội dung của:</a:t>
            </a:r>
          </a:p>
        </p:txBody>
      </p:sp>
      <p:sp>
        <p:nvSpPr>
          <p:cNvPr id="71683" name="AutoShape 5">
            <a:extLst>
              <a:ext uri="{FF2B5EF4-FFF2-40B4-BE49-F238E27FC236}">
                <a16:creationId xmlns:a16="http://schemas.microsoft.com/office/drawing/2014/main" id="{3129348B-228C-4194-B732-447F430F8BCB}"/>
              </a:ext>
            </a:extLst>
          </p:cNvPr>
          <p:cNvSpPr>
            <a:spLocks noChangeArrowheads="1"/>
          </p:cNvSpPr>
          <p:nvPr/>
        </p:nvSpPr>
        <p:spPr bwMode="auto">
          <a:xfrm>
            <a:off x="228600" y="4343400"/>
            <a:ext cx="4198938" cy="12192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Xây dựng thế trận </a:t>
            </a:r>
          </a:p>
          <a:p>
            <a:pPr algn="ctr" eaLnBrk="1" hangingPunct="1"/>
            <a:r>
              <a:rPr lang="en-US" altLang="en-US" sz="2400"/>
              <a:t>quốc phòng toàn dân, </a:t>
            </a:r>
          </a:p>
          <a:p>
            <a:pPr algn="ctr" eaLnBrk="1" hangingPunct="1"/>
            <a:r>
              <a:rPr lang="en-US" altLang="en-US" sz="2400"/>
              <a:t>an ninh nhân dân</a:t>
            </a:r>
          </a:p>
        </p:txBody>
      </p:sp>
      <p:sp>
        <p:nvSpPr>
          <p:cNvPr id="71684" name="AutoShape 13">
            <a:extLst>
              <a:ext uri="{FF2B5EF4-FFF2-40B4-BE49-F238E27FC236}">
                <a16:creationId xmlns:a16="http://schemas.microsoft.com/office/drawing/2014/main" id="{9681A9D1-0440-4FD9-AD89-5E0DCAE34841}"/>
              </a:ext>
            </a:extLst>
          </p:cNvPr>
          <p:cNvSpPr>
            <a:spLocks noChangeArrowheads="1"/>
          </p:cNvSpPr>
          <p:nvPr/>
        </p:nvSpPr>
        <p:spPr bwMode="auto">
          <a:xfrm>
            <a:off x="4648200" y="2843213"/>
            <a:ext cx="4267200" cy="1271587"/>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B. Biện pháp xây dưng </a:t>
            </a:r>
          </a:p>
          <a:p>
            <a:pPr algn="ctr" eaLnBrk="1" hangingPunct="1"/>
            <a:r>
              <a:rPr lang="en-US" altLang="en-US" sz="2400"/>
              <a:t>nền quốc phòng toàn dân,</a:t>
            </a:r>
          </a:p>
          <a:p>
            <a:pPr algn="ctr" eaLnBrk="1" hangingPunct="1"/>
            <a:r>
              <a:rPr lang="en-US" altLang="en-US" sz="2400"/>
              <a:t>an ninh nhân dân</a:t>
            </a:r>
            <a:endParaRPr lang="en-US" altLang="en-US" sz="2400" b="1">
              <a:latin typeface="Times New Roman" panose="02020603050405020304" pitchFamily="18" charset="0"/>
              <a:cs typeface="Times New Roman" panose="02020603050405020304" pitchFamily="18" charset="0"/>
            </a:endParaRPr>
          </a:p>
        </p:txBody>
      </p:sp>
      <p:sp>
        <p:nvSpPr>
          <p:cNvPr id="71685" name="AutoShape 13">
            <a:extLst>
              <a:ext uri="{FF2B5EF4-FFF2-40B4-BE49-F238E27FC236}">
                <a16:creationId xmlns:a16="http://schemas.microsoft.com/office/drawing/2014/main" id="{0435C261-B31C-435A-A709-3DCF78889D35}"/>
              </a:ext>
            </a:extLst>
          </p:cNvPr>
          <p:cNvSpPr>
            <a:spLocks noChangeArrowheads="1"/>
          </p:cNvSpPr>
          <p:nvPr/>
        </p:nvSpPr>
        <p:spPr bwMode="auto">
          <a:xfrm>
            <a:off x="228600" y="2843213"/>
            <a:ext cx="4198938" cy="1271587"/>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A. Nhiệm vụ xây dưng </a:t>
            </a:r>
          </a:p>
          <a:p>
            <a:pPr algn="ctr" eaLnBrk="1" hangingPunct="1"/>
            <a:r>
              <a:rPr lang="en-US" altLang="en-US" sz="2400"/>
              <a:t>nền quốc phòng toàn dân, </a:t>
            </a:r>
          </a:p>
          <a:p>
            <a:pPr algn="ctr" eaLnBrk="1" hangingPunct="1"/>
            <a:r>
              <a:rPr lang="en-US" altLang="en-US" sz="2400"/>
              <a:t>an ninh nhân dân</a:t>
            </a:r>
            <a:endParaRPr lang="en-US" altLang="en-US" sz="2400" b="1"/>
          </a:p>
        </p:txBody>
      </p:sp>
      <p:sp>
        <p:nvSpPr>
          <p:cNvPr id="71686" name="AutoShape 13">
            <a:extLst>
              <a:ext uri="{FF2B5EF4-FFF2-40B4-BE49-F238E27FC236}">
                <a16:creationId xmlns:a16="http://schemas.microsoft.com/office/drawing/2014/main" id="{B90E1A7C-EB4A-4B79-A7BF-EDA3F5A6F407}"/>
              </a:ext>
            </a:extLst>
          </p:cNvPr>
          <p:cNvSpPr>
            <a:spLocks noChangeArrowheads="1"/>
          </p:cNvSpPr>
          <p:nvPr/>
        </p:nvSpPr>
        <p:spPr bwMode="auto">
          <a:xfrm>
            <a:off x="4648200" y="4343400"/>
            <a:ext cx="4267200" cy="12192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 D. Xây dựng tiềm lực kinh </a:t>
            </a:r>
          </a:p>
          <a:p>
            <a:pPr algn="ctr"/>
            <a:r>
              <a:rPr lang="en-US" altLang="en-US" sz="2400"/>
              <a:t>tế của quốc phòng toàn dân, </a:t>
            </a:r>
          </a:p>
          <a:p>
            <a:pPr algn="ctr"/>
            <a:r>
              <a:rPr lang="en-US" altLang="en-US" sz="2400"/>
              <a:t>an ninh nhân dân</a:t>
            </a:r>
            <a:endParaRPr lang="vi-VN" altLang="en-US" sz="2400" b="1"/>
          </a:p>
        </p:txBody>
      </p:sp>
      <p:sp>
        <p:nvSpPr>
          <p:cNvPr id="71687" name="Text Box 15">
            <a:extLst>
              <a:ext uri="{FF2B5EF4-FFF2-40B4-BE49-F238E27FC236}">
                <a16:creationId xmlns:a16="http://schemas.microsoft.com/office/drawing/2014/main" id="{2E392D43-37CC-459D-B8ED-5633003CE6ED}"/>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29</a:t>
            </a:r>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39F433E4-20DD-4663-9F21-037F7C4221EC}"/>
              </a:ext>
            </a:extLst>
          </p:cNvPr>
          <p:cNvSpPr txBox="1">
            <a:spLocks noChangeArrowheads="1"/>
          </p:cNvSpPr>
          <p:nvPr/>
        </p:nvSpPr>
        <p:spPr bwMode="auto">
          <a:xfrm>
            <a:off x="1368425" y="1263650"/>
            <a:ext cx="7620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Một trong những đặc trưng của nền</a:t>
            </a:r>
          </a:p>
          <a:p>
            <a:pPr algn="ctr"/>
            <a:r>
              <a:rPr lang="en-US" altLang="en-US" sz="2800"/>
              <a:t>QPTD, ANND là nền quốc phòng, an ninh:</a:t>
            </a:r>
          </a:p>
        </p:txBody>
      </p:sp>
      <p:sp>
        <p:nvSpPr>
          <p:cNvPr id="18435" name="AutoShape 5">
            <a:extLst>
              <a:ext uri="{FF2B5EF4-FFF2-40B4-BE49-F238E27FC236}">
                <a16:creationId xmlns:a16="http://schemas.microsoft.com/office/drawing/2014/main" id="{CF7A24F1-9343-4312-913B-84E22722715C}"/>
              </a:ext>
            </a:extLst>
          </p:cNvPr>
          <p:cNvSpPr>
            <a:spLocks noChangeArrowheads="1"/>
          </p:cNvSpPr>
          <p:nvPr/>
        </p:nvSpPr>
        <p:spPr bwMode="auto">
          <a:xfrm>
            <a:off x="4648200" y="2514600"/>
            <a:ext cx="42672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B. Vì dân, của dân và</a:t>
            </a:r>
          </a:p>
          <a:p>
            <a:pPr algn="ctr" eaLnBrk="1" hangingPunct="1"/>
            <a:r>
              <a:rPr lang="en-US" altLang="en-US" sz="2400"/>
              <a:t>do nhân dân tiến hành</a:t>
            </a:r>
          </a:p>
        </p:txBody>
      </p:sp>
      <p:sp>
        <p:nvSpPr>
          <p:cNvPr id="18436" name="AutoShape 10">
            <a:extLst>
              <a:ext uri="{FF2B5EF4-FFF2-40B4-BE49-F238E27FC236}">
                <a16:creationId xmlns:a16="http://schemas.microsoft.com/office/drawing/2014/main" id="{95D9AD82-E427-4246-B044-E4C1E438E66B}"/>
              </a:ext>
            </a:extLst>
          </p:cNvPr>
          <p:cNvSpPr>
            <a:spLocks noChangeArrowheads="1"/>
          </p:cNvSpPr>
          <p:nvPr/>
        </p:nvSpPr>
        <p:spPr bwMode="auto">
          <a:xfrm>
            <a:off x="228600" y="4343400"/>
            <a:ext cx="4191000" cy="1447800"/>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 C. Mang tính giai cấp, </a:t>
            </a:r>
          </a:p>
          <a:p>
            <a:pPr algn="ctr" eaLnBrk="1" hangingPunct="1"/>
            <a:r>
              <a:rPr lang="en-US" altLang="en-US" sz="3000"/>
              <a:t>nhân dân sâu sắc</a:t>
            </a:r>
            <a:endParaRPr lang="en-US" altLang="en-US" sz="3000" b="1"/>
          </a:p>
        </p:txBody>
      </p:sp>
      <p:sp>
        <p:nvSpPr>
          <p:cNvPr id="26" name="AutoShape 10">
            <a:extLst>
              <a:ext uri="{FF2B5EF4-FFF2-40B4-BE49-F238E27FC236}">
                <a16:creationId xmlns:a16="http://schemas.microsoft.com/office/drawing/2014/main" id="{C0380BEA-7CA8-44C5-9A02-4FBE76B2FC7F}"/>
              </a:ext>
            </a:extLst>
          </p:cNvPr>
          <p:cNvSpPr>
            <a:spLocks noChangeArrowheads="1"/>
          </p:cNvSpPr>
          <p:nvPr/>
        </p:nvSpPr>
        <p:spPr bwMode="auto">
          <a:xfrm>
            <a:off x="4648200" y="4343400"/>
            <a:ext cx="4267200" cy="1447800"/>
          </a:xfrm>
          <a:prstGeom prst="flowChartTerminator">
            <a:avLst/>
          </a:prstGeom>
          <a:solidFill>
            <a:schemeClr val="bg1"/>
          </a:solidFill>
          <a:ln w="9525">
            <a:solidFill>
              <a:srgbClr val="3366FF"/>
            </a:solidFill>
            <a:miter lim="800000"/>
            <a:headEnd/>
            <a:tailEnd/>
          </a:ln>
        </p:spPr>
        <p:txBody>
          <a:bodyPr wrap="none" anchor="ctr"/>
          <a:lstStyle/>
          <a:p>
            <a:pPr marL="457200" indent="-457200" algn="ctr" eaLnBrk="1" hangingPunct="1">
              <a:defRPr/>
            </a:pPr>
            <a:r>
              <a:rPr lang="en-US" altLang="en-US" sz="2800" spc="-100">
                <a:latin typeface="Arial" charset="0"/>
              </a:rPr>
              <a:t> D. Do nhân dân xây dựng, </a:t>
            </a:r>
          </a:p>
          <a:p>
            <a:pPr marL="457200" indent="-457200" algn="ctr" eaLnBrk="1" hangingPunct="1">
              <a:defRPr/>
            </a:pPr>
            <a:r>
              <a:rPr lang="en-US" altLang="en-US" sz="2800" spc="-100">
                <a:latin typeface="Arial" charset="0"/>
              </a:rPr>
              <a:t>mang tính nhân dân sâu sắc</a:t>
            </a:r>
            <a:endParaRPr lang="en-US" altLang="en-US" sz="2800" b="1" spc="-100">
              <a:latin typeface="Arial" charset="0"/>
            </a:endParaRPr>
          </a:p>
        </p:txBody>
      </p:sp>
      <p:sp>
        <p:nvSpPr>
          <p:cNvPr id="18438" name="AutoShape 10">
            <a:extLst>
              <a:ext uri="{FF2B5EF4-FFF2-40B4-BE49-F238E27FC236}">
                <a16:creationId xmlns:a16="http://schemas.microsoft.com/office/drawing/2014/main" id="{378041C5-1C24-4557-A55A-FE5BFCA6073A}"/>
              </a:ext>
            </a:extLst>
          </p:cNvPr>
          <p:cNvSpPr>
            <a:spLocks noChangeArrowheads="1"/>
          </p:cNvSpPr>
          <p:nvPr/>
        </p:nvSpPr>
        <p:spPr bwMode="auto">
          <a:xfrm>
            <a:off x="228600" y="2514600"/>
            <a:ext cx="4191000" cy="1447800"/>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 A. Bảo vệ quyền và</a:t>
            </a:r>
          </a:p>
          <a:p>
            <a:pPr algn="ctr" eaLnBrk="1" hangingPunct="1"/>
            <a:r>
              <a:rPr lang="en-US" altLang="en-US" sz="3000"/>
              <a:t>lợi ích của nhân dân</a:t>
            </a:r>
            <a:endParaRPr lang="en-US" altLang="en-US" sz="3000" b="1"/>
          </a:p>
        </p:txBody>
      </p:sp>
      <p:sp>
        <p:nvSpPr>
          <p:cNvPr id="18439" name="Text Box 15">
            <a:extLst>
              <a:ext uri="{FF2B5EF4-FFF2-40B4-BE49-F238E27FC236}">
                <a16:creationId xmlns:a16="http://schemas.microsoft.com/office/drawing/2014/main" id="{5E3988DD-DC70-44A7-BD8B-04CE513BA9BA}"/>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03</a:t>
            </a:r>
          </a:p>
        </p:txBody>
      </p:sp>
    </p:spTree>
  </p:cSld>
  <p:clrMapOvr>
    <a:masterClrMapping/>
  </p:clrMapOvr>
  <p:transition spd="slow" advClick="0"/>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ext Box 4">
            <a:extLst>
              <a:ext uri="{FF2B5EF4-FFF2-40B4-BE49-F238E27FC236}">
                <a16:creationId xmlns:a16="http://schemas.microsoft.com/office/drawing/2014/main" id="{D729185A-E401-4E81-A53A-1074BEC59F4A}"/>
              </a:ext>
            </a:extLst>
          </p:cNvPr>
          <p:cNvSpPr txBox="1">
            <a:spLocks noChangeArrowheads="1"/>
          </p:cNvSpPr>
          <p:nvPr/>
        </p:nvSpPr>
        <p:spPr bwMode="auto">
          <a:xfrm>
            <a:off x="1752600" y="1228725"/>
            <a:ext cx="7086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Trong xây dựng tiềm lực QPAN,</a:t>
            </a:r>
          </a:p>
          <a:p>
            <a:pPr algn="ctr" eaLnBrk="1" hangingPunct="1"/>
            <a:r>
              <a:rPr lang="en-US" altLang="en-US" sz="3000"/>
              <a:t>tiềm lực chính trị tinh thần là:</a:t>
            </a:r>
            <a:endParaRPr lang="en-US" altLang="en-US" sz="3000" b="1"/>
          </a:p>
        </p:txBody>
      </p:sp>
      <p:sp>
        <p:nvSpPr>
          <p:cNvPr id="73731" name="AutoShape 5">
            <a:extLst>
              <a:ext uri="{FF2B5EF4-FFF2-40B4-BE49-F238E27FC236}">
                <a16:creationId xmlns:a16="http://schemas.microsoft.com/office/drawing/2014/main" id="{01D68A2C-D90E-4A1A-9126-0648B9A0638D}"/>
              </a:ext>
            </a:extLst>
          </p:cNvPr>
          <p:cNvSpPr>
            <a:spLocks noChangeArrowheads="1"/>
          </p:cNvSpPr>
          <p:nvPr/>
        </p:nvSpPr>
        <p:spPr bwMode="auto">
          <a:xfrm>
            <a:off x="228600" y="4343400"/>
            <a:ext cx="40386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Nhân tố cơ bản tạo </a:t>
            </a:r>
          </a:p>
          <a:p>
            <a:pPr algn="ctr" eaLnBrk="1" hangingPunct="1"/>
            <a:r>
              <a:rPr lang="en-US" altLang="en-US" sz="2400"/>
              <a:t>nên sức mạnh của quốc </a:t>
            </a:r>
          </a:p>
          <a:p>
            <a:pPr algn="ctr" eaLnBrk="1" hangingPunct="1"/>
            <a:r>
              <a:rPr lang="en-US" altLang="en-US" sz="2400"/>
              <a:t>phòng, an ninh</a:t>
            </a:r>
          </a:p>
        </p:txBody>
      </p:sp>
      <p:sp>
        <p:nvSpPr>
          <p:cNvPr id="73732" name="AutoShape 10">
            <a:extLst>
              <a:ext uri="{FF2B5EF4-FFF2-40B4-BE49-F238E27FC236}">
                <a16:creationId xmlns:a16="http://schemas.microsoft.com/office/drawing/2014/main" id="{33BECAD4-51F6-4F01-A677-8B04DB357FE3}"/>
              </a:ext>
            </a:extLst>
          </p:cNvPr>
          <p:cNvSpPr>
            <a:spLocks noChangeArrowheads="1"/>
          </p:cNvSpPr>
          <p:nvPr/>
        </p:nvSpPr>
        <p:spPr bwMode="auto">
          <a:xfrm>
            <a:off x="4648200" y="25146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 B. Nhân tố chủ yếu </a:t>
            </a:r>
          </a:p>
          <a:p>
            <a:pPr algn="ctr"/>
            <a:r>
              <a:rPr lang="en-US" altLang="en-US" sz="2800"/>
              <a:t>tạo nên sức mạnh quốc</a:t>
            </a:r>
          </a:p>
          <a:p>
            <a:pPr algn="ctr"/>
            <a:r>
              <a:rPr lang="en-US" altLang="en-US" sz="2800"/>
              <a:t>phòng, an ninh </a:t>
            </a:r>
            <a:endParaRPr lang="vi-VN" altLang="en-US" sz="2800" b="1"/>
          </a:p>
        </p:txBody>
      </p:sp>
      <p:sp>
        <p:nvSpPr>
          <p:cNvPr id="73733" name="AutoShape 10">
            <a:extLst>
              <a:ext uri="{FF2B5EF4-FFF2-40B4-BE49-F238E27FC236}">
                <a16:creationId xmlns:a16="http://schemas.microsoft.com/office/drawing/2014/main" id="{21346FD3-6BDD-4AB5-940F-3B76BB40B4E9}"/>
              </a:ext>
            </a:extLst>
          </p:cNvPr>
          <p:cNvSpPr>
            <a:spLocks noChangeArrowheads="1"/>
          </p:cNvSpPr>
          <p:nvPr/>
        </p:nvSpPr>
        <p:spPr bwMode="auto">
          <a:xfrm>
            <a:off x="228600" y="25146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 A. Yếu tố hàng đầu </a:t>
            </a:r>
          </a:p>
          <a:p>
            <a:pPr algn="ctr"/>
            <a:r>
              <a:rPr lang="en-US" altLang="en-US" sz="2800"/>
              <a:t>tạo nên sức mạnh quốc </a:t>
            </a:r>
          </a:p>
          <a:p>
            <a:pPr algn="ctr"/>
            <a:r>
              <a:rPr lang="en-US" altLang="en-US" sz="2800"/>
              <a:t>phòng, an ninh </a:t>
            </a:r>
            <a:endParaRPr lang="vi-VN" altLang="en-US" sz="2800" b="1"/>
          </a:p>
        </p:txBody>
      </p:sp>
      <p:sp>
        <p:nvSpPr>
          <p:cNvPr id="73734" name="AutoShape 10">
            <a:extLst>
              <a:ext uri="{FF2B5EF4-FFF2-40B4-BE49-F238E27FC236}">
                <a16:creationId xmlns:a16="http://schemas.microsoft.com/office/drawing/2014/main" id="{9AD0C681-9555-4846-91FE-70A896321BF2}"/>
              </a:ext>
            </a:extLst>
          </p:cNvPr>
          <p:cNvSpPr>
            <a:spLocks noChangeArrowheads="1"/>
          </p:cNvSpPr>
          <p:nvPr/>
        </p:nvSpPr>
        <p:spPr bwMode="auto">
          <a:xfrm>
            <a:off x="4533900" y="4343400"/>
            <a:ext cx="43815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 D. Yếu tố quan trọng </a:t>
            </a:r>
          </a:p>
          <a:p>
            <a:pPr algn="ctr" eaLnBrk="1" hangingPunct="1"/>
            <a:r>
              <a:rPr lang="en-US" altLang="en-US" sz="2800"/>
              <a:t>trong sự nghiệp bảo vệ </a:t>
            </a:r>
          </a:p>
          <a:p>
            <a:pPr algn="ctr" eaLnBrk="1" hangingPunct="1"/>
            <a:r>
              <a:rPr lang="en-US" altLang="en-US" sz="2800"/>
              <a:t>Tổ quốc</a:t>
            </a:r>
            <a:endParaRPr lang="en-US" altLang="en-US" sz="2800" b="1"/>
          </a:p>
        </p:txBody>
      </p:sp>
      <p:sp>
        <p:nvSpPr>
          <p:cNvPr id="73735" name="Text Box 15">
            <a:extLst>
              <a:ext uri="{FF2B5EF4-FFF2-40B4-BE49-F238E27FC236}">
                <a16:creationId xmlns:a16="http://schemas.microsoft.com/office/drawing/2014/main" id="{6C76841F-38C0-4EEF-B04D-FBC3DBB3E4ED}"/>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30</a:t>
            </a:r>
          </a:p>
        </p:txBody>
      </p:sp>
    </p:spTree>
  </p:cSld>
  <p:clrMapOvr>
    <a:masterClrMapping/>
  </p:clrMapOvr>
  <p:transition spd="slow" advClick="0"/>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Text Box 4">
            <a:extLst>
              <a:ext uri="{FF2B5EF4-FFF2-40B4-BE49-F238E27FC236}">
                <a16:creationId xmlns:a16="http://schemas.microsoft.com/office/drawing/2014/main" id="{EBB24D1A-685B-4399-BF62-5FE4F8113ED6}"/>
              </a:ext>
            </a:extLst>
          </p:cNvPr>
          <p:cNvSpPr txBox="1">
            <a:spLocks noChangeArrowheads="1"/>
          </p:cNvSpPr>
          <p:nvPr/>
        </p:nvSpPr>
        <p:spPr bwMode="auto">
          <a:xfrm>
            <a:off x="1666875" y="1209675"/>
            <a:ext cx="7239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Xây dựng tiềm lực KHCN</a:t>
            </a:r>
          </a:p>
          <a:p>
            <a:pPr algn="ctr"/>
            <a:r>
              <a:rPr lang="en-US" altLang="en-US" sz="3000"/>
              <a:t>của nền QPTD, ANND là:</a:t>
            </a:r>
          </a:p>
        </p:txBody>
      </p:sp>
      <p:sp>
        <p:nvSpPr>
          <p:cNvPr id="75779" name="AutoShape 5">
            <a:extLst>
              <a:ext uri="{FF2B5EF4-FFF2-40B4-BE49-F238E27FC236}">
                <a16:creationId xmlns:a16="http://schemas.microsoft.com/office/drawing/2014/main" id="{35406AC7-7953-4DA0-80AF-6EEB0D4167C9}"/>
              </a:ext>
            </a:extLst>
          </p:cNvPr>
          <p:cNvSpPr>
            <a:spLocks noChangeArrowheads="1"/>
          </p:cNvSpPr>
          <p:nvPr/>
        </p:nvSpPr>
        <p:spPr bwMode="auto">
          <a:xfrm>
            <a:off x="228600" y="2514600"/>
            <a:ext cx="41910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Tạo nên khả năng về </a:t>
            </a:r>
          </a:p>
          <a:p>
            <a:pPr algn="ctr" eaLnBrk="1" hangingPunct="1"/>
            <a:r>
              <a:rPr lang="en-US" altLang="vi-VN" sz="2400"/>
              <a:t>KHCN của quốc gia để khai</a:t>
            </a:r>
          </a:p>
          <a:p>
            <a:pPr algn="ctr" eaLnBrk="1" hangingPunct="1"/>
            <a:r>
              <a:rPr lang="en-US" altLang="vi-VN" sz="2400"/>
              <a:t>thác phục vụ QP&amp;AN</a:t>
            </a:r>
          </a:p>
        </p:txBody>
      </p:sp>
      <p:sp>
        <p:nvSpPr>
          <p:cNvPr id="65549" name="AutoShape 13">
            <a:extLst>
              <a:ext uri="{FF2B5EF4-FFF2-40B4-BE49-F238E27FC236}">
                <a16:creationId xmlns:a16="http://schemas.microsoft.com/office/drawing/2014/main" id="{50338D3D-E4D3-4896-9901-24B4C745FFDB}"/>
              </a:ext>
            </a:extLst>
          </p:cNvPr>
          <p:cNvSpPr>
            <a:spLocks noChangeArrowheads="1"/>
          </p:cNvSpPr>
          <p:nvPr/>
        </p:nvSpPr>
        <p:spPr bwMode="auto">
          <a:xfrm>
            <a:off x="4686300" y="2514600"/>
            <a:ext cx="4229100" cy="1447800"/>
          </a:xfrm>
          <a:prstGeom prst="flowChartTerminator">
            <a:avLst/>
          </a:prstGeom>
          <a:solidFill>
            <a:schemeClr val="bg1"/>
          </a:solidFill>
          <a:ln w="95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Tạo</a:t>
            </a:r>
            <a:r>
              <a:rPr lang="en-US" sz="2400" dirty="0">
                <a:solidFill>
                  <a:schemeClr val="tx1"/>
                </a:solidFill>
              </a:rPr>
              <a:t> </a:t>
            </a:r>
            <a:r>
              <a:rPr lang="en-US" sz="2400" dirty="0" err="1">
                <a:solidFill>
                  <a:schemeClr val="tx1"/>
                </a:solidFill>
              </a:rPr>
              <a:t>nên</a:t>
            </a:r>
            <a:r>
              <a:rPr lang="en-US" sz="2400" dirty="0">
                <a:solidFill>
                  <a:schemeClr val="tx1"/>
                </a:solidFill>
              </a:rPr>
              <a:t>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p>
          <a:p>
            <a:pPr algn="ctr">
              <a:defRPr/>
            </a:pPr>
            <a:r>
              <a:rPr lang="en-US" sz="2400" dirty="0" err="1">
                <a:solidFill>
                  <a:schemeClr val="tx1"/>
                </a:solidFill>
              </a:rPr>
              <a:t>về</a:t>
            </a:r>
            <a:r>
              <a:rPr lang="en-US" sz="2400" dirty="0">
                <a:solidFill>
                  <a:schemeClr val="tx1"/>
                </a:solidFill>
              </a:rPr>
              <a:t> </a:t>
            </a:r>
            <a:r>
              <a:rPr lang="en-US" sz="2400" dirty="0" err="1">
                <a:solidFill>
                  <a:schemeClr val="tx1"/>
                </a:solidFill>
              </a:rPr>
              <a:t>vũ</a:t>
            </a:r>
            <a:r>
              <a:rPr lang="en-US" sz="2400" dirty="0">
                <a:solidFill>
                  <a:schemeClr val="tx1"/>
                </a:solidFill>
              </a:rPr>
              <a:t> </a:t>
            </a:r>
            <a:r>
              <a:rPr lang="en-US" sz="2400" dirty="0" err="1">
                <a:solidFill>
                  <a:schemeClr val="tx1"/>
                </a:solidFill>
              </a:rPr>
              <a:t>khí</a:t>
            </a:r>
            <a:r>
              <a:rPr lang="en-US" sz="2400" dirty="0">
                <a:solidFill>
                  <a:schemeClr val="tx1"/>
                </a:solidFill>
              </a:rPr>
              <a:t> </a:t>
            </a:r>
            <a:r>
              <a:rPr lang="en-US" sz="2400" dirty="0" err="1">
                <a:solidFill>
                  <a:schemeClr val="tx1"/>
                </a:solidFill>
              </a:rPr>
              <a:t>trang</a:t>
            </a:r>
            <a:r>
              <a:rPr lang="en-US" sz="2400" dirty="0">
                <a:solidFill>
                  <a:schemeClr val="tx1"/>
                </a:solidFill>
              </a:rPr>
              <a:t> </a:t>
            </a:r>
            <a:r>
              <a:rPr lang="en-US" sz="2400" dirty="0" err="1">
                <a:solidFill>
                  <a:schemeClr val="tx1"/>
                </a:solidFill>
              </a:rPr>
              <a:t>bị</a:t>
            </a:r>
            <a:r>
              <a:rPr lang="en-US" sz="2400" dirty="0">
                <a:solidFill>
                  <a:schemeClr val="tx1"/>
                </a:solidFill>
              </a:rPr>
              <a:t> </a:t>
            </a:r>
            <a:r>
              <a:rPr lang="en-US" sz="2400" dirty="0" err="1">
                <a:solidFill>
                  <a:schemeClr val="tx1"/>
                </a:solidFill>
              </a:rPr>
              <a:t>kỹ</a:t>
            </a:r>
            <a:r>
              <a:rPr lang="en-US" sz="2400" dirty="0">
                <a:solidFill>
                  <a:schemeClr val="tx1"/>
                </a:solidFill>
              </a:rPr>
              <a:t> </a:t>
            </a:r>
            <a:r>
              <a:rPr lang="en-US" sz="2400" dirty="0" err="1">
                <a:solidFill>
                  <a:schemeClr val="tx1"/>
                </a:solidFill>
              </a:rPr>
              <a:t>thuật</a:t>
            </a:r>
            <a:r>
              <a:rPr lang="en-US" sz="2400" dirty="0">
                <a:solidFill>
                  <a:schemeClr val="tx1"/>
                </a:solidFill>
              </a:rPr>
              <a:t> </a:t>
            </a:r>
          </a:p>
          <a:p>
            <a:pPr algn="ctr">
              <a:defRPr/>
            </a:pPr>
            <a:r>
              <a:rPr lang="en-US" sz="2400" dirty="0" err="1">
                <a:solidFill>
                  <a:schemeClr val="tx1"/>
                </a:solidFill>
              </a:rPr>
              <a:t>để</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đất</a:t>
            </a:r>
            <a:r>
              <a:rPr lang="en-US" sz="2400" dirty="0">
                <a:solidFill>
                  <a:schemeClr val="tx1"/>
                </a:solidFill>
              </a:rPr>
              <a:t> </a:t>
            </a:r>
            <a:r>
              <a:rPr lang="en-US" sz="2400" dirty="0" err="1">
                <a:solidFill>
                  <a:schemeClr val="tx1"/>
                </a:solidFill>
              </a:rPr>
              <a:t>nước</a:t>
            </a:r>
            <a:endParaRPr lang="vi-VN" sz="2400" b="1" dirty="0">
              <a:solidFill>
                <a:schemeClr val="tx1"/>
              </a:solidFill>
            </a:endParaRPr>
          </a:p>
        </p:txBody>
      </p:sp>
      <p:sp>
        <p:nvSpPr>
          <p:cNvPr id="28" name="AutoShape 13">
            <a:extLst>
              <a:ext uri="{FF2B5EF4-FFF2-40B4-BE49-F238E27FC236}">
                <a16:creationId xmlns:a16="http://schemas.microsoft.com/office/drawing/2014/main" id="{A0ED2B7C-523A-484A-9BC0-47E692AD056D}"/>
              </a:ext>
            </a:extLst>
          </p:cNvPr>
          <p:cNvSpPr>
            <a:spLocks noChangeArrowheads="1"/>
          </p:cNvSpPr>
          <p:nvPr/>
        </p:nvSpPr>
        <p:spPr bwMode="auto">
          <a:xfrm>
            <a:off x="228600" y="4343400"/>
            <a:ext cx="4191000" cy="1447800"/>
          </a:xfrm>
          <a:prstGeom prst="flowChartTerminator">
            <a:avLst/>
          </a:prstGeom>
          <a:solidFill>
            <a:schemeClr val="bg1"/>
          </a:solidFill>
          <a:ln w="95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Tạo</a:t>
            </a:r>
            <a:r>
              <a:rPr lang="en-US" sz="2400" dirty="0">
                <a:solidFill>
                  <a:schemeClr val="tx1"/>
                </a:solidFill>
              </a:rPr>
              <a:t> </a:t>
            </a:r>
            <a:r>
              <a:rPr lang="en-US" sz="2400" dirty="0" err="1">
                <a:solidFill>
                  <a:schemeClr val="tx1"/>
                </a:solidFill>
              </a:rPr>
              <a:t>nên</a:t>
            </a:r>
            <a:r>
              <a:rPr lang="en-US" sz="2400" dirty="0">
                <a:solidFill>
                  <a:schemeClr val="tx1"/>
                </a:solidFill>
              </a:rPr>
              <a:t>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p>
          <a:p>
            <a:pPr algn="ctr">
              <a:defRPr/>
            </a:pPr>
            <a:r>
              <a:rPr lang="en-US" sz="2400" dirty="0" err="1">
                <a:solidFill>
                  <a:schemeClr val="tx1"/>
                </a:solidFill>
              </a:rPr>
              <a:t>huy</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đội</a:t>
            </a:r>
            <a:r>
              <a:rPr lang="en-US" sz="2400" dirty="0">
                <a:solidFill>
                  <a:schemeClr val="tx1"/>
                </a:solidFill>
              </a:rPr>
              <a:t> </a:t>
            </a:r>
            <a:r>
              <a:rPr lang="en-US" sz="2400" dirty="0" err="1">
                <a:solidFill>
                  <a:schemeClr val="tx1"/>
                </a:solidFill>
              </a:rPr>
              <a:t>ngũ</a:t>
            </a:r>
            <a:r>
              <a:rPr lang="en-US" sz="2400" dirty="0">
                <a:solidFill>
                  <a:schemeClr val="tx1"/>
                </a:solidFill>
              </a:rPr>
              <a:t> </a:t>
            </a:r>
            <a:r>
              <a:rPr lang="en-US" sz="2400" dirty="0" err="1">
                <a:solidFill>
                  <a:schemeClr val="tx1"/>
                </a:solidFill>
              </a:rPr>
              <a:t>cán</a:t>
            </a:r>
            <a:r>
              <a:rPr lang="en-US" sz="2400" dirty="0">
                <a:solidFill>
                  <a:schemeClr val="tx1"/>
                </a:solidFill>
              </a:rPr>
              <a:t> </a:t>
            </a:r>
            <a:r>
              <a:rPr lang="en-US" sz="2400" dirty="0" err="1">
                <a:solidFill>
                  <a:schemeClr val="tx1"/>
                </a:solidFill>
              </a:rPr>
              <a:t>bộ</a:t>
            </a:r>
            <a:r>
              <a:rPr lang="en-US" sz="2400" dirty="0">
                <a:solidFill>
                  <a:schemeClr val="tx1"/>
                </a:solidFill>
              </a:rPr>
              <a:t> </a:t>
            </a:r>
          </a:p>
          <a:p>
            <a:pPr algn="ctr">
              <a:defRPr/>
            </a:pPr>
            <a:r>
              <a:rPr lang="en-US" sz="2400">
                <a:solidFill>
                  <a:schemeClr val="tx1"/>
                </a:solidFill>
              </a:rPr>
              <a:t>KHKT </a:t>
            </a:r>
            <a:r>
              <a:rPr lang="en-US" sz="2400" dirty="0" err="1">
                <a:solidFill>
                  <a:schemeClr val="tx1"/>
                </a:solidFill>
              </a:rPr>
              <a:t>phục</a:t>
            </a:r>
            <a:r>
              <a:rPr lang="en-US" sz="2400" dirty="0">
                <a:solidFill>
                  <a:schemeClr val="tx1"/>
                </a:solidFill>
              </a:rPr>
              <a:t> </a:t>
            </a:r>
            <a:r>
              <a:rPr lang="en-US" sz="2400" err="1">
                <a:solidFill>
                  <a:schemeClr val="tx1"/>
                </a:solidFill>
              </a:rPr>
              <a:t>vụ</a:t>
            </a:r>
            <a:r>
              <a:rPr lang="en-US" sz="2400">
                <a:solidFill>
                  <a:schemeClr val="tx1"/>
                </a:solidFill>
              </a:rPr>
              <a:t> QP&amp;AN</a:t>
            </a:r>
            <a:endParaRPr lang="vi-VN" sz="2400" b="1" dirty="0">
              <a:solidFill>
                <a:schemeClr val="tx1"/>
              </a:solidFill>
            </a:endParaRPr>
          </a:p>
        </p:txBody>
      </p:sp>
      <p:sp>
        <p:nvSpPr>
          <p:cNvPr id="29" name="AutoShape 13">
            <a:extLst>
              <a:ext uri="{FF2B5EF4-FFF2-40B4-BE49-F238E27FC236}">
                <a16:creationId xmlns:a16="http://schemas.microsoft.com/office/drawing/2014/main" id="{741021CB-EA75-400C-9834-EA65BFF6E83E}"/>
              </a:ext>
            </a:extLst>
          </p:cNvPr>
          <p:cNvSpPr>
            <a:spLocks noChangeArrowheads="1"/>
          </p:cNvSpPr>
          <p:nvPr/>
        </p:nvSpPr>
        <p:spPr bwMode="auto">
          <a:xfrm>
            <a:off x="4648200" y="4343400"/>
            <a:ext cx="4267200" cy="1447800"/>
          </a:xfrm>
          <a:prstGeom prst="flowChartTerminator">
            <a:avLst/>
          </a:prstGeom>
          <a:solidFill>
            <a:schemeClr val="bg1"/>
          </a:solidFill>
          <a:ln w="95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Tạo</a:t>
            </a:r>
            <a:r>
              <a:rPr lang="en-US" sz="2400" dirty="0">
                <a:solidFill>
                  <a:schemeClr val="tx1"/>
                </a:solidFill>
              </a:rPr>
              <a:t> </a:t>
            </a:r>
            <a:r>
              <a:rPr lang="en-US" sz="2400" dirty="0" err="1">
                <a:solidFill>
                  <a:schemeClr val="tx1"/>
                </a:solidFill>
              </a:rPr>
              <a:t>ra</a:t>
            </a:r>
            <a:r>
              <a:rPr lang="en-US" sz="2400" dirty="0">
                <a:solidFill>
                  <a:schemeClr val="tx1"/>
                </a:solidFill>
              </a:rPr>
              <a:t>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ứng</a:t>
            </a:r>
            <a:r>
              <a:rPr lang="en-US" sz="2400" dirty="0">
                <a:solidFill>
                  <a:schemeClr val="tx1"/>
                </a:solidFill>
              </a:rPr>
              <a:t> </a:t>
            </a:r>
          </a:p>
          <a:p>
            <a:pPr algn="ctr">
              <a:defRPr/>
            </a:pPr>
            <a:r>
              <a:rPr lang="en-US" sz="2400" dirty="0" err="1">
                <a:solidFill>
                  <a:schemeClr val="tx1"/>
                </a:solidFill>
              </a:rPr>
              <a:t>dụng</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quả</a:t>
            </a:r>
            <a:r>
              <a:rPr lang="en-US" sz="2400" dirty="0">
                <a:solidFill>
                  <a:schemeClr val="tx1"/>
                </a:solidFill>
              </a:rPr>
              <a:t> </a:t>
            </a:r>
            <a:r>
              <a:rPr lang="en-US" sz="2400" dirty="0" err="1">
                <a:solidFill>
                  <a:schemeClr val="tx1"/>
                </a:solidFill>
              </a:rPr>
              <a:t>nghiên</a:t>
            </a:r>
            <a:r>
              <a:rPr lang="en-US" sz="2400" dirty="0">
                <a:solidFill>
                  <a:schemeClr val="tx1"/>
                </a:solidFill>
              </a:rPr>
              <a:t> </a:t>
            </a:r>
            <a:r>
              <a:rPr lang="en-US" sz="2400" dirty="0" err="1">
                <a:solidFill>
                  <a:schemeClr val="tx1"/>
                </a:solidFill>
              </a:rPr>
              <a:t>cứu</a:t>
            </a:r>
            <a:endParaRPr lang="en-US" sz="2400" dirty="0">
              <a:solidFill>
                <a:schemeClr val="tx1"/>
              </a:solidFill>
            </a:endParaRPr>
          </a:p>
          <a:p>
            <a:pPr algn="ctr">
              <a:defRPr/>
            </a:pPr>
            <a:r>
              <a:rPr lang="en-US" sz="2400">
                <a:solidFill>
                  <a:schemeClr val="tx1"/>
                </a:solidFill>
              </a:rPr>
              <a:t> KHCN </a:t>
            </a:r>
            <a:r>
              <a:rPr lang="en-US" sz="2400" err="1">
                <a:solidFill>
                  <a:schemeClr val="tx1"/>
                </a:solidFill>
              </a:rPr>
              <a:t>vào</a:t>
            </a:r>
            <a:r>
              <a:rPr lang="en-US" sz="2400">
                <a:solidFill>
                  <a:schemeClr val="tx1"/>
                </a:solidFill>
              </a:rPr>
              <a:t> QP&amp;AN</a:t>
            </a:r>
            <a:endParaRPr lang="vi-VN" sz="2400" b="1" dirty="0">
              <a:solidFill>
                <a:schemeClr val="tx1"/>
              </a:solidFill>
            </a:endParaRPr>
          </a:p>
        </p:txBody>
      </p:sp>
      <p:sp>
        <p:nvSpPr>
          <p:cNvPr id="75783" name="Text Box 15">
            <a:extLst>
              <a:ext uri="{FF2B5EF4-FFF2-40B4-BE49-F238E27FC236}">
                <a16:creationId xmlns:a16="http://schemas.microsoft.com/office/drawing/2014/main" id="{2F25BC40-37AF-4FC4-A510-8C74CE241B2E}"/>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31</a:t>
            </a:r>
          </a:p>
        </p:txBody>
      </p:sp>
    </p:spTree>
  </p:cSld>
  <p:clrMapOvr>
    <a:masterClrMapping/>
  </p:clrMapOvr>
  <p:transition spd="slow" advClick="0"/>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Text Box 4">
            <a:extLst>
              <a:ext uri="{FF2B5EF4-FFF2-40B4-BE49-F238E27FC236}">
                <a16:creationId xmlns:a16="http://schemas.microsoft.com/office/drawing/2014/main" id="{EDA8482D-FD40-47BF-9D39-393490832463}"/>
              </a:ext>
            </a:extLst>
          </p:cNvPr>
          <p:cNvSpPr txBox="1">
            <a:spLocks noChangeArrowheads="1"/>
          </p:cNvSpPr>
          <p:nvPr/>
        </p:nvSpPr>
        <p:spPr bwMode="auto">
          <a:xfrm>
            <a:off x="1485900" y="1143000"/>
            <a:ext cx="75057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“Nền QPTD là sức mạnh quốc phòng của đất nước được xây dựng trên nền tảng nhân lực, vật lực, tinh thần mang tính chất toàn dân, toàn diện, độc lập, tự chủ, tự cường” là nội dung của:</a:t>
            </a:r>
          </a:p>
        </p:txBody>
      </p:sp>
      <p:sp>
        <p:nvSpPr>
          <p:cNvPr id="77827" name="AutoShape 5">
            <a:extLst>
              <a:ext uri="{FF2B5EF4-FFF2-40B4-BE49-F238E27FC236}">
                <a16:creationId xmlns:a16="http://schemas.microsoft.com/office/drawing/2014/main" id="{40466401-51F6-4941-BE7D-B0F46DA69255}"/>
              </a:ext>
            </a:extLst>
          </p:cNvPr>
          <p:cNvSpPr>
            <a:spLocks noChangeArrowheads="1"/>
          </p:cNvSpPr>
          <p:nvPr/>
        </p:nvSpPr>
        <p:spPr bwMode="auto">
          <a:xfrm>
            <a:off x="4648200" y="2713038"/>
            <a:ext cx="4267200" cy="1249362"/>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B. Khái niệm </a:t>
            </a:r>
          </a:p>
          <a:p>
            <a:pPr algn="ctr" eaLnBrk="1" hangingPunct="1"/>
            <a:r>
              <a:rPr lang="en-US" altLang="en-US" sz="2400"/>
              <a:t>nền QPTD</a:t>
            </a:r>
          </a:p>
        </p:txBody>
      </p:sp>
      <p:sp>
        <p:nvSpPr>
          <p:cNvPr id="77828" name="AutoShape 13">
            <a:extLst>
              <a:ext uri="{FF2B5EF4-FFF2-40B4-BE49-F238E27FC236}">
                <a16:creationId xmlns:a16="http://schemas.microsoft.com/office/drawing/2014/main" id="{AC9DDD67-8903-4BA7-81AA-5C22FA0164B5}"/>
              </a:ext>
            </a:extLst>
          </p:cNvPr>
          <p:cNvSpPr>
            <a:spLocks noChangeArrowheads="1"/>
          </p:cNvSpPr>
          <p:nvPr/>
        </p:nvSpPr>
        <p:spPr bwMode="auto">
          <a:xfrm>
            <a:off x="4648200" y="4343400"/>
            <a:ext cx="4267200" cy="1249363"/>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 D. Quan điểm xây dưng </a:t>
            </a:r>
          </a:p>
          <a:p>
            <a:pPr algn="ctr"/>
            <a:r>
              <a:rPr lang="en-US" altLang="en-US" sz="2800"/>
              <a:t>nền QPTD</a:t>
            </a:r>
            <a:endParaRPr lang="vi-VN" altLang="en-US" sz="2800" b="1"/>
          </a:p>
        </p:txBody>
      </p:sp>
      <p:sp>
        <p:nvSpPr>
          <p:cNvPr id="77829" name="AutoShape 13">
            <a:extLst>
              <a:ext uri="{FF2B5EF4-FFF2-40B4-BE49-F238E27FC236}">
                <a16:creationId xmlns:a16="http://schemas.microsoft.com/office/drawing/2014/main" id="{B77839E8-D2E3-4050-856C-3D757948D273}"/>
              </a:ext>
            </a:extLst>
          </p:cNvPr>
          <p:cNvSpPr>
            <a:spLocks noChangeArrowheads="1"/>
          </p:cNvSpPr>
          <p:nvPr/>
        </p:nvSpPr>
        <p:spPr bwMode="auto">
          <a:xfrm>
            <a:off x="228600" y="2713038"/>
            <a:ext cx="4191000" cy="1249362"/>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 A. Nhiệm vụ xây dựng </a:t>
            </a:r>
          </a:p>
          <a:p>
            <a:pPr algn="ctr" eaLnBrk="1" hangingPunct="1"/>
            <a:r>
              <a:rPr lang="en-US" altLang="en-US" sz="2800"/>
              <a:t>nền QPTD</a:t>
            </a:r>
            <a:endParaRPr lang="en-US" altLang="en-US" sz="2800" b="1"/>
          </a:p>
        </p:txBody>
      </p:sp>
      <p:sp>
        <p:nvSpPr>
          <p:cNvPr id="77830" name="AutoShape 13">
            <a:extLst>
              <a:ext uri="{FF2B5EF4-FFF2-40B4-BE49-F238E27FC236}">
                <a16:creationId xmlns:a16="http://schemas.microsoft.com/office/drawing/2014/main" id="{9059424E-F74C-4E9E-91E0-346F72947DD0}"/>
              </a:ext>
            </a:extLst>
          </p:cNvPr>
          <p:cNvSpPr>
            <a:spLocks noChangeArrowheads="1"/>
          </p:cNvSpPr>
          <p:nvPr/>
        </p:nvSpPr>
        <p:spPr bwMode="auto">
          <a:xfrm>
            <a:off x="228600" y="4343400"/>
            <a:ext cx="4191000" cy="1249363"/>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 C. Đặc trưng </a:t>
            </a:r>
          </a:p>
          <a:p>
            <a:pPr algn="ctr" eaLnBrk="1" hangingPunct="1"/>
            <a:r>
              <a:rPr lang="en-US" altLang="en-US" sz="2800"/>
              <a:t>nền QPTD</a:t>
            </a:r>
            <a:endParaRPr lang="en-US" altLang="en-US" sz="2800" b="1"/>
          </a:p>
        </p:txBody>
      </p:sp>
      <p:sp>
        <p:nvSpPr>
          <p:cNvPr id="77831" name="Text Box 15">
            <a:extLst>
              <a:ext uri="{FF2B5EF4-FFF2-40B4-BE49-F238E27FC236}">
                <a16:creationId xmlns:a16="http://schemas.microsoft.com/office/drawing/2014/main" id="{6C8D02D5-20A5-48CD-8108-977CDF816B7E}"/>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32</a:t>
            </a:r>
          </a:p>
        </p:txBody>
      </p:sp>
    </p:spTree>
  </p:cSld>
  <p:clrMapOvr>
    <a:masterClrMapping/>
  </p:clrMapOvr>
  <p:transition spd="slow" advClick="0"/>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Text Box 4">
            <a:extLst>
              <a:ext uri="{FF2B5EF4-FFF2-40B4-BE49-F238E27FC236}">
                <a16:creationId xmlns:a16="http://schemas.microsoft.com/office/drawing/2014/main" id="{E4C56537-AA84-4D84-A7C2-9EAD5795FF6D}"/>
              </a:ext>
            </a:extLst>
          </p:cNvPr>
          <p:cNvSpPr txBox="1">
            <a:spLocks noChangeArrowheads="1"/>
          </p:cNvSpPr>
          <p:nvPr/>
        </p:nvSpPr>
        <p:spPr bwMode="auto">
          <a:xfrm>
            <a:off x="1485900" y="1227138"/>
            <a:ext cx="739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Tiềm lực kinh tế trong nội dung xây dựng tiềm lực QPTD, ANND là điều kiện:</a:t>
            </a:r>
          </a:p>
        </p:txBody>
      </p:sp>
      <p:sp>
        <p:nvSpPr>
          <p:cNvPr id="79875" name="AutoShape 5">
            <a:extLst>
              <a:ext uri="{FF2B5EF4-FFF2-40B4-BE49-F238E27FC236}">
                <a16:creationId xmlns:a16="http://schemas.microsoft.com/office/drawing/2014/main" id="{D6668E5C-EF91-4378-A8CB-99AE8960FC50}"/>
              </a:ext>
            </a:extLst>
          </p:cNvPr>
          <p:cNvSpPr>
            <a:spLocks noChangeArrowheads="1"/>
          </p:cNvSpPr>
          <p:nvPr/>
        </p:nvSpPr>
        <p:spPr bwMode="auto">
          <a:xfrm>
            <a:off x="211138" y="2530475"/>
            <a:ext cx="4208462" cy="1431925"/>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Tạo sức mạnh vật chất </a:t>
            </a:r>
          </a:p>
          <a:p>
            <a:pPr algn="ctr" eaLnBrk="1" hangingPunct="1"/>
            <a:r>
              <a:rPr lang="en-US" altLang="vi-VN" sz="2400"/>
              <a:t>cho nền quốc phòng toàn </a:t>
            </a:r>
          </a:p>
          <a:p>
            <a:pPr algn="ctr" eaLnBrk="1" hangingPunct="1"/>
            <a:r>
              <a:rPr lang="en-US" altLang="vi-VN" sz="2400"/>
              <a:t>dân, an ninh nhân dân</a:t>
            </a:r>
          </a:p>
        </p:txBody>
      </p:sp>
      <p:sp>
        <p:nvSpPr>
          <p:cNvPr id="79876" name="AutoShape 13">
            <a:extLst>
              <a:ext uri="{FF2B5EF4-FFF2-40B4-BE49-F238E27FC236}">
                <a16:creationId xmlns:a16="http://schemas.microsoft.com/office/drawing/2014/main" id="{3FF7799A-1A15-4028-877D-0AD5CF9B603C}"/>
              </a:ext>
            </a:extLst>
          </p:cNvPr>
          <p:cNvSpPr>
            <a:spLocks noChangeArrowheads="1"/>
          </p:cNvSpPr>
          <p:nvPr/>
        </p:nvSpPr>
        <p:spPr bwMode="auto">
          <a:xfrm>
            <a:off x="4648200" y="43434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500"/>
              <a:t> D. Tạo nên thế trận chiến </a:t>
            </a:r>
          </a:p>
          <a:p>
            <a:pPr algn="ctr"/>
            <a:r>
              <a:rPr lang="en-US" altLang="en-US" sz="2500"/>
              <a:t>tranh toàn dân và trận địa </a:t>
            </a:r>
          </a:p>
          <a:p>
            <a:pPr algn="ctr"/>
            <a:r>
              <a:rPr lang="en-US" altLang="en-US" sz="2500"/>
              <a:t>an ninh nhân dân </a:t>
            </a:r>
            <a:endParaRPr lang="vi-VN" altLang="en-US" sz="2500" b="1"/>
          </a:p>
        </p:txBody>
      </p:sp>
      <p:sp>
        <p:nvSpPr>
          <p:cNvPr id="79877" name="AutoShape 13">
            <a:extLst>
              <a:ext uri="{FF2B5EF4-FFF2-40B4-BE49-F238E27FC236}">
                <a16:creationId xmlns:a16="http://schemas.microsoft.com/office/drawing/2014/main" id="{3D5B695A-6909-40FA-ACE6-55D51797D7CC}"/>
              </a:ext>
            </a:extLst>
          </p:cNvPr>
          <p:cNvSpPr>
            <a:spLocks noChangeArrowheads="1"/>
          </p:cNvSpPr>
          <p:nvPr/>
        </p:nvSpPr>
        <p:spPr bwMode="auto">
          <a:xfrm>
            <a:off x="4648200" y="2530475"/>
            <a:ext cx="4267200" cy="1431925"/>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a:t> B. Vật chất bảo đảm cho </a:t>
            </a:r>
          </a:p>
          <a:p>
            <a:pPr algn="ctr" eaLnBrk="1" hangingPunct="1"/>
            <a:r>
              <a:rPr lang="en-US" altLang="en-US" sz="2500"/>
              <a:t>xây dựng lực lượng vũ trang </a:t>
            </a:r>
          </a:p>
          <a:p>
            <a:pPr algn="ctr" eaLnBrk="1" hangingPunct="1"/>
            <a:r>
              <a:rPr lang="en-US" altLang="en-US" sz="2500"/>
              <a:t>và thế trận quốc phòng</a:t>
            </a:r>
            <a:endParaRPr lang="en-US" altLang="en-US" sz="2500" b="1"/>
          </a:p>
        </p:txBody>
      </p:sp>
      <p:sp>
        <p:nvSpPr>
          <p:cNvPr id="79878" name="AutoShape 13">
            <a:extLst>
              <a:ext uri="{FF2B5EF4-FFF2-40B4-BE49-F238E27FC236}">
                <a16:creationId xmlns:a16="http://schemas.microsoft.com/office/drawing/2014/main" id="{83150C89-A0FA-46E0-A2C4-AA9734FF705B}"/>
              </a:ext>
            </a:extLst>
          </p:cNvPr>
          <p:cNvSpPr>
            <a:spLocks noChangeArrowheads="1"/>
          </p:cNvSpPr>
          <p:nvPr/>
        </p:nvSpPr>
        <p:spPr bwMode="auto">
          <a:xfrm>
            <a:off x="220663" y="4343400"/>
            <a:ext cx="4208462" cy="1447800"/>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a:t> C. Để phát triển nền </a:t>
            </a:r>
          </a:p>
          <a:p>
            <a:pPr algn="ctr" eaLnBrk="1" hangingPunct="1"/>
            <a:r>
              <a:rPr lang="en-US" altLang="en-US" sz="2500"/>
              <a:t>quốc phòng toàn dân, an </a:t>
            </a:r>
          </a:p>
          <a:p>
            <a:pPr algn="ctr" eaLnBrk="1" hangingPunct="1"/>
            <a:r>
              <a:rPr lang="en-US" altLang="en-US" sz="2500"/>
              <a:t>ninh nhân dân hiện đại</a:t>
            </a:r>
            <a:endParaRPr lang="en-US" altLang="en-US" sz="2500" b="1"/>
          </a:p>
        </p:txBody>
      </p:sp>
      <p:sp>
        <p:nvSpPr>
          <p:cNvPr id="79879" name="Text Box 15">
            <a:extLst>
              <a:ext uri="{FF2B5EF4-FFF2-40B4-BE49-F238E27FC236}">
                <a16:creationId xmlns:a16="http://schemas.microsoft.com/office/drawing/2014/main" id="{741820DF-C9E5-4F69-B05F-B73A8762AED1}"/>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33</a:t>
            </a:r>
          </a:p>
        </p:txBody>
      </p:sp>
    </p:spTree>
  </p:cSld>
  <p:clrMapOvr>
    <a:masterClrMapping/>
  </p:clrMapOvr>
  <p:transition spd="slow" advClick="0"/>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Text Box 4">
            <a:extLst>
              <a:ext uri="{FF2B5EF4-FFF2-40B4-BE49-F238E27FC236}">
                <a16:creationId xmlns:a16="http://schemas.microsoft.com/office/drawing/2014/main" id="{63CCFFA6-EB78-453B-91A6-029FF2C6F866}"/>
              </a:ext>
            </a:extLst>
          </p:cNvPr>
          <p:cNvSpPr txBox="1">
            <a:spLocks noChangeArrowheads="1"/>
          </p:cNvSpPr>
          <p:nvPr/>
        </p:nvSpPr>
        <p:spPr bwMode="auto">
          <a:xfrm>
            <a:off x="1397000" y="955675"/>
            <a:ext cx="7810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“Tăng cường sự lãnh đạo của Đảng, sự quản lý của Nhà nước, trách nhiệm triển khai thực hiện của cơ quan, tổ chức và nhân dân đối với xây dựng nền QPTD, ANND” </a:t>
            </a:r>
            <a:r>
              <a:rPr lang="en-US" altLang="en-US" sz="2400"/>
              <a:t>là một nội dung của:</a:t>
            </a:r>
          </a:p>
        </p:txBody>
      </p:sp>
      <p:sp>
        <p:nvSpPr>
          <p:cNvPr id="81923" name="AutoShape 5">
            <a:extLst>
              <a:ext uri="{FF2B5EF4-FFF2-40B4-BE49-F238E27FC236}">
                <a16:creationId xmlns:a16="http://schemas.microsoft.com/office/drawing/2014/main" id="{5F7A2BA4-3FB7-4FBF-9460-4209FA09D5F3}"/>
              </a:ext>
            </a:extLst>
          </p:cNvPr>
          <p:cNvSpPr>
            <a:spLocks noChangeArrowheads="1"/>
          </p:cNvSpPr>
          <p:nvPr/>
        </p:nvSpPr>
        <p:spPr bwMode="auto">
          <a:xfrm>
            <a:off x="228600" y="4343400"/>
            <a:ext cx="41148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Biện pháp xây dựng </a:t>
            </a:r>
          </a:p>
          <a:p>
            <a:pPr algn="ctr" eaLnBrk="1" hangingPunct="1"/>
            <a:r>
              <a:rPr lang="en-US" altLang="en-US" sz="2400"/>
              <a:t>nền quốc phòng toàn dân, </a:t>
            </a:r>
          </a:p>
          <a:p>
            <a:pPr algn="ctr" eaLnBrk="1" hangingPunct="1"/>
            <a:r>
              <a:rPr lang="en-US" altLang="en-US" sz="2400"/>
              <a:t>an ninh nhân dân</a:t>
            </a:r>
          </a:p>
        </p:txBody>
      </p:sp>
      <p:sp>
        <p:nvSpPr>
          <p:cNvPr id="81924" name="AutoShape 13">
            <a:extLst>
              <a:ext uri="{FF2B5EF4-FFF2-40B4-BE49-F238E27FC236}">
                <a16:creationId xmlns:a16="http://schemas.microsoft.com/office/drawing/2014/main" id="{4C2520EC-68A6-472F-8925-A438F4FA129D}"/>
              </a:ext>
            </a:extLst>
          </p:cNvPr>
          <p:cNvSpPr>
            <a:spLocks noChangeArrowheads="1"/>
          </p:cNvSpPr>
          <p:nvPr/>
        </p:nvSpPr>
        <p:spPr bwMode="auto">
          <a:xfrm>
            <a:off x="4675188" y="4343400"/>
            <a:ext cx="4267200" cy="1436688"/>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500"/>
              <a:t> D. Nội dung xây dựng </a:t>
            </a:r>
          </a:p>
          <a:p>
            <a:pPr algn="ctr"/>
            <a:r>
              <a:rPr lang="en-US" altLang="en-US" sz="2500"/>
              <a:t>nền quốc phòng toàn dân, </a:t>
            </a:r>
          </a:p>
          <a:p>
            <a:pPr algn="ctr"/>
            <a:r>
              <a:rPr lang="en-US" altLang="en-US" sz="2500"/>
              <a:t>an ninh nhân dân</a:t>
            </a:r>
            <a:endParaRPr lang="vi-VN" altLang="en-US" sz="2500" b="1"/>
          </a:p>
        </p:txBody>
      </p:sp>
      <p:sp>
        <p:nvSpPr>
          <p:cNvPr id="81925" name="AutoShape 13">
            <a:extLst>
              <a:ext uri="{FF2B5EF4-FFF2-40B4-BE49-F238E27FC236}">
                <a16:creationId xmlns:a16="http://schemas.microsoft.com/office/drawing/2014/main" id="{C1A8FB06-0729-4759-B544-D8594A3815F0}"/>
              </a:ext>
            </a:extLst>
          </p:cNvPr>
          <p:cNvSpPr>
            <a:spLocks noChangeArrowheads="1"/>
          </p:cNvSpPr>
          <p:nvPr/>
        </p:nvSpPr>
        <p:spPr bwMode="auto">
          <a:xfrm>
            <a:off x="4648200" y="2525713"/>
            <a:ext cx="4267200" cy="1436687"/>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a:t> B. Nhiệm vụ xây dựng </a:t>
            </a:r>
          </a:p>
          <a:p>
            <a:pPr algn="ctr" eaLnBrk="1" hangingPunct="1"/>
            <a:r>
              <a:rPr lang="en-US" altLang="en-US" sz="2500"/>
              <a:t>nền quốc phòng toàn dân, </a:t>
            </a:r>
          </a:p>
          <a:p>
            <a:pPr algn="ctr" eaLnBrk="1" hangingPunct="1"/>
            <a:r>
              <a:rPr lang="en-US" altLang="en-US" sz="2500"/>
              <a:t>an ninh nhân dân</a:t>
            </a:r>
            <a:endParaRPr lang="en-US" altLang="en-US" sz="2500" b="1"/>
          </a:p>
        </p:txBody>
      </p:sp>
      <p:sp>
        <p:nvSpPr>
          <p:cNvPr id="81926" name="AutoShape 13">
            <a:extLst>
              <a:ext uri="{FF2B5EF4-FFF2-40B4-BE49-F238E27FC236}">
                <a16:creationId xmlns:a16="http://schemas.microsoft.com/office/drawing/2014/main" id="{8B655AFB-A7FC-40DF-85D8-B125C2801276}"/>
              </a:ext>
            </a:extLst>
          </p:cNvPr>
          <p:cNvSpPr>
            <a:spLocks noChangeArrowheads="1"/>
          </p:cNvSpPr>
          <p:nvPr/>
        </p:nvSpPr>
        <p:spPr bwMode="auto">
          <a:xfrm>
            <a:off x="228600" y="2525713"/>
            <a:ext cx="4191000" cy="1436687"/>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a:t> A. Yêu cầu xây dựng </a:t>
            </a:r>
          </a:p>
          <a:p>
            <a:pPr algn="ctr" eaLnBrk="1" hangingPunct="1"/>
            <a:r>
              <a:rPr lang="en-US" altLang="en-US" sz="2500"/>
              <a:t>nền quốc phòng toàn dân, </a:t>
            </a:r>
          </a:p>
          <a:p>
            <a:pPr algn="ctr" eaLnBrk="1" hangingPunct="1"/>
            <a:r>
              <a:rPr lang="en-US" altLang="en-US" sz="2500"/>
              <a:t>an ninh nhân dân</a:t>
            </a:r>
            <a:endParaRPr lang="en-US" altLang="en-US" sz="2500" b="1"/>
          </a:p>
        </p:txBody>
      </p:sp>
      <p:sp>
        <p:nvSpPr>
          <p:cNvPr id="81927" name="Text Box 15">
            <a:extLst>
              <a:ext uri="{FF2B5EF4-FFF2-40B4-BE49-F238E27FC236}">
                <a16:creationId xmlns:a16="http://schemas.microsoft.com/office/drawing/2014/main" id="{0EA7F19B-1131-43FC-B7FD-1A96FE7015FA}"/>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34</a:t>
            </a:r>
          </a:p>
        </p:txBody>
      </p:sp>
    </p:spTree>
  </p:cSld>
  <p:clrMapOvr>
    <a:masterClrMapping/>
  </p:clrMapOvr>
  <p:transition spd="slow" advClick="0"/>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a:extLst>
              <a:ext uri="{FF2B5EF4-FFF2-40B4-BE49-F238E27FC236}">
                <a16:creationId xmlns:a16="http://schemas.microsoft.com/office/drawing/2014/main" id="{2934B578-DFA3-4FE5-A61F-DE83021E7CFA}"/>
              </a:ext>
            </a:extLst>
          </p:cNvPr>
          <p:cNvSpPr>
            <a:spLocks noChangeArrowheads="1"/>
          </p:cNvSpPr>
          <p:nvPr/>
        </p:nvSpPr>
        <p:spPr bwMode="auto">
          <a:xfrm>
            <a:off x="5029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5123" name="Picture 15" descr="people008">
            <a:extLst>
              <a:ext uri="{FF2B5EF4-FFF2-40B4-BE49-F238E27FC236}">
                <a16:creationId xmlns:a16="http://schemas.microsoft.com/office/drawing/2014/main" id="{15ECC694-CB20-49A1-9D97-CC3C41E55807}"/>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Text Box 6">
            <a:extLst>
              <a:ext uri="{FF2B5EF4-FFF2-40B4-BE49-F238E27FC236}">
                <a16:creationId xmlns:a16="http://schemas.microsoft.com/office/drawing/2014/main" id="{FEB80BBB-9CDF-4ADB-8126-5C0CFA99AA36}"/>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9420573C-786D-4B79-948B-2373CD46248F}"/>
              </a:ext>
            </a:extLst>
          </p:cNvPr>
          <p:cNvSpPr txBox="1">
            <a:spLocks noChangeArrowheads="1"/>
          </p:cNvSpPr>
          <p:nvPr/>
        </p:nvSpPr>
        <p:spPr bwMode="auto">
          <a:xfrm>
            <a:off x="1524000" y="962025"/>
            <a:ext cx="71628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Để thường xuyên thực hiện giáo dục giáo dục QP&amp;AN có hiệu quả, chúng ta phải:</a:t>
            </a:r>
          </a:p>
        </p:txBody>
      </p:sp>
      <p:sp>
        <p:nvSpPr>
          <p:cNvPr id="65549" name="AutoShape 13">
            <a:extLst>
              <a:ext uri="{FF2B5EF4-FFF2-40B4-BE49-F238E27FC236}">
                <a16:creationId xmlns:a16="http://schemas.microsoft.com/office/drawing/2014/main" id="{37B1E379-118F-4617-86C2-4A65E63B49AD}"/>
              </a:ext>
            </a:extLst>
          </p:cNvPr>
          <p:cNvSpPr>
            <a:spLocks noChangeArrowheads="1"/>
          </p:cNvSpPr>
          <p:nvPr/>
        </p:nvSpPr>
        <p:spPr bwMode="auto">
          <a:xfrm>
            <a:off x="4648200" y="2514600"/>
            <a:ext cx="4278313"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B. Vận dụng nhiều hình </a:t>
            </a:r>
          </a:p>
          <a:p>
            <a:pPr algn="ctr" eaLnBrk="1" hangingPunct="1"/>
            <a:r>
              <a:rPr lang="en-US" altLang="en-US" sz="2400"/>
              <a:t>thức, phương pháp </a:t>
            </a:r>
          </a:p>
          <a:p>
            <a:pPr algn="ctr" eaLnBrk="1" hangingPunct="1"/>
            <a:r>
              <a:rPr lang="en-US" altLang="en-US" sz="2400"/>
              <a:t>giáo dục, tuyên truyền</a:t>
            </a:r>
          </a:p>
        </p:txBody>
      </p:sp>
      <p:sp>
        <p:nvSpPr>
          <p:cNvPr id="65545" name="AutoShape 9">
            <a:extLst>
              <a:ext uri="{FF2B5EF4-FFF2-40B4-BE49-F238E27FC236}">
                <a16:creationId xmlns:a16="http://schemas.microsoft.com/office/drawing/2014/main" id="{4BB18C18-EA1C-45ED-8D73-2AEF8090786B}"/>
              </a:ext>
            </a:extLst>
          </p:cNvPr>
          <p:cNvSpPr>
            <a:spLocks noChangeArrowheads="1"/>
          </p:cNvSpPr>
          <p:nvPr/>
        </p:nvSpPr>
        <p:spPr bwMode="auto">
          <a:xfrm>
            <a:off x="4648200" y="4343400"/>
            <a:ext cx="4278313"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D. Kết hợp tổ chức </a:t>
            </a:r>
          </a:p>
          <a:p>
            <a:pPr algn="ctr"/>
            <a:r>
              <a:rPr lang="en-US" altLang="en-US" sz="2400">
                <a:solidFill>
                  <a:schemeClr val="bg1"/>
                </a:solidFill>
              </a:rPr>
              <a:t>giáo dục với tuyên truyền </a:t>
            </a:r>
          </a:p>
          <a:p>
            <a:pPr algn="ctr"/>
            <a:r>
              <a:rPr lang="en-US" altLang="en-US" sz="2400">
                <a:solidFill>
                  <a:schemeClr val="bg1"/>
                </a:solidFill>
              </a:rPr>
              <a:t>khắp mọi nơi, mọi lúc  </a:t>
            </a:r>
            <a:endParaRPr lang="vi-VN" altLang="en-US" sz="2400" b="1">
              <a:solidFill>
                <a:schemeClr val="bg1"/>
              </a:solidFill>
            </a:endParaRPr>
          </a:p>
        </p:txBody>
      </p:sp>
      <p:sp>
        <p:nvSpPr>
          <p:cNvPr id="62486" name="Oval 22">
            <a:extLst>
              <a:ext uri="{FF2B5EF4-FFF2-40B4-BE49-F238E27FC236}">
                <a16:creationId xmlns:a16="http://schemas.microsoft.com/office/drawing/2014/main" id="{B6578CF6-F7B4-4A88-9250-E15656DFFCE3}"/>
              </a:ext>
            </a:extLst>
          </p:cNvPr>
          <p:cNvSpPr>
            <a:spLocks noChangeArrowheads="1"/>
          </p:cNvSpPr>
          <p:nvPr/>
        </p:nvSpPr>
        <p:spPr bwMode="auto">
          <a:xfrm>
            <a:off x="50292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3977" name="Picture 23" descr="ani32">
            <a:hlinkClick r:id="rId7" action="ppaction://hlinksldjump"/>
            <a:extLst>
              <a:ext uri="{FF2B5EF4-FFF2-40B4-BE49-F238E27FC236}">
                <a16:creationId xmlns:a16="http://schemas.microsoft.com/office/drawing/2014/main" id="{9DCE5916-DA7A-4B46-BF91-D91BB22826B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435975" y="6324600"/>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a:extLst>
              <a:ext uri="{FF2B5EF4-FFF2-40B4-BE49-F238E27FC236}">
                <a16:creationId xmlns:a16="http://schemas.microsoft.com/office/drawing/2014/main" id="{66A319AA-7BC3-4BFF-9784-14A31B9E63A9}"/>
              </a:ext>
            </a:extLst>
          </p:cNvPr>
          <p:cNvSpPr>
            <a:spLocks noChangeArrowheads="1"/>
          </p:cNvSpPr>
          <p:nvPr/>
        </p:nvSpPr>
        <p:spPr bwMode="auto">
          <a:xfrm>
            <a:off x="5018088"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62495" name="Oval 31">
            <a:extLst>
              <a:ext uri="{FF2B5EF4-FFF2-40B4-BE49-F238E27FC236}">
                <a16:creationId xmlns:a16="http://schemas.microsoft.com/office/drawing/2014/main" id="{8EEB4B71-F8EF-4B81-8B5E-2F79B6EFAA40}"/>
              </a:ext>
            </a:extLst>
          </p:cNvPr>
          <p:cNvSpPr>
            <a:spLocks noChangeArrowheads="1"/>
          </p:cNvSpPr>
          <p:nvPr/>
        </p:nvSpPr>
        <p:spPr bwMode="auto">
          <a:xfrm>
            <a:off x="50165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62496" name="Oval 32">
            <a:extLst>
              <a:ext uri="{FF2B5EF4-FFF2-40B4-BE49-F238E27FC236}">
                <a16:creationId xmlns:a16="http://schemas.microsoft.com/office/drawing/2014/main" id="{27347EA2-783D-4463-82A6-3141CC3DBC99}"/>
              </a:ext>
            </a:extLst>
          </p:cNvPr>
          <p:cNvSpPr>
            <a:spLocks noChangeArrowheads="1"/>
          </p:cNvSpPr>
          <p:nvPr/>
        </p:nvSpPr>
        <p:spPr bwMode="auto">
          <a:xfrm>
            <a:off x="5029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62497" name="Oval 33">
            <a:extLst>
              <a:ext uri="{FF2B5EF4-FFF2-40B4-BE49-F238E27FC236}">
                <a16:creationId xmlns:a16="http://schemas.microsoft.com/office/drawing/2014/main" id="{64FCBE9D-4DFB-4ACA-8B4D-543A5480A8C2}"/>
              </a:ext>
            </a:extLst>
          </p:cNvPr>
          <p:cNvSpPr>
            <a:spLocks noChangeArrowheads="1"/>
          </p:cNvSpPr>
          <p:nvPr/>
        </p:nvSpPr>
        <p:spPr bwMode="auto">
          <a:xfrm>
            <a:off x="5029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62498" name="Oval 34">
            <a:extLst>
              <a:ext uri="{FF2B5EF4-FFF2-40B4-BE49-F238E27FC236}">
                <a16:creationId xmlns:a16="http://schemas.microsoft.com/office/drawing/2014/main" id="{5BEA552E-0BB1-4DF8-A548-191CFB6F7093}"/>
              </a:ext>
            </a:extLst>
          </p:cNvPr>
          <p:cNvSpPr>
            <a:spLocks noChangeArrowheads="1"/>
          </p:cNvSpPr>
          <p:nvPr/>
        </p:nvSpPr>
        <p:spPr bwMode="auto">
          <a:xfrm>
            <a:off x="5029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62499" name="Oval 35">
            <a:extLst>
              <a:ext uri="{FF2B5EF4-FFF2-40B4-BE49-F238E27FC236}">
                <a16:creationId xmlns:a16="http://schemas.microsoft.com/office/drawing/2014/main" id="{5CC73F02-4132-4EE9-B812-3928136968F8}"/>
              </a:ext>
            </a:extLst>
          </p:cNvPr>
          <p:cNvSpPr>
            <a:spLocks noChangeArrowheads="1"/>
          </p:cNvSpPr>
          <p:nvPr/>
        </p:nvSpPr>
        <p:spPr bwMode="auto">
          <a:xfrm>
            <a:off x="50292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62512" name="Text Box 48">
            <a:extLst>
              <a:ext uri="{FF2B5EF4-FFF2-40B4-BE49-F238E27FC236}">
                <a16:creationId xmlns:a16="http://schemas.microsoft.com/office/drawing/2014/main" id="{C0E44068-FB4D-40EC-BE90-3BBE2ADFDDB5}"/>
              </a:ext>
            </a:extLst>
          </p:cNvPr>
          <p:cNvSpPr txBox="1">
            <a:spLocks noChangeArrowheads="1"/>
          </p:cNvSpPr>
          <p:nvPr/>
        </p:nvSpPr>
        <p:spPr bwMode="auto">
          <a:xfrm>
            <a:off x="3505200" y="64150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62513" name="Text Box 49">
            <a:extLst>
              <a:ext uri="{FF2B5EF4-FFF2-40B4-BE49-F238E27FC236}">
                <a16:creationId xmlns:a16="http://schemas.microsoft.com/office/drawing/2014/main" id="{15F2738B-7264-4711-AC57-92F4D9F398A0}"/>
              </a:ext>
            </a:extLst>
          </p:cNvPr>
          <p:cNvSpPr txBox="1">
            <a:spLocks noChangeArrowheads="1"/>
          </p:cNvSpPr>
          <p:nvPr/>
        </p:nvSpPr>
        <p:spPr bwMode="auto">
          <a:xfrm>
            <a:off x="4724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9">
            <a:extLst>
              <a:ext uri="{FF2B5EF4-FFF2-40B4-BE49-F238E27FC236}">
                <a16:creationId xmlns:a16="http://schemas.microsoft.com/office/drawing/2014/main" id="{C71A0602-9928-483C-989F-F0CC1AB17DEF}"/>
              </a:ext>
            </a:extLst>
          </p:cNvPr>
          <p:cNvSpPr>
            <a:spLocks noChangeArrowheads="1"/>
          </p:cNvSpPr>
          <p:nvPr/>
        </p:nvSpPr>
        <p:spPr bwMode="auto">
          <a:xfrm>
            <a:off x="228600" y="4343400"/>
            <a:ext cx="4191000" cy="14478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Vận dụng đa dạng, </a:t>
            </a:r>
          </a:p>
          <a:p>
            <a:pPr algn="ctr" eaLnBrk="1" hangingPunct="1"/>
            <a:r>
              <a:rPr lang="en-US" altLang="en-US" sz="2400">
                <a:solidFill>
                  <a:schemeClr val="bg1"/>
                </a:solidFill>
              </a:rPr>
              <a:t>phong phú các hình thức </a:t>
            </a:r>
          </a:p>
          <a:p>
            <a:pPr algn="ctr" eaLnBrk="1" hangingPunct="1"/>
            <a:r>
              <a:rPr lang="en-US" altLang="en-US" sz="2400">
                <a:solidFill>
                  <a:schemeClr val="bg1"/>
                </a:solidFill>
              </a:rPr>
              <a:t>tuyên truyền, giáo dục</a:t>
            </a:r>
            <a:endParaRPr lang="en-US" altLang="en-US" sz="2400" b="1">
              <a:solidFill>
                <a:schemeClr val="bg1"/>
              </a:solidFill>
            </a:endParaRPr>
          </a:p>
        </p:txBody>
      </p:sp>
      <p:sp>
        <p:nvSpPr>
          <p:cNvPr id="27" name="AutoShape 9">
            <a:extLst>
              <a:ext uri="{FF2B5EF4-FFF2-40B4-BE49-F238E27FC236}">
                <a16:creationId xmlns:a16="http://schemas.microsoft.com/office/drawing/2014/main" id="{727B1733-F766-4097-BA94-762DC3B9B9AA}"/>
              </a:ext>
            </a:extLst>
          </p:cNvPr>
          <p:cNvSpPr>
            <a:spLocks noChangeArrowheads="1"/>
          </p:cNvSpPr>
          <p:nvPr/>
        </p:nvSpPr>
        <p:spPr bwMode="auto">
          <a:xfrm>
            <a:off x="228600" y="25146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A. Tổ chức nhiều lớp </a:t>
            </a:r>
          </a:p>
          <a:p>
            <a:pPr algn="ctr" eaLnBrk="1" hangingPunct="1"/>
            <a:r>
              <a:rPr lang="en-US" altLang="en-US" sz="2400">
                <a:solidFill>
                  <a:schemeClr val="bg1"/>
                </a:solidFill>
              </a:rPr>
              <a:t>học cho các đối tượng, </a:t>
            </a:r>
          </a:p>
          <a:p>
            <a:pPr algn="ctr" eaLnBrk="1" hangingPunct="1"/>
            <a:r>
              <a:rPr lang="en-US" altLang="en-US" sz="2400">
                <a:solidFill>
                  <a:schemeClr val="bg1"/>
                </a:solidFill>
              </a:rPr>
              <a:t>tầng lớp nhân dân</a:t>
            </a:r>
            <a:endParaRPr lang="en-US" altLang="en-US" sz="2400" b="1">
              <a:solidFill>
                <a:schemeClr val="bg1"/>
              </a:solidFill>
            </a:endParaRPr>
          </a:p>
        </p:txBody>
      </p:sp>
      <p:sp>
        <p:nvSpPr>
          <p:cNvPr id="2" name="Rectangle: Rounded Corners 1">
            <a:extLst>
              <a:ext uri="{FF2B5EF4-FFF2-40B4-BE49-F238E27FC236}">
                <a16:creationId xmlns:a16="http://schemas.microsoft.com/office/drawing/2014/main" id="{D33B4A66-3717-4DC0-99D4-0A92ECB8C51E}"/>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35</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5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5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5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62512"/>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62513"/>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62499"/>
                                        </p:tgtEl>
                                      </p:cBhvr>
                                    </p:animEffect>
                                    <p:set>
                                      <p:cBhvr>
                                        <p:cTn id="34"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62498"/>
                                        </p:tgtEl>
                                      </p:cBhvr>
                                    </p:animEffect>
                                    <p:set>
                                      <p:cBhvr>
                                        <p:cTn id="38"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62497"/>
                                        </p:tgtEl>
                                      </p:cBhvr>
                                    </p:animEffect>
                                    <p:set>
                                      <p:cBhvr>
                                        <p:cTn id="42"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62496"/>
                                        </p:tgtEl>
                                      </p:cBhvr>
                                    </p:animEffect>
                                    <p:set>
                                      <p:cBhvr>
                                        <p:cTn id="46"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62495"/>
                                        </p:tgtEl>
                                      </p:cBhvr>
                                    </p:animEffect>
                                    <p:set>
                                      <p:cBhvr>
                                        <p:cTn id="50"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62488"/>
                                        </p:tgtEl>
                                      </p:cBhvr>
                                    </p:animEffect>
                                    <p:set>
                                      <p:cBhvr>
                                        <p:cTn id="54"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62486"/>
                                        </p:tgtEl>
                                      </p:cBhvr>
                                    </p:animEffect>
                                    <p:set>
                                      <p:cBhvr>
                                        <p:cTn id="58"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62508"/>
                                        </p:tgtEl>
                                      </p:cBhvr>
                                    </p:animEffect>
                                    <p:set>
                                      <p:cBhvr>
                                        <p:cTn id="62"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3" restart="whenNotActive" fill="hold" evtFilter="cancelBubble" nodeType="interactiveSeq">
                <p:stCondLst>
                  <p:cond evt="onClick" delay="0">
                    <p:tgtEl>
                      <p:spTgt spid="5123"/>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65549"/>
                                        </p:tgtEl>
                                        <p:attrNameLst>
                                          <p:attrName>style.color</p:attrName>
                                        </p:attrNameLst>
                                      </p:cBhvr>
                                      <p:by>
                                        <p:hsl h="-7200000" s="0" l="0"/>
                                      </p:by>
                                    </p:animClr>
                                    <p:animClr clrSpc="hsl" dir="cw">
                                      <p:cBhvr>
                                        <p:cTn id="68" dur="500" fill="hold"/>
                                        <p:tgtEl>
                                          <p:spTgt spid="65549"/>
                                        </p:tgtEl>
                                        <p:attrNameLst>
                                          <p:attrName>fillcolor</p:attrName>
                                        </p:attrNameLst>
                                      </p:cBhvr>
                                      <p:by>
                                        <p:hsl h="-7200000" s="0" l="0"/>
                                      </p:by>
                                    </p:animClr>
                                    <p:animClr clrSpc="hsl" dir="cw">
                                      <p:cBhvr>
                                        <p:cTn id="69" dur="500" fill="hold"/>
                                        <p:tgtEl>
                                          <p:spTgt spid="65549"/>
                                        </p:tgtEl>
                                        <p:attrNameLst>
                                          <p:attrName>stroke.color</p:attrName>
                                        </p:attrNameLst>
                                      </p:cBhvr>
                                      <p:by>
                                        <p:hsl h="-7200000" s="0" l="0"/>
                                      </p:by>
                                    </p:animClr>
                                    <p:set>
                                      <p:cBhvr>
                                        <p:cTn id="70" dur="500" fill="hold"/>
                                        <p:tgtEl>
                                          <p:spTgt spid="65549"/>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CF859C16-5CF2-4577-BEAC-27E4DAF33855}"/>
              </a:ext>
            </a:extLst>
          </p:cNvPr>
          <p:cNvSpPr>
            <a:spLocks noChangeArrowheads="1"/>
          </p:cNvSpPr>
          <p:nvPr/>
        </p:nvSpPr>
        <p:spPr bwMode="auto">
          <a:xfrm>
            <a:off x="4876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4213" name="Picture 15" descr="people008">
            <a:extLst>
              <a:ext uri="{FF2B5EF4-FFF2-40B4-BE49-F238E27FC236}">
                <a16:creationId xmlns:a16="http://schemas.microsoft.com/office/drawing/2014/main" id="{BCD157E0-EDD2-4DED-AA38-981B8ECA56C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Text Box 9">
            <a:extLst>
              <a:ext uri="{FF2B5EF4-FFF2-40B4-BE49-F238E27FC236}">
                <a16:creationId xmlns:a16="http://schemas.microsoft.com/office/drawing/2014/main" id="{F40DA81D-47AC-4BB1-9C40-2DBBBB86C0F1}"/>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261ACB27-7C7E-4502-AE51-3457A1280FE4}"/>
              </a:ext>
            </a:extLst>
          </p:cNvPr>
          <p:cNvSpPr txBox="1">
            <a:spLocks noChangeArrowheads="1"/>
          </p:cNvSpPr>
          <p:nvPr/>
        </p:nvSpPr>
        <p:spPr bwMode="auto">
          <a:xfrm>
            <a:off x="1243013" y="960438"/>
            <a:ext cx="7778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Xây dựng nền QPTD, ANND vững mạnh, phải thường xuyên giáo dục QP&amp;AN cho:</a:t>
            </a:r>
          </a:p>
        </p:txBody>
      </p:sp>
      <p:sp>
        <p:nvSpPr>
          <p:cNvPr id="65541" name="AutoShape 5">
            <a:extLst>
              <a:ext uri="{FF2B5EF4-FFF2-40B4-BE49-F238E27FC236}">
                <a16:creationId xmlns:a16="http://schemas.microsoft.com/office/drawing/2014/main" id="{8DAEE415-4231-47FD-91EB-C7F2C0E062C3}"/>
              </a:ext>
            </a:extLst>
          </p:cNvPr>
          <p:cNvSpPr>
            <a:spLocks noChangeArrowheads="1"/>
          </p:cNvSpPr>
          <p:nvPr/>
        </p:nvSpPr>
        <p:spPr bwMode="auto">
          <a:xfrm>
            <a:off x="228600" y="4343400"/>
            <a:ext cx="41910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Mọi đối tượng</a:t>
            </a:r>
          </a:p>
        </p:txBody>
      </p:sp>
      <p:sp>
        <p:nvSpPr>
          <p:cNvPr id="65549" name="AutoShape 13">
            <a:extLst>
              <a:ext uri="{FF2B5EF4-FFF2-40B4-BE49-F238E27FC236}">
                <a16:creationId xmlns:a16="http://schemas.microsoft.com/office/drawing/2014/main" id="{D7A5523B-143D-43BF-B6A7-5A7DA9F685B0}"/>
              </a:ext>
            </a:extLst>
          </p:cNvPr>
          <p:cNvSpPr>
            <a:spLocks noChangeArrowheads="1"/>
          </p:cNvSpPr>
          <p:nvPr/>
        </p:nvSpPr>
        <p:spPr bwMode="auto">
          <a:xfrm>
            <a:off x="4648200" y="4343400"/>
            <a:ext cx="4267200" cy="1430338"/>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Học sinh phổ thông</a:t>
            </a:r>
            <a:endParaRPr lang="en-US" altLang="en-US" sz="2400" b="1">
              <a:solidFill>
                <a:schemeClr val="bg1"/>
              </a:solidFill>
            </a:endParaRPr>
          </a:p>
        </p:txBody>
      </p:sp>
      <p:sp>
        <p:nvSpPr>
          <p:cNvPr id="94227" name="Oval 19">
            <a:extLst>
              <a:ext uri="{FF2B5EF4-FFF2-40B4-BE49-F238E27FC236}">
                <a16:creationId xmlns:a16="http://schemas.microsoft.com/office/drawing/2014/main" id="{2EAD147E-7DBF-4569-A8C1-34759A44F57B}"/>
              </a:ext>
            </a:extLst>
          </p:cNvPr>
          <p:cNvSpPr>
            <a:spLocks noChangeArrowheads="1"/>
          </p:cNvSpPr>
          <p:nvPr/>
        </p:nvSpPr>
        <p:spPr bwMode="auto">
          <a:xfrm>
            <a:off x="48688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6025" name="Picture 20" descr="ani32">
            <a:hlinkClick r:id="rId7" action="ppaction://hlinksldjump"/>
            <a:extLst>
              <a:ext uri="{FF2B5EF4-FFF2-40B4-BE49-F238E27FC236}">
                <a16:creationId xmlns:a16="http://schemas.microsoft.com/office/drawing/2014/main" id="{AF39FEE5-98F2-4A0E-BB8E-68E98644E7E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58188" y="6272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E81232F2-5217-425C-A15C-AC7D648D8A33}"/>
              </a:ext>
            </a:extLst>
          </p:cNvPr>
          <p:cNvSpPr>
            <a:spLocks noChangeArrowheads="1"/>
          </p:cNvSpPr>
          <p:nvPr/>
        </p:nvSpPr>
        <p:spPr bwMode="auto">
          <a:xfrm>
            <a:off x="4876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4230" name="Oval 22">
            <a:extLst>
              <a:ext uri="{FF2B5EF4-FFF2-40B4-BE49-F238E27FC236}">
                <a16:creationId xmlns:a16="http://schemas.microsoft.com/office/drawing/2014/main" id="{82DCDC2B-8DB8-467B-9445-B4A848D30C79}"/>
              </a:ext>
            </a:extLst>
          </p:cNvPr>
          <p:cNvSpPr>
            <a:spLocks noChangeArrowheads="1"/>
          </p:cNvSpPr>
          <p:nvPr/>
        </p:nvSpPr>
        <p:spPr bwMode="auto">
          <a:xfrm>
            <a:off x="4876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4231" name="Oval 23">
            <a:extLst>
              <a:ext uri="{FF2B5EF4-FFF2-40B4-BE49-F238E27FC236}">
                <a16:creationId xmlns:a16="http://schemas.microsoft.com/office/drawing/2014/main" id="{5C16639E-19EF-4116-BDA6-A4F8C7EE13E2}"/>
              </a:ext>
            </a:extLst>
          </p:cNvPr>
          <p:cNvSpPr>
            <a:spLocks noChangeArrowheads="1"/>
          </p:cNvSpPr>
          <p:nvPr/>
        </p:nvSpPr>
        <p:spPr bwMode="auto">
          <a:xfrm>
            <a:off x="48863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4232" name="Oval 24">
            <a:extLst>
              <a:ext uri="{FF2B5EF4-FFF2-40B4-BE49-F238E27FC236}">
                <a16:creationId xmlns:a16="http://schemas.microsoft.com/office/drawing/2014/main" id="{50F4A310-91B8-4914-8B24-5D2C637A9016}"/>
              </a:ext>
            </a:extLst>
          </p:cNvPr>
          <p:cNvSpPr>
            <a:spLocks noChangeArrowheads="1"/>
          </p:cNvSpPr>
          <p:nvPr/>
        </p:nvSpPr>
        <p:spPr bwMode="auto">
          <a:xfrm>
            <a:off x="48863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4233" name="Oval 25">
            <a:extLst>
              <a:ext uri="{FF2B5EF4-FFF2-40B4-BE49-F238E27FC236}">
                <a16:creationId xmlns:a16="http://schemas.microsoft.com/office/drawing/2014/main" id="{CA5A3B4D-53BE-4C7B-A108-D55030714AEF}"/>
              </a:ext>
            </a:extLst>
          </p:cNvPr>
          <p:cNvSpPr>
            <a:spLocks noChangeArrowheads="1"/>
          </p:cNvSpPr>
          <p:nvPr/>
        </p:nvSpPr>
        <p:spPr bwMode="auto">
          <a:xfrm>
            <a:off x="48863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4234" name="Oval 26">
            <a:extLst>
              <a:ext uri="{FF2B5EF4-FFF2-40B4-BE49-F238E27FC236}">
                <a16:creationId xmlns:a16="http://schemas.microsoft.com/office/drawing/2014/main" id="{A299BEC0-3675-4073-8C45-5BDED4A36B79}"/>
              </a:ext>
            </a:extLst>
          </p:cNvPr>
          <p:cNvSpPr>
            <a:spLocks noChangeArrowheads="1"/>
          </p:cNvSpPr>
          <p:nvPr/>
        </p:nvSpPr>
        <p:spPr bwMode="auto">
          <a:xfrm>
            <a:off x="4876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4235" name="Text Box 27">
            <a:extLst>
              <a:ext uri="{FF2B5EF4-FFF2-40B4-BE49-F238E27FC236}">
                <a16:creationId xmlns:a16="http://schemas.microsoft.com/office/drawing/2014/main" id="{BCF9360D-1370-487C-9324-F13F25D457F8}"/>
              </a:ext>
            </a:extLst>
          </p:cNvPr>
          <p:cNvSpPr txBox="1">
            <a:spLocks noChangeArrowheads="1"/>
          </p:cNvSpPr>
          <p:nvPr/>
        </p:nvSpPr>
        <p:spPr bwMode="auto">
          <a:xfrm>
            <a:off x="3352800" y="6384925"/>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4236" name="Text Box 28">
            <a:extLst>
              <a:ext uri="{FF2B5EF4-FFF2-40B4-BE49-F238E27FC236}">
                <a16:creationId xmlns:a16="http://schemas.microsoft.com/office/drawing/2014/main" id="{78BD3CB5-7EAA-4D6D-98B3-E1B2568602AF}"/>
              </a:ext>
            </a:extLst>
          </p:cNvPr>
          <p:cNvSpPr txBox="1">
            <a:spLocks noChangeArrowheads="1"/>
          </p:cNvSpPr>
          <p:nvPr/>
        </p:nvSpPr>
        <p:spPr bwMode="auto">
          <a:xfrm>
            <a:off x="4572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C35EFF08-1711-4AD2-A9EB-6204FC5C70C2}"/>
              </a:ext>
            </a:extLst>
          </p:cNvPr>
          <p:cNvSpPr>
            <a:spLocks noChangeArrowheads="1"/>
          </p:cNvSpPr>
          <p:nvPr/>
        </p:nvSpPr>
        <p:spPr bwMode="auto">
          <a:xfrm>
            <a:off x="228600" y="25146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 Thanh niên, sinh viên</a:t>
            </a:r>
            <a:endParaRPr lang="en-US" altLang="en-US" sz="2400" b="1">
              <a:solidFill>
                <a:schemeClr val="bg1"/>
              </a:solidFill>
            </a:endParaRPr>
          </a:p>
        </p:txBody>
      </p:sp>
      <p:sp>
        <p:nvSpPr>
          <p:cNvPr id="27" name="AutoShape 13">
            <a:extLst>
              <a:ext uri="{FF2B5EF4-FFF2-40B4-BE49-F238E27FC236}">
                <a16:creationId xmlns:a16="http://schemas.microsoft.com/office/drawing/2014/main" id="{68CA23FD-2963-4B5C-8B62-46F9FEB102FC}"/>
              </a:ext>
            </a:extLst>
          </p:cNvPr>
          <p:cNvSpPr>
            <a:spLocks noChangeArrowheads="1"/>
          </p:cNvSpPr>
          <p:nvPr/>
        </p:nvSpPr>
        <p:spPr bwMode="auto">
          <a:xfrm>
            <a:off x="4648200" y="25146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Cán bộ lãnh đạo </a:t>
            </a:r>
            <a:endParaRPr lang="en-US" altLang="en-US" sz="2400" b="1">
              <a:solidFill>
                <a:schemeClr val="bg1"/>
              </a:solidFill>
            </a:endParaRPr>
          </a:p>
        </p:txBody>
      </p:sp>
      <p:sp>
        <p:nvSpPr>
          <p:cNvPr id="28" name="Rectangle: Rounded Corners 27">
            <a:extLst>
              <a:ext uri="{FF2B5EF4-FFF2-40B4-BE49-F238E27FC236}">
                <a16:creationId xmlns:a16="http://schemas.microsoft.com/office/drawing/2014/main" id="{A774FC3D-7E43-4EDB-9823-A637EE2B7947}"/>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36</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4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4" restart="whenNotActive" fill="hold" evtFilter="cancelBubble" nodeType="interactiveSeq">
                <p:stCondLst>
                  <p:cond evt="onClick" delay="0">
                    <p:tgtEl>
                      <p:spTgt spid="942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42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a:extLst>
              <a:ext uri="{FF2B5EF4-FFF2-40B4-BE49-F238E27FC236}">
                <a16:creationId xmlns:a16="http://schemas.microsoft.com/office/drawing/2014/main" id="{B9F3B33E-D67A-47E8-BEA8-ED67FD6F15F4}"/>
              </a:ext>
            </a:extLst>
          </p:cNvPr>
          <p:cNvSpPr>
            <a:spLocks noChangeArrowheads="1"/>
          </p:cNvSpPr>
          <p:nvPr/>
        </p:nvSpPr>
        <p:spPr bwMode="auto">
          <a:xfrm>
            <a:off x="4992688" y="61420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5237" name="Picture 15" descr="people008">
            <a:extLst>
              <a:ext uri="{FF2B5EF4-FFF2-40B4-BE49-F238E27FC236}">
                <a16:creationId xmlns:a16="http://schemas.microsoft.com/office/drawing/2014/main" id="{171163D8-3094-415D-B81D-0767810493D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1438" y="6000750"/>
            <a:ext cx="7286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Text Box 9">
            <a:extLst>
              <a:ext uri="{FF2B5EF4-FFF2-40B4-BE49-F238E27FC236}">
                <a16:creationId xmlns:a16="http://schemas.microsoft.com/office/drawing/2014/main" id="{DE76E53D-153C-4B37-B647-5C485162C915}"/>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F694F20F-DD32-4422-B41B-C87711C8F63A}"/>
              </a:ext>
            </a:extLst>
          </p:cNvPr>
          <p:cNvSpPr txBox="1">
            <a:spLocks noChangeArrowheads="1"/>
          </p:cNvSpPr>
          <p:nvPr/>
        </p:nvSpPr>
        <p:spPr bwMode="auto">
          <a:xfrm>
            <a:off x="1714500" y="955675"/>
            <a:ext cx="6819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Để xây dựng nền QPTD, ANND</a:t>
            </a:r>
          </a:p>
          <a:p>
            <a:pPr algn="ctr"/>
            <a:r>
              <a:rPr lang="en-US" altLang="en-US" sz="3000" i="1"/>
              <a:t>vững mạnh, chúng ta phải:</a:t>
            </a:r>
          </a:p>
        </p:txBody>
      </p:sp>
      <p:sp>
        <p:nvSpPr>
          <p:cNvPr id="65541" name="AutoShape 5">
            <a:extLst>
              <a:ext uri="{FF2B5EF4-FFF2-40B4-BE49-F238E27FC236}">
                <a16:creationId xmlns:a16="http://schemas.microsoft.com/office/drawing/2014/main" id="{F7A4DD7A-EA7E-4E1F-A908-24D3DA7E6A58}"/>
              </a:ext>
            </a:extLst>
          </p:cNvPr>
          <p:cNvSpPr>
            <a:spLocks noChangeArrowheads="1"/>
          </p:cNvSpPr>
          <p:nvPr/>
        </p:nvSpPr>
        <p:spPr bwMode="auto">
          <a:xfrm>
            <a:off x="228600" y="2514600"/>
            <a:ext cx="41783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A. Kết hợp sức mạnh </a:t>
            </a:r>
          </a:p>
          <a:p>
            <a:pPr algn="ctr"/>
            <a:r>
              <a:rPr lang="en-US" altLang="en-US" sz="2400">
                <a:solidFill>
                  <a:schemeClr val="bg1"/>
                </a:solidFill>
              </a:rPr>
              <a:t>của nhiều yếu tố</a:t>
            </a:r>
          </a:p>
        </p:txBody>
      </p:sp>
      <p:sp>
        <p:nvSpPr>
          <p:cNvPr id="65546" name="AutoShape 10">
            <a:extLst>
              <a:ext uri="{FF2B5EF4-FFF2-40B4-BE49-F238E27FC236}">
                <a16:creationId xmlns:a16="http://schemas.microsoft.com/office/drawing/2014/main" id="{0CA7962D-2D8F-4C8C-9188-229647D4D7D1}"/>
              </a:ext>
            </a:extLst>
          </p:cNvPr>
          <p:cNvSpPr>
            <a:spLocks noChangeArrowheads="1"/>
          </p:cNvSpPr>
          <p:nvPr/>
        </p:nvSpPr>
        <p:spPr bwMode="auto">
          <a:xfrm>
            <a:off x="4660900" y="2514600"/>
            <a:ext cx="4254500" cy="14478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Liên minh quân sự </a:t>
            </a:r>
          </a:p>
          <a:p>
            <a:pPr algn="ctr" eaLnBrk="1" hangingPunct="1"/>
            <a:r>
              <a:rPr lang="en-US" altLang="en-US" sz="2400">
                <a:solidFill>
                  <a:schemeClr val="bg1"/>
                </a:solidFill>
              </a:rPr>
              <a:t>với các nước khác</a:t>
            </a:r>
            <a:endParaRPr lang="en-US" altLang="en-US" sz="2400" b="1">
              <a:solidFill>
                <a:schemeClr val="bg1"/>
              </a:solidFill>
            </a:endParaRPr>
          </a:p>
        </p:txBody>
      </p:sp>
      <p:sp>
        <p:nvSpPr>
          <p:cNvPr id="95251" name="Oval 19">
            <a:extLst>
              <a:ext uri="{FF2B5EF4-FFF2-40B4-BE49-F238E27FC236}">
                <a16:creationId xmlns:a16="http://schemas.microsoft.com/office/drawing/2014/main" id="{CBE32CB0-7B26-4113-97F6-2075412409F6}"/>
              </a:ext>
            </a:extLst>
          </p:cNvPr>
          <p:cNvSpPr>
            <a:spLocks noChangeArrowheads="1"/>
          </p:cNvSpPr>
          <p:nvPr/>
        </p:nvSpPr>
        <p:spPr bwMode="auto">
          <a:xfrm>
            <a:off x="4986338" y="61499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8073" name="Picture 20" descr="ani32">
            <a:hlinkClick r:id="rId7" action="ppaction://hlinksldjump"/>
            <a:extLst>
              <a:ext uri="{FF2B5EF4-FFF2-40B4-BE49-F238E27FC236}">
                <a16:creationId xmlns:a16="http://schemas.microsoft.com/office/drawing/2014/main" id="{6CB50512-7387-40C4-9031-8AE1A975786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01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a:extLst>
              <a:ext uri="{FF2B5EF4-FFF2-40B4-BE49-F238E27FC236}">
                <a16:creationId xmlns:a16="http://schemas.microsoft.com/office/drawing/2014/main" id="{D4A2D8C8-DDE8-4242-845E-725CBFB10832}"/>
              </a:ext>
            </a:extLst>
          </p:cNvPr>
          <p:cNvSpPr>
            <a:spLocks noChangeArrowheads="1"/>
          </p:cNvSpPr>
          <p:nvPr/>
        </p:nvSpPr>
        <p:spPr bwMode="auto">
          <a:xfrm>
            <a:off x="4986338"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5254" name="Oval 22">
            <a:extLst>
              <a:ext uri="{FF2B5EF4-FFF2-40B4-BE49-F238E27FC236}">
                <a16:creationId xmlns:a16="http://schemas.microsoft.com/office/drawing/2014/main" id="{EA94AE50-30EB-46CA-8B06-A31B801E0547}"/>
              </a:ext>
            </a:extLst>
          </p:cNvPr>
          <p:cNvSpPr>
            <a:spLocks noChangeArrowheads="1"/>
          </p:cNvSpPr>
          <p:nvPr/>
        </p:nvSpPr>
        <p:spPr bwMode="auto">
          <a:xfrm>
            <a:off x="4986338" y="61420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5255" name="Oval 23">
            <a:extLst>
              <a:ext uri="{FF2B5EF4-FFF2-40B4-BE49-F238E27FC236}">
                <a16:creationId xmlns:a16="http://schemas.microsoft.com/office/drawing/2014/main" id="{1717432F-6669-45D7-B19E-68C9072B0556}"/>
              </a:ext>
            </a:extLst>
          </p:cNvPr>
          <p:cNvSpPr>
            <a:spLocks noChangeArrowheads="1"/>
          </p:cNvSpPr>
          <p:nvPr/>
        </p:nvSpPr>
        <p:spPr bwMode="auto">
          <a:xfrm>
            <a:off x="4992688"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5256" name="Oval 24">
            <a:extLst>
              <a:ext uri="{FF2B5EF4-FFF2-40B4-BE49-F238E27FC236}">
                <a16:creationId xmlns:a16="http://schemas.microsoft.com/office/drawing/2014/main" id="{200973F4-711B-4CC7-B9CD-A3FB230E5179}"/>
              </a:ext>
            </a:extLst>
          </p:cNvPr>
          <p:cNvSpPr>
            <a:spLocks noChangeArrowheads="1"/>
          </p:cNvSpPr>
          <p:nvPr/>
        </p:nvSpPr>
        <p:spPr bwMode="auto">
          <a:xfrm>
            <a:off x="4992688" y="61499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5257" name="Oval 25">
            <a:extLst>
              <a:ext uri="{FF2B5EF4-FFF2-40B4-BE49-F238E27FC236}">
                <a16:creationId xmlns:a16="http://schemas.microsoft.com/office/drawing/2014/main" id="{EC42FA9D-2D90-452F-8C31-709660A26CD5}"/>
              </a:ext>
            </a:extLst>
          </p:cNvPr>
          <p:cNvSpPr>
            <a:spLocks noChangeArrowheads="1"/>
          </p:cNvSpPr>
          <p:nvPr/>
        </p:nvSpPr>
        <p:spPr bwMode="auto">
          <a:xfrm>
            <a:off x="4986338" y="61420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5258" name="Oval 26">
            <a:extLst>
              <a:ext uri="{FF2B5EF4-FFF2-40B4-BE49-F238E27FC236}">
                <a16:creationId xmlns:a16="http://schemas.microsoft.com/office/drawing/2014/main" id="{BB6A8BD4-CB5F-498F-B456-16738BB8A432}"/>
              </a:ext>
            </a:extLst>
          </p:cNvPr>
          <p:cNvSpPr>
            <a:spLocks noChangeArrowheads="1"/>
          </p:cNvSpPr>
          <p:nvPr/>
        </p:nvSpPr>
        <p:spPr bwMode="auto">
          <a:xfrm>
            <a:off x="4992688"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5259" name="Text Box 27">
            <a:extLst>
              <a:ext uri="{FF2B5EF4-FFF2-40B4-BE49-F238E27FC236}">
                <a16:creationId xmlns:a16="http://schemas.microsoft.com/office/drawing/2014/main" id="{AE83D049-3499-4F01-9D13-60CAE76B97F1}"/>
              </a:ext>
            </a:extLst>
          </p:cNvPr>
          <p:cNvSpPr txBox="1">
            <a:spLocks noChangeArrowheads="1"/>
          </p:cNvSpPr>
          <p:nvPr/>
        </p:nvSpPr>
        <p:spPr bwMode="auto">
          <a:xfrm>
            <a:off x="3352800" y="6400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5260" name="Text Box 28">
            <a:extLst>
              <a:ext uri="{FF2B5EF4-FFF2-40B4-BE49-F238E27FC236}">
                <a16:creationId xmlns:a16="http://schemas.microsoft.com/office/drawing/2014/main" id="{1F89D14D-9191-4678-BACB-EB377F5F344E}"/>
              </a:ext>
            </a:extLst>
          </p:cNvPr>
          <p:cNvSpPr txBox="1">
            <a:spLocks noChangeArrowheads="1"/>
          </p:cNvSpPr>
          <p:nvPr/>
        </p:nvSpPr>
        <p:spPr bwMode="auto">
          <a:xfrm>
            <a:off x="4724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0">
            <a:extLst>
              <a:ext uri="{FF2B5EF4-FFF2-40B4-BE49-F238E27FC236}">
                <a16:creationId xmlns:a16="http://schemas.microsoft.com/office/drawing/2014/main" id="{FC5B44C9-7D8C-4905-A682-16C229C3001F}"/>
              </a:ext>
            </a:extLst>
          </p:cNvPr>
          <p:cNvSpPr>
            <a:spLocks noChangeArrowheads="1"/>
          </p:cNvSpPr>
          <p:nvPr/>
        </p:nvSpPr>
        <p:spPr bwMode="auto">
          <a:xfrm>
            <a:off x="4648200" y="4343400"/>
            <a:ext cx="4267200" cy="14478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Phát triển kinh tế, </a:t>
            </a:r>
          </a:p>
          <a:p>
            <a:pPr algn="ctr" eaLnBrk="1" hangingPunct="1"/>
            <a:r>
              <a:rPr lang="en-US" altLang="en-US" sz="2400">
                <a:solidFill>
                  <a:schemeClr val="bg1"/>
                </a:solidFill>
              </a:rPr>
              <a:t>giữ vững hòa bình</a:t>
            </a:r>
            <a:endParaRPr lang="en-US" altLang="en-US" sz="2400" b="1">
              <a:solidFill>
                <a:schemeClr val="bg1"/>
              </a:solidFill>
            </a:endParaRPr>
          </a:p>
        </p:txBody>
      </p:sp>
      <p:sp>
        <p:nvSpPr>
          <p:cNvPr id="27" name="AutoShape 10">
            <a:extLst>
              <a:ext uri="{FF2B5EF4-FFF2-40B4-BE49-F238E27FC236}">
                <a16:creationId xmlns:a16="http://schemas.microsoft.com/office/drawing/2014/main" id="{73DC59BF-43A2-4504-9728-79F7AA8A839D}"/>
              </a:ext>
            </a:extLst>
          </p:cNvPr>
          <p:cNvSpPr>
            <a:spLocks noChangeArrowheads="1"/>
          </p:cNvSpPr>
          <p:nvPr/>
        </p:nvSpPr>
        <p:spPr bwMode="auto">
          <a:xfrm>
            <a:off x="228600" y="4343400"/>
            <a:ext cx="4178300" cy="14478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Độc lập tự chủ phát </a:t>
            </a:r>
          </a:p>
          <a:p>
            <a:pPr algn="ctr" eaLnBrk="1" hangingPunct="1"/>
            <a:r>
              <a:rPr lang="en-US" altLang="en-US" sz="2400">
                <a:solidFill>
                  <a:schemeClr val="bg1"/>
                </a:solidFill>
              </a:rPr>
              <a:t>triển kinh tế, xã hội</a:t>
            </a:r>
          </a:p>
        </p:txBody>
      </p:sp>
      <p:sp>
        <p:nvSpPr>
          <p:cNvPr id="28" name="Rectangle: Rounded Corners 27">
            <a:extLst>
              <a:ext uri="{FF2B5EF4-FFF2-40B4-BE49-F238E27FC236}">
                <a16:creationId xmlns:a16="http://schemas.microsoft.com/office/drawing/2014/main" id="{FAA04A33-B3A7-4C20-96BD-FB8504187BFE}"/>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37</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7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7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7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52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seq concurrent="1" nextAc="seek">
              <p:cTn id="34" restart="whenNotActive" fill="hold" evtFilter="cancelBubble" nodeType="interactiveSeq">
                <p:stCondLst>
                  <p:cond evt="onClick" delay="0">
                    <p:tgtEl>
                      <p:spTgt spid="9525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526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5258"/>
                                        </p:tgtEl>
                                      </p:cBhvr>
                                    </p:animEffect>
                                    <p:set>
                                      <p:cBhvr>
                                        <p:cTn id="42"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5257"/>
                                        </p:tgtEl>
                                      </p:cBhvr>
                                    </p:animEffect>
                                    <p:set>
                                      <p:cBhvr>
                                        <p:cTn id="46"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5256"/>
                                        </p:tgtEl>
                                      </p:cBhvr>
                                    </p:animEffect>
                                    <p:set>
                                      <p:cBhvr>
                                        <p:cTn id="50"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5255"/>
                                        </p:tgtEl>
                                      </p:cBhvr>
                                    </p:animEffect>
                                    <p:set>
                                      <p:cBhvr>
                                        <p:cTn id="54"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5254"/>
                                        </p:tgtEl>
                                      </p:cBhvr>
                                    </p:animEffect>
                                    <p:set>
                                      <p:cBhvr>
                                        <p:cTn id="58"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5253"/>
                                        </p:tgtEl>
                                      </p:cBhvr>
                                    </p:animEffect>
                                    <p:set>
                                      <p:cBhvr>
                                        <p:cTn id="62"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5251"/>
                                        </p:tgtEl>
                                      </p:cBhvr>
                                    </p:animEffect>
                                    <p:set>
                                      <p:cBhvr>
                                        <p:cTn id="66"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5234"/>
                                        </p:tgtEl>
                                      </p:cBhvr>
                                    </p:animEffect>
                                    <p:set>
                                      <p:cBhvr>
                                        <p:cTn id="70"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a:extLst>
              <a:ext uri="{FF2B5EF4-FFF2-40B4-BE49-F238E27FC236}">
                <a16:creationId xmlns:a16="http://schemas.microsoft.com/office/drawing/2014/main" id="{E9E9FE00-28B3-4EBF-B805-A1EE020E19CF}"/>
              </a:ext>
            </a:extLst>
          </p:cNvPr>
          <p:cNvSpPr>
            <a:spLocks noChangeArrowheads="1"/>
          </p:cNvSpPr>
          <p:nvPr/>
        </p:nvSpPr>
        <p:spPr bwMode="auto">
          <a:xfrm>
            <a:off x="4610100" y="61706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6261" name="Picture 15" descr="people008">
            <a:extLst>
              <a:ext uri="{FF2B5EF4-FFF2-40B4-BE49-F238E27FC236}">
                <a16:creationId xmlns:a16="http://schemas.microsoft.com/office/drawing/2014/main" id="{62DBC537-A0EB-42EC-A7B6-1FAD0457A08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9">
            <a:extLst>
              <a:ext uri="{FF2B5EF4-FFF2-40B4-BE49-F238E27FC236}">
                <a16:creationId xmlns:a16="http://schemas.microsoft.com/office/drawing/2014/main" id="{49F926DB-E4E4-4D1F-A218-AB474513D204}"/>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E78AAF5C-8E3E-4D7E-8557-61A9D656D266}"/>
              </a:ext>
            </a:extLst>
          </p:cNvPr>
          <p:cNvSpPr txBox="1">
            <a:spLocks noChangeArrowheads="1"/>
          </p:cNvSpPr>
          <p:nvPr/>
        </p:nvSpPr>
        <p:spPr bwMode="auto">
          <a:xfrm>
            <a:off x="1677988" y="979488"/>
            <a:ext cx="7042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Xây dựng thế trận QPTD, ANND</a:t>
            </a:r>
          </a:p>
          <a:p>
            <a:pPr algn="ctr"/>
            <a:r>
              <a:rPr lang="en-US" altLang="en-US" sz="3000" i="1"/>
              <a:t>vững chắc phải theo yêu cầu của:</a:t>
            </a:r>
          </a:p>
        </p:txBody>
      </p:sp>
      <p:sp>
        <p:nvSpPr>
          <p:cNvPr id="65541" name="AutoShape 5">
            <a:extLst>
              <a:ext uri="{FF2B5EF4-FFF2-40B4-BE49-F238E27FC236}">
                <a16:creationId xmlns:a16="http://schemas.microsoft.com/office/drawing/2014/main" id="{44B29C4D-5C50-48FF-BBDE-DD2C6B359994}"/>
              </a:ext>
            </a:extLst>
          </p:cNvPr>
          <p:cNvSpPr>
            <a:spLocks noChangeArrowheads="1"/>
          </p:cNvSpPr>
          <p:nvPr/>
        </p:nvSpPr>
        <p:spPr bwMode="auto">
          <a:xfrm>
            <a:off x="4648200" y="4343400"/>
            <a:ext cx="42672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D. Quốc phòng, an ninh, </a:t>
            </a:r>
          </a:p>
          <a:p>
            <a:pPr algn="ctr" eaLnBrk="1" hangingPunct="1"/>
            <a:r>
              <a:rPr lang="en-US" altLang="en-US" sz="2400"/>
              <a:t>bảo vệ Tổ quốc Việt Nam </a:t>
            </a:r>
          </a:p>
          <a:p>
            <a:pPr algn="ctr" eaLnBrk="1" hangingPunct="1"/>
            <a:r>
              <a:rPr lang="en-US" altLang="en-US" sz="2400"/>
              <a:t>xã hội chủ nghĩa</a:t>
            </a:r>
          </a:p>
        </p:txBody>
      </p:sp>
      <p:sp>
        <p:nvSpPr>
          <p:cNvPr id="65545" name="AutoShape 9">
            <a:extLst>
              <a:ext uri="{FF2B5EF4-FFF2-40B4-BE49-F238E27FC236}">
                <a16:creationId xmlns:a16="http://schemas.microsoft.com/office/drawing/2014/main" id="{EB5F84B0-C858-463F-8EE1-81C738AD3F38}"/>
              </a:ext>
            </a:extLst>
          </p:cNvPr>
          <p:cNvSpPr>
            <a:spLocks noChangeArrowheads="1"/>
          </p:cNvSpPr>
          <p:nvPr/>
        </p:nvSpPr>
        <p:spPr bwMode="auto">
          <a:xfrm>
            <a:off x="4648200" y="25146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Quân sự, an ninh, </a:t>
            </a:r>
          </a:p>
          <a:p>
            <a:pPr algn="ctr" eaLnBrk="1" hangingPunct="1"/>
            <a:r>
              <a:rPr lang="en-US" altLang="en-US" sz="2400">
                <a:solidFill>
                  <a:schemeClr val="bg1"/>
                </a:solidFill>
              </a:rPr>
              <a:t>chiến tranh toàn dân, toàn </a:t>
            </a:r>
          </a:p>
          <a:p>
            <a:pPr algn="ctr" eaLnBrk="1" hangingPunct="1"/>
            <a:r>
              <a:rPr lang="en-US" altLang="en-US" sz="2400">
                <a:solidFill>
                  <a:schemeClr val="bg1"/>
                </a:solidFill>
              </a:rPr>
              <a:t>diện bảo vệ đất nước</a:t>
            </a:r>
            <a:endParaRPr lang="en-US" altLang="en-US" sz="2400" b="1">
              <a:solidFill>
                <a:schemeClr val="bg1"/>
              </a:solidFill>
            </a:endParaRPr>
          </a:p>
        </p:txBody>
      </p:sp>
      <p:sp>
        <p:nvSpPr>
          <p:cNvPr id="96275" name="Oval 19">
            <a:extLst>
              <a:ext uri="{FF2B5EF4-FFF2-40B4-BE49-F238E27FC236}">
                <a16:creationId xmlns:a16="http://schemas.microsoft.com/office/drawing/2014/main" id="{6C346715-B530-4A0C-92EE-A3C57DBA2AC8}"/>
              </a:ext>
            </a:extLst>
          </p:cNvPr>
          <p:cNvSpPr>
            <a:spLocks noChangeArrowheads="1"/>
          </p:cNvSpPr>
          <p:nvPr/>
        </p:nvSpPr>
        <p:spPr bwMode="auto">
          <a:xfrm>
            <a:off x="46101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0121" name="Picture 20" descr="ani32">
            <a:hlinkClick r:id="rId7" action="ppaction://hlinksldjump"/>
            <a:extLst>
              <a:ext uri="{FF2B5EF4-FFF2-40B4-BE49-F238E27FC236}">
                <a16:creationId xmlns:a16="http://schemas.microsoft.com/office/drawing/2014/main" id="{AE3857D0-6658-4D2A-9E3D-5FA04B4C28F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a:extLst>
              <a:ext uri="{FF2B5EF4-FFF2-40B4-BE49-F238E27FC236}">
                <a16:creationId xmlns:a16="http://schemas.microsoft.com/office/drawing/2014/main" id="{0808D2D4-3CB0-4568-AB82-C986F9E48A66}"/>
              </a:ext>
            </a:extLst>
          </p:cNvPr>
          <p:cNvSpPr>
            <a:spLocks noChangeArrowheads="1"/>
          </p:cNvSpPr>
          <p:nvPr/>
        </p:nvSpPr>
        <p:spPr bwMode="auto">
          <a:xfrm>
            <a:off x="46101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6278" name="Oval 22">
            <a:extLst>
              <a:ext uri="{FF2B5EF4-FFF2-40B4-BE49-F238E27FC236}">
                <a16:creationId xmlns:a16="http://schemas.microsoft.com/office/drawing/2014/main" id="{85F48471-1275-4365-BF23-33F6899B7141}"/>
              </a:ext>
            </a:extLst>
          </p:cNvPr>
          <p:cNvSpPr>
            <a:spLocks noChangeArrowheads="1"/>
          </p:cNvSpPr>
          <p:nvPr/>
        </p:nvSpPr>
        <p:spPr bwMode="auto">
          <a:xfrm>
            <a:off x="46101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6279" name="Oval 23">
            <a:extLst>
              <a:ext uri="{FF2B5EF4-FFF2-40B4-BE49-F238E27FC236}">
                <a16:creationId xmlns:a16="http://schemas.microsoft.com/office/drawing/2014/main" id="{554F09D0-7FE2-40D8-B7BB-D3A33E67C241}"/>
              </a:ext>
            </a:extLst>
          </p:cNvPr>
          <p:cNvSpPr>
            <a:spLocks noChangeArrowheads="1"/>
          </p:cNvSpPr>
          <p:nvPr/>
        </p:nvSpPr>
        <p:spPr bwMode="auto">
          <a:xfrm>
            <a:off x="46228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6280" name="Oval 24">
            <a:extLst>
              <a:ext uri="{FF2B5EF4-FFF2-40B4-BE49-F238E27FC236}">
                <a16:creationId xmlns:a16="http://schemas.microsoft.com/office/drawing/2014/main" id="{6DF33841-2DC4-409F-8142-5758ADBAD8A6}"/>
              </a:ext>
            </a:extLst>
          </p:cNvPr>
          <p:cNvSpPr>
            <a:spLocks noChangeArrowheads="1"/>
          </p:cNvSpPr>
          <p:nvPr/>
        </p:nvSpPr>
        <p:spPr bwMode="auto">
          <a:xfrm>
            <a:off x="4610100" y="61452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6281" name="Oval 25">
            <a:extLst>
              <a:ext uri="{FF2B5EF4-FFF2-40B4-BE49-F238E27FC236}">
                <a16:creationId xmlns:a16="http://schemas.microsoft.com/office/drawing/2014/main" id="{94668A44-B848-4CB3-AF08-B2ABE2709979}"/>
              </a:ext>
            </a:extLst>
          </p:cNvPr>
          <p:cNvSpPr>
            <a:spLocks noChangeArrowheads="1"/>
          </p:cNvSpPr>
          <p:nvPr/>
        </p:nvSpPr>
        <p:spPr bwMode="auto">
          <a:xfrm>
            <a:off x="4632325"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6282" name="Oval 26">
            <a:extLst>
              <a:ext uri="{FF2B5EF4-FFF2-40B4-BE49-F238E27FC236}">
                <a16:creationId xmlns:a16="http://schemas.microsoft.com/office/drawing/2014/main" id="{DCDC09F9-C1A7-4945-B92A-5686F4C348E6}"/>
              </a:ext>
            </a:extLst>
          </p:cNvPr>
          <p:cNvSpPr>
            <a:spLocks noChangeArrowheads="1"/>
          </p:cNvSpPr>
          <p:nvPr/>
        </p:nvSpPr>
        <p:spPr bwMode="auto">
          <a:xfrm>
            <a:off x="4622800" y="6161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6283" name="Text Box 27">
            <a:extLst>
              <a:ext uri="{FF2B5EF4-FFF2-40B4-BE49-F238E27FC236}">
                <a16:creationId xmlns:a16="http://schemas.microsoft.com/office/drawing/2014/main" id="{96A0F931-7AC5-499D-9BC6-D35C23FD4F06}"/>
              </a:ext>
            </a:extLst>
          </p:cNvPr>
          <p:cNvSpPr txBox="1">
            <a:spLocks noChangeArrowheads="1"/>
          </p:cNvSpPr>
          <p:nvPr/>
        </p:nvSpPr>
        <p:spPr bwMode="auto">
          <a:xfrm>
            <a:off x="33528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6284" name="Text Box 28">
            <a:extLst>
              <a:ext uri="{FF2B5EF4-FFF2-40B4-BE49-F238E27FC236}">
                <a16:creationId xmlns:a16="http://schemas.microsoft.com/office/drawing/2014/main" id="{F72D7CFC-1E88-449A-9681-1921FA8204CC}"/>
              </a:ext>
            </a:extLst>
          </p:cNvPr>
          <p:cNvSpPr txBox="1">
            <a:spLocks noChangeArrowheads="1"/>
          </p:cNvSpPr>
          <p:nvPr/>
        </p:nvSpPr>
        <p:spPr bwMode="auto">
          <a:xfrm>
            <a:off x="4343400" y="594360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5640653E-01F9-4BCD-8204-67C8698E0AA5}"/>
              </a:ext>
            </a:extLst>
          </p:cNvPr>
          <p:cNvSpPr>
            <a:spLocks noChangeArrowheads="1"/>
          </p:cNvSpPr>
          <p:nvPr/>
        </p:nvSpPr>
        <p:spPr bwMode="auto">
          <a:xfrm>
            <a:off x="228600" y="4337050"/>
            <a:ext cx="4191000" cy="145415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Chiến tranh nhân dân </a:t>
            </a:r>
          </a:p>
          <a:p>
            <a:pPr algn="ctr" eaLnBrk="1" hangingPunct="1"/>
            <a:r>
              <a:rPr lang="en-US" altLang="en-US" sz="2400">
                <a:solidFill>
                  <a:schemeClr val="bg1"/>
                </a:solidFill>
              </a:rPr>
              <a:t>bảo vệ Tổ quốc, Bộ Quốc </a:t>
            </a:r>
          </a:p>
          <a:p>
            <a:pPr algn="ctr" eaLnBrk="1" hangingPunct="1"/>
            <a:r>
              <a:rPr lang="en-US" altLang="en-US" sz="2400">
                <a:solidFill>
                  <a:schemeClr val="bg1"/>
                </a:solidFill>
              </a:rPr>
              <a:t>phòng, Bộ Công an</a:t>
            </a:r>
            <a:endParaRPr lang="en-US" altLang="en-US" sz="2400" b="1">
              <a:solidFill>
                <a:schemeClr val="bg1"/>
              </a:solidFill>
            </a:endParaRPr>
          </a:p>
        </p:txBody>
      </p:sp>
      <p:sp>
        <p:nvSpPr>
          <p:cNvPr id="28" name="AutoShape 9">
            <a:extLst>
              <a:ext uri="{FF2B5EF4-FFF2-40B4-BE49-F238E27FC236}">
                <a16:creationId xmlns:a16="http://schemas.microsoft.com/office/drawing/2014/main" id="{D4B113E2-96B1-42F0-A5EB-69C5A81498D9}"/>
              </a:ext>
            </a:extLst>
          </p:cNvPr>
          <p:cNvSpPr>
            <a:spLocks noChangeArrowheads="1"/>
          </p:cNvSpPr>
          <p:nvPr/>
        </p:nvSpPr>
        <p:spPr bwMode="auto">
          <a:xfrm>
            <a:off x="228600" y="2522538"/>
            <a:ext cx="4191000" cy="143986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Phát triển quốc phòng, </a:t>
            </a:r>
          </a:p>
          <a:p>
            <a:pPr algn="ctr"/>
            <a:r>
              <a:rPr lang="en-US" altLang="en-US" sz="2400">
                <a:solidFill>
                  <a:schemeClr val="bg1"/>
                </a:solidFill>
              </a:rPr>
              <a:t>an ninh, chiến tranh </a:t>
            </a:r>
          </a:p>
          <a:p>
            <a:pPr algn="ctr"/>
            <a:r>
              <a:rPr lang="en-US" altLang="en-US" sz="2400">
                <a:solidFill>
                  <a:schemeClr val="bg1"/>
                </a:solidFill>
              </a:rPr>
              <a:t>bảo vệ Tổ quốc</a:t>
            </a:r>
            <a:endParaRPr lang="vi-VN" altLang="en-US" sz="2400" b="1">
              <a:solidFill>
                <a:schemeClr val="bg1"/>
              </a:solidFill>
            </a:endParaRPr>
          </a:p>
        </p:txBody>
      </p:sp>
      <p:sp>
        <p:nvSpPr>
          <p:cNvPr id="29" name="Rectangle: Rounded Corners 28">
            <a:extLst>
              <a:ext uri="{FF2B5EF4-FFF2-40B4-BE49-F238E27FC236}">
                <a16:creationId xmlns:a16="http://schemas.microsoft.com/office/drawing/2014/main" id="{0D952130-1993-4856-8753-CD931F42056D}"/>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38</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40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0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626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seq concurrent="1" nextAc="seek">
              <p:cTn id="34" restart="whenNotActive" fill="hold" evtFilter="cancelBubble" nodeType="interactiveSeq">
                <p:stCondLst>
                  <p:cond evt="onClick" delay="0">
                    <p:tgtEl>
                      <p:spTgt spid="9628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628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6282"/>
                                        </p:tgtEl>
                                      </p:cBhvr>
                                    </p:animEffect>
                                    <p:set>
                                      <p:cBhvr>
                                        <p:cTn id="42"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6281"/>
                                        </p:tgtEl>
                                      </p:cBhvr>
                                    </p:animEffect>
                                    <p:set>
                                      <p:cBhvr>
                                        <p:cTn id="46"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6280"/>
                                        </p:tgtEl>
                                      </p:cBhvr>
                                    </p:animEffect>
                                    <p:set>
                                      <p:cBhvr>
                                        <p:cTn id="50"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6279"/>
                                        </p:tgtEl>
                                      </p:cBhvr>
                                    </p:animEffect>
                                    <p:set>
                                      <p:cBhvr>
                                        <p:cTn id="54"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6278"/>
                                        </p:tgtEl>
                                      </p:cBhvr>
                                    </p:animEffect>
                                    <p:set>
                                      <p:cBhvr>
                                        <p:cTn id="58"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6277"/>
                                        </p:tgtEl>
                                      </p:cBhvr>
                                    </p:animEffect>
                                    <p:set>
                                      <p:cBhvr>
                                        <p:cTn id="62"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6275"/>
                                        </p:tgtEl>
                                      </p:cBhvr>
                                    </p:animEffect>
                                    <p:set>
                                      <p:cBhvr>
                                        <p:cTn id="66"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6258"/>
                                        </p:tgtEl>
                                      </p:cBhvr>
                                    </p:animEffect>
                                    <p:set>
                                      <p:cBhvr>
                                        <p:cTn id="70"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a:extLst>
              <a:ext uri="{FF2B5EF4-FFF2-40B4-BE49-F238E27FC236}">
                <a16:creationId xmlns:a16="http://schemas.microsoft.com/office/drawing/2014/main" id="{8E06990A-3793-44C8-8B7C-B3AAE13F1073}"/>
              </a:ext>
            </a:extLst>
          </p:cNvPr>
          <p:cNvSpPr>
            <a:spLocks noChangeArrowheads="1"/>
          </p:cNvSpPr>
          <p:nvPr/>
        </p:nvSpPr>
        <p:spPr bwMode="auto">
          <a:xfrm>
            <a:off x="45720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7285" name="Picture 15" descr="people008">
            <a:extLst>
              <a:ext uri="{FF2B5EF4-FFF2-40B4-BE49-F238E27FC236}">
                <a16:creationId xmlns:a16="http://schemas.microsoft.com/office/drawing/2014/main" id="{F8579EDE-76C6-478F-9482-BF63D31C94B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82550" y="599440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290C31F-AF71-486D-814E-42FCF6E9D16F}"/>
              </a:ext>
            </a:extLst>
          </p:cNvPr>
          <p:cNvSpPr txBox="1">
            <a:spLocks noChangeArrowheads="1"/>
          </p:cNvSpPr>
          <p:nvPr/>
        </p:nvSpPr>
        <p:spPr bwMode="auto">
          <a:xfrm>
            <a:off x="1528763" y="990600"/>
            <a:ext cx="73231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i="1"/>
              <a:t>Cơ sở, tiền đề và là biện pháp để chúng ta</a:t>
            </a:r>
          </a:p>
          <a:p>
            <a:pPr algn="ctr"/>
            <a:r>
              <a:rPr lang="en-US" altLang="en-US" sz="2800" i="1"/>
              <a:t>đánh thắng kẻ thù xâm lược, đó là:</a:t>
            </a:r>
          </a:p>
        </p:txBody>
      </p:sp>
      <p:sp>
        <p:nvSpPr>
          <p:cNvPr id="65541" name="AutoShape 5">
            <a:extLst>
              <a:ext uri="{FF2B5EF4-FFF2-40B4-BE49-F238E27FC236}">
                <a16:creationId xmlns:a16="http://schemas.microsoft.com/office/drawing/2014/main" id="{6AE8C112-FBE8-4B95-894D-101C1B7E53C0}"/>
              </a:ext>
            </a:extLst>
          </p:cNvPr>
          <p:cNvSpPr>
            <a:spLocks noChangeArrowheads="1"/>
          </p:cNvSpPr>
          <p:nvPr/>
        </p:nvSpPr>
        <p:spPr bwMode="auto">
          <a:xfrm>
            <a:off x="277813" y="4343400"/>
            <a:ext cx="4141787"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Sức mạnh tổng hợp của </a:t>
            </a:r>
          </a:p>
          <a:p>
            <a:pPr algn="ctr" eaLnBrk="1" hangingPunct="1"/>
            <a:r>
              <a:rPr lang="en-US" altLang="en-US" sz="2400"/>
              <a:t>nền quốc phòng toàn dân, </a:t>
            </a:r>
          </a:p>
          <a:p>
            <a:pPr algn="ctr" eaLnBrk="1" hangingPunct="1"/>
            <a:r>
              <a:rPr lang="en-US" altLang="en-US" sz="2400"/>
              <a:t>an ninh nhân dân   </a:t>
            </a:r>
          </a:p>
        </p:txBody>
      </p:sp>
      <p:sp>
        <p:nvSpPr>
          <p:cNvPr id="65545" name="AutoShape 9">
            <a:extLst>
              <a:ext uri="{FF2B5EF4-FFF2-40B4-BE49-F238E27FC236}">
                <a16:creationId xmlns:a16="http://schemas.microsoft.com/office/drawing/2014/main" id="{AE9441BE-677F-4E5F-996E-490FD1746CBF}"/>
              </a:ext>
            </a:extLst>
          </p:cNvPr>
          <p:cNvSpPr>
            <a:spLocks noChangeArrowheads="1"/>
          </p:cNvSpPr>
          <p:nvPr/>
        </p:nvSpPr>
        <p:spPr bwMode="auto">
          <a:xfrm>
            <a:off x="277813" y="2514600"/>
            <a:ext cx="4179887"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Tiềm lực vật chất, </a:t>
            </a:r>
          </a:p>
          <a:p>
            <a:pPr algn="ctr"/>
            <a:r>
              <a:rPr lang="en-US" altLang="en-US" sz="2400">
                <a:solidFill>
                  <a:schemeClr val="bg1"/>
                </a:solidFill>
              </a:rPr>
              <a:t>vũ khí trang bị của lực lượng </a:t>
            </a:r>
          </a:p>
          <a:p>
            <a:pPr algn="ctr"/>
            <a:r>
              <a:rPr lang="en-US" altLang="en-US" sz="2400">
                <a:solidFill>
                  <a:schemeClr val="bg1"/>
                </a:solidFill>
              </a:rPr>
              <a:t>vũ trang nhân dân</a:t>
            </a:r>
            <a:endParaRPr lang="vi-VN" altLang="en-US" sz="2400" b="1">
              <a:solidFill>
                <a:schemeClr val="bg1"/>
              </a:solidFill>
            </a:endParaRPr>
          </a:p>
        </p:txBody>
      </p:sp>
      <p:sp>
        <p:nvSpPr>
          <p:cNvPr id="97299" name="Oval 19">
            <a:extLst>
              <a:ext uri="{FF2B5EF4-FFF2-40B4-BE49-F238E27FC236}">
                <a16:creationId xmlns:a16="http://schemas.microsoft.com/office/drawing/2014/main" id="{18D4CE66-A845-4A89-92E1-DE3EE2CFF5AF}"/>
              </a:ext>
            </a:extLst>
          </p:cNvPr>
          <p:cNvSpPr>
            <a:spLocks noChangeArrowheads="1"/>
          </p:cNvSpPr>
          <p:nvPr/>
        </p:nvSpPr>
        <p:spPr bwMode="auto">
          <a:xfrm>
            <a:off x="45720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2168" name="Picture 20" descr="ani32">
            <a:hlinkClick r:id="rId7" action="ppaction://hlinksldjump"/>
            <a:extLst>
              <a:ext uri="{FF2B5EF4-FFF2-40B4-BE49-F238E27FC236}">
                <a16:creationId xmlns:a16="http://schemas.microsoft.com/office/drawing/2014/main" id="{2EF1C4EB-9135-498F-9CEB-7E0E754C80E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a:extLst>
              <a:ext uri="{FF2B5EF4-FFF2-40B4-BE49-F238E27FC236}">
                <a16:creationId xmlns:a16="http://schemas.microsoft.com/office/drawing/2014/main" id="{026D171C-3D44-4DDB-BBD8-EBD85802D34A}"/>
              </a:ext>
            </a:extLst>
          </p:cNvPr>
          <p:cNvSpPr>
            <a:spLocks noChangeArrowheads="1"/>
          </p:cNvSpPr>
          <p:nvPr/>
        </p:nvSpPr>
        <p:spPr bwMode="auto">
          <a:xfrm>
            <a:off x="45720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7302" name="Oval 22">
            <a:extLst>
              <a:ext uri="{FF2B5EF4-FFF2-40B4-BE49-F238E27FC236}">
                <a16:creationId xmlns:a16="http://schemas.microsoft.com/office/drawing/2014/main" id="{012A82CD-98B9-4129-9CF9-362C8017DDFF}"/>
              </a:ext>
            </a:extLst>
          </p:cNvPr>
          <p:cNvSpPr>
            <a:spLocks noChangeArrowheads="1"/>
          </p:cNvSpPr>
          <p:nvPr/>
        </p:nvSpPr>
        <p:spPr bwMode="auto">
          <a:xfrm>
            <a:off x="45720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7303" name="Oval 23">
            <a:extLst>
              <a:ext uri="{FF2B5EF4-FFF2-40B4-BE49-F238E27FC236}">
                <a16:creationId xmlns:a16="http://schemas.microsoft.com/office/drawing/2014/main" id="{2BCEAFF3-83B9-4EB7-96F9-D9EF65A46B05}"/>
              </a:ext>
            </a:extLst>
          </p:cNvPr>
          <p:cNvSpPr>
            <a:spLocks noChangeArrowheads="1"/>
          </p:cNvSpPr>
          <p:nvPr/>
        </p:nvSpPr>
        <p:spPr bwMode="auto">
          <a:xfrm>
            <a:off x="45720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7304" name="Oval 24">
            <a:extLst>
              <a:ext uri="{FF2B5EF4-FFF2-40B4-BE49-F238E27FC236}">
                <a16:creationId xmlns:a16="http://schemas.microsoft.com/office/drawing/2014/main" id="{7197855F-5428-426E-9CE4-5546D4592683}"/>
              </a:ext>
            </a:extLst>
          </p:cNvPr>
          <p:cNvSpPr>
            <a:spLocks noChangeArrowheads="1"/>
          </p:cNvSpPr>
          <p:nvPr/>
        </p:nvSpPr>
        <p:spPr bwMode="auto">
          <a:xfrm>
            <a:off x="45720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7305" name="Oval 25">
            <a:extLst>
              <a:ext uri="{FF2B5EF4-FFF2-40B4-BE49-F238E27FC236}">
                <a16:creationId xmlns:a16="http://schemas.microsoft.com/office/drawing/2014/main" id="{C6AED7C8-AAE9-4EB5-8E3F-61B80FDAB14D}"/>
              </a:ext>
            </a:extLst>
          </p:cNvPr>
          <p:cNvSpPr>
            <a:spLocks noChangeArrowheads="1"/>
          </p:cNvSpPr>
          <p:nvPr/>
        </p:nvSpPr>
        <p:spPr bwMode="auto">
          <a:xfrm>
            <a:off x="45720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7306" name="Oval 26">
            <a:extLst>
              <a:ext uri="{FF2B5EF4-FFF2-40B4-BE49-F238E27FC236}">
                <a16:creationId xmlns:a16="http://schemas.microsoft.com/office/drawing/2014/main" id="{AB20E14D-A104-4EBC-A308-8EC5995AC37A}"/>
              </a:ext>
            </a:extLst>
          </p:cNvPr>
          <p:cNvSpPr>
            <a:spLocks noChangeArrowheads="1"/>
          </p:cNvSpPr>
          <p:nvPr/>
        </p:nvSpPr>
        <p:spPr bwMode="auto">
          <a:xfrm>
            <a:off x="4572000" y="61896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7307" name="Text Box 27">
            <a:extLst>
              <a:ext uri="{FF2B5EF4-FFF2-40B4-BE49-F238E27FC236}">
                <a16:creationId xmlns:a16="http://schemas.microsoft.com/office/drawing/2014/main" id="{44F8FFE2-2FCA-4F6A-8B7D-5F7604EF3E8A}"/>
              </a:ext>
            </a:extLst>
          </p:cNvPr>
          <p:cNvSpPr txBox="1">
            <a:spLocks noChangeArrowheads="1"/>
          </p:cNvSpPr>
          <p:nvPr/>
        </p:nvSpPr>
        <p:spPr bwMode="auto">
          <a:xfrm>
            <a:off x="32766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7308" name="Text Box 28">
            <a:extLst>
              <a:ext uri="{FF2B5EF4-FFF2-40B4-BE49-F238E27FC236}">
                <a16:creationId xmlns:a16="http://schemas.microsoft.com/office/drawing/2014/main" id="{061C50CF-5517-49E5-9E3B-2510917AC587}"/>
              </a:ext>
            </a:extLst>
          </p:cNvPr>
          <p:cNvSpPr txBox="1">
            <a:spLocks noChangeArrowheads="1"/>
          </p:cNvSpPr>
          <p:nvPr/>
        </p:nvSpPr>
        <p:spPr bwMode="auto">
          <a:xfrm>
            <a:off x="42672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897AEF52-2130-4A5D-81C9-B63C2D87944C}"/>
              </a:ext>
            </a:extLst>
          </p:cNvPr>
          <p:cNvSpPr>
            <a:spLocks noChangeArrowheads="1"/>
          </p:cNvSpPr>
          <p:nvPr/>
        </p:nvSpPr>
        <p:spPr bwMode="auto">
          <a:xfrm>
            <a:off x="4648200" y="2514600"/>
            <a:ext cx="4267200" cy="143827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Yếu tố chính trị, </a:t>
            </a:r>
          </a:p>
          <a:p>
            <a:pPr algn="ctr" eaLnBrk="1" hangingPunct="1"/>
            <a:r>
              <a:rPr lang="en-US" altLang="en-US" sz="2400">
                <a:solidFill>
                  <a:schemeClr val="bg1"/>
                </a:solidFill>
              </a:rPr>
              <a:t>tinh thần để chúng ta đối </a:t>
            </a:r>
          </a:p>
          <a:p>
            <a:pPr algn="ctr" eaLnBrk="1" hangingPunct="1"/>
            <a:r>
              <a:rPr lang="en-US" altLang="en-US" sz="2400">
                <a:solidFill>
                  <a:schemeClr val="bg1"/>
                </a:solidFill>
              </a:rPr>
              <a:t>phó với kẻ thù xâm lược</a:t>
            </a:r>
            <a:endParaRPr lang="en-US" altLang="en-US" sz="2400" b="1">
              <a:solidFill>
                <a:schemeClr val="bg1"/>
              </a:solidFill>
            </a:endParaRPr>
          </a:p>
        </p:txBody>
      </p:sp>
      <p:sp>
        <p:nvSpPr>
          <p:cNvPr id="28" name="AutoShape 9">
            <a:extLst>
              <a:ext uri="{FF2B5EF4-FFF2-40B4-BE49-F238E27FC236}">
                <a16:creationId xmlns:a16="http://schemas.microsoft.com/office/drawing/2014/main" id="{8C928D2F-EA0F-4D52-80CF-538C7BF870B4}"/>
              </a:ext>
            </a:extLst>
          </p:cNvPr>
          <p:cNvSpPr>
            <a:spLocks noChangeArrowheads="1"/>
          </p:cNvSpPr>
          <p:nvPr/>
        </p:nvSpPr>
        <p:spPr bwMode="auto">
          <a:xfrm>
            <a:off x="4648200" y="4343400"/>
            <a:ext cx="4256088" cy="143827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Sức mạnh của lực </a:t>
            </a:r>
          </a:p>
          <a:p>
            <a:pPr algn="ctr" eaLnBrk="1" hangingPunct="1"/>
            <a:r>
              <a:rPr lang="en-US" altLang="en-US" sz="2400">
                <a:solidFill>
                  <a:schemeClr val="bg1"/>
                </a:solidFill>
              </a:rPr>
              <a:t>lượng vũ trang kết hợp </a:t>
            </a:r>
          </a:p>
          <a:p>
            <a:pPr algn="ctr" eaLnBrk="1" hangingPunct="1"/>
            <a:r>
              <a:rPr lang="en-US" altLang="en-US" sz="2400">
                <a:solidFill>
                  <a:schemeClr val="bg1"/>
                </a:solidFill>
              </a:rPr>
              <a:t>với sức mạnh thời đại</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C08428E0-6141-4344-A7E8-F5465410E1E3}"/>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39</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4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72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seq concurrent="1" nextAc="seek">
              <p:cTn id="34" restart="whenNotActive" fill="hold" evtFilter="cancelBubble" nodeType="interactiveSeq">
                <p:stCondLst>
                  <p:cond evt="onClick" delay="0">
                    <p:tgtEl>
                      <p:spTgt spid="973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73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7306"/>
                                        </p:tgtEl>
                                      </p:cBhvr>
                                    </p:animEffect>
                                    <p:set>
                                      <p:cBhvr>
                                        <p:cTn id="42"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7305"/>
                                        </p:tgtEl>
                                      </p:cBhvr>
                                    </p:animEffect>
                                    <p:set>
                                      <p:cBhvr>
                                        <p:cTn id="46"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7304"/>
                                        </p:tgtEl>
                                      </p:cBhvr>
                                    </p:animEffect>
                                    <p:set>
                                      <p:cBhvr>
                                        <p:cTn id="50"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7303"/>
                                        </p:tgtEl>
                                      </p:cBhvr>
                                    </p:animEffect>
                                    <p:set>
                                      <p:cBhvr>
                                        <p:cTn id="54"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7302"/>
                                        </p:tgtEl>
                                      </p:cBhvr>
                                    </p:animEffect>
                                    <p:set>
                                      <p:cBhvr>
                                        <p:cTn id="58"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7301"/>
                                        </p:tgtEl>
                                      </p:cBhvr>
                                    </p:animEffect>
                                    <p:set>
                                      <p:cBhvr>
                                        <p:cTn id="62"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7299"/>
                                        </p:tgtEl>
                                      </p:cBhvr>
                                    </p:animEffect>
                                    <p:set>
                                      <p:cBhvr>
                                        <p:cTn id="66"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7282"/>
                                        </p:tgtEl>
                                      </p:cBhvr>
                                    </p:animEffect>
                                    <p:set>
                                      <p:cBhvr>
                                        <p:cTn id="70"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56AE5F6F-D0E2-4064-BAB2-8D5FD56AFEA0}"/>
              </a:ext>
            </a:extLst>
          </p:cNvPr>
          <p:cNvSpPr txBox="1">
            <a:spLocks noChangeArrowheads="1"/>
          </p:cNvSpPr>
          <p:nvPr/>
        </p:nvSpPr>
        <p:spPr bwMode="auto">
          <a:xfrm>
            <a:off x="1873250" y="1193800"/>
            <a:ext cx="6705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Sức mạnh của nền</a:t>
            </a:r>
          </a:p>
          <a:p>
            <a:pPr algn="ctr"/>
            <a:r>
              <a:rPr lang="en-US" altLang="en-US" sz="3000"/>
              <a:t>QPTD, ANND ở nước ta là:</a:t>
            </a:r>
          </a:p>
        </p:txBody>
      </p:sp>
      <p:sp>
        <p:nvSpPr>
          <p:cNvPr id="20483" name="AutoShape 5">
            <a:extLst>
              <a:ext uri="{FF2B5EF4-FFF2-40B4-BE49-F238E27FC236}">
                <a16:creationId xmlns:a16="http://schemas.microsoft.com/office/drawing/2014/main" id="{C97321CE-CF0F-4BC4-8F17-98FF48D2D666}"/>
              </a:ext>
            </a:extLst>
          </p:cNvPr>
          <p:cNvSpPr>
            <a:spLocks noChangeArrowheads="1"/>
          </p:cNvSpPr>
          <p:nvPr/>
        </p:nvSpPr>
        <p:spPr bwMode="auto">
          <a:xfrm>
            <a:off x="4648200" y="4343400"/>
            <a:ext cx="428625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D. Sức mạnh của </a:t>
            </a:r>
          </a:p>
          <a:p>
            <a:pPr algn="ctr" eaLnBrk="1" hangingPunct="1"/>
            <a:r>
              <a:rPr lang="en-US" altLang="en-US" sz="2400"/>
              <a:t>toàn dân tộc kết hợp với </a:t>
            </a:r>
          </a:p>
          <a:p>
            <a:pPr algn="ctr" eaLnBrk="1" hangingPunct="1"/>
            <a:r>
              <a:rPr lang="en-US" altLang="en-US" sz="2400"/>
              <a:t>sức mạnh thời đại</a:t>
            </a:r>
          </a:p>
        </p:txBody>
      </p:sp>
      <p:sp>
        <p:nvSpPr>
          <p:cNvPr id="20484" name="AutoShape 9">
            <a:extLst>
              <a:ext uri="{FF2B5EF4-FFF2-40B4-BE49-F238E27FC236}">
                <a16:creationId xmlns:a16="http://schemas.microsoft.com/office/drawing/2014/main" id="{B1304F70-400E-4081-84CA-12780FCD7CE1}"/>
              </a:ext>
            </a:extLst>
          </p:cNvPr>
          <p:cNvSpPr>
            <a:spLocks noChangeArrowheads="1"/>
          </p:cNvSpPr>
          <p:nvPr/>
        </p:nvSpPr>
        <p:spPr bwMode="auto">
          <a:xfrm>
            <a:off x="4648200" y="2506663"/>
            <a:ext cx="4286250" cy="1455737"/>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a:t> B. Sức mạnh do các </a:t>
            </a:r>
          </a:p>
          <a:p>
            <a:pPr algn="ctr" eaLnBrk="1" hangingPunct="1"/>
            <a:r>
              <a:rPr lang="en-US" altLang="en-US" sz="2700"/>
              <a:t>yếu tố chính trị, kinh tế, </a:t>
            </a:r>
          </a:p>
          <a:p>
            <a:pPr algn="ctr" eaLnBrk="1" hangingPunct="1"/>
            <a:r>
              <a:rPr lang="en-US" altLang="en-US" sz="2700"/>
              <a:t>văn hóa, khoa học</a:t>
            </a:r>
            <a:endParaRPr lang="en-US" altLang="en-US" sz="2700" b="1"/>
          </a:p>
        </p:txBody>
      </p:sp>
      <p:sp>
        <p:nvSpPr>
          <p:cNvPr id="20485" name="AutoShape 9">
            <a:extLst>
              <a:ext uri="{FF2B5EF4-FFF2-40B4-BE49-F238E27FC236}">
                <a16:creationId xmlns:a16="http://schemas.microsoft.com/office/drawing/2014/main" id="{C669A111-89F0-4AFA-8C1E-19C40A381FFB}"/>
              </a:ext>
            </a:extLst>
          </p:cNvPr>
          <p:cNvSpPr>
            <a:spLocks noChangeArrowheads="1"/>
          </p:cNvSpPr>
          <p:nvPr/>
        </p:nvSpPr>
        <p:spPr bwMode="auto">
          <a:xfrm>
            <a:off x="212725" y="4343400"/>
            <a:ext cx="4206875"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a:t> C. Sức mạnh tổng</a:t>
            </a:r>
          </a:p>
          <a:p>
            <a:pPr algn="ctr" eaLnBrk="1" hangingPunct="1"/>
            <a:r>
              <a:rPr lang="en-US" altLang="en-US" sz="2700"/>
              <a:t>hợp do nhiều lực lượng </a:t>
            </a:r>
          </a:p>
          <a:p>
            <a:pPr algn="ctr" eaLnBrk="1" hangingPunct="1"/>
            <a:r>
              <a:rPr lang="en-US" altLang="en-US" sz="2700"/>
              <a:t>tạo thành </a:t>
            </a:r>
            <a:endParaRPr lang="en-US" altLang="en-US" sz="2700" b="1"/>
          </a:p>
        </p:txBody>
      </p:sp>
      <p:sp>
        <p:nvSpPr>
          <p:cNvPr id="20486" name="AutoShape 9">
            <a:extLst>
              <a:ext uri="{FF2B5EF4-FFF2-40B4-BE49-F238E27FC236}">
                <a16:creationId xmlns:a16="http://schemas.microsoft.com/office/drawing/2014/main" id="{74452A6B-129F-4648-8908-BFD203FE6994}"/>
              </a:ext>
            </a:extLst>
          </p:cNvPr>
          <p:cNvSpPr>
            <a:spLocks noChangeArrowheads="1"/>
          </p:cNvSpPr>
          <p:nvPr/>
        </p:nvSpPr>
        <p:spPr bwMode="auto">
          <a:xfrm>
            <a:off x="212725" y="2506663"/>
            <a:ext cx="4206875" cy="1455737"/>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700"/>
              <a:t> A. Sức mạnh của </a:t>
            </a:r>
          </a:p>
          <a:p>
            <a:pPr algn="ctr"/>
            <a:r>
              <a:rPr lang="en-US" altLang="en-US" sz="2700"/>
              <a:t>cả hệ thống chính trị </a:t>
            </a:r>
          </a:p>
          <a:p>
            <a:pPr algn="ctr"/>
            <a:r>
              <a:rPr lang="en-US" altLang="en-US" sz="2700"/>
              <a:t>trong nước </a:t>
            </a:r>
            <a:endParaRPr lang="vi-VN" altLang="en-US" sz="2700" b="1"/>
          </a:p>
        </p:txBody>
      </p:sp>
      <p:sp>
        <p:nvSpPr>
          <p:cNvPr id="20487" name="Text Box 15">
            <a:extLst>
              <a:ext uri="{FF2B5EF4-FFF2-40B4-BE49-F238E27FC236}">
                <a16:creationId xmlns:a16="http://schemas.microsoft.com/office/drawing/2014/main" id="{4C92641B-4CD1-47D8-AFCE-E4DA921DD31D}"/>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04</a:t>
            </a:r>
          </a:p>
        </p:txBody>
      </p:sp>
    </p:spTree>
  </p:cSld>
  <p:clrMapOvr>
    <a:masterClrMapping/>
  </p:clrMapOvr>
  <p:transition spd="slow" advClick="0"/>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a:extLst>
              <a:ext uri="{FF2B5EF4-FFF2-40B4-BE49-F238E27FC236}">
                <a16:creationId xmlns:a16="http://schemas.microsoft.com/office/drawing/2014/main" id="{205555E9-25F3-4D43-B54D-F6ADD0B83C4B}"/>
              </a:ext>
            </a:extLst>
          </p:cNvPr>
          <p:cNvSpPr>
            <a:spLocks noChangeArrowheads="1"/>
          </p:cNvSpPr>
          <p:nvPr/>
        </p:nvSpPr>
        <p:spPr bwMode="auto">
          <a:xfrm>
            <a:off x="4457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8309" name="Picture 15" descr="people008">
            <a:extLst>
              <a:ext uri="{FF2B5EF4-FFF2-40B4-BE49-F238E27FC236}">
                <a16:creationId xmlns:a16="http://schemas.microsoft.com/office/drawing/2014/main" id="{8834A41B-E45B-4D70-BE5F-51A67E13F4B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105525"/>
            <a:ext cx="6318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AF9D0B1-97DF-4E7E-962B-EFF7D2F89B5B}"/>
              </a:ext>
            </a:extLst>
          </p:cNvPr>
          <p:cNvSpPr txBox="1">
            <a:spLocks noChangeArrowheads="1"/>
          </p:cNvSpPr>
          <p:nvPr/>
        </p:nvSpPr>
        <p:spPr bwMode="auto">
          <a:xfrm>
            <a:off x="1325563" y="944563"/>
            <a:ext cx="7429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Xây dựng nền QPTD, ANND</a:t>
            </a:r>
          </a:p>
          <a:p>
            <a:pPr algn="ctr"/>
            <a:r>
              <a:rPr lang="en-US" altLang="en-US" sz="3000" i="1"/>
              <a:t>vững mạnh là tạo ra sức mạnh để:</a:t>
            </a:r>
          </a:p>
        </p:txBody>
      </p:sp>
      <p:sp>
        <p:nvSpPr>
          <p:cNvPr id="65541" name="AutoShape 5">
            <a:extLst>
              <a:ext uri="{FF2B5EF4-FFF2-40B4-BE49-F238E27FC236}">
                <a16:creationId xmlns:a16="http://schemas.microsoft.com/office/drawing/2014/main" id="{C2124A4F-6B58-4C40-9F83-82CA95165042}"/>
              </a:ext>
            </a:extLst>
          </p:cNvPr>
          <p:cNvSpPr>
            <a:spLocks noChangeArrowheads="1"/>
          </p:cNvSpPr>
          <p:nvPr/>
        </p:nvSpPr>
        <p:spPr bwMode="auto">
          <a:xfrm>
            <a:off x="228600" y="2514600"/>
            <a:ext cx="41910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a:t>A. Ngăn ngừa, đẩy lùi, đánh bại</a:t>
            </a:r>
          </a:p>
          <a:p>
            <a:pPr algn="ctr" eaLnBrk="1" hangingPunct="1"/>
            <a:r>
              <a:rPr lang="en-US" altLang="vi-VN"/>
              <a:t>mọi âm mưu, hành động xâm hại đến</a:t>
            </a:r>
          </a:p>
          <a:p>
            <a:pPr algn="ctr" eaLnBrk="1" hangingPunct="1"/>
            <a:r>
              <a:rPr lang="en-US" altLang="vi-VN"/>
              <a:t>mục tiêu trong sự nghiệp xây dựng</a:t>
            </a:r>
          </a:p>
          <a:p>
            <a:pPr algn="ctr" eaLnBrk="1" hangingPunct="1"/>
            <a:r>
              <a:rPr lang="en-US" altLang="vi-VN"/>
              <a:t>và BVTQ Việt Nam XHCN </a:t>
            </a:r>
          </a:p>
        </p:txBody>
      </p:sp>
      <p:sp>
        <p:nvSpPr>
          <p:cNvPr id="65546" name="AutoShape 10">
            <a:extLst>
              <a:ext uri="{FF2B5EF4-FFF2-40B4-BE49-F238E27FC236}">
                <a16:creationId xmlns:a16="http://schemas.microsoft.com/office/drawing/2014/main" id="{8C5297A4-0B2B-4B7F-A45E-E1D563A19489}"/>
              </a:ext>
            </a:extLst>
          </p:cNvPr>
          <p:cNvSpPr>
            <a:spLocks noChangeArrowheads="1"/>
          </p:cNvSpPr>
          <p:nvPr/>
        </p:nvSpPr>
        <p:spPr bwMode="auto">
          <a:xfrm>
            <a:off x="4648200" y="2514600"/>
            <a:ext cx="4267200" cy="1430338"/>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1900" dirty="0"/>
              <a:t> B. </a:t>
            </a:r>
            <a:r>
              <a:rPr lang="en-US" sz="1900" dirty="0" err="1"/>
              <a:t>Đẩy</a:t>
            </a:r>
            <a:r>
              <a:rPr lang="en-US" sz="1900" dirty="0"/>
              <a:t> </a:t>
            </a:r>
            <a:r>
              <a:rPr lang="en-US" sz="1900" dirty="0" err="1"/>
              <a:t>mạnh</a:t>
            </a:r>
            <a:r>
              <a:rPr lang="en-US" sz="1900" dirty="0"/>
              <a:t> </a:t>
            </a:r>
            <a:r>
              <a:rPr lang="en-US" sz="1900" dirty="0" err="1"/>
              <a:t>sự</a:t>
            </a:r>
            <a:r>
              <a:rPr lang="en-US" sz="1900" dirty="0"/>
              <a:t> </a:t>
            </a:r>
            <a:r>
              <a:rPr lang="en-US" sz="1900" err="1"/>
              <a:t>nghiệp</a:t>
            </a:r>
            <a:r>
              <a:rPr lang="en-US" sz="1900"/>
              <a:t> công</a:t>
            </a:r>
          </a:p>
          <a:p>
            <a:pPr algn="ctr">
              <a:defRPr/>
            </a:pPr>
            <a:r>
              <a:rPr lang="en-US" sz="1900"/>
              <a:t>nghiệp </a:t>
            </a:r>
            <a:r>
              <a:rPr lang="en-US" sz="1900" dirty="0" err="1"/>
              <a:t>hóa</a:t>
            </a:r>
            <a:r>
              <a:rPr lang="en-US" sz="1900" dirty="0"/>
              <a:t>, </a:t>
            </a:r>
            <a:r>
              <a:rPr lang="en-US" sz="1900" dirty="0" err="1"/>
              <a:t>hiện</a:t>
            </a:r>
            <a:r>
              <a:rPr lang="en-US" sz="1900" dirty="0"/>
              <a:t> </a:t>
            </a:r>
            <a:r>
              <a:rPr lang="en-US" sz="1900" err="1"/>
              <a:t>đại</a:t>
            </a:r>
            <a:r>
              <a:rPr lang="en-US" sz="1900"/>
              <a:t> hóa đất </a:t>
            </a:r>
            <a:r>
              <a:rPr lang="en-US" sz="1900" err="1"/>
              <a:t>nước</a:t>
            </a:r>
            <a:r>
              <a:rPr lang="en-US" sz="1900"/>
              <a:t>,</a:t>
            </a:r>
          </a:p>
          <a:p>
            <a:pPr algn="ctr">
              <a:defRPr/>
            </a:pPr>
            <a:r>
              <a:rPr lang="en-US" sz="1900"/>
              <a:t>chống </a:t>
            </a:r>
            <a:r>
              <a:rPr lang="en-US" sz="1900" dirty="0" err="1"/>
              <a:t>lại</a:t>
            </a:r>
            <a:r>
              <a:rPr lang="en-US" sz="1900" dirty="0"/>
              <a:t> </a:t>
            </a:r>
            <a:r>
              <a:rPr lang="en-US" sz="1900" dirty="0" err="1"/>
              <a:t>mọi</a:t>
            </a:r>
            <a:r>
              <a:rPr lang="en-US" sz="1900" dirty="0"/>
              <a:t> </a:t>
            </a:r>
            <a:r>
              <a:rPr lang="en-US" sz="1900" dirty="0" err="1"/>
              <a:t>kẻ</a:t>
            </a:r>
            <a:r>
              <a:rPr lang="en-US" sz="1900" dirty="0"/>
              <a:t> </a:t>
            </a:r>
            <a:r>
              <a:rPr lang="en-US" sz="1900" err="1"/>
              <a:t>thù</a:t>
            </a:r>
            <a:r>
              <a:rPr lang="en-US" sz="1900"/>
              <a:t> xâm lược</a:t>
            </a:r>
          </a:p>
          <a:p>
            <a:pPr algn="ctr">
              <a:defRPr/>
            </a:pPr>
            <a:r>
              <a:rPr lang="en-US" sz="1900"/>
              <a:t>BVTQ Việt Nam XHCN</a:t>
            </a:r>
            <a:endParaRPr lang="vi-VN" sz="1900" b="1" dirty="0"/>
          </a:p>
        </p:txBody>
      </p:sp>
      <p:sp>
        <p:nvSpPr>
          <p:cNvPr id="98323" name="Oval 19">
            <a:extLst>
              <a:ext uri="{FF2B5EF4-FFF2-40B4-BE49-F238E27FC236}">
                <a16:creationId xmlns:a16="http://schemas.microsoft.com/office/drawing/2014/main" id="{25D20BE6-0CF8-4BA9-903E-0D872E1A0BD7}"/>
              </a:ext>
            </a:extLst>
          </p:cNvPr>
          <p:cNvSpPr>
            <a:spLocks noChangeArrowheads="1"/>
          </p:cNvSpPr>
          <p:nvPr/>
        </p:nvSpPr>
        <p:spPr bwMode="auto">
          <a:xfrm>
            <a:off x="4483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4216" name="Picture 20" descr="ani32">
            <a:hlinkClick r:id="rId7" action="ppaction://hlinksldjump"/>
            <a:extLst>
              <a:ext uri="{FF2B5EF4-FFF2-40B4-BE49-F238E27FC236}">
                <a16:creationId xmlns:a16="http://schemas.microsoft.com/office/drawing/2014/main" id="{2F717B2A-7EF2-41EF-9BBA-30FD9BAB100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a:extLst>
              <a:ext uri="{FF2B5EF4-FFF2-40B4-BE49-F238E27FC236}">
                <a16:creationId xmlns:a16="http://schemas.microsoft.com/office/drawing/2014/main" id="{9B8A1256-1864-4560-8730-31F1ACF04F5F}"/>
              </a:ext>
            </a:extLst>
          </p:cNvPr>
          <p:cNvSpPr>
            <a:spLocks noChangeArrowheads="1"/>
          </p:cNvSpPr>
          <p:nvPr/>
        </p:nvSpPr>
        <p:spPr bwMode="auto">
          <a:xfrm>
            <a:off x="4457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8326" name="Oval 22">
            <a:extLst>
              <a:ext uri="{FF2B5EF4-FFF2-40B4-BE49-F238E27FC236}">
                <a16:creationId xmlns:a16="http://schemas.microsoft.com/office/drawing/2014/main" id="{13530284-510E-4E94-ADE1-7D481583CE53}"/>
              </a:ext>
            </a:extLst>
          </p:cNvPr>
          <p:cNvSpPr>
            <a:spLocks noChangeArrowheads="1"/>
          </p:cNvSpPr>
          <p:nvPr/>
        </p:nvSpPr>
        <p:spPr bwMode="auto">
          <a:xfrm>
            <a:off x="4483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8327" name="Oval 23">
            <a:extLst>
              <a:ext uri="{FF2B5EF4-FFF2-40B4-BE49-F238E27FC236}">
                <a16:creationId xmlns:a16="http://schemas.microsoft.com/office/drawing/2014/main" id="{62DABDA4-333E-475E-9A09-D3375FD327CA}"/>
              </a:ext>
            </a:extLst>
          </p:cNvPr>
          <p:cNvSpPr>
            <a:spLocks noChangeArrowheads="1"/>
          </p:cNvSpPr>
          <p:nvPr/>
        </p:nvSpPr>
        <p:spPr bwMode="auto">
          <a:xfrm>
            <a:off x="4457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8328" name="Oval 24">
            <a:extLst>
              <a:ext uri="{FF2B5EF4-FFF2-40B4-BE49-F238E27FC236}">
                <a16:creationId xmlns:a16="http://schemas.microsoft.com/office/drawing/2014/main" id="{06E440DC-99DE-4536-BE88-1FB57223502F}"/>
              </a:ext>
            </a:extLst>
          </p:cNvPr>
          <p:cNvSpPr>
            <a:spLocks noChangeArrowheads="1"/>
          </p:cNvSpPr>
          <p:nvPr/>
        </p:nvSpPr>
        <p:spPr bwMode="auto">
          <a:xfrm>
            <a:off x="4483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8329" name="Oval 25">
            <a:extLst>
              <a:ext uri="{FF2B5EF4-FFF2-40B4-BE49-F238E27FC236}">
                <a16:creationId xmlns:a16="http://schemas.microsoft.com/office/drawing/2014/main" id="{3E7DC597-3F4D-4DFF-A84E-F4C5E3B09AC0}"/>
              </a:ext>
            </a:extLst>
          </p:cNvPr>
          <p:cNvSpPr>
            <a:spLocks noChangeArrowheads="1"/>
          </p:cNvSpPr>
          <p:nvPr/>
        </p:nvSpPr>
        <p:spPr bwMode="auto">
          <a:xfrm>
            <a:off x="4483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8330" name="Oval 26">
            <a:extLst>
              <a:ext uri="{FF2B5EF4-FFF2-40B4-BE49-F238E27FC236}">
                <a16:creationId xmlns:a16="http://schemas.microsoft.com/office/drawing/2014/main" id="{FE2F50E9-3ECE-455D-84B3-FE3879D42A33}"/>
              </a:ext>
            </a:extLst>
          </p:cNvPr>
          <p:cNvSpPr>
            <a:spLocks noChangeArrowheads="1"/>
          </p:cNvSpPr>
          <p:nvPr/>
        </p:nvSpPr>
        <p:spPr bwMode="auto">
          <a:xfrm>
            <a:off x="4457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8331" name="Text Box 27">
            <a:extLst>
              <a:ext uri="{FF2B5EF4-FFF2-40B4-BE49-F238E27FC236}">
                <a16:creationId xmlns:a16="http://schemas.microsoft.com/office/drawing/2014/main" id="{883F9D92-D5D6-401F-BF4E-4E87A4BBE2E3}"/>
              </a:ext>
            </a:extLst>
          </p:cNvPr>
          <p:cNvSpPr txBox="1">
            <a:spLocks noChangeArrowheads="1"/>
          </p:cNvSpPr>
          <p:nvPr/>
        </p:nvSpPr>
        <p:spPr bwMode="auto">
          <a:xfrm>
            <a:off x="32004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8332" name="Text Box 28">
            <a:extLst>
              <a:ext uri="{FF2B5EF4-FFF2-40B4-BE49-F238E27FC236}">
                <a16:creationId xmlns:a16="http://schemas.microsoft.com/office/drawing/2014/main" id="{E19B61AD-56E5-46EA-B537-B0136DAEE833}"/>
              </a:ext>
            </a:extLst>
          </p:cNvPr>
          <p:cNvSpPr txBox="1">
            <a:spLocks noChangeArrowheads="1"/>
          </p:cNvSpPr>
          <p:nvPr/>
        </p:nvSpPr>
        <p:spPr bwMode="auto">
          <a:xfrm>
            <a:off x="41910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E6253F7A-3E8F-46CB-B581-E08009C06721}"/>
              </a:ext>
            </a:extLst>
          </p:cNvPr>
          <p:cNvSpPr>
            <a:spLocks noChangeArrowheads="1"/>
          </p:cNvSpPr>
          <p:nvPr/>
        </p:nvSpPr>
        <p:spPr bwMode="auto">
          <a:xfrm>
            <a:off x="228600" y="4343400"/>
            <a:ext cx="4191000" cy="1430338"/>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1900" dirty="0"/>
              <a:t> C. </a:t>
            </a:r>
            <a:r>
              <a:rPr lang="en-US" sz="1900" dirty="0" err="1"/>
              <a:t>Gìn</a:t>
            </a:r>
            <a:r>
              <a:rPr lang="en-US" sz="1900" dirty="0"/>
              <a:t> </a:t>
            </a:r>
            <a:r>
              <a:rPr lang="en-US" sz="1900" dirty="0" err="1"/>
              <a:t>giữ</a:t>
            </a:r>
            <a:r>
              <a:rPr lang="en-US" sz="1900" dirty="0"/>
              <a:t> </a:t>
            </a:r>
            <a:r>
              <a:rPr lang="en-US" sz="1900" dirty="0" err="1"/>
              <a:t>hòa</a:t>
            </a:r>
            <a:r>
              <a:rPr lang="en-US" sz="1900" dirty="0"/>
              <a:t> </a:t>
            </a:r>
            <a:r>
              <a:rPr lang="en-US" sz="1900" dirty="0" err="1"/>
              <a:t>bình</a:t>
            </a:r>
            <a:r>
              <a:rPr lang="en-US" sz="1900" dirty="0"/>
              <a:t>, </a:t>
            </a:r>
            <a:r>
              <a:rPr lang="en-US" sz="1900" dirty="0" err="1"/>
              <a:t>hội</a:t>
            </a:r>
            <a:r>
              <a:rPr lang="en-US" sz="1900" dirty="0"/>
              <a:t> </a:t>
            </a:r>
            <a:r>
              <a:rPr lang="en-US" sz="1900" dirty="0" err="1"/>
              <a:t>nhập</a:t>
            </a:r>
            <a:r>
              <a:rPr lang="en-US" sz="1900" dirty="0"/>
              <a:t> </a:t>
            </a:r>
          </a:p>
          <a:p>
            <a:pPr algn="ctr" eaLnBrk="1" hangingPunct="1">
              <a:defRPr/>
            </a:pPr>
            <a:r>
              <a:rPr lang="en-US" sz="1900" dirty="0" err="1"/>
              <a:t>thế</a:t>
            </a:r>
            <a:r>
              <a:rPr lang="en-US" sz="1900" dirty="0"/>
              <a:t> </a:t>
            </a:r>
            <a:r>
              <a:rPr lang="en-US" sz="1900" dirty="0" err="1"/>
              <a:t>giới</a:t>
            </a:r>
            <a:r>
              <a:rPr lang="en-US" sz="1900" dirty="0"/>
              <a:t> </a:t>
            </a:r>
            <a:r>
              <a:rPr lang="en-US" sz="1900" dirty="0" err="1"/>
              <a:t>thực</a:t>
            </a:r>
            <a:r>
              <a:rPr lang="en-US" sz="1900" dirty="0"/>
              <a:t> </a:t>
            </a:r>
            <a:r>
              <a:rPr lang="en-US" sz="1900" dirty="0" err="1"/>
              <a:t>hiện</a:t>
            </a:r>
            <a:r>
              <a:rPr lang="en-US" sz="1900" dirty="0"/>
              <a:t> </a:t>
            </a:r>
            <a:r>
              <a:rPr lang="en-US" sz="1900" dirty="0" err="1"/>
              <a:t>thắng</a:t>
            </a:r>
            <a:r>
              <a:rPr lang="en-US" sz="1900" dirty="0"/>
              <a:t> </a:t>
            </a:r>
            <a:r>
              <a:rPr lang="en-US" sz="1900" err="1"/>
              <a:t>lợi</a:t>
            </a:r>
            <a:r>
              <a:rPr lang="en-US" sz="1900"/>
              <a:t> mọi mục</a:t>
            </a:r>
          </a:p>
          <a:p>
            <a:pPr algn="ctr" eaLnBrk="1" hangingPunct="1">
              <a:defRPr/>
            </a:pPr>
            <a:r>
              <a:rPr lang="en-US" sz="1900"/>
              <a:t>tiêu</a:t>
            </a:r>
            <a:r>
              <a:rPr lang="en-US" sz="1900" dirty="0"/>
              <a:t>, </a:t>
            </a:r>
            <a:r>
              <a:rPr lang="en-US" sz="1900" dirty="0" err="1"/>
              <a:t>nhiệm</a:t>
            </a:r>
            <a:r>
              <a:rPr lang="en-US" sz="1900" dirty="0"/>
              <a:t> </a:t>
            </a:r>
            <a:r>
              <a:rPr lang="en-US" sz="1900" dirty="0" err="1"/>
              <a:t>vụ</a:t>
            </a:r>
            <a:r>
              <a:rPr lang="en-US" sz="1900" dirty="0"/>
              <a:t> </a:t>
            </a:r>
            <a:r>
              <a:rPr lang="en-US" sz="1900" dirty="0" err="1"/>
              <a:t>của</a:t>
            </a:r>
            <a:r>
              <a:rPr lang="en-US" sz="1900" dirty="0"/>
              <a:t> </a:t>
            </a:r>
            <a:r>
              <a:rPr lang="en-US" sz="1900" dirty="0" err="1"/>
              <a:t>sự</a:t>
            </a:r>
            <a:r>
              <a:rPr lang="en-US" sz="1900" dirty="0"/>
              <a:t> </a:t>
            </a:r>
            <a:r>
              <a:rPr lang="en-US" sz="1900" err="1"/>
              <a:t>nghiệp</a:t>
            </a:r>
            <a:r>
              <a:rPr lang="en-US" sz="1900"/>
              <a:t> xây</a:t>
            </a:r>
          </a:p>
          <a:p>
            <a:pPr algn="ctr" eaLnBrk="1" hangingPunct="1">
              <a:defRPr/>
            </a:pPr>
            <a:r>
              <a:rPr lang="en-US" sz="1900"/>
              <a:t>dựng và BVTQ Việt Nam XHCN</a:t>
            </a:r>
            <a:endParaRPr lang="en-US" sz="1900" b="1" dirty="0">
              <a:solidFill>
                <a:schemeClr val="bg1"/>
              </a:solidFill>
            </a:endParaRPr>
          </a:p>
        </p:txBody>
      </p:sp>
      <p:sp>
        <p:nvSpPr>
          <p:cNvPr id="28" name="AutoShape 10">
            <a:extLst>
              <a:ext uri="{FF2B5EF4-FFF2-40B4-BE49-F238E27FC236}">
                <a16:creationId xmlns:a16="http://schemas.microsoft.com/office/drawing/2014/main" id="{3F5AFB1F-7E7E-42AC-9D88-3B56C9F265AA}"/>
              </a:ext>
            </a:extLst>
          </p:cNvPr>
          <p:cNvSpPr>
            <a:spLocks noChangeArrowheads="1"/>
          </p:cNvSpPr>
          <p:nvPr/>
        </p:nvSpPr>
        <p:spPr bwMode="auto">
          <a:xfrm>
            <a:off x="4648200" y="4343400"/>
            <a:ext cx="4267200" cy="1430338"/>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1900" dirty="0"/>
              <a:t> D. </a:t>
            </a:r>
            <a:r>
              <a:rPr lang="en-US" sz="1900" dirty="0" err="1"/>
              <a:t>Đánh</a:t>
            </a:r>
            <a:r>
              <a:rPr lang="en-US" sz="1900" dirty="0"/>
              <a:t> </a:t>
            </a:r>
            <a:r>
              <a:rPr lang="en-US" sz="1900" dirty="0" err="1"/>
              <a:t>bại</a:t>
            </a:r>
            <a:r>
              <a:rPr lang="en-US" sz="1900" dirty="0"/>
              <a:t> </a:t>
            </a:r>
            <a:r>
              <a:rPr lang="en-US" sz="1900" dirty="0" err="1"/>
              <a:t>mọi</a:t>
            </a:r>
            <a:r>
              <a:rPr lang="en-US" sz="1900" dirty="0"/>
              <a:t> </a:t>
            </a:r>
            <a:r>
              <a:rPr lang="en-US" sz="1900" dirty="0" err="1"/>
              <a:t>kẻ</a:t>
            </a:r>
            <a:r>
              <a:rPr lang="en-US" sz="1900" dirty="0"/>
              <a:t> </a:t>
            </a:r>
            <a:r>
              <a:rPr lang="en-US" sz="1900" err="1"/>
              <a:t>thù</a:t>
            </a:r>
            <a:r>
              <a:rPr lang="en-US" sz="1900"/>
              <a:t> xâm</a:t>
            </a:r>
          </a:p>
          <a:p>
            <a:pPr algn="ctr" eaLnBrk="1" hangingPunct="1">
              <a:defRPr/>
            </a:pPr>
            <a:r>
              <a:rPr lang="en-US" sz="1900"/>
              <a:t>lược</a:t>
            </a:r>
            <a:r>
              <a:rPr lang="en-US" sz="1900" dirty="0"/>
              <a:t>, </a:t>
            </a:r>
            <a:r>
              <a:rPr lang="en-US" sz="1900" dirty="0" err="1"/>
              <a:t>tạo</a:t>
            </a:r>
            <a:r>
              <a:rPr lang="en-US" sz="1900" dirty="0"/>
              <a:t> </a:t>
            </a:r>
            <a:r>
              <a:rPr lang="en-US" sz="1900" dirty="0" err="1"/>
              <a:t>môi</a:t>
            </a:r>
            <a:r>
              <a:rPr lang="en-US" sz="1900" dirty="0"/>
              <a:t> </a:t>
            </a:r>
            <a:r>
              <a:rPr lang="en-US" sz="1900" err="1"/>
              <a:t>trường</a:t>
            </a:r>
            <a:r>
              <a:rPr lang="en-US" sz="1900"/>
              <a:t> thuận lợi</a:t>
            </a:r>
            <a:endParaRPr lang="en-US" sz="1900" dirty="0"/>
          </a:p>
          <a:p>
            <a:pPr algn="ctr" eaLnBrk="1" hangingPunct="1">
              <a:defRPr/>
            </a:pPr>
            <a:r>
              <a:rPr lang="en-US" sz="1900"/>
              <a:t>cho </a:t>
            </a:r>
            <a:r>
              <a:rPr lang="en-US" sz="1900" dirty="0" err="1"/>
              <a:t>sự</a:t>
            </a:r>
            <a:r>
              <a:rPr lang="en-US" sz="1900" dirty="0"/>
              <a:t> </a:t>
            </a:r>
            <a:r>
              <a:rPr lang="en-US" sz="1900" err="1"/>
              <a:t>nghiệp</a:t>
            </a:r>
            <a:r>
              <a:rPr lang="en-US" sz="1900"/>
              <a:t> xây dựng và</a:t>
            </a:r>
          </a:p>
          <a:p>
            <a:pPr algn="ctr" eaLnBrk="1" hangingPunct="1">
              <a:defRPr/>
            </a:pPr>
            <a:r>
              <a:rPr lang="en-US" sz="1900"/>
              <a:t>BVTQ Việt Nam XHCN</a:t>
            </a:r>
            <a:endParaRPr lang="en-US" sz="1900" b="1" dirty="0">
              <a:solidFill>
                <a:schemeClr val="bg1"/>
              </a:solidFill>
            </a:endParaRPr>
          </a:p>
        </p:txBody>
      </p:sp>
      <p:sp>
        <p:nvSpPr>
          <p:cNvPr id="26" name="Rectangle: Rounded Corners 25">
            <a:extLst>
              <a:ext uri="{FF2B5EF4-FFF2-40B4-BE49-F238E27FC236}">
                <a16:creationId xmlns:a16="http://schemas.microsoft.com/office/drawing/2014/main" id="{692EBE17-ECDA-4C1B-824D-6003F125CEFD}"/>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40</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8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8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830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seq concurrent="1" nextAc="seek">
              <p:cTn id="34" restart="whenNotActive" fill="hold" evtFilter="cancelBubble" nodeType="interactiveSeq">
                <p:stCondLst>
                  <p:cond evt="onClick" delay="0">
                    <p:tgtEl>
                      <p:spTgt spid="9833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833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8330"/>
                                        </p:tgtEl>
                                      </p:cBhvr>
                                    </p:animEffect>
                                    <p:set>
                                      <p:cBhvr>
                                        <p:cTn id="42"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8329"/>
                                        </p:tgtEl>
                                      </p:cBhvr>
                                    </p:animEffect>
                                    <p:set>
                                      <p:cBhvr>
                                        <p:cTn id="46"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8328"/>
                                        </p:tgtEl>
                                      </p:cBhvr>
                                    </p:animEffect>
                                    <p:set>
                                      <p:cBhvr>
                                        <p:cTn id="50"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8327"/>
                                        </p:tgtEl>
                                      </p:cBhvr>
                                    </p:animEffect>
                                    <p:set>
                                      <p:cBhvr>
                                        <p:cTn id="54"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8326"/>
                                        </p:tgtEl>
                                      </p:cBhvr>
                                    </p:animEffect>
                                    <p:set>
                                      <p:cBhvr>
                                        <p:cTn id="58"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8325"/>
                                        </p:tgtEl>
                                      </p:cBhvr>
                                    </p:animEffect>
                                    <p:set>
                                      <p:cBhvr>
                                        <p:cTn id="62"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8323"/>
                                        </p:tgtEl>
                                      </p:cBhvr>
                                    </p:animEffect>
                                    <p:set>
                                      <p:cBhvr>
                                        <p:cTn id="66"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8306"/>
                                        </p:tgtEl>
                                      </p:cBhvr>
                                    </p:animEffect>
                                    <p:set>
                                      <p:cBhvr>
                                        <p:cTn id="70"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a:extLst>
              <a:ext uri="{FF2B5EF4-FFF2-40B4-BE49-F238E27FC236}">
                <a16:creationId xmlns:a16="http://schemas.microsoft.com/office/drawing/2014/main" id="{3D80B84E-092F-4E5B-AE80-42350E87C433}"/>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9333" name="Picture 15" descr="people008">
            <a:extLst>
              <a:ext uri="{FF2B5EF4-FFF2-40B4-BE49-F238E27FC236}">
                <a16:creationId xmlns:a16="http://schemas.microsoft.com/office/drawing/2014/main" id="{A01F7F53-D461-4135-AB35-859F2614E64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4648B07-9683-4D61-993F-681A2E249399}"/>
              </a:ext>
            </a:extLst>
          </p:cNvPr>
          <p:cNvSpPr txBox="1">
            <a:spLocks noChangeArrowheads="1"/>
          </p:cNvSpPr>
          <p:nvPr/>
        </p:nvSpPr>
        <p:spPr bwMode="auto">
          <a:xfrm>
            <a:off x="1325563" y="960438"/>
            <a:ext cx="7712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Xây dựng tiềm lực kinh tế đất nước là điều kiện, là cơ sở để tạo sức mạnh vật chất cho:</a:t>
            </a:r>
          </a:p>
        </p:txBody>
      </p:sp>
      <p:sp>
        <p:nvSpPr>
          <p:cNvPr id="65541" name="AutoShape 5">
            <a:extLst>
              <a:ext uri="{FF2B5EF4-FFF2-40B4-BE49-F238E27FC236}">
                <a16:creationId xmlns:a16="http://schemas.microsoft.com/office/drawing/2014/main" id="{693F9ACC-416D-4962-8224-D95B13C5D139}"/>
              </a:ext>
            </a:extLst>
          </p:cNvPr>
          <p:cNvSpPr>
            <a:spLocks noChangeArrowheads="1"/>
          </p:cNvSpPr>
          <p:nvPr/>
        </p:nvSpPr>
        <p:spPr bwMode="auto">
          <a:xfrm>
            <a:off x="4648200" y="2514600"/>
            <a:ext cx="42672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 Nền quốc phòng toàn </a:t>
            </a:r>
          </a:p>
          <a:p>
            <a:pPr algn="ctr" eaLnBrk="1" hangingPunct="1"/>
            <a:r>
              <a:rPr lang="en-US" altLang="en-US"/>
              <a:t>dân, an ninh nhân dân</a:t>
            </a:r>
          </a:p>
        </p:txBody>
      </p:sp>
      <p:sp>
        <p:nvSpPr>
          <p:cNvPr id="65549" name="AutoShape 13">
            <a:extLst>
              <a:ext uri="{FF2B5EF4-FFF2-40B4-BE49-F238E27FC236}">
                <a16:creationId xmlns:a16="http://schemas.microsoft.com/office/drawing/2014/main" id="{5C72C066-ED11-4AE4-9CED-B5D6CBA946C4}"/>
              </a:ext>
            </a:extLst>
          </p:cNvPr>
          <p:cNvSpPr>
            <a:spLocks noChangeArrowheads="1"/>
          </p:cNvSpPr>
          <p:nvPr/>
        </p:nvSpPr>
        <p:spPr bwMode="auto">
          <a:xfrm>
            <a:off x="228600" y="2514600"/>
            <a:ext cx="4191000" cy="1433513"/>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 Các lực lượng vũ </a:t>
            </a:r>
          </a:p>
          <a:p>
            <a:pPr algn="ctr" eaLnBrk="1" hangingPunct="1"/>
            <a:r>
              <a:rPr lang="en-US" altLang="en-US" sz="2400">
                <a:solidFill>
                  <a:schemeClr val="bg1"/>
                </a:solidFill>
              </a:rPr>
              <a:t>trang nhân dân</a:t>
            </a:r>
            <a:endParaRPr lang="en-US" altLang="en-US" sz="2400" b="1">
              <a:solidFill>
                <a:schemeClr val="bg1"/>
              </a:solidFill>
            </a:endParaRPr>
          </a:p>
        </p:txBody>
      </p:sp>
      <p:sp>
        <p:nvSpPr>
          <p:cNvPr id="99347" name="Oval 19">
            <a:extLst>
              <a:ext uri="{FF2B5EF4-FFF2-40B4-BE49-F238E27FC236}">
                <a16:creationId xmlns:a16="http://schemas.microsoft.com/office/drawing/2014/main" id="{B252CD57-E3DD-43D2-BFCE-0C7D3020B68E}"/>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6264" name="Picture 20" descr="ani32">
            <a:hlinkClick r:id="rId7" action="ppaction://hlinksldjump"/>
            <a:extLst>
              <a:ext uri="{FF2B5EF4-FFF2-40B4-BE49-F238E27FC236}">
                <a16:creationId xmlns:a16="http://schemas.microsoft.com/office/drawing/2014/main" id="{A6FFD740-C02E-4E9D-B4B3-2B36A34935F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674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a:extLst>
              <a:ext uri="{FF2B5EF4-FFF2-40B4-BE49-F238E27FC236}">
                <a16:creationId xmlns:a16="http://schemas.microsoft.com/office/drawing/2014/main" id="{54949461-C9FE-4611-8E12-8F508202A205}"/>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9350" name="Oval 22">
            <a:extLst>
              <a:ext uri="{FF2B5EF4-FFF2-40B4-BE49-F238E27FC236}">
                <a16:creationId xmlns:a16="http://schemas.microsoft.com/office/drawing/2014/main" id="{0DEC6939-BAC3-4C9A-9EE7-EE18C09731C9}"/>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9351" name="Oval 23">
            <a:extLst>
              <a:ext uri="{FF2B5EF4-FFF2-40B4-BE49-F238E27FC236}">
                <a16:creationId xmlns:a16="http://schemas.microsoft.com/office/drawing/2014/main" id="{02ED3A95-5732-4C02-8A9E-172344AAD251}"/>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9352" name="Oval 24">
            <a:extLst>
              <a:ext uri="{FF2B5EF4-FFF2-40B4-BE49-F238E27FC236}">
                <a16:creationId xmlns:a16="http://schemas.microsoft.com/office/drawing/2014/main" id="{4CDA1B25-7023-402E-8BF8-966725577256}"/>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9353" name="Oval 25">
            <a:extLst>
              <a:ext uri="{FF2B5EF4-FFF2-40B4-BE49-F238E27FC236}">
                <a16:creationId xmlns:a16="http://schemas.microsoft.com/office/drawing/2014/main" id="{59FD8B53-B97F-445A-92FA-40246173A1BB}"/>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9354" name="Oval 26">
            <a:extLst>
              <a:ext uri="{FF2B5EF4-FFF2-40B4-BE49-F238E27FC236}">
                <a16:creationId xmlns:a16="http://schemas.microsoft.com/office/drawing/2014/main" id="{7CB9FD55-ABFE-4460-9D91-9FC049B833D5}"/>
              </a:ext>
            </a:extLst>
          </p:cNvPr>
          <p:cNvSpPr>
            <a:spLocks noChangeArrowheads="1"/>
          </p:cNvSpPr>
          <p:nvPr/>
        </p:nvSpPr>
        <p:spPr bwMode="auto">
          <a:xfrm>
            <a:off x="47339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9355" name="Text Box 27">
            <a:extLst>
              <a:ext uri="{FF2B5EF4-FFF2-40B4-BE49-F238E27FC236}">
                <a16:creationId xmlns:a16="http://schemas.microsoft.com/office/drawing/2014/main" id="{C715B338-C1BE-483A-9692-B99DCBDFDBA4}"/>
              </a:ext>
            </a:extLst>
          </p:cNvPr>
          <p:cNvSpPr txBox="1">
            <a:spLocks noChangeArrowheads="1"/>
          </p:cNvSpPr>
          <p:nvPr/>
        </p:nvSpPr>
        <p:spPr bwMode="auto">
          <a:xfrm>
            <a:off x="3352800" y="6384925"/>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9356" name="Text Box 28">
            <a:extLst>
              <a:ext uri="{FF2B5EF4-FFF2-40B4-BE49-F238E27FC236}">
                <a16:creationId xmlns:a16="http://schemas.microsoft.com/office/drawing/2014/main" id="{C6BC5379-668B-4B40-BE2D-DDCBDF1F640D}"/>
              </a:ext>
            </a:extLst>
          </p:cNvPr>
          <p:cNvSpPr txBox="1">
            <a:spLocks noChangeArrowheads="1"/>
          </p:cNvSpPr>
          <p:nvPr/>
        </p:nvSpPr>
        <p:spPr bwMode="auto">
          <a:xfrm>
            <a:off x="4495800" y="594360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78D5D442-B561-402F-B7B6-3C9DD4A731E9}"/>
              </a:ext>
            </a:extLst>
          </p:cNvPr>
          <p:cNvSpPr>
            <a:spLocks noChangeArrowheads="1"/>
          </p:cNvSpPr>
          <p:nvPr/>
        </p:nvSpPr>
        <p:spPr bwMode="auto">
          <a:xfrm>
            <a:off x="4648200" y="4343400"/>
            <a:ext cx="4267200" cy="1430338"/>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Sự nghiệp xây dựng </a:t>
            </a:r>
          </a:p>
          <a:p>
            <a:pPr algn="ctr" eaLnBrk="1" hangingPunct="1"/>
            <a:r>
              <a:rPr lang="en-US" altLang="en-US" sz="2400">
                <a:solidFill>
                  <a:schemeClr val="bg1"/>
                </a:solidFill>
              </a:rPr>
              <a:t>và bảo vệ Tổ quốc</a:t>
            </a:r>
            <a:endParaRPr lang="en-US" altLang="en-US" sz="2400" b="1">
              <a:solidFill>
                <a:schemeClr val="bg1"/>
              </a:solidFill>
            </a:endParaRPr>
          </a:p>
        </p:txBody>
      </p:sp>
      <p:sp>
        <p:nvSpPr>
          <p:cNvPr id="27" name="AutoShape 13">
            <a:extLst>
              <a:ext uri="{FF2B5EF4-FFF2-40B4-BE49-F238E27FC236}">
                <a16:creationId xmlns:a16="http://schemas.microsoft.com/office/drawing/2014/main" id="{8D7438D6-2394-4AE3-90DF-7D6F19FD48C0}"/>
              </a:ext>
            </a:extLst>
          </p:cNvPr>
          <p:cNvSpPr>
            <a:spLocks noChangeArrowheads="1"/>
          </p:cNvSpPr>
          <p:nvPr/>
        </p:nvSpPr>
        <p:spPr bwMode="auto">
          <a:xfrm>
            <a:off x="228600" y="43434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Chiến tranh nhân dân </a:t>
            </a:r>
          </a:p>
          <a:p>
            <a:pPr algn="ctr" eaLnBrk="1" hangingPunct="1"/>
            <a:r>
              <a:rPr lang="en-US" altLang="en-US" sz="2400">
                <a:solidFill>
                  <a:schemeClr val="bg1"/>
                </a:solidFill>
              </a:rPr>
              <a:t>trong tương lai</a:t>
            </a:r>
            <a:endParaRPr lang="en-US" altLang="en-US" sz="2400" b="1">
              <a:solidFill>
                <a:schemeClr val="bg1"/>
              </a:solidFill>
            </a:endParaRPr>
          </a:p>
        </p:txBody>
      </p:sp>
      <p:sp>
        <p:nvSpPr>
          <p:cNvPr id="28" name="Rectangle: Rounded Corners 27">
            <a:extLst>
              <a:ext uri="{FF2B5EF4-FFF2-40B4-BE49-F238E27FC236}">
                <a16:creationId xmlns:a16="http://schemas.microsoft.com/office/drawing/2014/main" id="{4C465F11-4EB7-4D05-9155-8FE127D00627}"/>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41</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7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7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933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seq concurrent="1" nextAc="seek">
              <p:cTn id="34" restart="whenNotActive" fill="hold" evtFilter="cancelBubble" nodeType="interactiveSeq">
                <p:stCondLst>
                  <p:cond evt="onClick" delay="0">
                    <p:tgtEl>
                      <p:spTgt spid="9935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935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9354"/>
                                        </p:tgtEl>
                                      </p:cBhvr>
                                    </p:animEffect>
                                    <p:set>
                                      <p:cBhvr>
                                        <p:cTn id="42"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9353"/>
                                        </p:tgtEl>
                                      </p:cBhvr>
                                    </p:animEffect>
                                    <p:set>
                                      <p:cBhvr>
                                        <p:cTn id="46"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9352"/>
                                        </p:tgtEl>
                                      </p:cBhvr>
                                    </p:animEffect>
                                    <p:set>
                                      <p:cBhvr>
                                        <p:cTn id="50"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9351"/>
                                        </p:tgtEl>
                                      </p:cBhvr>
                                    </p:animEffect>
                                    <p:set>
                                      <p:cBhvr>
                                        <p:cTn id="54"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9350"/>
                                        </p:tgtEl>
                                      </p:cBhvr>
                                    </p:animEffect>
                                    <p:set>
                                      <p:cBhvr>
                                        <p:cTn id="58"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9349"/>
                                        </p:tgtEl>
                                      </p:cBhvr>
                                    </p:animEffect>
                                    <p:set>
                                      <p:cBhvr>
                                        <p:cTn id="62"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9347"/>
                                        </p:tgtEl>
                                      </p:cBhvr>
                                    </p:animEffect>
                                    <p:set>
                                      <p:cBhvr>
                                        <p:cTn id="66"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9330"/>
                                        </p:tgtEl>
                                      </p:cBhvr>
                                    </p:animEffect>
                                    <p:set>
                                      <p:cBhvr>
                                        <p:cTn id="70"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a:extLst>
              <a:ext uri="{FF2B5EF4-FFF2-40B4-BE49-F238E27FC236}">
                <a16:creationId xmlns:a16="http://schemas.microsoft.com/office/drawing/2014/main" id="{705C8950-71C9-454F-9BC3-63D0D286BE17}"/>
              </a:ext>
            </a:extLst>
          </p:cNvPr>
          <p:cNvSpPr>
            <a:spLocks noChangeArrowheads="1"/>
          </p:cNvSpPr>
          <p:nvPr/>
        </p:nvSpPr>
        <p:spPr bwMode="auto">
          <a:xfrm>
            <a:off x="4802188"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0357" name="Picture 15" descr="people008">
            <a:extLst>
              <a:ext uri="{FF2B5EF4-FFF2-40B4-BE49-F238E27FC236}">
                <a16:creationId xmlns:a16="http://schemas.microsoft.com/office/drawing/2014/main" id="{CEB97C70-9AA1-4F72-8926-999D95E47C8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9525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D852171-A20A-4931-8825-994BFC14906B}"/>
              </a:ext>
            </a:extLst>
          </p:cNvPr>
          <p:cNvSpPr txBox="1">
            <a:spLocks noChangeArrowheads="1"/>
          </p:cNvSpPr>
          <p:nvPr/>
        </p:nvSpPr>
        <p:spPr bwMode="auto">
          <a:xfrm>
            <a:off x="1258888" y="990600"/>
            <a:ext cx="7550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Để tạo nền tảng cho thế trận QPTD, ANND chúng ta phải chú trọng xây dựng:</a:t>
            </a:r>
          </a:p>
        </p:txBody>
      </p:sp>
      <p:sp>
        <p:nvSpPr>
          <p:cNvPr id="65541" name="AutoShape 5">
            <a:extLst>
              <a:ext uri="{FF2B5EF4-FFF2-40B4-BE49-F238E27FC236}">
                <a16:creationId xmlns:a16="http://schemas.microsoft.com/office/drawing/2014/main" id="{47488DFD-A8EE-4E0A-94BC-04E5DCC5171C}"/>
              </a:ext>
            </a:extLst>
          </p:cNvPr>
          <p:cNvSpPr>
            <a:spLocks noChangeArrowheads="1"/>
          </p:cNvSpPr>
          <p:nvPr/>
        </p:nvSpPr>
        <p:spPr bwMode="auto">
          <a:xfrm>
            <a:off x="228600" y="4349750"/>
            <a:ext cx="4191000" cy="144145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a:t>C. Khu vực phòng thủ </a:t>
            </a:r>
          </a:p>
          <a:p>
            <a:pPr algn="ctr" eaLnBrk="1" hangingPunct="1"/>
            <a:r>
              <a:rPr lang="en-US" altLang="vi-VN"/>
              <a:t>tỉnh (thành phố)</a:t>
            </a:r>
          </a:p>
        </p:txBody>
      </p:sp>
      <p:sp>
        <p:nvSpPr>
          <p:cNvPr id="65546" name="AutoShape 10">
            <a:extLst>
              <a:ext uri="{FF2B5EF4-FFF2-40B4-BE49-F238E27FC236}">
                <a16:creationId xmlns:a16="http://schemas.microsoft.com/office/drawing/2014/main" id="{19B24076-6F2F-445E-93BC-312EA6B5DB06}"/>
              </a:ext>
            </a:extLst>
          </p:cNvPr>
          <p:cNvSpPr>
            <a:spLocks noChangeArrowheads="1"/>
          </p:cNvSpPr>
          <p:nvPr/>
        </p:nvSpPr>
        <p:spPr bwMode="auto">
          <a:xfrm>
            <a:off x="228600" y="2514600"/>
            <a:ext cx="4191000" cy="1447800"/>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t> A</a:t>
            </a:r>
            <a:r>
              <a:rPr lang="vi-VN" sz="2400" dirty="0"/>
              <a:t>. </a:t>
            </a:r>
            <a:r>
              <a:rPr lang="en-US" sz="2400" dirty="0" err="1"/>
              <a:t>Khu</a:t>
            </a:r>
            <a:r>
              <a:rPr lang="en-US" sz="2400" dirty="0"/>
              <a:t> </a:t>
            </a:r>
            <a:r>
              <a:rPr lang="en-US" sz="2400" dirty="0" err="1"/>
              <a:t>vực</a:t>
            </a:r>
            <a:r>
              <a:rPr lang="en-US" sz="2400" dirty="0"/>
              <a:t> </a:t>
            </a:r>
            <a:r>
              <a:rPr lang="en-US" sz="2400" dirty="0" err="1"/>
              <a:t>phòng</a:t>
            </a:r>
            <a:r>
              <a:rPr lang="en-US" sz="2400" dirty="0"/>
              <a:t> </a:t>
            </a:r>
            <a:r>
              <a:rPr lang="en-US" sz="2400" dirty="0" err="1"/>
              <a:t>thủ</a:t>
            </a:r>
            <a:r>
              <a:rPr lang="en-US" sz="2400" dirty="0"/>
              <a:t> </a:t>
            </a:r>
          </a:p>
          <a:p>
            <a:pPr algn="ctr" eaLnBrk="1" hangingPunct="1">
              <a:defRPr/>
            </a:pPr>
            <a:r>
              <a:rPr lang="en-US" sz="2400" dirty="0"/>
              <a:t>dân </a:t>
            </a:r>
            <a:r>
              <a:rPr lang="en-US" sz="2400" dirty="0" err="1"/>
              <a:t>sự</a:t>
            </a:r>
            <a:r>
              <a:rPr lang="en-US" sz="2400" dirty="0"/>
              <a:t> </a:t>
            </a:r>
            <a:r>
              <a:rPr lang="en-US" sz="2400" dirty="0" err="1"/>
              <a:t>và</a:t>
            </a:r>
            <a:r>
              <a:rPr lang="en-US" sz="2400" dirty="0"/>
              <a:t> </a:t>
            </a:r>
            <a:r>
              <a:rPr lang="en-US" sz="2400" dirty="0" err="1"/>
              <a:t>quân</a:t>
            </a:r>
            <a:r>
              <a:rPr lang="en-US" sz="2400" dirty="0"/>
              <a:t> </a:t>
            </a:r>
            <a:r>
              <a:rPr lang="en-US" sz="2400" dirty="0" err="1"/>
              <a:t>sự</a:t>
            </a:r>
            <a:endParaRPr lang="en-US" sz="2400" b="1" dirty="0">
              <a:solidFill>
                <a:schemeClr val="bg1"/>
              </a:solidFill>
            </a:endParaRPr>
          </a:p>
        </p:txBody>
      </p:sp>
      <p:sp>
        <p:nvSpPr>
          <p:cNvPr id="100371" name="Oval 19">
            <a:extLst>
              <a:ext uri="{FF2B5EF4-FFF2-40B4-BE49-F238E27FC236}">
                <a16:creationId xmlns:a16="http://schemas.microsoft.com/office/drawing/2014/main" id="{F1FF0931-29EE-479D-97B3-EB3DE89CA8B6}"/>
              </a:ext>
            </a:extLst>
          </p:cNvPr>
          <p:cNvSpPr>
            <a:spLocks noChangeArrowheads="1"/>
          </p:cNvSpPr>
          <p:nvPr/>
        </p:nvSpPr>
        <p:spPr bwMode="auto">
          <a:xfrm>
            <a:off x="4802188"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8312" name="Picture 20" descr="ani32">
            <a:hlinkClick r:id="rId7" action="ppaction://hlinksldjump"/>
            <a:extLst>
              <a:ext uri="{FF2B5EF4-FFF2-40B4-BE49-F238E27FC236}">
                <a16:creationId xmlns:a16="http://schemas.microsoft.com/office/drawing/2014/main" id="{F57C7465-DE28-4FBF-84CD-FD4F8F4E46A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a:extLst>
              <a:ext uri="{FF2B5EF4-FFF2-40B4-BE49-F238E27FC236}">
                <a16:creationId xmlns:a16="http://schemas.microsoft.com/office/drawing/2014/main" id="{017EB307-C346-4642-A751-283C9881B406}"/>
              </a:ext>
            </a:extLst>
          </p:cNvPr>
          <p:cNvSpPr>
            <a:spLocks noChangeArrowheads="1"/>
          </p:cNvSpPr>
          <p:nvPr/>
        </p:nvSpPr>
        <p:spPr bwMode="auto">
          <a:xfrm>
            <a:off x="4802188"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0374" name="Oval 22">
            <a:extLst>
              <a:ext uri="{FF2B5EF4-FFF2-40B4-BE49-F238E27FC236}">
                <a16:creationId xmlns:a16="http://schemas.microsoft.com/office/drawing/2014/main" id="{5EA20727-EF00-4AFE-947F-0AD7794E39A2}"/>
              </a:ext>
            </a:extLst>
          </p:cNvPr>
          <p:cNvSpPr>
            <a:spLocks noChangeArrowheads="1"/>
          </p:cNvSpPr>
          <p:nvPr/>
        </p:nvSpPr>
        <p:spPr bwMode="auto">
          <a:xfrm>
            <a:off x="4802188"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0375" name="Oval 23">
            <a:extLst>
              <a:ext uri="{FF2B5EF4-FFF2-40B4-BE49-F238E27FC236}">
                <a16:creationId xmlns:a16="http://schemas.microsoft.com/office/drawing/2014/main" id="{4EF15B14-5F96-4A18-8160-DD8747FB816A}"/>
              </a:ext>
            </a:extLst>
          </p:cNvPr>
          <p:cNvSpPr>
            <a:spLocks noChangeArrowheads="1"/>
          </p:cNvSpPr>
          <p:nvPr/>
        </p:nvSpPr>
        <p:spPr bwMode="auto">
          <a:xfrm>
            <a:off x="4802188"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0376" name="Oval 24">
            <a:extLst>
              <a:ext uri="{FF2B5EF4-FFF2-40B4-BE49-F238E27FC236}">
                <a16:creationId xmlns:a16="http://schemas.microsoft.com/office/drawing/2014/main" id="{141AE2EE-909C-4621-8815-A5D807242CAA}"/>
              </a:ext>
            </a:extLst>
          </p:cNvPr>
          <p:cNvSpPr>
            <a:spLocks noChangeArrowheads="1"/>
          </p:cNvSpPr>
          <p:nvPr/>
        </p:nvSpPr>
        <p:spPr bwMode="auto">
          <a:xfrm>
            <a:off x="4802188"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0377" name="Oval 25">
            <a:extLst>
              <a:ext uri="{FF2B5EF4-FFF2-40B4-BE49-F238E27FC236}">
                <a16:creationId xmlns:a16="http://schemas.microsoft.com/office/drawing/2014/main" id="{B20D6346-9A1D-41C3-9330-645642558F19}"/>
              </a:ext>
            </a:extLst>
          </p:cNvPr>
          <p:cNvSpPr>
            <a:spLocks noChangeArrowheads="1"/>
          </p:cNvSpPr>
          <p:nvPr/>
        </p:nvSpPr>
        <p:spPr bwMode="auto">
          <a:xfrm>
            <a:off x="4802188"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0378" name="Oval 26">
            <a:extLst>
              <a:ext uri="{FF2B5EF4-FFF2-40B4-BE49-F238E27FC236}">
                <a16:creationId xmlns:a16="http://schemas.microsoft.com/office/drawing/2014/main" id="{8432AF22-F7D8-43DD-8DB5-2D739AF13A09}"/>
              </a:ext>
            </a:extLst>
          </p:cNvPr>
          <p:cNvSpPr>
            <a:spLocks noChangeArrowheads="1"/>
          </p:cNvSpPr>
          <p:nvPr/>
        </p:nvSpPr>
        <p:spPr bwMode="auto">
          <a:xfrm>
            <a:off x="4802188" y="6065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0379" name="Text Box 27">
            <a:extLst>
              <a:ext uri="{FF2B5EF4-FFF2-40B4-BE49-F238E27FC236}">
                <a16:creationId xmlns:a16="http://schemas.microsoft.com/office/drawing/2014/main" id="{9830BF85-8196-4EB3-BAFD-814B7B56CC24}"/>
              </a:ext>
            </a:extLst>
          </p:cNvPr>
          <p:cNvSpPr txBox="1">
            <a:spLocks noChangeArrowheads="1"/>
          </p:cNvSpPr>
          <p:nvPr/>
        </p:nvSpPr>
        <p:spPr bwMode="auto">
          <a:xfrm>
            <a:off x="33528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0380" name="Text Box 28">
            <a:extLst>
              <a:ext uri="{FF2B5EF4-FFF2-40B4-BE49-F238E27FC236}">
                <a16:creationId xmlns:a16="http://schemas.microsoft.com/office/drawing/2014/main" id="{97DD768D-131B-417F-995C-C6B54E9E8D38}"/>
              </a:ext>
            </a:extLst>
          </p:cNvPr>
          <p:cNvSpPr txBox="1">
            <a:spLocks noChangeArrowheads="1"/>
          </p:cNvSpPr>
          <p:nvPr/>
        </p:nvSpPr>
        <p:spPr bwMode="auto">
          <a:xfrm>
            <a:off x="46482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309745A0-B667-470A-A357-3661DF7C3A78}"/>
              </a:ext>
            </a:extLst>
          </p:cNvPr>
          <p:cNvSpPr>
            <a:spLocks noChangeArrowheads="1"/>
          </p:cNvSpPr>
          <p:nvPr/>
        </p:nvSpPr>
        <p:spPr bwMode="auto">
          <a:xfrm>
            <a:off x="4648200" y="2514600"/>
            <a:ext cx="4267200" cy="1447800"/>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t> B</a:t>
            </a:r>
            <a:r>
              <a:rPr lang="vi-VN" sz="2400" dirty="0"/>
              <a:t>. </a:t>
            </a:r>
            <a:r>
              <a:rPr lang="en-US" sz="2400" dirty="0" err="1"/>
              <a:t>Khu</a:t>
            </a:r>
            <a:r>
              <a:rPr lang="en-US" sz="2400" dirty="0"/>
              <a:t> </a:t>
            </a:r>
            <a:r>
              <a:rPr lang="en-US" sz="2400" dirty="0" err="1"/>
              <a:t>vực</a:t>
            </a:r>
            <a:r>
              <a:rPr lang="en-US" sz="2400" dirty="0"/>
              <a:t> </a:t>
            </a:r>
            <a:r>
              <a:rPr lang="en-US" sz="2400" dirty="0" err="1"/>
              <a:t>quân</a:t>
            </a:r>
            <a:r>
              <a:rPr lang="en-US" sz="2400" dirty="0"/>
              <a:t> </a:t>
            </a:r>
            <a:r>
              <a:rPr lang="en-US" sz="2400" dirty="0" err="1"/>
              <a:t>sự</a:t>
            </a:r>
            <a:r>
              <a:rPr lang="en-US" sz="2400" dirty="0"/>
              <a:t>, </a:t>
            </a:r>
          </a:p>
          <a:p>
            <a:pPr algn="ctr" eaLnBrk="1" hangingPunct="1">
              <a:defRPr/>
            </a:pPr>
            <a:r>
              <a:rPr lang="en-US" sz="2400" dirty="0"/>
              <a:t>an </a:t>
            </a:r>
            <a:r>
              <a:rPr lang="en-US" sz="2400" dirty="0" err="1"/>
              <a:t>ninh</a:t>
            </a:r>
            <a:r>
              <a:rPr lang="en-US" sz="2400" dirty="0"/>
              <a:t> </a:t>
            </a:r>
            <a:r>
              <a:rPr lang="en-US" sz="2400" dirty="0" err="1"/>
              <a:t>vững</a:t>
            </a:r>
            <a:r>
              <a:rPr lang="en-US" sz="2400" dirty="0"/>
              <a:t> </a:t>
            </a:r>
            <a:r>
              <a:rPr lang="en-US" sz="2400" dirty="0" err="1"/>
              <a:t>chắc</a:t>
            </a:r>
            <a:endParaRPr lang="en-US" sz="2400" b="1" dirty="0">
              <a:solidFill>
                <a:schemeClr val="bg1"/>
              </a:solidFill>
            </a:endParaRPr>
          </a:p>
        </p:txBody>
      </p:sp>
      <p:sp>
        <p:nvSpPr>
          <p:cNvPr id="28" name="AutoShape 10">
            <a:extLst>
              <a:ext uri="{FF2B5EF4-FFF2-40B4-BE49-F238E27FC236}">
                <a16:creationId xmlns:a16="http://schemas.microsoft.com/office/drawing/2014/main" id="{CF17370C-AC0E-4491-AF25-EA872454DC77}"/>
              </a:ext>
            </a:extLst>
          </p:cNvPr>
          <p:cNvSpPr>
            <a:spLocks noChangeArrowheads="1"/>
          </p:cNvSpPr>
          <p:nvPr/>
        </p:nvSpPr>
        <p:spPr bwMode="auto">
          <a:xfrm>
            <a:off x="4648200" y="4343400"/>
            <a:ext cx="4267200" cy="1447800"/>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t> D</a:t>
            </a:r>
            <a:r>
              <a:rPr lang="vi-VN" sz="2400" dirty="0"/>
              <a:t>. </a:t>
            </a:r>
            <a:r>
              <a:rPr lang="en-US" sz="2400" dirty="0" err="1"/>
              <a:t>Khu</a:t>
            </a:r>
            <a:r>
              <a:rPr lang="en-US" sz="2400" dirty="0"/>
              <a:t> </a:t>
            </a:r>
            <a:r>
              <a:rPr lang="en-US" sz="2400" dirty="0" err="1"/>
              <a:t>vực</a:t>
            </a:r>
            <a:r>
              <a:rPr lang="en-US" sz="2400" dirty="0"/>
              <a:t> p</a:t>
            </a:r>
            <a:r>
              <a:rPr lang="vi-VN" sz="2400" dirty="0"/>
              <a:t>hòng thủ </a:t>
            </a:r>
            <a:endParaRPr lang="en-US" sz="2400" dirty="0"/>
          </a:p>
          <a:p>
            <a:pPr algn="ctr" eaLnBrk="1" hangingPunct="1">
              <a:defRPr/>
            </a:pPr>
            <a:r>
              <a:rPr lang="en-US" sz="2400" dirty="0" err="1"/>
              <a:t>quân</a:t>
            </a:r>
            <a:r>
              <a:rPr lang="en-US" sz="2400" dirty="0"/>
              <a:t> </a:t>
            </a:r>
            <a:r>
              <a:rPr lang="en-US" sz="2400" dirty="0" err="1"/>
              <a:t>sự</a:t>
            </a:r>
            <a:r>
              <a:rPr lang="en-US" sz="2400" dirty="0"/>
              <a:t> then </a:t>
            </a:r>
            <a:r>
              <a:rPr lang="en-US" sz="2400" dirty="0" err="1"/>
              <a:t>chốt</a:t>
            </a:r>
            <a:endParaRPr lang="en-US" sz="2400" b="1" dirty="0"/>
          </a:p>
        </p:txBody>
      </p:sp>
      <p:sp>
        <p:nvSpPr>
          <p:cNvPr id="26" name="Rectangle: Rounded Corners 25">
            <a:extLst>
              <a:ext uri="{FF2B5EF4-FFF2-40B4-BE49-F238E27FC236}">
                <a16:creationId xmlns:a16="http://schemas.microsoft.com/office/drawing/2014/main" id="{58EB329C-17C0-435A-AD9A-6C9003EAFEDC}"/>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42</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3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3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035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seq concurrent="1" nextAc="seek">
              <p:cTn id="34" restart="whenNotActive" fill="hold" evtFilter="cancelBubble" nodeType="interactiveSeq">
                <p:stCondLst>
                  <p:cond evt="onClick" delay="0">
                    <p:tgtEl>
                      <p:spTgt spid="10037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038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0378"/>
                                        </p:tgtEl>
                                      </p:cBhvr>
                                    </p:animEffect>
                                    <p:set>
                                      <p:cBhvr>
                                        <p:cTn id="42"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0377"/>
                                        </p:tgtEl>
                                      </p:cBhvr>
                                    </p:animEffect>
                                    <p:set>
                                      <p:cBhvr>
                                        <p:cTn id="46"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0376"/>
                                        </p:tgtEl>
                                      </p:cBhvr>
                                    </p:animEffect>
                                    <p:set>
                                      <p:cBhvr>
                                        <p:cTn id="50"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0375"/>
                                        </p:tgtEl>
                                      </p:cBhvr>
                                    </p:animEffect>
                                    <p:set>
                                      <p:cBhvr>
                                        <p:cTn id="54"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0374"/>
                                        </p:tgtEl>
                                      </p:cBhvr>
                                    </p:animEffect>
                                    <p:set>
                                      <p:cBhvr>
                                        <p:cTn id="58"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0373"/>
                                        </p:tgtEl>
                                      </p:cBhvr>
                                    </p:animEffect>
                                    <p:set>
                                      <p:cBhvr>
                                        <p:cTn id="62"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0371"/>
                                        </p:tgtEl>
                                      </p:cBhvr>
                                    </p:animEffect>
                                    <p:set>
                                      <p:cBhvr>
                                        <p:cTn id="66"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0354"/>
                                        </p:tgtEl>
                                      </p:cBhvr>
                                    </p:animEffect>
                                    <p:set>
                                      <p:cBhvr>
                                        <p:cTn id="70"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a:extLst>
              <a:ext uri="{FF2B5EF4-FFF2-40B4-BE49-F238E27FC236}">
                <a16:creationId xmlns:a16="http://schemas.microsoft.com/office/drawing/2014/main" id="{C3C30C0C-A2E9-487E-B589-B3CF2195982A}"/>
              </a:ext>
            </a:extLst>
          </p:cNvPr>
          <p:cNvSpPr>
            <a:spLocks noChangeArrowheads="1"/>
          </p:cNvSpPr>
          <p:nvPr/>
        </p:nvSpPr>
        <p:spPr bwMode="auto">
          <a:xfrm>
            <a:off x="4552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1381" name="Picture 15" descr="people008">
            <a:extLst>
              <a:ext uri="{FF2B5EF4-FFF2-40B4-BE49-F238E27FC236}">
                <a16:creationId xmlns:a16="http://schemas.microsoft.com/office/drawing/2014/main" id="{7BF19B5A-32F5-4A9E-A2CC-B8537A053D6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9525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9">
            <a:extLst>
              <a:ext uri="{FF2B5EF4-FFF2-40B4-BE49-F238E27FC236}">
                <a16:creationId xmlns:a16="http://schemas.microsoft.com/office/drawing/2014/main" id="{24FAD1F5-C443-4BF8-BA2F-002B56157A27}"/>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2077D099-F15C-4526-8FFB-82BB64C46EDC}"/>
              </a:ext>
            </a:extLst>
          </p:cNvPr>
          <p:cNvSpPr txBox="1">
            <a:spLocks noChangeArrowheads="1"/>
          </p:cNvSpPr>
          <p:nvPr/>
        </p:nvSpPr>
        <p:spPr bwMode="auto">
          <a:xfrm>
            <a:off x="1325563" y="974725"/>
            <a:ext cx="746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Một trong những nội dung về tăng cường giáo dục QP&amp;AN cho toàn dân là:</a:t>
            </a:r>
          </a:p>
        </p:txBody>
      </p:sp>
      <p:sp>
        <p:nvSpPr>
          <p:cNvPr id="65541" name="AutoShape 5">
            <a:extLst>
              <a:ext uri="{FF2B5EF4-FFF2-40B4-BE49-F238E27FC236}">
                <a16:creationId xmlns:a16="http://schemas.microsoft.com/office/drawing/2014/main" id="{3EFB1561-84AF-467D-9F15-7DCD0F8AE7AE}"/>
              </a:ext>
            </a:extLst>
          </p:cNvPr>
          <p:cNvSpPr>
            <a:spLocks noChangeArrowheads="1"/>
          </p:cNvSpPr>
          <p:nvPr/>
        </p:nvSpPr>
        <p:spPr bwMode="auto">
          <a:xfrm>
            <a:off x="4648200" y="4343400"/>
            <a:ext cx="4267200" cy="1430338"/>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D. Giáo dục tình yêu quê </a:t>
            </a:r>
          </a:p>
          <a:p>
            <a:pPr algn="ctr" eaLnBrk="1" hangingPunct="1"/>
            <a:r>
              <a:rPr lang="en-US" altLang="en-US"/>
              <a:t>hương, đất nước, chế độ </a:t>
            </a:r>
          </a:p>
          <a:p>
            <a:pPr algn="ctr" eaLnBrk="1" hangingPunct="1"/>
            <a:r>
              <a:rPr lang="en-US" altLang="en-US"/>
              <a:t>xã hội chủ nghĩa</a:t>
            </a:r>
          </a:p>
        </p:txBody>
      </p:sp>
      <p:sp>
        <p:nvSpPr>
          <p:cNvPr id="65549" name="AutoShape 13">
            <a:extLst>
              <a:ext uri="{FF2B5EF4-FFF2-40B4-BE49-F238E27FC236}">
                <a16:creationId xmlns:a16="http://schemas.microsoft.com/office/drawing/2014/main" id="{2AC773F9-099A-45DE-8B4A-0BF9451E6275}"/>
              </a:ext>
            </a:extLst>
          </p:cNvPr>
          <p:cNvSpPr>
            <a:spLocks noChangeArrowheads="1"/>
          </p:cNvSpPr>
          <p:nvPr/>
        </p:nvSpPr>
        <p:spPr bwMode="auto">
          <a:xfrm>
            <a:off x="228600" y="4335463"/>
            <a:ext cx="4191000" cy="143827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C. Giáo dục lòng căm thù</a:t>
            </a:r>
          </a:p>
          <a:p>
            <a:pPr algn="ctr"/>
            <a:r>
              <a:rPr lang="en-US" altLang="en-US" sz="2400">
                <a:solidFill>
                  <a:schemeClr val="bg1"/>
                </a:solidFill>
              </a:rPr>
              <a:t> giặc, sẵn sàng chiến đấu </a:t>
            </a:r>
          </a:p>
          <a:p>
            <a:pPr algn="ctr"/>
            <a:r>
              <a:rPr lang="en-US" altLang="en-US" sz="2400">
                <a:solidFill>
                  <a:schemeClr val="bg1"/>
                </a:solidFill>
              </a:rPr>
              <a:t>hy sinh vì Tổ quốc</a:t>
            </a:r>
          </a:p>
        </p:txBody>
      </p:sp>
      <p:sp>
        <p:nvSpPr>
          <p:cNvPr id="101395" name="Oval 19">
            <a:extLst>
              <a:ext uri="{FF2B5EF4-FFF2-40B4-BE49-F238E27FC236}">
                <a16:creationId xmlns:a16="http://schemas.microsoft.com/office/drawing/2014/main" id="{0DAB423D-0135-4036-A185-CFE6B16A0EFF}"/>
              </a:ext>
            </a:extLst>
          </p:cNvPr>
          <p:cNvSpPr>
            <a:spLocks noChangeArrowheads="1"/>
          </p:cNvSpPr>
          <p:nvPr/>
        </p:nvSpPr>
        <p:spPr bwMode="auto">
          <a:xfrm>
            <a:off x="4552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0361" name="Picture 20" descr="ani32">
            <a:hlinkClick r:id="rId7" action="ppaction://hlinksldjump"/>
            <a:extLst>
              <a:ext uri="{FF2B5EF4-FFF2-40B4-BE49-F238E27FC236}">
                <a16:creationId xmlns:a16="http://schemas.microsoft.com/office/drawing/2014/main" id="{091D8235-D147-4C14-8F22-B5D73AFE1B0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a:extLst>
              <a:ext uri="{FF2B5EF4-FFF2-40B4-BE49-F238E27FC236}">
                <a16:creationId xmlns:a16="http://schemas.microsoft.com/office/drawing/2014/main" id="{9C4735D3-D9F9-40B6-9299-4A5EAEA979BB}"/>
              </a:ext>
            </a:extLst>
          </p:cNvPr>
          <p:cNvSpPr>
            <a:spLocks noChangeArrowheads="1"/>
          </p:cNvSpPr>
          <p:nvPr/>
        </p:nvSpPr>
        <p:spPr bwMode="auto">
          <a:xfrm>
            <a:off x="4552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1398" name="Oval 22">
            <a:extLst>
              <a:ext uri="{FF2B5EF4-FFF2-40B4-BE49-F238E27FC236}">
                <a16:creationId xmlns:a16="http://schemas.microsoft.com/office/drawing/2014/main" id="{6AB01A61-B119-429A-BCF1-6EBDF8347619}"/>
              </a:ext>
            </a:extLst>
          </p:cNvPr>
          <p:cNvSpPr>
            <a:spLocks noChangeArrowheads="1"/>
          </p:cNvSpPr>
          <p:nvPr/>
        </p:nvSpPr>
        <p:spPr bwMode="auto">
          <a:xfrm>
            <a:off x="45735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1399" name="Oval 23">
            <a:extLst>
              <a:ext uri="{FF2B5EF4-FFF2-40B4-BE49-F238E27FC236}">
                <a16:creationId xmlns:a16="http://schemas.microsoft.com/office/drawing/2014/main" id="{645A4F95-18DC-4AC3-A27D-E9C860A63798}"/>
              </a:ext>
            </a:extLst>
          </p:cNvPr>
          <p:cNvSpPr>
            <a:spLocks noChangeArrowheads="1"/>
          </p:cNvSpPr>
          <p:nvPr/>
        </p:nvSpPr>
        <p:spPr bwMode="auto">
          <a:xfrm>
            <a:off x="4552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1400" name="Oval 24">
            <a:extLst>
              <a:ext uri="{FF2B5EF4-FFF2-40B4-BE49-F238E27FC236}">
                <a16:creationId xmlns:a16="http://schemas.microsoft.com/office/drawing/2014/main" id="{206E6269-B8A8-4CAB-8129-BCD4DAFD4ADB}"/>
              </a:ext>
            </a:extLst>
          </p:cNvPr>
          <p:cNvSpPr>
            <a:spLocks noChangeArrowheads="1"/>
          </p:cNvSpPr>
          <p:nvPr/>
        </p:nvSpPr>
        <p:spPr bwMode="auto">
          <a:xfrm>
            <a:off x="4552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1401" name="Oval 25">
            <a:extLst>
              <a:ext uri="{FF2B5EF4-FFF2-40B4-BE49-F238E27FC236}">
                <a16:creationId xmlns:a16="http://schemas.microsoft.com/office/drawing/2014/main" id="{63CDE34C-DBA5-4191-AE96-5AE9AE9F5301}"/>
              </a:ext>
            </a:extLst>
          </p:cNvPr>
          <p:cNvSpPr>
            <a:spLocks noChangeArrowheads="1"/>
          </p:cNvSpPr>
          <p:nvPr/>
        </p:nvSpPr>
        <p:spPr bwMode="auto">
          <a:xfrm>
            <a:off x="45862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1402" name="Oval 26">
            <a:extLst>
              <a:ext uri="{FF2B5EF4-FFF2-40B4-BE49-F238E27FC236}">
                <a16:creationId xmlns:a16="http://schemas.microsoft.com/office/drawing/2014/main" id="{45BD8FC7-F11F-434E-91F5-DFA7B078AD6A}"/>
              </a:ext>
            </a:extLst>
          </p:cNvPr>
          <p:cNvSpPr>
            <a:spLocks noChangeArrowheads="1"/>
          </p:cNvSpPr>
          <p:nvPr/>
        </p:nvSpPr>
        <p:spPr bwMode="auto">
          <a:xfrm>
            <a:off x="4572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1403" name="Text Box 27">
            <a:extLst>
              <a:ext uri="{FF2B5EF4-FFF2-40B4-BE49-F238E27FC236}">
                <a16:creationId xmlns:a16="http://schemas.microsoft.com/office/drawing/2014/main" id="{DC0B1B3A-BF8E-42B8-8F9F-8BD76A422453}"/>
              </a:ext>
            </a:extLst>
          </p:cNvPr>
          <p:cNvSpPr txBox="1">
            <a:spLocks noChangeArrowheads="1"/>
          </p:cNvSpPr>
          <p:nvPr/>
        </p:nvSpPr>
        <p:spPr bwMode="auto">
          <a:xfrm>
            <a:off x="3352800" y="6415088"/>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1404" name="Text Box 28">
            <a:extLst>
              <a:ext uri="{FF2B5EF4-FFF2-40B4-BE49-F238E27FC236}">
                <a16:creationId xmlns:a16="http://schemas.microsoft.com/office/drawing/2014/main" id="{8B2F5411-1E92-4603-91C6-184AF68A187B}"/>
              </a:ext>
            </a:extLst>
          </p:cNvPr>
          <p:cNvSpPr txBox="1">
            <a:spLocks noChangeArrowheads="1"/>
          </p:cNvSpPr>
          <p:nvPr/>
        </p:nvSpPr>
        <p:spPr bwMode="auto">
          <a:xfrm>
            <a:off x="42672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E5E0B096-C4F5-466B-B6CF-7D0938C1ECA7}"/>
              </a:ext>
            </a:extLst>
          </p:cNvPr>
          <p:cNvSpPr>
            <a:spLocks noChangeArrowheads="1"/>
          </p:cNvSpPr>
          <p:nvPr/>
        </p:nvSpPr>
        <p:spPr bwMode="auto">
          <a:xfrm>
            <a:off x="228600" y="25146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Giáo dục lòng trung </a:t>
            </a:r>
          </a:p>
          <a:p>
            <a:pPr algn="ctr"/>
            <a:r>
              <a:rPr lang="en-US" altLang="en-US" sz="2400">
                <a:solidFill>
                  <a:schemeClr val="bg1"/>
                </a:solidFill>
              </a:rPr>
              <a:t>thành, ý chí quyết tâm </a:t>
            </a:r>
          </a:p>
          <a:p>
            <a:pPr algn="ctr"/>
            <a:r>
              <a:rPr lang="en-US" altLang="en-US" sz="2400">
                <a:solidFill>
                  <a:schemeClr val="bg1"/>
                </a:solidFill>
              </a:rPr>
              <a:t>chiến đấu</a:t>
            </a:r>
            <a:endParaRPr lang="vi-VN" altLang="en-US" sz="2400" b="1">
              <a:solidFill>
                <a:schemeClr val="bg1"/>
              </a:solidFill>
            </a:endParaRPr>
          </a:p>
        </p:txBody>
      </p:sp>
      <p:sp>
        <p:nvSpPr>
          <p:cNvPr id="28" name="AutoShape 13">
            <a:extLst>
              <a:ext uri="{FF2B5EF4-FFF2-40B4-BE49-F238E27FC236}">
                <a16:creationId xmlns:a16="http://schemas.microsoft.com/office/drawing/2014/main" id="{BDB4FFD0-661D-423E-AF3E-13D49B121B77}"/>
              </a:ext>
            </a:extLst>
          </p:cNvPr>
          <p:cNvSpPr>
            <a:spLocks noChangeArrowheads="1"/>
          </p:cNvSpPr>
          <p:nvPr/>
        </p:nvSpPr>
        <p:spPr bwMode="auto">
          <a:xfrm>
            <a:off x="4648200" y="25146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Giáo dục về bản chất </a:t>
            </a:r>
          </a:p>
          <a:p>
            <a:pPr algn="ctr" eaLnBrk="1" hangingPunct="1"/>
            <a:r>
              <a:rPr lang="en-US" altLang="en-US" sz="2400">
                <a:solidFill>
                  <a:schemeClr val="bg1"/>
                </a:solidFill>
              </a:rPr>
              <a:t>hiếu chiến, xâm lược của </a:t>
            </a:r>
          </a:p>
          <a:p>
            <a:pPr algn="ctr" eaLnBrk="1" hangingPunct="1"/>
            <a:r>
              <a:rPr lang="en-US" altLang="en-US" sz="2400">
                <a:solidFill>
                  <a:schemeClr val="bg1"/>
                </a:solidFill>
              </a:rPr>
              <a:t>chủ nghĩa đế quốc</a:t>
            </a:r>
            <a:endParaRPr lang="en-US" altLang="en-US" sz="2800" b="1">
              <a:solidFill>
                <a:schemeClr val="bg1"/>
              </a:solidFill>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A529043A-1F1E-47E2-AB47-4726F9BAFA39}"/>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43</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2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2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138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seq concurrent="1" nextAc="seek">
              <p:cTn id="34" restart="whenNotActive" fill="hold" evtFilter="cancelBubble" nodeType="interactiveSeq">
                <p:stCondLst>
                  <p:cond evt="onClick" delay="0">
                    <p:tgtEl>
                      <p:spTgt spid="10140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140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1402"/>
                                        </p:tgtEl>
                                      </p:cBhvr>
                                    </p:animEffect>
                                    <p:set>
                                      <p:cBhvr>
                                        <p:cTn id="42"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1401"/>
                                        </p:tgtEl>
                                      </p:cBhvr>
                                    </p:animEffect>
                                    <p:set>
                                      <p:cBhvr>
                                        <p:cTn id="46"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1400"/>
                                        </p:tgtEl>
                                      </p:cBhvr>
                                    </p:animEffect>
                                    <p:set>
                                      <p:cBhvr>
                                        <p:cTn id="50"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1399"/>
                                        </p:tgtEl>
                                      </p:cBhvr>
                                    </p:animEffect>
                                    <p:set>
                                      <p:cBhvr>
                                        <p:cTn id="54"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1398"/>
                                        </p:tgtEl>
                                      </p:cBhvr>
                                    </p:animEffect>
                                    <p:set>
                                      <p:cBhvr>
                                        <p:cTn id="58"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1397"/>
                                        </p:tgtEl>
                                      </p:cBhvr>
                                    </p:animEffect>
                                    <p:set>
                                      <p:cBhvr>
                                        <p:cTn id="62"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1395"/>
                                        </p:tgtEl>
                                      </p:cBhvr>
                                    </p:animEffect>
                                    <p:set>
                                      <p:cBhvr>
                                        <p:cTn id="66"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1378"/>
                                        </p:tgtEl>
                                      </p:cBhvr>
                                    </p:animEffect>
                                    <p:set>
                                      <p:cBhvr>
                                        <p:cTn id="70"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a:extLst>
              <a:ext uri="{FF2B5EF4-FFF2-40B4-BE49-F238E27FC236}">
                <a16:creationId xmlns:a16="http://schemas.microsoft.com/office/drawing/2014/main" id="{B834763D-158A-4BD6-BF49-EBE43367F443}"/>
              </a:ext>
            </a:extLst>
          </p:cNvPr>
          <p:cNvSpPr>
            <a:spLocks noChangeArrowheads="1"/>
          </p:cNvSpPr>
          <p:nvPr/>
        </p:nvSpPr>
        <p:spPr bwMode="auto">
          <a:xfrm>
            <a:off x="50038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2405" name="Picture 15" descr="people008">
            <a:extLst>
              <a:ext uri="{FF2B5EF4-FFF2-40B4-BE49-F238E27FC236}">
                <a16:creationId xmlns:a16="http://schemas.microsoft.com/office/drawing/2014/main" id="{868ECB39-9993-4F21-8050-7657B23EE0E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FDA453E-242D-4B1F-8ED4-3893EE3B7DAC}"/>
              </a:ext>
            </a:extLst>
          </p:cNvPr>
          <p:cNvSpPr txBox="1">
            <a:spLocks noChangeArrowheads="1"/>
          </p:cNvSpPr>
          <p:nvPr/>
        </p:nvSpPr>
        <p:spPr bwMode="auto">
          <a:xfrm>
            <a:off x="1325563" y="960438"/>
            <a:ext cx="74898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“Thường xuyên thực hiện giáo dục QP&amp;AN</a:t>
            </a:r>
            <a:r>
              <a:rPr lang="en-US" altLang="en-US" sz="3000"/>
              <a:t>” là một biện pháp nhằm:</a:t>
            </a:r>
          </a:p>
        </p:txBody>
      </p:sp>
      <p:sp>
        <p:nvSpPr>
          <p:cNvPr id="65541" name="AutoShape 5">
            <a:extLst>
              <a:ext uri="{FF2B5EF4-FFF2-40B4-BE49-F238E27FC236}">
                <a16:creationId xmlns:a16="http://schemas.microsoft.com/office/drawing/2014/main" id="{46FD9FD8-1DBE-441A-853C-964A951F0F4F}"/>
              </a:ext>
            </a:extLst>
          </p:cNvPr>
          <p:cNvSpPr>
            <a:spLocks noChangeArrowheads="1"/>
          </p:cNvSpPr>
          <p:nvPr/>
        </p:nvSpPr>
        <p:spPr bwMode="auto">
          <a:xfrm>
            <a:off x="228600" y="2514600"/>
            <a:ext cx="41910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a:t>Tác động tích cực và trực</a:t>
            </a:r>
          </a:p>
          <a:p>
            <a:pPr algn="ctr" eaLnBrk="1" hangingPunct="1"/>
            <a:r>
              <a:rPr lang="en-US" altLang="vi-VN"/>
              <a:t>tiếp đến nhận thức về nhiệm</a:t>
            </a:r>
          </a:p>
          <a:p>
            <a:pPr algn="ctr" eaLnBrk="1" hangingPunct="1"/>
            <a:r>
              <a:rPr lang="en-US" altLang="vi-VN"/>
              <a:t>vụ QP&amp;AN của nhân dân</a:t>
            </a:r>
          </a:p>
        </p:txBody>
      </p:sp>
      <p:sp>
        <p:nvSpPr>
          <p:cNvPr id="65549" name="AutoShape 13">
            <a:extLst>
              <a:ext uri="{FF2B5EF4-FFF2-40B4-BE49-F238E27FC236}">
                <a16:creationId xmlns:a16="http://schemas.microsoft.com/office/drawing/2014/main" id="{26A1429E-A345-4A81-9E3B-7A6D97DEE746}"/>
              </a:ext>
            </a:extLst>
          </p:cNvPr>
          <p:cNvSpPr>
            <a:spLocks noChangeArrowheads="1"/>
          </p:cNvSpPr>
          <p:nvPr/>
        </p:nvSpPr>
        <p:spPr bwMode="auto">
          <a:xfrm>
            <a:off x="228600" y="4343400"/>
            <a:ext cx="4191000" cy="1447800"/>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200" dirty="0"/>
              <a:t> C. </a:t>
            </a:r>
            <a:r>
              <a:rPr lang="en-US" sz="2200" dirty="0" err="1"/>
              <a:t>Tác</a:t>
            </a:r>
            <a:r>
              <a:rPr lang="en-US" sz="2200" dirty="0"/>
              <a:t> </a:t>
            </a:r>
            <a:r>
              <a:rPr lang="en-US" sz="2200" dirty="0" err="1"/>
              <a:t>động</a:t>
            </a:r>
            <a:r>
              <a:rPr lang="en-US" sz="2200" dirty="0"/>
              <a:t> </a:t>
            </a:r>
            <a:r>
              <a:rPr lang="en-US" sz="2200" dirty="0" err="1"/>
              <a:t>mạnh</a:t>
            </a:r>
            <a:r>
              <a:rPr lang="en-US" sz="2200" dirty="0"/>
              <a:t> </a:t>
            </a:r>
            <a:r>
              <a:rPr lang="en-US" sz="2200" dirty="0" err="1"/>
              <a:t>mẽ</a:t>
            </a:r>
            <a:r>
              <a:rPr lang="en-US" sz="2200" dirty="0"/>
              <a:t> </a:t>
            </a:r>
            <a:r>
              <a:rPr lang="en-US" sz="2200" dirty="0" err="1"/>
              <a:t>đến</a:t>
            </a:r>
            <a:r>
              <a:rPr lang="en-US" sz="2200" dirty="0"/>
              <a:t> </a:t>
            </a:r>
          </a:p>
          <a:p>
            <a:pPr algn="ctr">
              <a:defRPr/>
            </a:pPr>
            <a:r>
              <a:rPr lang="en-US" sz="2200" dirty="0"/>
              <a:t>ý </a:t>
            </a:r>
            <a:r>
              <a:rPr lang="en-US" sz="2200" dirty="0" err="1"/>
              <a:t>chí</a:t>
            </a:r>
            <a:r>
              <a:rPr lang="en-US" sz="2200" dirty="0"/>
              <a:t> </a:t>
            </a:r>
            <a:r>
              <a:rPr lang="en-US" sz="2200" dirty="0" err="1"/>
              <a:t>tinh</a:t>
            </a:r>
            <a:r>
              <a:rPr lang="en-US" sz="2200" dirty="0"/>
              <a:t> </a:t>
            </a:r>
            <a:r>
              <a:rPr lang="en-US" sz="2200" dirty="0" err="1"/>
              <a:t>thần</a:t>
            </a:r>
            <a:r>
              <a:rPr lang="en-US" sz="2200" dirty="0"/>
              <a:t> </a:t>
            </a:r>
            <a:r>
              <a:rPr lang="en-US" sz="2200" dirty="0" err="1"/>
              <a:t>của</a:t>
            </a:r>
            <a:r>
              <a:rPr lang="en-US" sz="2200" dirty="0"/>
              <a:t> </a:t>
            </a:r>
            <a:r>
              <a:rPr lang="en-US" sz="2200" dirty="0" err="1"/>
              <a:t>cả</a:t>
            </a:r>
            <a:r>
              <a:rPr lang="en-US" sz="2200" dirty="0"/>
              <a:t> </a:t>
            </a:r>
            <a:r>
              <a:rPr lang="en-US" sz="2200" dirty="0" err="1"/>
              <a:t>hệ</a:t>
            </a:r>
            <a:r>
              <a:rPr lang="en-US" sz="2200" dirty="0"/>
              <a:t> </a:t>
            </a:r>
            <a:r>
              <a:rPr lang="en-US" sz="2200" dirty="0" err="1"/>
              <a:t>thống</a:t>
            </a:r>
            <a:endParaRPr lang="en-US" sz="2200" dirty="0"/>
          </a:p>
          <a:p>
            <a:pPr algn="ctr">
              <a:defRPr/>
            </a:pPr>
            <a:r>
              <a:rPr lang="en-US" sz="2200" dirty="0"/>
              <a:t> </a:t>
            </a:r>
            <a:r>
              <a:rPr lang="en-US" sz="2200" dirty="0" err="1"/>
              <a:t>chính</a:t>
            </a:r>
            <a:r>
              <a:rPr lang="en-US" sz="2200" dirty="0"/>
              <a:t> </a:t>
            </a:r>
            <a:r>
              <a:rPr lang="en-US" sz="2200" dirty="0" err="1"/>
              <a:t>trị</a:t>
            </a:r>
            <a:r>
              <a:rPr lang="en-US" sz="2200" dirty="0"/>
              <a:t> </a:t>
            </a:r>
            <a:r>
              <a:rPr lang="en-US" sz="2200" dirty="0" err="1"/>
              <a:t>trong</a:t>
            </a:r>
            <a:r>
              <a:rPr lang="en-US" sz="2200" dirty="0"/>
              <a:t> </a:t>
            </a:r>
            <a:r>
              <a:rPr lang="en-US" sz="2200" dirty="0" err="1"/>
              <a:t>sự</a:t>
            </a:r>
            <a:r>
              <a:rPr lang="en-US" sz="2200" dirty="0"/>
              <a:t> </a:t>
            </a:r>
            <a:r>
              <a:rPr lang="en-US" sz="2200" dirty="0" err="1"/>
              <a:t>nghiệp</a:t>
            </a:r>
            <a:r>
              <a:rPr lang="en-US" sz="2200" dirty="0"/>
              <a:t> </a:t>
            </a:r>
          </a:p>
          <a:p>
            <a:pPr algn="ctr">
              <a:defRPr/>
            </a:pPr>
            <a:r>
              <a:rPr lang="en-US" sz="2200" dirty="0" err="1"/>
              <a:t>xây</a:t>
            </a:r>
            <a:r>
              <a:rPr lang="en-US" sz="2200" dirty="0"/>
              <a:t> </a:t>
            </a:r>
            <a:r>
              <a:rPr lang="en-US" sz="2200" dirty="0" err="1"/>
              <a:t>dựng</a:t>
            </a:r>
            <a:r>
              <a:rPr lang="en-US" sz="2200" dirty="0"/>
              <a:t> </a:t>
            </a:r>
            <a:r>
              <a:rPr lang="en-US" sz="2200" err="1"/>
              <a:t>và</a:t>
            </a:r>
            <a:r>
              <a:rPr lang="en-US" sz="2200"/>
              <a:t> BVTQ </a:t>
            </a:r>
            <a:endParaRPr lang="vi-VN" sz="2200" b="1" dirty="0"/>
          </a:p>
        </p:txBody>
      </p:sp>
      <p:sp>
        <p:nvSpPr>
          <p:cNvPr id="102419" name="Oval 19">
            <a:extLst>
              <a:ext uri="{FF2B5EF4-FFF2-40B4-BE49-F238E27FC236}">
                <a16:creationId xmlns:a16="http://schemas.microsoft.com/office/drawing/2014/main" id="{77B98147-C7C2-4FDA-BB6E-D0238DC73738}"/>
              </a:ext>
            </a:extLst>
          </p:cNvPr>
          <p:cNvSpPr>
            <a:spLocks noChangeArrowheads="1"/>
          </p:cNvSpPr>
          <p:nvPr/>
        </p:nvSpPr>
        <p:spPr bwMode="auto">
          <a:xfrm>
            <a:off x="501173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2408" name="Picture 20" descr="ani32">
            <a:hlinkClick r:id="rId7" action="ppaction://hlinksldjump"/>
            <a:extLst>
              <a:ext uri="{FF2B5EF4-FFF2-40B4-BE49-F238E27FC236}">
                <a16:creationId xmlns:a16="http://schemas.microsoft.com/office/drawing/2014/main" id="{D5488FED-6F7D-4137-87AC-E16FB7643A5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a:extLst>
              <a:ext uri="{FF2B5EF4-FFF2-40B4-BE49-F238E27FC236}">
                <a16:creationId xmlns:a16="http://schemas.microsoft.com/office/drawing/2014/main" id="{C07F54D8-CF3C-4C97-ACA0-507476F41D54}"/>
              </a:ext>
            </a:extLst>
          </p:cNvPr>
          <p:cNvSpPr>
            <a:spLocks noChangeArrowheads="1"/>
          </p:cNvSpPr>
          <p:nvPr/>
        </p:nvSpPr>
        <p:spPr bwMode="auto">
          <a:xfrm>
            <a:off x="501173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2422" name="Oval 22">
            <a:extLst>
              <a:ext uri="{FF2B5EF4-FFF2-40B4-BE49-F238E27FC236}">
                <a16:creationId xmlns:a16="http://schemas.microsoft.com/office/drawing/2014/main" id="{0B90A2A1-D36D-4F37-8083-587D62426DE4}"/>
              </a:ext>
            </a:extLst>
          </p:cNvPr>
          <p:cNvSpPr>
            <a:spLocks noChangeArrowheads="1"/>
          </p:cNvSpPr>
          <p:nvPr/>
        </p:nvSpPr>
        <p:spPr bwMode="auto">
          <a:xfrm>
            <a:off x="50180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2423" name="Oval 23">
            <a:extLst>
              <a:ext uri="{FF2B5EF4-FFF2-40B4-BE49-F238E27FC236}">
                <a16:creationId xmlns:a16="http://schemas.microsoft.com/office/drawing/2014/main" id="{8101B980-B81F-4D2B-9618-71D90D1D7318}"/>
              </a:ext>
            </a:extLst>
          </p:cNvPr>
          <p:cNvSpPr>
            <a:spLocks noChangeArrowheads="1"/>
          </p:cNvSpPr>
          <p:nvPr/>
        </p:nvSpPr>
        <p:spPr bwMode="auto">
          <a:xfrm>
            <a:off x="50038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2424" name="Oval 24">
            <a:extLst>
              <a:ext uri="{FF2B5EF4-FFF2-40B4-BE49-F238E27FC236}">
                <a16:creationId xmlns:a16="http://schemas.microsoft.com/office/drawing/2014/main" id="{DA5321BD-D283-4912-9F36-7A32E1F79291}"/>
              </a:ext>
            </a:extLst>
          </p:cNvPr>
          <p:cNvSpPr>
            <a:spLocks noChangeArrowheads="1"/>
          </p:cNvSpPr>
          <p:nvPr/>
        </p:nvSpPr>
        <p:spPr bwMode="auto">
          <a:xfrm>
            <a:off x="501173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2425" name="Oval 25">
            <a:extLst>
              <a:ext uri="{FF2B5EF4-FFF2-40B4-BE49-F238E27FC236}">
                <a16:creationId xmlns:a16="http://schemas.microsoft.com/office/drawing/2014/main" id="{A328E1D6-7CDF-491D-8C59-AC33E261CAA2}"/>
              </a:ext>
            </a:extLst>
          </p:cNvPr>
          <p:cNvSpPr>
            <a:spLocks noChangeArrowheads="1"/>
          </p:cNvSpPr>
          <p:nvPr/>
        </p:nvSpPr>
        <p:spPr bwMode="auto">
          <a:xfrm>
            <a:off x="50180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2426" name="Oval 26">
            <a:extLst>
              <a:ext uri="{FF2B5EF4-FFF2-40B4-BE49-F238E27FC236}">
                <a16:creationId xmlns:a16="http://schemas.microsoft.com/office/drawing/2014/main" id="{A679CCD5-A32D-4E7B-A1E4-25EBC6E82AAD}"/>
              </a:ext>
            </a:extLst>
          </p:cNvPr>
          <p:cNvSpPr>
            <a:spLocks noChangeArrowheads="1"/>
          </p:cNvSpPr>
          <p:nvPr/>
        </p:nvSpPr>
        <p:spPr bwMode="auto">
          <a:xfrm>
            <a:off x="50180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2427" name="Text Box 27">
            <a:extLst>
              <a:ext uri="{FF2B5EF4-FFF2-40B4-BE49-F238E27FC236}">
                <a16:creationId xmlns:a16="http://schemas.microsoft.com/office/drawing/2014/main" id="{D3CDF73F-B60D-423D-A942-96F378410581}"/>
              </a:ext>
            </a:extLst>
          </p:cNvPr>
          <p:cNvSpPr txBox="1">
            <a:spLocks noChangeArrowheads="1"/>
          </p:cNvSpPr>
          <p:nvPr/>
        </p:nvSpPr>
        <p:spPr bwMode="auto">
          <a:xfrm>
            <a:off x="35814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2428" name="Text Box 28">
            <a:extLst>
              <a:ext uri="{FF2B5EF4-FFF2-40B4-BE49-F238E27FC236}">
                <a16:creationId xmlns:a16="http://schemas.microsoft.com/office/drawing/2014/main" id="{B5980409-152F-4BED-BB14-ACE05B39097E}"/>
              </a:ext>
            </a:extLst>
          </p:cNvPr>
          <p:cNvSpPr txBox="1">
            <a:spLocks noChangeArrowheads="1"/>
          </p:cNvSpPr>
          <p:nvPr/>
        </p:nvSpPr>
        <p:spPr bwMode="auto">
          <a:xfrm>
            <a:off x="48006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3BC4CBCF-BDC6-4B89-8C38-94D1A18EFEC7}"/>
              </a:ext>
            </a:extLst>
          </p:cNvPr>
          <p:cNvSpPr>
            <a:spLocks noChangeArrowheads="1"/>
          </p:cNvSpPr>
          <p:nvPr/>
        </p:nvSpPr>
        <p:spPr bwMode="auto">
          <a:xfrm>
            <a:off x="4648200" y="4343400"/>
            <a:ext cx="4267200" cy="1447800"/>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200" dirty="0"/>
              <a:t> D. </a:t>
            </a:r>
            <a:r>
              <a:rPr lang="en-US" sz="2200" dirty="0" err="1"/>
              <a:t>Tác</a:t>
            </a:r>
            <a:r>
              <a:rPr lang="en-US" sz="2200" dirty="0"/>
              <a:t> </a:t>
            </a:r>
            <a:r>
              <a:rPr lang="en-US" sz="2200" dirty="0" err="1"/>
              <a:t>động</a:t>
            </a:r>
            <a:r>
              <a:rPr lang="en-US" sz="2200" dirty="0"/>
              <a:t> </a:t>
            </a:r>
            <a:r>
              <a:rPr lang="en-US" sz="2200" dirty="0" err="1"/>
              <a:t>trực</a:t>
            </a:r>
            <a:r>
              <a:rPr lang="en-US" sz="2200" dirty="0"/>
              <a:t> </a:t>
            </a:r>
            <a:r>
              <a:rPr lang="en-US" sz="2200" dirty="0" err="1"/>
              <a:t>tiếp</a:t>
            </a:r>
            <a:r>
              <a:rPr lang="en-US" sz="2200" dirty="0"/>
              <a:t> </a:t>
            </a:r>
            <a:r>
              <a:rPr lang="en-US" sz="2200" dirty="0" err="1"/>
              <a:t>đến</a:t>
            </a:r>
            <a:r>
              <a:rPr lang="en-US" sz="2200" dirty="0"/>
              <a:t> </a:t>
            </a:r>
          </a:p>
          <a:p>
            <a:pPr algn="ctr" eaLnBrk="1" hangingPunct="1">
              <a:defRPr/>
            </a:pPr>
            <a:r>
              <a:rPr lang="en-US" sz="2200" dirty="0" err="1"/>
              <a:t>nhận</a:t>
            </a:r>
            <a:r>
              <a:rPr lang="en-US" sz="2200" dirty="0"/>
              <a:t> </a:t>
            </a:r>
            <a:r>
              <a:rPr lang="en-US" sz="2200" dirty="0" err="1"/>
              <a:t>thức</a:t>
            </a:r>
            <a:r>
              <a:rPr lang="en-US" sz="2200" dirty="0"/>
              <a:t>, </a:t>
            </a:r>
            <a:r>
              <a:rPr lang="en-US" sz="2200" dirty="0" err="1"/>
              <a:t>tinh</a:t>
            </a:r>
            <a:r>
              <a:rPr lang="en-US" sz="2200" dirty="0"/>
              <a:t> </a:t>
            </a:r>
            <a:r>
              <a:rPr lang="en-US" sz="2200" dirty="0" err="1"/>
              <a:t>thần</a:t>
            </a:r>
            <a:r>
              <a:rPr lang="en-US" sz="2200" dirty="0"/>
              <a:t> </a:t>
            </a:r>
            <a:r>
              <a:rPr lang="en-US" sz="2200" dirty="0" err="1"/>
              <a:t>và</a:t>
            </a:r>
            <a:r>
              <a:rPr lang="en-US" sz="2200" dirty="0"/>
              <a:t> ý </a:t>
            </a:r>
            <a:r>
              <a:rPr lang="en-US" sz="2200" dirty="0" err="1"/>
              <a:t>chí</a:t>
            </a:r>
            <a:r>
              <a:rPr lang="en-US" sz="2200" dirty="0"/>
              <a:t> </a:t>
            </a:r>
          </a:p>
          <a:p>
            <a:pPr algn="ctr" eaLnBrk="1" hangingPunct="1">
              <a:defRPr/>
            </a:pPr>
            <a:r>
              <a:rPr lang="en-US" sz="2200" dirty="0" err="1"/>
              <a:t>quyết</a:t>
            </a:r>
            <a:r>
              <a:rPr lang="en-US" sz="2200" dirty="0"/>
              <a:t> </a:t>
            </a:r>
            <a:r>
              <a:rPr lang="en-US" sz="2200" dirty="0" err="1"/>
              <a:t>tâm</a:t>
            </a:r>
            <a:r>
              <a:rPr lang="en-US" sz="2200" dirty="0"/>
              <a:t> </a:t>
            </a:r>
            <a:r>
              <a:rPr lang="en-US" sz="2200" err="1"/>
              <a:t>của</a:t>
            </a:r>
            <a:r>
              <a:rPr lang="en-US" sz="2200"/>
              <a:t> LLVT  trong</a:t>
            </a:r>
            <a:endParaRPr lang="en-US" sz="2200" dirty="0"/>
          </a:p>
          <a:p>
            <a:pPr algn="ctr" eaLnBrk="1" hangingPunct="1">
              <a:defRPr/>
            </a:pPr>
            <a:r>
              <a:rPr lang="en-US" sz="2200"/>
              <a:t>khu </a:t>
            </a:r>
            <a:r>
              <a:rPr lang="en-US" sz="2200" dirty="0" err="1"/>
              <a:t>vực</a:t>
            </a:r>
            <a:r>
              <a:rPr lang="en-US" sz="2200" dirty="0"/>
              <a:t> </a:t>
            </a:r>
            <a:r>
              <a:rPr lang="en-US" sz="2200" dirty="0" err="1"/>
              <a:t>phòng</a:t>
            </a:r>
            <a:r>
              <a:rPr lang="en-US" sz="2200" dirty="0"/>
              <a:t> </a:t>
            </a:r>
            <a:r>
              <a:rPr lang="en-US" sz="2200" dirty="0" err="1"/>
              <a:t>thủ</a:t>
            </a:r>
            <a:endParaRPr lang="en-US" sz="2200" b="1" dirty="0">
              <a:solidFill>
                <a:schemeClr val="bg1"/>
              </a:solidFill>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5857D70B-ED6A-4053-A26D-C6C8A4F1CA97}"/>
              </a:ext>
            </a:extLst>
          </p:cNvPr>
          <p:cNvSpPr>
            <a:spLocks noChangeArrowheads="1"/>
          </p:cNvSpPr>
          <p:nvPr/>
        </p:nvSpPr>
        <p:spPr bwMode="auto">
          <a:xfrm>
            <a:off x="4648200" y="2514600"/>
            <a:ext cx="4267200" cy="1447800"/>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200" dirty="0"/>
              <a:t> B. </a:t>
            </a:r>
            <a:r>
              <a:rPr lang="en-US" sz="2200" dirty="0" err="1"/>
              <a:t>Tác</a:t>
            </a:r>
            <a:r>
              <a:rPr lang="en-US" sz="2200" dirty="0"/>
              <a:t> </a:t>
            </a:r>
            <a:r>
              <a:rPr lang="en-US" sz="2200" dirty="0" err="1"/>
              <a:t>động</a:t>
            </a:r>
            <a:r>
              <a:rPr lang="en-US" sz="2200" dirty="0"/>
              <a:t> </a:t>
            </a:r>
            <a:r>
              <a:rPr lang="en-US" sz="2200" dirty="0" err="1"/>
              <a:t>tích</a:t>
            </a:r>
            <a:r>
              <a:rPr lang="en-US" sz="2200" dirty="0"/>
              <a:t> </a:t>
            </a:r>
            <a:r>
              <a:rPr lang="en-US" sz="2200" dirty="0" err="1"/>
              <a:t>cực</a:t>
            </a:r>
            <a:r>
              <a:rPr lang="en-US" sz="2200" dirty="0"/>
              <a:t> </a:t>
            </a:r>
            <a:r>
              <a:rPr lang="en-US" sz="2200" dirty="0" err="1"/>
              <a:t>và</a:t>
            </a:r>
            <a:r>
              <a:rPr lang="en-US" sz="2200" dirty="0"/>
              <a:t> </a:t>
            </a:r>
          </a:p>
          <a:p>
            <a:pPr algn="ctr" eaLnBrk="1" hangingPunct="1">
              <a:defRPr/>
            </a:pPr>
            <a:r>
              <a:rPr lang="en-US" sz="2200" dirty="0" err="1"/>
              <a:t>trực</a:t>
            </a:r>
            <a:r>
              <a:rPr lang="en-US" sz="2200" dirty="0"/>
              <a:t> </a:t>
            </a:r>
            <a:r>
              <a:rPr lang="en-US" sz="2200" dirty="0" err="1"/>
              <a:t>tiếp</a:t>
            </a:r>
            <a:r>
              <a:rPr lang="en-US" sz="2200" dirty="0"/>
              <a:t> </a:t>
            </a:r>
            <a:r>
              <a:rPr lang="en-US" sz="2200" dirty="0" err="1"/>
              <a:t>đến</a:t>
            </a:r>
            <a:r>
              <a:rPr lang="en-US" sz="2200" dirty="0"/>
              <a:t> </a:t>
            </a:r>
            <a:r>
              <a:rPr lang="en-US" sz="2200" dirty="0" err="1"/>
              <a:t>trình</a:t>
            </a:r>
            <a:r>
              <a:rPr lang="en-US" sz="2200" dirty="0"/>
              <a:t> </a:t>
            </a:r>
            <a:r>
              <a:rPr lang="en-US" sz="2200" dirty="0" err="1"/>
              <a:t>độ</a:t>
            </a:r>
            <a:r>
              <a:rPr lang="en-US" sz="2200" dirty="0"/>
              <a:t> dân </a:t>
            </a:r>
            <a:r>
              <a:rPr lang="en-US" sz="2200" dirty="0" err="1"/>
              <a:t>trí</a:t>
            </a:r>
            <a:r>
              <a:rPr lang="en-US" sz="2200" dirty="0"/>
              <a:t> </a:t>
            </a:r>
          </a:p>
          <a:p>
            <a:pPr algn="ctr" eaLnBrk="1" hangingPunct="1">
              <a:defRPr/>
            </a:pPr>
            <a:r>
              <a:rPr lang="en-US" sz="2200" dirty="0" err="1"/>
              <a:t>về</a:t>
            </a:r>
            <a:r>
              <a:rPr lang="en-US" sz="2200" dirty="0"/>
              <a:t> </a:t>
            </a:r>
            <a:r>
              <a:rPr lang="en-US" sz="2200" dirty="0" err="1"/>
              <a:t>bảo</a:t>
            </a:r>
            <a:r>
              <a:rPr lang="en-US" sz="2200" dirty="0"/>
              <a:t> </a:t>
            </a:r>
            <a:r>
              <a:rPr lang="en-US" sz="2200" dirty="0" err="1"/>
              <a:t>vệ</a:t>
            </a:r>
            <a:r>
              <a:rPr lang="en-US" sz="2200" dirty="0"/>
              <a:t> </a:t>
            </a:r>
            <a:r>
              <a:rPr lang="en-US" sz="2200" dirty="0" err="1"/>
              <a:t>độc</a:t>
            </a:r>
            <a:r>
              <a:rPr lang="en-US" sz="2200" dirty="0"/>
              <a:t> </a:t>
            </a:r>
            <a:r>
              <a:rPr lang="en-US" sz="2200" dirty="0" err="1"/>
              <a:t>lập</a:t>
            </a:r>
            <a:r>
              <a:rPr lang="en-US" sz="2200" dirty="0"/>
              <a:t>, </a:t>
            </a:r>
            <a:r>
              <a:rPr lang="en-US" sz="2200" dirty="0" err="1"/>
              <a:t>chủ</a:t>
            </a:r>
            <a:r>
              <a:rPr lang="en-US" sz="2200" dirty="0"/>
              <a:t> </a:t>
            </a:r>
            <a:r>
              <a:rPr lang="en-US" sz="2200" dirty="0" err="1"/>
              <a:t>quyền</a:t>
            </a:r>
            <a:r>
              <a:rPr lang="en-US" sz="2200" dirty="0"/>
              <a:t>, </a:t>
            </a:r>
          </a:p>
          <a:p>
            <a:pPr algn="ctr" eaLnBrk="1" hangingPunct="1">
              <a:defRPr/>
            </a:pPr>
            <a:r>
              <a:rPr lang="en-US" sz="2200" dirty="0" err="1"/>
              <a:t>thống</a:t>
            </a:r>
            <a:r>
              <a:rPr lang="en-US" sz="2200" dirty="0"/>
              <a:t> </a:t>
            </a:r>
            <a:r>
              <a:rPr lang="en-US" sz="2200" dirty="0" err="1"/>
              <a:t>nhất</a:t>
            </a:r>
            <a:r>
              <a:rPr lang="en-US" sz="2200" dirty="0"/>
              <a:t> </a:t>
            </a:r>
            <a:r>
              <a:rPr lang="en-US" sz="2200" dirty="0" err="1"/>
              <a:t>toàn</a:t>
            </a:r>
            <a:r>
              <a:rPr lang="en-US" sz="2200" dirty="0"/>
              <a:t> </a:t>
            </a:r>
            <a:r>
              <a:rPr lang="en-US" sz="2200" dirty="0" err="1"/>
              <a:t>vẹn</a:t>
            </a:r>
            <a:r>
              <a:rPr lang="en-US" sz="2200" dirty="0"/>
              <a:t> </a:t>
            </a:r>
            <a:r>
              <a:rPr lang="en-US" sz="2200" dirty="0" err="1"/>
              <a:t>lãnh</a:t>
            </a:r>
            <a:r>
              <a:rPr lang="en-US" sz="2200" dirty="0"/>
              <a:t> </a:t>
            </a:r>
            <a:r>
              <a:rPr lang="en-US" sz="2200" dirty="0" err="1"/>
              <a:t>thổ</a:t>
            </a:r>
            <a:r>
              <a:rPr lang="en-US" sz="2200" dirty="0"/>
              <a:t> </a:t>
            </a:r>
            <a:endParaRPr lang="en-US" sz="2200" b="1" dirty="0">
              <a:solidFill>
                <a:schemeClr val="bg1"/>
              </a:solidFill>
              <a:latin typeface="Times New Roman" pitchFamily="18" charset="0"/>
              <a:cs typeface="Times New Roman" pitchFamily="18" charset="0"/>
            </a:endParaRPr>
          </a:p>
        </p:txBody>
      </p:sp>
      <p:sp>
        <p:nvSpPr>
          <p:cNvPr id="26" name="Rectangle: Rounded Corners 25">
            <a:extLst>
              <a:ext uri="{FF2B5EF4-FFF2-40B4-BE49-F238E27FC236}">
                <a16:creationId xmlns:a16="http://schemas.microsoft.com/office/drawing/2014/main" id="{55D6E46F-AFD6-4EFF-81C9-6A63E7AAA04F}"/>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44</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240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seq concurrent="1" nextAc="seek">
              <p:cTn id="34" restart="whenNotActive" fill="hold" evtFilter="cancelBubble" nodeType="interactiveSeq">
                <p:stCondLst>
                  <p:cond evt="onClick" delay="0">
                    <p:tgtEl>
                      <p:spTgt spid="10242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242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2426"/>
                                        </p:tgtEl>
                                      </p:cBhvr>
                                    </p:animEffect>
                                    <p:set>
                                      <p:cBhvr>
                                        <p:cTn id="42"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2425"/>
                                        </p:tgtEl>
                                      </p:cBhvr>
                                    </p:animEffect>
                                    <p:set>
                                      <p:cBhvr>
                                        <p:cTn id="46"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2424"/>
                                        </p:tgtEl>
                                      </p:cBhvr>
                                    </p:animEffect>
                                    <p:set>
                                      <p:cBhvr>
                                        <p:cTn id="50"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2423"/>
                                        </p:tgtEl>
                                      </p:cBhvr>
                                    </p:animEffect>
                                    <p:set>
                                      <p:cBhvr>
                                        <p:cTn id="54"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2422"/>
                                        </p:tgtEl>
                                      </p:cBhvr>
                                    </p:animEffect>
                                    <p:set>
                                      <p:cBhvr>
                                        <p:cTn id="58"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2421"/>
                                        </p:tgtEl>
                                      </p:cBhvr>
                                    </p:animEffect>
                                    <p:set>
                                      <p:cBhvr>
                                        <p:cTn id="62"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2419"/>
                                        </p:tgtEl>
                                      </p:cBhvr>
                                    </p:animEffect>
                                    <p:set>
                                      <p:cBhvr>
                                        <p:cTn id="66"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2402"/>
                                        </p:tgtEl>
                                      </p:cBhvr>
                                    </p:animEffect>
                                    <p:set>
                                      <p:cBhvr>
                                        <p:cTn id="70"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a:extLst>
              <a:ext uri="{FF2B5EF4-FFF2-40B4-BE49-F238E27FC236}">
                <a16:creationId xmlns:a16="http://schemas.microsoft.com/office/drawing/2014/main" id="{18C092C0-21A5-47FB-909B-C091C0C8166C}"/>
              </a:ext>
            </a:extLst>
          </p:cNvPr>
          <p:cNvSpPr>
            <a:spLocks noChangeArrowheads="1"/>
          </p:cNvSpPr>
          <p:nvPr/>
        </p:nvSpPr>
        <p:spPr bwMode="auto">
          <a:xfrm>
            <a:off x="4889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3429" name="Picture 15" descr="people008">
            <a:extLst>
              <a:ext uri="{FF2B5EF4-FFF2-40B4-BE49-F238E27FC236}">
                <a16:creationId xmlns:a16="http://schemas.microsoft.com/office/drawing/2014/main" id="{9FC7AD31-24B9-4B36-90E0-A6540B2D3B2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06363" y="6000750"/>
            <a:ext cx="7286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075F108-5B85-4690-9135-D65521FD49B3}"/>
              </a:ext>
            </a:extLst>
          </p:cNvPr>
          <p:cNvSpPr txBox="1">
            <a:spLocks noChangeArrowheads="1"/>
          </p:cNvSpPr>
          <p:nvPr/>
        </p:nvSpPr>
        <p:spPr bwMode="auto">
          <a:xfrm>
            <a:off x="1258888" y="762000"/>
            <a:ext cx="788511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i="1"/>
              <a:t>“Số lượng, chất lượng đội ngũ cán bộ KHKT,</a:t>
            </a:r>
          </a:p>
          <a:p>
            <a:pPr algn="ctr"/>
            <a:r>
              <a:rPr lang="en-US" altLang="en-US" sz="2200" i="1"/>
              <a:t>cơ sở vật chất kỹ thuật có thể huy động phục vụ cho QP&amp;AN và năng lực ứng dụng kết quả nghiên cứu khoa học có thể đáp ứng nhu cầu QP&amp;AN” </a:t>
            </a:r>
            <a:r>
              <a:rPr lang="en-US" altLang="en-US" sz="2200"/>
              <a:t>là nội dung biểu hiện của:</a:t>
            </a:r>
          </a:p>
        </p:txBody>
      </p:sp>
      <p:sp>
        <p:nvSpPr>
          <p:cNvPr id="65541" name="AutoShape 5">
            <a:extLst>
              <a:ext uri="{FF2B5EF4-FFF2-40B4-BE49-F238E27FC236}">
                <a16:creationId xmlns:a16="http://schemas.microsoft.com/office/drawing/2014/main" id="{6B5FF8E7-8AB2-4A69-9B06-2B9163D7CBE8}"/>
              </a:ext>
            </a:extLst>
          </p:cNvPr>
          <p:cNvSpPr>
            <a:spLocks noChangeArrowheads="1"/>
          </p:cNvSpPr>
          <p:nvPr/>
        </p:nvSpPr>
        <p:spPr bwMode="auto">
          <a:xfrm>
            <a:off x="4648200" y="2500313"/>
            <a:ext cx="4248150" cy="1462087"/>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 Tiềm lực khoa học, công </a:t>
            </a:r>
          </a:p>
          <a:p>
            <a:pPr algn="ctr" eaLnBrk="1" hangingPunct="1"/>
            <a:r>
              <a:rPr lang="en-US" altLang="en-US"/>
              <a:t>nghệ của nền quốc phòng </a:t>
            </a:r>
          </a:p>
          <a:p>
            <a:pPr algn="ctr" eaLnBrk="1" hangingPunct="1"/>
            <a:r>
              <a:rPr lang="en-US" altLang="en-US"/>
              <a:t>toàn dân, an ninh nhân dân</a:t>
            </a:r>
          </a:p>
        </p:txBody>
      </p:sp>
      <p:sp>
        <p:nvSpPr>
          <p:cNvPr id="65549" name="AutoShape 13">
            <a:extLst>
              <a:ext uri="{FF2B5EF4-FFF2-40B4-BE49-F238E27FC236}">
                <a16:creationId xmlns:a16="http://schemas.microsoft.com/office/drawing/2014/main" id="{68F402EA-EC07-4227-AB5D-3F0D0862C569}"/>
              </a:ext>
            </a:extLst>
          </p:cNvPr>
          <p:cNvSpPr>
            <a:spLocks noChangeArrowheads="1"/>
          </p:cNvSpPr>
          <p:nvPr/>
        </p:nvSpPr>
        <p:spPr bwMode="auto">
          <a:xfrm>
            <a:off x="247650" y="4343400"/>
            <a:ext cx="417195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a:solidFill>
                  <a:schemeClr val="bg1"/>
                </a:solidFill>
              </a:rPr>
              <a:t> C. Tiềm lực kỹ thuật quân</a:t>
            </a:r>
          </a:p>
          <a:p>
            <a:pPr algn="ctr"/>
            <a:r>
              <a:rPr lang="en-US" altLang="en-US" sz="2200">
                <a:solidFill>
                  <a:schemeClr val="bg1"/>
                </a:solidFill>
              </a:rPr>
              <a:t> sự của nền quốc phòng toàn </a:t>
            </a:r>
          </a:p>
          <a:p>
            <a:pPr algn="ctr"/>
            <a:r>
              <a:rPr lang="en-US" altLang="en-US" sz="2200">
                <a:solidFill>
                  <a:schemeClr val="bg1"/>
                </a:solidFill>
              </a:rPr>
              <a:t>dân, an ninh nhân dân</a:t>
            </a:r>
            <a:endParaRPr lang="vi-VN" altLang="en-US" sz="2200" b="1">
              <a:solidFill>
                <a:schemeClr val="bg1"/>
              </a:solidFill>
            </a:endParaRPr>
          </a:p>
        </p:txBody>
      </p:sp>
      <p:sp>
        <p:nvSpPr>
          <p:cNvPr id="103443" name="Oval 19">
            <a:extLst>
              <a:ext uri="{FF2B5EF4-FFF2-40B4-BE49-F238E27FC236}">
                <a16:creationId xmlns:a16="http://schemas.microsoft.com/office/drawing/2014/main" id="{F17BDAB6-B5DA-4CD8-A4ED-0A285F87D20D}"/>
              </a:ext>
            </a:extLst>
          </p:cNvPr>
          <p:cNvSpPr>
            <a:spLocks noChangeArrowheads="1"/>
          </p:cNvSpPr>
          <p:nvPr/>
        </p:nvSpPr>
        <p:spPr bwMode="auto">
          <a:xfrm>
            <a:off x="4889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4456" name="Picture 20" descr="ani32">
            <a:hlinkClick r:id="rId7" action="ppaction://hlinksldjump"/>
            <a:extLst>
              <a:ext uri="{FF2B5EF4-FFF2-40B4-BE49-F238E27FC236}">
                <a16:creationId xmlns:a16="http://schemas.microsoft.com/office/drawing/2014/main" id="{400989FC-A44B-45A1-84DE-CF25ECD02BB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a:extLst>
              <a:ext uri="{FF2B5EF4-FFF2-40B4-BE49-F238E27FC236}">
                <a16:creationId xmlns:a16="http://schemas.microsoft.com/office/drawing/2014/main" id="{6A46D5F0-494A-45E3-961E-E17E353900B9}"/>
              </a:ext>
            </a:extLst>
          </p:cNvPr>
          <p:cNvSpPr>
            <a:spLocks noChangeArrowheads="1"/>
          </p:cNvSpPr>
          <p:nvPr/>
        </p:nvSpPr>
        <p:spPr bwMode="auto">
          <a:xfrm>
            <a:off x="48768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3446" name="Oval 22">
            <a:extLst>
              <a:ext uri="{FF2B5EF4-FFF2-40B4-BE49-F238E27FC236}">
                <a16:creationId xmlns:a16="http://schemas.microsoft.com/office/drawing/2014/main" id="{F1B7E720-83D0-4A75-8E29-F891E1694F9D}"/>
              </a:ext>
            </a:extLst>
          </p:cNvPr>
          <p:cNvSpPr>
            <a:spLocks noChangeArrowheads="1"/>
          </p:cNvSpPr>
          <p:nvPr/>
        </p:nvSpPr>
        <p:spPr bwMode="auto">
          <a:xfrm>
            <a:off x="488632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3447" name="Oval 23">
            <a:extLst>
              <a:ext uri="{FF2B5EF4-FFF2-40B4-BE49-F238E27FC236}">
                <a16:creationId xmlns:a16="http://schemas.microsoft.com/office/drawing/2014/main" id="{B8BE2A93-2E7E-4F9C-9ED1-994BC5FB964F}"/>
              </a:ext>
            </a:extLst>
          </p:cNvPr>
          <p:cNvSpPr>
            <a:spLocks noChangeArrowheads="1"/>
          </p:cNvSpPr>
          <p:nvPr/>
        </p:nvSpPr>
        <p:spPr bwMode="auto">
          <a:xfrm>
            <a:off x="4889500" y="60055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3448" name="Oval 24">
            <a:extLst>
              <a:ext uri="{FF2B5EF4-FFF2-40B4-BE49-F238E27FC236}">
                <a16:creationId xmlns:a16="http://schemas.microsoft.com/office/drawing/2014/main" id="{DE28763A-8A68-4D23-A3E1-13004920C10D}"/>
              </a:ext>
            </a:extLst>
          </p:cNvPr>
          <p:cNvSpPr>
            <a:spLocks noChangeArrowheads="1"/>
          </p:cNvSpPr>
          <p:nvPr/>
        </p:nvSpPr>
        <p:spPr bwMode="auto">
          <a:xfrm>
            <a:off x="4889500" y="60007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3449" name="Oval 25">
            <a:extLst>
              <a:ext uri="{FF2B5EF4-FFF2-40B4-BE49-F238E27FC236}">
                <a16:creationId xmlns:a16="http://schemas.microsoft.com/office/drawing/2014/main" id="{BEC12A46-713C-4FF3-B69E-B244C79D4920}"/>
              </a:ext>
            </a:extLst>
          </p:cNvPr>
          <p:cNvSpPr>
            <a:spLocks noChangeArrowheads="1"/>
          </p:cNvSpPr>
          <p:nvPr/>
        </p:nvSpPr>
        <p:spPr bwMode="auto">
          <a:xfrm>
            <a:off x="4889500" y="6040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3450" name="Oval 26">
            <a:extLst>
              <a:ext uri="{FF2B5EF4-FFF2-40B4-BE49-F238E27FC236}">
                <a16:creationId xmlns:a16="http://schemas.microsoft.com/office/drawing/2014/main" id="{9B78E692-5F61-4041-ACA0-E29E23F32447}"/>
              </a:ext>
            </a:extLst>
          </p:cNvPr>
          <p:cNvSpPr>
            <a:spLocks noChangeArrowheads="1"/>
          </p:cNvSpPr>
          <p:nvPr/>
        </p:nvSpPr>
        <p:spPr bwMode="auto">
          <a:xfrm>
            <a:off x="4889500"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3451" name="Text Box 27">
            <a:extLst>
              <a:ext uri="{FF2B5EF4-FFF2-40B4-BE49-F238E27FC236}">
                <a16:creationId xmlns:a16="http://schemas.microsoft.com/office/drawing/2014/main" id="{39885940-A5D5-429C-8590-CB3A5F1BF17B}"/>
              </a:ext>
            </a:extLst>
          </p:cNvPr>
          <p:cNvSpPr txBox="1">
            <a:spLocks noChangeArrowheads="1"/>
          </p:cNvSpPr>
          <p:nvPr/>
        </p:nvSpPr>
        <p:spPr bwMode="auto">
          <a:xfrm>
            <a:off x="3352800" y="6415088"/>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3452" name="Text Box 28">
            <a:extLst>
              <a:ext uri="{FF2B5EF4-FFF2-40B4-BE49-F238E27FC236}">
                <a16:creationId xmlns:a16="http://schemas.microsoft.com/office/drawing/2014/main" id="{C8929DC7-4FDA-4B51-B157-889F3C7C591E}"/>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D2E157ED-B7BF-45B1-8B2F-C2E333F704C8}"/>
              </a:ext>
            </a:extLst>
          </p:cNvPr>
          <p:cNvSpPr>
            <a:spLocks noChangeArrowheads="1"/>
          </p:cNvSpPr>
          <p:nvPr/>
        </p:nvSpPr>
        <p:spPr bwMode="auto">
          <a:xfrm>
            <a:off x="4648200" y="4343400"/>
            <a:ext cx="424815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a:solidFill>
                  <a:schemeClr val="bg1"/>
                </a:solidFill>
              </a:rPr>
              <a:t> D. Tiềm lực khoa học quân </a:t>
            </a:r>
          </a:p>
          <a:p>
            <a:pPr algn="ctr"/>
            <a:r>
              <a:rPr lang="en-US" altLang="en-US" sz="2200">
                <a:solidFill>
                  <a:schemeClr val="bg1"/>
                </a:solidFill>
              </a:rPr>
              <a:t>sự của nền quốc phòng toàn </a:t>
            </a:r>
          </a:p>
          <a:p>
            <a:pPr algn="ctr"/>
            <a:r>
              <a:rPr lang="en-US" altLang="en-US" sz="2200">
                <a:solidFill>
                  <a:schemeClr val="bg1"/>
                </a:solidFill>
              </a:rPr>
              <a:t>dân, an ninh nhân dân</a:t>
            </a:r>
            <a:endParaRPr lang="vi-VN" altLang="en-US" sz="2200" b="1">
              <a:solidFill>
                <a:schemeClr val="bg1"/>
              </a:solidFill>
            </a:endParaRPr>
          </a:p>
        </p:txBody>
      </p:sp>
      <p:sp>
        <p:nvSpPr>
          <p:cNvPr id="28" name="AutoShape 13">
            <a:extLst>
              <a:ext uri="{FF2B5EF4-FFF2-40B4-BE49-F238E27FC236}">
                <a16:creationId xmlns:a16="http://schemas.microsoft.com/office/drawing/2014/main" id="{FE8A6844-BA5D-4853-99DF-F30879A65CD1}"/>
              </a:ext>
            </a:extLst>
          </p:cNvPr>
          <p:cNvSpPr>
            <a:spLocks noChangeArrowheads="1"/>
          </p:cNvSpPr>
          <p:nvPr/>
        </p:nvSpPr>
        <p:spPr bwMode="auto">
          <a:xfrm>
            <a:off x="247650" y="2514600"/>
            <a:ext cx="417195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a:solidFill>
                  <a:schemeClr val="bg1"/>
                </a:solidFill>
              </a:rPr>
              <a:t> A. Tiềm lực kinh tế, xã hội</a:t>
            </a:r>
          </a:p>
          <a:p>
            <a:pPr algn="ctr"/>
            <a:r>
              <a:rPr lang="en-US" altLang="en-US" sz="2200">
                <a:solidFill>
                  <a:schemeClr val="bg1"/>
                </a:solidFill>
              </a:rPr>
              <a:t> của nến quốc phòng toàn </a:t>
            </a:r>
          </a:p>
          <a:p>
            <a:pPr algn="ctr"/>
            <a:r>
              <a:rPr lang="en-US" altLang="en-US" sz="2200">
                <a:solidFill>
                  <a:schemeClr val="bg1"/>
                </a:solidFill>
              </a:rPr>
              <a:t>dân, an ninh nhân dân</a:t>
            </a:r>
            <a:endParaRPr lang="vi-VN" altLang="en-US" sz="2200" b="1">
              <a:solidFill>
                <a:schemeClr val="bg1"/>
              </a:solidFill>
            </a:endParaRPr>
          </a:p>
        </p:txBody>
      </p:sp>
      <p:sp>
        <p:nvSpPr>
          <p:cNvPr id="29" name="Rectangle: Rounded Corners 28">
            <a:extLst>
              <a:ext uri="{FF2B5EF4-FFF2-40B4-BE49-F238E27FC236}">
                <a16:creationId xmlns:a16="http://schemas.microsoft.com/office/drawing/2014/main" id="{F60D31C9-CB51-483E-81AE-C52C7E002327}"/>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45</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7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84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94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342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seq concurrent="1" nextAc="seek">
              <p:cTn id="34" restart="whenNotActive" fill="hold" evtFilter="cancelBubble" nodeType="interactiveSeq">
                <p:stCondLst>
                  <p:cond evt="onClick" delay="0">
                    <p:tgtEl>
                      <p:spTgt spid="10345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345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a:extLst>
              <a:ext uri="{FF2B5EF4-FFF2-40B4-BE49-F238E27FC236}">
                <a16:creationId xmlns:a16="http://schemas.microsoft.com/office/drawing/2014/main" id="{E0B3912A-C613-47B8-8B51-A485F83C8C7A}"/>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4453" name="Picture 15" descr="people008">
            <a:extLst>
              <a:ext uri="{FF2B5EF4-FFF2-40B4-BE49-F238E27FC236}">
                <a16:creationId xmlns:a16="http://schemas.microsoft.com/office/drawing/2014/main" id="{17E4D6DA-7F2A-4030-AEDB-98236C9ADEA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Text Box 9">
            <a:extLst>
              <a:ext uri="{FF2B5EF4-FFF2-40B4-BE49-F238E27FC236}">
                <a16:creationId xmlns:a16="http://schemas.microsoft.com/office/drawing/2014/main" id="{139B2A78-2090-47E5-A530-D4FABA24FDD9}"/>
              </a:ext>
            </a:extLst>
          </p:cNvPr>
          <p:cNvSpPr txBox="1">
            <a:spLocks noChangeArrowheads="1"/>
          </p:cNvSpPr>
          <p:nvPr/>
        </p:nvSpPr>
        <p:spPr bwMode="auto">
          <a:xfrm>
            <a:off x="1981200" y="28575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sz="1700"/>
          </a:p>
        </p:txBody>
      </p:sp>
      <p:sp>
        <p:nvSpPr>
          <p:cNvPr id="65540" name="Text Box 4">
            <a:extLst>
              <a:ext uri="{FF2B5EF4-FFF2-40B4-BE49-F238E27FC236}">
                <a16:creationId xmlns:a16="http://schemas.microsoft.com/office/drawing/2014/main" id="{6BD0C4FD-8CCE-4F24-B290-4BCEEEF6E3FB}"/>
              </a:ext>
            </a:extLst>
          </p:cNvPr>
          <p:cNvSpPr txBox="1">
            <a:spLocks noChangeArrowheads="1"/>
          </p:cNvSpPr>
          <p:nvPr/>
        </p:nvSpPr>
        <p:spPr bwMode="auto">
          <a:xfrm>
            <a:off x="1884363" y="1219200"/>
            <a:ext cx="66849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Thế trận quốc phòng, an ninh là:</a:t>
            </a:r>
          </a:p>
        </p:txBody>
      </p:sp>
      <p:sp>
        <p:nvSpPr>
          <p:cNvPr id="65541" name="AutoShape 5">
            <a:extLst>
              <a:ext uri="{FF2B5EF4-FFF2-40B4-BE49-F238E27FC236}">
                <a16:creationId xmlns:a16="http://schemas.microsoft.com/office/drawing/2014/main" id="{133BBEE8-4370-4B9A-8DD7-23B0B859C22C}"/>
              </a:ext>
            </a:extLst>
          </p:cNvPr>
          <p:cNvSpPr>
            <a:spLocks noChangeArrowheads="1"/>
          </p:cNvSpPr>
          <p:nvPr/>
        </p:nvSpPr>
        <p:spPr bwMode="auto">
          <a:xfrm>
            <a:off x="228600" y="4343400"/>
            <a:ext cx="41910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 Sự tổ chức, bố trí lực lương, </a:t>
            </a:r>
          </a:p>
          <a:p>
            <a:pPr algn="ctr" eaLnBrk="1" hangingPunct="1"/>
            <a:r>
              <a:rPr lang="en-US" altLang="en-US"/>
              <a:t>tiềm lực mọi mặt của đất nước và của </a:t>
            </a:r>
          </a:p>
          <a:p>
            <a:pPr algn="ctr" eaLnBrk="1" hangingPunct="1"/>
            <a:r>
              <a:rPr lang="en-US" altLang="en-US"/>
              <a:t>toàn dân trên toàn bộ lãnh thổ theo </a:t>
            </a:r>
          </a:p>
          <a:p>
            <a:pPr algn="ctr" eaLnBrk="1" hangingPunct="1"/>
            <a:r>
              <a:rPr lang="en-US" altLang="en-US"/>
              <a:t>yêu cầu của quốc phòng, an ninh,  </a:t>
            </a:r>
          </a:p>
          <a:p>
            <a:pPr algn="ctr" eaLnBrk="1" hangingPunct="1"/>
            <a:r>
              <a:rPr lang="en-US" altLang="en-US"/>
              <a:t>BVTQ Việt Nam XHCN</a:t>
            </a:r>
          </a:p>
        </p:txBody>
      </p:sp>
      <p:sp>
        <p:nvSpPr>
          <p:cNvPr id="65546" name="AutoShape 10">
            <a:extLst>
              <a:ext uri="{FF2B5EF4-FFF2-40B4-BE49-F238E27FC236}">
                <a16:creationId xmlns:a16="http://schemas.microsoft.com/office/drawing/2014/main" id="{D501846E-2CBB-4B9E-B50B-403F58DB2BF6}"/>
              </a:ext>
            </a:extLst>
          </p:cNvPr>
          <p:cNvSpPr>
            <a:spLocks noChangeArrowheads="1"/>
          </p:cNvSpPr>
          <p:nvPr/>
        </p:nvSpPr>
        <p:spPr bwMode="auto">
          <a:xfrm>
            <a:off x="4672013" y="4343400"/>
            <a:ext cx="4205287" cy="144145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a:solidFill>
                  <a:schemeClr val="bg1"/>
                </a:solidFill>
              </a:rPr>
              <a:t> D. Sự chuẩn bị đầy đủ nhân lực, </a:t>
            </a:r>
          </a:p>
          <a:p>
            <a:pPr algn="ctr"/>
            <a:r>
              <a:rPr lang="en-US" altLang="en-US" sz="1700">
                <a:solidFill>
                  <a:schemeClr val="bg1"/>
                </a:solidFill>
              </a:rPr>
              <a:t>vật lực, tài chính, triển khai </a:t>
            </a:r>
          </a:p>
          <a:p>
            <a:pPr algn="ctr"/>
            <a:r>
              <a:rPr lang="en-US" altLang="en-US" sz="1700">
                <a:solidFill>
                  <a:schemeClr val="bg1"/>
                </a:solidFill>
              </a:rPr>
              <a:t>bố trí lực lượng, tổ chức phòng thủ </a:t>
            </a:r>
          </a:p>
          <a:p>
            <a:pPr algn="ctr"/>
            <a:r>
              <a:rPr lang="en-US" altLang="en-US" sz="1700">
                <a:solidFill>
                  <a:schemeClr val="bg1"/>
                </a:solidFill>
              </a:rPr>
              <a:t>dân sự theo yêu cầu của nhiệm vụ </a:t>
            </a:r>
          </a:p>
          <a:p>
            <a:pPr algn="ctr"/>
            <a:r>
              <a:rPr lang="en-US" altLang="en-US" sz="1700">
                <a:solidFill>
                  <a:schemeClr val="bg1"/>
                </a:solidFill>
              </a:rPr>
              <a:t>BVTQ Việt Nam XHCN</a:t>
            </a:r>
            <a:endParaRPr lang="vi-VN" altLang="en-US" sz="1700" b="1">
              <a:solidFill>
                <a:schemeClr val="bg1"/>
              </a:solidFill>
            </a:endParaRPr>
          </a:p>
        </p:txBody>
      </p:sp>
      <p:sp>
        <p:nvSpPr>
          <p:cNvPr id="104467" name="Oval 19">
            <a:extLst>
              <a:ext uri="{FF2B5EF4-FFF2-40B4-BE49-F238E27FC236}">
                <a16:creationId xmlns:a16="http://schemas.microsoft.com/office/drawing/2014/main" id="{F01E527C-BCCA-47B2-A884-AD2280384674}"/>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6505" name="Picture 20" descr="ani32">
            <a:hlinkClick r:id="rId7" action="ppaction://hlinksldjump"/>
            <a:extLst>
              <a:ext uri="{FF2B5EF4-FFF2-40B4-BE49-F238E27FC236}">
                <a16:creationId xmlns:a16="http://schemas.microsoft.com/office/drawing/2014/main" id="{1591327F-8817-4877-A3F6-FF5FF8806627}"/>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a:extLst>
              <a:ext uri="{FF2B5EF4-FFF2-40B4-BE49-F238E27FC236}">
                <a16:creationId xmlns:a16="http://schemas.microsoft.com/office/drawing/2014/main" id="{5A4E2BE7-C86D-4936-9A29-F0981323E64F}"/>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4470" name="Oval 22">
            <a:extLst>
              <a:ext uri="{FF2B5EF4-FFF2-40B4-BE49-F238E27FC236}">
                <a16:creationId xmlns:a16="http://schemas.microsoft.com/office/drawing/2014/main" id="{5B17AE2A-6CED-453F-B6C0-ECBEDAC6C5EE}"/>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4471" name="Oval 23">
            <a:extLst>
              <a:ext uri="{FF2B5EF4-FFF2-40B4-BE49-F238E27FC236}">
                <a16:creationId xmlns:a16="http://schemas.microsoft.com/office/drawing/2014/main" id="{68209B71-6355-462A-B868-6A17E3558FE2}"/>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4472" name="Oval 24">
            <a:extLst>
              <a:ext uri="{FF2B5EF4-FFF2-40B4-BE49-F238E27FC236}">
                <a16:creationId xmlns:a16="http://schemas.microsoft.com/office/drawing/2014/main" id="{3D5A3D6E-1B78-4F61-A88F-DE938D88713C}"/>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4473" name="Oval 25">
            <a:extLst>
              <a:ext uri="{FF2B5EF4-FFF2-40B4-BE49-F238E27FC236}">
                <a16:creationId xmlns:a16="http://schemas.microsoft.com/office/drawing/2014/main" id="{869295F5-43D7-49B5-9ABF-9B7B6F6CF741}"/>
              </a:ext>
            </a:extLst>
          </p:cNvPr>
          <p:cNvSpPr>
            <a:spLocks noChangeArrowheads="1"/>
          </p:cNvSpPr>
          <p:nvPr/>
        </p:nvSpPr>
        <p:spPr bwMode="auto">
          <a:xfrm>
            <a:off x="46720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4474" name="Oval 26">
            <a:extLst>
              <a:ext uri="{FF2B5EF4-FFF2-40B4-BE49-F238E27FC236}">
                <a16:creationId xmlns:a16="http://schemas.microsoft.com/office/drawing/2014/main" id="{C6412C4A-B178-4BA6-86DD-1D3F16468473}"/>
              </a:ext>
            </a:extLst>
          </p:cNvPr>
          <p:cNvSpPr>
            <a:spLocks noChangeArrowheads="1"/>
          </p:cNvSpPr>
          <p:nvPr/>
        </p:nvSpPr>
        <p:spPr bwMode="auto">
          <a:xfrm>
            <a:off x="4672013" y="60944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4475" name="Text Box 27">
            <a:extLst>
              <a:ext uri="{FF2B5EF4-FFF2-40B4-BE49-F238E27FC236}">
                <a16:creationId xmlns:a16="http://schemas.microsoft.com/office/drawing/2014/main" id="{07EB3905-378B-40FA-8141-5321815EB4FF}"/>
              </a:ext>
            </a:extLst>
          </p:cNvPr>
          <p:cNvSpPr txBox="1">
            <a:spLocks noChangeArrowheads="1"/>
          </p:cNvSpPr>
          <p:nvPr/>
        </p:nvSpPr>
        <p:spPr bwMode="auto">
          <a:xfrm>
            <a:off x="33528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4476" name="Text Box 28">
            <a:extLst>
              <a:ext uri="{FF2B5EF4-FFF2-40B4-BE49-F238E27FC236}">
                <a16:creationId xmlns:a16="http://schemas.microsoft.com/office/drawing/2014/main" id="{D2C1EDB0-82BA-4F4B-8DFE-DF209BEFBA46}"/>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A24DEA31-CE91-4913-9AA0-389E085029A3}"/>
              </a:ext>
            </a:extLst>
          </p:cNvPr>
          <p:cNvSpPr>
            <a:spLocks noChangeArrowheads="1"/>
          </p:cNvSpPr>
          <p:nvPr/>
        </p:nvSpPr>
        <p:spPr bwMode="auto">
          <a:xfrm>
            <a:off x="4672013" y="2514600"/>
            <a:ext cx="4243387"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a:solidFill>
                  <a:schemeClr val="bg1"/>
                </a:solidFill>
              </a:rPr>
              <a:t> B. Sự sắp xếp, bố trí lực lượng, </a:t>
            </a:r>
          </a:p>
          <a:p>
            <a:pPr algn="ctr"/>
            <a:r>
              <a:rPr lang="en-US" altLang="en-US" sz="1700">
                <a:solidFill>
                  <a:schemeClr val="bg1"/>
                </a:solidFill>
              </a:rPr>
              <a:t>phương tiện, cơ sở vật chất, tài </a:t>
            </a:r>
          </a:p>
          <a:p>
            <a:pPr algn="ctr"/>
            <a:r>
              <a:rPr lang="en-US" altLang="en-US" sz="1700">
                <a:solidFill>
                  <a:schemeClr val="bg1"/>
                </a:solidFill>
              </a:rPr>
              <a:t>chính trên phạm vi cả nước theo </a:t>
            </a:r>
          </a:p>
          <a:p>
            <a:pPr algn="ctr"/>
            <a:r>
              <a:rPr lang="en-US" altLang="en-US" sz="1700">
                <a:solidFill>
                  <a:schemeClr val="bg1"/>
                </a:solidFill>
              </a:rPr>
              <a:t>yêu cầu của chiến tranh nhân dân </a:t>
            </a:r>
          </a:p>
          <a:p>
            <a:pPr algn="ctr"/>
            <a:r>
              <a:rPr lang="en-US" altLang="en-US" sz="1700">
                <a:solidFill>
                  <a:schemeClr val="bg1"/>
                </a:solidFill>
              </a:rPr>
              <a:t>BVTQ Việt Nam XHCN</a:t>
            </a:r>
            <a:endParaRPr lang="vi-VN" altLang="en-US" sz="1700" b="1">
              <a:solidFill>
                <a:schemeClr val="bg1"/>
              </a:solidFill>
            </a:endParaRPr>
          </a:p>
        </p:txBody>
      </p:sp>
      <p:sp>
        <p:nvSpPr>
          <p:cNvPr id="28" name="AutoShape 10">
            <a:extLst>
              <a:ext uri="{FF2B5EF4-FFF2-40B4-BE49-F238E27FC236}">
                <a16:creationId xmlns:a16="http://schemas.microsoft.com/office/drawing/2014/main" id="{A7BE8493-E5DF-4097-AD78-F8BC27F80CFB}"/>
              </a:ext>
            </a:extLst>
          </p:cNvPr>
          <p:cNvSpPr>
            <a:spLocks noChangeArrowheads="1"/>
          </p:cNvSpPr>
          <p:nvPr/>
        </p:nvSpPr>
        <p:spPr bwMode="auto">
          <a:xfrm>
            <a:off x="228600" y="25146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a:solidFill>
                  <a:schemeClr val="bg1"/>
                </a:solidFill>
              </a:rPr>
              <a:t> A. Sự chuẩn bị toàn diện mọi mặt </a:t>
            </a:r>
          </a:p>
          <a:p>
            <a:pPr algn="ctr"/>
            <a:r>
              <a:rPr lang="en-US" altLang="en-US" sz="1700">
                <a:solidFill>
                  <a:schemeClr val="bg1"/>
                </a:solidFill>
              </a:rPr>
              <a:t>của đất nước từ trung ương đến </a:t>
            </a:r>
          </a:p>
          <a:p>
            <a:pPr algn="ctr"/>
            <a:r>
              <a:rPr lang="en-US" altLang="en-US" sz="1700">
                <a:solidFill>
                  <a:schemeClr val="bg1"/>
                </a:solidFill>
              </a:rPr>
              <a:t>các địa phương trên phạm vi cả </a:t>
            </a:r>
          </a:p>
          <a:p>
            <a:pPr algn="ctr"/>
            <a:r>
              <a:rPr lang="en-US" altLang="en-US" sz="1700">
                <a:solidFill>
                  <a:schemeClr val="bg1"/>
                </a:solidFill>
              </a:rPr>
              <a:t>nước đáp ứng yêu cầu phòng thủ, </a:t>
            </a:r>
          </a:p>
          <a:p>
            <a:pPr algn="ctr"/>
            <a:r>
              <a:rPr lang="en-US" altLang="en-US" sz="1700">
                <a:solidFill>
                  <a:schemeClr val="bg1"/>
                </a:solidFill>
              </a:rPr>
              <a:t>BVTQ Việt Nam XHCN</a:t>
            </a:r>
            <a:endParaRPr lang="vi-VN" altLang="en-US" sz="1700" b="1">
              <a:solidFill>
                <a:schemeClr val="bg1"/>
              </a:solidFill>
            </a:endParaRPr>
          </a:p>
        </p:txBody>
      </p:sp>
      <p:sp>
        <p:nvSpPr>
          <p:cNvPr id="29" name="Rectangle: Rounded Corners 28">
            <a:extLst>
              <a:ext uri="{FF2B5EF4-FFF2-40B4-BE49-F238E27FC236}">
                <a16:creationId xmlns:a16="http://schemas.microsoft.com/office/drawing/2014/main" id="{20E003CF-7F99-441B-BD7D-3F571D5109F7}"/>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46</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445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seq concurrent="1" nextAc="seek">
              <p:cTn id="34" restart="whenNotActive" fill="hold" evtFilter="cancelBubble" nodeType="interactiveSeq">
                <p:stCondLst>
                  <p:cond evt="onClick" delay="0">
                    <p:tgtEl>
                      <p:spTgt spid="10447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447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4474"/>
                                        </p:tgtEl>
                                      </p:cBhvr>
                                    </p:animEffect>
                                    <p:set>
                                      <p:cBhvr>
                                        <p:cTn id="42"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4473"/>
                                        </p:tgtEl>
                                      </p:cBhvr>
                                    </p:animEffect>
                                    <p:set>
                                      <p:cBhvr>
                                        <p:cTn id="46"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4472"/>
                                        </p:tgtEl>
                                      </p:cBhvr>
                                    </p:animEffect>
                                    <p:set>
                                      <p:cBhvr>
                                        <p:cTn id="50"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4471"/>
                                        </p:tgtEl>
                                      </p:cBhvr>
                                    </p:animEffect>
                                    <p:set>
                                      <p:cBhvr>
                                        <p:cTn id="54"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4470"/>
                                        </p:tgtEl>
                                      </p:cBhvr>
                                    </p:animEffect>
                                    <p:set>
                                      <p:cBhvr>
                                        <p:cTn id="58"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4469"/>
                                        </p:tgtEl>
                                      </p:cBhvr>
                                    </p:animEffect>
                                    <p:set>
                                      <p:cBhvr>
                                        <p:cTn id="62"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4467"/>
                                        </p:tgtEl>
                                      </p:cBhvr>
                                    </p:animEffect>
                                    <p:set>
                                      <p:cBhvr>
                                        <p:cTn id="66"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4450"/>
                                        </p:tgtEl>
                                      </p:cBhvr>
                                    </p:animEffect>
                                    <p:set>
                                      <p:cBhvr>
                                        <p:cTn id="70"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a:extLst>
              <a:ext uri="{FF2B5EF4-FFF2-40B4-BE49-F238E27FC236}">
                <a16:creationId xmlns:a16="http://schemas.microsoft.com/office/drawing/2014/main" id="{0F0409A0-C89E-44E3-BAF3-EB3A00C3CCBF}"/>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5477" name="Picture 15" descr="people008">
            <a:extLst>
              <a:ext uri="{FF2B5EF4-FFF2-40B4-BE49-F238E27FC236}">
                <a16:creationId xmlns:a16="http://schemas.microsoft.com/office/drawing/2014/main" id="{F8CBC4A0-72C6-4BDA-B858-97CD35EF79E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6DC13CB-09A5-470A-B736-E82337B1B7F7}"/>
              </a:ext>
            </a:extLst>
          </p:cNvPr>
          <p:cNvSpPr txBox="1">
            <a:spLocks noChangeArrowheads="1"/>
          </p:cNvSpPr>
          <p:nvPr/>
        </p:nvSpPr>
        <p:spPr bwMode="auto">
          <a:xfrm>
            <a:off x="1258888" y="838200"/>
            <a:ext cx="777875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500" i="1"/>
              <a:t>Trong xây dưng tiềm lực QP&amp;AN,</a:t>
            </a:r>
          </a:p>
          <a:p>
            <a:pPr algn="ctr"/>
            <a:r>
              <a:rPr lang="en-US" altLang="en-US" sz="2500" i="1"/>
              <a:t>tiềm lực biểu hiện tập trung, trực tiếp SMQS, AN</a:t>
            </a:r>
          </a:p>
          <a:p>
            <a:pPr algn="ctr"/>
            <a:r>
              <a:rPr lang="en-US" altLang="en-US" sz="2500" i="1"/>
              <a:t>của đất nước, giữ vai trò nòng cốt để BVTQ là:</a:t>
            </a:r>
          </a:p>
        </p:txBody>
      </p:sp>
      <p:sp>
        <p:nvSpPr>
          <p:cNvPr id="65541" name="AutoShape 5">
            <a:extLst>
              <a:ext uri="{FF2B5EF4-FFF2-40B4-BE49-F238E27FC236}">
                <a16:creationId xmlns:a16="http://schemas.microsoft.com/office/drawing/2014/main" id="{14357737-CD65-4DAF-84AE-A2523D0C9104}"/>
              </a:ext>
            </a:extLst>
          </p:cNvPr>
          <p:cNvSpPr>
            <a:spLocks noChangeArrowheads="1"/>
          </p:cNvSpPr>
          <p:nvPr/>
        </p:nvSpPr>
        <p:spPr bwMode="auto">
          <a:xfrm>
            <a:off x="4724400" y="2514600"/>
            <a:ext cx="4191000" cy="1431925"/>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a:t>B. Tiềm lực quân sự, an ninh</a:t>
            </a:r>
          </a:p>
        </p:txBody>
      </p:sp>
      <p:sp>
        <p:nvSpPr>
          <p:cNvPr id="65549" name="AutoShape 13">
            <a:extLst>
              <a:ext uri="{FF2B5EF4-FFF2-40B4-BE49-F238E27FC236}">
                <a16:creationId xmlns:a16="http://schemas.microsoft.com/office/drawing/2014/main" id="{5DBF6134-2B93-4739-A525-C086CE0596EB}"/>
              </a:ext>
            </a:extLst>
          </p:cNvPr>
          <p:cNvSpPr>
            <a:spLocks noChangeArrowheads="1"/>
          </p:cNvSpPr>
          <p:nvPr/>
        </p:nvSpPr>
        <p:spPr bwMode="auto">
          <a:xfrm>
            <a:off x="277813" y="2514600"/>
            <a:ext cx="4105275" cy="1433513"/>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A. </a:t>
            </a:r>
            <a:r>
              <a:rPr lang="en-US" sz="2400" dirty="0" err="1"/>
              <a:t>Tiềm</a:t>
            </a:r>
            <a:r>
              <a:rPr lang="en-US" sz="2400" dirty="0"/>
              <a:t> </a:t>
            </a:r>
            <a:r>
              <a:rPr lang="en-US" sz="2400" dirty="0" err="1"/>
              <a:t>lực</a:t>
            </a:r>
            <a:r>
              <a:rPr lang="en-US" sz="2400" dirty="0"/>
              <a:t> </a:t>
            </a:r>
            <a:r>
              <a:rPr lang="en-US" sz="2400" dirty="0" err="1"/>
              <a:t>chính</a:t>
            </a:r>
            <a:r>
              <a:rPr lang="en-US" sz="2400" dirty="0"/>
              <a:t> </a:t>
            </a:r>
            <a:r>
              <a:rPr lang="en-US" sz="2400" dirty="0" err="1"/>
              <a:t>trị</a:t>
            </a:r>
            <a:r>
              <a:rPr lang="en-US" sz="2400" dirty="0"/>
              <a:t>, </a:t>
            </a:r>
            <a:r>
              <a:rPr lang="en-US" sz="2400" dirty="0" err="1"/>
              <a:t>tinh</a:t>
            </a:r>
            <a:r>
              <a:rPr lang="en-US" sz="2400" dirty="0"/>
              <a:t> </a:t>
            </a:r>
            <a:r>
              <a:rPr lang="en-US" sz="2400" dirty="0" err="1"/>
              <a:t>thần</a:t>
            </a:r>
            <a:endParaRPr lang="en-US" sz="2300" b="1" dirty="0">
              <a:solidFill>
                <a:schemeClr val="bg1"/>
              </a:solidFill>
              <a:latin typeface="Times New Roman" pitchFamily="18" charset="0"/>
              <a:cs typeface="Times New Roman" pitchFamily="18" charset="0"/>
            </a:endParaRPr>
          </a:p>
        </p:txBody>
      </p:sp>
      <p:sp>
        <p:nvSpPr>
          <p:cNvPr id="105491" name="Oval 19">
            <a:extLst>
              <a:ext uri="{FF2B5EF4-FFF2-40B4-BE49-F238E27FC236}">
                <a16:creationId xmlns:a16="http://schemas.microsoft.com/office/drawing/2014/main" id="{097E7FE4-BAC2-4AC0-8A91-D765F943E987}"/>
              </a:ext>
            </a:extLst>
          </p:cNvPr>
          <p:cNvSpPr>
            <a:spLocks noChangeArrowheads="1"/>
          </p:cNvSpPr>
          <p:nvPr/>
        </p:nvSpPr>
        <p:spPr bwMode="auto">
          <a:xfrm>
            <a:off x="4648200" y="61023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8552" name="Picture 20" descr="ani32">
            <a:hlinkClick r:id="rId7" action="ppaction://hlinksldjump"/>
            <a:extLst>
              <a:ext uri="{FF2B5EF4-FFF2-40B4-BE49-F238E27FC236}">
                <a16:creationId xmlns:a16="http://schemas.microsoft.com/office/drawing/2014/main" id="{50976689-A83A-456B-9858-7F15F0DFC76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a:extLst>
              <a:ext uri="{FF2B5EF4-FFF2-40B4-BE49-F238E27FC236}">
                <a16:creationId xmlns:a16="http://schemas.microsoft.com/office/drawing/2014/main" id="{AFC0ECA7-C1E3-4311-A832-13C0D008D39F}"/>
              </a:ext>
            </a:extLst>
          </p:cNvPr>
          <p:cNvSpPr>
            <a:spLocks noChangeArrowheads="1"/>
          </p:cNvSpPr>
          <p:nvPr/>
        </p:nvSpPr>
        <p:spPr bwMode="auto">
          <a:xfrm>
            <a:off x="464820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5494" name="Oval 22">
            <a:extLst>
              <a:ext uri="{FF2B5EF4-FFF2-40B4-BE49-F238E27FC236}">
                <a16:creationId xmlns:a16="http://schemas.microsoft.com/office/drawing/2014/main" id="{C14E8640-558C-4DF5-968A-C32DDC589C6B}"/>
              </a:ext>
            </a:extLst>
          </p:cNvPr>
          <p:cNvSpPr>
            <a:spLocks noChangeArrowheads="1"/>
          </p:cNvSpPr>
          <p:nvPr/>
        </p:nvSpPr>
        <p:spPr bwMode="auto">
          <a:xfrm>
            <a:off x="464820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5495" name="Oval 23">
            <a:extLst>
              <a:ext uri="{FF2B5EF4-FFF2-40B4-BE49-F238E27FC236}">
                <a16:creationId xmlns:a16="http://schemas.microsoft.com/office/drawing/2014/main" id="{676BE67F-CE8F-45DF-9414-B7E53B1C9B4C}"/>
              </a:ext>
            </a:extLst>
          </p:cNvPr>
          <p:cNvSpPr>
            <a:spLocks noChangeArrowheads="1"/>
          </p:cNvSpPr>
          <p:nvPr/>
        </p:nvSpPr>
        <p:spPr bwMode="auto">
          <a:xfrm>
            <a:off x="4648200"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5496" name="Oval 24">
            <a:extLst>
              <a:ext uri="{FF2B5EF4-FFF2-40B4-BE49-F238E27FC236}">
                <a16:creationId xmlns:a16="http://schemas.microsoft.com/office/drawing/2014/main" id="{EBF922A5-EBE7-4AEB-A2D6-CA31CDAECA77}"/>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5497" name="Oval 25">
            <a:extLst>
              <a:ext uri="{FF2B5EF4-FFF2-40B4-BE49-F238E27FC236}">
                <a16:creationId xmlns:a16="http://schemas.microsoft.com/office/drawing/2014/main" id="{8E10E323-A095-4BA4-B7DD-095DDDB79A29}"/>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5498" name="Oval 26">
            <a:extLst>
              <a:ext uri="{FF2B5EF4-FFF2-40B4-BE49-F238E27FC236}">
                <a16:creationId xmlns:a16="http://schemas.microsoft.com/office/drawing/2014/main" id="{B433944B-59A0-4214-9455-B4CAC40B9DB7}"/>
              </a:ext>
            </a:extLst>
          </p:cNvPr>
          <p:cNvSpPr>
            <a:spLocks noChangeArrowheads="1"/>
          </p:cNvSpPr>
          <p:nvPr/>
        </p:nvSpPr>
        <p:spPr bwMode="auto">
          <a:xfrm>
            <a:off x="4648200"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5499" name="Text Box 27">
            <a:extLst>
              <a:ext uri="{FF2B5EF4-FFF2-40B4-BE49-F238E27FC236}">
                <a16:creationId xmlns:a16="http://schemas.microsoft.com/office/drawing/2014/main" id="{F12883E7-C1F6-4284-993A-CE7360347100}"/>
              </a:ext>
            </a:extLst>
          </p:cNvPr>
          <p:cNvSpPr txBox="1">
            <a:spLocks noChangeArrowheads="1"/>
          </p:cNvSpPr>
          <p:nvPr/>
        </p:nvSpPr>
        <p:spPr bwMode="auto">
          <a:xfrm>
            <a:off x="3352800" y="6415088"/>
            <a:ext cx="1030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5500" name="Text Box 28">
            <a:extLst>
              <a:ext uri="{FF2B5EF4-FFF2-40B4-BE49-F238E27FC236}">
                <a16:creationId xmlns:a16="http://schemas.microsoft.com/office/drawing/2014/main" id="{6B9C0CE5-8624-4D35-B899-C2F168D6DC4D}"/>
              </a:ext>
            </a:extLst>
          </p:cNvPr>
          <p:cNvSpPr txBox="1">
            <a:spLocks noChangeArrowheads="1"/>
          </p:cNvSpPr>
          <p:nvPr/>
        </p:nvSpPr>
        <p:spPr bwMode="auto">
          <a:xfrm>
            <a:off x="44958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0DC4C740-D609-4EA3-83A9-155B26D3C324}"/>
              </a:ext>
            </a:extLst>
          </p:cNvPr>
          <p:cNvSpPr>
            <a:spLocks noChangeArrowheads="1"/>
          </p:cNvSpPr>
          <p:nvPr/>
        </p:nvSpPr>
        <p:spPr bwMode="auto">
          <a:xfrm>
            <a:off x="228600" y="4343400"/>
            <a:ext cx="4154488" cy="1447800"/>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C. </a:t>
            </a:r>
            <a:r>
              <a:rPr lang="en-US" sz="2400" dirty="0" err="1"/>
              <a:t>Tiềm</a:t>
            </a:r>
            <a:r>
              <a:rPr lang="en-US" sz="2400" dirty="0"/>
              <a:t> </a:t>
            </a:r>
            <a:r>
              <a:rPr lang="en-US" sz="2400" dirty="0" err="1"/>
              <a:t>lực</a:t>
            </a:r>
            <a:r>
              <a:rPr lang="en-US" sz="2400" dirty="0"/>
              <a:t> </a:t>
            </a:r>
            <a:r>
              <a:rPr lang="en-US" sz="2400" dirty="0" err="1"/>
              <a:t>kinh</a:t>
            </a:r>
            <a:r>
              <a:rPr lang="en-US" sz="2400" dirty="0"/>
              <a:t> </a:t>
            </a:r>
            <a:r>
              <a:rPr lang="en-US" sz="2400" dirty="0" err="1"/>
              <a:t>tế</a:t>
            </a:r>
            <a:r>
              <a:rPr lang="en-US" sz="2400" dirty="0"/>
              <a:t>, </a:t>
            </a:r>
            <a:r>
              <a:rPr lang="en-US" sz="2400" dirty="0" err="1"/>
              <a:t>xã</a:t>
            </a:r>
            <a:r>
              <a:rPr lang="en-US" sz="2400" dirty="0"/>
              <a:t> </a:t>
            </a:r>
            <a:r>
              <a:rPr lang="en-US" sz="2400" dirty="0" err="1"/>
              <a:t>hội</a:t>
            </a:r>
            <a:endParaRPr lang="en-US" sz="2300" b="1" dirty="0">
              <a:solidFill>
                <a:schemeClr val="bg1"/>
              </a:solidFill>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799E1DFF-9BC5-451D-9E1A-B84C2A4E9F63}"/>
              </a:ext>
            </a:extLst>
          </p:cNvPr>
          <p:cNvSpPr>
            <a:spLocks noChangeArrowheads="1"/>
          </p:cNvSpPr>
          <p:nvPr/>
        </p:nvSpPr>
        <p:spPr bwMode="auto">
          <a:xfrm>
            <a:off x="4724400" y="4343400"/>
            <a:ext cx="4191000" cy="1431925"/>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t> D. </a:t>
            </a:r>
            <a:r>
              <a:rPr lang="en-US" sz="2400" dirty="0" err="1"/>
              <a:t>Tiềm</a:t>
            </a:r>
            <a:r>
              <a:rPr lang="en-US" sz="2400" dirty="0"/>
              <a:t> </a:t>
            </a:r>
            <a:r>
              <a:rPr lang="en-US" sz="2400" dirty="0" err="1"/>
              <a:t>lực</a:t>
            </a:r>
            <a:r>
              <a:rPr lang="en-US" sz="2400" dirty="0"/>
              <a:t> </a:t>
            </a:r>
            <a:r>
              <a:rPr lang="en-US" sz="2400" dirty="0" err="1"/>
              <a:t>chính</a:t>
            </a:r>
            <a:r>
              <a:rPr lang="en-US" sz="2400" dirty="0"/>
              <a:t> </a:t>
            </a:r>
            <a:r>
              <a:rPr lang="en-US" sz="2400" dirty="0" err="1"/>
              <a:t>trị</a:t>
            </a:r>
            <a:r>
              <a:rPr lang="en-US" sz="2400" dirty="0"/>
              <a:t>, </a:t>
            </a:r>
            <a:r>
              <a:rPr lang="en-US" sz="2400" dirty="0" err="1"/>
              <a:t>quân</a:t>
            </a:r>
            <a:r>
              <a:rPr lang="en-US" sz="2400" dirty="0"/>
              <a:t> </a:t>
            </a:r>
            <a:r>
              <a:rPr lang="en-US" sz="2400" dirty="0" err="1"/>
              <a:t>sự</a:t>
            </a:r>
            <a:endParaRPr lang="vi-VN" sz="2200" b="1" dirty="0"/>
          </a:p>
        </p:txBody>
      </p:sp>
      <p:sp>
        <p:nvSpPr>
          <p:cNvPr id="29" name="Rectangle: Rounded Corners 28">
            <a:extLst>
              <a:ext uri="{FF2B5EF4-FFF2-40B4-BE49-F238E27FC236}">
                <a16:creationId xmlns:a16="http://schemas.microsoft.com/office/drawing/2014/main" id="{382D4912-C111-453A-8153-103B74F28CB9}"/>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47</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547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seq concurrent="1" nextAc="seek">
              <p:cTn id="34" restart="whenNotActive" fill="hold" evtFilter="cancelBubble" nodeType="interactiveSeq">
                <p:stCondLst>
                  <p:cond evt="onClick" delay="0">
                    <p:tgtEl>
                      <p:spTgt spid="10549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550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5498"/>
                                        </p:tgtEl>
                                      </p:cBhvr>
                                    </p:animEffect>
                                    <p:set>
                                      <p:cBhvr>
                                        <p:cTn id="42"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5497"/>
                                        </p:tgtEl>
                                      </p:cBhvr>
                                    </p:animEffect>
                                    <p:set>
                                      <p:cBhvr>
                                        <p:cTn id="46"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5496"/>
                                        </p:tgtEl>
                                      </p:cBhvr>
                                    </p:animEffect>
                                    <p:set>
                                      <p:cBhvr>
                                        <p:cTn id="50"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5495"/>
                                        </p:tgtEl>
                                      </p:cBhvr>
                                    </p:animEffect>
                                    <p:set>
                                      <p:cBhvr>
                                        <p:cTn id="54"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5494"/>
                                        </p:tgtEl>
                                      </p:cBhvr>
                                    </p:animEffect>
                                    <p:set>
                                      <p:cBhvr>
                                        <p:cTn id="58"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5493"/>
                                        </p:tgtEl>
                                      </p:cBhvr>
                                    </p:animEffect>
                                    <p:set>
                                      <p:cBhvr>
                                        <p:cTn id="62"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5491"/>
                                        </p:tgtEl>
                                      </p:cBhvr>
                                    </p:animEffect>
                                    <p:set>
                                      <p:cBhvr>
                                        <p:cTn id="66"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5474"/>
                                        </p:tgtEl>
                                      </p:cBhvr>
                                    </p:animEffect>
                                    <p:set>
                                      <p:cBhvr>
                                        <p:cTn id="70"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a:extLst>
              <a:ext uri="{FF2B5EF4-FFF2-40B4-BE49-F238E27FC236}">
                <a16:creationId xmlns:a16="http://schemas.microsoft.com/office/drawing/2014/main" id="{2AA8E5F8-00AE-4BDB-9495-4E02B4543EA4}"/>
              </a:ext>
            </a:extLst>
          </p:cNvPr>
          <p:cNvSpPr>
            <a:spLocks noChangeArrowheads="1"/>
          </p:cNvSpPr>
          <p:nvPr/>
        </p:nvSpPr>
        <p:spPr bwMode="auto">
          <a:xfrm>
            <a:off x="47371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6501" name="Picture 15" descr="people008">
            <a:extLst>
              <a:ext uri="{FF2B5EF4-FFF2-40B4-BE49-F238E27FC236}">
                <a16:creationId xmlns:a16="http://schemas.microsoft.com/office/drawing/2014/main" id="{8B1C398C-39A5-496E-B921-6A315F71DA1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46038" y="6000750"/>
            <a:ext cx="7286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F099CB1-ABE0-4A32-8339-CCB9CEDE63E6}"/>
              </a:ext>
            </a:extLst>
          </p:cNvPr>
          <p:cNvSpPr txBox="1">
            <a:spLocks noChangeArrowheads="1"/>
          </p:cNvSpPr>
          <p:nvPr/>
        </p:nvSpPr>
        <p:spPr bwMode="auto">
          <a:xfrm>
            <a:off x="1497013" y="1006475"/>
            <a:ext cx="738028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i="1"/>
              <a:t>Tính cơ động của nền kinh tế đất nước trong mọi điều kiện hoàn cảnh là nội dung của xây dựng:</a:t>
            </a:r>
          </a:p>
        </p:txBody>
      </p:sp>
      <p:sp>
        <p:nvSpPr>
          <p:cNvPr id="65541" name="AutoShape 5">
            <a:extLst>
              <a:ext uri="{FF2B5EF4-FFF2-40B4-BE49-F238E27FC236}">
                <a16:creationId xmlns:a16="http://schemas.microsoft.com/office/drawing/2014/main" id="{2A8B2A6B-0F7D-4AF3-BBD3-BD5AC3A5AAB8}"/>
              </a:ext>
            </a:extLst>
          </p:cNvPr>
          <p:cNvSpPr>
            <a:spLocks noChangeArrowheads="1"/>
          </p:cNvSpPr>
          <p:nvPr/>
        </p:nvSpPr>
        <p:spPr bwMode="auto">
          <a:xfrm>
            <a:off x="228600" y="2514600"/>
            <a:ext cx="41910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A. Tiềm lực kinh tế của </a:t>
            </a:r>
          </a:p>
          <a:p>
            <a:pPr algn="ctr" eaLnBrk="1" hangingPunct="1"/>
            <a:r>
              <a:rPr lang="en-US" altLang="en-US"/>
              <a:t>nền quốc phòng toàn dân, </a:t>
            </a:r>
          </a:p>
          <a:p>
            <a:pPr algn="ctr" eaLnBrk="1" hangingPunct="1"/>
            <a:r>
              <a:rPr lang="en-US" altLang="en-US"/>
              <a:t>an ninh nhân dân</a:t>
            </a:r>
          </a:p>
        </p:txBody>
      </p:sp>
      <p:sp>
        <p:nvSpPr>
          <p:cNvPr id="65549" name="AutoShape 13">
            <a:extLst>
              <a:ext uri="{FF2B5EF4-FFF2-40B4-BE49-F238E27FC236}">
                <a16:creationId xmlns:a16="http://schemas.microsoft.com/office/drawing/2014/main" id="{6D9E0542-E2BB-4F7A-A33B-6DF576D55623}"/>
              </a:ext>
            </a:extLst>
          </p:cNvPr>
          <p:cNvSpPr>
            <a:spLocks noChangeArrowheads="1"/>
          </p:cNvSpPr>
          <p:nvPr/>
        </p:nvSpPr>
        <p:spPr bwMode="auto">
          <a:xfrm>
            <a:off x="228600" y="43434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C. Khả năng kinh tế của </a:t>
            </a:r>
          </a:p>
          <a:p>
            <a:pPr algn="ctr"/>
            <a:r>
              <a:rPr lang="en-US" altLang="en-US" sz="2400">
                <a:solidFill>
                  <a:schemeClr val="bg1"/>
                </a:solidFill>
              </a:rPr>
              <a:t>đất nước khi tiến hành </a:t>
            </a:r>
          </a:p>
          <a:p>
            <a:pPr algn="ctr"/>
            <a:r>
              <a:rPr lang="en-US" altLang="en-US" sz="2400">
                <a:solidFill>
                  <a:schemeClr val="bg1"/>
                </a:solidFill>
              </a:rPr>
              <a:t>chiến tranh xảy ra</a:t>
            </a:r>
            <a:endParaRPr lang="vi-VN" altLang="en-US" sz="2400" b="1">
              <a:solidFill>
                <a:schemeClr val="bg1"/>
              </a:solidFill>
            </a:endParaRPr>
          </a:p>
        </p:txBody>
      </p:sp>
      <p:sp>
        <p:nvSpPr>
          <p:cNvPr id="106515" name="Oval 19">
            <a:extLst>
              <a:ext uri="{FF2B5EF4-FFF2-40B4-BE49-F238E27FC236}">
                <a16:creationId xmlns:a16="http://schemas.microsoft.com/office/drawing/2014/main" id="{FF30AF41-D931-46E6-BA0F-415E706EC398}"/>
              </a:ext>
            </a:extLst>
          </p:cNvPr>
          <p:cNvSpPr>
            <a:spLocks noChangeArrowheads="1"/>
          </p:cNvSpPr>
          <p:nvPr/>
        </p:nvSpPr>
        <p:spPr bwMode="auto">
          <a:xfrm>
            <a:off x="47625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0600" name="Picture 20" descr="ani32">
            <a:hlinkClick r:id="rId7" action="ppaction://hlinksldjump"/>
            <a:extLst>
              <a:ext uri="{FF2B5EF4-FFF2-40B4-BE49-F238E27FC236}">
                <a16:creationId xmlns:a16="http://schemas.microsoft.com/office/drawing/2014/main" id="{AF1450AF-7A17-4F44-A469-27605F5A7F1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a:extLst>
              <a:ext uri="{FF2B5EF4-FFF2-40B4-BE49-F238E27FC236}">
                <a16:creationId xmlns:a16="http://schemas.microsoft.com/office/drawing/2014/main" id="{F70E920F-491C-4548-86C2-5392A2C3BD9F}"/>
              </a:ext>
            </a:extLst>
          </p:cNvPr>
          <p:cNvSpPr>
            <a:spLocks noChangeArrowheads="1"/>
          </p:cNvSpPr>
          <p:nvPr/>
        </p:nvSpPr>
        <p:spPr bwMode="auto">
          <a:xfrm>
            <a:off x="474662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6518" name="Oval 22">
            <a:extLst>
              <a:ext uri="{FF2B5EF4-FFF2-40B4-BE49-F238E27FC236}">
                <a16:creationId xmlns:a16="http://schemas.microsoft.com/office/drawing/2014/main" id="{9E908574-14F9-44D8-A061-CFC78FBF2AD9}"/>
              </a:ext>
            </a:extLst>
          </p:cNvPr>
          <p:cNvSpPr>
            <a:spLocks noChangeArrowheads="1"/>
          </p:cNvSpPr>
          <p:nvPr/>
        </p:nvSpPr>
        <p:spPr bwMode="auto">
          <a:xfrm>
            <a:off x="47625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6519" name="Oval 23">
            <a:extLst>
              <a:ext uri="{FF2B5EF4-FFF2-40B4-BE49-F238E27FC236}">
                <a16:creationId xmlns:a16="http://schemas.microsoft.com/office/drawing/2014/main" id="{41BB1CB6-F1AB-41AD-9638-3A326A66FC5E}"/>
              </a:ext>
            </a:extLst>
          </p:cNvPr>
          <p:cNvSpPr>
            <a:spLocks noChangeArrowheads="1"/>
          </p:cNvSpPr>
          <p:nvPr/>
        </p:nvSpPr>
        <p:spPr bwMode="auto">
          <a:xfrm>
            <a:off x="4737100"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6520" name="Oval 24">
            <a:extLst>
              <a:ext uri="{FF2B5EF4-FFF2-40B4-BE49-F238E27FC236}">
                <a16:creationId xmlns:a16="http://schemas.microsoft.com/office/drawing/2014/main" id="{71AD312B-634F-4EB3-9601-6BAC12557FC4}"/>
              </a:ext>
            </a:extLst>
          </p:cNvPr>
          <p:cNvSpPr>
            <a:spLocks noChangeArrowheads="1"/>
          </p:cNvSpPr>
          <p:nvPr/>
        </p:nvSpPr>
        <p:spPr bwMode="auto">
          <a:xfrm>
            <a:off x="4746625"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6521" name="Oval 25">
            <a:extLst>
              <a:ext uri="{FF2B5EF4-FFF2-40B4-BE49-F238E27FC236}">
                <a16:creationId xmlns:a16="http://schemas.microsoft.com/office/drawing/2014/main" id="{DD4A8291-00E8-4017-A879-2234E53AA153}"/>
              </a:ext>
            </a:extLst>
          </p:cNvPr>
          <p:cNvSpPr>
            <a:spLocks noChangeArrowheads="1"/>
          </p:cNvSpPr>
          <p:nvPr/>
        </p:nvSpPr>
        <p:spPr bwMode="auto">
          <a:xfrm>
            <a:off x="4746625"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6522" name="Oval 26">
            <a:extLst>
              <a:ext uri="{FF2B5EF4-FFF2-40B4-BE49-F238E27FC236}">
                <a16:creationId xmlns:a16="http://schemas.microsoft.com/office/drawing/2014/main" id="{4024CE09-3561-4EF6-BDE5-C45F8C7E3289}"/>
              </a:ext>
            </a:extLst>
          </p:cNvPr>
          <p:cNvSpPr>
            <a:spLocks noChangeArrowheads="1"/>
          </p:cNvSpPr>
          <p:nvPr/>
        </p:nvSpPr>
        <p:spPr bwMode="auto">
          <a:xfrm>
            <a:off x="4746625"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6523" name="Text Box 27">
            <a:extLst>
              <a:ext uri="{FF2B5EF4-FFF2-40B4-BE49-F238E27FC236}">
                <a16:creationId xmlns:a16="http://schemas.microsoft.com/office/drawing/2014/main" id="{C829A081-EA28-4A68-8CD0-2B23DC0535C1}"/>
              </a:ext>
            </a:extLst>
          </p:cNvPr>
          <p:cNvSpPr txBox="1">
            <a:spLocks noChangeArrowheads="1"/>
          </p:cNvSpPr>
          <p:nvPr/>
        </p:nvSpPr>
        <p:spPr bwMode="auto">
          <a:xfrm>
            <a:off x="3352800" y="63388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6524" name="Text Box 28">
            <a:extLst>
              <a:ext uri="{FF2B5EF4-FFF2-40B4-BE49-F238E27FC236}">
                <a16:creationId xmlns:a16="http://schemas.microsoft.com/office/drawing/2014/main" id="{6661AF71-94C3-4F36-A138-7FD553DF3F74}"/>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BADE5CE4-512B-4962-AE09-50C09FF7C828}"/>
              </a:ext>
            </a:extLst>
          </p:cNvPr>
          <p:cNvSpPr>
            <a:spLocks noChangeArrowheads="1"/>
          </p:cNvSpPr>
          <p:nvPr/>
        </p:nvSpPr>
        <p:spPr bwMode="auto">
          <a:xfrm>
            <a:off x="4648200" y="25146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B. Sức mạnh kinh tế của </a:t>
            </a:r>
          </a:p>
          <a:p>
            <a:pPr algn="ctr"/>
            <a:r>
              <a:rPr lang="en-US" altLang="en-US" sz="2400">
                <a:solidFill>
                  <a:schemeClr val="bg1"/>
                </a:solidFill>
              </a:rPr>
              <a:t>nền quốc phòng toàn dân, </a:t>
            </a:r>
          </a:p>
          <a:p>
            <a:pPr algn="ctr"/>
            <a:r>
              <a:rPr lang="en-US" altLang="en-US" sz="2400">
                <a:solidFill>
                  <a:schemeClr val="bg1"/>
                </a:solidFill>
              </a:rPr>
              <a:t>an ninh nhân dân</a:t>
            </a:r>
            <a:endParaRPr lang="vi-VN" altLang="en-US" sz="2400" b="1">
              <a:solidFill>
                <a:schemeClr val="bg1"/>
              </a:solidFill>
            </a:endParaRPr>
          </a:p>
        </p:txBody>
      </p:sp>
      <p:sp>
        <p:nvSpPr>
          <p:cNvPr id="28" name="AutoShape 13">
            <a:extLst>
              <a:ext uri="{FF2B5EF4-FFF2-40B4-BE49-F238E27FC236}">
                <a16:creationId xmlns:a16="http://schemas.microsoft.com/office/drawing/2014/main" id="{77307910-5C79-4F8D-AA8B-AF5C930B0643}"/>
              </a:ext>
            </a:extLst>
          </p:cNvPr>
          <p:cNvSpPr>
            <a:spLocks noChangeArrowheads="1"/>
          </p:cNvSpPr>
          <p:nvPr/>
        </p:nvSpPr>
        <p:spPr bwMode="auto">
          <a:xfrm>
            <a:off x="4648200" y="4343400"/>
            <a:ext cx="4267200" cy="14605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Điều kiện kinh tế </a:t>
            </a:r>
          </a:p>
          <a:p>
            <a:pPr algn="ctr" eaLnBrk="1" hangingPunct="1"/>
            <a:r>
              <a:rPr lang="en-US" altLang="en-US" sz="2400">
                <a:solidFill>
                  <a:schemeClr val="bg1"/>
                </a:solidFill>
              </a:rPr>
              <a:t>của đất nước trong </a:t>
            </a:r>
          </a:p>
          <a:p>
            <a:pPr algn="ctr" eaLnBrk="1" hangingPunct="1"/>
            <a:r>
              <a:rPr lang="en-US" altLang="en-US" sz="2400">
                <a:solidFill>
                  <a:schemeClr val="bg1"/>
                </a:solidFill>
              </a:rPr>
              <a:t>điều kiện chiến tranh</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EF5F881D-223E-473B-8EBB-95AF8A3B3CBF}"/>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48</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650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seq concurrent="1" nextAc="seek">
              <p:cTn id="34" restart="whenNotActive" fill="hold" evtFilter="cancelBubble" nodeType="interactiveSeq">
                <p:stCondLst>
                  <p:cond evt="onClick" delay="0">
                    <p:tgtEl>
                      <p:spTgt spid="10652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652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6522"/>
                                        </p:tgtEl>
                                      </p:cBhvr>
                                    </p:animEffect>
                                    <p:set>
                                      <p:cBhvr>
                                        <p:cTn id="42"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6521"/>
                                        </p:tgtEl>
                                      </p:cBhvr>
                                    </p:animEffect>
                                    <p:set>
                                      <p:cBhvr>
                                        <p:cTn id="46"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6520"/>
                                        </p:tgtEl>
                                      </p:cBhvr>
                                    </p:animEffect>
                                    <p:set>
                                      <p:cBhvr>
                                        <p:cTn id="50"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6519"/>
                                        </p:tgtEl>
                                      </p:cBhvr>
                                    </p:animEffect>
                                    <p:set>
                                      <p:cBhvr>
                                        <p:cTn id="54"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6518"/>
                                        </p:tgtEl>
                                      </p:cBhvr>
                                    </p:animEffect>
                                    <p:set>
                                      <p:cBhvr>
                                        <p:cTn id="58"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6517"/>
                                        </p:tgtEl>
                                      </p:cBhvr>
                                    </p:animEffect>
                                    <p:set>
                                      <p:cBhvr>
                                        <p:cTn id="62"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6515"/>
                                        </p:tgtEl>
                                      </p:cBhvr>
                                    </p:animEffect>
                                    <p:set>
                                      <p:cBhvr>
                                        <p:cTn id="66"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6498"/>
                                        </p:tgtEl>
                                      </p:cBhvr>
                                    </p:animEffect>
                                    <p:set>
                                      <p:cBhvr>
                                        <p:cTn id="70"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a:extLst>
              <a:ext uri="{FF2B5EF4-FFF2-40B4-BE49-F238E27FC236}">
                <a16:creationId xmlns:a16="http://schemas.microsoft.com/office/drawing/2014/main" id="{884D37DB-7DDC-45D0-B3B8-16794079D395}"/>
              </a:ext>
            </a:extLst>
          </p:cNvPr>
          <p:cNvSpPr>
            <a:spLocks noChangeArrowheads="1"/>
          </p:cNvSpPr>
          <p:nvPr/>
        </p:nvSpPr>
        <p:spPr bwMode="auto">
          <a:xfrm>
            <a:off x="4711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sp>
        <p:nvSpPr>
          <p:cNvPr id="107539" name="Oval 19">
            <a:extLst>
              <a:ext uri="{FF2B5EF4-FFF2-40B4-BE49-F238E27FC236}">
                <a16:creationId xmlns:a16="http://schemas.microsoft.com/office/drawing/2014/main" id="{D795E934-E815-4A57-B141-5DC54D3ADEFB}"/>
              </a:ext>
            </a:extLst>
          </p:cNvPr>
          <p:cNvSpPr>
            <a:spLocks noChangeArrowheads="1"/>
          </p:cNvSpPr>
          <p:nvPr/>
        </p:nvSpPr>
        <p:spPr bwMode="auto">
          <a:xfrm>
            <a:off x="4711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2644" name="Picture 20" descr="ani32">
            <a:hlinkClick r:id="rId6" action="ppaction://hlinksldjump"/>
            <a:extLst>
              <a:ext uri="{FF2B5EF4-FFF2-40B4-BE49-F238E27FC236}">
                <a16:creationId xmlns:a16="http://schemas.microsoft.com/office/drawing/2014/main" id="{9CFF1849-2D0C-45CC-AACF-86850CFE878A}"/>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a:extLst>
              <a:ext uri="{FF2B5EF4-FFF2-40B4-BE49-F238E27FC236}">
                <a16:creationId xmlns:a16="http://schemas.microsoft.com/office/drawing/2014/main" id="{353F4240-58AC-425D-8C81-4B3989BB9911}"/>
              </a:ext>
            </a:extLst>
          </p:cNvPr>
          <p:cNvSpPr>
            <a:spLocks noChangeArrowheads="1"/>
          </p:cNvSpPr>
          <p:nvPr/>
        </p:nvSpPr>
        <p:spPr bwMode="auto">
          <a:xfrm>
            <a:off x="4711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7542" name="Oval 22">
            <a:extLst>
              <a:ext uri="{FF2B5EF4-FFF2-40B4-BE49-F238E27FC236}">
                <a16:creationId xmlns:a16="http://schemas.microsoft.com/office/drawing/2014/main" id="{07E8F60E-60A0-4DC7-B89C-92F688D16A76}"/>
              </a:ext>
            </a:extLst>
          </p:cNvPr>
          <p:cNvSpPr>
            <a:spLocks noChangeArrowheads="1"/>
          </p:cNvSpPr>
          <p:nvPr/>
        </p:nvSpPr>
        <p:spPr bwMode="auto">
          <a:xfrm>
            <a:off x="4711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7543" name="Oval 23">
            <a:extLst>
              <a:ext uri="{FF2B5EF4-FFF2-40B4-BE49-F238E27FC236}">
                <a16:creationId xmlns:a16="http://schemas.microsoft.com/office/drawing/2014/main" id="{812B0835-AE48-40AB-B833-E29584959CBA}"/>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7544" name="Oval 24">
            <a:extLst>
              <a:ext uri="{FF2B5EF4-FFF2-40B4-BE49-F238E27FC236}">
                <a16:creationId xmlns:a16="http://schemas.microsoft.com/office/drawing/2014/main" id="{819FE167-9525-4F9C-A48E-9ED598919208}"/>
              </a:ext>
            </a:extLst>
          </p:cNvPr>
          <p:cNvSpPr>
            <a:spLocks noChangeArrowheads="1"/>
          </p:cNvSpPr>
          <p:nvPr/>
        </p:nvSpPr>
        <p:spPr bwMode="auto">
          <a:xfrm>
            <a:off x="4711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7545" name="Oval 25">
            <a:extLst>
              <a:ext uri="{FF2B5EF4-FFF2-40B4-BE49-F238E27FC236}">
                <a16:creationId xmlns:a16="http://schemas.microsoft.com/office/drawing/2014/main" id="{7BCF89E5-350D-4AD9-A449-38A06828B10A}"/>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7546" name="Oval 26">
            <a:extLst>
              <a:ext uri="{FF2B5EF4-FFF2-40B4-BE49-F238E27FC236}">
                <a16:creationId xmlns:a16="http://schemas.microsoft.com/office/drawing/2014/main" id="{3F58A34B-5EF0-4074-8403-46F6972F728C}"/>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7547" name="Text Box 27">
            <a:extLst>
              <a:ext uri="{FF2B5EF4-FFF2-40B4-BE49-F238E27FC236}">
                <a16:creationId xmlns:a16="http://schemas.microsoft.com/office/drawing/2014/main" id="{B4DFAB48-E68A-4F85-BB86-8C442BD97E1F}"/>
              </a:ext>
            </a:extLst>
          </p:cNvPr>
          <p:cNvSpPr txBox="1">
            <a:spLocks noChangeArrowheads="1"/>
          </p:cNvSpPr>
          <p:nvPr/>
        </p:nvSpPr>
        <p:spPr bwMode="auto">
          <a:xfrm>
            <a:off x="34290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7548" name="Text Box 28">
            <a:extLst>
              <a:ext uri="{FF2B5EF4-FFF2-40B4-BE49-F238E27FC236}">
                <a16:creationId xmlns:a16="http://schemas.microsoft.com/office/drawing/2014/main" id="{C277D3E8-710B-4969-AEB2-6A2F75287890}"/>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pic>
        <p:nvPicPr>
          <p:cNvPr id="35" name="Picture 15" descr="people008">
            <a:extLst>
              <a:ext uri="{FF2B5EF4-FFF2-40B4-BE49-F238E27FC236}">
                <a16:creationId xmlns:a16="http://schemas.microsoft.com/office/drawing/2014/main" id="{7814E3F3-396A-4C25-855D-8DD6797256FD}"/>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76200" y="6013450"/>
            <a:ext cx="7286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a:extLst>
              <a:ext uri="{FF2B5EF4-FFF2-40B4-BE49-F238E27FC236}">
                <a16:creationId xmlns:a16="http://schemas.microsoft.com/office/drawing/2014/main" id="{72118172-9B46-4FCC-9DB9-131A43360C3A}"/>
              </a:ext>
            </a:extLst>
          </p:cNvPr>
          <p:cNvSpPr txBox="1">
            <a:spLocks noChangeArrowheads="1"/>
          </p:cNvSpPr>
          <p:nvPr/>
        </p:nvSpPr>
        <p:spPr bwMode="auto">
          <a:xfrm>
            <a:off x="1752600" y="1198563"/>
            <a:ext cx="6781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i="1"/>
              <a:t>Xây dựng nền QPTD, ANND là tạo ra:</a:t>
            </a:r>
          </a:p>
        </p:txBody>
      </p:sp>
      <p:sp>
        <p:nvSpPr>
          <p:cNvPr id="38" name="AutoShape 5">
            <a:extLst>
              <a:ext uri="{FF2B5EF4-FFF2-40B4-BE49-F238E27FC236}">
                <a16:creationId xmlns:a16="http://schemas.microsoft.com/office/drawing/2014/main" id="{4A5237E2-198B-4CA3-B5E3-16944C7DBB36}"/>
              </a:ext>
            </a:extLst>
          </p:cNvPr>
          <p:cNvSpPr>
            <a:spLocks noChangeArrowheads="1"/>
          </p:cNvSpPr>
          <p:nvPr/>
        </p:nvSpPr>
        <p:spPr bwMode="auto">
          <a:xfrm>
            <a:off x="228600" y="4343400"/>
            <a:ext cx="41910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 Sức mạnh và khả năng </a:t>
            </a:r>
          </a:p>
          <a:p>
            <a:pPr algn="ctr" eaLnBrk="1" hangingPunct="1"/>
            <a:r>
              <a:rPr lang="en-US" altLang="en-US"/>
              <a:t>bảo vệ Tổ quốc</a:t>
            </a:r>
          </a:p>
        </p:txBody>
      </p:sp>
      <p:sp>
        <p:nvSpPr>
          <p:cNvPr id="42" name="AutoShape 9">
            <a:extLst>
              <a:ext uri="{FF2B5EF4-FFF2-40B4-BE49-F238E27FC236}">
                <a16:creationId xmlns:a16="http://schemas.microsoft.com/office/drawing/2014/main" id="{7F8ED567-57DA-423D-AEDF-22C1AA195167}"/>
              </a:ext>
            </a:extLst>
          </p:cNvPr>
          <p:cNvSpPr>
            <a:spLocks noChangeArrowheads="1"/>
          </p:cNvSpPr>
          <p:nvPr/>
        </p:nvSpPr>
        <p:spPr bwMode="auto">
          <a:xfrm>
            <a:off x="4648200" y="4343400"/>
            <a:ext cx="4267200" cy="1430338"/>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D</a:t>
            </a:r>
            <a:r>
              <a:rPr lang="vi-VN" altLang="en-US" sz="2400">
                <a:solidFill>
                  <a:schemeClr val="bg1"/>
                </a:solidFill>
              </a:rPr>
              <a:t>. </a:t>
            </a:r>
            <a:r>
              <a:rPr lang="en-US" altLang="en-US" sz="2400">
                <a:solidFill>
                  <a:schemeClr val="bg1"/>
                </a:solidFill>
              </a:rPr>
              <a:t>Lực lượng </a:t>
            </a:r>
            <a:r>
              <a:rPr lang="vi-VN" altLang="en-US" sz="2400">
                <a:solidFill>
                  <a:schemeClr val="bg1"/>
                </a:solidFill>
              </a:rPr>
              <a:t>vũ trang</a:t>
            </a:r>
            <a:r>
              <a:rPr lang="en-US" altLang="en-US" sz="2400">
                <a:solidFill>
                  <a:schemeClr val="bg1"/>
                </a:solidFill>
              </a:rPr>
              <a:t> hùng </a:t>
            </a:r>
          </a:p>
          <a:p>
            <a:pPr algn="ctr"/>
            <a:r>
              <a:rPr lang="en-US" altLang="en-US" sz="2400">
                <a:solidFill>
                  <a:schemeClr val="bg1"/>
                </a:solidFill>
              </a:rPr>
              <a:t>mạnh để đánh bại kẻ thù </a:t>
            </a:r>
            <a:endParaRPr lang="vi-VN" altLang="en-US" sz="2400" b="1">
              <a:solidFill>
                <a:schemeClr val="bg1"/>
              </a:solidFill>
            </a:endParaRPr>
          </a:p>
        </p:txBody>
      </p:sp>
      <p:sp>
        <p:nvSpPr>
          <p:cNvPr id="25" name="AutoShape 9">
            <a:extLst>
              <a:ext uri="{FF2B5EF4-FFF2-40B4-BE49-F238E27FC236}">
                <a16:creationId xmlns:a16="http://schemas.microsoft.com/office/drawing/2014/main" id="{2F98E21A-9F28-4076-8FC5-2A40F4A7E4DE}"/>
              </a:ext>
            </a:extLst>
          </p:cNvPr>
          <p:cNvSpPr>
            <a:spLocks noChangeArrowheads="1"/>
          </p:cNvSpPr>
          <p:nvPr/>
        </p:nvSpPr>
        <p:spPr bwMode="auto">
          <a:xfrm>
            <a:off x="4648200" y="2514600"/>
            <a:ext cx="4267200" cy="141287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B</a:t>
            </a:r>
            <a:r>
              <a:rPr lang="vi-VN" altLang="en-US" sz="2400">
                <a:solidFill>
                  <a:schemeClr val="bg1"/>
                </a:solidFill>
              </a:rPr>
              <a:t>. </a:t>
            </a:r>
            <a:r>
              <a:rPr lang="en-US" altLang="en-US" sz="2400">
                <a:solidFill>
                  <a:schemeClr val="bg1"/>
                </a:solidFill>
              </a:rPr>
              <a:t>Lực lượng tổng hợp </a:t>
            </a:r>
          </a:p>
          <a:p>
            <a:pPr algn="ctr"/>
            <a:r>
              <a:rPr lang="en-US" altLang="en-US" sz="2400">
                <a:solidFill>
                  <a:schemeClr val="bg1"/>
                </a:solidFill>
              </a:rPr>
              <a:t>để bảo vệ Tổ quốc</a:t>
            </a:r>
            <a:endParaRPr lang="vi-VN" altLang="en-US" sz="2400" b="1">
              <a:solidFill>
                <a:schemeClr val="bg1"/>
              </a:solidFill>
            </a:endParaRPr>
          </a:p>
        </p:txBody>
      </p:sp>
      <p:sp>
        <p:nvSpPr>
          <p:cNvPr id="26" name="AutoShape 9">
            <a:extLst>
              <a:ext uri="{FF2B5EF4-FFF2-40B4-BE49-F238E27FC236}">
                <a16:creationId xmlns:a16="http://schemas.microsoft.com/office/drawing/2014/main" id="{18E68BCE-72A0-4835-AAB3-A7B0EEFF7590}"/>
              </a:ext>
            </a:extLst>
          </p:cNvPr>
          <p:cNvSpPr>
            <a:spLocks noChangeArrowheads="1"/>
          </p:cNvSpPr>
          <p:nvPr/>
        </p:nvSpPr>
        <p:spPr bwMode="auto">
          <a:xfrm>
            <a:off x="228600" y="2549525"/>
            <a:ext cx="4191000" cy="141287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a:t>
            </a:r>
            <a:r>
              <a:rPr lang="vi-VN" altLang="en-US" sz="2400">
                <a:solidFill>
                  <a:schemeClr val="bg1"/>
                </a:solidFill>
              </a:rPr>
              <a:t>. </a:t>
            </a:r>
            <a:r>
              <a:rPr lang="en-US" altLang="en-US" sz="2400">
                <a:solidFill>
                  <a:schemeClr val="bg1"/>
                </a:solidFill>
              </a:rPr>
              <a:t>S</a:t>
            </a:r>
            <a:r>
              <a:rPr lang="vi-VN" altLang="en-US" sz="2400">
                <a:solidFill>
                  <a:schemeClr val="bg1"/>
                </a:solidFill>
              </a:rPr>
              <a:t>ức mạnh </a:t>
            </a:r>
            <a:r>
              <a:rPr lang="en-US" altLang="en-US" sz="2400">
                <a:solidFill>
                  <a:schemeClr val="bg1"/>
                </a:solidFill>
              </a:rPr>
              <a:t>của đất nước </a:t>
            </a:r>
          </a:p>
          <a:p>
            <a:pPr algn="ctr"/>
            <a:r>
              <a:rPr lang="en-US" altLang="en-US" sz="2400">
                <a:solidFill>
                  <a:schemeClr val="bg1"/>
                </a:solidFill>
              </a:rPr>
              <a:t>để đánh bại kẻ thù</a:t>
            </a:r>
            <a:endParaRPr lang="vi-VN" altLang="en-US" sz="2400" b="1">
              <a:solidFill>
                <a:schemeClr val="bg1"/>
              </a:solidFill>
            </a:endParaRPr>
          </a:p>
        </p:txBody>
      </p:sp>
      <p:sp>
        <p:nvSpPr>
          <p:cNvPr id="27" name="Rectangle: Rounded Corners 26">
            <a:extLst>
              <a:ext uri="{FF2B5EF4-FFF2-40B4-BE49-F238E27FC236}">
                <a16:creationId xmlns:a16="http://schemas.microsoft.com/office/drawing/2014/main" id="{A26142E3-5D80-4D38-B3D9-55AA92BF2FEE}"/>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49</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112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212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312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412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754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754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07546"/>
                                        </p:tgtEl>
                                      </p:cBhvr>
                                    </p:animEffect>
                                    <p:set>
                                      <p:cBhvr>
                                        <p:cTn id="34"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07545"/>
                                        </p:tgtEl>
                                      </p:cBhvr>
                                    </p:animEffect>
                                    <p:set>
                                      <p:cBhvr>
                                        <p:cTn id="38"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07544"/>
                                        </p:tgtEl>
                                      </p:cBhvr>
                                    </p:animEffect>
                                    <p:set>
                                      <p:cBhvr>
                                        <p:cTn id="42"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07543"/>
                                        </p:tgtEl>
                                      </p:cBhvr>
                                    </p:animEffect>
                                    <p:set>
                                      <p:cBhvr>
                                        <p:cTn id="46"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07542"/>
                                        </p:tgtEl>
                                      </p:cBhvr>
                                    </p:animEffect>
                                    <p:set>
                                      <p:cBhvr>
                                        <p:cTn id="50"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07541"/>
                                        </p:tgtEl>
                                      </p:cBhvr>
                                    </p:animEffect>
                                    <p:set>
                                      <p:cBhvr>
                                        <p:cTn id="54"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07539"/>
                                        </p:tgtEl>
                                      </p:cBhvr>
                                    </p:animEffect>
                                    <p:set>
                                      <p:cBhvr>
                                        <p:cTn id="58"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07522"/>
                                        </p:tgtEl>
                                      </p:cBhvr>
                                    </p:animEffect>
                                    <p:set>
                                      <p:cBhvr>
                                        <p:cTn id="62"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3" restart="whenNotActive" fill="hold" evtFilter="cancelBubble" nodeType="interactiveSeq">
                <p:stCondLst>
                  <p:cond evt="onClick" delay="0">
                    <p:tgtEl>
                      <p:spTgt spid="3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38"/>
                                        </p:tgtEl>
                                        <p:attrNameLst>
                                          <p:attrName>style.color</p:attrName>
                                        </p:attrNameLst>
                                      </p:cBhvr>
                                      <p:by>
                                        <p:hsl h="-7200000" s="0" l="0"/>
                                      </p:by>
                                    </p:animClr>
                                    <p:animClr clrSpc="hsl" dir="cw">
                                      <p:cBhvr>
                                        <p:cTn id="68" dur="500" fill="hold"/>
                                        <p:tgtEl>
                                          <p:spTgt spid="38"/>
                                        </p:tgtEl>
                                        <p:attrNameLst>
                                          <p:attrName>fillcolor</p:attrName>
                                        </p:attrNameLst>
                                      </p:cBhvr>
                                      <p:by>
                                        <p:hsl h="-7200000" s="0" l="0"/>
                                      </p:by>
                                    </p:animClr>
                                    <p:animClr clrSpc="hsl" dir="cw">
                                      <p:cBhvr>
                                        <p:cTn id="69" dur="500" fill="hold"/>
                                        <p:tgtEl>
                                          <p:spTgt spid="38"/>
                                        </p:tgtEl>
                                        <p:attrNameLst>
                                          <p:attrName>stroke.color</p:attrName>
                                        </p:attrNameLst>
                                      </p:cBhvr>
                                      <p:by>
                                        <p:hsl h="-7200000" s="0" l="0"/>
                                      </p:by>
                                    </p:animClr>
                                    <p:set>
                                      <p:cBhvr>
                                        <p:cTn id="70" dur="500" fill="hold"/>
                                        <p:tgtEl>
                                          <p:spTgt spid="3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4">
            <a:extLst>
              <a:ext uri="{FF2B5EF4-FFF2-40B4-BE49-F238E27FC236}">
                <a16:creationId xmlns:a16="http://schemas.microsoft.com/office/drawing/2014/main" id="{B163A489-C514-4F94-B850-D036477C919A}"/>
              </a:ext>
            </a:extLst>
          </p:cNvPr>
          <p:cNvSpPr txBox="1">
            <a:spLocks noChangeArrowheads="1"/>
          </p:cNvSpPr>
          <p:nvPr/>
        </p:nvSpPr>
        <p:spPr bwMode="auto">
          <a:xfrm>
            <a:off x="1527175" y="1250950"/>
            <a:ext cx="7210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Một trong những nội dung xây dựng</a:t>
            </a:r>
          </a:p>
          <a:p>
            <a:pPr algn="ctr"/>
            <a:r>
              <a:rPr lang="en-US" altLang="en-US" sz="3000"/>
              <a:t>thế trận QPTD, ANND là:</a:t>
            </a:r>
          </a:p>
        </p:txBody>
      </p:sp>
      <p:sp>
        <p:nvSpPr>
          <p:cNvPr id="22531" name="AutoShape 5">
            <a:extLst>
              <a:ext uri="{FF2B5EF4-FFF2-40B4-BE49-F238E27FC236}">
                <a16:creationId xmlns:a16="http://schemas.microsoft.com/office/drawing/2014/main" id="{6B5293B6-7A5A-4CC1-AF16-C83E4A71DCED}"/>
              </a:ext>
            </a:extLst>
          </p:cNvPr>
          <p:cNvSpPr>
            <a:spLocks noChangeArrowheads="1"/>
          </p:cNvSpPr>
          <p:nvPr/>
        </p:nvSpPr>
        <p:spPr bwMode="auto">
          <a:xfrm>
            <a:off x="277813" y="4343400"/>
            <a:ext cx="4141787"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 Tổ chức phòng thủ dân </a:t>
            </a:r>
          </a:p>
          <a:p>
            <a:pPr algn="ctr" eaLnBrk="1" hangingPunct="1"/>
            <a:r>
              <a:rPr lang="en-US" altLang="en-US" sz="2400"/>
              <a:t>sự, kết hợp cải tạo địa hình </a:t>
            </a:r>
          </a:p>
          <a:p>
            <a:pPr algn="ctr" eaLnBrk="1" hangingPunct="1"/>
            <a:r>
              <a:rPr lang="en-US" altLang="en-US" sz="2400"/>
              <a:t>với xây dựng hạ tầng</a:t>
            </a:r>
          </a:p>
        </p:txBody>
      </p:sp>
      <p:sp>
        <p:nvSpPr>
          <p:cNvPr id="22532" name="AutoShape 9">
            <a:extLst>
              <a:ext uri="{FF2B5EF4-FFF2-40B4-BE49-F238E27FC236}">
                <a16:creationId xmlns:a16="http://schemas.microsoft.com/office/drawing/2014/main" id="{41848F42-80D4-4028-9153-07AD38EE098E}"/>
              </a:ext>
            </a:extLst>
          </p:cNvPr>
          <p:cNvSpPr>
            <a:spLocks noChangeArrowheads="1"/>
          </p:cNvSpPr>
          <p:nvPr/>
        </p:nvSpPr>
        <p:spPr bwMode="auto">
          <a:xfrm>
            <a:off x="277813" y="2493963"/>
            <a:ext cx="4141787"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 A. Tổ chức phòng thủ quân</a:t>
            </a:r>
          </a:p>
          <a:p>
            <a:pPr algn="ctr"/>
            <a:r>
              <a:rPr lang="en-US" altLang="en-US" sz="2400"/>
              <a:t> sự, kết hợp với chủ động </a:t>
            </a:r>
          </a:p>
          <a:p>
            <a:pPr algn="ctr"/>
            <a:r>
              <a:rPr lang="en-US" altLang="en-US" sz="2400"/>
              <a:t>tiến công tiêu diệt địch</a:t>
            </a:r>
            <a:endParaRPr lang="vi-VN" altLang="en-US" sz="2400" b="1"/>
          </a:p>
        </p:txBody>
      </p:sp>
      <p:sp>
        <p:nvSpPr>
          <p:cNvPr id="22533" name="AutoShape 9">
            <a:extLst>
              <a:ext uri="{FF2B5EF4-FFF2-40B4-BE49-F238E27FC236}">
                <a16:creationId xmlns:a16="http://schemas.microsoft.com/office/drawing/2014/main" id="{B2FA52A6-D136-4330-A6EF-7C74DCDE15FA}"/>
              </a:ext>
            </a:extLst>
          </p:cNvPr>
          <p:cNvSpPr>
            <a:spLocks noChangeArrowheads="1"/>
          </p:cNvSpPr>
          <p:nvPr/>
        </p:nvSpPr>
        <p:spPr bwMode="auto">
          <a:xfrm>
            <a:off x="4648200" y="2493963"/>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B. Tổ chức phòng thủ quân</a:t>
            </a:r>
          </a:p>
          <a:p>
            <a:pPr algn="ctr" eaLnBrk="1" hangingPunct="1"/>
            <a:r>
              <a:rPr lang="en-US" altLang="en-US" sz="2400"/>
              <a:t> sự, kết hợp với chủ động </a:t>
            </a:r>
          </a:p>
          <a:p>
            <a:pPr algn="ctr" eaLnBrk="1" hangingPunct="1"/>
            <a:r>
              <a:rPr lang="en-US" altLang="en-US" sz="2400"/>
              <a:t>tiến công tiêu diệt địch</a:t>
            </a:r>
            <a:endParaRPr lang="en-US" altLang="en-US" sz="2400" b="1"/>
          </a:p>
        </p:txBody>
      </p:sp>
      <p:sp>
        <p:nvSpPr>
          <p:cNvPr id="22534" name="AutoShape 9">
            <a:extLst>
              <a:ext uri="{FF2B5EF4-FFF2-40B4-BE49-F238E27FC236}">
                <a16:creationId xmlns:a16="http://schemas.microsoft.com/office/drawing/2014/main" id="{B2C518C1-AFA2-4881-ADA3-B8BC2B34BFBB}"/>
              </a:ext>
            </a:extLst>
          </p:cNvPr>
          <p:cNvSpPr>
            <a:spLocks noChangeArrowheads="1"/>
          </p:cNvSpPr>
          <p:nvPr/>
        </p:nvSpPr>
        <p:spPr bwMode="auto">
          <a:xfrm>
            <a:off x="4648200" y="43434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D. Tổ chức phòng thủ quân </a:t>
            </a:r>
          </a:p>
          <a:p>
            <a:pPr algn="ctr" eaLnBrk="1" hangingPunct="1"/>
            <a:r>
              <a:rPr lang="en-US" altLang="en-US" sz="2400"/>
              <a:t>sự, kết hợp với các biện </a:t>
            </a:r>
          </a:p>
          <a:p>
            <a:pPr algn="ctr" eaLnBrk="1" hangingPunct="1"/>
            <a:r>
              <a:rPr lang="en-US" altLang="en-US" sz="2400"/>
              <a:t>pháp chống địch tiến công</a:t>
            </a:r>
            <a:endParaRPr lang="en-US" altLang="en-US" sz="2400" b="1"/>
          </a:p>
        </p:txBody>
      </p:sp>
      <p:sp>
        <p:nvSpPr>
          <p:cNvPr id="22535" name="Text Box 15">
            <a:extLst>
              <a:ext uri="{FF2B5EF4-FFF2-40B4-BE49-F238E27FC236}">
                <a16:creationId xmlns:a16="http://schemas.microsoft.com/office/drawing/2014/main" id="{96DBD986-DCDC-4CFE-ADD1-3C4551FD6B0D}"/>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05</a:t>
            </a:r>
          </a:p>
        </p:txBody>
      </p:sp>
    </p:spTree>
  </p:cSld>
  <p:clrMapOvr>
    <a:masterClrMapping/>
  </p:clrMapOvr>
  <p:transition spd="slow" advClick="0"/>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a:extLst>
              <a:ext uri="{FF2B5EF4-FFF2-40B4-BE49-F238E27FC236}">
                <a16:creationId xmlns:a16="http://schemas.microsoft.com/office/drawing/2014/main" id="{065B077A-B08F-48D9-9B34-F632DF4B453E}"/>
              </a:ext>
            </a:extLst>
          </p:cNvPr>
          <p:cNvSpPr>
            <a:spLocks noChangeArrowheads="1"/>
          </p:cNvSpPr>
          <p:nvPr/>
        </p:nvSpPr>
        <p:spPr bwMode="auto">
          <a:xfrm>
            <a:off x="4754563" y="61055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8549" name="Picture 15" descr="people008">
            <a:extLst>
              <a:ext uri="{FF2B5EF4-FFF2-40B4-BE49-F238E27FC236}">
                <a16:creationId xmlns:a16="http://schemas.microsoft.com/office/drawing/2014/main" id="{023D0009-90F9-4289-99F8-D34E29DDCB5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90488" y="6053138"/>
            <a:ext cx="6794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Text Box 9">
            <a:extLst>
              <a:ext uri="{FF2B5EF4-FFF2-40B4-BE49-F238E27FC236}">
                <a16:creationId xmlns:a16="http://schemas.microsoft.com/office/drawing/2014/main" id="{355E4480-842F-4427-81A8-5CD7A49951EB}"/>
              </a:ext>
            </a:extLst>
          </p:cNvPr>
          <p:cNvSpPr txBox="1">
            <a:spLocks noChangeArrowheads="1"/>
          </p:cNvSpPr>
          <p:nvPr/>
        </p:nvSpPr>
        <p:spPr bwMode="auto">
          <a:xfrm>
            <a:off x="1981200" y="2667000"/>
            <a:ext cx="2667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sz="2200"/>
          </a:p>
        </p:txBody>
      </p:sp>
      <p:sp>
        <p:nvSpPr>
          <p:cNvPr id="65540" name="Text Box 4">
            <a:extLst>
              <a:ext uri="{FF2B5EF4-FFF2-40B4-BE49-F238E27FC236}">
                <a16:creationId xmlns:a16="http://schemas.microsoft.com/office/drawing/2014/main" id="{1C5FACF8-643B-4CC8-911D-8B86379C1320}"/>
              </a:ext>
            </a:extLst>
          </p:cNvPr>
          <p:cNvSpPr txBox="1">
            <a:spLocks noChangeArrowheads="1"/>
          </p:cNvSpPr>
          <p:nvPr/>
        </p:nvSpPr>
        <p:spPr bwMode="auto">
          <a:xfrm>
            <a:off x="1295400" y="974725"/>
            <a:ext cx="76422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800" i="1"/>
              <a:t>Trong xây dựng nền QPTD, ANND,</a:t>
            </a:r>
          </a:p>
          <a:p>
            <a:pPr algn="ctr">
              <a:spcBef>
                <a:spcPct val="20000"/>
              </a:spcBef>
            </a:pPr>
            <a:r>
              <a:rPr lang="en-US" altLang="en-US" sz="2800" i="1"/>
              <a:t>nền QPTD phải gắn chặt với nền ANND, bởi vì:</a:t>
            </a:r>
          </a:p>
        </p:txBody>
      </p:sp>
      <p:sp>
        <p:nvSpPr>
          <p:cNvPr id="65541" name="AutoShape 5">
            <a:extLst>
              <a:ext uri="{FF2B5EF4-FFF2-40B4-BE49-F238E27FC236}">
                <a16:creationId xmlns:a16="http://schemas.microsoft.com/office/drawing/2014/main" id="{1B5C39AE-F9BB-483D-ABC7-BCCBBC51A8BC}"/>
              </a:ext>
            </a:extLst>
          </p:cNvPr>
          <p:cNvSpPr>
            <a:spLocks noChangeArrowheads="1"/>
          </p:cNvSpPr>
          <p:nvPr/>
        </p:nvSpPr>
        <p:spPr bwMode="auto">
          <a:xfrm>
            <a:off x="4686300" y="2514600"/>
            <a:ext cx="42291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 Quốc phòng, an ninh </a:t>
            </a:r>
          </a:p>
          <a:p>
            <a:pPr algn="ctr" eaLnBrk="1" hangingPunct="1"/>
            <a:r>
              <a:rPr lang="en-US" altLang="en-US"/>
              <a:t>cùng chung mục đích chống thù</a:t>
            </a:r>
          </a:p>
          <a:p>
            <a:pPr algn="ctr" eaLnBrk="1" hangingPunct="1"/>
            <a:r>
              <a:rPr lang="en-US" altLang="en-US"/>
              <a:t>trong, giặc ngoài để BVTQ</a:t>
            </a:r>
          </a:p>
        </p:txBody>
      </p:sp>
      <p:sp>
        <p:nvSpPr>
          <p:cNvPr id="65546" name="AutoShape 10">
            <a:extLst>
              <a:ext uri="{FF2B5EF4-FFF2-40B4-BE49-F238E27FC236}">
                <a16:creationId xmlns:a16="http://schemas.microsoft.com/office/drawing/2014/main" id="{4E5015F9-5319-473F-A1CD-6650A28064F9}"/>
              </a:ext>
            </a:extLst>
          </p:cNvPr>
          <p:cNvSpPr>
            <a:spLocks noChangeArrowheads="1"/>
          </p:cNvSpPr>
          <p:nvPr/>
        </p:nvSpPr>
        <p:spPr bwMode="auto">
          <a:xfrm>
            <a:off x="4686300" y="4343400"/>
            <a:ext cx="4229100" cy="1439863"/>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chemeClr val="bg1"/>
                </a:solidFill>
              </a:rPr>
              <a:t> D. AN luôn đi cùng QP,</a:t>
            </a:r>
          </a:p>
          <a:p>
            <a:pPr algn="ctr" eaLnBrk="1" hangingPunct="1"/>
            <a:r>
              <a:rPr lang="en-US" altLang="en-US" sz="2200">
                <a:solidFill>
                  <a:schemeClr val="bg1"/>
                </a:solidFill>
              </a:rPr>
              <a:t>tạo điều kiện cho quốc phòng</a:t>
            </a:r>
          </a:p>
          <a:p>
            <a:pPr algn="ctr" eaLnBrk="1" hangingPunct="1"/>
            <a:r>
              <a:rPr lang="en-US" altLang="en-US" sz="2200">
                <a:solidFill>
                  <a:schemeClr val="bg1"/>
                </a:solidFill>
              </a:rPr>
              <a:t>nhân dân phát triển mạnh mẽ</a:t>
            </a:r>
            <a:endParaRPr lang="en-US" altLang="en-US" sz="2200" b="1">
              <a:solidFill>
                <a:schemeClr val="bg1"/>
              </a:solidFill>
            </a:endParaRPr>
          </a:p>
        </p:txBody>
      </p:sp>
      <p:sp>
        <p:nvSpPr>
          <p:cNvPr id="108563" name="Oval 19">
            <a:extLst>
              <a:ext uri="{FF2B5EF4-FFF2-40B4-BE49-F238E27FC236}">
                <a16:creationId xmlns:a16="http://schemas.microsoft.com/office/drawing/2014/main" id="{F5DFABED-A957-4D63-A9B9-EEAEDB9B49E8}"/>
              </a:ext>
            </a:extLst>
          </p:cNvPr>
          <p:cNvSpPr>
            <a:spLocks noChangeArrowheads="1"/>
          </p:cNvSpPr>
          <p:nvPr/>
        </p:nvSpPr>
        <p:spPr bwMode="auto">
          <a:xfrm>
            <a:off x="47736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4697" name="Picture 20" descr="ani32">
            <a:hlinkClick r:id="rId7" action="ppaction://hlinksldjump"/>
            <a:extLst>
              <a:ext uri="{FF2B5EF4-FFF2-40B4-BE49-F238E27FC236}">
                <a16:creationId xmlns:a16="http://schemas.microsoft.com/office/drawing/2014/main" id="{469E0496-24DE-4865-8798-8B5BDEF050C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a:extLst>
              <a:ext uri="{FF2B5EF4-FFF2-40B4-BE49-F238E27FC236}">
                <a16:creationId xmlns:a16="http://schemas.microsoft.com/office/drawing/2014/main" id="{CB8B31AE-834A-4989-B291-C22359933500}"/>
              </a:ext>
            </a:extLst>
          </p:cNvPr>
          <p:cNvSpPr>
            <a:spLocks noChangeArrowheads="1"/>
          </p:cNvSpPr>
          <p:nvPr/>
        </p:nvSpPr>
        <p:spPr bwMode="auto">
          <a:xfrm>
            <a:off x="4754563" y="61055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8566" name="Oval 22">
            <a:extLst>
              <a:ext uri="{FF2B5EF4-FFF2-40B4-BE49-F238E27FC236}">
                <a16:creationId xmlns:a16="http://schemas.microsoft.com/office/drawing/2014/main" id="{42E282BA-8210-45CB-9739-11D9F67A5156}"/>
              </a:ext>
            </a:extLst>
          </p:cNvPr>
          <p:cNvSpPr>
            <a:spLocks noChangeArrowheads="1"/>
          </p:cNvSpPr>
          <p:nvPr/>
        </p:nvSpPr>
        <p:spPr bwMode="auto">
          <a:xfrm>
            <a:off x="4773613"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8567" name="Oval 23">
            <a:extLst>
              <a:ext uri="{FF2B5EF4-FFF2-40B4-BE49-F238E27FC236}">
                <a16:creationId xmlns:a16="http://schemas.microsoft.com/office/drawing/2014/main" id="{FC0AA190-F78A-4870-A648-DA9359F5144D}"/>
              </a:ext>
            </a:extLst>
          </p:cNvPr>
          <p:cNvSpPr>
            <a:spLocks noChangeArrowheads="1"/>
          </p:cNvSpPr>
          <p:nvPr/>
        </p:nvSpPr>
        <p:spPr bwMode="auto">
          <a:xfrm>
            <a:off x="47736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8568" name="Oval 24">
            <a:extLst>
              <a:ext uri="{FF2B5EF4-FFF2-40B4-BE49-F238E27FC236}">
                <a16:creationId xmlns:a16="http://schemas.microsoft.com/office/drawing/2014/main" id="{69D2F7F5-3868-4CC4-920A-2FBF7795C4F9}"/>
              </a:ext>
            </a:extLst>
          </p:cNvPr>
          <p:cNvSpPr>
            <a:spLocks noChangeArrowheads="1"/>
          </p:cNvSpPr>
          <p:nvPr/>
        </p:nvSpPr>
        <p:spPr bwMode="auto">
          <a:xfrm>
            <a:off x="4773613" y="61055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8569" name="Oval 25">
            <a:extLst>
              <a:ext uri="{FF2B5EF4-FFF2-40B4-BE49-F238E27FC236}">
                <a16:creationId xmlns:a16="http://schemas.microsoft.com/office/drawing/2014/main" id="{94F9EF35-9BF4-4BA2-9CEC-1909751A6FAF}"/>
              </a:ext>
            </a:extLst>
          </p:cNvPr>
          <p:cNvSpPr>
            <a:spLocks noChangeArrowheads="1"/>
          </p:cNvSpPr>
          <p:nvPr/>
        </p:nvSpPr>
        <p:spPr bwMode="auto">
          <a:xfrm>
            <a:off x="4773613" y="61055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8570" name="Oval 26">
            <a:extLst>
              <a:ext uri="{FF2B5EF4-FFF2-40B4-BE49-F238E27FC236}">
                <a16:creationId xmlns:a16="http://schemas.microsoft.com/office/drawing/2014/main" id="{969B57C3-68DD-47B3-A321-6B5E960D00D9}"/>
              </a:ext>
            </a:extLst>
          </p:cNvPr>
          <p:cNvSpPr>
            <a:spLocks noChangeArrowheads="1"/>
          </p:cNvSpPr>
          <p:nvPr/>
        </p:nvSpPr>
        <p:spPr bwMode="auto">
          <a:xfrm>
            <a:off x="4773613"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8571" name="Text Box 27">
            <a:extLst>
              <a:ext uri="{FF2B5EF4-FFF2-40B4-BE49-F238E27FC236}">
                <a16:creationId xmlns:a16="http://schemas.microsoft.com/office/drawing/2014/main" id="{6B0FF45C-1243-43F9-B7B2-30627BDE5F3F}"/>
              </a:ext>
            </a:extLst>
          </p:cNvPr>
          <p:cNvSpPr txBox="1">
            <a:spLocks noChangeArrowheads="1"/>
          </p:cNvSpPr>
          <p:nvPr/>
        </p:nvSpPr>
        <p:spPr bwMode="auto">
          <a:xfrm>
            <a:off x="34290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8572" name="Text Box 28">
            <a:extLst>
              <a:ext uri="{FF2B5EF4-FFF2-40B4-BE49-F238E27FC236}">
                <a16:creationId xmlns:a16="http://schemas.microsoft.com/office/drawing/2014/main" id="{650B85D6-606A-4644-B7F6-3C516D884387}"/>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6E903649-02D4-468D-A8DE-3FC6786ACEB1}"/>
              </a:ext>
            </a:extLst>
          </p:cNvPr>
          <p:cNvSpPr>
            <a:spLocks noChangeArrowheads="1"/>
          </p:cNvSpPr>
          <p:nvPr/>
        </p:nvSpPr>
        <p:spPr bwMode="auto">
          <a:xfrm>
            <a:off x="228600" y="25146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a:solidFill>
                  <a:schemeClr val="bg1"/>
                </a:solidFill>
              </a:rPr>
              <a:t>A. An ninh luôn luôn gắn bó</a:t>
            </a:r>
          </a:p>
          <a:p>
            <a:pPr algn="ctr"/>
            <a:r>
              <a:rPr lang="en-US" altLang="en-US" sz="2200">
                <a:solidFill>
                  <a:schemeClr val="bg1"/>
                </a:solidFill>
              </a:rPr>
              <a:t>với quốc phòng dưới sự lãnh đạo</a:t>
            </a:r>
          </a:p>
          <a:p>
            <a:pPr algn="ctr"/>
            <a:r>
              <a:rPr lang="en-US" altLang="en-US" sz="2200">
                <a:solidFill>
                  <a:schemeClr val="bg1"/>
                </a:solidFill>
              </a:rPr>
              <a:t>của Đảng CSVN</a:t>
            </a:r>
          </a:p>
        </p:txBody>
      </p:sp>
      <p:sp>
        <p:nvSpPr>
          <p:cNvPr id="28" name="AutoShape 10">
            <a:extLst>
              <a:ext uri="{FF2B5EF4-FFF2-40B4-BE49-F238E27FC236}">
                <a16:creationId xmlns:a16="http://schemas.microsoft.com/office/drawing/2014/main" id="{3CC87AF7-DC54-4462-A8B7-41DDA85F51AC}"/>
              </a:ext>
            </a:extLst>
          </p:cNvPr>
          <p:cNvSpPr>
            <a:spLocks noChangeArrowheads="1"/>
          </p:cNvSpPr>
          <p:nvPr/>
        </p:nvSpPr>
        <p:spPr bwMode="auto">
          <a:xfrm>
            <a:off x="228600" y="43434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a:solidFill>
                  <a:schemeClr val="bg1"/>
                </a:solidFill>
              </a:rPr>
              <a:t> C. Quốc phòng, an ninh cùng</a:t>
            </a:r>
          </a:p>
          <a:p>
            <a:pPr algn="ctr"/>
            <a:r>
              <a:rPr lang="en-US" altLang="en-US" sz="2200">
                <a:solidFill>
                  <a:schemeClr val="bg1"/>
                </a:solidFill>
              </a:rPr>
              <a:t>tạo nên sức mạnh tổng hợp của</a:t>
            </a:r>
          </a:p>
          <a:p>
            <a:pPr algn="ctr"/>
            <a:r>
              <a:rPr lang="en-US" altLang="en-US" sz="2200">
                <a:solidFill>
                  <a:schemeClr val="bg1"/>
                </a:solidFill>
              </a:rPr>
              <a:t>nền QPTD, ANND</a:t>
            </a:r>
            <a:endParaRPr lang="vi-VN" altLang="en-US" sz="2200" b="1">
              <a:solidFill>
                <a:schemeClr val="bg1"/>
              </a:solidFill>
            </a:endParaRPr>
          </a:p>
        </p:txBody>
      </p:sp>
      <p:sp>
        <p:nvSpPr>
          <p:cNvPr id="29" name="Rectangle: Rounded Corners 28">
            <a:extLst>
              <a:ext uri="{FF2B5EF4-FFF2-40B4-BE49-F238E27FC236}">
                <a16:creationId xmlns:a16="http://schemas.microsoft.com/office/drawing/2014/main" id="{95B44762-AB87-4D34-8422-52CCA7ECBC2E}"/>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50</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4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4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854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seq concurrent="1" nextAc="seek">
              <p:cTn id="34" restart="whenNotActive" fill="hold" evtFilter="cancelBubble" nodeType="interactiveSeq">
                <p:stCondLst>
                  <p:cond evt="onClick" delay="0">
                    <p:tgtEl>
                      <p:spTgt spid="10857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857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8570"/>
                                        </p:tgtEl>
                                      </p:cBhvr>
                                    </p:animEffect>
                                    <p:set>
                                      <p:cBhvr>
                                        <p:cTn id="42"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8569"/>
                                        </p:tgtEl>
                                      </p:cBhvr>
                                    </p:animEffect>
                                    <p:set>
                                      <p:cBhvr>
                                        <p:cTn id="46"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8568"/>
                                        </p:tgtEl>
                                      </p:cBhvr>
                                    </p:animEffect>
                                    <p:set>
                                      <p:cBhvr>
                                        <p:cTn id="50"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8567"/>
                                        </p:tgtEl>
                                      </p:cBhvr>
                                    </p:animEffect>
                                    <p:set>
                                      <p:cBhvr>
                                        <p:cTn id="54"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8566"/>
                                        </p:tgtEl>
                                      </p:cBhvr>
                                    </p:animEffect>
                                    <p:set>
                                      <p:cBhvr>
                                        <p:cTn id="58"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8565"/>
                                        </p:tgtEl>
                                      </p:cBhvr>
                                    </p:animEffect>
                                    <p:set>
                                      <p:cBhvr>
                                        <p:cTn id="62"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8563"/>
                                        </p:tgtEl>
                                      </p:cBhvr>
                                    </p:animEffect>
                                    <p:set>
                                      <p:cBhvr>
                                        <p:cTn id="66"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8546"/>
                                        </p:tgtEl>
                                      </p:cBhvr>
                                    </p:animEffect>
                                    <p:set>
                                      <p:cBhvr>
                                        <p:cTn id="70"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A5A5759F-3DEA-4055-8163-41504AF84341}"/>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FC615CAD-6C18-48EC-B654-A85B65897CB7}"/>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817D6FE-F70A-40FD-B9F7-71E112893EB3}"/>
              </a:ext>
            </a:extLst>
          </p:cNvPr>
          <p:cNvSpPr txBox="1">
            <a:spLocks noChangeArrowheads="1"/>
          </p:cNvSpPr>
          <p:nvPr/>
        </p:nvSpPr>
        <p:spPr bwMode="auto">
          <a:xfrm>
            <a:off x="1493838" y="974725"/>
            <a:ext cx="72342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t>Xây dựng tiềm lực kinh tế của nền QPTD, ANND, chúng ta phải thường xuyên:</a:t>
            </a:r>
          </a:p>
        </p:txBody>
      </p:sp>
      <p:sp>
        <p:nvSpPr>
          <p:cNvPr id="65541" name="AutoShape 5">
            <a:extLst>
              <a:ext uri="{FF2B5EF4-FFF2-40B4-BE49-F238E27FC236}">
                <a16:creationId xmlns:a16="http://schemas.microsoft.com/office/drawing/2014/main" id="{B0C9685B-E8ED-45C3-89B2-9BCCD1C11739}"/>
              </a:ext>
            </a:extLst>
          </p:cNvPr>
          <p:cNvSpPr>
            <a:spLocks noChangeArrowheads="1"/>
          </p:cNvSpPr>
          <p:nvPr/>
        </p:nvSpPr>
        <p:spPr bwMode="auto">
          <a:xfrm>
            <a:off x="4660900" y="2514600"/>
            <a:ext cx="42545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 Kết hợp chặt chẽ phát </a:t>
            </a:r>
          </a:p>
          <a:p>
            <a:pPr algn="ctr" eaLnBrk="1" hangingPunct="1"/>
            <a:r>
              <a:rPr lang="en-US" altLang="en-US"/>
              <a:t>triển kinh tế - xã hội với</a:t>
            </a:r>
          </a:p>
          <a:p>
            <a:pPr algn="ctr" eaLnBrk="1" hangingPunct="1"/>
            <a:r>
              <a:rPr lang="en-US" altLang="en-US"/>
              <a:t>tăng cường QPAN</a:t>
            </a:r>
          </a:p>
        </p:txBody>
      </p:sp>
      <p:sp>
        <p:nvSpPr>
          <p:cNvPr id="65549" name="AutoShape 13">
            <a:extLst>
              <a:ext uri="{FF2B5EF4-FFF2-40B4-BE49-F238E27FC236}">
                <a16:creationId xmlns:a16="http://schemas.microsoft.com/office/drawing/2014/main" id="{08DBD8D7-8005-4C96-A759-3B5CF970AD7E}"/>
              </a:ext>
            </a:extLst>
          </p:cNvPr>
          <p:cNvSpPr>
            <a:spLocks noChangeArrowheads="1"/>
          </p:cNvSpPr>
          <p:nvPr/>
        </p:nvSpPr>
        <p:spPr bwMode="auto">
          <a:xfrm>
            <a:off x="228600" y="4370388"/>
            <a:ext cx="4168775" cy="142081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Kết hợp kinh tế - xã hội</a:t>
            </a:r>
          </a:p>
          <a:p>
            <a:pPr algn="ctr" eaLnBrk="1" hangingPunct="1"/>
            <a:r>
              <a:rPr lang="en-US" altLang="en-US" sz="2400">
                <a:solidFill>
                  <a:schemeClr val="bg1"/>
                </a:solidFill>
              </a:rPr>
              <a:t> của đất nước với phát triển </a:t>
            </a:r>
          </a:p>
          <a:p>
            <a:pPr algn="ctr" eaLnBrk="1" hangingPunct="1"/>
            <a:r>
              <a:rPr lang="en-US" altLang="en-US" sz="2400">
                <a:solidFill>
                  <a:schemeClr val="bg1"/>
                </a:solidFill>
              </a:rPr>
              <a:t>công nghiệp quốc phòng</a:t>
            </a:r>
            <a:endParaRPr lang="en-US" altLang="en-US" sz="2300" b="1">
              <a:solidFill>
                <a:schemeClr val="bg1"/>
              </a:solidFill>
              <a:latin typeface="Times New Roman" panose="02020603050405020304" pitchFamily="18" charset="0"/>
              <a:cs typeface="Times New Roman" panose="02020603050405020304" pitchFamily="18" charset="0"/>
            </a:endParaRPr>
          </a:p>
        </p:txBody>
      </p:sp>
      <p:sp>
        <p:nvSpPr>
          <p:cNvPr id="109587" name="Oval 19">
            <a:extLst>
              <a:ext uri="{FF2B5EF4-FFF2-40B4-BE49-F238E27FC236}">
                <a16:creationId xmlns:a16="http://schemas.microsoft.com/office/drawing/2014/main" id="{34F6608D-5D9E-440F-A899-82D8B883E665}"/>
              </a:ext>
            </a:extLst>
          </p:cNvPr>
          <p:cNvSpPr>
            <a:spLocks noChangeArrowheads="1"/>
          </p:cNvSpPr>
          <p:nvPr/>
        </p:nvSpPr>
        <p:spPr bwMode="auto">
          <a:xfrm>
            <a:off x="4662488" y="6091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6744" name="Picture 20" descr="ani32">
            <a:hlinkClick r:id="rId7" action="ppaction://hlinksldjump"/>
            <a:extLst>
              <a:ext uri="{FF2B5EF4-FFF2-40B4-BE49-F238E27FC236}">
                <a16:creationId xmlns:a16="http://schemas.microsoft.com/office/drawing/2014/main" id="{46E01D36-CFC5-493F-B02D-8D689931269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3A7EF88D-1F60-42BF-90FB-828AE95D2F73}"/>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99D5DE89-C585-4EB8-9DB6-BDF37248217F}"/>
              </a:ext>
            </a:extLst>
          </p:cNvPr>
          <p:cNvSpPr>
            <a:spLocks noChangeArrowheads="1"/>
          </p:cNvSpPr>
          <p:nvPr/>
        </p:nvSpPr>
        <p:spPr bwMode="auto">
          <a:xfrm>
            <a:off x="4660900" y="6091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255D9A98-9324-48D6-A916-70BEC9740C2A}"/>
              </a:ext>
            </a:extLst>
          </p:cNvPr>
          <p:cNvSpPr>
            <a:spLocks noChangeArrowheads="1"/>
          </p:cNvSpPr>
          <p:nvPr/>
        </p:nvSpPr>
        <p:spPr bwMode="auto">
          <a:xfrm>
            <a:off x="4648200" y="6091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0D2177CD-97BA-4AC0-A528-BEED4B10FB92}"/>
              </a:ext>
            </a:extLst>
          </p:cNvPr>
          <p:cNvSpPr>
            <a:spLocks noChangeArrowheads="1"/>
          </p:cNvSpPr>
          <p:nvPr/>
        </p:nvSpPr>
        <p:spPr bwMode="auto">
          <a:xfrm>
            <a:off x="4662488" y="6078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6BAD68BF-554C-42E3-BB78-A5002D11F8D3}"/>
              </a:ext>
            </a:extLst>
          </p:cNvPr>
          <p:cNvSpPr>
            <a:spLocks noChangeArrowheads="1"/>
          </p:cNvSpPr>
          <p:nvPr/>
        </p:nvSpPr>
        <p:spPr bwMode="auto">
          <a:xfrm>
            <a:off x="4648200" y="6078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D9C95F19-4D53-4CB5-B328-1C62CC2BF81B}"/>
              </a:ext>
            </a:extLst>
          </p:cNvPr>
          <p:cNvSpPr>
            <a:spLocks noChangeArrowheads="1"/>
          </p:cNvSpPr>
          <p:nvPr/>
        </p:nvSpPr>
        <p:spPr bwMode="auto">
          <a:xfrm>
            <a:off x="4670425" y="6089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8EB72E81-CB24-46EC-B9E2-405BBCE0E752}"/>
              </a:ext>
            </a:extLst>
          </p:cNvPr>
          <p:cNvSpPr txBox="1">
            <a:spLocks noChangeArrowheads="1"/>
          </p:cNvSpPr>
          <p:nvPr/>
        </p:nvSpPr>
        <p:spPr bwMode="auto">
          <a:xfrm>
            <a:off x="33528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502DC44C-F503-4DE3-B78A-48537A3952AE}"/>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5">
            <a:extLst>
              <a:ext uri="{FF2B5EF4-FFF2-40B4-BE49-F238E27FC236}">
                <a16:creationId xmlns:a16="http://schemas.microsoft.com/office/drawing/2014/main" id="{510DE4F5-89B9-4C43-B133-E3CE4FB0E580}"/>
              </a:ext>
            </a:extLst>
          </p:cNvPr>
          <p:cNvSpPr>
            <a:spLocks noChangeArrowheads="1"/>
          </p:cNvSpPr>
          <p:nvPr/>
        </p:nvSpPr>
        <p:spPr bwMode="auto">
          <a:xfrm>
            <a:off x="228600" y="2514600"/>
            <a:ext cx="4191000" cy="1443038"/>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 Phát triển hài hòa</a:t>
            </a:r>
          </a:p>
          <a:p>
            <a:pPr algn="ctr" eaLnBrk="1" hangingPunct="1"/>
            <a:r>
              <a:rPr lang="en-US" altLang="en-US" sz="2400">
                <a:solidFill>
                  <a:schemeClr val="bg1"/>
                </a:solidFill>
              </a:rPr>
              <a:t>kinh tế - xã hội quốc gia với</a:t>
            </a:r>
          </a:p>
          <a:p>
            <a:pPr algn="ctr" eaLnBrk="1" hangingPunct="1"/>
            <a:r>
              <a:rPr lang="en-US" altLang="en-US" sz="2400">
                <a:solidFill>
                  <a:schemeClr val="bg1"/>
                </a:solidFill>
              </a:rPr>
              <a:t>kinh tế - QPAN</a:t>
            </a:r>
            <a:endParaRPr lang="en-US" altLang="en-US" sz="2300" b="1">
              <a:solidFill>
                <a:schemeClr val="bg1"/>
              </a:solidFill>
            </a:endParaRPr>
          </a:p>
        </p:txBody>
      </p:sp>
      <p:sp>
        <p:nvSpPr>
          <p:cNvPr id="32" name="AutoShape 5">
            <a:extLst>
              <a:ext uri="{FF2B5EF4-FFF2-40B4-BE49-F238E27FC236}">
                <a16:creationId xmlns:a16="http://schemas.microsoft.com/office/drawing/2014/main" id="{B865E8A1-7135-4EC9-860C-9583FAE06C30}"/>
              </a:ext>
            </a:extLst>
          </p:cNvPr>
          <p:cNvSpPr>
            <a:spLocks noChangeArrowheads="1"/>
          </p:cNvSpPr>
          <p:nvPr/>
        </p:nvSpPr>
        <p:spPr bwMode="auto">
          <a:xfrm>
            <a:off x="4648200" y="4370388"/>
            <a:ext cx="4267200" cy="142081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Phát triển tiềm lực kinh tế </a:t>
            </a:r>
          </a:p>
          <a:p>
            <a:pPr algn="ctr" eaLnBrk="1" hangingPunct="1"/>
            <a:r>
              <a:rPr lang="en-US" altLang="en-US" sz="2400">
                <a:solidFill>
                  <a:schemeClr val="bg1"/>
                </a:solidFill>
              </a:rPr>
              <a:t>với tiềm lực quân sự, an ninh </a:t>
            </a:r>
          </a:p>
          <a:p>
            <a:pPr algn="ctr" eaLnBrk="1" hangingPunct="1"/>
            <a:r>
              <a:rPr lang="en-US" altLang="en-US" sz="2400">
                <a:solidFill>
                  <a:schemeClr val="bg1"/>
                </a:solidFill>
              </a:rPr>
              <a:t>và các tiềm lực khác</a:t>
            </a:r>
            <a:endParaRPr lang="en-US" altLang="en-US" sz="2300" b="1">
              <a:solidFill>
                <a:schemeClr val="bg1"/>
              </a:solidFill>
            </a:endParaRPr>
          </a:p>
        </p:txBody>
      </p:sp>
      <p:sp>
        <p:nvSpPr>
          <p:cNvPr id="26" name="Rectangle: Rounded Corners 25">
            <a:extLst>
              <a:ext uri="{FF2B5EF4-FFF2-40B4-BE49-F238E27FC236}">
                <a16:creationId xmlns:a16="http://schemas.microsoft.com/office/drawing/2014/main" id="{F6B0A753-3A2A-4150-949B-66ED3BD1DF5C}"/>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51</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400"/>
                            </p:stCondLst>
                            <p:childTnLst>
                              <p:par>
                                <p:cTn id="19" presetID="6" presetClass="entr" presetSubtype="16"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ircle(in)">
                                      <p:cBhvr>
                                        <p:cTn id="21" dur="2000"/>
                                        <p:tgtEl>
                                          <p:spTgt spid="27"/>
                                        </p:tgtEl>
                                      </p:cBhvr>
                                    </p:animEffect>
                                  </p:childTnLst>
                                </p:cTn>
                              </p:par>
                            </p:childTnLst>
                          </p:cTn>
                        </p:par>
                        <p:par>
                          <p:cTn id="22" fill="hold" nodeType="afterGroup">
                            <p:stCondLst>
                              <p:cond delay="6400"/>
                            </p:stCondLst>
                            <p:childTnLst>
                              <p:par>
                                <p:cTn id="23" presetID="6" presetClass="entr" presetSubtype="16"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circle(in)">
                                      <p:cBhvr>
                                        <p:cTn id="25"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a:extLst>
              <a:ext uri="{FF2B5EF4-FFF2-40B4-BE49-F238E27FC236}">
                <a16:creationId xmlns:a16="http://schemas.microsoft.com/office/drawing/2014/main" id="{F6FD164F-07F4-49A8-8689-C0EF19C6C486}"/>
              </a:ext>
            </a:extLst>
          </p:cNvPr>
          <p:cNvSpPr>
            <a:spLocks noChangeArrowheads="1"/>
          </p:cNvSpPr>
          <p:nvPr/>
        </p:nvSpPr>
        <p:spPr bwMode="auto">
          <a:xfrm>
            <a:off x="48768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0597" name="Picture 15" descr="people008">
            <a:extLst>
              <a:ext uri="{FF2B5EF4-FFF2-40B4-BE49-F238E27FC236}">
                <a16:creationId xmlns:a16="http://schemas.microsoft.com/office/drawing/2014/main" id="{5CD03F6D-1B57-479C-9324-E4A12104854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27000" y="6056313"/>
            <a:ext cx="67627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DA09A88-B01B-458C-B2D3-FDDCB681B02F}"/>
              </a:ext>
            </a:extLst>
          </p:cNvPr>
          <p:cNvSpPr txBox="1">
            <a:spLocks noChangeArrowheads="1"/>
          </p:cNvSpPr>
          <p:nvPr/>
        </p:nvSpPr>
        <p:spPr bwMode="auto">
          <a:xfrm>
            <a:off x="1524000" y="838200"/>
            <a:ext cx="71628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Xây dựng khối ĐĐKDT, nâng cao cảnh giác</a:t>
            </a:r>
          </a:p>
          <a:p>
            <a:pPr algn="ctr">
              <a:spcBef>
                <a:spcPct val="20000"/>
              </a:spcBef>
            </a:pPr>
            <a:r>
              <a:rPr lang="en-US" altLang="en-US" sz="2400" i="1"/>
              <a:t>cách mạng, giữ vững ổn định chính trị, trật tự ATXH</a:t>
            </a:r>
          </a:p>
          <a:p>
            <a:pPr algn="ctr">
              <a:spcBef>
                <a:spcPct val="20000"/>
              </a:spcBef>
            </a:pPr>
            <a:r>
              <a:rPr lang="en-US" altLang="en-US" sz="2400" i="1"/>
              <a:t>là một trong những nội dung:</a:t>
            </a:r>
          </a:p>
        </p:txBody>
      </p:sp>
      <p:sp>
        <p:nvSpPr>
          <p:cNvPr id="65541" name="AutoShape 5">
            <a:extLst>
              <a:ext uri="{FF2B5EF4-FFF2-40B4-BE49-F238E27FC236}">
                <a16:creationId xmlns:a16="http://schemas.microsoft.com/office/drawing/2014/main" id="{0E34002F-13B2-4A95-BE1A-7253ED73FEC7}"/>
              </a:ext>
            </a:extLst>
          </p:cNvPr>
          <p:cNvSpPr>
            <a:spLocks noChangeArrowheads="1"/>
          </p:cNvSpPr>
          <p:nvPr/>
        </p:nvSpPr>
        <p:spPr bwMode="auto">
          <a:xfrm>
            <a:off x="228600" y="2514600"/>
            <a:ext cx="4202113" cy="1419225"/>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A. Xây dưng tiềm lực </a:t>
            </a:r>
          </a:p>
          <a:p>
            <a:pPr algn="ctr" eaLnBrk="1" hangingPunct="1"/>
            <a:r>
              <a:rPr lang="en-US" altLang="en-US"/>
              <a:t>chính trị, tinh thần của nền</a:t>
            </a:r>
          </a:p>
          <a:p>
            <a:pPr algn="ctr" eaLnBrk="1" hangingPunct="1"/>
            <a:r>
              <a:rPr lang="en-US" altLang="en-US"/>
              <a:t>QPTD, ANND</a:t>
            </a:r>
          </a:p>
        </p:txBody>
      </p:sp>
      <p:sp>
        <p:nvSpPr>
          <p:cNvPr id="65546" name="AutoShape 10">
            <a:extLst>
              <a:ext uri="{FF2B5EF4-FFF2-40B4-BE49-F238E27FC236}">
                <a16:creationId xmlns:a16="http://schemas.microsoft.com/office/drawing/2014/main" id="{8D52ECB5-B738-449A-9967-63C59454E5EC}"/>
              </a:ext>
            </a:extLst>
          </p:cNvPr>
          <p:cNvSpPr>
            <a:spLocks noChangeArrowheads="1"/>
          </p:cNvSpPr>
          <p:nvPr/>
        </p:nvSpPr>
        <p:spPr bwMode="auto">
          <a:xfrm>
            <a:off x="4635500" y="4341813"/>
            <a:ext cx="4279900" cy="1449387"/>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Xây dựng ý chí quyết</a:t>
            </a:r>
          </a:p>
          <a:p>
            <a:pPr algn="ctr" eaLnBrk="1" hangingPunct="1"/>
            <a:r>
              <a:rPr lang="en-US" altLang="en-US" sz="2400">
                <a:solidFill>
                  <a:schemeClr val="bg1"/>
                </a:solidFill>
              </a:rPr>
              <a:t>tâm của nhân dân, giữ vững</a:t>
            </a:r>
          </a:p>
          <a:p>
            <a:pPr algn="ctr" eaLnBrk="1" hangingPunct="1"/>
            <a:r>
              <a:rPr lang="en-US" altLang="en-US" sz="2400">
                <a:solidFill>
                  <a:schemeClr val="bg1"/>
                </a:solidFill>
              </a:rPr>
              <a:t>hòa bình, ổn định CT-XH </a:t>
            </a:r>
            <a:endParaRPr lang="en-US" altLang="en-US" sz="2400" b="1">
              <a:solidFill>
                <a:schemeClr val="bg1"/>
              </a:solidFill>
            </a:endParaRPr>
          </a:p>
        </p:txBody>
      </p:sp>
      <p:sp>
        <p:nvSpPr>
          <p:cNvPr id="110611" name="Oval 19">
            <a:extLst>
              <a:ext uri="{FF2B5EF4-FFF2-40B4-BE49-F238E27FC236}">
                <a16:creationId xmlns:a16="http://schemas.microsoft.com/office/drawing/2014/main" id="{27070F1E-2C40-4730-8916-C5DB5B7ADBED}"/>
              </a:ext>
            </a:extLst>
          </p:cNvPr>
          <p:cNvSpPr>
            <a:spLocks noChangeArrowheads="1"/>
          </p:cNvSpPr>
          <p:nvPr/>
        </p:nvSpPr>
        <p:spPr bwMode="auto">
          <a:xfrm>
            <a:off x="4870450" y="6146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8792" name="Picture 20" descr="ani32">
            <a:hlinkClick r:id="rId7" action="ppaction://hlinksldjump"/>
            <a:extLst>
              <a:ext uri="{FF2B5EF4-FFF2-40B4-BE49-F238E27FC236}">
                <a16:creationId xmlns:a16="http://schemas.microsoft.com/office/drawing/2014/main" id="{1F63D5B3-F644-4123-AF8B-D13B0E9E4BC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a:extLst>
              <a:ext uri="{FF2B5EF4-FFF2-40B4-BE49-F238E27FC236}">
                <a16:creationId xmlns:a16="http://schemas.microsoft.com/office/drawing/2014/main" id="{2AA2AD10-77E0-4123-B3C4-A79DDB93DE5A}"/>
              </a:ext>
            </a:extLst>
          </p:cNvPr>
          <p:cNvSpPr>
            <a:spLocks noChangeArrowheads="1"/>
          </p:cNvSpPr>
          <p:nvPr/>
        </p:nvSpPr>
        <p:spPr bwMode="auto">
          <a:xfrm>
            <a:off x="4870450" y="61769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0614" name="Oval 22">
            <a:extLst>
              <a:ext uri="{FF2B5EF4-FFF2-40B4-BE49-F238E27FC236}">
                <a16:creationId xmlns:a16="http://schemas.microsoft.com/office/drawing/2014/main" id="{A1EBFF28-D6D7-4C38-9E96-10D962BB00D2}"/>
              </a:ext>
            </a:extLst>
          </p:cNvPr>
          <p:cNvSpPr>
            <a:spLocks noChangeArrowheads="1"/>
          </p:cNvSpPr>
          <p:nvPr/>
        </p:nvSpPr>
        <p:spPr bwMode="auto">
          <a:xfrm>
            <a:off x="48768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0615" name="Oval 23">
            <a:extLst>
              <a:ext uri="{FF2B5EF4-FFF2-40B4-BE49-F238E27FC236}">
                <a16:creationId xmlns:a16="http://schemas.microsoft.com/office/drawing/2014/main" id="{D1F9E148-C244-4A9B-B863-4818B31C7334}"/>
              </a:ext>
            </a:extLst>
          </p:cNvPr>
          <p:cNvSpPr>
            <a:spLocks noChangeArrowheads="1"/>
          </p:cNvSpPr>
          <p:nvPr/>
        </p:nvSpPr>
        <p:spPr bwMode="auto">
          <a:xfrm>
            <a:off x="4876800" y="6161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0616" name="Oval 24">
            <a:extLst>
              <a:ext uri="{FF2B5EF4-FFF2-40B4-BE49-F238E27FC236}">
                <a16:creationId xmlns:a16="http://schemas.microsoft.com/office/drawing/2014/main" id="{36B7162E-8A96-4A17-9E9E-4FB9F4211999}"/>
              </a:ext>
            </a:extLst>
          </p:cNvPr>
          <p:cNvSpPr>
            <a:spLocks noChangeArrowheads="1"/>
          </p:cNvSpPr>
          <p:nvPr/>
        </p:nvSpPr>
        <p:spPr bwMode="auto">
          <a:xfrm>
            <a:off x="4864100" y="6164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0617" name="Oval 25">
            <a:extLst>
              <a:ext uri="{FF2B5EF4-FFF2-40B4-BE49-F238E27FC236}">
                <a16:creationId xmlns:a16="http://schemas.microsoft.com/office/drawing/2014/main" id="{582FC521-32F5-452D-B2F8-E57444E8BA76}"/>
              </a:ext>
            </a:extLst>
          </p:cNvPr>
          <p:cNvSpPr>
            <a:spLocks noChangeArrowheads="1"/>
          </p:cNvSpPr>
          <p:nvPr/>
        </p:nvSpPr>
        <p:spPr bwMode="auto">
          <a:xfrm>
            <a:off x="4876800" y="61769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0618" name="Oval 26">
            <a:extLst>
              <a:ext uri="{FF2B5EF4-FFF2-40B4-BE49-F238E27FC236}">
                <a16:creationId xmlns:a16="http://schemas.microsoft.com/office/drawing/2014/main" id="{98525159-7D15-4547-9851-E7FC0F5A26B4}"/>
              </a:ext>
            </a:extLst>
          </p:cNvPr>
          <p:cNvSpPr>
            <a:spLocks noChangeArrowheads="1"/>
          </p:cNvSpPr>
          <p:nvPr/>
        </p:nvSpPr>
        <p:spPr bwMode="auto">
          <a:xfrm>
            <a:off x="4876800" y="6161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0619" name="Text Box 27">
            <a:extLst>
              <a:ext uri="{FF2B5EF4-FFF2-40B4-BE49-F238E27FC236}">
                <a16:creationId xmlns:a16="http://schemas.microsoft.com/office/drawing/2014/main" id="{B9B23C84-DDEC-4B24-B57F-D435BCC2BA8C}"/>
              </a:ext>
            </a:extLst>
          </p:cNvPr>
          <p:cNvSpPr txBox="1">
            <a:spLocks noChangeArrowheads="1"/>
          </p:cNvSpPr>
          <p:nvPr/>
        </p:nvSpPr>
        <p:spPr bwMode="auto">
          <a:xfrm>
            <a:off x="3352800" y="64150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0620" name="Text Box 28">
            <a:extLst>
              <a:ext uri="{FF2B5EF4-FFF2-40B4-BE49-F238E27FC236}">
                <a16:creationId xmlns:a16="http://schemas.microsoft.com/office/drawing/2014/main" id="{9BB7CBF2-0CEA-405B-82A8-E746F792B695}"/>
              </a:ext>
            </a:extLst>
          </p:cNvPr>
          <p:cNvSpPr txBox="1">
            <a:spLocks noChangeArrowheads="1"/>
          </p:cNvSpPr>
          <p:nvPr/>
        </p:nvSpPr>
        <p:spPr bwMode="auto">
          <a:xfrm>
            <a:off x="4724400" y="60737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F4512E10-85E0-4C79-8392-0DAF191B7D85}"/>
              </a:ext>
            </a:extLst>
          </p:cNvPr>
          <p:cNvSpPr>
            <a:spLocks noChangeArrowheads="1"/>
          </p:cNvSpPr>
          <p:nvPr/>
        </p:nvSpPr>
        <p:spPr bwMode="auto">
          <a:xfrm>
            <a:off x="4648200" y="2543175"/>
            <a:ext cx="4267200" cy="139065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B. Của tiềm lực</a:t>
            </a:r>
          </a:p>
          <a:p>
            <a:pPr algn="ctr"/>
            <a:r>
              <a:rPr lang="en-US" altLang="en-US" sz="2400">
                <a:solidFill>
                  <a:schemeClr val="bg1"/>
                </a:solidFill>
              </a:rPr>
              <a:t>quân sự, an ninh của nền</a:t>
            </a:r>
          </a:p>
          <a:p>
            <a:pPr algn="ctr"/>
            <a:r>
              <a:rPr lang="en-US" altLang="en-US" sz="2400">
                <a:solidFill>
                  <a:schemeClr val="bg1"/>
                </a:solidFill>
              </a:rPr>
              <a:t>QPTD, ANND</a:t>
            </a:r>
            <a:endParaRPr lang="vi-VN" altLang="en-US" sz="2400" b="1">
              <a:solidFill>
                <a:schemeClr val="bg1"/>
              </a:solidFill>
            </a:endParaRPr>
          </a:p>
        </p:txBody>
      </p:sp>
      <p:sp>
        <p:nvSpPr>
          <p:cNvPr id="28" name="AutoShape 10">
            <a:extLst>
              <a:ext uri="{FF2B5EF4-FFF2-40B4-BE49-F238E27FC236}">
                <a16:creationId xmlns:a16="http://schemas.microsoft.com/office/drawing/2014/main" id="{85EC7977-4687-4714-ABE9-64F372CB1B16}"/>
              </a:ext>
            </a:extLst>
          </p:cNvPr>
          <p:cNvSpPr>
            <a:spLocks noChangeArrowheads="1"/>
          </p:cNvSpPr>
          <p:nvPr/>
        </p:nvSpPr>
        <p:spPr bwMode="auto">
          <a:xfrm>
            <a:off x="228600" y="4341813"/>
            <a:ext cx="4202113" cy="139382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C. Kêu gọi toàn dân</a:t>
            </a:r>
          </a:p>
          <a:p>
            <a:pPr algn="ctr"/>
            <a:r>
              <a:rPr lang="en-US" altLang="en-US" sz="2400">
                <a:solidFill>
                  <a:schemeClr val="bg1"/>
                </a:solidFill>
              </a:rPr>
              <a:t>thực hiện xây dựng nền</a:t>
            </a:r>
          </a:p>
          <a:p>
            <a:pPr algn="ctr"/>
            <a:r>
              <a:rPr lang="en-US" altLang="en-US" sz="2400">
                <a:solidFill>
                  <a:schemeClr val="bg1"/>
                </a:solidFill>
              </a:rPr>
              <a:t>QPTD, ANND</a:t>
            </a:r>
          </a:p>
        </p:txBody>
      </p:sp>
      <p:sp>
        <p:nvSpPr>
          <p:cNvPr id="26" name="Rectangle: Rounded Corners 25">
            <a:extLst>
              <a:ext uri="{FF2B5EF4-FFF2-40B4-BE49-F238E27FC236}">
                <a16:creationId xmlns:a16="http://schemas.microsoft.com/office/drawing/2014/main" id="{409AE662-94E9-4F71-820E-7014FB2E2118}"/>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52</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8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8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8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059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seq concurrent="1" nextAc="seek">
              <p:cTn id="34" restart="whenNotActive" fill="hold" evtFilter="cancelBubble" nodeType="interactiveSeq">
                <p:stCondLst>
                  <p:cond evt="onClick" delay="0">
                    <p:tgtEl>
                      <p:spTgt spid="1106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062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0618"/>
                                        </p:tgtEl>
                                      </p:cBhvr>
                                    </p:animEffect>
                                    <p:set>
                                      <p:cBhvr>
                                        <p:cTn id="42"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0617"/>
                                        </p:tgtEl>
                                      </p:cBhvr>
                                    </p:animEffect>
                                    <p:set>
                                      <p:cBhvr>
                                        <p:cTn id="46"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0616"/>
                                        </p:tgtEl>
                                      </p:cBhvr>
                                    </p:animEffect>
                                    <p:set>
                                      <p:cBhvr>
                                        <p:cTn id="50"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0615"/>
                                        </p:tgtEl>
                                      </p:cBhvr>
                                    </p:animEffect>
                                    <p:set>
                                      <p:cBhvr>
                                        <p:cTn id="54"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0614"/>
                                        </p:tgtEl>
                                      </p:cBhvr>
                                    </p:animEffect>
                                    <p:set>
                                      <p:cBhvr>
                                        <p:cTn id="58"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0613"/>
                                        </p:tgtEl>
                                      </p:cBhvr>
                                    </p:animEffect>
                                    <p:set>
                                      <p:cBhvr>
                                        <p:cTn id="62"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0611"/>
                                        </p:tgtEl>
                                      </p:cBhvr>
                                    </p:animEffect>
                                    <p:set>
                                      <p:cBhvr>
                                        <p:cTn id="66"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0594"/>
                                        </p:tgtEl>
                                      </p:cBhvr>
                                    </p:animEffect>
                                    <p:set>
                                      <p:cBhvr>
                                        <p:cTn id="70"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a:extLst>
              <a:ext uri="{FF2B5EF4-FFF2-40B4-BE49-F238E27FC236}">
                <a16:creationId xmlns:a16="http://schemas.microsoft.com/office/drawing/2014/main" id="{D20003AD-5675-4ADD-9069-45F5BBFD0D3F}"/>
              </a:ext>
            </a:extLst>
          </p:cNvPr>
          <p:cNvSpPr>
            <a:spLocks noChangeArrowheads="1"/>
          </p:cNvSpPr>
          <p:nvPr/>
        </p:nvSpPr>
        <p:spPr bwMode="auto">
          <a:xfrm>
            <a:off x="46243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1621" name="Picture 15" descr="people008">
            <a:extLst>
              <a:ext uri="{FF2B5EF4-FFF2-40B4-BE49-F238E27FC236}">
                <a16:creationId xmlns:a16="http://schemas.microsoft.com/office/drawing/2014/main" id="{F72B0E8E-F198-4164-8E3D-39980E40FC5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09538" y="5956300"/>
            <a:ext cx="7286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Text Box 9">
            <a:extLst>
              <a:ext uri="{FF2B5EF4-FFF2-40B4-BE49-F238E27FC236}">
                <a16:creationId xmlns:a16="http://schemas.microsoft.com/office/drawing/2014/main" id="{124151CD-55C4-44B4-AC91-78FEA2EAA4EC}"/>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559E3E47-076A-4138-B102-12E3A79AC038}"/>
              </a:ext>
            </a:extLst>
          </p:cNvPr>
          <p:cNvSpPr txBox="1">
            <a:spLocks noChangeArrowheads="1"/>
          </p:cNvSpPr>
          <p:nvPr/>
        </p:nvSpPr>
        <p:spPr bwMode="auto">
          <a:xfrm>
            <a:off x="1371600" y="911225"/>
            <a:ext cx="7391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t>Giữ vai trò nòng cốt trong</a:t>
            </a:r>
          </a:p>
          <a:p>
            <a:pPr algn="ctr">
              <a:spcBef>
                <a:spcPct val="20000"/>
              </a:spcBef>
            </a:pPr>
            <a:r>
              <a:rPr lang="en-US" altLang="en-US" sz="3000" i="1"/>
              <a:t>xây dựng nền QPTD, ANND là:</a:t>
            </a:r>
          </a:p>
        </p:txBody>
      </p:sp>
      <p:sp>
        <p:nvSpPr>
          <p:cNvPr id="65541" name="AutoShape 5">
            <a:extLst>
              <a:ext uri="{FF2B5EF4-FFF2-40B4-BE49-F238E27FC236}">
                <a16:creationId xmlns:a16="http://schemas.microsoft.com/office/drawing/2014/main" id="{FC69D471-9F1D-4CF8-84B9-DE8575752C88}"/>
              </a:ext>
            </a:extLst>
          </p:cNvPr>
          <p:cNvSpPr>
            <a:spLocks noChangeArrowheads="1"/>
          </p:cNvSpPr>
          <p:nvPr/>
        </p:nvSpPr>
        <p:spPr bwMode="auto">
          <a:xfrm>
            <a:off x="228600" y="4343400"/>
            <a:ext cx="41910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a:t>C. Lực lượng vũ trang </a:t>
            </a:r>
          </a:p>
          <a:p>
            <a:pPr algn="ctr" eaLnBrk="1" hangingPunct="1"/>
            <a:r>
              <a:rPr lang="en-US" altLang="vi-VN"/>
              <a:t>nhân dân</a:t>
            </a:r>
          </a:p>
        </p:txBody>
      </p:sp>
      <p:sp>
        <p:nvSpPr>
          <p:cNvPr id="65546" name="AutoShape 10">
            <a:extLst>
              <a:ext uri="{FF2B5EF4-FFF2-40B4-BE49-F238E27FC236}">
                <a16:creationId xmlns:a16="http://schemas.microsoft.com/office/drawing/2014/main" id="{D3F32ACC-1E44-4C9C-942D-31F92A4F676A}"/>
              </a:ext>
            </a:extLst>
          </p:cNvPr>
          <p:cNvSpPr>
            <a:spLocks noChangeArrowheads="1"/>
          </p:cNvSpPr>
          <p:nvPr/>
        </p:nvSpPr>
        <p:spPr bwMode="auto">
          <a:xfrm>
            <a:off x="4648200" y="4343400"/>
            <a:ext cx="4267200" cy="1447800"/>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t> D. </a:t>
            </a:r>
            <a:r>
              <a:rPr lang="en-US" sz="2400" dirty="0" err="1"/>
              <a:t>Lực</a:t>
            </a:r>
            <a:r>
              <a:rPr lang="en-US" sz="2400" dirty="0"/>
              <a:t> </a:t>
            </a:r>
            <a:r>
              <a:rPr lang="en-US" sz="2400" dirty="0" err="1"/>
              <a:t>lượng</a:t>
            </a:r>
            <a:r>
              <a:rPr lang="en-US" sz="2400" dirty="0"/>
              <a:t> an </a:t>
            </a:r>
            <a:r>
              <a:rPr lang="en-US" sz="2400" dirty="0" err="1"/>
              <a:t>ninh</a:t>
            </a:r>
            <a:r>
              <a:rPr lang="en-US" sz="2400" dirty="0"/>
              <a:t> </a:t>
            </a:r>
          </a:p>
          <a:p>
            <a:pPr algn="ctr">
              <a:defRPr/>
            </a:pPr>
            <a:r>
              <a:rPr lang="en-US" sz="2400" dirty="0" err="1"/>
              <a:t>nhân</a:t>
            </a:r>
            <a:r>
              <a:rPr lang="en-US" sz="2400" dirty="0"/>
              <a:t> dân</a:t>
            </a:r>
            <a:endParaRPr lang="vi-VN" sz="2400" b="1" dirty="0"/>
          </a:p>
        </p:txBody>
      </p:sp>
      <p:sp>
        <p:nvSpPr>
          <p:cNvPr id="111635" name="Oval 19">
            <a:extLst>
              <a:ext uri="{FF2B5EF4-FFF2-40B4-BE49-F238E27FC236}">
                <a16:creationId xmlns:a16="http://schemas.microsoft.com/office/drawing/2014/main" id="{52FC54C7-162A-4AE6-9DF6-EFE35CAD0CF8}"/>
              </a:ext>
            </a:extLst>
          </p:cNvPr>
          <p:cNvSpPr>
            <a:spLocks noChangeArrowheads="1"/>
          </p:cNvSpPr>
          <p:nvPr/>
        </p:nvSpPr>
        <p:spPr bwMode="auto">
          <a:xfrm>
            <a:off x="46243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0841" name="Picture 20" descr="ani32">
            <a:hlinkClick r:id="rId7" action="ppaction://hlinksldjump"/>
            <a:extLst>
              <a:ext uri="{FF2B5EF4-FFF2-40B4-BE49-F238E27FC236}">
                <a16:creationId xmlns:a16="http://schemas.microsoft.com/office/drawing/2014/main" id="{9457EDD6-478B-42E4-8E16-1E359181B9D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18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a:extLst>
              <a:ext uri="{FF2B5EF4-FFF2-40B4-BE49-F238E27FC236}">
                <a16:creationId xmlns:a16="http://schemas.microsoft.com/office/drawing/2014/main" id="{0A35C4E0-6F55-452B-8F1F-A14A3E6622BA}"/>
              </a:ext>
            </a:extLst>
          </p:cNvPr>
          <p:cNvSpPr>
            <a:spLocks noChangeArrowheads="1"/>
          </p:cNvSpPr>
          <p:nvPr/>
        </p:nvSpPr>
        <p:spPr bwMode="auto">
          <a:xfrm>
            <a:off x="4610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1638" name="Oval 22">
            <a:extLst>
              <a:ext uri="{FF2B5EF4-FFF2-40B4-BE49-F238E27FC236}">
                <a16:creationId xmlns:a16="http://schemas.microsoft.com/office/drawing/2014/main" id="{93C41DBE-A982-45DB-B7E5-1D35D992F4E9}"/>
              </a:ext>
            </a:extLst>
          </p:cNvPr>
          <p:cNvSpPr>
            <a:spLocks noChangeArrowheads="1"/>
          </p:cNvSpPr>
          <p:nvPr/>
        </p:nvSpPr>
        <p:spPr bwMode="auto">
          <a:xfrm>
            <a:off x="4640263" y="60293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1639" name="Oval 23">
            <a:extLst>
              <a:ext uri="{FF2B5EF4-FFF2-40B4-BE49-F238E27FC236}">
                <a16:creationId xmlns:a16="http://schemas.microsoft.com/office/drawing/2014/main" id="{CFCBECD0-D319-45DE-A31D-6FFB0F5C7BB7}"/>
              </a:ext>
            </a:extLst>
          </p:cNvPr>
          <p:cNvSpPr>
            <a:spLocks noChangeArrowheads="1"/>
          </p:cNvSpPr>
          <p:nvPr/>
        </p:nvSpPr>
        <p:spPr bwMode="auto">
          <a:xfrm>
            <a:off x="4610100" y="60293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1640" name="Oval 24">
            <a:extLst>
              <a:ext uri="{FF2B5EF4-FFF2-40B4-BE49-F238E27FC236}">
                <a16:creationId xmlns:a16="http://schemas.microsoft.com/office/drawing/2014/main" id="{83458906-74A1-4FF5-9FA5-CAE50B25EFBB}"/>
              </a:ext>
            </a:extLst>
          </p:cNvPr>
          <p:cNvSpPr>
            <a:spLocks noChangeArrowheads="1"/>
          </p:cNvSpPr>
          <p:nvPr/>
        </p:nvSpPr>
        <p:spPr bwMode="auto">
          <a:xfrm>
            <a:off x="4645025" y="60118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1641" name="Oval 25">
            <a:extLst>
              <a:ext uri="{FF2B5EF4-FFF2-40B4-BE49-F238E27FC236}">
                <a16:creationId xmlns:a16="http://schemas.microsoft.com/office/drawing/2014/main" id="{078CC7F5-063C-4DA6-B174-AE8D6D78703C}"/>
              </a:ext>
            </a:extLst>
          </p:cNvPr>
          <p:cNvSpPr>
            <a:spLocks noChangeArrowheads="1"/>
          </p:cNvSpPr>
          <p:nvPr/>
        </p:nvSpPr>
        <p:spPr bwMode="auto">
          <a:xfrm>
            <a:off x="4624388" y="60563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1642" name="Oval 26">
            <a:extLst>
              <a:ext uri="{FF2B5EF4-FFF2-40B4-BE49-F238E27FC236}">
                <a16:creationId xmlns:a16="http://schemas.microsoft.com/office/drawing/2014/main" id="{0F55D311-2E84-45C2-8A7D-374F58558144}"/>
              </a:ext>
            </a:extLst>
          </p:cNvPr>
          <p:cNvSpPr>
            <a:spLocks noChangeArrowheads="1"/>
          </p:cNvSpPr>
          <p:nvPr/>
        </p:nvSpPr>
        <p:spPr bwMode="auto">
          <a:xfrm>
            <a:off x="4610100" y="60293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1643" name="Text Box 27">
            <a:extLst>
              <a:ext uri="{FF2B5EF4-FFF2-40B4-BE49-F238E27FC236}">
                <a16:creationId xmlns:a16="http://schemas.microsoft.com/office/drawing/2014/main" id="{9128340F-B579-4684-9BBB-21AAB2903FD2}"/>
              </a:ext>
            </a:extLst>
          </p:cNvPr>
          <p:cNvSpPr txBox="1">
            <a:spLocks noChangeArrowheads="1"/>
          </p:cNvSpPr>
          <p:nvPr/>
        </p:nvSpPr>
        <p:spPr bwMode="auto">
          <a:xfrm>
            <a:off x="34290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1644" name="Text Box 28">
            <a:extLst>
              <a:ext uri="{FF2B5EF4-FFF2-40B4-BE49-F238E27FC236}">
                <a16:creationId xmlns:a16="http://schemas.microsoft.com/office/drawing/2014/main" id="{A16B942B-FBB4-4131-A121-693C025A5C50}"/>
              </a:ext>
            </a:extLst>
          </p:cNvPr>
          <p:cNvSpPr txBox="1">
            <a:spLocks noChangeArrowheads="1"/>
          </p:cNvSpPr>
          <p:nvPr/>
        </p:nvSpPr>
        <p:spPr bwMode="auto">
          <a:xfrm>
            <a:off x="4419600" y="5997575"/>
            <a:ext cx="9144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0">
            <a:extLst>
              <a:ext uri="{FF2B5EF4-FFF2-40B4-BE49-F238E27FC236}">
                <a16:creationId xmlns:a16="http://schemas.microsoft.com/office/drawing/2014/main" id="{4BB6D600-3BE4-4128-B932-391EF3D4C2D6}"/>
              </a:ext>
            </a:extLst>
          </p:cNvPr>
          <p:cNvSpPr>
            <a:spLocks noChangeArrowheads="1"/>
          </p:cNvSpPr>
          <p:nvPr/>
        </p:nvSpPr>
        <p:spPr bwMode="auto">
          <a:xfrm>
            <a:off x="4648200" y="2514600"/>
            <a:ext cx="4267200" cy="1447800"/>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B. </a:t>
            </a:r>
            <a:r>
              <a:rPr lang="en-US" sz="2400" dirty="0" err="1"/>
              <a:t>Lực</a:t>
            </a:r>
            <a:r>
              <a:rPr lang="en-US" sz="2400" dirty="0"/>
              <a:t> </a:t>
            </a:r>
            <a:r>
              <a:rPr lang="en-US" sz="2400" dirty="0" err="1"/>
              <a:t>lượng</a:t>
            </a:r>
            <a:r>
              <a:rPr lang="en-US" sz="2400" dirty="0"/>
              <a:t> </a:t>
            </a:r>
            <a:r>
              <a:rPr lang="en-US" sz="2400" dirty="0" err="1"/>
              <a:t>quân</a:t>
            </a:r>
            <a:r>
              <a:rPr lang="en-US" sz="2400" dirty="0"/>
              <a:t> </a:t>
            </a:r>
            <a:r>
              <a:rPr lang="en-US" sz="2400" dirty="0" err="1"/>
              <a:t>đội</a:t>
            </a:r>
            <a:r>
              <a:rPr lang="en-US" sz="2400" dirty="0"/>
              <a:t> </a:t>
            </a:r>
          </a:p>
          <a:p>
            <a:pPr algn="ctr" eaLnBrk="1" hangingPunct="1">
              <a:defRPr/>
            </a:pPr>
            <a:r>
              <a:rPr lang="en-US" sz="2400" dirty="0" err="1"/>
              <a:t>nhân</a:t>
            </a:r>
            <a:r>
              <a:rPr lang="en-US" sz="2400" dirty="0"/>
              <a:t> dân</a:t>
            </a:r>
            <a:endParaRPr lang="en-US" sz="2400" b="1" dirty="0">
              <a:solidFill>
                <a:schemeClr val="bg1"/>
              </a:solidFill>
            </a:endParaRPr>
          </a:p>
        </p:txBody>
      </p:sp>
      <p:sp>
        <p:nvSpPr>
          <p:cNvPr id="27" name="AutoShape 10">
            <a:extLst>
              <a:ext uri="{FF2B5EF4-FFF2-40B4-BE49-F238E27FC236}">
                <a16:creationId xmlns:a16="http://schemas.microsoft.com/office/drawing/2014/main" id="{EB14C452-D2E8-475D-B923-BAFBC0084173}"/>
              </a:ext>
            </a:extLst>
          </p:cNvPr>
          <p:cNvSpPr>
            <a:spLocks noChangeArrowheads="1"/>
          </p:cNvSpPr>
          <p:nvPr/>
        </p:nvSpPr>
        <p:spPr bwMode="auto">
          <a:xfrm>
            <a:off x="228600" y="2514600"/>
            <a:ext cx="4191000" cy="1455738"/>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A. </a:t>
            </a:r>
            <a:r>
              <a:rPr lang="en-US" sz="2400" dirty="0" err="1"/>
              <a:t>Lực</a:t>
            </a:r>
            <a:r>
              <a:rPr lang="en-US" sz="2400" dirty="0"/>
              <a:t> </a:t>
            </a:r>
            <a:r>
              <a:rPr lang="en-US" sz="2400" dirty="0" err="1"/>
              <a:t>lượng</a:t>
            </a:r>
            <a:r>
              <a:rPr lang="en-US" sz="2400" dirty="0"/>
              <a:t> dân </a:t>
            </a:r>
            <a:r>
              <a:rPr lang="en-US" sz="2400" dirty="0" err="1"/>
              <a:t>quân</a:t>
            </a:r>
            <a:r>
              <a:rPr lang="en-US" sz="2400" dirty="0"/>
              <a:t> </a:t>
            </a:r>
          </a:p>
          <a:p>
            <a:pPr algn="ctr" eaLnBrk="1" hangingPunct="1">
              <a:defRPr/>
            </a:pPr>
            <a:r>
              <a:rPr lang="en-US" sz="2400" dirty="0" err="1"/>
              <a:t>tự</a:t>
            </a:r>
            <a:r>
              <a:rPr lang="en-US" sz="2400" dirty="0"/>
              <a:t> </a:t>
            </a:r>
            <a:r>
              <a:rPr lang="en-US" sz="2400" dirty="0" err="1"/>
              <a:t>vệ</a:t>
            </a:r>
            <a:endParaRPr lang="en-US" sz="2400" b="1" dirty="0">
              <a:solidFill>
                <a:schemeClr val="bg1"/>
              </a:solidFill>
            </a:endParaRPr>
          </a:p>
        </p:txBody>
      </p:sp>
      <p:sp>
        <p:nvSpPr>
          <p:cNvPr id="28" name="Rectangle: Rounded Corners 27">
            <a:extLst>
              <a:ext uri="{FF2B5EF4-FFF2-40B4-BE49-F238E27FC236}">
                <a16:creationId xmlns:a16="http://schemas.microsoft.com/office/drawing/2014/main" id="{A996FC65-1675-4F4E-BB20-73E58AC72E52}"/>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53</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7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7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7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16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seq concurrent="1" nextAc="seek">
              <p:cTn id="34" restart="whenNotActive" fill="hold" evtFilter="cancelBubble" nodeType="interactiveSeq">
                <p:stCondLst>
                  <p:cond evt="onClick" delay="0">
                    <p:tgtEl>
                      <p:spTgt spid="1116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16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1642"/>
                                        </p:tgtEl>
                                      </p:cBhvr>
                                    </p:animEffect>
                                    <p:set>
                                      <p:cBhvr>
                                        <p:cTn id="42"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1641"/>
                                        </p:tgtEl>
                                      </p:cBhvr>
                                    </p:animEffect>
                                    <p:set>
                                      <p:cBhvr>
                                        <p:cTn id="46"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1640"/>
                                        </p:tgtEl>
                                      </p:cBhvr>
                                    </p:animEffect>
                                    <p:set>
                                      <p:cBhvr>
                                        <p:cTn id="50"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1639"/>
                                        </p:tgtEl>
                                      </p:cBhvr>
                                    </p:animEffect>
                                    <p:set>
                                      <p:cBhvr>
                                        <p:cTn id="54"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1638"/>
                                        </p:tgtEl>
                                      </p:cBhvr>
                                    </p:animEffect>
                                    <p:set>
                                      <p:cBhvr>
                                        <p:cTn id="58"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1637"/>
                                        </p:tgtEl>
                                      </p:cBhvr>
                                    </p:animEffect>
                                    <p:set>
                                      <p:cBhvr>
                                        <p:cTn id="62"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1635"/>
                                        </p:tgtEl>
                                      </p:cBhvr>
                                    </p:animEffect>
                                    <p:set>
                                      <p:cBhvr>
                                        <p:cTn id="66"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1618"/>
                                        </p:tgtEl>
                                      </p:cBhvr>
                                    </p:animEffect>
                                    <p:set>
                                      <p:cBhvr>
                                        <p:cTn id="70"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26" grpId="0" animBg="1"/>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a:extLst>
              <a:ext uri="{FF2B5EF4-FFF2-40B4-BE49-F238E27FC236}">
                <a16:creationId xmlns:a16="http://schemas.microsoft.com/office/drawing/2014/main" id="{E4A1EA1A-6EC8-4D56-A350-13ADEB079D13}"/>
              </a:ext>
            </a:extLst>
          </p:cNvPr>
          <p:cNvSpPr>
            <a:spLocks noChangeArrowheads="1"/>
          </p:cNvSpPr>
          <p:nvPr/>
        </p:nvSpPr>
        <p:spPr bwMode="auto">
          <a:xfrm>
            <a:off x="4830763"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2645" name="Picture 15" descr="people008">
            <a:extLst>
              <a:ext uri="{FF2B5EF4-FFF2-40B4-BE49-F238E27FC236}">
                <a16:creationId xmlns:a16="http://schemas.microsoft.com/office/drawing/2014/main" id="{6F0038C7-75B9-45E3-89D6-B4B8D87C85C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17475" y="5978525"/>
            <a:ext cx="7286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64E7B42-DB5F-40DF-8280-B1B91555C0D0}"/>
              </a:ext>
            </a:extLst>
          </p:cNvPr>
          <p:cNvSpPr txBox="1">
            <a:spLocks noChangeArrowheads="1"/>
          </p:cNvSpPr>
          <p:nvPr/>
        </p:nvSpPr>
        <p:spPr bwMode="auto">
          <a:xfrm>
            <a:off x="1584325" y="919163"/>
            <a:ext cx="7086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t>Xây dựng nền QPTD, ANND</a:t>
            </a:r>
          </a:p>
          <a:p>
            <a:pPr algn="ctr">
              <a:spcBef>
                <a:spcPct val="20000"/>
              </a:spcBef>
            </a:pPr>
            <a:r>
              <a:rPr lang="en-US" altLang="en-US" sz="3000" i="1"/>
              <a:t>ở nước ta được triển khai thực hiện:</a:t>
            </a:r>
          </a:p>
        </p:txBody>
      </p:sp>
      <p:sp>
        <p:nvSpPr>
          <p:cNvPr id="65541" name="AutoShape 5">
            <a:extLst>
              <a:ext uri="{FF2B5EF4-FFF2-40B4-BE49-F238E27FC236}">
                <a16:creationId xmlns:a16="http://schemas.microsoft.com/office/drawing/2014/main" id="{E2FA4C6D-AB21-4262-9D9F-709D7057CCD7}"/>
              </a:ext>
            </a:extLst>
          </p:cNvPr>
          <p:cNvSpPr>
            <a:spLocks noChangeArrowheads="1"/>
          </p:cNvSpPr>
          <p:nvPr/>
        </p:nvSpPr>
        <p:spPr bwMode="auto">
          <a:xfrm>
            <a:off x="4686300" y="2506663"/>
            <a:ext cx="4229100" cy="1455737"/>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 Trong tất cả các lĩnh vực </a:t>
            </a:r>
          </a:p>
          <a:p>
            <a:pPr algn="ctr" eaLnBrk="1" hangingPunct="1"/>
            <a:r>
              <a:rPr lang="en-US" altLang="en-US"/>
              <a:t>của đời sống xã hội</a:t>
            </a:r>
          </a:p>
        </p:txBody>
      </p:sp>
      <p:sp>
        <p:nvSpPr>
          <p:cNvPr id="65546" name="AutoShape 10">
            <a:extLst>
              <a:ext uri="{FF2B5EF4-FFF2-40B4-BE49-F238E27FC236}">
                <a16:creationId xmlns:a16="http://schemas.microsoft.com/office/drawing/2014/main" id="{A7FAC2A4-7A16-408A-BA3D-BD20C9A1353A}"/>
              </a:ext>
            </a:extLst>
          </p:cNvPr>
          <p:cNvSpPr>
            <a:spLocks noChangeArrowheads="1"/>
          </p:cNvSpPr>
          <p:nvPr/>
        </p:nvSpPr>
        <p:spPr bwMode="auto">
          <a:xfrm>
            <a:off x="228600" y="25146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 Trên tất cả các địa </a:t>
            </a:r>
          </a:p>
          <a:p>
            <a:pPr algn="ctr" eaLnBrk="1" hangingPunct="1"/>
            <a:r>
              <a:rPr lang="en-US" altLang="en-US" sz="2400">
                <a:solidFill>
                  <a:schemeClr val="bg1"/>
                </a:solidFill>
              </a:rPr>
              <a:t>phương trong cả nước</a:t>
            </a:r>
            <a:endParaRPr lang="en-US" altLang="en-US" sz="2400" b="1">
              <a:solidFill>
                <a:schemeClr val="bg1"/>
              </a:solidFill>
            </a:endParaRPr>
          </a:p>
        </p:txBody>
      </p:sp>
      <p:sp>
        <p:nvSpPr>
          <p:cNvPr id="112659" name="Oval 19">
            <a:extLst>
              <a:ext uri="{FF2B5EF4-FFF2-40B4-BE49-F238E27FC236}">
                <a16:creationId xmlns:a16="http://schemas.microsoft.com/office/drawing/2014/main" id="{3DBFBC23-DFDB-4BE4-A4DA-B6E511AFDDE4}"/>
              </a:ext>
            </a:extLst>
          </p:cNvPr>
          <p:cNvSpPr>
            <a:spLocks noChangeArrowheads="1"/>
          </p:cNvSpPr>
          <p:nvPr/>
        </p:nvSpPr>
        <p:spPr bwMode="auto">
          <a:xfrm>
            <a:off x="4830763" y="6210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2888" name="Picture 20" descr="ani32">
            <a:hlinkClick r:id="rId7" action="ppaction://hlinksldjump"/>
            <a:extLst>
              <a:ext uri="{FF2B5EF4-FFF2-40B4-BE49-F238E27FC236}">
                <a16:creationId xmlns:a16="http://schemas.microsoft.com/office/drawing/2014/main" id="{B4FBC4F8-0F67-48F1-8F07-5CE7CCD4F40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50250" y="62436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a:extLst>
              <a:ext uri="{FF2B5EF4-FFF2-40B4-BE49-F238E27FC236}">
                <a16:creationId xmlns:a16="http://schemas.microsoft.com/office/drawing/2014/main" id="{CA2CBB4E-211D-484F-A118-BC1E0D859283}"/>
              </a:ext>
            </a:extLst>
          </p:cNvPr>
          <p:cNvSpPr>
            <a:spLocks noChangeArrowheads="1"/>
          </p:cNvSpPr>
          <p:nvPr/>
        </p:nvSpPr>
        <p:spPr bwMode="auto">
          <a:xfrm>
            <a:off x="4840288"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2662" name="Oval 22">
            <a:extLst>
              <a:ext uri="{FF2B5EF4-FFF2-40B4-BE49-F238E27FC236}">
                <a16:creationId xmlns:a16="http://schemas.microsoft.com/office/drawing/2014/main" id="{AC9D3221-A9C5-4A9C-ADCB-63676037B735}"/>
              </a:ext>
            </a:extLst>
          </p:cNvPr>
          <p:cNvSpPr>
            <a:spLocks noChangeArrowheads="1"/>
          </p:cNvSpPr>
          <p:nvPr/>
        </p:nvSpPr>
        <p:spPr bwMode="auto">
          <a:xfrm>
            <a:off x="4840288" y="62341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2663" name="Oval 23">
            <a:extLst>
              <a:ext uri="{FF2B5EF4-FFF2-40B4-BE49-F238E27FC236}">
                <a16:creationId xmlns:a16="http://schemas.microsoft.com/office/drawing/2014/main" id="{74329869-681F-41EA-BDAC-9B6CB012DA11}"/>
              </a:ext>
            </a:extLst>
          </p:cNvPr>
          <p:cNvSpPr>
            <a:spLocks noChangeArrowheads="1"/>
          </p:cNvSpPr>
          <p:nvPr/>
        </p:nvSpPr>
        <p:spPr bwMode="auto">
          <a:xfrm>
            <a:off x="4830763" y="6210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2664" name="Oval 24">
            <a:extLst>
              <a:ext uri="{FF2B5EF4-FFF2-40B4-BE49-F238E27FC236}">
                <a16:creationId xmlns:a16="http://schemas.microsoft.com/office/drawing/2014/main" id="{BF33D519-9620-49A7-9CE3-1BA2F273318D}"/>
              </a:ext>
            </a:extLst>
          </p:cNvPr>
          <p:cNvSpPr>
            <a:spLocks noChangeArrowheads="1"/>
          </p:cNvSpPr>
          <p:nvPr/>
        </p:nvSpPr>
        <p:spPr bwMode="auto">
          <a:xfrm>
            <a:off x="4830763" y="62341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2665" name="Oval 25">
            <a:extLst>
              <a:ext uri="{FF2B5EF4-FFF2-40B4-BE49-F238E27FC236}">
                <a16:creationId xmlns:a16="http://schemas.microsoft.com/office/drawing/2014/main" id="{78F1FA8E-0F9E-4D23-9E60-39EC947ED200}"/>
              </a:ext>
            </a:extLst>
          </p:cNvPr>
          <p:cNvSpPr>
            <a:spLocks noChangeArrowheads="1"/>
          </p:cNvSpPr>
          <p:nvPr/>
        </p:nvSpPr>
        <p:spPr bwMode="auto">
          <a:xfrm>
            <a:off x="4821238" y="62341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2666" name="Oval 26">
            <a:extLst>
              <a:ext uri="{FF2B5EF4-FFF2-40B4-BE49-F238E27FC236}">
                <a16:creationId xmlns:a16="http://schemas.microsoft.com/office/drawing/2014/main" id="{CCD9FA6B-07A8-4392-BCEB-98F86DAFD781}"/>
              </a:ext>
            </a:extLst>
          </p:cNvPr>
          <p:cNvSpPr>
            <a:spLocks noChangeArrowheads="1"/>
          </p:cNvSpPr>
          <p:nvPr/>
        </p:nvSpPr>
        <p:spPr bwMode="auto">
          <a:xfrm>
            <a:off x="4821238" y="6210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2667" name="Text Box 27">
            <a:extLst>
              <a:ext uri="{FF2B5EF4-FFF2-40B4-BE49-F238E27FC236}">
                <a16:creationId xmlns:a16="http://schemas.microsoft.com/office/drawing/2014/main" id="{39D94821-7584-45A6-ADB8-CCAA04944566}"/>
              </a:ext>
            </a:extLst>
          </p:cNvPr>
          <p:cNvSpPr txBox="1">
            <a:spLocks noChangeArrowheads="1"/>
          </p:cNvSpPr>
          <p:nvPr/>
        </p:nvSpPr>
        <p:spPr bwMode="auto">
          <a:xfrm>
            <a:off x="34290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2668" name="Text Box 28">
            <a:extLst>
              <a:ext uri="{FF2B5EF4-FFF2-40B4-BE49-F238E27FC236}">
                <a16:creationId xmlns:a16="http://schemas.microsoft.com/office/drawing/2014/main" id="{034C195E-C6DD-4D94-B627-276EC9CEFEC4}"/>
              </a:ext>
            </a:extLst>
          </p:cNvPr>
          <p:cNvSpPr txBox="1">
            <a:spLocks noChangeArrowheads="1"/>
          </p:cNvSpPr>
          <p:nvPr/>
        </p:nvSpPr>
        <p:spPr bwMode="auto">
          <a:xfrm>
            <a:off x="46482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1749FDEA-AB5C-4C8A-AA44-D8CEBA2BDAB3}"/>
              </a:ext>
            </a:extLst>
          </p:cNvPr>
          <p:cNvSpPr>
            <a:spLocks noChangeArrowheads="1"/>
          </p:cNvSpPr>
          <p:nvPr/>
        </p:nvSpPr>
        <p:spPr bwMode="auto">
          <a:xfrm>
            <a:off x="228600" y="4351338"/>
            <a:ext cx="4191000" cy="143986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Trong tất cả các bộ, </a:t>
            </a:r>
          </a:p>
          <a:p>
            <a:pPr algn="ctr" eaLnBrk="1" hangingPunct="1"/>
            <a:r>
              <a:rPr lang="en-US" altLang="en-US" sz="2400">
                <a:solidFill>
                  <a:schemeClr val="bg1"/>
                </a:solidFill>
              </a:rPr>
              <a:t>ngành, các tổ chức xã hội</a:t>
            </a:r>
            <a:endParaRPr lang="en-US" altLang="en-US" sz="2400" b="1">
              <a:solidFill>
                <a:schemeClr val="bg1"/>
              </a:solidFill>
            </a:endParaRPr>
          </a:p>
        </p:txBody>
      </p:sp>
      <p:sp>
        <p:nvSpPr>
          <p:cNvPr id="28" name="AutoShape 10">
            <a:extLst>
              <a:ext uri="{FF2B5EF4-FFF2-40B4-BE49-F238E27FC236}">
                <a16:creationId xmlns:a16="http://schemas.microsoft.com/office/drawing/2014/main" id="{07BE614A-7779-4D51-AAD5-3D894ACF81E8}"/>
              </a:ext>
            </a:extLst>
          </p:cNvPr>
          <p:cNvSpPr>
            <a:spLocks noChangeArrowheads="1"/>
          </p:cNvSpPr>
          <p:nvPr/>
        </p:nvSpPr>
        <p:spPr bwMode="auto">
          <a:xfrm>
            <a:off x="4648200" y="4351338"/>
            <a:ext cx="4267200" cy="143986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Trên mọi hoạt động của </a:t>
            </a:r>
          </a:p>
          <a:p>
            <a:pPr algn="ctr" eaLnBrk="1" hangingPunct="1"/>
            <a:r>
              <a:rPr lang="en-US" altLang="en-US" sz="2400">
                <a:solidFill>
                  <a:schemeClr val="bg1"/>
                </a:solidFill>
              </a:rPr>
              <a:t>kinh tế, xã hội, đối ngoại</a:t>
            </a:r>
            <a:endParaRPr lang="en-US" altLang="en-US" sz="2400" b="1">
              <a:solidFill>
                <a:schemeClr val="bg1"/>
              </a:solidFill>
            </a:endParaRPr>
          </a:p>
        </p:txBody>
      </p:sp>
      <p:sp>
        <p:nvSpPr>
          <p:cNvPr id="26" name="Rectangle: Rounded Corners 25">
            <a:extLst>
              <a:ext uri="{FF2B5EF4-FFF2-40B4-BE49-F238E27FC236}">
                <a16:creationId xmlns:a16="http://schemas.microsoft.com/office/drawing/2014/main" id="{8325BBB5-97DE-4C00-8AE9-0F7B5A993B0E}"/>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54</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264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seq concurrent="1" nextAc="seek">
              <p:cTn id="34" restart="whenNotActive" fill="hold" evtFilter="cancelBubble" nodeType="interactiveSeq">
                <p:stCondLst>
                  <p:cond evt="onClick" delay="0">
                    <p:tgtEl>
                      <p:spTgt spid="11266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266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2666"/>
                                        </p:tgtEl>
                                      </p:cBhvr>
                                    </p:animEffect>
                                    <p:set>
                                      <p:cBhvr>
                                        <p:cTn id="42"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2665"/>
                                        </p:tgtEl>
                                      </p:cBhvr>
                                    </p:animEffect>
                                    <p:set>
                                      <p:cBhvr>
                                        <p:cTn id="46"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2664"/>
                                        </p:tgtEl>
                                      </p:cBhvr>
                                    </p:animEffect>
                                    <p:set>
                                      <p:cBhvr>
                                        <p:cTn id="50"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2663"/>
                                        </p:tgtEl>
                                      </p:cBhvr>
                                    </p:animEffect>
                                    <p:set>
                                      <p:cBhvr>
                                        <p:cTn id="54"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2662"/>
                                        </p:tgtEl>
                                      </p:cBhvr>
                                    </p:animEffect>
                                    <p:set>
                                      <p:cBhvr>
                                        <p:cTn id="58"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2661"/>
                                        </p:tgtEl>
                                      </p:cBhvr>
                                    </p:animEffect>
                                    <p:set>
                                      <p:cBhvr>
                                        <p:cTn id="62"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2659"/>
                                        </p:tgtEl>
                                      </p:cBhvr>
                                    </p:animEffect>
                                    <p:set>
                                      <p:cBhvr>
                                        <p:cTn id="66"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2642"/>
                                        </p:tgtEl>
                                      </p:cBhvr>
                                    </p:animEffect>
                                    <p:set>
                                      <p:cBhvr>
                                        <p:cTn id="70"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7"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a:extLst>
              <a:ext uri="{FF2B5EF4-FFF2-40B4-BE49-F238E27FC236}">
                <a16:creationId xmlns:a16="http://schemas.microsoft.com/office/drawing/2014/main" id="{59B8AB7E-18A9-4BE9-B414-B5E91EA814D5}"/>
              </a:ext>
            </a:extLst>
          </p:cNvPr>
          <p:cNvSpPr>
            <a:spLocks noChangeArrowheads="1"/>
          </p:cNvSpPr>
          <p:nvPr/>
        </p:nvSpPr>
        <p:spPr bwMode="auto">
          <a:xfrm>
            <a:off x="48387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3669" name="Picture 15" descr="people008">
            <a:extLst>
              <a:ext uri="{FF2B5EF4-FFF2-40B4-BE49-F238E27FC236}">
                <a16:creationId xmlns:a16="http://schemas.microsoft.com/office/drawing/2014/main" id="{CBE65A84-96AD-44FB-9621-7E43998FDD9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65088" y="6000750"/>
            <a:ext cx="7286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Text Box 9">
            <a:extLst>
              <a:ext uri="{FF2B5EF4-FFF2-40B4-BE49-F238E27FC236}">
                <a16:creationId xmlns:a16="http://schemas.microsoft.com/office/drawing/2014/main" id="{967F2895-A863-4D0B-827E-E408CB9A4990}"/>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C6947849-70E2-4C79-B198-030D23DFC9E8}"/>
              </a:ext>
            </a:extLst>
          </p:cNvPr>
          <p:cNvSpPr txBox="1">
            <a:spLocks noChangeArrowheads="1"/>
          </p:cNvSpPr>
          <p:nvPr/>
        </p:nvSpPr>
        <p:spPr bwMode="auto">
          <a:xfrm>
            <a:off x="1371600" y="933450"/>
            <a:ext cx="73152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t>Xây dựng thế trận QPTD, ANND,</a:t>
            </a:r>
          </a:p>
          <a:p>
            <a:pPr algn="ctr">
              <a:spcBef>
                <a:spcPct val="20000"/>
              </a:spcBef>
            </a:pPr>
            <a:r>
              <a:rPr lang="en-US" altLang="en-US" sz="3000" i="1"/>
              <a:t>chúng ta phải gắn kết:</a:t>
            </a:r>
          </a:p>
        </p:txBody>
      </p:sp>
      <p:sp>
        <p:nvSpPr>
          <p:cNvPr id="65541" name="AutoShape 5">
            <a:extLst>
              <a:ext uri="{FF2B5EF4-FFF2-40B4-BE49-F238E27FC236}">
                <a16:creationId xmlns:a16="http://schemas.microsoft.com/office/drawing/2014/main" id="{65658B5D-9308-4477-A73B-003D659F871D}"/>
              </a:ext>
            </a:extLst>
          </p:cNvPr>
          <p:cNvSpPr>
            <a:spLocks noChangeArrowheads="1"/>
          </p:cNvSpPr>
          <p:nvPr/>
        </p:nvSpPr>
        <p:spPr bwMode="auto">
          <a:xfrm>
            <a:off x="228600" y="4383088"/>
            <a:ext cx="4184650" cy="1355725"/>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 Thế trận kinh tế với thế </a:t>
            </a:r>
          </a:p>
          <a:p>
            <a:pPr algn="ctr" eaLnBrk="1" hangingPunct="1"/>
            <a:r>
              <a:rPr lang="en-US" altLang="en-US"/>
              <a:t>trận quốc phòng toàn dân, </a:t>
            </a:r>
          </a:p>
          <a:p>
            <a:pPr algn="ctr" eaLnBrk="1" hangingPunct="1"/>
            <a:r>
              <a:rPr lang="en-US" altLang="en-US"/>
              <a:t>an ninh nhân dân</a:t>
            </a:r>
          </a:p>
        </p:txBody>
      </p:sp>
      <p:sp>
        <p:nvSpPr>
          <p:cNvPr id="65549" name="AutoShape 13">
            <a:extLst>
              <a:ext uri="{FF2B5EF4-FFF2-40B4-BE49-F238E27FC236}">
                <a16:creationId xmlns:a16="http://schemas.microsoft.com/office/drawing/2014/main" id="{8B8A8724-55A1-4C77-A5BA-69C1887A04EE}"/>
              </a:ext>
            </a:extLst>
          </p:cNvPr>
          <p:cNvSpPr>
            <a:spLocks noChangeArrowheads="1"/>
          </p:cNvSpPr>
          <p:nvPr/>
        </p:nvSpPr>
        <p:spPr bwMode="auto">
          <a:xfrm>
            <a:off x="228600" y="2514600"/>
            <a:ext cx="4191000" cy="140652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 Thế trận quân sự, </a:t>
            </a:r>
          </a:p>
          <a:p>
            <a:pPr algn="ctr" eaLnBrk="1" hangingPunct="1"/>
            <a:r>
              <a:rPr lang="en-US" altLang="en-US" sz="2400">
                <a:solidFill>
                  <a:schemeClr val="bg1"/>
                </a:solidFill>
              </a:rPr>
              <a:t>an ninh, đối ngoại với thế  </a:t>
            </a:r>
          </a:p>
          <a:p>
            <a:pPr algn="ctr" eaLnBrk="1" hangingPunct="1"/>
            <a:r>
              <a:rPr lang="en-US" altLang="en-US" sz="2400">
                <a:solidFill>
                  <a:schemeClr val="bg1"/>
                </a:solidFill>
              </a:rPr>
              <a:t>trận phòng thủ dân sự</a:t>
            </a:r>
            <a:endParaRPr lang="en-US" altLang="en-US" sz="2800" b="1">
              <a:solidFill>
                <a:schemeClr val="bg1"/>
              </a:solidFill>
              <a:latin typeface="Times New Roman" panose="02020603050405020304" pitchFamily="18" charset="0"/>
              <a:cs typeface="Times New Roman" panose="02020603050405020304" pitchFamily="18" charset="0"/>
            </a:endParaRPr>
          </a:p>
        </p:txBody>
      </p:sp>
      <p:sp>
        <p:nvSpPr>
          <p:cNvPr id="113683" name="Oval 19">
            <a:extLst>
              <a:ext uri="{FF2B5EF4-FFF2-40B4-BE49-F238E27FC236}">
                <a16:creationId xmlns:a16="http://schemas.microsoft.com/office/drawing/2014/main" id="{A54B26DF-17A7-487D-82E7-5E51B60D3EBA}"/>
              </a:ext>
            </a:extLst>
          </p:cNvPr>
          <p:cNvSpPr>
            <a:spLocks noChangeArrowheads="1"/>
          </p:cNvSpPr>
          <p:nvPr/>
        </p:nvSpPr>
        <p:spPr bwMode="auto">
          <a:xfrm>
            <a:off x="48387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4937" name="Picture 20" descr="ani32">
            <a:hlinkClick r:id="rId7" action="ppaction://hlinksldjump"/>
            <a:extLst>
              <a:ext uri="{FF2B5EF4-FFF2-40B4-BE49-F238E27FC236}">
                <a16:creationId xmlns:a16="http://schemas.microsoft.com/office/drawing/2014/main" id="{8AA44E96-ECAF-4C55-B2CE-D2A206D5EF6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a:extLst>
              <a:ext uri="{FF2B5EF4-FFF2-40B4-BE49-F238E27FC236}">
                <a16:creationId xmlns:a16="http://schemas.microsoft.com/office/drawing/2014/main" id="{0C8EDFFB-8E91-48CA-B492-32014D8ABE44}"/>
              </a:ext>
            </a:extLst>
          </p:cNvPr>
          <p:cNvSpPr>
            <a:spLocks noChangeArrowheads="1"/>
          </p:cNvSpPr>
          <p:nvPr/>
        </p:nvSpPr>
        <p:spPr bwMode="auto">
          <a:xfrm>
            <a:off x="4838700" y="6196013"/>
            <a:ext cx="455613" cy="433387"/>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3686" name="Oval 22">
            <a:extLst>
              <a:ext uri="{FF2B5EF4-FFF2-40B4-BE49-F238E27FC236}">
                <a16:creationId xmlns:a16="http://schemas.microsoft.com/office/drawing/2014/main" id="{6BDC6154-B42C-4A95-AC7A-7E61B90A8C03}"/>
              </a:ext>
            </a:extLst>
          </p:cNvPr>
          <p:cNvSpPr>
            <a:spLocks noChangeArrowheads="1"/>
          </p:cNvSpPr>
          <p:nvPr/>
        </p:nvSpPr>
        <p:spPr bwMode="auto">
          <a:xfrm>
            <a:off x="48387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3687" name="Oval 23">
            <a:extLst>
              <a:ext uri="{FF2B5EF4-FFF2-40B4-BE49-F238E27FC236}">
                <a16:creationId xmlns:a16="http://schemas.microsoft.com/office/drawing/2014/main" id="{1FB6BAA7-A6C5-40BC-BDE3-8D0B362A22F3}"/>
              </a:ext>
            </a:extLst>
          </p:cNvPr>
          <p:cNvSpPr>
            <a:spLocks noChangeArrowheads="1"/>
          </p:cNvSpPr>
          <p:nvPr/>
        </p:nvSpPr>
        <p:spPr bwMode="auto">
          <a:xfrm>
            <a:off x="4837113" y="6196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3688" name="Oval 24">
            <a:extLst>
              <a:ext uri="{FF2B5EF4-FFF2-40B4-BE49-F238E27FC236}">
                <a16:creationId xmlns:a16="http://schemas.microsoft.com/office/drawing/2014/main" id="{C761E043-B7BB-4A4A-93F5-BCA40BE99DD2}"/>
              </a:ext>
            </a:extLst>
          </p:cNvPr>
          <p:cNvSpPr>
            <a:spLocks noChangeArrowheads="1"/>
          </p:cNvSpPr>
          <p:nvPr/>
        </p:nvSpPr>
        <p:spPr bwMode="auto">
          <a:xfrm>
            <a:off x="4838700" y="6196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3689" name="Oval 25">
            <a:extLst>
              <a:ext uri="{FF2B5EF4-FFF2-40B4-BE49-F238E27FC236}">
                <a16:creationId xmlns:a16="http://schemas.microsoft.com/office/drawing/2014/main" id="{BA2ED3F7-57AC-4C21-99A3-DBBC2D777B65}"/>
              </a:ext>
            </a:extLst>
          </p:cNvPr>
          <p:cNvSpPr>
            <a:spLocks noChangeArrowheads="1"/>
          </p:cNvSpPr>
          <p:nvPr/>
        </p:nvSpPr>
        <p:spPr bwMode="auto">
          <a:xfrm>
            <a:off x="4838700" y="61753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3690" name="Oval 26">
            <a:extLst>
              <a:ext uri="{FF2B5EF4-FFF2-40B4-BE49-F238E27FC236}">
                <a16:creationId xmlns:a16="http://schemas.microsoft.com/office/drawing/2014/main" id="{C027805F-BE0C-4B7E-9CB4-43F04FF0393A}"/>
              </a:ext>
            </a:extLst>
          </p:cNvPr>
          <p:cNvSpPr>
            <a:spLocks noChangeArrowheads="1"/>
          </p:cNvSpPr>
          <p:nvPr/>
        </p:nvSpPr>
        <p:spPr bwMode="auto">
          <a:xfrm>
            <a:off x="4851400" y="6210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3691" name="Text Box 27">
            <a:extLst>
              <a:ext uri="{FF2B5EF4-FFF2-40B4-BE49-F238E27FC236}">
                <a16:creationId xmlns:a16="http://schemas.microsoft.com/office/drawing/2014/main" id="{B07C521F-67A3-4839-AE4B-102811FE6003}"/>
              </a:ext>
            </a:extLst>
          </p:cNvPr>
          <p:cNvSpPr txBox="1">
            <a:spLocks noChangeArrowheads="1"/>
          </p:cNvSpPr>
          <p:nvPr/>
        </p:nvSpPr>
        <p:spPr bwMode="auto">
          <a:xfrm>
            <a:off x="3429000" y="62626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3692" name="Text Box 28">
            <a:extLst>
              <a:ext uri="{FF2B5EF4-FFF2-40B4-BE49-F238E27FC236}">
                <a16:creationId xmlns:a16="http://schemas.microsoft.com/office/drawing/2014/main" id="{57CAFE3A-6A3C-41A4-A7CD-0E5BD8068225}"/>
              </a:ext>
            </a:extLst>
          </p:cNvPr>
          <p:cNvSpPr txBox="1">
            <a:spLocks noChangeArrowheads="1"/>
          </p:cNvSpPr>
          <p:nvPr/>
        </p:nvSpPr>
        <p:spPr bwMode="auto">
          <a:xfrm>
            <a:off x="4724400" y="60785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8" name="AutoShape 13">
            <a:extLst>
              <a:ext uri="{FF2B5EF4-FFF2-40B4-BE49-F238E27FC236}">
                <a16:creationId xmlns:a16="http://schemas.microsoft.com/office/drawing/2014/main" id="{20DA51E2-5B01-42FE-AC2A-D8C07B022F21}"/>
              </a:ext>
            </a:extLst>
          </p:cNvPr>
          <p:cNvSpPr>
            <a:spLocks noChangeArrowheads="1"/>
          </p:cNvSpPr>
          <p:nvPr/>
        </p:nvSpPr>
        <p:spPr bwMode="auto">
          <a:xfrm>
            <a:off x="4654550" y="2514600"/>
            <a:ext cx="4260850" cy="140652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Thế trận quốc phòng </a:t>
            </a:r>
          </a:p>
          <a:p>
            <a:pPr algn="ctr" eaLnBrk="1" hangingPunct="1"/>
            <a:r>
              <a:rPr lang="en-US" altLang="en-US" sz="2400">
                <a:solidFill>
                  <a:schemeClr val="bg1"/>
                </a:solidFill>
              </a:rPr>
              <a:t>toàn dân, an ninh nhân dân </a:t>
            </a:r>
          </a:p>
          <a:p>
            <a:pPr algn="ctr" eaLnBrk="1" hangingPunct="1"/>
            <a:r>
              <a:rPr lang="en-US" altLang="en-US" sz="2400">
                <a:solidFill>
                  <a:schemeClr val="bg1"/>
                </a:solidFill>
              </a:rPr>
              <a:t>với ngoại giao</a:t>
            </a:r>
            <a:endParaRPr lang="en-US" altLang="en-US" sz="2800" b="1">
              <a:solidFill>
                <a:schemeClr val="bg1"/>
              </a:solidFill>
              <a:latin typeface="Times New Roman" panose="02020603050405020304" pitchFamily="18" charset="0"/>
              <a:cs typeface="Times New Roman" panose="02020603050405020304" pitchFamily="18" charset="0"/>
            </a:endParaRPr>
          </a:p>
        </p:txBody>
      </p:sp>
      <p:sp>
        <p:nvSpPr>
          <p:cNvPr id="29" name="AutoShape 13">
            <a:extLst>
              <a:ext uri="{FF2B5EF4-FFF2-40B4-BE49-F238E27FC236}">
                <a16:creationId xmlns:a16="http://schemas.microsoft.com/office/drawing/2014/main" id="{B28F7733-C748-4619-B790-E30D62825DB1}"/>
              </a:ext>
            </a:extLst>
          </p:cNvPr>
          <p:cNvSpPr>
            <a:spLocks noChangeArrowheads="1"/>
          </p:cNvSpPr>
          <p:nvPr/>
        </p:nvSpPr>
        <p:spPr bwMode="auto">
          <a:xfrm>
            <a:off x="4654550" y="4383088"/>
            <a:ext cx="4260850" cy="135572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Phòng thủ dân sự </a:t>
            </a:r>
          </a:p>
          <a:p>
            <a:pPr algn="ctr" eaLnBrk="1" hangingPunct="1"/>
            <a:r>
              <a:rPr lang="en-US" altLang="en-US" sz="2400">
                <a:solidFill>
                  <a:schemeClr val="bg1"/>
                </a:solidFill>
              </a:rPr>
              <a:t>với thế trận quốc phòng toàn </a:t>
            </a:r>
          </a:p>
          <a:p>
            <a:pPr algn="ctr" eaLnBrk="1" hangingPunct="1"/>
            <a:r>
              <a:rPr lang="en-US" altLang="en-US" sz="2400">
                <a:solidFill>
                  <a:schemeClr val="bg1"/>
                </a:solidFill>
              </a:rPr>
              <a:t>dân, an ninh nhân dân</a:t>
            </a:r>
            <a:endParaRPr lang="en-US" altLang="en-US" sz="2800" b="1">
              <a:solidFill>
                <a:schemeClr val="bg1"/>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CA82FA54-DCC5-4639-BA3A-0566E497E079}"/>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55</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ox(out)">
                                      <p:cBhvr>
                                        <p:cTn id="20" dur="1000"/>
                                        <p:tgtEl>
                                          <p:spTgt spid="28"/>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ox(out)">
                                      <p:cBhvr>
                                        <p:cTn id="2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13669"/>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2" presetClass="emph" presetSubtype="0" fill="hold" grpId="1" nodeType="clickEffect">
                                  <p:stCondLst>
                                    <p:cond delay="0"/>
                                  </p:stCondLst>
                                  <p:childTnLst>
                                    <p:animClr clrSpc="hsl" dir="cw">
                                      <p:cBhvr override="childStyle">
                                        <p:cTn id="28" dur="500" fill="hold"/>
                                        <p:tgtEl>
                                          <p:spTgt spid="65541"/>
                                        </p:tgtEl>
                                        <p:attrNameLst>
                                          <p:attrName>style.color</p:attrName>
                                        </p:attrNameLst>
                                      </p:cBhvr>
                                      <p:by>
                                        <p:hsl h="-7200000" s="0" l="0"/>
                                      </p:by>
                                    </p:animClr>
                                    <p:animClr clrSpc="hsl" dir="cw">
                                      <p:cBhvr>
                                        <p:cTn id="29" dur="500" fill="hold"/>
                                        <p:tgtEl>
                                          <p:spTgt spid="65541"/>
                                        </p:tgtEl>
                                        <p:attrNameLst>
                                          <p:attrName>fillcolor</p:attrName>
                                        </p:attrNameLst>
                                      </p:cBhvr>
                                      <p:by>
                                        <p:hsl h="-7200000" s="0" l="0"/>
                                      </p:by>
                                    </p:animClr>
                                    <p:animClr clrSpc="hsl" dir="cw">
                                      <p:cBhvr>
                                        <p:cTn id="30" dur="500" fill="hold"/>
                                        <p:tgtEl>
                                          <p:spTgt spid="65541"/>
                                        </p:tgtEl>
                                        <p:attrNameLst>
                                          <p:attrName>stroke.color</p:attrName>
                                        </p:attrNameLst>
                                      </p:cBhvr>
                                      <p:by>
                                        <p:hsl h="-7200000" s="0" l="0"/>
                                      </p:by>
                                    </p:animClr>
                                    <p:set>
                                      <p:cBhvr>
                                        <p:cTn id="31" dur="500" fill="hold"/>
                                        <p:tgtEl>
                                          <p:spTgt spid="65541"/>
                                        </p:tgtEl>
                                        <p:attrNameLst>
                                          <p:attrName>fill.type</p:attrName>
                                        </p:attrNameLst>
                                      </p:cBhvr>
                                      <p:to>
                                        <p:strVal val="solid"/>
                                      </p:to>
                                    </p:set>
                                  </p:childTnLst>
                                  <p:subTnLst>
                                    <p:audio>
                                      <p:cMediaNode>
                                        <p:cTn display="0" masterRel="sameClick">
                                          <p:stCondLst>
                                            <p:cond evt="begin" delay="0">
                                              <p:tn val="2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seq concurrent="1" nextAc="seek">
              <p:cTn id="32" restart="whenNotActive" fill="hold" evtFilter="cancelBubble" nodeType="interactiveSeq">
                <p:stCondLst>
                  <p:cond evt="onClick" delay="0">
                    <p:tgtEl>
                      <p:spTgt spid="113691"/>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13692"/>
                                        </p:tgtEl>
                                        <p:attrNameLst>
                                          <p:attrName>style.visibility</p:attrName>
                                        </p:attrNameLst>
                                      </p:cBhvr>
                                      <p:to>
                                        <p:strVal val="hidden"/>
                                      </p:to>
                                    </p:set>
                                  </p:childTnLst>
                                </p:cTn>
                              </p:par>
                            </p:childTnLst>
                          </p:cTn>
                        </p:par>
                        <p:par>
                          <p:cTn id="37" fill="hold" nodeType="afterGroup">
                            <p:stCondLst>
                              <p:cond delay="0"/>
                            </p:stCondLst>
                            <p:childTnLst>
                              <p:par>
                                <p:cTn id="38" presetID="4" presetClass="exit" presetSubtype="16" fill="hold" grpId="0" nodeType="afterEffect">
                                  <p:stCondLst>
                                    <p:cond delay="1000"/>
                                  </p:stCondLst>
                                  <p:childTnLst>
                                    <p:animEffect transition="out" filter="box(in)">
                                      <p:cBhvr>
                                        <p:cTn id="39" dur="500"/>
                                        <p:tgtEl>
                                          <p:spTgt spid="113690"/>
                                        </p:tgtEl>
                                      </p:cBhvr>
                                    </p:animEffect>
                                    <p:set>
                                      <p:cBhvr>
                                        <p:cTn id="40"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4" name="beep.wav"/>
                                        </p:tgtEl>
                                      </p:cMediaNode>
                                    </p:audio>
                                  </p:subTnLst>
                                </p:cTn>
                              </p:par>
                            </p:childTnLst>
                          </p:cTn>
                        </p:par>
                        <p:par>
                          <p:cTn id="41" fill="hold" nodeType="afterGroup">
                            <p:stCondLst>
                              <p:cond delay="1500"/>
                            </p:stCondLst>
                            <p:childTnLst>
                              <p:par>
                                <p:cTn id="42" presetID="4" presetClass="exit" presetSubtype="16" fill="hold" grpId="0" nodeType="afterEffect">
                                  <p:stCondLst>
                                    <p:cond delay="1000"/>
                                  </p:stCondLst>
                                  <p:childTnLst>
                                    <p:animEffect transition="out" filter="box(in)">
                                      <p:cBhvr>
                                        <p:cTn id="43" dur="500"/>
                                        <p:tgtEl>
                                          <p:spTgt spid="113689"/>
                                        </p:tgtEl>
                                      </p:cBhvr>
                                    </p:animEffect>
                                    <p:set>
                                      <p:cBhvr>
                                        <p:cTn id="44"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3000"/>
                            </p:stCondLst>
                            <p:childTnLst>
                              <p:par>
                                <p:cTn id="46" presetID="4" presetClass="exit" presetSubtype="16" fill="hold" grpId="0" nodeType="afterEffect">
                                  <p:stCondLst>
                                    <p:cond delay="1000"/>
                                  </p:stCondLst>
                                  <p:childTnLst>
                                    <p:animEffect transition="out" filter="box(in)">
                                      <p:cBhvr>
                                        <p:cTn id="47" dur="500"/>
                                        <p:tgtEl>
                                          <p:spTgt spid="113688"/>
                                        </p:tgtEl>
                                      </p:cBhvr>
                                    </p:animEffect>
                                    <p:set>
                                      <p:cBhvr>
                                        <p:cTn id="48"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4500"/>
                            </p:stCondLst>
                            <p:childTnLst>
                              <p:par>
                                <p:cTn id="50" presetID="4" presetClass="exit" presetSubtype="16" fill="hold" grpId="0" nodeType="afterEffect">
                                  <p:stCondLst>
                                    <p:cond delay="1000"/>
                                  </p:stCondLst>
                                  <p:childTnLst>
                                    <p:animEffect transition="out" filter="box(in)">
                                      <p:cBhvr>
                                        <p:cTn id="51" dur="500"/>
                                        <p:tgtEl>
                                          <p:spTgt spid="113687"/>
                                        </p:tgtEl>
                                      </p:cBhvr>
                                    </p:animEffect>
                                    <p:set>
                                      <p:cBhvr>
                                        <p:cTn id="52"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6000"/>
                            </p:stCondLst>
                            <p:childTnLst>
                              <p:par>
                                <p:cTn id="54" presetID="4" presetClass="exit" presetSubtype="16" fill="hold" grpId="0" nodeType="afterEffect">
                                  <p:stCondLst>
                                    <p:cond delay="1000"/>
                                  </p:stCondLst>
                                  <p:childTnLst>
                                    <p:animEffect transition="out" filter="box(in)">
                                      <p:cBhvr>
                                        <p:cTn id="55" dur="500"/>
                                        <p:tgtEl>
                                          <p:spTgt spid="113686"/>
                                        </p:tgtEl>
                                      </p:cBhvr>
                                    </p:animEffect>
                                    <p:set>
                                      <p:cBhvr>
                                        <p:cTn id="56"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7500"/>
                            </p:stCondLst>
                            <p:childTnLst>
                              <p:par>
                                <p:cTn id="58" presetID="4" presetClass="exit" presetSubtype="16" fill="hold" grpId="0" nodeType="afterEffect">
                                  <p:stCondLst>
                                    <p:cond delay="1000"/>
                                  </p:stCondLst>
                                  <p:childTnLst>
                                    <p:animEffect transition="out" filter="box(in)">
                                      <p:cBhvr>
                                        <p:cTn id="59" dur="500"/>
                                        <p:tgtEl>
                                          <p:spTgt spid="113685"/>
                                        </p:tgtEl>
                                      </p:cBhvr>
                                    </p:animEffect>
                                    <p:set>
                                      <p:cBhvr>
                                        <p:cTn id="60"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9000"/>
                            </p:stCondLst>
                            <p:childTnLst>
                              <p:par>
                                <p:cTn id="62" presetID="4" presetClass="exit" presetSubtype="16" fill="hold" grpId="0" nodeType="afterEffect">
                                  <p:stCondLst>
                                    <p:cond delay="1000"/>
                                  </p:stCondLst>
                                  <p:childTnLst>
                                    <p:animEffect transition="out" filter="box(in)">
                                      <p:cBhvr>
                                        <p:cTn id="63" dur="500"/>
                                        <p:tgtEl>
                                          <p:spTgt spid="113683"/>
                                        </p:tgtEl>
                                      </p:cBhvr>
                                    </p:animEffect>
                                    <p:set>
                                      <p:cBhvr>
                                        <p:cTn id="64"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10500"/>
                            </p:stCondLst>
                            <p:childTnLst>
                              <p:par>
                                <p:cTn id="66" presetID="4" presetClass="exit" presetSubtype="16" fill="hold" grpId="0" nodeType="afterEffect">
                                  <p:stCondLst>
                                    <p:cond delay="500"/>
                                  </p:stCondLst>
                                  <p:childTnLst>
                                    <p:animEffect transition="out" filter="box(in)">
                                      <p:cBhvr>
                                        <p:cTn id="67" dur="500"/>
                                        <p:tgtEl>
                                          <p:spTgt spid="113666"/>
                                        </p:tgtEl>
                                      </p:cBhvr>
                                    </p:animEffect>
                                    <p:set>
                                      <p:cBhvr>
                                        <p:cTn id="68"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8" grpId="0" animBg="1"/>
      <p:bldP spid="29"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a:extLst>
              <a:ext uri="{FF2B5EF4-FFF2-40B4-BE49-F238E27FC236}">
                <a16:creationId xmlns:a16="http://schemas.microsoft.com/office/drawing/2014/main" id="{CF402B07-9BB9-4396-85BD-37DB98765A26}"/>
              </a:ext>
            </a:extLst>
          </p:cNvPr>
          <p:cNvSpPr>
            <a:spLocks noChangeArrowheads="1"/>
          </p:cNvSpPr>
          <p:nvPr/>
        </p:nvSpPr>
        <p:spPr bwMode="auto">
          <a:xfrm>
            <a:off x="4762500" y="6207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4693" name="Picture 15" descr="people008">
            <a:extLst>
              <a:ext uri="{FF2B5EF4-FFF2-40B4-BE49-F238E27FC236}">
                <a16:creationId xmlns:a16="http://schemas.microsoft.com/office/drawing/2014/main" id="{2A586B94-5401-489C-8A8C-EB0F2A22AF7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016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Text Box 9">
            <a:extLst>
              <a:ext uri="{FF2B5EF4-FFF2-40B4-BE49-F238E27FC236}">
                <a16:creationId xmlns:a16="http://schemas.microsoft.com/office/drawing/2014/main" id="{CE5E7C2F-97EE-4D89-8095-D79E24E0652E}"/>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p>
        </p:txBody>
      </p:sp>
      <p:sp>
        <p:nvSpPr>
          <p:cNvPr id="65540" name="Text Box 4">
            <a:extLst>
              <a:ext uri="{FF2B5EF4-FFF2-40B4-BE49-F238E27FC236}">
                <a16:creationId xmlns:a16="http://schemas.microsoft.com/office/drawing/2014/main" id="{D9A52EAA-2F46-444F-8D88-6E07AA30033F}"/>
              </a:ext>
            </a:extLst>
          </p:cNvPr>
          <p:cNvSpPr txBox="1">
            <a:spLocks noChangeArrowheads="1"/>
          </p:cNvSpPr>
          <p:nvPr/>
        </p:nvSpPr>
        <p:spPr bwMode="auto">
          <a:xfrm>
            <a:off x="1333500" y="914400"/>
            <a:ext cx="75819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t>Nhiệm vụ của các tổ chức, doanh nghiệp</a:t>
            </a:r>
          </a:p>
          <a:p>
            <a:pPr algn="ctr">
              <a:spcBef>
                <a:spcPct val="20000"/>
              </a:spcBef>
            </a:pPr>
            <a:r>
              <a:rPr lang="en-US" altLang="en-US" sz="3000" i="1"/>
              <a:t>trong xây dựng nền QPTD, ANND là:</a:t>
            </a:r>
          </a:p>
        </p:txBody>
      </p:sp>
      <p:sp>
        <p:nvSpPr>
          <p:cNvPr id="65541" name="AutoShape 5">
            <a:extLst>
              <a:ext uri="{FF2B5EF4-FFF2-40B4-BE49-F238E27FC236}">
                <a16:creationId xmlns:a16="http://schemas.microsoft.com/office/drawing/2014/main" id="{467604E3-556A-4766-9339-C7FBAC67528E}"/>
              </a:ext>
            </a:extLst>
          </p:cNvPr>
          <p:cNvSpPr>
            <a:spLocks noChangeArrowheads="1"/>
          </p:cNvSpPr>
          <p:nvPr/>
        </p:nvSpPr>
        <p:spPr bwMode="auto">
          <a:xfrm>
            <a:off x="228600" y="2514600"/>
            <a:ext cx="41910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A. Thực hiện đúng các </a:t>
            </a:r>
          </a:p>
          <a:p>
            <a:pPr algn="ctr" eaLnBrk="1" hangingPunct="1"/>
            <a:r>
              <a:rPr lang="en-US" altLang="en-US"/>
              <a:t>quy định của pháp luật</a:t>
            </a:r>
          </a:p>
        </p:txBody>
      </p:sp>
      <p:sp>
        <p:nvSpPr>
          <p:cNvPr id="65546" name="AutoShape 10">
            <a:extLst>
              <a:ext uri="{FF2B5EF4-FFF2-40B4-BE49-F238E27FC236}">
                <a16:creationId xmlns:a16="http://schemas.microsoft.com/office/drawing/2014/main" id="{10D21188-6CA8-4134-A880-0E251646474E}"/>
              </a:ext>
            </a:extLst>
          </p:cNvPr>
          <p:cNvSpPr>
            <a:spLocks noChangeArrowheads="1"/>
          </p:cNvSpPr>
          <p:nvPr/>
        </p:nvSpPr>
        <p:spPr bwMode="auto">
          <a:xfrm>
            <a:off x="4648200" y="43434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Cử người tham gia </a:t>
            </a:r>
          </a:p>
          <a:p>
            <a:pPr algn="ctr" eaLnBrk="1" hangingPunct="1"/>
            <a:r>
              <a:rPr lang="en-US" altLang="en-US" sz="2400">
                <a:solidFill>
                  <a:schemeClr val="bg1"/>
                </a:solidFill>
              </a:rPr>
              <a:t>vào lực lượng vũ trang</a:t>
            </a:r>
            <a:endParaRPr lang="en-US" altLang="en-US" sz="2400" b="1">
              <a:solidFill>
                <a:schemeClr val="bg1"/>
              </a:solidFill>
            </a:endParaRPr>
          </a:p>
        </p:txBody>
      </p:sp>
      <p:sp>
        <p:nvSpPr>
          <p:cNvPr id="114707" name="Oval 19">
            <a:extLst>
              <a:ext uri="{FF2B5EF4-FFF2-40B4-BE49-F238E27FC236}">
                <a16:creationId xmlns:a16="http://schemas.microsoft.com/office/drawing/2014/main" id="{F2C07D68-2165-4D00-891E-4DDDBE300A81}"/>
              </a:ext>
            </a:extLst>
          </p:cNvPr>
          <p:cNvSpPr>
            <a:spLocks noChangeArrowheads="1"/>
          </p:cNvSpPr>
          <p:nvPr/>
        </p:nvSpPr>
        <p:spPr bwMode="auto">
          <a:xfrm>
            <a:off x="4762500" y="62007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6985" name="Picture 20" descr="ani32">
            <a:hlinkClick r:id="rId7" action="ppaction://hlinksldjump"/>
            <a:extLst>
              <a:ext uri="{FF2B5EF4-FFF2-40B4-BE49-F238E27FC236}">
                <a16:creationId xmlns:a16="http://schemas.microsoft.com/office/drawing/2014/main" id="{34DA3F9F-5663-4282-9635-01B77B86FC37}"/>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48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a:extLst>
              <a:ext uri="{FF2B5EF4-FFF2-40B4-BE49-F238E27FC236}">
                <a16:creationId xmlns:a16="http://schemas.microsoft.com/office/drawing/2014/main" id="{F6BDC286-E60D-4438-B067-D1020DCF5067}"/>
              </a:ext>
            </a:extLst>
          </p:cNvPr>
          <p:cNvSpPr>
            <a:spLocks noChangeArrowheads="1"/>
          </p:cNvSpPr>
          <p:nvPr/>
        </p:nvSpPr>
        <p:spPr bwMode="auto">
          <a:xfrm>
            <a:off x="4762500" y="6192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4710" name="Oval 22">
            <a:extLst>
              <a:ext uri="{FF2B5EF4-FFF2-40B4-BE49-F238E27FC236}">
                <a16:creationId xmlns:a16="http://schemas.microsoft.com/office/drawing/2014/main" id="{D49C4F3E-C659-484B-8F84-C7B0BA134E1C}"/>
              </a:ext>
            </a:extLst>
          </p:cNvPr>
          <p:cNvSpPr>
            <a:spLocks noChangeArrowheads="1"/>
          </p:cNvSpPr>
          <p:nvPr/>
        </p:nvSpPr>
        <p:spPr bwMode="auto">
          <a:xfrm>
            <a:off x="4762500" y="6192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4711" name="Oval 23">
            <a:extLst>
              <a:ext uri="{FF2B5EF4-FFF2-40B4-BE49-F238E27FC236}">
                <a16:creationId xmlns:a16="http://schemas.microsoft.com/office/drawing/2014/main" id="{E997176E-467C-4AE4-AE77-1210BF5D3762}"/>
              </a:ext>
            </a:extLst>
          </p:cNvPr>
          <p:cNvSpPr>
            <a:spLocks noChangeArrowheads="1"/>
          </p:cNvSpPr>
          <p:nvPr/>
        </p:nvSpPr>
        <p:spPr bwMode="auto">
          <a:xfrm>
            <a:off x="4773613" y="6191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4712" name="Oval 24">
            <a:extLst>
              <a:ext uri="{FF2B5EF4-FFF2-40B4-BE49-F238E27FC236}">
                <a16:creationId xmlns:a16="http://schemas.microsoft.com/office/drawing/2014/main" id="{72FBFCA3-7B35-41D5-AAF1-D318A38CDB4A}"/>
              </a:ext>
            </a:extLst>
          </p:cNvPr>
          <p:cNvSpPr>
            <a:spLocks noChangeArrowheads="1"/>
          </p:cNvSpPr>
          <p:nvPr/>
        </p:nvSpPr>
        <p:spPr bwMode="auto">
          <a:xfrm>
            <a:off x="4773613" y="6207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4713" name="Oval 25">
            <a:extLst>
              <a:ext uri="{FF2B5EF4-FFF2-40B4-BE49-F238E27FC236}">
                <a16:creationId xmlns:a16="http://schemas.microsoft.com/office/drawing/2014/main" id="{3E7F590F-127A-43FF-BBC0-252205BD8A6B}"/>
              </a:ext>
            </a:extLst>
          </p:cNvPr>
          <p:cNvSpPr>
            <a:spLocks noChangeArrowheads="1"/>
          </p:cNvSpPr>
          <p:nvPr/>
        </p:nvSpPr>
        <p:spPr bwMode="auto">
          <a:xfrm>
            <a:off x="4773613" y="6191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4714" name="Oval 26">
            <a:extLst>
              <a:ext uri="{FF2B5EF4-FFF2-40B4-BE49-F238E27FC236}">
                <a16:creationId xmlns:a16="http://schemas.microsoft.com/office/drawing/2014/main" id="{2686B680-D6A1-4783-840C-D2D917F71897}"/>
              </a:ext>
            </a:extLst>
          </p:cNvPr>
          <p:cNvSpPr>
            <a:spLocks noChangeArrowheads="1"/>
          </p:cNvSpPr>
          <p:nvPr/>
        </p:nvSpPr>
        <p:spPr bwMode="auto">
          <a:xfrm>
            <a:off x="4756150" y="6210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4715" name="Text Box 27">
            <a:extLst>
              <a:ext uri="{FF2B5EF4-FFF2-40B4-BE49-F238E27FC236}">
                <a16:creationId xmlns:a16="http://schemas.microsoft.com/office/drawing/2014/main" id="{BEA7FC60-E1F8-47F1-B701-EB82C734DC96}"/>
              </a:ext>
            </a:extLst>
          </p:cNvPr>
          <p:cNvSpPr txBox="1">
            <a:spLocks noChangeArrowheads="1"/>
          </p:cNvSpPr>
          <p:nvPr/>
        </p:nvSpPr>
        <p:spPr bwMode="auto">
          <a:xfrm>
            <a:off x="3429000" y="6251575"/>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4716" name="Text Box 28">
            <a:extLst>
              <a:ext uri="{FF2B5EF4-FFF2-40B4-BE49-F238E27FC236}">
                <a16:creationId xmlns:a16="http://schemas.microsoft.com/office/drawing/2014/main" id="{797FF3BC-199B-4947-BC4C-F987FFEEFE58}"/>
              </a:ext>
            </a:extLst>
          </p:cNvPr>
          <p:cNvSpPr txBox="1">
            <a:spLocks noChangeArrowheads="1"/>
          </p:cNvSpPr>
          <p:nvPr/>
        </p:nvSpPr>
        <p:spPr bwMode="auto">
          <a:xfrm>
            <a:off x="45720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0">
            <a:extLst>
              <a:ext uri="{FF2B5EF4-FFF2-40B4-BE49-F238E27FC236}">
                <a16:creationId xmlns:a16="http://schemas.microsoft.com/office/drawing/2014/main" id="{5B447639-D9CC-4FF6-B56D-049542C1DD9B}"/>
              </a:ext>
            </a:extLst>
          </p:cNvPr>
          <p:cNvSpPr>
            <a:spLocks noChangeArrowheads="1"/>
          </p:cNvSpPr>
          <p:nvPr/>
        </p:nvSpPr>
        <p:spPr bwMode="auto">
          <a:xfrm>
            <a:off x="228600" y="4340225"/>
            <a:ext cx="4191000" cy="145097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Xây dựng lực lượng </a:t>
            </a:r>
          </a:p>
          <a:p>
            <a:pPr algn="ctr" eaLnBrk="1" hangingPunct="1"/>
            <a:r>
              <a:rPr lang="en-US" altLang="en-US" sz="2400">
                <a:solidFill>
                  <a:schemeClr val="bg1"/>
                </a:solidFill>
              </a:rPr>
              <a:t>dân quân tự vệ vững mạnh</a:t>
            </a:r>
            <a:endParaRPr lang="en-US" altLang="en-US" sz="2400" b="1">
              <a:solidFill>
                <a:schemeClr val="bg1"/>
              </a:solidFill>
            </a:endParaRPr>
          </a:p>
        </p:txBody>
      </p:sp>
      <p:sp>
        <p:nvSpPr>
          <p:cNvPr id="27" name="AutoShape 10">
            <a:extLst>
              <a:ext uri="{FF2B5EF4-FFF2-40B4-BE49-F238E27FC236}">
                <a16:creationId xmlns:a16="http://schemas.microsoft.com/office/drawing/2014/main" id="{80FD535D-D6D3-49B4-8D4D-DB06C378A915}"/>
              </a:ext>
            </a:extLst>
          </p:cNvPr>
          <p:cNvSpPr>
            <a:spLocks noChangeArrowheads="1"/>
          </p:cNvSpPr>
          <p:nvPr/>
        </p:nvSpPr>
        <p:spPr bwMode="auto">
          <a:xfrm>
            <a:off x="4648200" y="25146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Ủng hộ vật chất, tinh thần </a:t>
            </a:r>
          </a:p>
          <a:p>
            <a:pPr algn="ctr" eaLnBrk="1" hangingPunct="1"/>
            <a:r>
              <a:rPr lang="en-US" altLang="en-US" sz="2400">
                <a:solidFill>
                  <a:schemeClr val="bg1"/>
                </a:solidFill>
              </a:rPr>
              <a:t>cho lực lượng vũ trang</a:t>
            </a:r>
            <a:endParaRPr lang="en-US" altLang="en-US" sz="2400" b="1">
              <a:solidFill>
                <a:schemeClr val="bg1"/>
              </a:solidFill>
            </a:endParaRPr>
          </a:p>
        </p:txBody>
      </p:sp>
      <p:sp>
        <p:nvSpPr>
          <p:cNvPr id="28" name="Rectangle: Rounded Corners 27">
            <a:extLst>
              <a:ext uri="{FF2B5EF4-FFF2-40B4-BE49-F238E27FC236}">
                <a16:creationId xmlns:a16="http://schemas.microsoft.com/office/drawing/2014/main" id="{902359ED-293F-4082-9BF7-8E913B67B50A}"/>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56</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3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3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469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seq concurrent="1" nextAc="seek">
              <p:cTn id="34" restart="whenNotActive" fill="hold" evtFilter="cancelBubble" nodeType="interactiveSeq">
                <p:stCondLst>
                  <p:cond evt="onClick" delay="0">
                    <p:tgtEl>
                      <p:spTgt spid="11471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471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4714"/>
                                        </p:tgtEl>
                                      </p:cBhvr>
                                    </p:animEffect>
                                    <p:set>
                                      <p:cBhvr>
                                        <p:cTn id="42"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4713"/>
                                        </p:tgtEl>
                                      </p:cBhvr>
                                    </p:animEffect>
                                    <p:set>
                                      <p:cBhvr>
                                        <p:cTn id="46"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4712"/>
                                        </p:tgtEl>
                                      </p:cBhvr>
                                    </p:animEffect>
                                    <p:set>
                                      <p:cBhvr>
                                        <p:cTn id="50"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4711"/>
                                        </p:tgtEl>
                                      </p:cBhvr>
                                    </p:animEffect>
                                    <p:set>
                                      <p:cBhvr>
                                        <p:cTn id="54"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4710"/>
                                        </p:tgtEl>
                                      </p:cBhvr>
                                    </p:animEffect>
                                    <p:set>
                                      <p:cBhvr>
                                        <p:cTn id="58"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4709"/>
                                        </p:tgtEl>
                                      </p:cBhvr>
                                    </p:animEffect>
                                    <p:set>
                                      <p:cBhvr>
                                        <p:cTn id="62"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4707"/>
                                        </p:tgtEl>
                                      </p:cBhvr>
                                    </p:animEffect>
                                    <p:set>
                                      <p:cBhvr>
                                        <p:cTn id="66"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4690"/>
                                        </p:tgtEl>
                                      </p:cBhvr>
                                    </p:animEffect>
                                    <p:set>
                                      <p:cBhvr>
                                        <p:cTn id="70"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a:extLst>
              <a:ext uri="{FF2B5EF4-FFF2-40B4-BE49-F238E27FC236}">
                <a16:creationId xmlns:a16="http://schemas.microsoft.com/office/drawing/2014/main" id="{4C6BEA3F-0C46-4588-94B3-335D86B78C1C}"/>
              </a:ext>
            </a:extLst>
          </p:cNvPr>
          <p:cNvSpPr>
            <a:spLocks noChangeArrowheads="1"/>
          </p:cNvSpPr>
          <p:nvPr/>
        </p:nvSpPr>
        <p:spPr bwMode="auto">
          <a:xfrm>
            <a:off x="4737100" y="6203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5717" name="Picture 15" descr="people008">
            <a:extLst>
              <a:ext uri="{FF2B5EF4-FFF2-40B4-BE49-F238E27FC236}">
                <a16:creationId xmlns:a16="http://schemas.microsoft.com/office/drawing/2014/main" id="{DB2EC272-84FA-4089-871B-078ACEFB01B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20650" y="6089650"/>
            <a:ext cx="62388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4F5050A-EEA2-414F-B053-323F72C8A867}"/>
              </a:ext>
            </a:extLst>
          </p:cNvPr>
          <p:cNvSpPr txBox="1">
            <a:spLocks noChangeArrowheads="1"/>
          </p:cNvSpPr>
          <p:nvPr/>
        </p:nvSpPr>
        <p:spPr bwMode="auto">
          <a:xfrm>
            <a:off x="1349375" y="933450"/>
            <a:ext cx="7654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Nội dung giáo dục QP&amp;AN cho mọi đối tượng,</a:t>
            </a:r>
          </a:p>
          <a:p>
            <a:pPr algn="ctr"/>
            <a:r>
              <a:rPr lang="en-US" altLang="en-US" sz="2400" i="1"/>
              <a:t>trong đó giáo dục âm mưu, thủ đoạn  của địch nhằm</a:t>
            </a:r>
          </a:p>
          <a:p>
            <a:pPr algn="ctr"/>
            <a:r>
              <a:rPr lang="en-US" altLang="en-US" sz="2400" i="1"/>
              <a:t>làm cho mọi người, mọi tổ chức:</a:t>
            </a:r>
          </a:p>
        </p:txBody>
      </p:sp>
      <p:sp>
        <p:nvSpPr>
          <p:cNvPr id="65541" name="AutoShape 5">
            <a:extLst>
              <a:ext uri="{FF2B5EF4-FFF2-40B4-BE49-F238E27FC236}">
                <a16:creationId xmlns:a16="http://schemas.microsoft.com/office/drawing/2014/main" id="{B0F62711-E389-456C-B101-199BFC6C147B}"/>
              </a:ext>
            </a:extLst>
          </p:cNvPr>
          <p:cNvSpPr>
            <a:spLocks noChangeArrowheads="1"/>
          </p:cNvSpPr>
          <p:nvPr/>
        </p:nvSpPr>
        <p:spPr bwMode="auto">
          <a:xfrm>
            <a:off x="4648200" y="2514600"/>
            <a:ext cx="42672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 Biết tự bảo vệ trước </a:t>
            </a:r>
          </a:p>
          <a:p>
            <a:pPr algn="ctr" eaLnBrk="1" hangingPunct="1"/>
            <a:r>
              <a:rPr lang="en-US" altLang="en-US"/>
              <a:t>sự chống phá của </a:t>
            </a:r>
          </a:p>
          <a:p>
            <a:pPr algn="ctr" eaLnBrk="1" hangingPunct="1"/>
            <a:r>
              <a:rPr lang="en-US" altLang="en-US"/>
              <a:t>các thế lực thù địch</a:t>
            </a:r>
          </a:p>
        </p:txBody>
      </p:sp>
      <p:sp>
        <p:nvSpPr>
          <p:cNvPr id="65549" name="AutoShape 13">
            <a:extLst>
              <a:ext uri="{FF2B5EF4-FFF2-40B4-BE49-F238E27FC236}">
                <a16:creationId xmlns:a16="http://schemas.microsoft.com/office/drawing/2014/main" id="{76AC8E4C-444C-495B-8CAF-4D5F21B871C2}"/>
              </a:ext>
            </a:extLst>
          </p:cNvPr>
          <p:cNvSpPr>
            <a:spLocks noChangeArrowheads="1"/>
          </p:cNvSpPr>
          <p:nvPr/>
        </p:nvSpPr>
        <p:spPr bwMode="auto">
          <a:xfrm>
            <a:off x="4648200" y="43434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D. Nhận diện đối tượng </a:t>
            </a:r>
          </a:p>
          <a:p>
            <a:pPr algn="ctr"/>
            <a:r>
              <a:rPr lang="en-US" altLang="en-US" sz="2400">
                <a:solidFill>
                  <a:schemeClr val="bg1"/>
                </a:solidFill>
              </a:rPr>
              <a:t>tác chiến để tự bảo vệ </a:t>
            </a:r>
          </a:p>
          <a:p>
            <a:pPr algn="ctr"/>
            <a:r>
              <a:rPr lang="en-US" altLang="en-US" sz="2400">
                <a:solidFill>
                  <a:schemeClr val="bg1"/>
                </a:solidFill>
              </a:rPr>
              <a:t>bản thân, tổ chức</a:t>
            </a:r>
            <a:endParaRPr lang="vi-VN" altLang="en-US" sz="2400" b="1">
              <a:solidFill>
                <a:schemeClr val="bg1"/>
              </a:solidFill>
            </a:endParaRPr>
          </a:p>
        </p:txBody>
      </p:sp>
      <p:sp>
        <p:nvSpPr>
          <p:cNvPr id="115731" name="Oval 19">
            <a:extLst>
              <a:ext uri="{FF2B5EF4-FFF2-40B4-BE49-F238E27FC236}">
                <a16:creationId xmlns:a16="http://schemas.microsoft.com/office/drawing/2014/main" id="{2B2FFFC3-4AC2-43E1-86AD-177E966539FA}"/>
              </a:ext>
            </a:extLst>
          </p:cNvPr>
          <p:cNvSpPr>
            <a:spLocks noChangeArrowheads="1"/>
          </p:cNvSpPr>
          <p:nvPr/>
        </p:nvSpPr>
        <p:spPr bwMode="auto">
          <a:xfrm>
            <a:off x="4737100" y="6192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9032" name="Picture 20" descr="ani32">
            <a:hlinkClick r:id="rId7" action="ppaction://hlinksldjump"/>
            <a:extLst>
              <a:ext uri="{FF2B5EF4-FFF2-40B4-BE49-F238E27FC236}">
                <a16:creationId xmlns:a16="http://schemas.microsoft.com/office/drawing/2014/main" id="{6E6F7C65-F4B1-4DD2-92B2-7CC0FC5C17C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34350" y="6172200"/>
            <a:ext cx="635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a:extLst>
              <a:ext uri="{FF2B5EF4-FFF2-40B4-BE49-F238E27FC236}">
                <a16:creationId xmlns:a16="http://schemas.microsoft.com/office/drawing/2014/main" id="{33A01D4B-CBC3-42A5-A4FA-C58CADDFDE2C}"/>
              </a:ext>
            </a:extLst>
          </p:cNvPr>
          <p:cNvSpPr>
            <a:spLocks noChangeArrowheads="1"/>
          </p:cNvSpPr>
          <p:nvPr/>
        </p:nvSpPr>
        <p:spPr bwMode="auto">
          <a:xfrm>
            <a:off x="4737100" y="6192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5734" name="Oval 22">
            <a:extLst>
              <a:ext uri="{FF2B5EF4-FFF2-40B4-BE49-F238E27FC236}">
                <a16:creationId xmlns:a16="http://schemas.microsoft.com/office/drawing/2014/main" id="{FD018A54-98AF-4790-9DC5-D9342A843A67}"/>
              </a:ext>
            </a:extLst>
          </p:cNvPr>
          <p:cNvSpPr>
            <a:spLocks noChangeArrowheads="1"/>
          </p:cNvSpPr>
          <p:nvPr/>
        </p:nvSpPr>
        <p:spPr bwMode="auto">
          <a:xfrm>
            <a:off x="4737100" y="6203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5735" name="Oval 23">
            <a:extLst>
              <a:ext uri="{FF2B5EF4-FFF2-40B4-BE49-F238E27FC236}">
                <a16:creationId xmlns:a16="http://schemas.microsoft.com/office/drawing/2014/main" id="{286F61B4-621E-49E7-ACCE-C3CD7107AABA}"/>
              </a:ext>
            </a:extLst>
          </p:cNvPr>
          <p:cNvSpPr>
            <a:spLocks noChangeArrowheads="1"/>
          </p:cNvSpPr>
          <p:nvPr/>
        </p:nvSpPr>
        <p:spPr bwMode="auto">
          <a:xfrm>
            <a:off x="4737100" y="61928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5736" name="Oval 24">
            <a:extLst>
              <a:ext uri="{FF2B5EF4-FFF2-40B4-BE49-F238E27FC236}">
                <a16:creationId xmlns:a16="http://schemas.microsoft.com/office/drawing/2014/main" id="{1E3D836A-C2BF-4DA3-BAC6-674E9DFECA29}"/>
              </a:ext>
            </a:extLst>
          </p:cNvPr>
          <p:cNvSpPr>
            <a:spLocks noChangeArrowheads="1"/>
          </p:cNvSpPr>
          <p:nvPr/>
        </p:nvSpPr>
        <p:spPr bwMode="auto">
          <a:xfrm>
            <a:off x="4737100" y="6203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5737" name="Oval 25">
            <a:extLst>
              <a:ext uri="{FF2B5EF4-FFF2-40B4-BE49-F238E27FC236}">
                <a16:creationId xmlns:a16="http://schemas.microsoft.com/office/drawing/2014/main" id="{B86471C8-C35C-495C-BDAF-7DFFAD8FAAC8}"/>
              </a:ext>
            </a:extLst>
          </p:cNvPr>
          <p:cNvSpPr>
            <a:spLocks noChangeArrowheads="1"/>
          </p:cNvSpPr>
          <p:nvPr/>
        </p:nvSpPr>
        <p:spPr bwMode="auto">
          <a:xfrm>
            <a:off x="473710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5738" name="Oval 26">
            <a:extLst>
              <a:ext uri="{FF2B5EF4-FFF2-40B4-BE49-F238E27FC236}">
                <a16:creationId xmlns:a16="http://schemas.microsoft.com/office/drawing/2014/main" id="{76EAD3FB-1240-4729-AA41-9B5DF75DF39D}"/>
              </a:ext>
            </a:extLst>
          </p:cNvPr>
          <p:cNvSpPr>
            <a:spLocks noChangeArrowheads="1"/>
          </p:cNvSpPr>
          <p:nvPr/>
        </p:nvSpPr>
        <p:spPr bwMode="auto">
          <a:xfrm>
            <a:off x="4737100" y="6203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5739" name="Text Box 27">
            <a:extLst>
              <a:ext uri="{FF2B5EF4-FFF2-40B4-BE49-F238E27FC236}">
                <a16:creationId xmlns:a16="http://schemas.microsoft.com/office/drawing/2014/main" id="{32AD125F-68D7-4A40-92D4-07E41DDE6996}"/>
              </a:ext>
            </a:extLst>
          </p:cNvPr>
          <p:cNvSpPr txBox="1">
            <a:spLocks noChangeArrowheads="1"/>
          </p:cNvSpPr>
          <p:nvPr/>
        </p:nvSpPr>
        <p:spPr bwMode="auto">
          <a:xfrm>
            <a:off x="3429000" y="62626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5740" name="Text Box 28">
            <a:extLst>
              <a:ext uri="{FF2B5EF4-FFF2-40B4-BE49-F238E27FC236}">
                <a16:creationId xmlns:a16="http://schemas.microsoft.com/office/drawing/2014/main" id="{3043E749-FE94-405C-876D-DD6A8E747C7C}"/>
              </a:ext>
            </a:extLst>
          </p:cNvPr>
          <p:cNvSpPr txBox="1">
            <a:spLocks noChangeArrowheads="1"/>
          </p:cNvSpPr>
          <p:nvPr/>
        </p:nvSpPr>
        <p:spPr bwMode="auto">
          <a:xfrm>
            <a:off x="45720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77FEACA2-704E-4774-AB35-7B1DE98CF0F6}"/>
              </a:ext>
            </a:extLst>
          </p:cNvPr>
          <p:cNvSpPr>
            <a:spLocks noChangeArrowheads="1"/>
          </p:cNvSpPr>
          <p:nvPr/>
        </p:nvSpPr>
        <p:spPr bwMode="auto">
          <a:xfrm>
            <a:off x="228600" y="2509838"/>
            <a:ext cx="4191000" cy="145256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 Nhận rõ bộ mặt </a:t>
            </a:r>
          </a:p>
          <a:p>
            <a:pPr algn="ctr" eaLnBrk="1" hangingPunct="1"/>
            <a:r>
              <a:rPr lang="en-US" altLang="en-US" sz="2400">
                <a:solidFill>
                  <a:schemeClr val="bg1"/>
                </a:solidFill>
              </a:rPr>
              <a:t>kẻ thù để lên án chủ nghĩa </a:t>
            </a:r>
          </a:p>
          <a:p>
            <a:pPr algn="ctr" eaLnBrk="1" hangingPunct="1"/>
            <a:r>
              <a:rPr lang="en-US" altLang="en-US" sz="2400">
                <a:solidFill>
                  <a:schemeClr val="bg1"/>
                </a:solidFill>
              </a:rPr>
              <a:t>đế quốc, phản động</a:t>
            </a:r>
            <a:endParaRPr lang="en-US" altLang="en-US" sz="2400" b="1">
              <a:solidFill>
                <a:schemeClr val="bg1"/>
              </a:solidFill>
            </a:endParaRPr>
          </a:p>
        </p:txBody>
      </p:sp>
      <p:sp>
        <p:nvSpPr>
          <p:cNvPr id="28" name="AutoShape 13">
            <a:extLst>
              <a:ext uri="{FF2B5EF4-FFF2-40B4-BE49-F238E27FC236}">
                <a16:creationId xmlns:a16="http://schemas.microsoft.com/office/drawing/2014/main" id="{4067E907-3D70-4F17-A2C8-DBBB635BA7D6}"/>
              </a:ext>
            </a:extLst>
          </p:cNvPr>
          <p:cNvSpPr>
            <a:spLocks noChangeArrowheads="1"/>
          </p:cNvSpPr>
          <p:nvPr/>
        </p:nvSpPr>
        <p:spPr bwMode="auto">
          <a:xfrm>
            <a:off x="228600" y="43434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Biết được bản chất </a:t>
            </a:r>
          </a:p>
          <a:p>
            <a:pPr algn="ctr" eaLnBrk="1" hangingPunct="1"/>
            <a:r>
              <a:rPr lang="en-US" altLang="en-US" sz="2400">
                <a:solidFill>
                  <a:schemeClr val="bg1"/>
                </a:solidFill>
              </a:rPr>
              <a:t>của kẻ thù để phòng tránh </a:t>
            </a:r>
          </a:p>
          <a:p>
            <a:pPr algn="ctr" eaLnBrk="1" hangingPunct="1"/>
            <a:r>
              <a:rPr lang="en-US" altLang="en-US" sz="2400">
                <a:solidFill>
                  <a:schemeClr val="bg1"/>
                </a:solidFill>
              </a:rPr>
              <a:t>có hiệu quả</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340789F8-9B22-4266-9FAE-A58845D9F2CB}"/>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57</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9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9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571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seq concurrent="1" nextAc="seek">
              <p:cTn id="34" restart="whenNotActive" fill="hold" evtFilter="cancelBubble" nodeType="interactiveSeq">
                <p:stCondLst>
                  <p:cond evt="onClick" delay="0">
                    <p:tgtEl>
                      <p:spTgt spid="11573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574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5738"/>
                                        </p:tgtEl>
                                      </p:cBhvr>
                                    </p:animEffect>
                                    <p:set>
                                      <p:cBhvr>
                                        <p:cTn id="42"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5737"/>
                                        </p:tgtEl>
                                      </p:cBhvr>
                                    </p:animEffect>
                                    <p:set>
                                      <p:cBhvr>
                                        <p:cTn id="46"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5736"/>
                                        </p:tgtEl>
                                      </p:cBhvr>
                                    </p:animEffect>
                                    <p:set>
                                      <p:cBhvr>
                                        <p:cTn id="50"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5735"/>
                                        </p:tgtEl>
                                      </p:cBhvr>
                                    </p:animEffect>
                                    <p:set>
                                      <p:cBhvr>
                                        <p:cTn id="54"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5734"/>
                                        </p:tgtEl>
                                      </p:cBhvr>
                                    </p:animEffect>
                                    <p:set>
                                      <p:cBhvr>
                                        <p:cTn id="58"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5733"/>
                                        </p:tgtEl>
                                      </p:cBhvr>
                                    </p:animEffect>
                                    <p:set>
                                      <p:cBhvr>
                                        <p:cTn id="62"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5731"/>
                                        </p:tgtEl>
                                      </p:cBhvr>
                                    </p:animEffect>
                                    <p:set>
                                      <p:cBhvr>
                                        <p:cTn id="66"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5714"/>
                                        </p:tgtEl>
                                      </p:cBhvr>
                                    </p:animEffect>
                                    <p:set>
                                      <p:cBhvr>
                                        <p:cTn id="70"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a:extLst>
              <a:ext uri="{FF2B5EF4-FFF2-40B4-BE49-F238E27FC236}">
                <a16:creationId xmlns:a16="http://schemas.microsoft.com/office/drawing/2014/main" id="{3331F205-3B64-4A77-AEA9-1756D673B246}"/>
              </a:ext>
            </a:extLst>
          </p:cNvPr>
          <p:cNvSpPr>
            <a:spLocks noChangeArrowheads="1"/>
          </p:cNvSpPr>
          <p:nvPr/>
        </p:nvSpPr>
        <p:spPr bwMode="auto">
          <a:xfrm>
            <a:off x="49625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6741" name="Picture 15" descr="people008">
            <a:extLst>
              <a:ext uri="{FF2B5EF4-FFF2-40B4-BE49-F238E27FC236}">
                <a16:creationId xmlns:a16="http://schemas.microsoft.com/office/drawing/2014/main" id="{B10B5A3F-6BE1-4BBA-926A-73830DA03201}"/>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28588" y="6000750"/>
            <a:ext cx="7286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4FBC4DA-3F15-4E1F-A667-F0A8CDAED341}"/>
              </a:ext>
            </a:extLst>
          </p:cNvPr>
          <p:cNvSpPr txBox="1">
            <a:spLocks noChangeArrowheads="1"/>
          </p:cNvSpPr>
          <p:nvPr/>
        </p:nvSpPr>
        <p:spPr bwMode="auto">
          <a:xfrm>
            <a:off x="1611313" y="914400"/>
            <a:ext cx="70199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t>Xây dựng khu vực phòng thủ tỉnh</a:t>
            </a:r>
          </a:p>
          <a:p>
            <a:pPr algn="ctr">
              <a:spcBef>
                <a:spcPct val="20000"/>
              </a:spcBef>
            </a:pPr>
            <a:r>
              <a:rPr lang="en-US" altLang="en-US" sz="3000" i="1"/>
              <a:t>(thành phố) sẽ tạo nền tảng cho:</a:t>
            </a:r>
          </a:p>
        </p:txBody>
      </p:sp>
      <p:sp>
        <p:nvSpPr>
          <p:cNvPr id="65541" name="AutoShape 5">
            <a:extLst>
              <a:ext uri="{FF2B5EF4-FFF2-40B4-BE49-F238E27FC236}">
                <a16:creationId xmlns:a16="http://schemas.microsoft.com/office/drawing/2014/main" id="{9BBA0FB8-777B-4BD4-B3F3-9C2630CFF6FD}"/>
              </a:ext>
            </a:extLst>
          </p:cNvPr>
          <p:cNvSpPr>
            <a:spLocks noChangeArrowheads="1"/>
          </p:cNvSpPr>
          <p:nvPr/>
        </p:nvSpPr>
        <p:spPr bwMode="auto">
          <a:xfrm>
            <a:off x="228600" y="4343400"/>
            <a:ext cx="4191000" cy="14097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 Thế trận quốc phòng </a:t>
            </a:r>
          </a:p>
          <a:p>
            <a:pPr algn="ctr" eaLnBrk="1" hangingPunct="1"/>
            <a:r>
              <a:rPr lang="en-US" altLang="en-US"/>
              <a:t>toàn dân, an ninh nhân dân</a:t>
            </a:r>
          </a:p>
        </p:txBody>
      </p:sp>
      <p:sp>
        <p:nvSpPr>
          <p:cNvPr id="65549" name="AutoShape 13">
            <a:extLst>
              <a:ext uri="{FF2B5EF4-FFF2-40B4-BE49-F238E27FC236}">
                <a16:creationId xmlns:a16="http://schemas.microsoft.com/office/drawing/2014/main" id="{3F3B103E-66D3-4934-B1F3-464E2FEB98C0}"/>
              </a:ext>
            </a:extLst>
          </p:cNvPr>
          <p:cNvSpPr>
            <a:spLocks noChangeArrowheads="1"/>
          </p:cNvSpPr>
          <p:nvPr/>
        </p:nvSpPr>
        <p:spPr bwMode="auto">
          <a:xfrm>
            <a:off x="4648200" y="4343400"/>
            <a:ext cx="4267200" cy="14097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bg1"/>
                </a:solidFill>
              </a:rPr>
              <a:t> </a:t>
            </a:r>
            <a:r>
              <a:rPr lang="en-US" altLang="en-US" sz="2400">
                <a:solidFill>
                  <a:schemeClr val="bg1"/>
                </a:solidFill>
              </a:rPr>
              <a:t> D. Xây dựng khu vực phòng </a:t>
            </a:r>
          </a:p>
          <a:p>
            <a:pPr algn="ctr" eaLnBrk="1" hangingPunct="1"/>
            <a:r>
              <a:rPr lang="en-US" altLang="en-US" sz="2400">
                <a:solidFill>
                  <a:schemeClr val="bg1"/>
                </a:solidFill>
              </a:rPr>
              <a:t>thủ và phòng thủ then chốt</a:t>
            </a:r>
            <a:endParaRPr lang="en-US" altLang="en-US" sz="2800" b="1">
              <a:solidFill>
                <a:schemeClr val="bg1"/>
              </a:solidFill>
              <a:latin typeface="Times New Roman" panose="02020603050405020304" pitchFamily="18" charset="0"/>
              <a:cs typeface="Times New Roman" panose="02020603050405020304" pitchFamily="18" charset="0"/>
            </a:endParaRPr>
          </a:p>
        </p:txBody>
      </p:sp>
      <p:sp>
        <p:nvSpPr>
          <p:cNvPr id="116755" name="Oval 19">
            <a:extLst>
              <a:ext uri="{FF2B5EF4-FFF2-40B4-BE49-F238E27FC236}">
                <a16:creationId xmlns:a16="http://schemas.microsoft.com/office/drawing/2014/main" id="{A5A289B2-C9A1-48B3-AB21-39B0E07144E9}"/>
              </a:ext>
            </a:extLst>
          </p:cNvPr>
          <p:cNvSpPr>
            <a:spLocks noChangeArrowheads="1"/>
          </p:cNvSpPr>
          <p:nvPr/>
        </p:nvSpPr>
        <p:spPr bwMode="auto">
          <a:xfrm>
            <a:off x="4953000"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1080" name="Picture 20" descr="ani32">
            <a:hlinkClick r:id="rId7" action="ppaction://hlinksldjump"/>
            <a:extLst>
              <a:ext uri="{FF2B5EF4-FFF2-40B4-BE49-F238E27FC236}">
                <a16:creationId xmlns:a16="http://schemas.microsoft.com/office/drawing/2014/main" id="{31CDD8E4-188C-4751-8152-D7D7AE40A3F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80388" y="60436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a:extLst>
              <a:ext uri="{FF2B5EF4-FFF2-40B4-BE49-F238E27FC236}">
                <a16:creationId xmlns:a16="http://schemas.microsoft.com/office/drawing/2014/main" id="{BF4AD81F-B695-471F-8F28-0BDCD9B3C321}"/>
              </a:ext>
            </a:extLst>
          </p:cNvPr>
          <p:cNvSpPr>
            <a:spLocks noChangeArrowheads="1"/>
          </p:cNvSpPr>
          <p:nvPr/>
        </p:nvSpPr>
        <p:spPr bwMode="auto">
          <a:xfrm>
            <a:off x="49625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6758" name="Oval 22">
            <a:extLst>
              <a:ext uri="{FF2B5EF4-FFF2-40B4-BE49-F238E27FC236}">
                <a16:creationId xmlns:a16="http://schemas.microsoft.com/office/drawing/2014/main" id="{F55BFD9B-D78F-4EBB-B545-65BA92AABB4B}"/>
              </a:ext>
            </a:extLst>
          </p:cNvPr>
          <p:cNvSpPr>
            <a:spLocks noChangeArrowheads="1"/>
          </p:cNvSpPr>
          <p:nvPr/>
        </p:nvSpPr>
        <p:spPr bwMode="auto">
          <a:xfrm>
            <a:off x="4953000"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6759" name="Oval 23">
            <a:extLst>
              <a:ext uri="{FF2B5EF4-FFF2-40B4-BE49-F238E27FC236}">
                <a16:creationId xmlns:a16="http://schemas.microsoft.com/office/drawing/2014/main" id="{A16531A1-C649-491A-BC8F-FCA7AEDB9DA9}"/>
              </a:ext>
            </a:extLst>
          </p:cNvPr>
          <p:cNvSpPr>
            <a:spLocks noChangeArrowheads="1"/>
          </p:cNvSpPr>
          <p:nvPr/>
        </p:nvSpPr>
        <p:spPr bwMode="auto">
          <a:xfrm>
            <a:off x="4953000"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6760" name="Oval 24">
            <a:extLst>
              <a:ext uri="{FF2B5EF4-FFF2-40B4-BE49-F238E27FC236}">
                <a16:creationId xmlns:a16="http://schemas.microsoft.com/office/drawing/2014/main" id="{2C49232A-83FA-4003-9321-D144CC2268C6}"/>
              </a:ext>
            </a:extLst>
          </p:cNvPr>
          <p:cNvSpPr>
            <a:spLocks noChangeArrowheads="1"/>
          </p:cNvSpPr>
          <p:nvPr/>
        </p:nvSpPr>
        <p:spPr bwMode="auto">
          <a:xfrm>
            <a:off x="49625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6761" name="Oval 25">
            <a:extLst>
              <a:ext uri="{FF2B5EF4-FFF2-40B4-BE49-F238E27FC236}">
                <a16:creationId xmlns:a16="http://schemas.microsoft.com/office/drawing/2014/main" id="{A472B756-071F-4C10-9BC6-073EFE706564}"/>
              </a:ext>
            </a:extLst>
          </p:cNvPr>
          <p:cNvSpPr>
            <a:spLocks noChangeArrowheads="1"/>
          </p:cNvSpPr>
          <p:nvPr/>
        </p:nvSpPr>
        <p:spPr bwMode="auto">
          <a:xfrm>
            <a:off x="4962525"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6762" name="Oval 26">
            <a:extLst>
              <a:ext uri="{FF2B5EF4-FFF2-40B4-BE49-F238E27FC236}">
                <a16:creationId xmlns:a16="http://schemas.microsoft.com/office/drawing/2014/main" id="{0C73F2FA-ED61-46FF-A803-798227A24A78}"/>
              </a:ext>
            </a:extLst>
          </p:cNvPr>
          <p:cNvSpPr>
            <a:spLocks noChangeArrowheads="1"/>
          </p:cNvSpPr>
          <p:nvPr/>
        </p:nvSpPr>
        <p:spPr bwMode="auto">
          <a:xfrm>
            <a:off x="4940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6763" name="Text Box 27">
            <a:extLst>
              <a:ext uri="{FF2B5EF4-FFF2-40B4-BE49-F238E27FC236}">
                <a16:creationId xmlns:a16="http://schemas.microsoft.com/office/drawing/2014/main" id="{3C483713-C90F-476A-9E5A-2885C39AAA36}"/>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6764" name="Text Box 28">
            <a:extLst>
              <a:ext uri="{FF2B5EF4-FFF2-40B4-BE49-F238E27FC236}">
                <a16:creationId xmlns:a16="http://schemas.microsoft.com/office/drawing/2014/main" id="{60F301B0-116A-42E4-B00A-974599FACD88}"/>
              </a:ext>
            </a:extLst>
          </p:cNvPr>
          <p:cNvSpPr txBox="1">
            <a:spLocks noChangeArrowheads="1"/>
          </p:cNvSpPr>
          <p:nvPr/>
        </p:nvSpPr>
        <p:spPr bwMode="auto">
          <a:xfrm>
            <a:off x="46482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E428B3BF-7FF1-4CA1-B706-A497FDC5D4DE}"/>
              </a:ext>
            </a:extLst>
          </p:cNvPr>
          <p:cNvSpPr>
            <a:spLocks noChangeArrowheads="1"/>
          </p:cNvSpPr>
          <p:nvPr/>
        </p:nvSpPr>
        <p:spPr bwMode="auto">
          <a:xfrm>
            <a:off x="228600" y="25146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bg1"/>
                </a:solidFill>
              </a:rPr>
              <a:t> </a:t>
            </a:r>
            <a:r>
              <a:rPr lang="en-US" altLang="en-US" sz="2400">
                <a:solidFill>
                  <a:schemeClr val="bg1"/>
                </a:solidFill>
              </a:rPr>
              <a:t> A. Xây dựng lực lượng vũ </a:t>
            </a:r>
          </a:p>
          <a:p>
            <a:pPr algn="ctr" eaLnBrk="1" hangingPunct="1"/>
            <a:r>
              <a:rPr lang="en-US" altLang="en-US" sz="2400">
                <a:solidFill>
                  <a:schemeClr val="bg1"/>
                </a:solidFill>
              </a:rPr>
              <a:t>trang nhân dân vững mạnh</a:t>
            </a:r>
            <a:endParaRPr lang="en-US" altLang="en-US" sz="2800" b="1">
              <a:solidFill>
                <a:schemeClr val="bg1"/>
              </a:solidFill>
              <a:latin typeface="Times New Roman" panose="02020603050405020304" pitchFamily="18" charset="0"/>
              <a:cs typeface="Times New Roman" panose="02020603050405020304" pitchFamily="18" charset="0"/>
            </a:endParaRPr>
          </a:p>
        </p:txBody>
      </p:sp>
      <p:sp>
        <p:nvSpPr>
          <p:cNvPr id="27" name="AutoShape 13">
            <a:extLst>
              <a:ext uri="{FF2B5EF4-FFF2-40B4-BE49-F238E27FC236}">
                <a16:creationId xmlns:a16="http://schemas.microsoft.com/office/drawing/2014/main" id="{558C7E90-F76E-4DC8-BF6B-35C03DC0132C}"/>
              </a:ext>
            </a:extLst>
          </p:cNvPr>
          <p:cNvSpPr>
            <a:spLocks noChangeArrowheads="1"/>
          </p:cNvSpPr>
          <p:nvPr/>
        </p:nvSpPr>
        <p:spPr bwMode="auto">
          <a:xfrm>
            <a:off x="4648200" y="25146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B. Thế trận chiến tranh </a:t>
            </a:r>
          </a:p>
          <a:p>
            <a:pPr algn="ctr" eaLnBrk="1" hangingPunct="1"/>
            <a:r>
              <a:rPr lang="en-US" altLang="en-US" sz="2400">
                <a:solidFill>
                  <a:schemeClr val="bg1"/>
                </a:solidFill>
              </a:rPr>
              <a:t>nhân dân bảo vệ Tổ quốc</a:t>
            </a:r>
            <a:endParaRPr lang="en-US" altLang="en-US" sz="2800" b="1">
              <a:solidFill>
                <a:schemeClr val="bg1"/>
              </a:solidFill>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2B0C34AD-774A-4CEA-897D-816DA47489CA}"/>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58</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0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674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seq concurrent="1" nextAc="seek">
              <p:cTn id="34" restart="whenNotActive" fill="hold" evtFilter="cancelBubble" nodeType="interactiveSeq">
                <p:stCondLst>
                  <p:cond evt="onClick" delay="0">
                    <p:tgtEl>
                      <p:spTgt spid="11676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676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6762"/>
                                        </p:tgtEl>
                                      </p:cBhvr>
                                    </p:animEffect>
                                    <p:set>
                                      <p:cBhvr>
                                        <p:cTn id="42"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6761"/>
                                        </p:tgtEl>
                                      </p:cBhvr>
                                    </p:animEffect>
                                    <p:set>
                                      <p:cBhvr>
                                        <p:cTn id="46"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6760"/>
                                        </p:tgtEl>
                                      </p:cBhvr>
                                    </p:animEffect>
                                    <p:set>
                                      <p:cBhvr>
                                        <p:cTn id="50"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6759"/>
                                        </p:tgtEl>
                                      </p:cBhvr>
                                    </p:animEffect>
                                    <p:set>
                                      <p:cBhvr>
                                        <p:cTn id="54"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6758"/>
                                        </p:tgtEl>
                                      </p:cBhvr>
                                    </p:animEffect>
                                    <p:set>
                                      <p:cBhvr>
                                        <p:cTn id="58"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6757"/>
                                        </p:tgtEl>
                                      </p:cBhvr>
                                    </p:animEffect>
                                    <p:set>
                                      <p:cBhvr>
                                        <p:cTn id="62"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6755"/>
                                        </p:tgtEl>
                                      </p:cBhvr>
                                    </p:animEffect>
                                    <p:set>
                                      <p:cBhvr>
                                        <p:cTn id="66"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6738"/>
                                        </p:tgtEl>
                                      </p:cBhvr>
                                    </p:animEffect>
                                    <p:set>
                                      <p:cBhvr>
                                        <p:cTn id="70"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26" grpId="0" animBg="1"/>
      <p:bldP spid="27"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a:extLst>
              <a:ext uri="{FF2B5EF4-FFF2-40B4-BE49-F238E27FC236}">
                <a16:creationId xmlns:a16="http://schemas.microsoft.com/office/drawing/2014/main" id="{23E576E0-3E0B-400B-99D2-1FB75F190F72}"/>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sp>
        <p:nvSpPr>
          <p:cNvPr id="117779" name="Oval 19">
            <a:extLst>
              <a:ext uri="{FF2B5EF4-FFF2-40B4-BE49-F238E27FC236}">
                <a16:creationId xmlns:a16="http://schemas.microsoft.com/office/drawing/2014/main" id="{A6FB315D-AD77-4166-9D89-A1873DBA6E94}"/>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3124" name="Picture 20" descr="ani32">
            <a:hlinkClick r:id="rId6" action="ppaction://hlinksldjump"/>
            <a:extLst>
              <a:ext uri="{FF2B5EF4-FFF2-40B4-BE49-F238E27FC236}">
                <a16:creationId xmlns:a16="http://schemas.microsoft.com/office/drawing/2014/main" id="{79558A2F-42AB-46E1-AA27-5CA09FB5CE30}"/>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83058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a:extLst>
              <a:ext uri="{FF2B5EF4-FFF2-40B4-BE49-F238E27FC236}">
                <a16:creationId xmlns:a16="http://schemas.microsoft.com/office/drawing/2014/main" id="{270C25A1-4414-4B64-8C08-E594CFE606CD}"/>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7782" name="Oval 22">
            <a:extLst>
              <a:ext uri="{FF2B5EF4-FFF2-40B4-BE49-F238E27FC236}">
                <a16:creationId xmlns:a16="http://schemas.microsoft.com/office/drawing/2014/main" id="{431B2CA3-925D-4E81-9D9B-0A204775D509}"/>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7783" name="Oval 23">
            <a:extLst>
              <a:ext uri="{FF2B5EF4-FFF2-40B4-BE49-F238E27FC236}">
                <a16:creationId xmlns:a16="http://schemas.microsoft.com/office/drawing/2014/main" id="{24CE6924-9A3E-425D-B50B-C9D65264EEA2}"/>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7784" name="Oval 24">
            <a:extLst>
              <a:ext uri="{FF2B5EF4-FFF2-40B4-BE49-F238E27FC236}">
                <a16:creationId xmlns:a16="http://schemas.microsoft.com/office/drawing/2014/main" id="{AC5DBFD9-21F4-4AAC-A66A-549A25780348}"/>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7785" name="Oval 25">
            <a:extLst>
              <a:ext uri="{FF2B5EF4-FFF2-40B4-BE49-F238E27FC236}">
                <a16:creationId xmlns:a16="http://schemas.microsoft.com/office/drawing/2014/main" id="{71ED04E7-423E-4875-A966-F585688E0635}"/>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7786" name="Oval 26">
            <a:extLst>
              <a:ext uri="{FF2B5EF4-FFF2-40B4-BE49-F238E27FC236}">
                <a16:creationId xmlns:a16="http://schemas.microsoft.com/office/drawing/2014/main" id="{A87E1BE8-574D-44D6-B075-A6280BF654FC}"/>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7787" name="Text Box 27">
            <a:extLst>
              <a:ext uri="{FF2B5EF4-FFF2-40B4-BE49-F238E27FC236}">
                <a16:creationId xmlns:a16="http://schemas.microsoft.com/office/drawing/2014/main" id="{3F0C4A2D-04A1-4180-AE70-E4CF2633530C}"/>
              </a:ext>
            </a:extLst>
          </p:cNvPr>
          <p:cNvSpPr txBox="1">
            <a:spLocks noChangeArrowheads="1"/>
          </p:cNvSpPr>
          <p:nvPr/>
        </p:nvSpPr>
        <p:spPr bwMode="auto">
          <a:xfrm>
            <a:off x="3429000" y="64150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7788" name="Text Box 28">
            <a:extLst>
              <a:ext uri="{FF2B5EF4-FFF2-40B4-BE49-F238E27FC236}">
                <a16:creationId xmlns:a16="http://schemas.microsoft.com/office/drawing/2014/main" id="{589F1309-B530-4F01-8969-A1A47C311B51}"/>
              </a:ext>
            </a:extLst>
          </p:cNvPr>
          <p:cNvSpPr txBox="1">
            <a:spLocks noChangeArrowheads="1"/>
          </p:cNvSpPr>
          <p:nvPr/>
        </p:nvSpPr>
        <p:spPr bwMode="auto">
          <a:xfrm>
            <a:off x="44196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pic>
        <p:nvPicPr>
          <p:cNvPr id="25" name="Picture 15" descr="people008">
            <a:extLst>
              <a:ext uri="{FF2B5EF4-FFF2-40B4-BE49-F238E27FC236}">
                <a16:creationId xmlns:a16="http://schemas.microsoft.com/office/drawing/2014/main" id="{8CE380EB-633C-4BB0-BAE3-3DBD51CF0433}"/>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100013" y="6056313"/>
            <a:ext cx="67627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a:extLst>
              <a:ext uri="{FF2B5EF4-FFF2-40B4-BE49-F238E27FC236}">
                <a16:creationId xmlns:a16="http://schemas.microsoft.com/office/drawing/2014/main" id="{417B52B8-4367-4A28-9A0E-6F9295D0AD9B}"/>
              </a:ext>
            </a:extLst>
          </p:cNvPr>
          <p:cNvSpPr txBox="1">
            <a:spLocks noChangeArrowheads="1"/>
          </p:cNvSpPr>
          <p:nvPr/>
        </p:nvSpPr>
        <p:spPr bwMode="auto">
          <a:xfrm>
            <a:off x="1371600" y="817563"/>
            <a:ext cx="762000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Tập trung đẩy mạnh CNH, HĐH đất nước,</a:t>
            </a:r>
          </a:p>
          <a:p>
            <a:pPr algn="ctr">
              <a:spcBef>
                <a:spcPct val="20000"/>
              </a:spcBef>
            </a:pPr>
            <a:r>
              <a:rPr lang="en-US" altLang="en-US" sz="2400" i="1"/>
              <a:t>xây dựng nền kinh tế độc lập, tự chủ là nội dung</a:t>
            </a:r>
          </a:p>
          <a:p>
            <a:pPr algn="ctr">
              <a:spcBef>
                <a:spcPct val="20000"/>
              </a:spcBef>
            </a:pPr>
            <a:r>
              <a:rPr lang="en-US" altLang="en-US" sz="2400" i="1"/>
              <a:t>cần tập trung trong xây dựng:</a:t>
            </a:r>
          </a:p>
        </p:txBody>
      </p:sp>
      <p:sp>
        <p:nvSpPr>
          <p:cNvPr id="28" name="AutoShape 5">
            <a:extLst>
              <a:ext uri="{FF2B5EF4-FFF2-40B4-BE49-F238E27FC236}">
                <a16:creationId xmlns:a16="http://schemas.microsoft.com/office/drawing/2014/main" id="{AC1C9AC7-67F7-4275-9639-56428336B921}"/>
              </a:ext>
            </a:extLst>
          </p:cNvPr>
          <p:cNvSpPr>
            <a:spLocks noChangeArrowheads="1"/>
          </p:cNvSpPr>
          <p:nvPr/>
        </p:nvSpPr>
        <p:spPr bwMode="auto">
          <a:xfrm>
            <a:off x="4648200" y="2514600"/>
            <a:ext cx="4267200" cy="142875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 Tiềm lực kinh tế</a:t>
            </a:r>
          </a:p>
        </p:txBody>
      </p:sp>
      <p:sp>
        <p:nvSpPr>
          <p:cNvPr id="30" name="AutoShape 13">
            <a:extLst>
              <a:ext uri="{FF2B5EF4-FFF2-40B4-BE49-F238E27FC236}">
                <a16:creationId xmlns:a16="http://schemas.microsoft.com/office/drawing/2014/main" id="{D25EB8C4-CD6B-43F2-8BDD-82082C6205D1}"/>
              </a:ext>
            </a:extLst>
          </p:cNvPr>
          <p:cNvSpPr>
            <a:spLocks noChangeArrowheads="1"/>
          </p:cNvSpPr>
          <p:nvPr/>
        </p:nvSpPr>
        <p:spPr bwMode="auto">
          <a:xfrm>
            <a:off x="228600" y="4341813"/>
            <a:ext cx="4191000" cy="14097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Công nghiệp quốc phòng</a:t>
            </a:r>
            <a:endParaRPr lang="en-US" altLang="en-US" sz="2800" b="1">
              <a:solidFill>
                <a:schemeClr val="bg1"/>
              </a:solidFill>
              <a:latin typeface="Times New Roman" panose="02020603050405020304" pitchFamily="18" charset="0"/>
              <a:cs typeface="Times New Roman" panose="02020603050405020304" pitchFamily="18" charset="0"/>
            </a:endParaRPr>
          </a:p>
        </p:txBody>
      </p:sp>
      <p:sp>
        <p:nvSpPr>
          <p:cNvPr id="26" name="AutoShape 13">
            <a:extLst>
              <a:ext uri="{FF2B5EF4-FFF2-40B4-BE49-F238E27FC236}">
                <a16:creationId xmlns:a16="http://schemas.microsoft.com/office/drawing/2014/main" id="{B5889F09-3692-441A-B7F9-A7E771EE4052}"/>
              </a:ext>
            </a:extLst>
          </p:cNvPr>
          <p:cNvSpPr>
            <a:spLocks noChangeArrowheads="1"/>
          </p:cNvSpPr>
          <p:nvPr/>
        </p:nvSpPr>
        <p:spPr bwMode="auto">
          <a:xfrm>
            <a:off x="4686300" y="4343400"/>
            <a:ext cx="4229100" cy="1408113"/>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D. Tiềm lực quốc phòng </a:t>
            </a:r>
            <a:endParaRPr lang="vi-VN" altLang="en-US" sz="2400" b="1">
              <a:solidFill>
                <a:schemeClr val="bg1"/>
              </a:solidFill>
            </a:endParaRPr>
          </a:p>
        </p:txBody>
      </p:sp>
      <p:sp>
        <p:nvSpPr>
          <p:cNvPr id="29" name="AutoShape 13">
            <a:extLst>
              <a:ext uri="{FF2B5EF4-FFF2-40B4-BE49-F238E27FC236}">
                <a16:creationId xmlns:a16="http://schemas.microsoft.com/office/drawing/2014/main" id="{CAD3E6F0-5F19-4526-80F6-41A5E609F2FC}"/>
              </a:ext>
            </a:extLst>
          </p:cNvPr>
          <p:cNvSpPr>
            <a:spLocks noChangeArrowheads="1"/>
          </p:cNvSpPr>
          <p:nvPr/>
        </p:nvSpPr>
        <p:spPr bwMode="auto">
          <a:xfrm>
            <a:off x="228600" y="2514600"/>
            <a:ext cx="4191000" cy="142875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 Sức mạnh kinh tế</a:t>
            </a:r>
            <a:endParaRPr lang="en-US" altLang="en-US" sz="2800" b="1">
              <a:solidFill>
                <a:schemeClr val="bg1"/>
              </a:solidFill>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B8E93C92-760C-4832-AEE8-5DE798264941}"/>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59</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368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468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56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68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778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778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17786"/>
                                        </p:tgtEl>
                                      </p:cBhvr>
                                    </p:animEffect>
                                    <p:set>
                                      <p:cBhvr>
                                        <p:cTn id="34"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17785"/>
                                        </p:tgtEl>
                                      </p:cBhvr>
                                    </p:animEffect>
                                    <p:set>
                                      <p:cBhvr>
                                        <p:cTn id="38"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17784"/>
                                        </p:tgtEl>
                                      </p:cBhvr>
                                    </p:animEffect>
                                    <p:set>
                                      <p:cBhvr>
                                        <p:cTn id="42"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17783"/>
                                        </p:tgtEl>
                                      </p:cBhvr>
                                    </p:animEffect>
                                    <p:set>
                                      <p:cBhvr>
                                        <p:cTn id="46"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17782"/>
                                        </p:tgtEl>
                                      </p:cBhvr>
                                    </p:animEffect>
                                    <p:set>
                                      <p:cBhvr>
                                        <p:cTn id="50"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17781"/>
                                        </p:tgtEl>
                                      </p:cBhvr>
                                    </p:animEffect>
                                    <p:set>
                                      <p:cBhvr>
                                        <p:cTn id="54"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17779"/>
                                        </p:tgtEl>
                                      </p:cBhvr>
                                    </p:animEffect>
                                    <p:set>
                                      <p:cBhvr>
                                        <p:cTn id="58"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17762"/>
                                        </p:tgtEl>
                                      </p:cBhvr>
                                    </p:animEffect>
                                    <p:set>
                                      <p:cBhvr>
                                        <p:cTn id="62"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3" restart="whenNotActive" fill="hold" evtFilter="cancelBubble" nodeType="interactiveSeq">
                <p:stCondLst>
                  <p:cond evt="onClick" delay="0">
                    <p:tgtEl>
                      <p:spTgt spid="2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28"/>
                                        </p:tgtEl>
                                        <p:attrNameLst>
                                          <p:attrName>style.color</p:attrName>
                                        </p:attrNameLst>
                                      </p:cBhvr>
                                      <p:by>
                                        <p:hsl h="-7200000" s="0" l="0"/>
                                      </p:by>
                                    </p:animClr>
                                    <p:animClr clrSpc="hsl" dir="cw">
                                      <p:cBhvr>
                                        <p:cTn id="68" dur="500" fill="hold"/>
                                        <p:tgtEl>
                                          <p:spTgt spid="28"/>
                                        </p:tgtEl>
                                        <p:attrNameLst>
                                          <p:attrName>fillcolor</p:attrName>
                                        </p:attrNameLst>
                                      </p:cBhvr>
                                      <p:by>
                                        <p:hsl h="-7200000" s="0" l="0"/>
                                      </p:by>
                                    </p:animClr>
                                    <p:animClr clrSpc="hsl" dir="cw">
                                      <p:cBhvr>
                                        <p:cTn id="69" dur="500" fill="hold"/>
                                        <p:tgtEl>
                                          <p:spTgt spid="28"/>
                                        </p:tgtEl>
                                        <p:attrNameLst>
                                          <p:attrName>stroke.color</p:attrName>
                                        </p:attrNameLst>
                                      </p:cBhvr>
                                      <p:by>
                                        <p:hsl h="-7200000" s="0" l="0"/>
                                      </p:by>
                                    </p:animClr>
                                    <p:set>
                                      <p:cBhvr>
                                        <p:cTn id="70" dur="500" fill="hold"/>
                                        <p:tgtEl>
                                          <p:spTgt spid="2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26"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4">
            <a:extLst>
              <a:ext uri="{FF2B5EF4-FFF2-40B4-BE49-F238E27FC236}">
                <a16:creationId xmlns:a16="http://schemas.microsoft.com/office/drawing/2014/main" id="{9316A0D0-CBE0-4544-86A9-5E96649C6BB2}"/>
              </a:ext>
            </a:extLst>
          </p:cNvPr>
          <p:cNvSpPr txBox="1">
            <a:spLocks noChangeArrowheads="1"/>
          </p:cNvSpPr>
          <p:nvPr/>
        </p:nvSpPr>
        <p:spPr bwMode="auto">
          <a:xfrm>
            <a:off x="1765300" y="1219200"/>
            <a:ext cx="69977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Quá trình hiện đại hóa</a:t>
            </a:r>
          </a:p>
          <a:p>
            <a:pPr algn="ctr"/>
            <a:r>
              <a:rPr lang="en-US" altLang="en-US" sz="3000"/>
              <a:t>nền QPTD, ANND phải gắn liền với:</a:t>
            </a:r>
          </a:p>
        </p:txBody>
      </p:sp>
      <p:sp>
        <p:nvSpPr>
          <p:cNvPr id="24579" name="AutoShape 5">
            <a:extLst>
              <a:ext uri="{FF2B5EF4-FFF2-40B4-BE49-F238E27FC236}">
                <a16:creationId xmlns:a16="http://schemas.microsoft.com/office/drawing/2014/main" id="{B1D554A3-5F18-405E-938E-6A320804485D}"/>
              </a:ext>
            </a:extLst>
          </p:cNvPr>
          <p:cNvSpPr>
            <a:spLocks noChangeArrowheads="1"/>
          </p:cNvSpPr>
          <p:nvPr/>
        </p:nvSpPr>
        <p:spPr bwMode="auto">
          <a:xfrm>
            <a:off x="228600" y="2514600"/>
            <a:ext cx="41910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A. Công nghiệp hóa, </a:t>
            </a:r>
          </a:p>
          <a:p>
            <a:pPr algn="ctr" eaLnBrk="1" hangingPunct="1"/>
            <a:r>
              <a:rPr lang="en-US" altLang="vi-VN" sz="2400"/>
              <a:t>hiện đại hóa đất nước</a:t>
            </a:r>
          </a:p>
        </p:txBody>
      </p:sp>
      <p:sp>
        <p:nvSpPr>
          <p:cNvPr id="65546" name="AutoShape 10">
            <a:extLst>
              <a:ext uri="{FF2B5EF4-FFF2-40B4-BE49-F238E27FC236}">
                <a16:creationId xmlns:a16="http://schemas.microsoft.com/office/drawing/2014/main" id="{7793C57B-5761-45E1-818D-91380F44341D}"/>
              </a:ext>
            </a:extLst>
          </p:cNvPr>
          <p:cNvSpPr>
            <a:spLocks noChangeArrowheads="1"/>
          </p:cNvSpPr>
          <p:nvPr/>
        </p:nvSpPr>
        <p:spPr bwMode="auto">
          <a:xfrm>
            <a:off x="4648200" y="2514600"/>
            <a:ext cx="4267200" cy="1308100"/>
          </a:xfrm>
          <a:prstGeom prst="flowChartTerminator">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700" dirty="0">
                <a:solidFill>
                  <a:schemeClr val="tx1"/>
                </a:solidFill>
              </a:rPr>
              <a:t>B. </a:t>
            </a:r>
            <a:r>
              <a:rPr lang="en-US" sz="2700" dirty="0" err="1">
                <a:solidFill>
                  <a:schemeClr val="tx1"/>
                </a:solidFill>
              </a:rPr>
              <a:t>Tiềm</a:t>
            </a:r>
            <a:r>
              <a:rPr lang="en-US" sz="2700" dirty="0">
                <a:solidFill>
                  <a:schemeClr val="tx1"/>
                </a:solidFill>
              </a:rPr>
              <a:t> </a:t>
            </a:r>
            <a:r>
              <a:rPr lang="en-US" sz="2700" dirty="0" err="1">
                <a:solidFill>
                  <a:schemeClr val="tx1"/>
                </a:solidFill>
              </a:rPr>
              <a:t>lực</a:t>
            </a:r>
            <a:r>
              <a:rPr lang="en-US" sz="2700" dirty="0">
                <a:solidFill>
                  <a:schemeClr val="tx1"/>
                </a:solidFill>
              </a:rPr>
              <a:t> </a:t>
            </a:r>
            <a:r>
              <a:rPr lang="en-US" sz="2700" dirty="0" err="1">
                <a:solidFill>
                  <a:schemeClr val="tx1"/>
                </a:solidFill>
              </a:rPr>
              <a:t>khoa</a:t>
            </a:r>
            <a:r>
              <a:rPr lang="en-US" sz="2700" dirty="0">
                <a:solidFill>
                  <a:schemeClr val="tx1"/>
                </a:solidFill>
              </a:rPr>
              <a:t> </a:t>
            </a:r>
            <a:r>
              <a:rPr lang="en-US" sz="2700" dirty="0" err="1">
                <a:solidFill>
                  <a:schemeClr val="tx1"/>
                </a:solidFill>
              </a:rPr>
              <a:t>học</a:t>
            </a:r>
            <a:r>
              <a:rPr lang="en-US" sz="2700" dirty="0">
                <a:solidFill>
                  <a:schemeClr val="tx1"/>
                </a:solidFill>
              </a:rPr>
              <a:t> </a:t>
            </a:r>
          </a:p>
          <a:p>
            <a:pPr algn="ctr">
              <a:defRPr/>
            </a:pPr>
            <a:r>
              <a:rPr lang="en-US" sz="2700" dirty="0" err="1">
                <a:solidFill>
                  <a:schemeClr val="tx1"/>
                </a:solidFill>
              </a:rPr>
              <a:t>công</a:t>
            </a:r>
            <a:r>
              <a:rPr lang="en-US" sz="2700" dirty="0">
                <a:solidFill>
                  <a:schemeClr val="tx1"/>
                </a:solidFill>
              </a:rPr>
              <a:t> </a:t>
            </a:r>
            <a:r>
              <a:rPr lang="en-US" sz="2700" dirty="0" err="1">
                <a:solidFill>
                  <a:schemeClr val="tx1"/>
                </a:solidFill>
              </a:rPr>
              <a:t>nghệ</a:t>
            </a:r>
            <a:r>
              <a:rPr lang="en-US" sz="2700" dirty="0">
                <a:solidFill>
                  <a:schemeClr val="tx1"/>
                </a:solidFill>
              </a:rPr>
              <a:t> </a:t>
            </a:r>
            <a:r>
              <a:rPr lang="en-US" sz="2700" err="1">
                <a:solidFill>
                  <a:schemeClr val="tx1"/>
                </a:solidFill>
              </a:rPr>
              <a:t>của</a:t>
            </a:r>
            <a:r>
              <a:rPr lang="en-US" sz="2700">
                <a:solidFill>
                  <a:schemeClr val="tx1"/>
                </a:solidFill>
              </a:rPr>
              <a:t> nước </a:t>
            </a:r>
            <a:r>
              <a:rPr lang="en-US" sz="2700" dirty="0">
                <a:solidFill>
                  <a:schemeClr val="tx1"/>
                </a:solidFill>
              </a:rPr>
              <a:t>ta</a:t>
            </a:r>
            <a:endParaRPr lang="vi-VN" sz="2700" dirty="0">
              <a:solidFill>
                <a:schemeClr val="tx1"/>
              </a:solidFill>
            </a:endParaRPr>
          </a:p>
        </p:txBody>
      </p:sp>
      <p:sp>
        <p:nvSpPr>
          <p:cNvPr id="27" name="AutoShape 10">
            <a:extLst>
              <a:ext uri="{FF2B5EF4-FFF2-40B4-BE49-F238E27FC236}">
                <a16:creationId xmlns:a16="http://schemas.microsoft.com/office/drawing/2014/main" id="{4907E24A-758E-4FAC-AFE7-5AA9462294B7}"/>
              </a:ext>
            </a:extLst>
          </p:cNvPr>
          <p:cNvSpPr>
            <a:spLocks noChangeArrowheads="1"/>
          </p:cNvSpPr>
          <p:nvPr/>
        </p:nvSpPr>
        <p:spPr bwMode="auto">
          <a:xfrm>
            <a:off x="228600" y="4343400"/>
            <a:ext cx="4191000" cy="1447800"/>
          </a:xfrm>
          <a:prstGeom prst="flowChartTerminator">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700" dirty="0">
                <a:solidFill>
                  <a:schemeClr val="tx1"/>
                </a:solidFill>
              </a:rPr>
              <a:t>C. </a:t>
            </a:r>
            <a:r>
              <a:rPr lang="en-US" sz="2700" dirty="0" err="1">
                <a:solidFill>
                  <a:schemeClr val="tx1"/>
                </a:solidFill>
              </a:rPr>
              <a:t>Hiện</a:t>
            </a:r>
            <a:r>
              <a:rPr lang="en-US" sz="2700" dirty="0">
                <a:solidFill>
                  <a:schemeClr val="tx1"/>
                </a:solidFill>
              </a:rPr>
              <a:t> </a:t>
            </a:r>
            <a:r>
              <a:rPr lang="en-US" sz="2700" dirty="0" err="1">
                <a:solidFill>
                  <a:schemeClr val="tx1"/>
                </a:solidFill>
              </a:rPr>
              <a:t>đại</a:t>
            </a:r>
            <a:r>
              <a:rPr lang="en-US" sz="2700" dirty="0">
                <a:solidFill>
                  <a:schemeClr val="tx1"/>
                </a:solidFill>
              </a:rPr>
              <a:t> </a:t>
            </a:r>
            <a:r>
              <a:rPr lang="en-US" sz="2700" dirty="0" err="1">
                <a:solidFill>
                  <a:schemeClr val="tx1"/>
                </a:solidFill>
              </a:rPr>
              <a:t>hóa</a:t>
            </a:r>
            <a:r>
              <a:rPr lang="en-US" sz="2700" dirty="0">
                <a:solidFill>
                  <a:schemeClr val="tx1"/>
                </a:solidFill>
              </a:rPr>
              <a:t> </a:t>
            </a:r>
            <a:r>
              <a:rPr lang="en-US" sz="2700" dirty="0" err="1">
                <a:solidFill>
                  <a:schemeClr val="tx1"/>
                </a:solidFill>
              </a:rPr>
              <a:t>nền</a:t>
            </a:r>
            <a:r>
              <a:rPr lang="en-US" sz="2700" dirty="0">
                <a:solidFill>
                  <a:schemeClr val="tx1"/>
                </a:solidFill>
              </a:rPr>
              <a:t> </a:t>
            </a:r>
          </a:p>
          <a:p>
            <a:pPr algn="ctr" eaLnBrk="1" hangingPunct="1">
              <a:defRPr/>
            </a:pPr>
            <a:r>
              <a:rPr lang="en-US" sz="2700" dirty="0" err="1">
                <a:solidFill>
                  <a:schemeClr val="tx1"/>
                </a:solidFill>
              </a:rPr>
              <a:t>kinh</a:t>
            </a:r>
            <a:r>
              <a:rPr lang="en-US" sz="2700" dirty="0">
                <a:solidFill>
                  <a:schemeClr val="tx1"/>
                </a:solidFill>
              </a:rPr>
              <a:t> </a:t>
            </a:r>
            <a:r>
              <a:rPr lang="en-US" sz="2700" dirty="0" err="1">
                <a:solidFill>
                  <a:schemeClr val="tx1"/>
                </a:solidFill>
              </a:rPr>
              <a:t>tế</a:t>
            </a:r>
            <a:r>
              <a:rPr lang="en-US" sz="2700" dirty="0">
                <a:solidFill>
                  <a:schemeClr val="tx1"/>
                </a:solidFill>
              </a:rPr>
              <a:t> </a:t>
            </a:r>
            <a:r>
              <a:rPr lang="en-US" sz="2700" dirty="0" err="1">
                <a:solidFill>
                  <a:schemeClr val="tx1"/>
                </a:solidFill>
              </a:rPr>
              <a:t>nước</a:t>
            </a:r>
            <a:r>
              <a:rPr lang="en-US" sz="2700" dirty="0">
                <a:solidFill>
                  <a:schemeClr val="tx1"/>
                </a:solidFill>
              </a:rPr>
              <a:t> </a:t>
            </a:r>
            <a:r>
              <a:rPr lang="en-US" sz="2700" dirty="0" err="1">
                <a:solidFill>
                  <a:schemeClr val="tx1"/>
                </a:solidFill>
              </a:rPr>
              <a:t>nhà</a:t>
            </a:r>
            <a:endParaRPr lang="en-US" sz="2700" dirty="0">
              <a:solidFill>
                <a:schemeClr val="tx1"/>
              </a:solidFill>
            </a:endParaRPr>
          </a:p>
        </p:txBody>
      </p:sp>
      <p:sp>
        <p:nvSpPr>
          <p:cNvPr id="28" name="AutoShape 10">
            <a:extLst>
              <a:ext uri="{FF2B5EF4-FFF2-40B4-BE49-F238E27FC236}">
                <a16:creationId xmlns:a16="http://schemas.microsoft.com/office/drawing/2014/main" id="{B73C6615-99BA-4D78-B69B-36FDFF7BDA01}"/>
              </a:ext>
            </a:extLst>
          </p:cNvPr>
          <p:cNvSpPr>
            <a:spLocks noChangeArrowheads="1"/>
          </p:cNvSpPr>
          <p:nvPr/>
        </p:nvSpPr>
        <p:spPr bwMode="auto">
          <a:xfrm>
            <a:off x="4648200" y="4343400"/>
            <a:ext cx="4267200" cy="1447800"/>
          </a:xfrm>
          <a:prstGeom prst="flowChartTerminator">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700" dirty="0">
                <a:solidFill>
                  <a:schemeClr val="tx1"/>
                </a:solidFill>
              </a:rPr>
              <a:t> D. </a:t>
            </a:r>
            <a:r>
              <a:rPr lang="en-US" sz="2700" dirty="0" err="1">
                <a:solidFill>
                  <a:schemeClr val="tx1"/>
                </a:solidFill>
              </a:rPr>
              <a:t>Hiện</a:t>
            </a:r>
            <a:r>
              <a:rPr lang="en-US" sz="2700" dirty="0">
                <a:solidFill>
                  <a:schemeClr val="tx1"/>
                </a:solidFill>
              </a:rPr>
              <a:t> </a:t>
            </a:r>
            <a:r>
              <a:rPr lang="en-US" sz="2700" dirty="0" err="1">
                <a:solidFill>
                  <a:schemeClr val="tx1"/>
                </a:solidFill>
              </a:rPr>
              <a:t>đại</a:t>
            </a:r>
            <a:r>
              <a:rPr lang="en-US" sz="2700" dirty="0">
                <a:solidFill>
                  <a:schemeClr val="tx1"/>
                </a:solidFill>
              </a:rPr>
              <a:t> </a:t>
            </a:r>
            <a:r>
              <a:rPr lang="en-US" sz="2700" err="1">
                <a:solidFill>
                  <a:schemeClr val="tx1"/>
                </a:solidFill>
              </a:rPr>
              <a:t>hóa</a:t>
            </a:r>
            <a:r>
              <a:rPr lang="en-US" sz="2700">
                <a:solidFill>
                  <a:schemeClr val="tx1"/>
                </a:solidFill>
              </a:rPr>
              <a:t> quân sự,</a:t>
            </a:r>
          </a:p>
          <a:p>
            <a:pPr algn="ctr" eaLnBrk="1" hangingPunct="1">
              <a:defRPr/>
            </a:pPr>
            <a:r>
              <a:rPr lang="en-US" sz="2700">
                <a:solidFill>
                  <a:schemeClr val="tx1"/>
                </a:solidFill>
              </a:rPr>
              <a:t>an ninh đất </a:t>
            </a:r>
            <a:r>
              <a:rPr lang="en-US" sz="2700" dirty="0" err="1">
                <a:solidFill>
                  <a:schemeClr val="tx1"/>
                </a:solidFill>
              </a:rPr>
              <a:t>nước</a:t>
            </a:r>
            <a:endParaRPr lang="en-US" sz="2700" dirty="0">
              <a:solidFill>
                <a:schemeClr val="tx1"/>
              </a:solidFill>
            </a:endParaRPr>
          </a:p>
        </p:txBody>
      </p:sp>
      <p:sp>
        <p:nvSpPr>
          <p:cNvPr id="24583" name="Text Box 15">
            <a:extLst>
              <a:ext uri="{FF2B5EF4-FFF2-40B4-BE49-F238E27FC236}">
                <a16:creationId xmlns:a16="http://schemas.microsoft.com/office/drawing/2014/main" id="{A25778F6-0D08-4E7E-804D-7E810A33D51E}"/>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06</a:t>
            </a:r>
          </a:p>
        </p:txBody>
      </p:sp>
    </p:spTree>
  </p:cSld>
  <p:clrMapOvr>
    <a:masterClrMapping/>
  </p:clrMapOvr>
  <p:transition spd="slow" advClick="0"/>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3B11EC27-54DC-4B11-BED7-F362B9CA8DBF}"/>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8FCD5CBD-17FE-4ABD-9F19-05F90A46C7D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17475"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2A00B5D-F013-48E7-9305-E46AA97E4B69}"/>
              </a:ext>
            </a:extLst>
          </p:cNvPr>
          <p:cNvSpPr txBox="1">
            <a:spLocks noChangeArrowheads="1"/>
          </p:cNvSpPr>
          <p:nvPr/>
        </p:nvSpPr>
        <p:spPr bwMode="auto">
          <a:xfrm>
            <a:off x="1471613" y="960438"/>
            <a:ext cx="7337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i="1"/>
              <a:t>Sức mạnh quốc phòng của đất nước</a:t>
            </a:r>
          </a:p>
          <a:p>
            <a:pPr algn="ctr" eaLnBrk="1" hangingPunct="1"/>
            <a:r>
              <a:rPr lang="en-US" altLang="en-US" sz="3000" i="1"/>
              <a:t>được xây dựng trên nền tảng:</a:t>
            </a:r>
            <a:endParaRPr lang="en-US" altLang="en-US" sz="3000" b="1" i="1"/>
          </a:p>
        </p:txBody>
      </p:sp>
      <p:sp>
        <p:nvSpPr>
          <p:cNvPr id="65541" name="AutoShape 5">
            <a:extLst>
              <a:ext uri="{FF2B5EF4-FFF2-40B4-BE49-F238E27FC236}">
                <a16:creationId xmlns:a16="http://schemas.microsoft.com/office/drawing/2014/main" id="{11D1CC59-2BDD-43A4-874E-76E8527A027C}"/>
              </a:ext>
            </a:extLst>
          </p:cNvPr>
          <p:cNvSpPr>
            <a:spLocks noChangeArrowheads="1"/>
          </p:cNvSpPr>
          <p:nvPr/>
        </p:nvSpPr>
        <p:spPr bwMode="auto">
          <a:xfrm>
            <a:off x="4648200" y="4343400"/>
            <a:ext cx="4267200" cy="1447800"/>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D. Nhân lực, vật lực, </a:t>
            </a:r>
          </a:p>
          <a:p>
            <a:pPr algn="ctr" eaLnBrk="1" hangingPunct="1"/>
            <a:r>
              <a:rPr lang="en-US" altLang="en-US"/>
              <a:t>tinh thần</a:t>
            </a:r>
          </a:p>
        </p:txBody>
      </p:sp>
      <p:sp>
        <p:nvSpPr>
          <p:cNvPr id="65549" name="AutoShape 13">
            <a:extLst>
              <a:ext uri="{FF2B5EF4-FFF2-40B4-BE49-F238E27FC236}">
                <a16:creationId xmlns:a16="http://schemas.microsoft.com/office/drawing/2014/main" id="{195BCA88-FE10-49EF-8502-9C8D2B835609}"/>
              </a:ext>
            </a:extLst>
          </p:cNvPr>
          <p:cNvSpPr>
            <a:spLocks noChangeArrowheads="1"/>
          </p:cNvSpPr>
          <p:nvPr/>
        </p:nvSpPr>
        <p:spPr bwMode="auto">
          <a:xfrm>
            <a:off x="228600" y="25146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Chính trị tinh thần, </a:t>
            </a:r>
          </a:p>
          <a:p>
            <a:pPr algn="ctr"/>
            <a:r>
              <a:rPr lang="en-US" altLang="en-US" sz="2400">
                <a:solidFill>
                  <a:schemeClr val="bg1"/>
                </a:solidFill>
              </a:rPr>
              <a:t>cơ sở vật chất</a:t>
            </a:r>
            <a:endParaRPr lang="vi-VN" altLang="en-US" sz="2400" b="1">
              <a:solidFill>
                <a:schemeClr val="bg1"/>
              </a:solidFill>
            </a:endParaRPr>
          </a:p>
        </p:txBody>
      </p:sp>
      <p:sp>
        <p:nvSpPr>
          <p:cNvPr id="118803" name="Oval 19">
            <a:extLst>
              <a:ext uri="{FF2B5EF4-FFF2-40B4-BE49-F238E27FC236}">
                <a16:creationId xmlns:a16="http://schemas.microsoft.com/office/drawing/2014/main" id="{DB5E1FEA-1D1F-4A5E-8FB4-39085FFCBAC0}"/>
              </a:ext>
            </a:extLst>
          </p:cNvPr>
          <p:cNvSpPr>
            <a:spLocks noChangeArrowheads="1"/>
          </p:cNvSpPr>
          <p:nvPr/>
        </p:nvSpPr>
        <p:spPr bwMode="auto">
          <a:xfrm>
            <a:off x="471646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5176" name="Picture 20" descr="ani32">
            <a:hlinkClick r:id="rId7" action="ppaction://hlinksldjump"/>
            <a:extLst>
              <a:ext uri="{FF2B5EF4-FFF2-40B4-BE49-F238E27FC236}">
                <a16:creationId xmlns:a16="http://schemas.microsoft.com/office/drawing/2014/main" id="{078E6140-E09B-4399-894C-378FDCD51AB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51BD62CA-0A09-4784-B750-B448C7CBC779}"/>
              </a:ext>
            </a:extLst>
          </p:cNvPr>
          <p:cNvSpPr>
            <a:spLocks noChangeArrowheads="1"/>
          </p:cNvSpPr>
          <p:nvPr/>
        </p:nvSpPr>
        <p:spPr bwMode="auto">
          <a:xfrm>
            <a:off x="4727575" y="60531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BD843B18-9AB5-4520-97CE-A8B031AD7F7A}"/>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C494304D-1A80-4F87-9A73-22B00DEB2444}"/>
              </a:ext>
            </a:extLst>
          </p:cNvPr>
          <p:cNvSpPr>
            <a:spLocks noChangeArrowheads="1"/>
          </p:cNvSpPr>
          <p:nvPr/>
        </p:nvSpPr>
        <p:spPr bwMode="auto">
          <a:xfrm>
            <a:off x="4727575" y="60531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CFE7C124-DBE7-4A09-92ED-E5A38E02EC79}"/>
              </a:ext>
            </a:extLst>
          </p:cNvPr>
          <p:cNvSpPr>
            <a:spLocks noChangeArrowheads="1"/>
          </p:cNvSpPr>
          <p:nvPr/>
        </p:nvSpPr>
        <p:spPr bwMode="auto">
          <a:xfrm>
            <a:off x="472757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92B2E242-34C3-4213-A172-E4141E8E2D9F}"/>
              </a:ext>
            </a:extLst>
          </p:cNvPr>
          <p:cNvSpPr>
            <a:spLocks noChangeArrowheads="1"/>
          </p:cNvSpPr>
          <p:nvPr/>
        </p:nvSpPr>
        <p:spPr bwMode="auto">
          <a:xfrm>
            <a:off x="4716463" y="60594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67E76574-CE39-4E4E-BB6A-72B92F6C5BB9}"/>
              </a:ext>
            </a:extLst>
          </p:cNvPr>
          <p:cNvSpPr>
            <a:spLocks noChangeArrowheads="1"/>
          </p:cNvSpPr>
          <p:nvPr/>
        </p:nvSpPr>
        <p:spPr bwMode="auto">
          <a:xfrm>
            <a:off x="4727575" y="60737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8F890C5B-1AF3-442C-A96E-74D317A32294}"/>
              </a:ext>
            </a:extLst>
          </p:cNvPr>
          <p:cNvSpPr txBox="1">
            <a:spLocks noChangeArrowheads="1"/>
          </p:cNvSpPr>
          <p:nvPr/>
        </p:nvSpPr>
        <p:spPr bwMode="auto">
          <a:xfrm>
            <a:off x="33528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8812" name="Text Box 28">
            <a:extLst>
              <a:ext uri="{FF2B5EF4-FFF2-40B4-BE49-F238E27FC236}">
                <a16:creationId xmlns:a16="http://schemas.microsoft.com/office/drawing/2014/main" id="{6EF917D3-CABD-4EC5-B009-CC35C1260E1F}"/>
              </a:ext>
            </a:extLst>
          </p:cNvPr>
          <p:cNvSpPr txBox="1">
            <a:spLocks noChangeArrowheads="1"/>
          </p:cNvSpPr>
          <p:nvPr/>
        </p:nvSpPr>
        <p:spPr bwMode="auto">
          <a:xfrm>
            <a:off x="4460875" y="594360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E8F71033-ED5F-453D-B540-EDADD60EE307}"/>
              </a:ext>
            </a:extLst>
          </p:cNvPr>
          <p:cNvSpPr>
            <a:spLocks noChangeArrowheads="1"/>
          </p:cNvSpPr>
          <p:nvPr/>
        </p:nvSpPr>
        <p:spPr bwMode="auto">
          <a:xfrm>
            <a:off x="228600" y="43434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Nhân lực, cơ sở </a:t>
            </a:r>
          </a:p>
          <a:p>
            <a:pPr algn="ctr" eaLnBrk="1" hangingPunct="1"/>
            <a:r>
              <a:rPr lang="en-US" altLang="en-US" sz="2400">
                <a:solidFill>
                  <a:schemeClr val="bg1"/>
                </a:solidFill>
              </a:rPr>
              <a:t>vật chất, kỹ thuật</a:t>
            </a:r>
            <a:endParaRPr lang="en-US" altLang="en-US" sz="2400" b="1">
              <a:solidFill>
                <a:schemeClr val="bg1"/>
              </a:solidFill>
            </a:endParaRPr>
          </a:p>
        </p:txBody>
      </p:sp>
      <p:sp>
        <p:nvSpPr>
          <p:cNvPr id="27" name="AutoShape 13">
            <a:extLst>
              <a:ext uri="{FF2B5EF4-FFF2-40B4-BE49-F238E27FC236}">
                <a16:creationId xmlns:a16="http://schemas.microsoft.com/office/drawing/2014/main" id="{AEF368FA-2868-488C-A02A-9878B24FB03A}"/>
              </a:ext>
            </a:extLst>
          </p:cNvPr>
          <p:cNvSpPr>
            <a:spLocks noChangeArrowheads="1"/>
          </p:cNvSpPr>
          <p:nvPr/>
        </p:nvSpPr>
        <p:spPr bwMode="auto">
          <a:xfrm>
            <a:off x="4648200" y="25146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B. Con người, vật chất, </a:t>
            </a:r>
          </a:p>
          <a:p>
            <a:pPr algn="ctr"/>
            <a:r>
              <a:rPr lang="en-US" altLang="en-US" sz="2400">
                <a:solidFill>
                  <a:schemeClr val="bg1"/>
                </a:solidFill>
              </a:rPr>
              <a:t>tinh thần</a:t>
            </a:r>
            <a:endParaRPr lang="vi-VN" altLang="en-US" sz="2400" b="1">
              <a:solidFill>
                <a:schemeClr val="bg1"/>
              </a:solidFill>
            </a:endParaRPr>
          </a:p>
        </p:txBody>
      </p:sp>
      <p:sp>
        <p:nvSpPr>
          <p:cNvPr id="28" name="Rectangle: Rounded Corners 27">
            <a:extLst>
              <a:ext uri="{FF2B5EF4-FFF2-40B4-BE49-F238E27FC236}">
                <a16:creationId xmlns:a16="http://schemas.microsoft.com/office/drawing/2014/main" id="{8E33B218-D23A-477D-BD0D-7E7CE8FDAEB8}"/>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60</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0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0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a:extLst>
              <a:ext uri="{FF2B5EF4-FFF2-40B4-BE49-F238E27FC236}">
                <a16:creationId xmlns:a16="http://schemas.microsoft.com/office/drawing/2014/main" id="{9263D481-F0F0-4135-8224-2705FE58F04E}"/>
              </a:ext>
            </a:extLst>
          </p:cNvPr>
          <p:cNvSpPr>
            <a:spLocks noChangeArrowheads="1"/>
          </p:cNvSpPr>
          <p:nvPr/>
        </p:nvSpPr>
        <p:spPr bwMode="auto">
          <a:xfrm>
            <a:off x="4621213"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9813" name="Picture 15" descr="people008">
            <a:extLst>
              <a:ext uri="{FF2B5EF4-FFF2-40B4-BE49-F238E27FC236}">
                <a16:creationId xmlns:a16="http://schemas.microsoft.com/office/drawing/2014/main" id="{A3A83D4C-29D9-4EC6-8019-B5F6777E1BA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4613" y="5962650"/>
            <a:ext cx="76358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6C9A5CA-5045-45AA-8D5A-7F1574554328}"/>
              </a:ext>
            </a:extLst>
          </p:cNvPr>
          <p:cNvSpPr txBox="1">
            <a:spLocks noChangeArrowheads="1"/>
          </p:cNvSpPr>
          <p:nvPr/>
        </p:nvSpPr>
        <p:spPr bwMode="auto">
          <a:xfrm>
            <a:off x="1387475" y="838200"/>
            <a:ext cx="76501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i="1"/>
              <a:t>Tiềm lực quân sự, an ninh là biểu hiện</a:t>
            </a:r>
          </a:p>
          <a:p>
            <a:pPr algn="ctr"/>
            <a:r>
              <a:rPr lang="en-US" altLang="en-US" sz="2800" i="1"/>
              <a:t>tập trung, trực tiếp sức mạnh quân sự, an ninh</a:t>
            </a:r>
          </a:p>
          <a:p>
            <a:pPr algn="ctr"/>
            <a:r>
              <a:rPr lang="en-US" altLang="en-US" sz="2800" i="1"/>
              <a:t>của đất nước, giữ vai trò:</a:t>
            </a:r>
          </a:p>
        </p:txBody>
      </p:sp>
      <p:sp>
        <p:nvSpPr>
          <p:cNvPr id="65541" name="AutoShape 5">
            <a:extLst>
              <a:ext uri="{FF2B5EF4-FFF2-40B4-BE49-F238E27FC236}">
                <a16:creationId xmlns:a16="http://schemas.microsoft.com/office/drawing/2014/main" id="{F76AA6C4-B5B5-49F4-A2B4-6C493CCD1C91}"/>
              </a:ext>
            </a:extLst>
          </p:cNvPr>
          <p:cNvSpPr>
            <a:spLocks noChangeArrowheads="1"/>
          </p:cNvSpPr>
          <p:nvPr/>
        </p:nvSpPr>
        <p:spPr bwMode="auto">
          <a:xfrm>
            <a:off x="4648200" y="4338638"/>
            <a:ext cx="4229100" cy="1452562"/>
          </a:xfrm>
          <a:prstGeom prst="flowChartTerminator">
            <a:avLst/>
          </a:prstGeom>
          <a:solidFill>
            <a:srgbClr val="92D050"/>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D. Nòng cốt để </a:t>
            </a:r>
          </a:p>
          <a:p>
            <a:pPr algn="ctr" eaLnBrk="1" hangingPunct="1"/>
            <a:r>
              <a:rPr lang="en-US" altLang="en-US"/>
              <a:t>bảo vệ Tổ quốc</a:t>
            </a:r>
          </a:p>
        </p:txBody>
      </p:sp>
      <p:sp>
        <p:nvSpPr>
          <p:cNvPr id="65546" name="AutoShape 10">
            <a:extLst>
              <a:ext uri="{FF2B5EF4-FFF2-40B4-BE49-F238E27FC236}">
                <a16:creationId xmlns:a16="http://schemas.microsoft.com/office/drawing/2014/main" id="{3FFCDD57-D016-4BE0-8552-92F1251CD46B}"/>
              </a:ext>
            </a:extLst>
          </p:cNvPr>
          <p:cNvSpPr>
            <a:spLocks noChangeArrowheads="1"/>
          </p:cNvSpPr>
          <p:nvPr/>
        </p:nvSpPr>
        <p:spPr bwMode="auto">
          <a:xfrm>
            <a:off x="4648200" y="2546350"/>
            <a:ext cx="4229100" cy="13843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B. Quyết định để </a:t>
            </a:r>
          </a:p>
          <a:p>
            <a:pPr algn="ctr"/>
            <a:r>
              <a:rPr lang="en-US" altLang="en-US" sz="2400">
                <a:solidFill>
                  <a:schemeClr val="bg1"/>
                </a:solidFill>
              </a:rPr>
              <a:t>bảo vệ Tổ quốc</a:t>
            </a:r>
            <a:endParaRPr lang="vi-VN" altLang="en-US" sz="2400" b="1">
              <a:solidFill>
                <a:schemeClr val="bg1"/>
              </a:solidFill>
            </a:endParaRPr>
          </a:p>
        </p:txBody>
      </p:sp>
      <p:sp>
        <p:nvSpPr>
          <p:cNvPr id="119827" name="Oval 19">
            <a:extLst>
              <a:ext uri="{FF2B5EF4-FFF2-40B4-BE49-F238E27FC236}">
                <a16:creationId xmlns:a16="http://schemas.microsoft.com/office/drawing/2014/main" id="{D529C025-B1E8-4F09-8685-34BACD06EE92}"/>
              </a:ext>
            </a:extLst>
          </p:cNvPr>
          <p:cNvSpPr>
            <a:spLocks noChangeArrowheads="1"/>
          </p:cNvSpPr>
          <p:nvPr/>
        </p:nvSpPr>
        <p:spPr bwMode="auto">
          <a:xfrm>
            <a:off x="4621213"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7224" name="Picture 20" descr="ani32">
            <a:hlinkClick r:id="rId7" action="ppaction://hlinksldjump"/>
            <a:extLst>
              <a:ext uri="{FF2B5EF4-FFF2-40B4-BE49-F238E27FC236}">
                <a16:creationId xmlns:a16="http://schemas.microsoft.com/office/drawing/2014/main" id="{45FA5521-BB85-478E-8D2A-4BB0D44DBCE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15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a:extLst>
              <a:ext uri="{FF2B5EF4-FFF2-40B4-BE49-F238E27FC236}">
                <a16:creationId xmlns:a16="http://schemas.microsoft.com/office/drawing/2014/main" id="{F2CFF2A0-0B11-4DCD-A74F-BD274049181F}"/>
              </a:ext>
            </a:extLst>
          </p:cNvPr>
          <p:cNvSpPr>
            <a:spLocks noChangeArrowheads="1"/>
          </p:cNvSpPr>
          <p:nvPr/>
        </p:nvSpPr>
        <p:spPr bwMode="auto">
          <a:xfrm>
            <a:off x="4621213" y="61706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9830" name="Oval 22">
            <a:extLst>
              <a:ext uri="{FF2B5EF4-FFF2-40B4-BE49-F238E27FC236}">
                <a16:creationId xmlns:a16="http://schemas.microsoft.com/office/drawing/2014/main" id="{9780F3CA-AB5F-43C9-9A79-3555D7C7A724}"/>
              </a:ext>
            </a:extLst>
          </p:cNvPr>
          <p:cNvSpPr>
            <a:spLocks noChangeArrowheads="1"/>
          </p:cNvSpPr>
          <p:nvPr/>
        </p:nvSpPr>
        <p:spPr bwMode="auto">
          <a:xfrm>
            <a:off x="4621213" y="61833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9831" name="Oval 23">
            <a:extLst>
              <a:ext uri="{FF2B5EF4-FFF2-40B4-BE49-F238E27FC236}">
                <a16:creationId xmlns:a16="http://schemas.microsoft.com/office/drawing/2014/main" id="{3557A585-C1E0-4263-8DB3-F79B287EF882}"/>
              </a:ext>
            </a:extLst>
          </p:cNvPr>
          <p:cNvSpPr>
            <a:spLocks noChangeArrowheads="1"/>
          </p:cNvSpPr>
          <p:nvPr/>
        </p:nvSpPr>
        <p:spPr bwMode="auto">
          <a:xfrm>
            <a:off x="4621213" y="61658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9832" name="Oval 24">
            <a:extLst>
              <a:ext uri="{FF2B5EF4-FFF2-40B4-BE49-F238E27FC236}">
                <a16:creationId xmlns:a16="http://schemas.microsoft.com/office/drawing/2014/main" id="{47790AB9-6942-4DF5-B6E2-76B387943DE9}"/>
              </a:ext>
            </a:extLst>
          </p:cNvPr>
          <p:cNvSpPr>
            <a:spLocks noChangeArrowheads="1"/>
          </p:cNvSpPr>
          <p:nvPr/>
        </p:nvSpPr>
        <p:spPr bwMode="auto">
          <a:xfrm>
            <a:off x="4629150" y="61658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9833" name="Oval 25">
            <a:extLst>
              <a:ext uri="{FF2B5EF4-FFF2-40B4-BE49-F238E27FC236}">
                <a16:creationId xmlns:a16="http://schemas.microsoft.com/office/drawing/2014/main" id="{5A3CBED0-213D-43FC-8541-59F1CFE994F8}"/>
              </a:ext>
            </a:extLst>
          </p:cNvPr>
          <p:cNvSpPr>
            <a:spLocks noChangeArrowheads="1"/>
          </p:cNvSpPr>
          <p:nvPr/>
        </p:nvSpPr>
        <p:spPr bwMode="auto">
          <a:xfrm>
            <a:off x="4608513"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9834" name="Oval 26">
            <a:extLst>
              <a:ext uri="{FF2B5EF4-FFF2-40B4-BE49-F238E27FC236}">
                <a16:creationId xmlns:a16="http://schemas.microsoft.com/office/drawing/2014/main" id="{A7E80548-79F5-41D6-A769-03A2957949F2}"/>
              </a:ext>
            </a:extLst>
          </p:cNvPr>
          <p:cNvSpPr>
            <a:spLocks noChangeArrowheads="1"/>
          </p:cNvSpPr>
          <p:nvPr/>
        </p:nvSpPr>
        <p:spPr bwMode="auto">
          <a:xfrm>
            <a:off x="462915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9835" name="Text Box 27">
            <a:extLst>
              <a:ext uri="{FF2B5EF4-FFF2-40B4-BE49-F238E27FC236}">
                <a16:creationId xmlns:a16="http://schemas.microsoft.com/office/drawing/2014/main" id="{9B4F79F4-5CF0-40A7-B20A-DD87174F96CC}"/>
              </a:ext>
            </a:extLst>
          </p:cNvPr>
          <p:cNvSpPr txBox="1">
            <a:spLocks noChangeArrowheads="1"/>
          </p:cNvSpPr>
          <p:nvPr/>
        </p:nvSpPr>
        <p:spPr bwMode="auto">
          <a:xfrm>
            <a:off x="3352800" y="62626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9836" name="Text Box 28">
            <a:extLst>
              <a:ext uri="{FF2B5EF4-FFF2-40B4-BE49-F238E27FC236}">
                <a16:creationId xmlns:a16="http://schemas.microsoft.com/office/drawing/2014/main" id="{4EF8FC3E-E44F-48F9-AB5A-EE3C501B592A}"/>
              </a:ext>
            </a:extLst>
          </p:cNvPr>
          <p:cNvSpPr txBox="1">
            <a:spLocks noChangeArrowheads="1"/>
          </p:cNvSpPr>
          <p:nvPr/>
        </p:nvSpPr>
        <p:spPr bwMode="auto">
          <a:xfrm>
            <a:off x="4343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C0C78478-78D5-4BF7-8D07-0F9D7FDF65A5}"/>
              </a:ext>
            </a:extLst>
          </p:cNvPr>
          <p:cNvSpPr>
            <a:spLocks noChangeArrowheads="1"/>
          </p:cNvSpPr>
          <p:nvPr/>
        </p:nvSpPr>
        <p:spPr bwMode="auto">
          <a:xfrm>
            <a:off x="228600" y="4351338"/>
            <a:ext cx="4191000" cy="143986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C. Quan trọng để </a:t>
            </a:r>
          </a:p>
          <a:p>
            <a:pPr algn="ctr"/>
            <a:r>
              <a:rPr lang="en-US" altLang="en-US" sz="2400">
                <a:solidFill>
                  <a:schemeClr val="bg1"/>
                </a:solidFill>
              </a:rPr>
              <a:t>bảo vệ Tổ quốc</a:t>
            </a:r>
            <a:endParaRPr lang="vi-VN" altLang="en-US" sz="2400" b="1">
              <a:solidFill>
                <a:schemeClr val="bg1"/>
              </a:solidFill>
            </a:endParaRPr>
          </a:p>
        </p:txBody>
      </p:sp>
      <p:sp>
        <p:nvSpPr>
          <p:cNvPr id="28" name="AutoShape 10">
            <a:extLst>
              <a:ext uri="{FF2B5EF4-FFF2-40B4-BE49-F238E27FC236}">
                <a16:creationId xmlns:a16="http://schemas.microsoft.com/office/drawing/2014/main" id="{508B6E0D-0F6A-496E-B6DA-AD1BEA2CDF87}"/>
              </a:ext>
            </a:extLst>
          </p:cNvPr>
          <p:cNvSpPr>
            <a:spLocks noChangeArrowheads="1"/>
          </p:cNvSpPr>
          <p:nvPr/>
        </p:nvSpPr>
        <p:spPr bwMode="auto">
          <a:xfrm>
            <a:off x="228600" y="25146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Cần thiết để </a:t>
            </a:r>
          </a:p>
          <a:p>
            <a:pPr algn="ctr"/>
            <a:r>
              <a:rPr lang="en-US" altLang="en-US" sz="2400">
                <a:solidFill>
                  <a:schemeClr val="bg1"/>
                </a:solidFill>
              </a:rPr>
              <a:t>bảo vệ Tổ quốc</a:t>
            </a:r>
            <a:endParaRPr lang="vi-VN" altLang="en-US" sz="2400" b="1">
              <a:solidFill>
                <a:schemeClr val="bg1"/>
              </a:solidFill>
            </a:endParaRPr>
          </a:p>
        </p:txBody>
      </p:sp>
      <p:sp>
        <p:nvSpPr>
          <p:cNvPr id="29" name="Rectangle: Rounded Corners 28">
            <a:extLst>
              <a:ext uri="{FF2B5EF4-FFF2-40B4-BE49-F238E27FC236}">
                <a16:creationId xmlns:a16="http://schemas.microsoft.com/office/drawing/2014/main" id="{C77A6ABD-AF7C-494C-9C07-FE5DE19DDD7F}"/>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61</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5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5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5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98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seq concurrent="1" nextAc="seek">
              <p:cTn id="34" restart="whenNotActive" fill="hold" evtFilter="cancelBubble" nodeType="interactiveSeq">
                <p:stCondLst>
                  <p:cond evt="onClick" delay="0">
                    <p:tgtEl>
                      <p:spTgt spid="1198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98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9834"/>
                                        </p:tgtEl>
                                      </p:cBhvr>
                                    </p:animEffect>
                                    <p:set>
                                      <p:cBhvr>
                                        <p:cTn id="42"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9833"/>
                                        </p:tgtEl>
                                      </p:cBhvr>
                                    </p:animEffect>
                                    <p:set>
                                      <p:cBhvr>
                                        <p:cTn id="46"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9832"/>
                                        </p:tgtEl>
                                      </p:cBhvr>
                                    </p:animEffect>
                                    <p:set>
                                      <p:cBhvr>
                                        <p:cTn id="50"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9831"/>
                                        </p:tgtEl>
                                      </p:cBhvr>
                                    </p:animEffect>
                                    <p:set>
                                      <p:cBhvr>
                                        <p:cTn id="54"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9830"/>
                                        </p:tgtEl>
                                      </p:cBhvr>
                                    </p:animEffect>
                                    <p:set>
                                      <p:cBhvr>
                                        <p:cTn id="58"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9829"/>
                                        </p:tgtEl>
                                      </p:cBhvr>
                                    </p:animEffect>
                                    <p:set>
                                      <p:cBhvr>
                                        <p:cTn id="62"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9827"/>
                                        </p:tgtEl>
                                      </p:cBhvr>
                                    </p:animEffect>
                                    <p:set>
                                      <p:cBhvr>
                                        <p:cTn id="66"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9810"/>
                                        </p:tgtEl>
                                      </p:cBhvr>
                                    </p:animEffect>
                                    <p:set>
                                      <p:cBhvr>
                                        <p:cTn id="70"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119836" grpId="0" animBg="1"/>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a:extLst>
              <a:ext uri="{FF2B5EF4-FFF2-40B4-BE49-F238E27FC236}">
                <a16:creationId xmlns:a16="http://schemas.microsoft.com/office/drawing/2014/main" id="{AD1CB289-2C79-4DB1-B2D7-76FE8286C8E5}"/>
              </a:ext>
            </a:extLst>
          </p:cNvPr>
          <p:cNvSpPr>
            <a:spLocks noChangeArrowheads="1"/>
          </p:cNvSpPr>
          <p:nvPr/>
        </p:nvSpPr>
        <p:spPr bwMode="auto">
          <a:xfrm>
            <a:off x="4876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20837" name="Picture 15" descr="people008">
            <a:extLst>
              <a:ext uri="{FF2B5EF4-FFF2-40B4-BE49-F238E27FC236}">
                <a16:creationId xmlns:a16="http://schemas.microsoft.com/office/drawing/2014/main" id="{A7985789-8DA9-4A19-B21C-C385F081C49F}"/>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65088" y="6000750"/>
            <a:ext cx="7286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BCD4F06-81A3-4ED5-B67C-94588E16A661}"/>
              </a:ext>
            </a:extLst>
          </p:cNvPr>
          <p:cNvSpPr txBox="1">
            <a:spLocks noChangeArrowheads="1"/>
          </p:cNvSpPr>
          <p:nvPr/>
        </p:nvSpPr>
        <p:spPr bwMode="auto">
          <a:xfrm>
            <a:off x="1514475" y="884238"/>
            <a:ext cx="7294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“Xây dựng HTCT trong sạch vững mạnh,</a:t>
            </a:r>
          </a:p>
          <a:p>
            <a:pPr algn="ctr"/>
            <a:r>
              <a:rPr lang="en-US" altLang="en-US" sz="2400" i="1"/>
              <a:t>phát huy quyền làm chủ của nhân dân, xây dựng</a:t>
            </a:r>
          </a:p>
          <a:p>
            <a:pPr algn="ctr"/>
            <a:r>
              <a:rPr lang="en-US" altLang="en-US" sz="2400" i="1"/>
              <a:t>khối ĐĐKDT”</a:t>
            </a:r>
            <a:r>
              <a:rPr lang="en-US" altLang="en-US" sz="2400"/>
              <a:t> là nội dung của:</a:t>
            </a:r>
          </a:p>
        </p:txBody>
      </p:sp>
      <p:sp>
        <p:nvSpPr>
          <p:cNvPr id="65541" name="AutoShape 5">
            <a:extLst>
              <a:ext uri="{FF2B5EF4-FFF2-40B4-BE49-F238E27FC236}">
                <a16:creationId xmlns:a16="http://schemas.microsoft.com/office/drawing/2014/main" id="{7E8BD69B-B7A2-49BA-8D9E-97A590E57A21}"/>
              </a:ext>
            </a:extLst>
          </p:cNvPr>
          <p:cNvSpPr>
            <a:spLocks noChangeArrowheads="1"/>
          </p:cNvSpPr>
          <p:nvPr/>
        </p:nvSpPr>
        <p:spPr bwMode="auto">
          <a:xfrm>
            <a:off x="304800" y="2514600"/>
            <a:ext cx="41148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vi-VN" sz="3200"/>
              <a:t>Xây dựng tiềm lực </a:t>
            </a:r>
          </a:p>
          <a:p>
            <a:pPr algn="ctr" eaLnBrk="1" hangingPunct="1">
              <a:spcBef>
                <a:spcPct val="20000"/>
              </a:spcBef>
            </a:pPr>
            <a:r>
              <a:rPr lang="en-US" altLang="vi-VN" sz="3200"/>
              <a:t>chính trị, tinh thần</a:t>
            </a:r>
          </a:p>
        </p:txBody>
      </p:sp>
      <p:sp>
        <p:nvSpPr>
          <p:cNvPr id="65549" name="AutoShape 13">
            <a:extLst>
              <a:ext uri="{FF2B5EF4-FFF2-40B4-BE49-F238E27FC236}">
                <a16:creationId xmlns:a16="http://schemas.microsoft.com/office/drawing/2014/main" id="{07A00447-5BD9-42CD-9185-BBCA36A5C602}"/>
              </a:ext>
            </a:extLst>
          </p:cNvPr>
          <p:cNvSpPr>
            <a:spLocks noChangeArrowheads="1"/>
          </p:cNvSpPr>
          <p:nvPr/>
        </p:nvSpPr>
        <p:spPr bwMode="auto">
          <a:xfrm>
            <a:off x="4648200" y="25146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Xây dựng nhân tố </a:t>
            </a:r>
          </a:p>
          <a:p>
            <a:pPr algn="ctr" eaLnBrk="1" hangingPunct="1"/>
            <a:r>
              <a:rPr lang="en-US" altLang="en-US" sz="2400">
                <a:solidFill>
                  <a:schemeClr val="bg1"/>
                </a:solidFill>
              </a:rPr>
              <a:t>chính trị, tinh thần</a:t>
            </a:r>
            <a:endParaRPr lang="en-US" altLang="en-US" sz="2400" b="1">
              <a:solidFill>
                <a:schemeClr val="bg1"/>
              </a:solidFill>
              <a:latin typeface="Times New Roman" panose="02020603050405020304" pitchFamily="18" charset="0"/>
              <a:cs typeface="Times New Roman" panose="02020603050405020304" pitchFamily="18" charset="0"/>
            </a:endParaRPr>
          </a:p>
        </p:txBody>
      </p:sp>
      <p:sp>
        <p:nvSpPr>
          <p:cNvPr id="120851" name="Oval 19">
            <a:extLst>
              <a:ext uri="{FF2B5EF4-FFF2-40B4-BE49-F238E27FC236}">
                <a16:creationId xmlns:a16="http://schemas.microsoft.com/office/drawing/2014/main" id="{5FB9822A-647F-49DF-B045-74D156B2E0CD}"/>
              </a:ext>
            </a:extLst>
          </p:cNvPr>
          <p:cNvSpPr>
            <a:spLocks noChangeArrowheads="1"/>
          </p:cNvSpPr>
          <p:nvPr/>
        </p:nvSpPr>
        <p:spPr bwMode="auto">
          <a:xfrm>
            <a:off x="48879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9272" name="Picture 20" descr="ani32">
            <a:hlinkClick r:id="rId7" action="ppaction://hlinksldjump"/>
            <a:extLst>
              <a:ext uri="{FF2B5EF4-FFF2-40B4-BE49-F238E27FC236}">
                <a16:creationId xmlns:a16="http://schemas.microsoft.com/office/drawing/2014/main" id="{201D651B-AF94-4653-9FFE-47C017A65F7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a:extLst>
              <a:ext uri="{FF2B5EF4-FFF2-40B4-BE49-F238E27FC236}">
                <a16:creationId xmlns:a16="http://schemas.microsoft.com/office/drawing/2014/main" id="{F270CA3B-AFF3-4603-A141-4740674D2729}"/>
              </a:ext>
            </a:extLst>
          </p:cNvPr>
          <p:cNvSpPr>
            <a:spLocks noChangeArrowheads="1"/>
          </p:cNvSpPr>
          <p:nvPr/>
        </p:nvSpPr>
        <p:spPr bwMode="auto">
          <a:xfrm>
            <a:off x="4876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20854" name="Oval 22">
            <a:extLst>
              <a:ext uri="{FF2B5EF4-FFF2-40B4-BE49-F238E27FC236}">
                <a16:creationId xmlns:a16="http://schemas.microsoft.com/office/drawing/2014/main" id="{362694E6-B73C-4DC4-8631-1586A2BED643}"/>
              </a:ext>
            </a:extLst>
          </p:cNvPr>
          <p:cNvSpPr>
            <a:spLocks noChangeArrowheads="1"/>
          </p:cNvSpPr>
          <p:nvPr/>
        </p:nvSpPr>
        <p:spPr bwMode="auto">
          <a:xfrm>
            <a:off x="4879975"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20855" name="Oval 23">
            <a:extLst>
              <a:ext uri="{FF2B5EF4-FFF2-40B4-BE49-F238E27FC236}">
                <a16:creationId xmlns:a16="http://schemas.microsoft.com/office/drawing/2014/main" id="{8BB13B14-8973-4AA0-BAA8-F3B7A78402E5}"/>
              </a:ext>
            </a:extLst>
          </p:cNvPr>
          <p:cNvSpPr>
            <a:spLocks noChangeArrowheads="1"/>
          </p:cNvSpPr>
          <p:nvPr/>
        </p:nvSpPr>
        <p:spPr bwMode="auto">
          <a:xfrm>
            <a:off x="48768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20856" name="Oval 24">
            <a:extLst>
              <a:ext uri="{FF2B5EF4-FFF2-40B4-BE49-F238E27FC236}">
                <a16:creationId xmlns:a16="http://schemas.microsoft.com/office/drawing/2014/main" id="{230BC5CB-1B8A-426D-A033-4ABB0FC2A954}"/>
              </a:ext>
            </a:extLst>
          </p:cNvPr>
          <p:cNvSpPr>
            <a:spLocks noChangeArrowheads="1"/>
          </p:cNvSpPr>
          <p:nvPr/>
        </p:nvSpPr>
        <p:spPr bwMode="auto">
          <a:xfrm>
            <a:off x="4887913" y="61055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20857" name="Oval 25">
            <a:extLst>
              <a:ext uri="{FF2B5EF4-FFF2-40B4-BE49-F238E27FC236}">
                <a16:creationId xmlns:a16="http://schemas.microsoft.com/office/drawing/2014/main" id="{5B1EAB3B-2360-47F3-8585-A019F35DD114}"/>
              </a:ext>
            </a:extLst>
          </p:cNvPr>
          <p:cNvSpPr>
            <a:spLocks noChangeArrowheads="1"/>
          </p:cNvSpPr>
          <p:nvPr/>
        </p:nvSpPr>
        <p:spPr bwMode="auto">
          <a:xfrm>
            <a:off x="4887913" y="61055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20858" name="Oval 26">
            <a:extLst>
              <a:ext uri="{FF2B5EF4-FFF2-40B4-BE49-F238E27FC236}">
                <a16:creationId xmlns:a16="http://schemas.microsoft.com/office/drawing/2014/main" id="{44D3E1EF-8577-4624-81D1-124F196B3185}"/>
              </a:ext>
            </a:extLst>
          </p:cNvPr>
          <p:cNvSpPr>
            <a:spLocks noChangeArrowheads="1"/>
          </p:cNvSpPr>
          <p:nvPr/>
        </p:nvSpPr>
        <p:spPr bwMode="auto">
          <a:xfrm>
            <a:off x="4887913" y="61055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20859" name="Text Box 27">
            <a:extLst>
              <a:ext uri="{FF2B5EF4-FFF2-40B4-BE49-F238E27FC236}">
                <a16:creationId xmlns:a16="http://schemas.microsoft.com/office/drawing/2014/main" id="{0736F52C-C71E-4F55-82E2-FE34217F5AB8}"/>
              </a:ext>
            </a:extLst>
          </p:cNvPr>
          <p:cNvSpPr txBox="1">
            <a:spLocks noChangeArrowheads="1"/>
          </p:cNvSpPr>
          <p:nvPr/>
        </p:nvSpPr>
        <p:spPr bwMode="auto">
          <a:xfrm>
            <a:off x="3581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20860" name="Text Box 28">
            <a:extLst>
              <a:ext uri="{FF2B5EF4-FFF2-40B4-BE49-F238E27FC236}">
                <a16:creationId xmlns:a16="http://schemas.microsoft.com/office/drawing/2014/main" id="{1AA203BA-5B87-496A-9BBF-5E82583331FF}"/>
              </a:ext>
            </a:extLst>
          </p:cNvPr>
          <p:cNvSpPr txBox="1">
            <a:spLocks noChangeArrowheads="1"/>
          </p:cNvSpPr>
          <p:nvPr/>
        </p:nvSpPr>
        <p:spPr bwMode="auto">
          <a:xfrm>
            <a:off x="4724400" y="60737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204A8E51-BAD1-4578-AAED-8C0F48E77513}"/>
              </a:ext>
            </a:extLst>
          </p:cNvPr>
          <p:cNvSpPr>
            <a:spLocks noChangeArrowheads="1"/>
          </p:cNvSpPr>
          <p:nvPr/>
        </p:nvSpPr>
        <p:spPr bwMode="auto">
          <a:xfrm>
            <a:off x="228600" y="4343400"/>
            <a:ext cx="41910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Xây dựng sức mạnh </a:t>
            </a:r>
          </a:p>
          <a:p>
            <a:pPr algn="ctr" eaLnBrk="1" hangingPunct="1"/>
            <a:r>
              <a:rPr lang="en-US" altLang="en-US" sz="2400">
                <a:solidFill>
                  <a:schemeClr val="bg1"/>
                </a:solidFill>
              </a:rPr>
              <a:t>chính trị, tinh thần</a:t>
            </a:r>
            <a:endParaRPr lang="en-US" altLang="en-US" sz="2400" b="1">
              <a:solidFill>
                <a:schemeClr val="bg1"/>
              </a:solidFill>
            </a:endParaRPr>
          </a:p>
        </p:txBody>
      </p:sp>
      <p:sp>
        <p:nvSpPr>
          <p:cNvPr id="28" name="AutoShape 13">
            <a:extLst>
              <a:ext uri="{FF2B5EF4-FFF2-40B4-BE49-F238E27FC236}">
                <a16:creationId xmlns:a16="http://schemas.microsoft.com/office/drawing/2014/main" id="{3F0F6BC6-F958-4A06-97B8-F4D9CCFE550C}"/>
              </a:ext>
            </a:extLst>
          </p:cNvPr>
          <p:cNvSpPr>
            <a:spLocks noChangeArrowheads="1"/>
          </p:cNvSpPr>
          <p:nvPr/>
        </p:nvSpPr>
        <p:spPr bwMode="auto">
          <a:xfrm>
            <a:off x="4648200" y="43434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D. Xây dung lực lượng </a:t>
            </a:r>
          </a:p>
          <a:p>
            <a:pPr algn="ctr"/>
            <a:r>
              <a:rPr lang="en-US" altLang="en-US" sz="2400">
                <a:solidFill>
                  <a:schemeClr val="bg1"/>
                </a:solidFill>
              </a:rPr>
              <a:t>chính trị, tinh thần</a:t>
            </a:r>
            <a:endParaRPr lang="vi-VN" altLang="en-US" sz="2400" b="1">
              <a:solidFill>
                <a:schemeClr val="bg1"/>
              </a:solidFill>
            </a:endParaRPr>
          </a:p>
        </p:txBody>
      </p:sp>
      <p:sp>
        <p:nvSpPr>
          <p:cNvPr id="29" name="Rectangle: Rounded Corners 28">
            <a:extLst>
              <a:ext uri="{FF2B5EF4-FFF2-40B4-BE49-F238E27FC236}">
                <a16:creationId xmlns:a16="http://schemas.microsoft.com/office/drawing/2014/main" id="{5FA497A1-C96A-4768-A888-36C49D8A5BC7}"/>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62</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08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seq concurrent="1" nextAc="seek">
              <p:cTn id="34" restart="whenNotActive" fill="hold" evtFilter="cancelBubble" nodeType="interactiveSeq">
                <p:stCondLst>
                  <p:cond evt="onClick" delay="0">
                    <p:tgtEl>
                      <p:spTgt spid="12085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086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0858"/>
                                        </p:tgtEl>
                                      </p:cBhvr>
                                    </p:animEffect>
                                    <p:set>
                                      <p:cBhvr>
                                        <p:cTn id="42"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0857"/>
                                        </p:tgtEl>
                                      </p:cBhvr>
                                    </p:animEffect>
                                    <p:set>
                                      <p:cBhvr>
                                        <p:cTn id="46"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0856"/>
                                        </p:tgtEl>
                                      </p:cBhvr>
                                    </p:animEffect>
                                    <p:set>
                                      <p:cBhvr>
                                        <p:cTn id="50"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0855"/>
                                        </p:tgtEl>
                                      </p:cBhvr>
                                    </p:animEffect>
                                    <p:set>
                                      <p:cBhvr>
                                        <p:cTn id="54"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0854"/>
                                        </p:tgtEl>
                                      </p:cBhvr>
                                    </p:animEffect>
                                    <p:set>
                                      <p:cBhvr>
                                        <p:cTn id="58"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0853"/>
                                        </p:tgtEl>
                                      </p:cBhvr>
                                    </p:animEffect>
                                    <p:set>
                                      <p:cBhvr>
                                        <p:cTn id="62"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0851"/>
                                        </p:tgtEl>
                                      </p:cBhvr>
                                    </p:animEffect>
                                    <p:set>
                                      <p:cBhvr>
                                        <p:cTn id="66"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0834"/>
                                        </p:tgtEl>
                                      </p:cBhvr>
                                    </p:animEffect>
                                    <p:set>
                                      <p:cBhvr>
                                        <p:cTn id="70"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F8509013-54CF-4E25-9638-43D0E35934ED}"/>
              </a:ext>
            </a:extLst>
          </p:cNvPr>
          <p:cNvSpPr>
            <a:spLocks noChangeArrowheads="1"/>
          </p:cNvSpPr>
          <p:nvPr/>
        </p:nvSpPr>
        <p:spPr bwMode="auto">
          <a:xfrm>
            <a:off x="472440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22885" name="Picture 15" descr="people008">
            <a:extLst>
              <a:ext uri="{FF2B5EF4-FFF2-40B4-BE49-F238E27FC236}">
                <a16:creationId xmlns:a16="http://schemas.microsoft.com/office/drawing/2014/main" id="{8B94DEE2-4F24-4978-85D6-042BDD5FD28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2338"/>
            <a:ext cx="7620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DB51E5B-FD41-46E9-BEF1-D26C43854AB8}"/>
              </a:ext>
            </a:extLst>
          </p:cNvPr>
          <p:cNvSpPr txBox="1">
            <a:spLocks noChangeArrowheads="1"/>
          </p:cNvSpPr>
          <p:nvPr/>
        </p:nvSpPr>
        <p:spPr bwMode="auto">
          <a:xfrm>
            <a:off x="1447800" y="1227138"/>
            <a:ext cx="7315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i="1"/>
              <a:t>Xây dựng nền QPTD, ANND, là xây dựng:</a:t>
            </a:r>
            <a:endParaRPr lang="en-US" altLang="en-US" sz="3000" b="1" i="1"/>
          </a:p>
        </p:txBody>
      </p:sp>
      <p:sp>
        <p:nvSpPr>
          <p:cNvPr id="65541" name="AutoShape 5">
            <a:extLst>
              <a:ext uri="{FF2B5EF4-FFF2-40B4-BE49-F238E27FC236}">
                <a16:creationId xmlns:a16="http://schemas.microsoft.com/office/drawing/2014/main" id="{89C23864-B845-4224-A681-42346E858ED5}"/>
              </a:ext>
            </a:extLst>
          </p:cNvPr>
          <p:cNvSpPr>
            <a:spLocks noChangeArrowheads="1"/>
          </p:cNvSpPr>
          <p:nvPr/>
        </p:nvSpPr>
        <p:spPr bwMode="auto">
          <a:xfrm>
            <a:off x="228600" y="4351338"/>
            <a:ext cx="4184650" cy="1439862"/>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t>C. Lực lượng, tiềm lực và</a:t>
            </a:r>
          </a:p>
          <a:p>
            <a:pPr algn="ctr" eaLnBrk="1" hangingPunct="1">
              <a:spcBef>
                <a:spcPct val="20000"/>
              </a:spcBef>
            </a:pPr>
            <a:r>
              <a:rPr lang="en-US" altLang="en-US" sz="2000"/>
              <a:t> thế trận quốc phòng toàn</a:t>
            </a:r>
          </a:p>
          <a:p>
            <a:pPr algn="ctr" eaLnBrk="1" hangingPunct="1">
              <a:spcBef>
                <a:spcPct val="20000"/>
              </a:spcBef>
            </a:pPr>
            <a:r>
              <a:rPr lang="en-US" altLang="en-US" sz="2000"/>
              <a:t> dân, an ninh nhân dân</a:t>
            </a:r>
          </a:p>
        </p:txBody>
      </p:sp>
      <p:sp>
        <p:nvSpPr>
          <p:cNvPr id="65546" name="AutoShape 10">
            <a:extLst>
              <a:ext uri="{FF2B5EF4-FFF2-40B4-BE49-F238E27FC236}">
                <a16:creationId xmlns:a16="http://schemas.microsoft.com/office/drawing/2014/main" id="{98C3CA4E-791C-49F8-BB96-E086F8BA5F4B}"/>
              </a:ext>
            </a:extLst>
          </p:cNvPr>
          <p:cNvSpPr>
            <a:spLocks noChangeArrowheads="1"/>
          </p:cNvSpPr>
          <p:nvPr/>
        </p:nvSpPr>
        <p:spPr bwMode="auto">
          <a:xfrm>
            <a:off x="4648200" y="2514600"/>
            <a:ext cx="4267200" cy="14351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B. Cơ sở vật chất và </a:t>
            </a:r>
          </a:p>
          <a:p>
            <a:pPr algn="ctr"/>
            <a:r>
              <a:rPr lang="en-US" altLang="en-US" sz="2400">
                <a:solidFill>
                  <a:schemeClr val="bg1"/>
                </a:solidFill>
              </a:rPr>
              <a:t>công trình phòng thủ của </a:t>
            </a:r>
          </a:p>
          <a:p>
            <a:pPr algn="ctr"/>
            <a:r>
              <a:rPr lang="en-US" altLang="en-US" sz="2400">
                <a:solidFill>
                  <a:schemeClr val="bg1"/>
                </a:solidFill>
              </a:rPr>
              <a:t>quốc phòng, anh ninh</a:t>
            </a:r>
            <a:endParaRPr lang="vi-VN" altLang="en-US" sz="2400" b="1">
              <a:solidFill>
                <a:schemeClr val="bg1"/>
              </a:solidFill>
            </a:endParaRPr>
          </a:p>
        </p:txBody>
      </p:sp>
      <p:sp>
        <p:nvSpPr>
          <p:cNvPr id="122899" name="Oval 19">
            <a:extLst>
              <a:ext uri="{FF2B5EF4-FFF2-40B4-BE49-F238E27FC236}">
                <a16:creationId xmlns:a16="http://schemas.microsoft.com/office/drawing/2014/main" id="{6E14821F-EC89-48D2-892E-170E5375FC98}"/>
              </a:ext>
            </a:extLst>
          </p:cNvPr>
          <p:cNvSpPr>
            <a:spLocks noChangeArrowheads="1"/>
          </p:cNvSpPr>
          <p:nvPr/>
        </p:nvSpPr>
        <p:spPr bwMode="auto">
          <a:xfrm>
            <a:off x="473075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1320" name="Picture 20" descr="ani32">
            <a:hlinkClick r:id="rId7" action="ppaction://hlinksldjump"/>
            <a:extLst>
              <a:ext uri="{FF2B5EF4-FFF2-40B4-BE49-F238E27FC236}">
                <a16:creationId xmlns:a16="http://schemas.microsoft.com/office/drawing/2014/main" id="{5084647A-CB3D-4B92-A4D3-33F09355E41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1229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787FCFD6-1084-4352-ACD0-C12264C2572B}"/>
              </a:ext>
            </a:extLst>
          </p:cNvPr>
          <p:cNvSpPr>
            <a:spLocks noChangeArrowheads="1"/>
          </p:cNvSpPr>
          <p:nvPr/>
        </p:nvSpPr>
        <p:spPr bwMode="auto">
          <a:xfrm>
            <a:off x="472440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22902" name="Oval 22">
            <a:extLst>
              <a:ext uri="{FF2B5EF4-FFF2-40B4-BE49-F238E27FC236}">
                <a16:creationId xmlns:a16="http://schemas.microsoft.com/office/drawing/2014/main" id="{26B0BF23-114F-4D68-9A71-7C38AC435F9E}"/>
              </a:ext>
            </a:extLst>
          </p:cNvPr>
          <p:cNvSpPr>
            <a:spLocks noChangeArrowheads="1"/>
          </p:cNvSpPr>
          <p:nvPr/>
        </p:nvSpPr>
        <p:spPr bwMode="auto">
          <a:xfrm>
            <a:off x="4730750" y="6238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22903" name="Oval 23">
            <a:extLst>
              <a:ext uri="{FF2B5EF4-FFF2-40B4-BE49-F238E27FC236}">
                <a16:creationId xmlns:a16="http://schemas.microsoft.com/office/drawing/2014/main" id="{78ABECBB-8267-4CBC-97C7-B356A3D3DC2B}"/>
              </a:ext>
            </a:extLst>
          </p:cNvPr>
          <p:cNvSpPr>
            <a:spLocks noChangeArrowheads="1"/>
          </p:cNvSpPr>
          <p:nvPr/>
        </p:nvSpPr>
        <p:spPr bwMode="auto">
          <a:xfrm>
            <a:off x="4724400" y="6235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22904" name="Oval 24">
            <a:extLst>
              <a:ext uri="{FF2B5EF4-FFF2-40B4-BE49-F238E27FC236}">
                <a16:creationId xmlns:a16="http://schemas.microsoft.com/office/drawing/2014/main" id="{FE80BE79-CF43-4973-B5F1-72386B3F1AD9}"/>
              </a:ext>
            </a:extLst>
          </p:cNvPr>
          <p:cNvSpPr>
            <a:spLocks noChangeArrowheads="1"/>
          </p:cNvSpPr>
          <p:nvPr/>
        </p:nvSpPr>
        <p:spPr bwMode="auto">
          <a:xfrm>
            <a:off x="473075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22905" name="Oval 25">
            <a:extLst>
              <a:ext uri="{FF2B5EF4-FFF2-40B4-BE49-F238E27FC236}">
                <a16:creationId xmlns:a16="http://schemas.microsoft.com/office/drawing/2014/main" id="{937C06F7-E8D7-40D1-9C87-022B79190D3F}"/>
              </a:ext>
            </a:extLst>
          </p:cNvPr>
          <p:cNvSpPr>
            <a:spLocks noChangeArrowheads="1"/>
          </p:cNvSpPr>
          <p:nvPr/>
        </p:nvSpPr>
        <p:spPr bwMode="auto">
          <a:xfrm>
            <a:off x="4730750" y="62341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22906" name="Oval 26">
            <a:extLst>
              <a:ext uri="{FF2B5EF4-FFF2-40B4-BE49-F238E27FC236}">
                <a16:creationId xmlns:a16="http://schemas.microsoft.com/office/drawing/2014/main" id="{8C2D0EE9-0DC7-4240-865B-21CBEFFB9FE3}"/>
              </a:ext>
            </a:extLst>
          </p:cNvPr>
          <p:cNvSpPr>
            <a:spLocks noChangeArrowheads="1"/>
          </p:cNvSpPr>
          <p:nvPr/>
        </p:nvSpPr>
        <p:spPr bwMode="auto">
          <a:xfrm>
            <a:off x="4730750" y="6238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22907" name="Text Box 27">
            <a:extLst>
              <a:ext uri="{FF2B5EF4-FFF2-40B4-BE49-F238E27FC236}">
                <a16:creationId xmlns:a16="http://schemas.microsoft.com/office/drawing/2014/main" id="{6E52F836-FD52-4D28-B09D-75B1744FE831}"/>
              </a:ext>
            </a:extLst>
          </p:cNvPr>
          <p:cNvSpPr txBox="1">
            <a:spLocks noChangeArrowheads="1"/>
          </p:cNvSpPr>
          <p:nvPr/>
        </p:nvSpPr>
        <p:spPr bwMode="auto">
          <a:xfrm>
            <a:off x="3429000" y="62626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22908" name="Text Box 28">
            <a:extLst>
              <a:ext uri="{FF2B5EF4-FFF2-40B4-BE49-F238E27FC236}">
                <a16:creationId xmlns:a16="http://schemas.microsoft.com/office/drawing/2014/main" id="{C46A33BF-DC45-4D57-9DBC-E47AABAD694F}"/>
              </a:ext>
            </a:extLst>
          </p:cNvPr>
          <p:cNvSpPr txBox="1">
            <a:spLocks noChangeArrowheads="1"/>
          </p:cNvSpPr>
          <p:nvPr/>
        </p:nvSpPr>
        <p:spPr bwMode="auto">
          <a:xfrm>
            <a:off x="46482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3BFE28B2-98F8-4015-9FDE-812259BDD15F}"/>
              </a:ext>
            </a:extLst>
          </p:cNvPr>
          <p:cNvSpPr>
            <a:spLocks noChangeArrowheads="1"/>
          </p:cNvSpPr>
          <p:nvPr/>
        </p:nvSpPr>
        <p:spPr bwMode="auto">
          <a:xfrm>
            <a:off x="228600" y="2514600"/>
            <a:ext cx="418465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Nhân lực, vật lực và </a:t>
            </a:r>
          </a:p>
          <a:p>
            <a:pPr algn="ctr"/>
            <a:r>
              <a:rPr lang="en-US" altLang="en-US" sz="2400">
                <a:solidFill>
                  <a:schemeClr val="bg1"/>
                </a:solidFill>
              </a:rPr>
              <a:t>tài chính để bảo đảm quốc </a:t>
            </a:r>
          </a:p>
          <a:p>
            <a:pPr algn="ctr"/>
            <a:r>
              <a:rPr lang="en-US" altLang="en-US" sz="2400">
                <a:solidFill>
                  <a:schemeClr val="bg1"/>
                </a:solidFill>
              </a:rPr>
              <a:t>phòng, an ninh toàn dân </a:t>
            </a:r>
            <a:endParaRPr lang="vi-VN" altLang="en-US" sz="2400" b="1">
              <a:solidFill>
                <a:schemeClr val="bg1"/>
              </a:solidFill>
            </a:endParaRPr>
          </a:p>
        </p:txBody>
      </p:sp>
      <p:sp>
        <p:nvSpPr>
          <p:cNvPr id="28" name="AutoShape 10">
            <a:extLst>
              <a:ext uri="{FF2B5EF4-FFF2-40B4-BE49-F238E27FC236}">
                <a16:creationId xmlns:a16="http://schemas.microsoft.com/office/drawing/2014/main" id="{6BAF72E6-817F-421D-9FEE-1FD4167446D6}"/>
              </a:ext>
            </a:extLst>
          </p:cNvPr>
          <p:cNvSpPr>
            <a:spLocks noChangeArrowheads="1"/>
          </p:cNvSpPr>
          <p:nvPr/>
        </p:nvSpPr>
        <p:spPr bwMode="auto">
          <a:xfrm>
            <a:off x="4648200" y="4351338"/>
            <a:ext cx="4267200" cy="14351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Lực lượng vũ trang và</a:t>
            </a:r>
          </a:p>
          <a:p>
            <a:pPr algn="ctr" eaLnBrk="1" hangingPunct="1"/>
            <a:r>
              <a:rPr lang="en-US" altLang="en-US" sz="2400">
                <a:solidFill>
                  <a:schemeClr val="bg1"/>
                </a:solidFill>
              </a:rPr>
              <a:t> tổ chức phòng thủ của </a:t>
            </a:r>
          </a:p>
          <a:p>
            <a:pPr algn="ctr" eaLnBrk="1" hangingPunct="1"/>
            <a:r>
              <a:rPr lang="en-US" altLang="en-US" sz="2400">
                <a:solidFill>
                  <a:schemeClr val="bg1"/>
                </a:solidFill>
              </a:rPr>
              <a:t>nền quốc phòng toàn dân</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1624D09D-A39A-43FA-B504-6C9553AD72B3}"/>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63</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2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28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seq concurrent="1" nextAc="seek">
              <p:cTn id="34" restart="whenNotActive" fill="hold" evtFilter="cancelBubble" nodeType="interactiveSeq">
                <p:stCondLst>
                  <p:cond evt="onClick" delay="0">
                    <p:tgtEl>
                      <p:spTgt spid="1229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29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2906"/>
                                        </p:tgtEl>
                                      </p:cBhvr>
                                    </p:animEffect>
                                    <p:set>
                                      <p:cBhvr>
                                        <p:cTn id="42"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2905"/>
                                        </p:tgtEl>
                                      </p:cBhvr>
                                    </p:animEffect>
                                    <p:set>
                                      <p:cBhvr>
                                        <p:cTn id="46"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2904"/>
                                        </p:tgtEl>
                                      </p:cBhvr>
                                    </p:animEffect>
                                    <p:set>
                                      <p:cBhvr>
                                        <p:cTn id="50"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2903"/>
                                        </p:tgtEl>
                                      </p:cBhvr>
                                    </p:animEffect>
                                    <p:set>
                                      <p:cBhvr>
                                        <p:cTn id="54"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2902"/>
                                        </p:tgtEl>
                                      </p:cBhvr>
                                    </p:animEffect>
                                    <p:set>
                                      <p:cBhvr>
                                        <p:cTn id="58"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2901"/>
                                        </p:tgtEl>
                                      </p:cBhvr>
                                    </p:animEffect>
                                    <p:set>
                                      <p:cBhvr>
                                        <p:cTn id="62"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2899"/>
                                        </p:tgtEl>
                                      </p:cBhvr>
                                    </p:animEffect>
                                    <p:set>
                                      <p:cBhvr>
                                        <p:cTn id="66"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2882"/>
                                        </p:tgtEl>
                                      </p:cBhvr>
                                    </p:animEffect>
                                    <p:set>
                                      <p:cBhvr>
                                        <p:cTn id="70"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Oval 2">
            <a:extLst>
              <a:ext uri="{FF2B5EF4-FFF2-40B4-BE49-F238E27FC236}">
                <a16:creationId xmlns:a16="http://schemas.microsoft.com/office/drawing/2014/main" id="{6DBC4A6F-A188-4E12-BF3B-6C20C88F9E28}"/>
              </a:ext>
            </a:extLst>
          </p:cNvPr>
          <p:cNvSpPr>
            <a:spLocks noChangeArrowheads="1"/>
          </p:cNvSpPr>
          <p:nvPr/>
        </p:nvSpPr>
        <p:spPr bwMode="auto">
          <a:xfrm>
            <a:off x="4824413" y="6216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6197" name="Picture 15" descr="people008">
            <a:extLst>
              <a:ext uri="{FF2B5EF4-FFF2-40B4-BE49-F238E27FC236}">
                <a16:creationId xmlns:a16="http://schemas.microsoft.com/office/drawing/2014/main" id="{9C946320-9DE2-43DA-BF52-E9FFA2A7907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9525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87C1709-06A7-4358-8708-3C719C246C43}"/>
              </a:ext>
            </a:extLst>
          </p:cNvPr>
          <p:cNvSpPr txBox="1">
            <a:spLocks noChangeArrowheads="1"/>
          </p:cNvSpPr>
          <p:nvPr/>
        </p:nvSpPr>
        <p:spPr bwMode="auto">
          <a:xfrm>
            <a:off x="2052638" y="993775"/>
            <a:ext cx="5983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sz="3000" i="1"/>
              <a:t>Nhiệm vụ cơ bản trong</a:t>
            </a:r>
          </a:p>
          <a:p>
            <a:pPr algn="ctr" eaLnBrk="1" hangingPunct="1"/>
            <a:r>
              <a:rPr lang="vi-VN" altLang="en-US" sz="3000" i="1"/>
              <a:t>xây dựng nền </a:t>
            </a:r>
            <a:r>
              <a:rPr lang="en-US" altLang="en-US" sz="3000" i="1"/>
              <a:t>QPTD, ANND: </a:t>
            </a:r>
            <a:endParaRPr lang="en-US" altLang="en-US" sz="3000" b="1" i="1"/>
          </a:p>
        </p:txBody>
      </p:sp>
      <p:sp>
        <p:nvSpPr>
          <p:cNvPr id="65541" name="AutoShape 5">
            <a:extLst>
              <a:ext uri="{FF2B5EF4-FFF2-40B4-BE49-F238E27FC236}">
                <a16:creationId xmlns:a16="http://schemas.microsoft.com/office/drawing/2014/main" id="{894A4EB4-5081-475B-99E6-C7572D35868E}"/>
              </a:ext>
            </a:extLst>
          </p:cNvPr>
          <p:cNvSpPr>
            <a:spLocks noChangeArrowheads="1"/>
          </p:cNvSpPr>
          <p:nvPr/>
        </p:nvSpPr>
        <p:spPr bwMode="auto">
          <a:xfrm>
            <a:off x="4648200" y="2522538"/>
            <a:ext cx="4267200" cy="1436687"/>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vi-VN" sz="2000"/>
              <a:t>B. </a:t>
            </a:r>
            <a:r>
              <a:rPr lang="vi-VN" altLang="vi-VN" sz="2000"/>
              <a:t>Xây dựng lực lượng </a:t>
            </a:r>
            <a:endParaRPr lang="en-US" altLang="vi-VN" sz="2000"/>
          </a:p>
          <a:p>
            <a:pPr algn="ctr" eaLnBrk="1" hangingPunct="1">
              <a:spcBef>
                <a:spcPct val="20000"/>
              </a:spcBef>
            </a:pPr>
            <a:r>
              <a:rPr lang="en-US" altLang="vi-VN" sz="2000"/>
              <a:t>QP&amp;AN</a:t>
            </a:r>
            <a:r>
              <a:rPr lang="vi-VN" altLang="vi-VN" sz="2000"/>
              <a:t> </a:t>
            </a:r>
            <a:r>
              <a:rPr lang="en-US" altLang="vi-VN" sz="2000"/>
              <a:t>đáp ứng yêu cầu</a:t>
            </a:r>
          </a:p>
          <a:p>
            <a:pPr algn="ctr" eaLnBrk="1" hangingPunct="1">
              <a:spcBef>
                <a:spcPct val="20000"/>
              </a:spcBef>
            </a:pPr>
            <a:r>
              <a:rPr lang="vi-VN" altLang="vi-VN" sz="2000"/>
              <a:t>bảo vệ vững chắc Tổ quốc</a:t>
            </a:r>
            <a:endParaRPr lang="en-US" altLang="vi-VN" sz="2000"/>
          </a:p>
          <a:p>
            <a:pPr algn="ctr" eaLnBrk="1" hangingPunct="1">
              <a:spcBef>
                <a:spcPct val="20000"/>
              </a:spcBef>
            </a:pPr>
            <a:r>
              <a:rPr lang="en-US" altLang="vi-VN" sz="2000"/>
              <a:t>Việt Nam XHCN</a:t>
            </a:r>
          </a:p>
        </p:txBody>
      </p:sp>
      <p:sp>
        <p:nvSpPr>
          <p:cNvPr id="65549" name="AutoShape 13">
            <a:extLst>
              <a:ext uri="{FF2B5EF4-FFF2-40B4-BE49-F238E27FC236}">
                <a16:creationId xmlns:a16="http://schemas.microsoft.com/office/drawing/2014/main" id="{11212870-975D-4110-9370-0C52C0E02A02}"/>
              </a:ext>
            </a:extLst>
          </p:cNvPr>
          <p:cNvSpPr>
            <a:spLocks noChangeArrowheads="1"/>
          </p:cNvSpPr>
          <p:nvPr/>
        </p:nvSpPr>
        <p:spPr bwMode="auto">
          <a:xfrm>
            <a:off x="228600" y="2522538"/>
            <a:ext cx="4191000" cy="1436687"/>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200" dirty="0"/>
              <a:t> A</a:t>
            </a:r>
            <a:r>
              <a:rPr lang="vi-VN" sz="2200" dirty="0"/>
              <a:t>. Chuẩn bị </a:t>
            </a:r>
            <a:r>
              <a:rPr lang="en-US" sz="2200" dirty="0" err="1"/>
              <a:t>lực</a:t>
            </a:r>
            <a:r>
              <a:rPr lang="en-US" sz="2200" dirty="0"/>
              <a:t> </a:t>
            </a:r>
            <a:r>
              <a:rPr lang="en-US" sz="2200" dirty="0" err="1"/>
              <a:t>lượng</a:t>
            </a:r>
            <a:r>
              <a:rPr lang="en-US" sz="2200" dirty="0"/>
              <a:t> </a:t>
            </a:r>
          </a:p>
          <a:p>
            <a:pPr algn="ctr">
              <a:defRPr/>
            </a:pPr>
            <a:r>
              <a:rPr lang="en-US" sz="2200"/>
              <a:t>QP&amp;AN </a:t>
            </a:r>
            <a:r>
              <a:rPr lang="en-US" sz="2200" dirty="0" err="1"/>
              <a:t>chu</a:t>
            </a:r>
            <a:r>
              <a:rPr lang="en-US" sz="2200" dirty="0"/>
              <a:t> </a:t>
            </a:r>
            <a:r>
              <a:rPr lang="en-US" sz="2200" err="1"/>
              <a:t>đáo</a:t>
            </a:r>
            <a:r>
              <a:rPr lang="en-US" sz="2200"/>
              <a:t> để </a:t>
            </a:r>
            <a:r>
              <a:rPr lang="en-US" sz="2200" err="1"/>
              <a:t>bảo</a:t>
            </a:r>
            <a:r>
              <a:rPr lang="en-US" sz="2200"/>
              <a:t> vệ</a:t>
            </a:r>
            <a:endParaRPr lang="en-US" sz="2200" dirty="0"/>
          </a:p>
          <a:p>
            <a:pPr algn="ctr">
              <a:defRPr/>
            </a:pPr>
            <a:r>
              <a:rPr lang="en-US" sz="2200"/>
              <a:t>vững </a:t>
            </a:r>
            <a:r>
              <a:rPr lang="en-US" sz="2200" err="1"/>
              <a:t>chắc</a:t>
            </a:r>
            <a:r>
              <a:rPr lang="en-US" sz="2200"/>
              <a:t> </a:t>
            </a:r>
            <a:r>
              <a:rPr lang="vi-VN" sz="2200"/>
              <a:t>Tổ</a:t>
            </a:r>
            <a:r>
              <a:rPr lang="en-US" sz="2200"/>
              <a:t> </a:t>
            </a:r>
            <a:r>
              <a:rPr lang="en-US" sz="2200" dirty="0" err="1"/>
              <a:t>quốc</a:t>
            </a:r>
            <a:r>
              <a:rPr lang="en-US" sz="2200" dirty="0"/>
              <a:t> </a:t>
            </a:r>
            <a:r>
              <a:rPr lang="en-US" sz="2200" err="1"/>
              <a:t>Việt</a:t>
            </a:r>
            <a:r>
              <a:rPr lang="en-US" sz="2200"/>
              <a:t> Nam</a:t>
            </a:r>
          </a:p>
          <a:p>
            <a:pPr algn="ctr">
              <a:defRPr/>
            </a:pPr>
            <a:r>
              <a:rPr lang="en-US" sz="2200"/>
              <a:t>XHCN</a:t>
            </a:r>
            <a:endParaRPr lang="vi-VN" sz="2200" b="1" dirty="0">
              <a:solidFill>
                <a:schemeClr val="bg1"/>
              </a:solidFill>
            </a:endParaRPr>
          </a:p>
        </p:txBody>
      </p:sp>
      <p:sp>
        <p:nvSpPr>
          <p:cNvPr id="136211" name="Oval 19">
            <a:extLst>
              <a:ext uri="{FF2B5EF4-FFF2-40B4-BE49-F238E27FC236}">
                <a16:creationId xmlns:a16="http://schemas.microsoft.com/office/drawing/2014/main" id="{B82E504E-AF77-4F30-B28B-D424764A6D2C}"/>
              </a:ext>
            </a:extLst>
          </p:cNvPr>
          <p:cNvSpPr>
            <a:spLocks noChangeArrowheads="1"/>
          </p:cNvSpPr>
          <p:nvPr/>
        </p:nvSpPr>
        <p:spPr bwMode="auto">
          <a:xfrm>
            <a:off x="4838700" y="6216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3368" name="Picture 20" descr="ani32">
            <a:hlinkClick r:id="rId7" action="ppaction://hlinksldjump"/>
            <a:extLst>
              <a:ext uri="{FF2B5EF4-FFF2-40B4-BE49-F238E27FC236}">
                <a16:creationId xmlns:a16="http://schemas.microsoft.com/office/drawing/2014/main" id="{22A79BCF-C593-45D6-9A9F-086F5357FEC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89900" y="61356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3" name="Oval 21">
            <a:extLst>
              <a:ext uri="{FF2B5EF4-FFF2-40B4-BE49-F238E27FC236}">
                <a16:creationId xmlns:a16="http://schemas.microsoft.com/office/drawing/2014/main" id="{40AFF1DF-7BD6-4129-BEB1-D1045B3032BA}"/>
              </a:ext>
            </a:extLst>
          </p:cNvPr>
          <p:cNvSpPr>
            <a:spLocks noChangeArrowheads="1"/>
          </p:cNvSpPr>
          <p:nvPr/>
        </p:nvSpPr>
        <p:spPr bwMode="auto">
          <a:xfrm>
            <a:off x="4838700" y="6216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6214" name="Oval 22">
            <a:extLst>
              <a:ext uri="{FF2B5EF4-FFF2-40B4-BE49-F238E27FC236}">
                <a16:creationId xmlns:a16="http://schemas.microsoft.com/office/drawing/2014/main" id="{8C1E26C0-B9BB-4FA7-885E-8137B8F3E008}"/>
              </a:ext>
            </a:extLst>
          </p:cNvPr>
          <p:cNvSpPr>
            <a:spLocks noChangeArrowheads="1"/>
          </p:cNvSpPr>
          <p:nvPr/>
        </p:nvSpPr>
        <p:spPr bwMode="auto">
          <a:xfrm>
            <a:off x="4838700" y="6224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6215" name="Oval 23">
            <a:extLst>
              <a:ext uri="{FF2B5EF4-FFF2-40B4-BE49-F238E27FC236}">
                <a16:creationId xmlns:a16="http://schemas.microsoft.com/office/drawing/2014/main" id="{BC31C498-3BBA-4A92-A197-E27A6EEE0240}"/>
              </a:ext>
            </a:extLst>
          </p:cNvPr>
          <p:cNvSpPr>
            <a:spLocks noChangeArrowheads="1"/>
          </p:cNvSpPr>
          <p:nvPr/>
        </p:nvSpPr>
        <p:spPr bwMode="auto">
          <a:xfrm>
            <a:off x="4838700" y="6224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6216" name="Oval 24">
            <a:extLst>
              <a:ext uri="{FF2B5EF4-FFF2-40B4-BE49-F238E27FC236}">
                <a16:creationId xmlns:a16="http://schemas.microsoft.com/office/drawing/2014/main" id="{7875CB00-3C62-4890-98BB-A72B2507B0AD}"/>
              </a:ext>
            </a:extLst>
          </p:cNvPr>
          <p:cNvSpPr>
            <a:spLocks noChangeArrowheads="1"/>
          </p:cNvSpPr>
          <p:nvPr/>
        </p:nvSpPr>
        <p:spPr bwMode="auto">
          <a:xfrm>
            <a:off x="4838700" y="6210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6217" name="Oval 25">
            <a:extLst>
              <a:ext uri="{FF2B5EF4-FFF2-40B4-BE49-F238E27FC236}">
                <a16:creationId xmlns:a16="http://schemas.microsoft.com/office/drawing/2014/main" id="{511C60AA-D266-4261-9336-98AB7A05665E}"/>
              </a:ext>
            </a:extLst>
          </p:cNvPr>
          <p:cNvSpPr>
            <a:spLocks noChangeArrowheads="1"/>
          </p:cNvSpPr>
          <p:nvPr/>
        </p:nvSpPr>
        <p:spPr bwMode="auto">
          <a:xfrm>
            <a:off x="4838700" y="6224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6218" name="Oval 26">
            <a:extLst>
              <a:ext uri="{FF2B5EF4-FFF2-40B4-BE49-F238E27FC236}">
                <a16:creationId xmlns:a16="http://schemas.microsoft.com/office/drawing/2014/main" id="{F59E5803-9B01-47A8-8FD3-DB2EDF3D62B8}"/>
              </a:ext>
            </a:extLst>
          </p:cNvPr>
          <p:cNvSpPr>
            <a:spLocks noChangeArrowheads="1"/>
          </p:cNvSpPr>
          <p:nvPr/>
        </p:nvSpPr>
        <p:spPr bwMode="auto">
          <a:xfrm>
            <a:off x="4843463" y="6216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6219" name="Text Box 27">
            <a:extLst>
              <a:ext uri="{FF2B5EF4-FFF2-40B4-BE49-F238E27FC236}">
                <a16:creationId xmlns:a16="http://schemas.microsoft.com/office/drawing/2014/main" id="{A1FB0838-E3EE-4537-BD6C-F222CFD8B403}"/>
              </a:ext>
            </a:extLst>
          </p:cNvPr>
          <p:cNvSpPr txBox="1">
            <a:spLocks noChangeArrowheads="1"/>
          </p:cNvSpPr>
          <p:nvPr/>
        </p:nvSpPr>
        <p:spPr bwMode="auto">
          <a:xfrm>
            <a:off x="3429000" y="62626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6220" name="Text Box 28">
            <a:extLst>
              <a:ext uri="{FF2B5EF4-FFF2-40B4-BE49-F238E27FC236}">
                <a16:creationId xmlns:a16="http://schemas.microsoft.com/office/drawing/2014/main" id="{93987BE5-368B-479C-8AB0-76E0B5E37E52}"/>
              </a:ext>
            </a:extLst>
          </p:cNvPr>
          <p:cNvSpPr txBox="1">
            <a:spLocks noChangeArrowheads="1"/>
          </p:cNvSpPr>
          <p:nvPr/>
        </p:nvSpPr>
        <p:spPr bwMode="auto">
          <a:xfrm>
            <a:off x="4648200" y="6078538"/>
            <a:ext cx="8382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8" name="AutoShape 13">
            <a:extLst>
              <a:ext uri="{FF2B5EF4-FFF2-40B4-BE49-F238E27FC236}">
                <a16:creationId xmlns:a16="http://schemas.microsoft.com/office/drawing/2014/main" id="{718953FA-A0F3-4DD7-ABBB-C28D8EBF95D1}"/>
              </a:ext>
            </a:extLst>
          </p:cNvPr>
          <p:cNvSpPr>
            <a:spLocks noChangeArrowheads="1"/>
          </p:cNvSpPr>
          <p:nvPr/>
        </p:nvSpPr>
        <p:spPr bwMode="auto">
          <a:xfrm>
            <a:off x="228600" y="4343400"/>
            <a:ext cx="4191000" cy="1447800"/>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200" dirty="0"/>
              <a:t> C</a:t>
            </a:r>
            <a:r>
              <a:rPr lang="vi-VN" sz="2200" dirty="0"/>
              <a:t>. </a:t>
            </a:r>
            <a:r>
              <a:rPr lang="en-US" sz="2200" dirty="0"/>
              <a:t>Xây </a:t>
            </a:r>
            <a:r>
              <a:rPr lang="en-US" sz="2200" dirty="0" err="1"/>
              <a:t>dựng</a:t>
            </a:r>
            <a:r>
              <a:rPr lang="en-US" sz="2200" dirty="0"/>
              <a:t> </a:t>
            </a:r>
            <a:r>
              <a:rPr lang="en-US" sz="2200" dirty="0" err="1"/>
              <a:t>sức</a:t>
            </a:r>
            <a:r>
              <a:rPr lang="en-US" sz="2200" dirty="0"/>
              <a:t> </a:t>
            </a:r>
            <a:r>
              <a:rPr lang="en-US" sz="2200" dirty="0" err="1"/>
              <a:t>mạnh</a:t>
            </a:r>
            <a:r>
              <a:rPr lang="en-US" sz="2200" dirty="0"/>
              <a:t> </a:t>
            </a:r>
            <a:r>
              <a:rPr lang="en-US" sz="2200" dirty="0" err="1"/>
              <a:t>toàn</a:t>
            </a:r>
            <a:r>
              <a:rPr lang="en-US" sz="2200" dirty="0"/>
              <a:t> </a:t>
            </a:r>
          </a:p>
          <a:p>
            <a:pPr algn="ctr">
              <a:defRPr/>
            </a:pPr>
            <a:r>
              <a:rPr lang="en-US" sz="2200" dirty="0" err="1"/>
              <a:t>diện</a:t>
            </a:r>
            <a:r>
              <a:rPr lang="en-US" sz="2200" dirty="0"/>
              <a:t>, g</a:t>
            </a:r>
            <a:r>
              <a:rPr lang="vi-VN" sz="2200" dirty="0"/>
              <a:t>ắn kết chặt chẽ các </a:t>
            </a:r>
            <a:endParaRPr lang="en-US" sz="2200" dirty="0"/>
          </a:p>
          <a:p>
            <a:pPr algn="ctr">
              <a:defRPr/>
            </a:pPr>
            <a:r>
              <a:rPr lang="vi-VN" sz="2200" dirty="0"/>
              <a:t>thành phần kinh tế</a:t>
            </a:r>
            <a:r>
              <a:rPr lang="en-US" sz="2200" dirty="0"/>
              <a:t> </a:t>
            </a:r>
            <a:r>
              <a:rPr lang="en-US" sz="2200" dirty="0" err="1"/>
              <a:t>với</a:t>
            </a:r>
            <a:r>
              <a:rPr lang="en-US" sz="2200" dirty="0"/>
              <a:t> </a:t>
            </a:r>
            <a:r>
              <a:rPr lang="en-US" sz="2200" dirty="0" err="1"/>
              <a:t>nhiệm</a:t>
            </a:r>
            <a:r>
              <a:rPr lang="en-US" sz="2200" dirty="0"/>
              <a:t> </a:t>
            </a:r>
          </a:p>
          <a:p>
            <a:pPr algn="ctr">
              <a:defRPr/>
            </a:pPr>
            <a:r>
              <a:rPr lang="en-US" sz="2200" err="1"/>
              <a:t>vụ</a:t>
            </a:r>
            <a:r>
              <a:rPr lang="en-US" sz="2200"/>
              <a:t> QP&amp;AN</a:t>
            </a:r>
            <a:endParaRPr lang="vi-VN" sz="2200" b="1" dirty="0"/>
          </a:p>
        </p:txBody>
      </p:sp>
      <p:sp>
        <p:nvSpPr>
          <p:cNvPr id="29" name="AutoShape 13">
            <a:extLst>
              <a:ext uri="{FF2B5EF4-FFF2-40B4-BE49-F238E27FC236}">
                <a16:creationId xmlns:a16="http://schemas.microsoft.com/office/drawing/2014/main" id="{3C847318-7D94-4375-A121-2BC64F89BCE7}"/>
              </a:ext>
            </a:extLst>
          </p:cNvPr>
          <p:cNvSpPr>
            <a:spLocks noChangeArrowheads="1"/>
          </p:cNvSpPr>
          <p:nvPr/>
        </p:nvSpPr>
        <p:spPr bwMode="auto">
          <a:xfrm>
            <a:off x="4648200" y="4343400"/>
            <a:ext cx="4292600" cy="1447800"/>
          </a:xfrm>
          <a:prstGeom prst="flowChartTerminator">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200" dirty="0"/>
              <a:t> D</a:t>
            </a:r>
            <a:r>
              <a:rPr lang="vi-VN" sz="2200" dirty="0"/>
              <a:t>. </a:t>
            </a:r>
            <a:r>
              <a:rPr lang="en-US" sz="2200" dirty="0"/>
              <a:t>Xây </a:t>
            </a:r>
            <a:r>
              <a:rPr lang="en-US" sz="2200" dirty="0" err="1"/>
              <a:t>dựng</a:t>
            </a:r>
            <a:r>
              <a:rPr lang="en-US" sz="2200" dirty="0"/>
              <a:t> </a:t>
            </a:r>
            <a:r>
              <a:rPr lang="en-US" sz="2200" err="1"/>
              <a:t>các</a:t>
            </a:r>
            <a:r>
              <a:rPr lang="en-US" sz="2200"/>
              <a:t> lực</a:t>
            </a:r>
            <a:endParaRPr lang="en-US" sz="2200" dirty="0"/>
          </a:p>
          <a:p>
            <a:pPr algn="ctr">
              <a:defRPr/>
            </a:pPr>
            <a:r>
              <a:rPr lang="en-US" sz="2200"/>
              <a:t>lượng QP&amp;AN </a:t>
            </a:r>
            <a:r>
              <a:rPr lang="en-US" sz="2200" err="1"/>
              <a:t>vững</a:t>
            </a:r>
            <a:r>
              <a:rPr lang="en-US" sz="2200"/>
              <a:t> mạnh,</a:t>
            </a:r>
          </a:p>
          <a:p>
            <a:pPr algn="ctr">
              <a:defRPr/>
            </a:pPr>
            <a:r>
              <a:rPr lang="en-US" sz="2200"/>
              <a:t>c</a:t>
            </a:r>
            <a:r>
              <a:rPr lang="vi-VN" sz="2200" dirty="0"/>
              <a:t>huẩn bị </a:t>
            </a:r>
            <a:r>
              <a:rPr lang="vi-VN" sz="2200"/>
              <a:t>cho CTND</a:t>
            </a:r>
            <a:endParaRPr lang="vi-VN" sz="2200" b="1" dirty="0"/>
          </a:p>
        </p:txBody>
      </p:sp>
      <p:sp>
        <p:nvSpPr>
          <p:cNvPr id="26" name="Rectangle: Rounded Corners 25">
            <a:extLst>
              <a:ext uri="{FF2B5EF4-FFF2-40B4-BE49-F238E27FC236}">
                <a16:creationId xmlns:a16="http://schemas.microsoft.com/office/drawing/2014/main" id="{B0DB06A0-211F-4C6D-9FB2-CAE1EE966A03}"/>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64</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5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5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520"/>
                            </p:stCondLst>
                            <p:childTnLst>
                              <p:par>
                                <p:cTn id="19" presetID="4" presetClass="entr" presetSubtype="32"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ox(out)">
                                      <p:cBhvr>
                                        <p:cTn id="21" dur="1000"/>
                                        <p:tgtEl>
                                          <p:spTgt spid="28"/>
                                        </p:tgtEl>
                                      </p:cBhvr>
                                    </p:animEffect>
                                  </p:childTnLst>
                                </p:cTn>
                              </p:par>
                            </p:childTnLst>
                          </p:cTn>
                        </p:par>
                        <p:par>
                          <p:cTn id="22" fill="hold" nodeType="afterGroup">
                            <p:stCondLst>
                              <p:cond delay="452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619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6197"/>
                  </p:tgtEl>
                </p:cond>
              </p:nextCondLst>
            </p:seq>
            <p:seq concurrent="1" nextAc="seek">
              <p:cTn id="34" restart="whenNotActive" fill="hold" evtFilter="cancelBubble" nodeType="interactiveSeq">
                <p:stCondLst>
                  <p:cond evt="onClick" delay="0">
                    <p:tgtEl>
                      <p:spTgt spid="1362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622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6218"/>
                                        </p:tgtEl>
                                      </p:cBhvr>
                                    </p:animEffect>
                                    <p:set>
                                      <p:cBhvr>
                                        <p:cTn id="42" dur="1" fill="hold">
                                          <p:stCondLst>
                                            <p:cond delay="499"/>
                                          </p:stCondLst>
                                        </p:cTn>
                                        <p:tgtEl>
                                          <p:spTgt spid="13621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6217"/>
                                        </p:tgtEl>
                                      </p:cBhvr>
                                    </p:animEffect>
                                    <p:set>
                                      <p:cBhvr>
                                        <p:cTn id="46" dur="1" fill="hold">
                                          <p:stCondLst>
                                            <p:cond delay="499"/>
                                          </p:stCondLst>
                                        </p:cTn>
                                        <p:tgtEl>
                                          <p:spTgt spid="13621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6216"/>
                                        </p:tgtEl>
                                      </p:cBhvr>
                                    </p:animEffect>
                                    <p:set>
                                      <p:cBhvr>
                                        <p:cTn id="50" dur="1" fill="hold">
                                          <p:stCondLst>
                                            <p:cond delay="499"/>
                                          </p:stCondLst>
                                        </p:cTn>
                                        <p:tgtEl>
                                          <p:spTgt spid="13621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6215"/>
                                        </p:tgtEl>
                                      </p:cBhvr>
                                    </p:animEffect>
                                    <p:set>
                                      <p:cBhvr>
                                        <p:cTn id="54" dur="1" fill="hold">
                                          <p:stCondLst>
                                            <p:cond delay="499"/>
                                          </p:stCondLst>
                                        </p:cTn>
                                        <p:tgtEl>
                                          <p:spTgt spid="13621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6214"/>
                                        </p:tgtEl>
                                      </p:cBhvr>
                                    </p:animEffect>
                                    <p:set>
                                      <p:cBhvr>
                                        <p:cTn id="58" dur="1" fill="hold">
                                          <p:stCondLst>
                                            <p:cond delay="499"/>
                                          </p:stCondLst>
                                        </p:cTn>
                                        <p:tgtEl>
                                          <p:spTgt spid="13621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6213"/>
                                        </p:tgtEl>
                                      </p:cBhvr>
                                    </p:animEffect>
                                    <p:set>
                                      <p:cBhvr>
                                        <p:cTn id="62" dur="1" fill="hold">
                                          <p:stCondLst>
                                            <p:cond delay="499"/>
                                          </p:stCondLst>
                                        </p:cTn>
                                        <p:tgtEl>
                                          <p:spTgt spid="13621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6211"/>
                                        </p:tgtEl>
                                      </p:cBhvr>
                                    </p:animEffect>
                                    <p:set>
                                      <p:cBhvr>
                                        <p:cTn id="66" dur="1" fill="hold">
                                          <p:stCondLst>
                                            <p:cond delay="499"/>
                                          </p:stCondLst>
                                        </p:cTn>
                                        <p:tgtEl>
                                          <p:spTgt spid="13621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6194"/>
                                        </p:tgtEl>
                                      </p:cBhvr>
                                    </p:animEffect>
                                    <p:set>
                                      <p:cBhvr>
                                        <p:cTn id="70" dur="1" fill="hold">
                                          <p:stCondLst>
                                            <p:cond delay="499"/>
                                          </p:stCondLst>
                                        </p:cTn>
                                        <p:tgtEl>
                                          <p:spTgt spid="13619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6219"/>
                  </p:tgtEl>
                </p:cond>
              </p:nextCondLst>
            </p:seq>
          </p:childTnLst>
        </p:cTn>
      </p:par>
    </p:tnLst>
    <p:bldLst>
      <p:bldP spid="136194" grpId="0" animBg="1"/>
      <p:bldP spid="65540" grpId="0"/>
      <p:bldP spid="65541" grpId="0" animBg="1"/>
      <p:bldP spid="65541" grpId="1" animBg="1"/>
      <p:bldP spid="65549" grpId="0" animBg="1"/>
      <p:bldP spid="136211" grpId="0" animBg="1"/>
      <p:bldP spid="136213" grpId="0" animBg="1"/>
      <p:bldP spid="136214" grpId="0" animBg="1"/>
      <p:bldP spid="136215" grpId="0" animBg="1"/>
      <p:bldP spid="136216" grpId="0" animBg="1"/>
      <p:bldP spid="136217" grpId="0" animBg="1"/>
      <p:bldP spid="136218" grpId="0" animBg="1"/>
      <p:bldP spid="136220" grpId="0" animBg="1"/>
      <p:bldP spid="28" grpId="0" animBg="1"/>
      <p:bldP spid="29"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0E0ACECE-0DA5-48D7-89D4-84FF19E76250}"/>
              </a:ext>
            </a:extLst>
          </p:cNvPr>
          <p:cNvSpPr>
            <a:spLocks noChangeArrowheads="1"/>
          </p:cNvSpPr>
          <p:nvPr/>
        </p:nvSpPr>
        <p:spPr bwMode="auto">
          <a:xfrm>
            <a:off x="4648200"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007B04F5-A88A-4684-B829-FE271B4B88B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65088" y="6000750"/>
            <a:ext cx="7286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60368FA-1C5A-41D6-908E-A1F2550D7C59}"/>
              </a:ext>
            </a:extLst>
          </p:cNvPr>
          <p:cNvSpPr txBox="1">
            <a:spLocks noChangeArrowheads="1"/>
          </p:cNvSpPr>
          <p:nvPr/>
        </p:nvSpPr>
        <p:spPr bwMode="auto">
          <a:xfrm>
            <a:off x="1433513" y="979488"/>
            <a:ext cx="74660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i="1"/>
              <a:t>Để bảo đảm</a:t>
            </a:r>
            <a:r>
              <a:rPr lang="vi-VN" altLang="en-US" sz="3000" i="1"/>
              <a:t> thế trận </a:t>
            </a:r>
            <a:r>
              <a:rPr lang="en-US" altLang="en-US" sz="3000" i="1"/>
              <a:t>QPTD, ANND vững chắc, cần phải có sự gắn kết chặt chẽ:</a:t>
            </a:r>
            <a:r>
              <a:rPr lang="vi-VN" altLang="en-US" sz="3000" i="1"/>
              <a:t> </a:t>
            </a:r>
            <a:endParaRPr lang="en-US" altLang="en-US" sz="3000" i="1"/>
          </a:p>
        </p:txBody>
      </p:sp>
      <p:sp>
        <p:nvSpPr>
          <p:cNvPr id="65541" name="AutoShape 5">
            <a:extLst>
              <a:ext uri="{FF2B5EF4-FFF2-40B4-BE49-F238E27FC236}">
                <a16:creationId xmlns:a16="http://schemas.microsoft.com/office/drawing/2014/main" id="{8A7D8F36-0E39-41AA-9DE7-E531D3C84B45}"/>
              </a:ext>
            </a:extLst>
          </p:cNvPr>
          <p:cNvSpPr>
            <a:spLocks noChangeArrowheads="1"/>
          </p:cNvSpPr>
          <p:nvPr/>
        </p:nvSpPr>
        <p:spPr bwMode="auto">
          <a:xfrm>
            <a:off x="228600" y="4343400"/>
            <a:ext cx="4191000" cy="1430338"/>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t>C</a:t>
            </a:r>
            <a:r>
              <a:rPr lang="vi-VN" altLang="en-US" sz="2000"/>
              <a:t>. </a:t>
            </a:r>
            <a:r>
              <a:rPr lang="en-US" altLang="en-US" sz="2000"/>
              <a:t>K</a:t>
            </a:r>
            <a:r>
              <a:rPr lang="vi-VN" altLang="en-US" sz="2000"/>
              <a:t>inh tế </a:t>
            </a:r>
            <a:r>
              <a:rPr lang="en-US" altLang="en-US" sz="2000"/>
              <a:t>- xã hội </a:t>
            </a:r>
          </a:p>
          <a:p>
            <a:pPr algn="ctr" eaLnBrk="1" hangingPunct="1">
              <a:spcBef>
                <a:spcPct val="20000"/>
              </a:spcBef>
            </a:pPr>
            <a:r>
              <a:rPr lang="en-US" altLang="en-US" sz="2000"/>
              <a:t>với quốc phòng - an ninh</a:t>
            </a:r>
          </a:p>
        </p:txBody>
      </p:sp>
      <p:sp>
        <p:nvSpPr>
          <p:cNvPr id="65549" name="AutoShape 13">
            <a:extLst>
              <a:ext uri="{FF2B5EF4-FFF2-40B4-BE49-F238E27FC236}">
                <a16:creationId xmlns:a16="http://schemas.microsoft.com/office/drawing/2014/main" id="{71F3D606-18A5-4B48-AED7-4A2C0302FA00}"/>
              </a:ext>
            </a:extLst>
          </p:cNvPr>
          <p:cNvSpPr>
            <a:spLocks noChangeArrowheads="1"/>
          </p:cNvSpPr>
          <p:nvPr/>
        </p:nvSpPr>
        <p:spPr bwMode="auto">
          <a:xfrm>
            <a:off x="4648200" y="4343400"/>
            <a:ext cx="4251325"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D</a:t>
            </a:r>
            <a:r>
              <a:rPr lang="vi-VN" altLang="en-US" sz="2400">
                <a:solidFill>
                  <a:schemeClr val="bg1"/>
                </a:solidFill>
              </a:rPr>
              <a:t>. </a:t>
            </a:r>
            <a:r>
              <a:rPr lang="en-US" altLang="en-US" sz="2400">
                <a:solidFill>
                  <a:schemeClr val="bg1"/>
                </a:solidFill>
              </a:rPr>
              <a:t>Kinh tế,</a:t>
            </a:r>
            <a:r>
              <a:rPr lang="vi-VN" altLang="en-US" sz="2400">
                <a:solidFill>
                  <a:schemeClr val="bg1"/>
                </a:solidFill>
              </a:rPr>
              <a:t> chính trị</a:t>
            </a:r>
            <a:r>
              <a:rPr lang="en-US" altLang="en-US" sz="2400">
                <a:solidFill>
                  <a:schemeClr val="bg1"/>
                </a:solidFill>
              </a:rPr>
              <a:t> </a:t>
            </a:r>
          </a:p>
          <a:p>
            <a:pPr algn="ctr"/>
            <a:r>
              <a:rPr lang="en-US" altLang="en-US" sz="2400">
                <a:solidFill>
                  <a:schemeClr val="bg1"/>
                </a:solidFill>
              </a:rPr>
              <a:t>với quan hệ đối ngoại</a:t>
            </a:r>
            <a:endParaRPr lang="vi-VN" altLang="en-US" sz="2400" b="1">
              <a:solidFill>
                <a:schemeClr val="bg1"/>
              </a:solidFill>
            </a:endParaRPr>
          </a:p>
        </p:txBody>
      </p:sp>
      <p:sp>
        <p:nvSpPr>
          <p:cNvPr id="137235" name="Oval 19">
            <a:extLst>
              <a:ext uri="{FF2B5EF4-FFF2-40B4-BE49-F238E27FC236}">
                <a16:creationId xmlns:a16="http://schemas.microsoft.com/office/drawing/2014/main" id="{1DEA2358-34B1-4F85-9E2C-4171692864AB}"/>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5416" name="Picture 20" descr="ani32">
            <a:hlinkClick r:id="rId7" action="ppaction://hlinksldjump"/>
            <a:extLst>
              <a:ext uri="{FF2B5EF4-FFF2-40B4-BE49-F238E27FC236}">
                <a16:creationId xmlns:a16="http://schemas.microsoft.com/office/drawing/2014/main" id="{76FE0E1B-D429-4BB3-841F-5E07F85D339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1500" y="60721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3E315D26-38DC-4A72-BC0D-4ECAEDE5CDCF}"/>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FC80CCF5-72DC-41C3-8B40-DEDBD7E58F03}"/>
              </a:ext>
            </a:extLst>
          </p:cNvPr>
          <p:cNvSpPr>
            <a:spLocks noChangeArrowheads="1"/>
          </p:cNvSpPr>
          <p:nvPr/>
        </p:nvSpPr>
        <p:spPr bwMode="auto">
          <a:xfrm>
            <a:off x="46482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BA432562-E063-4083-BECF-245C0953CCE2}"/>
              </a:ext>
            </a:extLst>
          </p:cNvPr>
          <p:cNvSpPr>
            <a:spLocks noChangeArrowheads="1"/>
          </p:cNvSpPr>
          <p:nvPr/>
        </p:nvSpPr>
        <p:spPr bwMode="auto">
          <a:xfrm>
            <a:off x="4648200" y="6191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2D527511-0BE3-4852-8B2A-2FC49D0086D8}"/>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B948DDEA-EF50-42AC-84E1-8B113C5E2D33}"/>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D81CBDC6-5C2F-409F-B16B-2B590D78EB8F}"/>
              </a:ext>
            </a:extLst>
          </p:cNvPr>
          <p:cNvSpPr>
            <a:spLocks noChangeArrowheads="1"/>
          </p:cNvSpPr>
          <p:nvPr/>
        </p:nvSpPr>
        <p:spPr bwMode="auto">
          <a:xfrm>
            <a:off x="4638675" y="61785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65FEEF6B-53CB-4AA3-BDF2-4AD7C1872AA7}"/>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AB7619C9-2ABE-4E3A-BA78-3A1BD77ED832}"/>
              </a:ext>
            </a:extLst>
          </p:cNvPr>
          <p:cNvSpPr txBox="1">
            <a:spLocks noChangeArrowheads="1"/>
          </p:cNvSpPr>
          <p:nvPr/>
        </p:nvSpPr>
        <p:spPr bwMode="auto">
          <a:xfrm>
            <a:off x="4343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39020851-11B5-4B0A-ADD8-71858CBEFDF0}"/>
              </a:ext>
            </a:extLst>
          </p:cNvPr>
          <p:cNvSpPr>
            <a:spLocks noChangeArrowheads="1"/>
          </p:cNvSpPr>
          <p:nvPr/>
        </p:nvSpPr>
        <p:spPr bwMode="auto">
          <a:xfrm>
            <a:off x="228600" y="2514600"/>
            <a:ext cx="4191000" cy="1493838"/>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a:t>
            </a:r>
            <a:r>
              <a:rPr lang="vi-VN" altLang="en-US" sz="2400">
                <a:solidFill>
                  <a:schemeClr val="bg1"/>
                </a:solidFill>
              </a:rPr>
              <a:t>. </a:t>
            </a:r>
            <a:r>
              <a:rPr lang="en-US" altLang="en-US" sz="2400">
                <a:solidFill>
                  <a:schemeClr val="bg1"/>
                </a:solidFill>
              </a:rPr>
              <a:t>K</a:t>
            </a:r>
            <a:r>
              <a:rPr lang="vi-VN" altLang="en-US" sz="2400">
                <a:solidFill>
                  <a:schemeClr val="bg1"/>
                </a:solidFill>
              </a:rPr>
              <a:t>inh tế với</a:t>
            </a:r>
            <a:r>
              <a:rPr lang="en-US" altLang="en-US" sz="2400">
                <a:solidFill>
                  <a:schemeClr val="bg1"/>
                </a:solidFill>
              </a:rPr>
              <a:t>, </a:t>
            </a:r>
            <a:r>
              <a:rPr lang="vi-VN" altLang="en-US" sz="2400">
                <a:solidFill>
                  <a:schemeClr val="bg1"/>
                </a:solidFill>
              </a:rPr>
              <a:t>an ninh</a:t>
            </a:r>
            <a:r>
              <a:rPr lang="en-US" altLang="en-US" sz="2400">
                <a:solidFill>
                  <a:schemeClr val="bg1"/>
                </a:solidFill>
              </a:rPr>
              <a:t> </a:t>
            </a:r>
          </a:p>
          <a:p>
            <a:pPr algn="ctr" eaLnBrk="1" hangingPunct="1"/>
            <a:r>
              <a:rPr lang="en-US" altLang="en-US" sz="2400">
                <a:solidFill>
                  <a:schemeClr val="bg1"/>
                </a:solidFill>
              </a:rPr>
              <a:t>và trật tự, an toàn xã hội</a:t>
            </a:r>
            <a:endParaRPr lang="en-US" altLang="en-US" sz="2400" b="1">
              <a:solidFill>
                <a:schemeClr val="bg1"/>
              </a:solidFill>
            </a:endParaRPr>
          </a:p>
        </p:txBody>
      </p:sp>
      <p:sp>
        <p:nvSpPr>
          <p:cNvPr id="28" name="AutoShape 13">
            <a:extLst>
              <a:ext uri="{FF2B5EF4-FFF2-40B4-BE49-F238E27FC236}">
                <a16:creationId xmlns:a16="http://schemas.microsoft.com/office/drawing/2014/main" id="{40A255C0-46A4-43EA-9DBC-893428B76619}"/>
              </a:ext>
            </a:extLst>
          </p:cNvPr>
          <p:cNvSpPr>
            <a:spLocks noChangeArrowheads="1"/>
          </p:cNvSpPr>
          <p:nvPr/>
        </p:nvSpPr>
        <p:spPr bwMode="auto">
          <a:xfrm>
            <a:off x="4638675" y="2514600"/>
            <a:ext cx="4276725" cy="14478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a:t>
            </a:r>
            <a:r>
              <a:rPr lang="vi-VN" altLang="en-US" sz="2400">
                <a:solidFill>
                  <a:schemeClr val="bg1"/>
                </a:solidFill>
              </a:rPr>
              <a:t>. </a:t>
            </a:r>
            <a:r>
              <a:rPr lang="en-US" altLang="en-US" sz="2400">
                <a:solidFill>
                  <a:schemeClr val="bg1"/>
                </a:solidFill>
              </a:rPr>
              <a:t>Quan hệ đối ngoại </a:t>
            </a:r>
          </a:p>
          <a:p>
            <a:pPr algn="ctr" eaLnBrk="1" hangingPunct="1"/>
            <a:r>
              <a:rPr lang="vi-VN" altLang="en-US" sz="2400">
                <a:solidFill>
                  <a:schemeClr val="bg1"/>
                </a:solidFill>
              </a:rPr>
              <a:t>với quốc phòng</a:t>
            </a:r>
            <a:r>
              <a:rPr lang="en-US" altLang="en-US" sz="2400">
                <a:solidFill>
                  <a:schemeClr val="bg1"/>
                </a:solidFill>
              </a:rPr>
              <a:t>, an ninh</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5E2337D3-0BAF-4B14-8315-D73CA140E4BA}"/>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65</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3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3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85771102-5D91-4EEF-89A2-C975948C419E}"/>
              </a:ext>
            </a:extLst>
          </p:cNvPr>
          <p:cNvSpPr>
            <a:spLocks noChangeArrowheads="1"/>
          </p:cNvSpPr>
          <p:nvPr/>
        </p:nvSpPr>
        <p:spPr bwMode="auto">
          <a:xfrm>
            <a:off x="4648200"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B72AD9C1-B433-4FAE-A54D-ADD3DF41344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54D0B38-5738-4E7C-8678-A0C483D2D9DF}"/>
              </a:ext>
            </a:extLst>
          </p:cNvPr>
          <p:cNvSpPr txBox="1">
            <a:spLocks noChangeArrowheads="1"/>
          </p:cNvSpPr>
          <p:nvPr/>
        </p:nvSpPr>
        <p:spPr bwMode="auto">
          <a:xfrm>
            <a:off x="1258888" y="947738"/>
            <a:ext cx="788511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800" i="1"/>
              <a:t>Sức mạnh tổng hợp của nền QPTD, ANND là</a:t>
            </a:r>
          </a:p>
          <a:p>
            <a:pPr algn="ctr">
              <a:spcBef>
                <a:spcPct val="20000"/>
              </a:spcBef>
            </a:pPr>
            <a:r>
              <a:rPr lang="en-US" altLang="en-US" sz="2800" i="1"/>
              <a:t>cơ sở, là tiền đề và là biện pháp để nhân dân ta:</a:t>
            </a:r>
          </a:p>
        </p:txBody>
      </p:sp>
      <p:sp>
        <p:nvSpPr>
          <p:cNvPr id="65541" name="AutoShape 5">
            <a:extLst>
              <a:ext uri="{FF2B5EF4-FFF2-40B4-BE49-F238E27FC236}">
                <a16:creationId xmlns:a16="http://schemas.microsoft.com/office/drawing/2014/main" id="{A44E36EB-4718-43EC-9724-6E637EFEFAA9}"/>
              </a:ext>
            </a:extLst>
          </p:cNvPr>
          <p:cNvSpPr>
            <a:spLocks noChangeArrowheads="1"/>
          </p:cNvSpPr>
          <p:nvPr/>
        </p:nvSpPr>
        <p:spPr bwMode="auto">
          <a:xfrm>
            <a:off x="228600" y="2530475"/>
            <a:ext cx="4191000" cy="1412875"/>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t>A. Đánh thắng kẻ thù</a:t>
            </a:r>
          </a:p>
          <a:p>
            <a:pPr algn="ctr" eaLnBrk="1" hangingPunct="1">
              <a:spcBef>
                <a:spcPct val="20000"/>
              </a:spcBef>
            </a:pPr>
            <a:r>
              <a:rPr lang="en-US" altLang="en-US" sz="2000"/>
              <a:t> xâm lược</a:t>
            </a:r>
          </a:p>
        </p:txBody>
      </p:sp>
      <p:sp>
        <p:nvSpPr>
          <p:cNvPr id="65549" name="AutoShape 13">
            <a:extLst>
              <a:ext uri="{FF2B5EF4-FFF2-40B4-BE49-F238E27FC236}">
                <a16:creationId xmlns:a16="http://schemas.microsoft.com/office/drawing/2014/main" id="{94F889C2-C4FA-4D30-A8F9-C9BA514728D8}"/>
              </a:ext>
            </a:extLst>
          </p:cNvPr>
          <p:cNvSpPr>
            <a:spLocks noChangeArrowheads="1"/>
          </p:cNvSpPr>
          <p:nvPr/>
        </p:nvSpPr>
        <p:spPr bwMode="auto">
          <a:xfrm>
            <a:off x="4648200" y="4343400"/>
            <a:ext cx="4267200"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D. Xây dựng chủ nghĩa </a:t>
            </a:r>
          </a:p>
          <a:p>
            <a:pPr algn="ctr"/>
            <a:r>
              <a:rPr lang="en-US" altLang="en-US" sz="2400">
                <a:solidFill>
                  <a:schemeClr val="bg1"/>
                </a:solidFill>
              </a:rPr>
              <a:t>xã hội</a:t>
            </a:r>
            <a:endParaRPr lang="vi-VN" altLang="en-US" sz="2400" b="1">
              <a:solidFill>
                <a:schemeClr val="bg1"/>
              </a:solidFill>
            </a:endParaRPr>
          </a:p>
        </p:txBody>
      </p:sp>
      <p:sp>
        <p:nvSpPr>
          <p:cNvPr id="137235" name="Oval 19">
            <a:extLst>
              <a:ext uri="{FF2B5EF4-FFF2-40B4-BE49-F238E27FC236}">
                <a16:creationId xmlns:a16="http://schemas.microsoft.com/office/drawing/2014/main" id="{3372DC50-FD89-44BC-8EB7-D9718416913F}"/>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7464" name="Picture 20" descr="ani32">
            <a:hlinkClick r:id="rId7" action="ppaction://hlinksldjump"/>
            <a:extLst>
              <a:ext uri="{FF2B5EF4-FFF2-40B4-BE49-F238E27FC236}">
                <a16:creationId xmlns:a16="http://schemas.microsoft.com/office/drawing/2014/main" id="{5375F58A-9F1F-4594-922A-ACC6EA10DDC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1500" y="60721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E1BEFA57-A0F9-4323-927D-59D8DCAB7F29}"/>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3DD7F2F4-92D2-4794-A85F-05C778003930}"/>
              </a:ext>
            </a:extLst>
          </p:cNvPr>
          <p:cNvSpPr>
            <a:spLocks noChangeArrowheads="1"/>
          </p:cNvSpPr>
          <p:nvPr/>
        </p:nvSpPr>
        <p:spPr bwMode="auto">
          <a:xfrm>
            <a:off x="46482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A01A041C-0A2B-4AE5-B695-156A5DA1DD6B}"/>
              </a:ext>
            </a:extLst>
          </p:cNvPr>
          <p:cNvSpPr>
            <a:spLocks noChangeArrowheads="1"/>
          </p:cNvSpPr>
          <p:nvPr/>
        </p:nvSpPr>
        <p:spPr bwMode="auto">
          <a:xfrm>
            <a:off x="4648200" y="6191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97A36AA3-19DC-4BA1-9451-7A93E1DA54C5}"/>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9555B59D-D76D-4447-801B-E5FF42288D86}"/>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2C61CA0B-847A-4BC7-911C-14F093DF1DC1}"/>
              </a:ext>
            </a:extLst>
          </p:cNvPr>
          <p:cNvSpPr>
            <a:spLocks noChangeArrowheads="1"/>
          </p:cNvSpPr>
          <p:nvPr/>
        </p:nvSpPr>
        <p:spPr bwMode="auto">
          <a:xfrm>
            <a:off x="4638675" y="61785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DECC3648-ED66-417E-BEBB-8C2A773CF0B2}"/>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01F71C0C-2B83-4453-A70D-AF0F263A19CA}"/>
              </a:ext>
            </a:extLst>
          </p:cNvPr>
          <p:cNvSpPr txBox="1">
            <a:spLocks noChangeArrowheads="1"/>
          </p:cNvSpPr>
          <p:nvPr/>
        </p:nvSpPr>
        <p:spPr bwMode="auto">
          <a:xfrm>
            <a:off x="4343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14D05822-FD22-4A89-A91F-B3A65570EC3E}"/>
              </a:ext>
            </a:extLst>
          </p:cNvPr>
          <p:cNvSpPr>
            <a:spLocks noChangeArrowheads="1"/>
          </p:cNvSpPr>
          <p:nvPr/>
        </p:nvSpPr>
        <p:spPr bwMode="auto">
          <a:xfrm>
            <a:off x="228600" y="4343400"/>
            <a:ext cx="4191000" cy="14478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Thống nhất đất nước</a:t>
            </a:r>
            <a:endParaRPr lang="en-US" altLang="en-US" sz="2400" b="1">
              <a:solidFill>
                <a:schemeClr val="bg1"/>
              </a:solidFill>
            </a:endParaRPr>
          </a:p>
        </p:txBody>
      </p:sp>
      <p:sp>
        <p:nvSpPr>
          <p:cNvPr id="28" name="AutoShape 13">
            <a:extLst>
              <a:ext uri="{FF2B5EF4-FFF2-40B4-BE49-F238E27FC236}">
                <a16:creationId xmlns:a16="http://schemas.microsoft.com/office/drawing/2014/main" id="{FA035FBD-52C5-496E-830D-DB4ED264D029}"/>
              </a:ext>
            </a:extLst>
          </p:cNvPr>
          <p:cNvSpPr>
            <a:spLocks noChangeArrowheads="1"/>
          </p:cNvSpPr>
          <p:nvPr/>
        </p:nvSpPr>
        <p:spPr bwMode="auto">
          <a:xfrm>
            <a:off x="4686300" y="2530475"/>
            <a:ext cx="4229100" cy="1412875"/>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Giữ vững độc lập dân tộc</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78CF72A3-0FEF-44CD-897A-3331337BAEF0}"/>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66</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7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7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A773D512-0FC8-4FC3-BF8D-82FF580D2DF6}"/>
              </a:ext>
            </a:extLst>
          </p:cNvPr>
          <p:cNvSpPr>
            <a:spLocks noChangeArrowheads="1"/>
          </p:cNvSpPr>
          <p:nvPr/>
        </p:nvSpPr>
        <p:spPr bwMode="auto">
          <a:xfrm>
            <a:off x="4648200"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8DE39235-6DF6-4597-B141-AAC3A5C870D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94CEE16-245B-426C-8C8B-35452973E89C}"/>
              </a:ext>
            </a:extLst>
          </p:cNvPr>
          <p:cNvSpPr txBox="1">
            <a:spLocks noChangeArrowheads="1"/>
          </p:cNvSpPr>
          <p:nvPr/>
        </p:nvSpPr>
        <p:spPr bwMode="auto">
          <a:xfrm>
            <a:off x="1258888" y="763588"/>
            <a:ext cx="77787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200" i="1"/>
              <a:t>“ Tạo SMTH của đất nước cả về CT, QS, AN, KT, VHXH, KHCN để giữ vững hòa bình, ổn định, đẩy lùi, ngăn chặn nguy cơ chiến tranh, sẵn sàng đánh thắng chiến tranh xâm lược dưới mọi hình thức và quy mô” </a:t>
            </a:r>
            <a:r>
              <a:rPr lang="en-US" altLang="en-US" sz="2200"/>
              <a:t>là nội dung của:</a:t>
            </a:r>
          </a:p>
        </p:txBody>
      </p:sp>
      <p:sp>
        <p:nvSpPr>
          <p:cNvPr id="65541" name="AutoShape 5">
            <a:extLst>
              <a:ext uri="{FF2B5EF4-FFF2-40B4-BE49-F238E27FC236}">
                <a16:creationId xmlns:a16="http://schemas.microsoft.com/office/drawing/2014/main" id="{CBAEC23B-9AD0-4681-A108-7D88737D921B}"/>
              </a:ext>
            </a:extLst>
          </p:cNvPr>
          <p:cNvSpPr>
            <a:spLocks noChangeArrowheads="1"/>
          </p:cNvSpPr>
          <p:nvPr/>
        </p:nvSpPr>
        <p:spPr bwMode="auto">
          <a:xfrm>
            <a:off x="4686300" y="4343400"/>
            <a:ext cx="4229100" cy="1430338"/>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t>D. Mục đích xây dựng </a:t>
            </a:r>
          </a:p>
          <a:p>
            <a:pPr algn="ctr" eaLnBrk="1" hangingPunct="1">
              <a:spcBef>
                <a:spcPct val="20000"/>
              </a:spcBef>
            </a:pPr>
            <a:r>
              <a:rPr lang="en-US" altLang="en-US" sz="2000"/>
              <a:t>nền quốc phòng toàn dân, </a:t>
            </a:r>
          </a:p>
          <a:p>
            <a:pPr algn="ctr" eaLnBrk="1" hangingPunct="1">
              <a:spcBef>
                <a:spcPct val="20000"/>
              </a:spcBef>
            </a:pPr>
            <a:r>
              <a:rPr lang="en-US" altLang="en-US" sz="2000"/>
              <a:t>an ninh nhân dân</a:t>
            </a:r>
          </a:p>
        </p:txBody>
      </p:sp>
      <p:sp>
        <p:nvSpPr>
          <p:cNvPr id="65549" name="AutoShape 13">
            <a:extLst>
              <a:ext uri="{FF2B5EF4-FFF2-40B4-BE49-F238E27FC236}">
                <a16:creationId xmlns:a16="http://schemas.microsoft.com/office/drawing/2014/main" id="{D48D2639-5BDC-44AF-9D69-9C2C38C547F2}"/>
              </a:ext>
            </a:extLst>
          </p:cNvPr>
          <p:cNvSpPr>
            <a:spLocks noChangeArrowheads="1"/>
          </p:cNvSpPr>
          <p:nvPr/>
        </p:nvSpPr>
        <p:spPr bwMode="auto">
          <a:xfrm>
            <a:off x="228600" y="2514600"/>
            <a:ext cx="4181475"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Vị trí của nền </a:t>
            </a:r>
          </a:p>
          <a:p>
            <a:pPr algn="ctr"/>
            <a:r>
              <a:rPr lang="en-US" altLang="en-US" sz="2400">
                <a:solidFill>
                  <a:schemeClr val="bg1"/>
                </a:solidFill>
              </a:rPr>
              <a:t>quốc phòng toàn dân, </a:t>
            </a:r>
          </a:p>
          <a:p>
            <a:pPr algn="ctr"/>
            <a:r>
              <a:rPr lang="en-US" altLang="en-US" sz="2400">
                <a:solidFill>
                  <a:schemeClr val="bg1"/>
                </a:solidFill>
              </a:rPr>
              <a:t>an ninh nhân dân</a:t>
            </a:r>
            <a:endParaRPr lang="vi-VN" altLang="en-US" sz="2400" b="1">
              <a:solidFill>
                <a:schemeClr val="bg1"/>
              </a:solidFill>
            </a:endParaRPr>
          </a:p>
        </p:txBody>
      </p:sp>
      <p:sp>
        <p:nvSpPr>
          <p:cNvPr id="137235" name="Oval 19">
            <a:extLst>
              <a:ext uri="{FF2B5EF4-FFF2-40B4-BE49-F238E27FC236}">
                <a16:creationId xmlns:a16="http://schemas.microsoft.com/office/drawing/2014/main" id="{A07250BB-1CB6-4318-860B-DBC78C6FB331}"/>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9512" name="Picture 20" descr="ani32">
            <a:hlinkClick r:id="rId7" action="ppaction://hlinksldjump"/>
            <a:extLst>
              <a:ext uri="{FF2B5EF4-FFF2-40B4-BE49-F238E27FC236}">
                <a16:creationId xmlns:a16="http://schemas.microsoft.com/office/drawing/2014/main" id="{8CFFF0D7-1754-4219-9E79-98FACB481EA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C4E003FD-68F3-4224-9AF5-523404DDBBAD}"/>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1F5A2597-F836-460A-9680-875231A958A9}"/>
              </a:ext>
            </a:extLst>
          </p:cNvPr>
          <p:cNvSpPr>
            <a:spLocks noChangeArrowheads="1"/>
          </p:cNvSpPr>
          <p:nvPr/>
        </p:nvSpPr>
        <p:spPr bwMode="auto">
          <a:xfrm>
            <a:off x="46482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6ED1A63F-D849-4D2C-B5B2-B0394BEB25DC}"/>
              </a:ext>
            </a:extLst>
          </p:cNvPr>
          <p:cNvSpPr>
            <a:spLocks noChangeArrowheads="1"/>
          </p:cNvSpPr>
          <p:nvPr/>
        </p:nvSpPr>
        <p:spPr bwMode="auto">
          <a:xfrm>
            <a:off x="4648200" y="6191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D03500E8-36B1-4B99-B2D5-C967F1C24DFC}"/>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5AC9B4E5-8BBB-45F9-B5A8-92076D36C608}"/>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CAF2851F-226C-4D00-AA4C-8E3953FD7193}"/>
              </a:ext>
            </a:extLst>
          </p:cNvPr>
          <p:cNvSpPr>
            <a:spLocks noChangeArrowheads="1"/>
          </p:cNvSpPr>
          <p:nvPr/>
        </p:nvSpPr>
        <p:spPr bwMode="auto">
          <a:xfrm>
            <a:off x="4638675" y="61785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340409C7-FE8D-4C63-9727-AB913150893C}"/>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C0A74277-8115-4544-9085-04EF114D9FD1}"/>
              </a:ext>
            </a:extLst>
          </p:cNvPr>
          <p:cNvSpPr txBox="1">
            <a:spLocks noChangeArrowheads="1"/>
          </p:cNvSpPr>
          <p:nvPr/>
        </p:nvSpPr>
        <p:spPr bwMode="auto">
          <a:xfrm>
            <a:off x="4343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D031D166-02CC-403E-A4F9-1E1CBBDFD434}"/>
              </a:ext>
            </a:extLst>
          </p:cNvPr>
          <p:cNvSpPr>
            <a:spLocks noChangeArrowheads="1"/>
          </p:cNvSpPr>
          <p:nvPr/>
        </p:nvSpPr>
        <p:spPr bwMode="auto">
          <a:xfrm>
            <a:off x="228600" y="4343400"/>
            <a:ext cx="4191000" cy="1430338"/>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Nhiệm vụ xây dựng </a:t>
            </a:r>
          </a:p>
          <a:p>
            <a:pPr algn="ctr" eaLnBrk="1" hangingPunct="1"/>
            <a:r>
              <a:rPr lang="en-US" altLang="en-US" sz="2400">
                <a:solidFill>
                  <a:schemeClr val="bg1"/>
                </a:solidFill>
              </a:rPr>
              <a:t>nền quốc phòng toàn dân, </a:t>
            </a:r>
          </a:p>
          <a:p>
            <a:pPr algn="ctr" eaLnBrk="1" hangingPunct="1"/>
            <a:r>
              <a:rPr lang="en-US" altLang="en-US" sz="2400">
                <a:solidFill>
                  <a:schemeClr val="bg1"/>
                </a:solidFill>
              </a:rPr>
              <a:t>an ninh nhân dân</a:t>
            </a:r>
            <a:endParaRPr lang="en-US" altLang="en-US" sz="2400" b="1">
              <a:solidFill>
                <a:schemeClr val="bg1"/>
              </a:solidFill>
            </a:endParaRPr>
          </a:p>
        </p:txBody>
      </p:sp>
      <p:sp>
        <p:nvSpPr>
          <p:cNvPr id="28" name="AutoShape 13">
            <a:extLst>
              <a:ext uri="{FF2B5EF4-FFF2-40B4-BE49-F238E27FC236}">
                <a16:creationId xmlns:a16="http://schemas.microsoft.com/office/drawing/2014/main" id="{16B16BF7-78C4-4F71-9E60-AF1C8F368F54}"/>
              </a:ext>
            </a:extLst>
          </p:cNvPr>
          <p:cNvSpPr>
            <a:spLocks noChangeArrowheads="1"/>
          </p:cNvSpPr>
          <p:nvPr/>
        </p:nvSpPr>
        <p:spPr bwMode="auto">
          <a:xfrm>
            <a:off x="4686300" y="2514600"/>
            <a:ext cx="4229100" cy="1430338"/>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Đặc trưng của </a:t>
            </a:r>
          </a:p>
          <a:p>
            <a:pPr algn="ctr" eaLnBrk="1" hangingPunct="1"/>
            <a:r>
              <a:rPr lang="en-US" altLang="en-US" sz="2400">
                <a:solidFill>
                  <a:schemeClr val="bg1"/>
                </a:solidFill>
              </a:rPr>
              <a:t>nền quốc phòng toàn dân, </a:t>
            </a:r>
          </a:p>
          <a:p>
            <a:pPr algn="ctr" eaLnBrk="1" hangingPunct="1"/>
            <a:r>
              <a:rPr lang="en-US" altLang="en-US" sz="2400">
                <a:solidFill>
                  <a:schemeClr val="bg1"/>
                </a:solidFill>
              </a:rPr>
              <a:t>an ninh nhân dân</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52046D54-B027-4AE0-A323-DFB21F7FBBBA}"/>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67</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7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87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97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2F5D545B-45F8-421D-B4BE-08CB49D5DADC}"/>
              </a:ext>
            </a:extLst>
          </p:cNvPr>
          <p:cNvSpPr>
            <a:spLocks noChangeArrowheads="1"/>
          </p:cNvSpPr>
          <p:nvPr/>
        </p:nvSpPr>
        <p:spPr bwMode="auto">
          <a:xfrm>
            <a:off x="4648200"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4BEBA4D5-EC24-4460-9E92-45936D80521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F9E8A36-002E-43E0-9EF2-F34EE39E5DEF}"/>
              </a:ext>
            </a:extLst>
          </p:cNvPr>
          <p:cNvSpPr txBox="1">
            <a:spLocks noChangeArrowheads="1"/>
          </p:cNvSpPr>
          <p:nvPr/>
        </p:nvSpPr>
        <p:spPr bwMode="auto">
          <a:xfrm>
            <a:off x="1301750" y="806450"/>
            <a:ext cx="7778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i="1"/>
              <a:t>Một trong những nội dung xây dựng</a:t>
            </a:r>
          </a:p>
          <a:p>
            <a:pPr algn="ctr"/>
            <a:r>
              <a:rPr lang="en-US" altLang="en-US" sz="2800" i="1"/>
              <a:t>thế trận QPTD, ANND là phân vùng chiến lược</a:t>
            </a:r>
          </a:p>
          <a:p>
            <a:pPr algn="ctr"/>
            <a:r>
              <a:rPr lang="en-US" altLang="en-US" sz="2800" i="1"/>
              <a:t>về QP&amp;AN kết hợp với:</a:t>
            </a:r>
          </a:p>
        </p:txBody>
      </p:sp>
      <p:sp>
        <p:nvSpPr>
          <p:cNvPr id="65541" name="AutoShape 5">
            <a:extLst>
              <a:ext uri="{FF2B5EF4-FFF2-40B4-BE49-F238E27FC236}">
                <a16:creationId xmlns:a16="http://schemas.microsoft.com/office/drawing/2014/main" id="{5D3C7B35-6518-4D16-89FB-29FEA6FEF8CF}"/>
              </a:ext>
            </a:extLst>
          </p:cNvPr>
          <p:cNvSpPr>
            <a:spLocks noChangeArrowheads="1"/>
          </p:cNvSpPr>
          <p:nvPr/>
        </p:nvSpPr>
        <p:spPr bwMode="auto">
          <a:xfrm>
            <a:off x="228600" y="4343400"/>
            <a:ext cx="4191000" cy="1430338"/>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t>C. Vùng kinh tế, dân cư</a:t>
            </a:r>
          </a:p>
        </p:txBody>
      </p:sp>
      <p:sp>
        <p:nvSpPr>
          <p:cNvPr id="65549" name="AutoShape 13">
            <a:extLst>
              <a:ext uri="{FF2B5EF4-FFF2-40B4-BE49-F238E27FC236}">
                <a16:creationId xmlns:a16="http://schemas.microsoft.com/office/drawing/2014/main" id="{67A0A07A-297F-4EC4-B5BC-F0AD7A25FD55}"/>
              </a:ext>
            </a:extLst>
          </p:cNvPr>
          <p:cNvSpPr>
            <a:spLocks noChangeArrowheads="1"/>
          </p:cNvSpPr>
          <p:nvPr/>
        </p:nvSpPr>
        <p:spPr bwMode="auto">
          <a:xfrm>
            <a:off x="228600" y="2514600"/>
            <a:ext cx="4181475" cy="141605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Quy hoạch dân cư</a:t>
            </a:r>
            <a:endParaRPr lang="vi-VN" altLang="en-US" sz="2400" b="1">
              <a:solidFill>
                <a:schemeClr val="bg1"/>
              </a:solidFill>
            </a:endParaRPr>
          </a:p>
        </p:txBody>
      </p:sp>
      <p:sp>
        <p:nvSpPr>
          <p:cNvPr id="137235" name="Oval 19">
            <a:extLst>
              <a:ext uri="{FF2B5EF4-FFF2-40B4-BE49-F238E27FC236}">
                <a16:creationId xmlns:a16="http://schemas.microsoft.com/office/drawing/2014/main" id="{49A8CC20-709B-42DC-8FDE-8FCC27398044}"/>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51560" name="Picture 20" descr="ani32">
            <a:hlinkClick r:id="rId7" action="ppaction://hlinksldjump"/>
            <a:extLst>
              <a:ext uri="{FF2B5EF4-FFF2-40B4-BE49-F238E27FC236}">
                <a16:creationId xmlns:a16="http://schemas.microsoft.com/office/drawing/2014/main" id="{21553D7A-7EC5-4D27-B67B-6AEB075180E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1500" y="60721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5A2D1807-9291-4DB1-B2FF-59EA4789642A}"/>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DFC678CB-C389-4FD4-A150-92B2CD128184}"/>
              </a:ext>
            </a:extLst>
          </p:cNvPr>
          <p:cNvSpPr>
            <a:spLocks noChangeArrowheads="1"/>
          </p:cNvSpPr>
          <p:nvPr/>
        </p:nvSpPr>
        <p:spPr bwMode="auto">
          <a:xfrm>
            <a:off x="46482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9FB06ED9-3516-44F3-B60A-145883ADB91E}"/>
              </a:ext>
            </a:extLst>
          </p:cNvPr>
          <p:cNvSpPr>
            <a:spLocks noChangeArrowheads="1"/>
          </p:cNvSpPr>
          <p:nvPr/>
        </p:nvSpPr>
        <p:spPr bwMode="auto">
          <a:xfrm>
            <a:off x="4648200" y="6191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BED42DB3-C943-45E0-A590-299FDF5A4E05}"/>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C41EEB0E-9341-40AF-A1D6-5AA6151898C9}"/>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245A302C-7ACB-4E61-B2D9-BE92E4836F0C}"/>
              </a:ext>
            </a:extLst>
          </p:cNvPr>
          <p:cNvSpPr>
            <a:spLocks noChangeArrowheads="1"/>
          </p:cNvSpPr>
          <p:nvPr/>
        </p:nvSpPr>
        <p:spPr bwMode="auto">
          <a:xfrm>
            <a:off x="4638675" y="61785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41DC6F8D-0FFB-40BF-89C6-76E113BC6730}"/>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261D14F5-ECE9-4143-8DFD-E1EDABCFF323}"/>
              </a:ext>
            </a:extLst>
          </p:cNvPr>
          <p:cNvSpPr txBox="1">
            <a:spLocks noChangeArrowheads="1"/>
          </p:cNvSpPr>
          <p:nvPr/>
        </p:nvSpPr>
        <p:spPr bwMode="auto">
          <a:xfrm>
            <a:off x="4343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835FE7AC-7054-4631-AB9B-54C11E1E184D}"/>
              </a:ext>
            </a:extLst>
          </p:cNvPr>
          <p:cNvSpPr>
            <a:spLocks noChangeArrowheads="1"/>
          </p:cNvSpPr>
          <p:nvPr/>
        </p:nvSpPr>
        <p:spPr bwMode="auto">
          <a:xfrm>
            <a:off x="4686300" y="4343400"/>
            <a:ext cx="4229100" cy="14478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Phương án phòng thủ</a:t>
            </a:r>
            <a:endParaRPr lang="en-US" altLang="en-US" sz="2400" b="1">
              <a:solidFill>
                <a:schemeClr val="bg1"/>
              </a:solidFill>
            </a:endParaRPr>
          </a:p>
        </p:txBody>
      </p:sp>
      <p:sp>
        <p:nvSpPr>
          <p:cNvPr id="28" name="AutoShape 13">
            <a:extLst>
              <a:ext uri="{FF2B5EF4-FFF2-40B4-BE49-F238E27FC236}">
                <a16:creationId xmlns:a16="http://schemas.microsoft.com/office/drawing/2014/main" id="{8B6C5D42-3BD8-40B3-AA5F-EB9635729BA9}"/>
              </a:ext>
            </a:extLst>
          </p:cNvPr>
          <p:cNvSpPr>
            <a:spLocks noChangeArrowheads="1"/>
          </p:cNvSpPr>
          <p:nvPr/>
        </p:nvSpPr>
        <p:spPr bwMode="auto">
          <a:xfrm>
            <a:off x="4686300" y="2514600"/>
            <a:ext cx="4229100" cy="141605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Bảo toàn lực lượng</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42889723-3FDF-47DC-9613-277AC1A9B444}"/>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68</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2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2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2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51736614-CD7B-44C0-B35C-0C712F73F714}"/>
              </a:ext>
            </a:extLst>
          </p:cNvPr>
          <p:cNvSpPr>
            <a:spLocks noChangeArrowheads="1"/>
          </p:cNvSpPr>
          <p:nvPr/>
        </p:nvSpPr>
        <p:spPr bwMode="auto">
          <a:xfrm>
            <a:off x="4648200"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24DFEA53-3CBF-4055-82E7-E473AC5D7D5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13450"/>
            <a:ext cx="7286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2F475EF-F8F5-4E8F-A454-924DA9513694}"/>
              </a:ext>
            </a:extLst>
          </p:cNvPr>
          <p:cNvSpPr txBox="1">
            <a:spLocks noChangeArrowheads="1"/>
          </p:cNvSpPr>
          <p:nvPr/>
        </p:nvSpPr>
        <p:spPr bwMode="auto">
          <a:xfrm>
            <a:off x="1258888" y="762000"/>
            <a:ext cx="7778750"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200" i="1"/>
              <a:t>“Năng lực lãnh đạo của Đảng, quản lý điều hành</a:t>
            </a:r>
          </a:p>
          <a:p>
            <a:pPr algn="ctr">
              <a:spcBef>
                <a:spcPct val="20000"/>
              </a:spcBef>
            </a:pPr>
            <a:r>
              <a:rPr lang="en-US" altLang="en-US" sz="2200" i="1"/>
              <a:t>của NN; ý chí quyết tâm của nhân dân, của các LLVTND</a:t>
            </a:r>
          </a:p>
          <a:p>
            <a:pPr algn="ctr">
              <a:spcBef>
                <a:spcPct val="20000"/>
              </a:spcBef>
            </a:pPr>
            <a:r>
              <a:rPr lang="en-US" altLang="en-US" sz="2200" i="1"/>
              <a:t>sẵn sàng đáp ứng yêu cầu thực hiện nhiệm vụ</a:t>
            </a:r>
          </a:p>
          <a:p>
            <a:pPr algn="ctr">
              <a:spcBef>
                <a:spcPct val="20000"/>
              </a:spcBef>
            </a:pPr>
            <a:r>
              <a:rPr lang="en-US" altLang="en-US" sz="2200" i="1"/>
              <a:t>QP&amp;AN, BVTQ”</a:t>
            </a:r>
            <a:r>
              <a:rPr lang="en-US" altLang="en-US" sz="2200"/>
              <a:t> là biểu hiện của:</a:t>
            </a:r>
          </a:p>
        </p:txBody>
      </p:sp>
      <p:sp>
        <p:nvSpPr>
          <p:cNvPr id="65541" name="AutoShape 5">
            <a:extLst>
              <a:ext uri="{FF2B5EF4-FFF2-40B4-BE49-F238E27FC236}">
                <a16:creationId xmlns:a16="http://schemas.microsoft.com/office/drawing/2014/main" id="{0F7DD2D6-C699-419A-8B20-663CEF06AA90}"/>
              </a:ext>
            </a:extLst>
          </p:cNvPr>
          <p:cNvSpPr>
            <a:spLocks noChangeArrowheads="1"/>
          </p:cNvSpPr>
          <p:nvPr/>
        </p:nvSpPr>
        <p:spPr bwMode="auto">
          <a:xfrm>
            <a:off x="4638675" y="2514600"/>
            <a:ext cx="4276725" cy="1430338"/>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t>B. Tiềm lực chính trị, </a:t>
            </a:r>
          </a:p>
          <a:p>
            <a:pPr algn="ctr" eaLnBrk="1" hangingPunct="1">
              <a:spcBef>
                <a:spcPct val="20000"/>
              </a:spcBef>
            </a:pPr>
            <a:r>
              <a:rPr lang="en-US" altLang="en-US" sz="2000"/>
              <a:t>tinh thần</a:t>
            </a:r>
          </a:p>
        </p:txBody>
      </p:sp>
      <p:sp>
        <p:nvSpPr>
          <p:cNvPr id="65549" name="AutoShape 13">
            <a:extLst>
              <a:ext uri="{FF2B5EF4-FFF2-40B4-BE49-F238E27FC236}">
                <a16:creationId xmlns:a16="http://schemas.microsoft.com/office/drawing/2014/main" id="{8E5BC3B6-0C42-4C94-853D-8B862E4BDA92}"/>
              </a:ext>
            </a:extLst>
          </p:cNvPr>
          <p:cNvSpPr>
            <a:spLocks noChangeArrowheads="1"/>
          </p:cNvSpPr>
          <p:nvPr/>
        </p:nvSpPr>
        <p:spPr bwMode="auto">
          <a:xfrm>
            <a:off x="228600" y="2514600"/>
            <a:ext cx="4181475"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Sự vững mạnh về </a:t>
            </a:r>
          </a:p>
          <a:p>
            <a:pPr algn="ctr"/>
            <a:r>
              <a:rPr lang="en-US" altLang="en-US" sz="2400">
                <a:solidFill>
                  <a:schemeClr val="bg1"/>
                </a:solidFill>
              </a:rPr>
              <a:t>quốc phòng, an ninh</a:t>
            </a:r>
            <a:endParaRPr lang="vi-VN" altLang="en-US" sz="2400" b="1">
              <a:solidFill>
                <a:schemeClr val="bg1"/>
              </a:solidFill>
            </a:endParaRPr>
          </a:p>
        </p:txBody>
      </p:sp>
      <p:sp>
        <p:nvSpPr>
          <p:cNvPr id="137235" name="Oval 19">
            <a:extLst>
              <a:ext uri="{FF2B5EF4-FFF2-40B4-BE49-F238E27FC236}">
                <a16:creationId xmlns:a16="http://schemas.microsoft.com/office/drawing/2014/main" id="{51EF4C38-6AA4-4C8D-B007-1A9161B3EC1D}"/>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53608" name="Picture 20" descr="ani32">
            <a:hlinkClick r:id="rId7" action="ppaction://hlinksldjump"/>
            <a:extLst>
              <a:ext uri="{FF2B5EF4-FFF2-40B4-BE49-F238E27FC236}">
                <a16:creationId xmlns:a16="http://schemas.microsoft.com/office/drawing/2014/main" id="{8838A5D5-D10D-426C-914F-DFF568714B7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1500" y="60721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B2DFEAE4-DCCE-4C27-8B44-DFAD1D5B9591}"/>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DF676FE9-63D7-4B4F-A3C7-D67BC2B5C009}"/>
              </a:ext>
            </a:extLst>
          </p:cNvPr>
          <p:cNvSpPr>
            <a:spLocks noChangeArrowheads="1"/>
          </p:cNvSpPr>
          <p:nvPr/>
        </p:nvSpPr>
        <p:spPr bwMode="auto">
          <a:xfrm>
            <a:off x="46482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9F37853C-8E0A-4327-A011-862B18DB427E}"/>
              </a:ext>
            </a:extLst>
          </p:cNvPr>
          <p:cNvSpPr>
            <a:spLocks noChangeArrowheads="1"/>
          </p:cNvSpPr>
          <p:nvPr/>
        </p:nvSpPr>
        <p:spPr bwMode="auto">
          <a:xfrm>
            <a:off x="4648200" y="6191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8386609F-0F0A-4FC8-B323-38D11C6B998B}"/>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CA31EC19-6F52-4E8D-9C00-22E02DB2BECA}"/>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EFDA5B8F-9702-471E-83D9-D1643680A89B}"/>
              </a:ext>
            </a:extLst>
          </p:cNvPr>
          <p:cNvSpPr>
            <a:spLocks noChangeArrowheads="1"/>
          </p:cNvSpPr>
          <p:nvPr/>
        </p:nvSpPr>
        <p:spPr bwMode="auto">
          <a:xfrm>
            <a:off x="4638675" y="61785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E5A4F00F-5D8D-4982-8714-0F533B96C328}"/>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689C71F4-99FF-4371-BA5E-60838C83582D}"/>
              </a:ext>
            </a:extLst>
          </p:cNvPr>
          <p:cNvSpPr txBox="1">
            <a:spLocks noChangeArrowheads="1"/>
          </p:cNvSpPr>
          <p:nvPr/>
        </p:nvSpPr>
        <p:spPr bwMode="auto">
          <a:xfrm>
            <a:off x="4343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57327652-21E9-41B8-BA81-0C94C35F0798}"/>
              </a:ext>
            </a:extLst>
          </p:cNvPr>
          <p:cNvSpPr>
            <a:spLocks noChangeArrowheads="1"/>
          </p:cNvSpPr>
          <p:nvPr/>
        </p:nvSpPr>
        <p:spPr bwMode="auto">
          <a:xfrm>
            <a:off x="4686300" y="4343400"/>
            <a:ext cx="4229100" cy="1430338"/>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D. Tiềm lực quân sự, </a:t>
            </a:r>
          </a:p>
          <a:p>
            <a:pPr algn="ctr" eaLnBrk="1" hangingPunct="1"/>
            <a:r>
              <a:rPr lang="en-US" altLang="en-US" sz="2400">
                <a:solidFill>
                  <a:schemeClr val="bg1"/>
                </a:solidFill>
              </a:rPr>
              <a:t>an ninh</a:t>
            </a:r>
            <a:endParaRPr lang="en-US" altLang="en-US" sz="2400" b="1">
              <a:solidFill>
                <a:schemeClr val="bg1"/>
              </a:solidFill>
            </a:endParaRPr>
          </a:p>
        </p:txBody>
      </p:sp>
      <p:sp>
        <p:nvSpPr>
          <p:cNvPr id="28" name="AutoShape 13">
            <a:extLst>
              <a:ext uri="{FF2B5EF4-FFF2-40B4-BE49-F238E27FC236}">
                <a16:creationId xmlns:a16="http://schemas.microsoft.com/office/drawing/2014/main" id="{C490EC9A-C121-46C6-8756-0160D18B18AB}"/>
              </a:ext>
            </a:extLst>
          </p:cNvPr>
          <p:cNvSpPr>
            <a:spLocks noChangeArrowheads="1"/>
          </p:cNvSpPr>
          <p:nvPr/>
        </p:nvSpPr>
        <p:spPr bwMode="auto">
          <a:xfrm>
            <a:off x="228600" y="4343400"/>
            <a:ext cx="4191000" cy="1430338"/>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Ý chí quyết tâm </a:t>
            </a:r>
          </a:p>
          <a:p>
            <a:pPr algn="ctr" eaLnBrk="1" hangingPunct="1"/>
            <a:r>
              <a:rPr lang="en-US" altLang="en-US" sz="2400">
                <a:solidFill>
                  <a:schemeClr val="bg1"/>
                </a:solidFill>
              </a:rPr>
              <a:t>bảo vệ Tổ quốc</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C0456BE8-8C3E-47AD-A2EE-D3029A1DCE3F}"/>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69</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5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5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ext Box 4">
            <a:extLst>
              <a:ext uri="{FF2B5EF4-FFF2-40B4-BE49-F238E27FC236}">
                <a16:creationId xmlns:a16="http://schemas.microsoft.com/office/drawing/2014/main" id="{438200A2-51C2-48E9-9E8F-4F70B672D6F7}"/>
              </a:ext>
            </a:extLst>
          </p:cNvPr>
          <p:cNvSpPr txBox="1">
            <a:spLocks noChangeArrowheads="1"/>
          </p:cNvSpPr>
          <p:nvPr/>
        </p:nvSpPr>
        <p:spPr bwMode="auto">
          <a:xfrm>
            <a:off x="1633538" y="1227138"/>
            <a:ext cx="7281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Mục đích xây dựng nền</a:t>
            </a:r>
          </a:p>
          <a:p>
            <a:pPr algn="ctr"/>
            <a:r>
              <a:rPr lang="en-US" altLang="en-US" sz="3000"/>
              <a:t>QPTD, ANND vững mạnh là để:</a:t>
            </a:r>
          </a:p>
        </p:txBody>
      </p:sp>
      <p:sp>
        <p:nvSpPr>
          <p:cNvPr id="26627" name="AutoShape 5">
            <a:extLst>
              <a:ext uri="{FF2B5EF4-FFF2-40B4-BE49-F238E27FC236}">
                <a16:creationId xmlns:a16="http://schemas.microsoft.com/office/drawing/2014/main" id="{6B018B4F-6B0C-4CA8-8950-36EE80A03800}"/>
              </a:ext>
            </a:extLst>
          </p:cNvPr>
          <p:cNvSpPr>
            <a:spLocks noChangeArrowheads="1"/>
          </p:cNvSpPr>
          <p:nvPr/>
        </p:nvSpPr>
        <p:spPr bwMode="auto">
          <a:xfrm>
            <a:off x="4648200" y="2514600"/>
            <a:ext cx="42672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B. Tạo thế chủ động</a:t>
            </a:r>
          </a:p>
          <a:p>
            <a:pPr algn="ctr" eaLnBrk="1" hangingPunct="1"/>
            <a:r>
              <a:rPr lang="en-US" altLang="en-US" sz="2400"/>
              <a:t>cho sự nghiệp xây dựng </a:t>
            </a:r>
          </a:p>
          <a:p>
            <a:pPr algn="ctr" eaLnBrk="1" hangingPunct="1"/>
            <a:r>
              <a:rPr lang="en-US" altLang="en-US" sz="2400"/>
              <a:t>và bảo vệ Tổ quốc</a:t>
            </a:r>
          </a:p>
        </p:txBody>
      </p:sp>
      <p:sp>
        <p:nvSpPr>
          <p:cNvPr id="26628" name="AutoShape 13">
            <a:extLst>
              <a:ext uri="{FF2B5EF4-FFF2-40B4-BE49-F238E27FC236}">
                <a16:creationId xmlns:a16="http://schemas.microsoft.com/office/drawing/2014/main" id="{99834B7A-8EA8-425F-8257-85BEB164198C}"/>
              </a:ext>
            </a:extLst>
          </p:cNvPr>
          <p:cNvSpPr>
            <a:spLocks noChangeArrowheads="1"/>
          </p:cNvSpPr>
          <p:nvPr/>
        </p:nvSpPr>
        <p:spPr bwMode="auto">
          <a:xfrm>
            <a:off x="228600" y="25146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a:t> A. Tạo ra cơ sở vật chất, </a:t>
            </a:r>
          </a:p>
          <a:p>
            <a:pPr algn="ctr" eaLnBrk="1" hangingPunct="1"/>
            <a:r>
              <a:rPr lang="en-US" altLang="en-US" sz="2700"/>
              <a:t>nâng cao đời sống cho </a:t>
            </a:r>
          </a:p>
          <a:p>
            <a:pPr algn="ctr" eaLnBrk="1" hangingPunct="1"/>
            <a:r>
              <a:rPr lang="en-US" altLang="en-US" sz="2700"/>
              <a:t>lực lượng vũ trang</a:t>
            </a:r>
            <a:endParaRPr lang="en-US" altLang="en-US" sz="2700" b="1"/>
          </a:p>
        </p:txBody>
      </p:sp>
      <p:sp>
        <p:nvSpPr>
          <p:cNvPr id="26629" name="AutoShape 13">
            <a:extLst>
              <a:ext uri="{FF2B5EF4-FFF2-40B4-BE49-F238E27FC236}">
                <a16:creationId xmlns:a16="http://schemas.microsoft.com/office/drawing/2014/main" id="{E61C16B3-072A-436E-8EB0-F9D2628EF133}"/>
              </a:ext>
            </a:extLst>
          </p:cNvPr>
          <p:cNvSpPr>
            <a:spLocks noChangeArrowheads="1"/>
          </p:cNvSpPr>
          <p:nvPr/>
        </p:nvSpPr>
        <p:spPr bwMode="auto">
          <a:xfrm>
            <a:off x="4648200" y="43434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a:t> D. Tạo được môi trường</a:t>
            </a:r>
          </a:p>
          <a:p>
            <a:pPr algn="ctr" eaLnBrk="1" hangingPunct="1"/>
            <a:r>
              <a:rPr lang="en-US" altLang="en-US" sz="2700"/>
              <a:t> hòa bình để phát triển </a:t>
            </a:r>
          </a:p>
          <a:p>
            <a:pPr algn="ctr" eaLnBrk="1" hangingPunct="1"/>
            <a:r>
              <a:rPr lang="en-US" altLang="en-US" sz="2700"/>
              <a:t>kinh tế đất nước </a:t>
            </a:r>
            <a:endParaRPr lang="en-US" altLang="en-US" sz="2700" b="1"/>
          </a:p>
        </p:txBody>
      </p:sp>
      <p:sp>
        <p:nvSpPr>
          <p:cNvPr id="26630" name="AutoShape 13">
            <a:extLst>
              <a:ext uri="{FF2B5EF4-FFF2-40B4-BE49-F238E27FC236}">
                <a16:creationId xmlns:a16="http://schemas.microsoft.com/office/drawing/2014/main" id="{C7B8B5FC-E285-4FF7-8DEA-CD57E1DEB808}"/>
              </a:ext>
            </a:extLst>
          </p:cNvPr>
          <p:cNvSpPr>
            <a:spLocks noChangeArrowheads="1"/>
          </p:cNvSpPr>
          <p:nvPr/>
        </p:nvSpPr>
        <p:spPr bwMode="auto">
          <a:xfrm>
            <a:off x="228600" y="43434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a:t> C. Tạo ra tiềm lực quân </a:t>
            </a:r>
          </a:p>
          <a:p>
            <a:pPr algn="ctr" eaLnBrk="1" hangingPunct="1"/>
            <a:r>
              <a:rPr lang="en-US" altLang="en-US" sz="2700"/>
              <a:t>sự để phòng thủ, bảo vệ </a:t>
            </a:r>
          </a:p>
          <a:p>
            <a:pPr algn="ctr" eaLnBrk="1" hangingPunct="1"/>
            <a:r>
              <a:rPr lang="en-US" altLang="en-US" sz="2700"/>
              <a:t>vững chắc Tổ quốc</a:t>
            </a:r>
            <a:endParaRPr lang="en-US" altLang="en-US" sz="2700" b="1"/>
          </a:p>
        </p:txBody>
      </p:sp>
      <p:sp>
        <p:nvSpPr>
          <p:cNvPr id="26631" name="Text Box 15">
            <a:extLst>
              <a:ext uri="{FF2B5EF4-FFF2-40B4-BE49-F238E27FC236}">
                <a16:creationId xmlns:a16="http://schemas.microsoft.com/office/drawing/2014/main" id="{9687D476-A330-40FC-A359-417B98BC061D}"/>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07</a:t>
            </a:r>
          </a:p>
        </p:txBody>
      </p:sp>
    </p:spTree>
  </p:cSld>
  <p:clrMapOvr>
    <a:masterClrMapping/>
  </p:clrMapOvr>
  <p:transition spd="slow" advClick="0"/>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80B8BA6C-154C-49E3-90C3-9DA2129CE950}"/>
              </a:ext>
            </a:extLst>
          </p:cNvPr>
          <p:cNvSpPr>
            <a:spLocks noChangeArrowheads="1"/>
          </p:cNvSpPr>
          <p:nvPr/>
        </p:nvSpPr>
        <p:spPr bwMode="auto">
          <a:xfrm>
            <a:off x="4648200"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01659167-CED8-47D7-BB00-29B2C8ED9BF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6000750"/>
            <a:ext cx="7286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FE779DE-F9AB-4592-A67A-9031F6D19060}"/>
              </a:ext>
            </a:extLst>
          </p:cNvPr>
          <p:cNvSpPr txBox="1">
            <a:spLocks noChangeArrowheads="1"/>
          </p:cNvSpPr>
          <p:nvPr/>
        </p:nvSpPr>
        <p:spPr bwMode="auto">
          <a:xfrm>
            <a:off x="1311275" y="968375"/>
            <a:ext cx="77406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700" i="1"/>
              <a:t>Trong xây dưng tiềm lực QP&amp;AN, tiềm lực</a:t>
            </a:r>
          </a:p>
          <a:p>
            <a:pPr algn="ctr">
              <a:spcBef>
                <a:spcPct val="20000"/>
              </a:spcBef>
            </a:pPr>
            <a:r>
              <a:rPr lang="en-US" altLang="en-US" sz="2700" i="1"/>
              <a:t>tạo sức mạnh vật chất cho nền QPTD, ANND là:</a:t>
            </a:r>
          </a:p>
        </p:txBody>
      </p:sp>
      <p:sp>
        <p:nvSpPr>
          <p:cNvPr id="65541" name="AutoShape 5">
            <a:extLst>
              <a:ext uri="{FF2B5EF4-FFF2-40B4-BE49-F238E27FC236}">
                <a16:creationId xmlns:a16="http://schemas.microsoft.com/office/drawing/2014/main" id="{1421751E-BC34-4600-AB74-75839B0BDBC6}"/>
              </a:ext>
            </a:extLst>
          </p:cNvPr>
          <p:cNvSpPr>
            <a:spLocks noChangeArrowheads="1"/>
          </p:cNvSpPr>
          <p:nvPr/>
        </p:nvSpPr>
        <p:spPr bwMode="auto">
          <a:xfrm>
            <a:off x="4648200" y="4343400"/>
            <a:ext cx="426720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t>D. Tiềm lực kinh tế</a:t>
            </a:r>
          </a:p>
        </p:txBody>
      </p:sp>
      <p:sp>
        <p:nvSpPr>
          <p:cNvPr id="65549" name="AutoShape 13">
            <a:extLst>
              <a:ext uri="{FF2B5EF4-FFF2-40B4-BE49-F238E27FC236}">
                <a16:creationId xmlns:a16="http://schemas.microsoft.com/office/drawing/2014/main" id="{D7D156B9-DDC6-46BE-9E0B-7AAFB023CAF7}"/>
              </a:ext>
            </a:extLst>
          </p:cNvPr>
          <p:cNvSpPr>
            <a:spLocks noChangeArrowheads="1"/>
          </p:cNvSpPr>
          <p:nvPr/>
        </p:nvSpPr>
        <p:spPr bwMode="auto">
          <a:xfrm>
            <a:off x="228600" y="2514600"/>
            <a:ext cx="4175125" cy="14478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bg1"/>
                </a:solidFill>
              </a:rPr>
              <a:t> A. Tiềm lực quân sự</a:t>
            </a:r>
            <a:endParaRPr lang="vi-VN" altLang="en-US" sz="2400" b="1">
              <a:solidFill>
                <a:schemeClr val="bg1"/>
              </a:solidFill>
            </a:endParaRPr>
          </a:p>
        </p:txBody>
      </p:sp>
      <p:sp>
        <p:nvSpPr>
          <p:cNvPr id="137235" name="Oval 19">
            <a:extLst>
              <a:ext uri="{FF2B5EF4-FFF2-40B4-BE49-F238E27FC236}">
                <a16:creationId xmlns:a16="http://schemas.microsoft.com/office/drawing/2014/main" id="{DC91EDE8-0C1C-4359-9F9D-B4839CC9E6F0}"/>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55656" name="Picture 20" descr="ani32">
            <a:hlinkClick r:id="rId7" action="ppaction://hlinksldjump"/>
            <a:extLst>
              <a:ext uri="{FF2B5EF4-FFF2-40B4-BE49-F238E27FC236}">
                <a16:creationId xmlns:a16="http://schemas.microsoft.com/office/drawing/2014/main" id="{80E78ECC-4243-4C20-86B8-1803ECFD1FB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2865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834703F4-D2B3-4D18-A149-802D0B8C3625}"/>
              </a:ext>
            </a:extLst>
          </p:cNvPr>
          <p:cNvSpPr>
            <a:spLocks noChangeArrowheads="1"/>
          </p:cNvSpPr>
          <p:nvPr/>
        </p:nvSpPr>
        <p:spPr bwMode="auto">
          <a:xfrm>
            <a:off x="4648200"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7B4E0770-8DB6-4CF6-A45E-8E4050B1F8F4}"/>
              </a:ext>
            </a:extLst>
          </p:cNvPr>
          <p:cNvSpPr>
            <a:spLocks noChangeArrowheads="1"/>
          </p:cNvSpPr>
          <p:nvPr/>
        </p:nvSpPr>
        <p:spPr bwMode="auto">
          <a:xfrm>
            <a:off x="46482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81BA720F-ED58-4D05-854D-63F2490D19BA}"/>
              </a:ext>
            </a:extLst>
          </p:cNvPr>
          <p:cNvSpPr>
            <a:spLocks noChangeArrowheads="1"/>
          </p:cNvSpPr>
          <p:nvPr/>
        </p:nvSpPr>
        <p:spPr bwMode="auto">
          <a:xfrm>
            <a:off x="4648200" y="6191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53E5D468-0AD3-4584-B192-D85990D4449A}"/>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684E7615-95A8-4308-8F23-DA98F91A78F8}"/>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02667C84-6EE6-4ADB-9A74-FB21FB23343B}"/>
              </a:ext>
            </a:extLst>
          </p:cNvPr>
          <p:cNvSpPr>
            <a:spLocks noChangeArrowheads="1"/>
          </p:cNvSpPr>
          <p:nvPr/>
        </p:nvSpPr>
        <p:spPr bwMode="auto">
          <a:xfrm>
            <a:off x="4638675" y="61785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B8578AE9-A80F-4315-BDF3-F010324B9ED9}"/>
              </a:ext>
            </a:extLst>
          </p:cNvPr>
          <p:cNvSpPr txBox="1">
            <a:spLocks noChangeArrowheads="1"/>
          </p:cNvSpPr>
          <p:nvPr/>
        </p:nvSpPr>
        <p:spPr bwMode="auto">
          <a:xfrm>
            <a:off x="3352800" y="6415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BA316D65-4C45-451C-A3E4-EB8FA2F820F5}"/>
              </a:ext>
            </a:extLst>
          </p:cNvPr>
          <p:cNvSpPr txBox="1">
            <a:spLocks noChangeArrowheads="1"/>
          </p:cNvSpPr>
          <p:nvPr/>
        </p:nvSpPr>
        <p:spPr bwMode="auto">
          <a:xfrm>
            <a:off x="4343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28D3D94B-1F9A-4B99-9A19-C170BF582A3E}"/>
              </a:ext>
            </a:extLst>
          </p:cNvPr>
          <p:cNvSpPr>
            <a:spLocks noChangeArrowheads="1"/>
          </p:cNvSpPr>
          <p:nvPr/>
        </p:nvSpPr>
        <p:spPr bwMode="auto">
          <a:xfrm>
            <a:off x="4676775" y="2514600"/>
            <a:ext cx="4238625" cy="14478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B. Tiềm lực khoa học</a:t>
            </a:r>
            <a:endParaRPr lang="en-US" altLang="en-US" sz="2400" b="1">
              <a:solidFill>
                <a:schemeClr val="bg1"/>
              </a:solidFill>
            </a:endParaRPr>
          </a:p>
        </p:txBody>
      </p:sp>
      <p:sp>
        <p:nvSpPr>
          <p:cNvPr id="28" name="AutoShape 13">
            <a:extLst>
              <a:ext uri="{FF2B5EF4-FFF2-40B4-BE49-F238E27FC236}">
                <a16:creationId xmlns:a16="http://schemas.microsoft.com/office/drawing/2014/main" id="{A5A142D8-7AF3-4E2F-B41D-73C52E298BBE}"/>
              </a:ext>
            </a:extLst>
          </p:cNvPr>
          <p:cNvSpPr>
            <a:spLocks noChangeArrowheads="1"/>
          </p:cNvSpPr>
          <p:nvPr/>
        </p:nvSpPr>
        <p:spPr bwMode="auto">
          <a:xfrm>
            <a:off x="228600" y="4343400"/>
            <a:ext cx="4175125" cy="14478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Tiềm lực chính trị</a:t>
            </a:r>
            <a:endParaRPr lang="en-US" altLang="en-US" sz="2400" b="1">
              <a:solidFill>
                <a:schemeClr val="bg1"/>
              </a:solidFill>
            </a:endParaRPr>
          </a:p>
        </p:txBody>
      </p:sp>
      <p:sp>
        <p:nvSpPr>
          <p:cNvPr id="29" name="Rectangle: Rounded Corners 28">
            <a:extLst>
              <a:ext uri="{FF2B5EF4-FFF2-40B4-BE49-F238E27FC236}">
                <a16:creationId xmlns:a16="http://schemas.microsoft.com/office/drawing/2014/main" id="{E99DC801-8841-4616-9B0A-C44330AD7759}"/>
              </a:ext>
            </a:extLst>
          </p:cNvPr>
          <p:cNvSpPr/>
          <p:nvPr/>
        </p:nvSpPr>
        <p:spPr bwMode="auto">
          <a:xfrm>
            <a:off x="106363" y="898525"/>
            <a:ext cx="1152525" cy="1152525"/>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CÂU</a:t>
            </a:r>
          </a:p>
          <a:p>
            <a:pPr algn="ctr" eaLnBrk="1" hangingPunct="1">
              <a:defRPr/>
            </a:pPr>
            <a:r>
              <a:rPr lang="en-US" sz="3000" b="1">
                <a:solidFill>
                  <a:schemeClr val="tx1"/>
                </a:solidFill>
                <a:latin typeface="Times New Roman" panose="02020603050405020304" pitchFamily="18" charset="0"/>
                <a:cs typeface="Times New Roman" panose="02020603050405020304" pitchFamily="18" charset="0"/>
              </a:rPr>
              <a:t>70</a:t>
            </a:r>
            <a:endParaRPr lang="vi-VN" sz="3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7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7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10A5B217-2E33-45B8-857C-78313B4809D1}"/>
              </a:ext>
            </a:extLst>
          </p:cNvPr>
          <p:cNvSpPr txBox="1">
            <a:spLocks noChangeArrowheads="1"/>
          </p:cNvSpPr>
          <p:nvPr/>
        </p:nvSpPr>
        <p:spPr bwMode="auto">
          <a:xfrm>
            <a:off x="1990725" y="1227138"/>
            <a:ext cx="6858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Để xây dựng nền QPTD,</a:t>
            </a:r>
          </a:p>
          <a:p>
            <a:pPr algn="ctr"/>
            <a:r>
              <a:rPr lang="en-US" altLang="en-US" sz="3000"/>
              <a:t>ANND hiện nay, chúng ta phải:</a:t>
            </a:r>
          </a:p>
        </p:txBody>
      </p:sp>
      <p:sp>
        <p:nvSpPr>
          <p:cNvPr id="28675" name="AutoShape 5">
            <a:extLst>
              <a:ext uri="{FF2B5EF4-FFF2-40B4-BE49-F238E27FC236}">
                <a16:creationId xmlns:a16="http://schemas.microsoft.com/office/drawing/2014/main" id="{2CF7F143-040D-453A-B237-B6117D7A6730}"/>
              </a:ext>
            </a:extLst>
          </p:cNvPr>
          <p:cNvSpPr>
            <a:spLocks noChangeArrowheads="1"/>
          </p:cNvSpPr>
          <p:nvPr/>
        </p:nvSpPr>
        <p:spPr bwMode="auto">
          <a:xfrm>
            <a:off x="228600" y="4343400"/>
            <a:ext cx="421005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t>C. Thường xuyên</a:t>
            </a:r>
          </a:p>
          <a:p>
            <a:pPr algn="ctr" eaLnBrk="1" hangingPunct="1"/>
            <a:r>
              <a:rPr lang="en-US" altLang="vi-VN" sz="2400"/>
              <a:t>thực hiện giáo dục</a:t>
            </a:r>
          </a:p>
          <a:p>
            <a:pPr algn="ctr" eaLnBrk="1" hangingPunct="1"/>
            <a:r>
              <a:rPr lang="en-US" altLang="vi-VN" sz="2400"/>
              <a:t>quốc phòng, an ninh</a:t>
            </a:r>
          </a:p>
        </p:txBody>
      </p:sp>
      <p:sp>
        <p:nvSpPr>
          <p:cNvPr id="65546" name="AutoShape 10">
            <a:extLst>
              <a:ext uri="{FF2B5EF4-FFF2-40B4-BE49-F238E27FC236}">
                <a16:creationId xmlns:a16="http://schemas.microsoft.com/office/drawing/2014/main" id="{72045CF1-D466-4B30-B09C-6A693D4EBD71}"/>
              </a:ext>
            </a:extLst>
          </p:cNvPr>
          <p:cNvSpPr>
            <a:spLocks noChangeArrowheads="1"/>
          </p:cNvSpPr>
          <p:nvPr/>
        </p:nvSpPr>
        <p:spPr bwMode="auto">
          <a:xfrm>
            <a:off x="228600" y="2514600"/>
            <a:ext cx="4210050" cy="1447800"/>
          </a:xfrm>
          <a:prstGeom prst="flowChartTerminator">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700" dirty="0">
                <a:solidFill>
                  <a:schemeClr val="tx1"/>
                </a:solidFill>
              </a:rPr>
              <a:t> A. </a:t>
            </a:r>
            <a:r>
              <a:rPr lang="en-US" sz="2700" err="1">
                <a:solidFill>
                  <a:schemeClr val="tx1"/>
                </a:solidFill>
              </a:rPr>
              <a:t>Tăng</a:t>
            </a:r>
            <a:r>
              <a:rPr lang="en-US" sz="2700">
                <a:solidFill>
                  <a:schemeClr val="tx1"/>
                </a:solidFill>
              </a:rPr>
              <a:t> cường</a:t>
            </a:r>
            <a:endParaRPr lang="en-US" sz="2700" dirty="0">
              <a:solidFill>
                <a:schemeClr val="tx1"/>
              </a:solidFill>
            </a:endParaRPr>
          </a:p>
          <a:p>
            <a:pPr algn="ctr" eaLnBrk="1" hangingPunct="1">
              <a:defRPr/>
            </a:pPr>
            <a:r>
              <a:rPr lang="en-US" sz="2700">
                <a:solidFill>
                  <a:schemeClr val="tx1"/>
                </a:solidFill>
              </a:rPr>
              <a:t>vai trò </a:t>
            </a:r>
            <a:r>
              <a:rPr lang="en-US" sz="2700" dirty="0" err="1">
                <a:solidFill>
                  <a:schemeClr val="tx1"/>
                </a:solidFill>
              </a:rPr>
              <a:t>của</a:t>
            </a:r>
            <a:r>
              <a:rPr lang="en-US" sz="2700" dirty="0">
                <a:solidFill>
                  <a:schemeClr val="tx1"/>
                </a:solidFill>
              </a:rPr>
              <a:t> </a:t>
            </a:r>
            <a:r>
              <a:rPr lang="en-US" sz="2700" dirty="0" err="1">
                <a:solidFill>
                  <a:schemeClr val="tx1"/>
                </a:solidFill>
              </a:rPr>
              <a:t>các</a:t>
            </a:r>
            <a:r>
              <a:rPr lang="en-US" sz="2700" dirty="0">
                <a:solidFill>
                  <a:schemeClr val="tx1"/>
                </a:solidFill>
              </a:rPr>
              <a:t> </a:t>
            </a:r>
            <a:r>
              <a:rPr lang="en-US" sz="2700" dirty="0" err="1">
                <a:solidFill>
                  <a:schemeClr val="tx1"/>
                </a:solidFill>
              </a:rPr>
              <a:t>tổ</a:t>
            </a:r>
            <a:r>
              <a:rPr lang="en-US" sz="2700" dirty="0">
                <a:solidFill>
                  <a:schemeClr val="tx1"/>
                </a:solidFill>
              </a:rPr>
              <a:t> </a:t>
            </a:r>
            <a:r>
              <a:rPr lang="en-US" sz="2700" dirty="0" err="1">
                <a:solidFill>
                  <a:schemeClr val="tx1"/>
                </a:solidFill>
              </a:rPr>
              <a:t>chức</a:t>
            </a:r>
            <a:r>
              <a:rPr lang="en-US" sz="2700" dirty="0">
                <a:solidFill>
                  <a:schemeClr val="tx1"/>
                </a:solidFill>
              </a:rPr>
              <a:t> </a:t>
            </a:r>
          </a:p>
          <a:p>
            <a:pPr algn="ctr" eaLnBrk="1" hangingPunct="1">
              <a:defRPr/>
            </a:pPr>
            <a:r>
              <a:rPr lang="en-US" sz="2700" dirty="0" err="1">
                <a:solidFill>
                  <a:schemeClr val="tx1"/>
                </a:solidFill>
              </a:rPr>
              <a:t>quần</a:t>
            </a:r>
            <a:r>
              <a:rPr lang="en-US" sz="2700" dirty="0">
                <a:solidFill>
                  <a:schemeClr val="tx1"/>
                </a:solidFill>
              </a:rPr>
              <a:t> </a:t>
            </a:r>
            <a:r>
              <a:rPr lang="en-US" sz="2700" dirty="0" err="1">
                <a:solidFill>
                  <a:schemeClr val="tx1"/>
                </a:solidFill>
              </a:rPr>
              <a:t>chúng</a:t>
            </a:r>
            <a:endParaRPr lang="en-US" sz="2700" b="1" dirty="0">
              <a:solidFill>
                <a:schemeClr val="tx1"/>
              </a:solidFill>
            </a:endParaRPr>
          </a:p>
        </p:txBody>
      </p:sp>
      <p:sp>
        <p:nvSpPr>
          <p:cNvPr id="27" name="AutoShape 10">
            <a:extLst>
              <a:ext uri="{FF2B5EF4-FFF2-40B4-BE49-F238E27FC236}">
                <a16:creationId xmlns:a16="http://schemas.microsoft.com/office/drawing/2014/main" id="{9E53873E-F429-4096-A732-2C9D8FF68FB0}"/>
              </a:ext>
            </a:extLst>
          </p:cNvPr>
          <p:cNvSpPr>
            <a:spLocks noChangeArrowheads="1"/>
          </p:cNvSpPr>
          <p:nvPr/>
        </p:nvSpPr>
        <p:spPr bwMode="auto">
          <a:xfrm>
            <a:off x="4689475" y="2514600"/>
            <a:ext cx="4225925" cy="1447800"/>
          </a:xfrm>
          <a:prstGeom prst="flowChartTerminator">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700" dirty="0">
                <a:solidFill>
                  <a:schemeClr val="tx1"/>
                </a:solidFill>
              </a:rPr>
              <a:t> B. </a:t>
            </a:r>
            <a:r>
              <a:rPr lang="en-US" sz="2700" err="1">
                <a:solidFill>
                  <a:schemeClr val="tx1"/>
                </a:solidFill>
              </a:rPr>
              <a:t>Thường</a:t>
            </a:r>
            <a:r>
              <a:rPr lang="en-US" sz="2700">
                <a:solidFill>
                  <a:schemeClr val="tx1"/>
                </a:solidFill>
              </a:rPr>
              <a:t> xuyên</a:t>
            </a:r>
            <a:endParaRPr lang="en-US" sz="2700" dirty="0">
              <a:solidFill>
                <a:schemeClr val="tx1"/>
              </a:solidFill>
            </a:endParaRPr>
          </a:p>
          <a:p>
            <a:pPr algn="ctr" eaLnBrk="1" hangingPunct="1">
              <a:defRPr/>
            </a:pPr>
            <a:r>
              <a:rPr lang="en-US" sz="2700">
                <a:solidFill>
                  <a:schemeClr val="tx1"/>
                </a:solidFill>
              </a:rPr>
              <a:t>giáo dục </a:t>
            </a:r>
            <a:r>
              <a:rPr lang="en-US" sz="2700" dirty="0">
                <a:solidFill>
                  <a:schemeClr val="tx1"/>
                </a:solidFill>
              </a:rPr>
              <a:t>ý </a:t>
            </a:r>
            <a:r>
              <a:rPr lang="en-US" sz="2700" err="1">
                <a:solidFill>
                  <a:schemeClr val="tx1"/>
                </a:solidFill>
              </a:rPr>
              <a:t>thức</a:t>
            </a:r>
            <a:r>
              <a:rPr lang="en-US" sz="2700">
                <a:solidFill>
                  <a:schemeClr val="tx1"/>
                </a:solidFill>
              </a:rPr>
              <a:t> trách</a:t>
            </a:r>
          </a:p>
          <a:p>
            <a:pPr algn="ctr" eaLnBrk="1" hangingPunct="1">
              <a:defRPr/>
            </a:pPr>
            <a:r>
              <a:rPr lang="en-US" sz="2700">
                <a:solidFill>
                  <a:schemeClr val="tx1"/>
                </a:solidFill>
              </a:rPr>
              <a:t>nhiệm của </a:t>
            </a:r>
            <a:r>
              <a:rPr lang="en-US" sz="2700" dirty="0" err="1">
                <a:solidFill>
                  <a:schemeClr val="tx1"/>
                </a:solidFill>
              </a:rPr>
              <a:t>mọi</a:t>
            </a:r>
            <a:r>
              <a:rPr lang="en-US" sz="2700" dirty="0">
                <a:solidFill>
                  <a:schemeClr val="tx1"/>
                </a:solidFill>
              </a:rPr>
              <a:t> </a:t>
            </a:r>
            <a:r>
              <a:rPr lang="en-US" sz="2700" dirty="0" err="1">
                <a:solidFill>
                  <a:schemeClr val="tx1"/>
                </a:solidFill>
              </a:rPr>
              <a:t>người</a:t>
            </a:r>
            <a:endParaRPr lang="en-US" sz="2700" b="1" dirty="0">
              <a:solidFill>
                <a:schemeClr val="tx1"/>
              </a:solidFill>
            </a:endParaRPr>
          </a:p>
        </p:txBody>
      </p:sp>
      <p:sp>
        <p:nvSpPr>
          <p:cNvPr id="28" name="AutoShape 10">
            <a:extLst>
              <a:ext uri="{FF2B5EF4-FFF2-40B4-BE49-F238E27FC236}">
                <a16:creationId xmlns:a16="http://schemas.microsoft.com/office/drawing/2014/main" id="{93140660-9BEF-433B-96A8-FEEA04BB5640}"/>
              </a:ext>
            </a:extLst>
          </p:cNvPr>
          <p:cNvSpPr>
            <a:spLocks noChangeArrowheads="1"/>
          </p:cNvSpPr>
          <p:nvPr/>
        </p:nvSpPr>
        <p:spPr bwMode="auto">
          <a:xfrm>
            <a:off x="4686300" y="4343400"/>
            <a:ext cx="4225925" cy="1447800"/>
          </a:xfrm>
          <a:prstGeom prst="flowChartTerminator">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700" dirty="0">
                <a:solidFill>
                  <a:schemeClr val="tx1"/>
                </a:solidFill>
              </a:rPr>
              <a:t> D. </a:t>
            </a:r>
            <a:r>
              <a:rPr lang="en-US" sz="2700" dirty="0" err="1">
                <a:solidFill>
                  <a:schemeClr val="tx1"/>
                </a:solidFill>
              </a:rPr>
              <a:t>Phát</a:t>
            </a:r>
            <a:r>
              <a:rPr lang="en-US" sz="2700" dirty="0">
                <a:solidFill>
                  <a:schemeClr val="tx1"/>
                </a:solidFill>
              </a:rPr>
              <a:t> </a:t>
            </a:r>
            <a:r>
              <a:rPr lang="en-US" sz="2700" dirty="0" err="1">
                <a:solidFill>
                  <a:schemeClr val="tx1"/>
                </a:solidFill>
              </a:rPr>
              <a:t>huy</a:t>
            </a:r>
            <a:r>
              <a:rPr lang="en-US" sz="2700" dirty="0">
                <a:solidFill>
                  <a:schemeClr val="tx1"/>
                </a:solidFill>
              </a:rPr>
              <a:t> </a:t>
            </a:r>
            <a:r>
              <a:rPr lang="en-US" sz="2700" dirty="0" err="1">
                <a:solidFill>
                  <a:schemeClr val="tx1"/>
                </a:solidFill>
              </a:rPr>
              <a:t>vai</a:t>
            </a:r>
            <a:r>
              <a:rPr lang="en-US" sz="2700" dirty="0">
                <a:solidFill>
                  <a:schemeClr val="tx1"/>
                </a:solidFill>
              </a:rPr>
              <a:t> </a:t>
            </a:r>
            <a:r>
              <a:rPr lang="en-US" sz="2700" dirty="0" err="1">
                <a:solidFill>
                  <a:schemeClr val="tx1"/>
                </a:solidFill>
              </a:rPr>
              <a:t>trò</a:t>
            </a:r>
            <a:endParaRPr lang="en-US" sz="2700" dirty="0">
              <a:solidFill>
                <a:schemeClr val="tx1"/>
              </a:solidFill>
            </a:endParaRPr>
          </a:p>
          <a:p>
            <a:pPr algn="ctr" eaLnBrk="1" hangingPunct="1">
              <a:defRPr/>
            </a:pPr>
            <a:r>
              <a:rPr lang="en-US" sz="2700" dirty="0">
                <a:solidFill>
                  <a:schemeClr val="tx1"/>
                </a:solidFill>
              </a:rPr>
              <a:t> </a:t>
            </a:r>
            <a:r>
              <a:rPr lang="en-US" sz="2700" dirty="0" err="1">
                <a:solidFill>
                  <a:schemeClr val="tx1"/>
                </a:solidFill>
              </a:rPr>
              <a:t>cùa</a:t>
            </a:r>
            <a:r>
              <a:rPr lang="en-US" sz="2700" dirty="0">
                <a:solidFill>
                  <a:schemeClr val="tx1"/>
                </a:solidFill>
              </a:rPr>
              <a:t> </a:t>
            </a:r>
            <a:r>
              <a:rPr lang="en-US" sz="2700" dirty="0" err="1">
                <a:solidFill>
                  <a:schemeClr val="tx1"/>
                </a:solidFill>
              </a:rPr>
              <a:t>các</a:t>
            </a:r>
            <a:r>
              <a:rPr lang="en-US" sz="2700" dirty="0">
                <a:solidFill>
                  <a:schemeClr val="tx1"/>
                </a:solidFill>
              </a:rPr>
              <a:t> </a:t>
            </a:r>
            <a:r>
              <a:rPr lang="en-US" sz="2700" dirty="0" err="1">
                <a:solidFill>
                  <a:schemeClr val="tx1"/>
                </a:solidFill>
              </a:rPr>
              <a:t>cơ</a:t>
            </a:r>
            <a:r>
              <a:rPr lang="en-US" sz="2700" dirty="0">
                <a:solidFill>
                  <a:schemeClr val="tx1"/>
                </a:solidFill>
              </a:rPr>
              <a:t> </a:t>
            </a:r>
            <a:r>
              <a:rPr lang="en-US" sz="2700" err="1">
                <a:solidFill>
                  <a:schemeClr val="tx1"/>
                </a:solidFill>
              </a:rPr>
              <a:t>quan</a:t>
            </a:r>
            <a:r>
              <a:rPr lang="en-US" sz="2700">
                <a:solidFill>
                  <a:schemeClr val="tx1"/>
                </a:solidFill>
              </a:rPr>
              <a:t> đoàn</a:t>
            </a:r>
          </a:p>
          <a:p>
            <a:pPr algn="ctr" eaLnBrk="1" hangingPunct="1">
              <a:defRPr/>
            </a:pPr>
            <a:r>
              <a:rPr lang="en-US" sz="2700">
                <a:solidFill>
                  <a:schemeClr val="tx1"/>
                </a:solidFill>
              </a:rPr>
              <a:t>thể và </a:t>
            </a:r>
            <a:r>
              <a:rPr lang="en-US" sz="2700" dirty="0" err="1">
                <a:solidFill>
                  <a:schemeClr val="tx1"/>
                </a:solidFill>
              </a:rPr>
              <a:t>của</a:t>
            </a:r>
            <a:r>
              <a:rPr lang="en-US" sz="2700" dirty="0">
                <a:solidFill>
                  <a:schemeClr val="tx1"/>
                </a:solidFill>
              </a:rPr>
              <a:t> </a:t>
            </a:r>
            <a:r>
              <a:rPr lang="en-US" sz="2700" dirty="0" err="1">
                <a:solidFill>
                  <a:schemeClr val="tx1"/>
                </a:solidFill>
              </a:rPr>
              <a:t>công</a:t>
            </a:r>
            <a:r>
              <a:rPr lang="en-US" sz="2700" dirty="0">
                <a:solidFill>
                  <a:schemeClr val="tx1"/>
                </a:solidFill>
              </a:rPr>
              <a:t> </a:t>
            </a:r>
            <a:r>
              <a:rPr lang="en-US" sz="2700" dirty="0" err="1">
                <a:solidFill>
                  <a:schemeClr val="tx1"/>
                </a:solidFill>
              </a:rPr>
              <a:t>dân</a:t>
            </a:r>
            <a:endParaRPr lang="en-US" sz="2700" b="1" dirty="0">
              <a:solidFill>
                <a:schemeClr val="tx1"/>
              </a:solidFill>
            </a:endParaRPr>
          </a:p>
        </p:txBody>
      </p:sp>
      <p:sp>
        <p:nvSpPr>
          <p:cNvPr id="28679" name="Text Box 15">
            <a:extLst>
              <a:ext uri="{FF2B5EF4-FFF2-40B4-BE49-F238E27FC236}">
                <a16:creationId xmlns:a16="http://schemas.microsoft.com/office/drawing/2014/main" id="{6B60086B-1859-4EF5-AB18-BF65E4FF5928}"/>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08</a:t>
            </a:r>
          </a:p>
        </p:txBody>
      </p:sp>
    </p:spTree>
  </p:cSld>
  <p:clrMapOvr>
    <a:masterClrMapping/>
  </p:clrMapOvr>
  <p:transition spd="slow"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ext Box 4">
            <a:extLst>
              <a:ext uri="{FF2B5EF4-FFF2-40B4-BE49-F238E27FC236}">
                <a16:creationId xmlns:a16="http://schemas.microsoft.com/office/drawing/2014/main" id="{42D81E0D-C9A0-4025-B64D-DD6936B63C46}"/>
              </a:ext>
            </a:extLst>
          </p:cNvPr>
          <p:cNvSpPr txBox="1">
            <a:spLocks noChangeArrowheads="1"/>
          </p:cNvSpPr>
          <p:nvPr/>
        </p:nvSpPr>
        <p:spPr bwMode="auto">
          <a:xfrm>
            <a:off x="1981200" y="1265238"/>
            <a:ext cx="6934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Một trong những nội dung</a:t>
            </a:r>
          </a:p>
          <a:p>
            <a:pPr algn="ctr" eaLnBrk="1" hangingPunct="1"/>
            <a:r>
              <a:rPr lang="en-US" altLang="en-US" sz="3000"/>
              <a:t>xây dựng nền QPTD, ANND là:</a:t>
            </a:r>
          </a:p>
        </p:txBody>
      </p:sp>
      <p:sp>
        <p:nvSpPr>
          <p:cNvPr id="30723" name="AutoShape 5">
            <a:extLst>
              <a:ext uri="{FF2B5EF4-FFF2-40B4-BE49-F238E27FC236}">
                <a16:creationId xmlns:a16="http://schemas.microsoft.com/office/drawing/2014/main" id="{9B5CCD91-6497-428C-A2DF-746701489E06}"/>
              </a:ext>
            </a:extLst>
          </p:cNvPr>
          <p:cNvSpPr>
            <a:spLocks noChangeArrowheads="1"/>
          </p:cNvSpPr>
          <p:nvPr/>
        </p:nvSpPr>
        <p:spPr bwMode="auto">
          <a:xfrm>
            <a:off x="4648200" y="4343400"/>
            <a:ext cx="4298950" cy="14478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D. Xây dựng tiềm lực</a:t>
            </a:r>
          </a:p>
          <a:p>
            <a:pPr algn="ctr" eaLnBrk="1" hangingPunct="1"/>
            <a:r>
              <a:rPr lang="en-US" altLang="en-US" sz="2400"/>
              <a:t> quốc phòng, an ninh </a:t>
            </a:r>
          </a:p>
        </p:txBody>
      </p:sp>
      <p:sp>
        <p:nvSpPr>
          <p:cNvPr id="30724" name="AutoShape 13">
            <a:extLst>
              <a:ext uri="{FF2B5EF4-FFF2-40B4-BE49-F238E27FC236}">
                <a16:creationId xmlns:a16="http://schemas.microsoft.com/office/drawing/2014/main" id="{C4152B7B-2D54-43AE-A7AD-37F73B1A0F4B}"/>
              </a:ext>
            </a:extLst>
          </p:cNvPr>
          <p:cNvSpPr>
            <a:spLocks noChangeArrowheads="1"/>
          </p:cNvSpPr>
          <p:nvPr/>
        </p:nvSpPr>
        <p:spPr bwMode="auto">
          <a:xfrm>
            <a:off x="228600" y="43434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a:t> C. Xây dựng và củng cố </a:t>
            </a:r>
          </a:p>
          <a:p>
            <a:pPr algn="ctr" eaLnBrk="1" hangingPunct="1"/>
            <a:r>
              <a:rPr lang="en-US" altLang="en-US" sz="2700"/>
              <a:t>hệ thống chính trị</a:t>
            </a:r>
            <a:endParaRPr lang="en-US" altLang="en-US" sz="2700" b="1">
              <a:latin typeface="Times New Roman" panose="02020603050405020304" pitchFamily="18" charset="0"/>
              <a:cs typeface="Times New Roman" panose="02020603050405020304" pitchFamily="18" charset="0"/>
            </a:endParaRPr>
          </a:p>
        </p:txBody>
      </p:sp>
      <p:sp>
        <p:nvSpPr>
          <p:cNvPr id="30725" name="AutoShape 13">
            <a:extLst>
              <a:ext uri="{FF2B5EF4-FFF2-40B4-BE49-F238E27FC236}">
                <a16:creationId xmlns:a16="http://schemas.microsoft.com/office/drawing/2014/main" id="{B2847D87-4A3D-45BC-82DB-BCFE84F6A601}"/>
              </a:ext>
            </a:extLst>
          </p:cNvPr>
          <p:cNvSpPr>
            <a:spLocks noChangeArrowheads="1"/>
          </p:cNvSpPr>
          <p:nvPr/>
        </p:nvSpPr>
        <p:spPr bwMode="auto">
          <a:xfrm>
            <a:off x="228600" y="2540000"/>
            <a:ext cx="41910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700"/>
              <a:t> A. Xây dựng khối đại </a:t>
            </a:r>
          </a:p>
          <a:p>
            <a:pPr algn="ctr"/>
            <a:r>
              <a:rPr lang="en-US" altLang="en-US" sz="2700"/>
              <a:t>đoàn kết toàn dân tộc</a:t>
            </a:r>
            <a:endParaRPr lang="vi-VN" altLang="en-US" sz="2700" b="1"/>
          </a:p>
        </p:txBody>
      </p:sp>
      <p:sp>
        <p:nvSpPr>
          <p:cNvPr id="30726" name="AutoShape 13">
            <a:extLst>
              <a:ext uri="{FF2B5EF4-FFF2-40B4-BE49-F238E27FC236}">
                <a16:creationId xmlns:a16="http://schemas.microsoft.com/office/drawing/2014/main" id="{D3FBAB15-34C1-4C0F-8AD9-5F9FE9F8CC34}"/>
              </a:ext>
            </a:extLst>
          </p:cNvPr>
          <p:cNvSpPr>
            <a:spLocks noChangeArrowheads="1"/>
          </p:cNvSpPr>
          <p:nvPr/>
        </p:nvSpPr>
        <p:spPr bwMode="auto">
          <a:xfrm>
            <a:off x="4648200" y="2540000"/>
            <a:ext cx="4267200" cy="14478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a:t> B. Xây dựng nền dân chủ</a:t>
            </a:r>
          </a:p>
          <a:p>
            <a:pPr algn="ctr" eaLnBrk="1" hangingPunct="1"/>
            <a:r>
              <a:rPr lang="en-US" altLang="en-US" sz="2700"/>
              <a:t> xã hội chủ nghĩa</a:t>
            </a:r>
            <a:endParaRPr lang="en-US" altLang="en-US" sz="2700" b="1">
              <a:latin typeface="Times New Roman" panose="02020603050405020304" pitchFamily="18" charset="0"/>
              <a:cs typeface="Times New Roman" panose="02020603050405020304" pitchFamily="18" charset="0"/>
            </a:endParaRPr>
          </a:p>
        </p:txBody>
      </p:sp>
      <p:sp>
        <p:nvSpPr>
          <p:cNvPr id="30727" name="Text Box 15">
            <a:extLst>
              <a:ext uri="{FF2B5EF4-FFF2-40B4-BE49-F238E27FC236}">
                <a16:creationId xmlns:a16="http://schemas.microsoft.com/office/drawing/2014/main" id="{9E5DCB9B-CE73-4395-A582-23F35124EB7E}"/>
              </a:ext>
            </a:extLst>
          </p:cNvPr>
          <p:cNvSpPr txBox="1">
            <a:spLocks noChangeArrowheads="1"/>
          </p:cNvSpPr>
          <p:nvPr/>
        </p:nvSpPr>
        <p:spPr bwMode="auto">
          <a:xfrm>
            <a:off x="136525" y="1243013"/>
            <a:ext cx="1341438"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09</a:t>
            </a:r>
          </a:p>
        </p:txBody>
      </p:sp>
    </p:spTree>
  </p:cSld>
  <p:clrMapOvr>
    <a:masterClrMapping/>
  </p:clrMapOvr>
  <p:transition spd="slow" advClick="0"/>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4332</TotalTime>
  <Words>6218</Words>
  <Application>Microsoft Office PowerPoint</Application>
  <PresentationFormat>Trình chiếu Trên màn hình (4:3)</PresentationFormat>
  <Paragraphs>1401</Paragraphs>
  <Slides>70</Slides>
  <Notes>70</Notes>
  <HiddenSlides>0</HiddenSlides>
  <MMClips>0</MMClips>
  <ScaleCrop>false</ScaleCrop>
  <HeadingPairs>
    <vt:vector size="4" baseType="variant">
      <vt:variant>
        <vt:lpstr>Chủ đề</vt:lpstr>
      </vt:variant>
      <vt:variant>
        <vt:i4>1</vt:i4>
      </vt:variant>
      <vt:variant>
        <vt:lpstr>Tiêu đề Bản chiếu</vt:lpstr>
      </vt:variant>
      <vt:variant>
        <vt:i4>70</vt:i4>
      </vt:variant>
    </vt:vector>
  </HeadingPairs>
  <TitlesOfParts>
    <vt:vector size="71" baseType="lpstr">
      <vt:lpstr>Default Design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Huy Nguyen</cp:lastModifiedBy>
  <cp:revision>583</cp:revision>
  <dcterms:created xsi:type="dcterms:W3CDTF">2009-03-12T15:37:18Z</dcterms:created>
  <dcterms:modified xsi:type="dcterms:W3CDTF">2021-04-01T06:18:45Z</dcterms:modified>
</cp:coreProperties>
</file>