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6"/>
  </p:notesMasterIdLst>
  <p:sldIdLst>
    <p:sldId id="402" r:id="rId2"/>
    <p:sldId id="403" r:id="rId3"/>
    <p:sldId id="404"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18" r:id="rId18"/>
    <p:sldId id="419" r:id="rId19"/>
    <p:sldId id="420" r:id="rId20"/>
    <p:sldId id="421" r:id="rId21"/>
    <p:sldId id="422" r:id="rId22"/>
    <p:sldId id="423" r:id="rId23"/>
    <p:sldId id="424" r:id="rId24"/>
    <p:sldId id="425" r:id="rId25"/>
    <p:sldId id="426" r:id="rId26"/>
    <p:sldId id="427" r:id="rId27"/>
    <p:sldId id="428" r:id="rId28"/>
    <p:sldId id="429" r:id="rId29"/>
    <p:sldId id="430" r:id="rId30"/>
    <p:sldId id="431" r:id="rId31"/>
    <p:sldId id="432" r:id="rId32"/>
    <p:sldId id="433" r:id="rId33"/>
    <p:sldId id="434" r:id="rId34"/>
    <p:sldId id="435" r:id="rId35"/>
    <p:sldId id="436" r:id="rId36"/>
    <p:sldId id="437" r:id="rId37"/>
    <p:sldId id="438" r:id="rId38"/>
    <p:sldId id="439" r:id="rId39"/>
    <p:sldId id="440" r:id="rId40"/>
    <p:sldId id="441" r:id="rId41"/>
    <p:sldId id="442" r:id="rId42"/>
    <p:sldId id="443" r:id="rId43"/>
    <p:sldId id="444" r:id="rId44"/>
    <p:sldId id="445" r:id="rId45"/>
    <p:sldId id="446" r:id="rId46"/>
    <p:sldId id="447" r:id="rId47"/>
    <p:sldId id="448" r:id="rId48"/>
    <p:sldId id="449" r:id="rId49"/>
    <p:sldId id="450" r:id="rId50"/>
    <p:sldId id="451" r:id="rId51"/>
    <p:sldId id="452" r:id="rId52"/>
    <p:sldId id="453" r:id="rId53"/>
    <p:sldId id="454" r:id="rId54"/>
    <p:sldId id="455" r:id="rId55"/>
    <p:sldId id="456" r:id="rId56"/>
    <p:sldId id="457" r:id="rId57"/>
    <p:sldId id="458" r:id="rId58"/>
    <p:sldId id="459" r:id="rId59"/>
    <p:sldId id="460" r:id="rId60"/>
    <p:sldId id="461" r:id="rId61"/>
    <p:sldId id="462" r:id="rId62"/>
    <p:sldId id="463" r:id="rId63"/>
    <p:sldId id="464" r:id="rId64"/>
    <p:sldId id="465" r:id="rId6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640">
          <p15:clr>
            <a:srgbClr val="A4A3A4"/>
          </p15:clr>
        </p15:guide>
        <p15:guide id="2" pos="2808">
          <p15:clr>
            <a:srgbClr val="A4A3A4"/>
          </p15:clr>
        </p15:guide>
        <p15:guide id="3" orient="horz" pos="2448">
          <p15:clr>
            <a:srgbClr val="A4A3A4"/>
          </p15:clr>
        </p15:guide>
        <p15:guide id="4" pos="2888">
          <p15:clr>
            <a:srgbClr val="A4A3A4"/>
          </p15:clr>
        </p15:guide>
        <p15:guide id="5" pos="144">
          <p15:clr>
            <a:srgbClr val="A4A3A4"/>
          </p15:clr>
        </p15:guide>
        <p15:guide id="6" pos="5616">
          <p15:clr>
            <a:srgbClr val="A4A3A4"/>
          </p15:clr>
        </p15:guide>
        <p15:guide id="7" orient="horz" pos="1440">
          <p15:clr>
            <a:srgbClr val="A4A3A4"/>
          </p15:clr>
        </p15:guide>
        <p15:guide id="8" orient="horz" pos="3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C66"/>
    <a:srgbClr val="FF9966"/>
    <a:srgbClr val="CC3300"/>
    <a:srgbClr val="FFFFFF"/>
    <a:srgbClr val="FF99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9" autoAdjust="0"/>
    <p:restoredTop sz="87064" autoAdjust="0"/>
  </p:normalViewPr>
  <p:slideViewPr>
    <p:cSldViewPr>
      <p:cViewPr varScale="1">
        <p:scale>
          <a:sx n="39" d="100"/>
          <a:sy n="39" d="100"/>
        </p:scale>
        <p:origin x="696" y="48"/>
      </p:cViewPr>
      <p:guideLst>
        <p:guide orient="horz" pos="2640"/>
        <p:guide pos="2808"/>
        <p:guide orient="horz" pos="2448"/>
        <p:guide pos="2888"/>
        <p:guide pos="144"/>
        <p:guide pos="5616"/>
        <p:guide orient="horz" pos="1440"/>
        <p:guide orient="horz" pos="3648"/>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viewProps" Target="viewProp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presProps" Target="pres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B3EC14-D10D-46C1-AB4C-E5CD773E19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atin typeface="Arial" panose="02080604020202020204" pitchFamily="34" charset="0"/>
              </a:defRPr>
            </a:lvl1pPr>
          </a:lstStyle>
          <a:p>
            <a:pPr>
              <a:defRPr/>
            </a:pPr>
            <a:endParaRPr lang="vi-VN"/>
          </a:p>
        </p:txBody>
      </p:sp>
      <p:sp>
        <p:nvSpPr>
          <p:cNvPr id="3" name="Date Placeholder 2">
            <a:extLst>
              <a:ext uri="{FF2B5EF4-FFF2-40B4-BE49-F238E27FC236}">
                <a16:creationId xmlns:a16="http://schemas.microsoft.com/office/drawing/2014/main" id="{A2659760-8B46-43A5-A10E-314F3D4573E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atin typeface="Arial" panose="02080604020202020204" pitchFamily="34" charset="0"/>
              </a:defRPr>
            </a:lvl1pPr>
          </a:lstStyle>
          <a:p>
            <a:pPr>
              <a:defRPr/>
            </a:pPr>
            <a:fld id="{AEAA4221-1C1F-45A3-9B93-DB2B63BF7E27}" type="datetimeFigureOut">
              <a:rPr lang="vi-VN"/>
              <a:pPr>
                <a:defRPr/>
              </a:pPr>
              <a:t>24/05/2021</a:t>
            </a:fld>
            <a:endParaRPr lang="vi-VN"/>
          </a:p>
        </p:txBody>
      </p:sp>
      <p:sp>
        <p:nvSpPr>
          <p:cNvPr id="4" name="Slide Image Placeholder 3">
            <a:extLst>
              <a:ext uri="{FF2B5EF4-FFF2-40B4-BE49-F238E27FC236}">
                <a16:creationId xmlns:a16="http://schemas.microsoft.com/office/drawing/2014/main" id="{ADFA12B3-84EC-4282-9969-558D380C32B3}"/>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a:extLst>
              <a:ext uri="{FF2B5EF4-FFF2-40B4-BE49-F238E27FC236}">
                <a16:creationId xmlns:a16="http://schemas.microsoft.com/office/drawing/2014/main" id="{7E2DD87B-0D52-4A0E-A988-B906478AA94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a:extLst>
              <a:ext uri="{FF2B5EF4-FFF2-40B4-BE49-F238E27FC236}">
                <a16:creationId xmlns:a16="http://schemas.microsoft.com/office/drawing/2014/main" id="{94C5C20A-BB83-4B40-96A0-BF2D7A6CE4C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atin typeface="Arial" panose="02080604020202020204" pitchFamily="34" charset="0"/>
              </a:defRPr>
            </a:lvl1pPr>
          </a:lstStyle>
          <a:p>
            <a:pPr>
              <a:defRPr/>
            </a:pPr>
            <a:endParaRPr lang="vi-VN"/>
          </a:p>
        </p:txBody>
      </p:sp>
      <p:sp>
        <p:nvSpPr>
          <p:cNvPr id="7" name="Slide Number Placeholder 6">
            <a:extLst>
              <a:ext uri="{FF2B5EF4-FFF2-40B4-BE49-F238E27FC236}">
                <a16:creationId xmlns:a16="http://schemas.microsoft.com/office/drawing/2014/main" id="{F5AB9B37-16B3-46EA-BE55-493D04D0E7F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9FFF2EC3-6BCD-440B-98C3-17B1BC73C0EF}" type="slidenum">
              <a:rPr lang="vi-VN" altLang="en-US"/>
              <a:pPr/>
              <a:t>‹#›</a:t>
            </a:fld>
            <a:endParaRPr lang="vi-V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841FA6E3-41A6-4D37-853C-4F5CDDECD227}"/>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15362" name="Notes Placeholder 2">
            <a:extLst>
              <a:ext uri="{FF2B5EF4-FFF2-40B4-BE49-F238E27FC236}">
                <a16:creationId xmlns:a16="http://schemas.microsoft.com/office/drawing/2014/main" id="{229A7D9C-4464-4BE0-B418-D4699DE3AAE3}"/>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1D</a:t>
            </a:r>
          </a:p>
        </p:txBody>
      </p:sp>
      <p:sp>
        <p:nvSpPr>
          <p:cNvPr id="15363" name="Slide Number Placeholder 3">
            <a:extLst>
              <a:ext uri="{FF2B5EF4-FFF2-40B4-BE49-F238E27FC236}">
                <a16:creationId xmlns:a16="http://schemas.microsoft.com/office/drawing/2014/main" id="{916FFA69-7D75-450E-8C87-530AD7DBB27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A31D6FF9-778D-4B9A-A31D-458E6AA13FAD}" type="slidenum">
              <a:rPr lang="en-US" altLang="vi-VN" sz="1800"/>
              <a:pPr eaLnBrk="1" hangingPunct="1"/>
              <a:t>1</a:t>
            </a:fld>
            <a:endParaRPr lang="en-US" altLang="vi-VN" sz="18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4DAD6A87-4393-4B6B-883A-10F11B9FF091}"/>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33794" name="Notes Placeholder 2">
            <a:extLst>
              <a:ext uri="{FF2B5EF4-FFF2-40B4-BE49-F238E27FC236}">
                <a16:creationId xmlns:a16="http://schemas.microsoft.com/office/drawing/2014/main" id="{3E965E19-039E-4830-BF0E-DD4A0BF1A0FA}"/>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10B</a:t>
            </a:r>
          </a:p>
        </p:txBody>
      </p:sp>
      <p:sp>
        <p:nvSpPr>
          <p:cNvPr id="33795" name="Slide Number Placeholder 3">
            <a:extLst>
              <a:ext uri="{FF2B5EF4-FFF2-40B4-BE49-F238E27FC236}">
                <a16:creationId xmlns:a16="http://schemas.microsoft.com/office/drawing/2014/main" id="{541FFCE3-F5AA-46FB-A02A-2A1649AD87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FDCB869C-3B05-43BD-9061-5DEFBB669415}" type="slidenum">
              <a:rPr lang="en-US" altLang="vi-VN" sz="1800"/>
              <a:pPr eaLnBrk="1" hangingPunct="1"/>
              <a:t>10</a:t>
            </a:fld>
            <a:endParaRPr lang="en-US" altLang="vi-VN"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a:extLst>
              <a:ext uri="{FF2B5EF4-FFF2-40B4-BE49-F238E27FC236}">
                <a16:creationId xmlns:a16="http://schemas.microsoft.com/office/drawing/2014/main" id="{C4486096-6C71-49DB-9ED2-7663976D1C67}"/>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35842" name="Notes Placeholder 2">
            <a:extLst>
              <a:ext uri="{FF2B5EF4-FFF2-40B4-BE49-F238E27FC236}">
                <a16:creationId xmlns:a16="http://schemas.microsoft.com/office/drawing/2014/main" id="{CE917B42-80A3-454F-A56E-FA707D1BC74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11A</a:t>
            </a:r>
          </a:p>
        </p:txBody>
      </p:sp>
      <p:sp>
        <p:nvSpPr>
          <p:cNvPr id="35843" name="Slide Number Placeholder 3">
            <a:extLst>
              <a:ext uri="{FF2B5EF4-FFF2-40B4-BE49-F238E27FC236}">
                <a16:creationId xmlns:a16="http://schemas.microsoft.com/office/drawing/2014/main" id="{119727A1-0495-4BA2-9C06-2716C5CFCA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6EAF9D9C-9DC3-45B6-A9AA-9109E7DD08BC}" type="slidenum">
              <a:rPr lang="en-US" altLang="vi-VN" sz="1800"/>
              <a:pPr eaLnBrk="1" hangingPunct="1"/>
              <a:t>11</a:t>
            </a:fld>
            <a:endParaRPr lang="en-US" altLang="vi-VN"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8CDFFBB9-2B71-4DD8-B0E6-EAC398C9DA89}"/>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37890" name="Notes Placeholder 2">
            <a:extLst>
              <a:ext uri="{FF2B5EF4-FFF2-40B4-BE49-F238E27FC236}">
                <a16:creationId xmlns:a16="http://schemas.microsoft.com/office/drawing/2014/main" id="{490C6EB6-0320-467C-80FB-5FC7E332A15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12B</a:t>
            </a:r>
          </a:p>
        </p:txBody>
      </p:sp>
      <p:sp>
        <p:nvSpPr>
          <p:cNvPr id="37891" name="Slide Number Placeholder 3">
            <a:extLst>
              <a:ext uri="{FF2B5EF4-FFF2-40B4-BE49-F238E27FC236}">
                <a16:creationId xmlns:a16="http://schemas.microsoft.com/office/drawing/2014/main" id="{C6F7E51A-E4CE-45A1-83A5-FADEA7EECF3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086C4DC1-3645-48D1-834C-D76F7C423F7A}" type="slidenum">
              <a:rPr lang="en-US" altLang="vi-VN" sz="1800"/>
              <a:pPr eaLnBrk="1" hangingPunct="1"/>
              <a:t>12</a:t>
            </a:fld>
            <a:endParaRPr lang="en-US" altLang="vi-VN" sz="18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20722DA8-65EA-47C1-A2B1-079DEBD54BC6}"/>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39938" name="Notes Placeholder 2">
            <a:extLst>
              <a:ext uri="{FF2B5EF4-FFF2-40B4-BE49-F238E27FC236}">
                <a16:creationId xmlns:a16="http://schemas.microsoft.com/office/drawing/2014/main" id="{BBA578C8-FBEC-41EA-B58D-7169646FC302}"/>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13D</a:t>
            </a:r>
          </a:p>
        </p:txBody>
      </p:sp>
      <p:sp>
        <p:nvSpPr>
          <p:cNvPr id="39939" name="Slide Number Placeholder 3">
            <a:extLst>
              <a:ext uri="{FF2B5EF4-FFF2-40B4-BE49-F238E27FC236}">
                <a16:creationId xmlns:a16="http://schemas.microsoft.com/office/drawing/2014/main" id="{00A0EB72-050A-4797-9CE6-07A03D6B75C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D85A38F1-9A18-4045-8543-650315935E71}" type="slidenum">
              <a:rPr lang="en-US" altLang="vi-VN" sz="1800"/>
              <a:pPr eaLnBrk="1" hangingPunct="1"/>
              <a:t>13</a:t>
            </a:fld>
            <a:endParaRPr lang="en-US" altLang="vi-VN" sz="18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a:extLst>
              <a:ext uri="{FF2B5EF4-FFF2-40B4-BE49-F238E27FC236}">
                <a16:creationId xmlns:a16="http://schemas.microsoft.com/office/drawing/2014/main" id="{E7629003-2AC7-4EDF-AB99-27C252642765}"/>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41986" name="Notes Placeholder 2">
            <a:extLst>
              <a:ext uri="{FF2B5EF4-FFF2-40B4-BE49-F238E27FC236}">
                <a16:creationId xmlns:a16="http://schemas.microsoft.com/office/drawing/2014/main" id="{D46DA0BB-0656-4367-934E-F7ADB894578F}"/>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14D</a:t>
            </a:r>
          </a:p>
        </p:txBody>
      </p:sp>
      <p:sp>
        <p:nvSpPr>
          <p:cNvPr id="41987" name="Slide Number Placeholder 3">
            <a:extLst>
              <a:ext uri="{FF2B5EF4-FFF2-40B4-BE49-F238E27FC236}">
                <a16:creationId xmlns:a16="http://schemas.microsoft.com/office/drawing/2014/main" id="{48159E2A-223C-44D8-B01F-3D0C2C4A34A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C053AB30-027E-42BD-8881-7193E9622DB2}" type="slidenum">
              <a:rPr lang="en-US" altLang="vi-VN" sz="1800"/>
              <a:pPr eaLnBrk="1" hangingPunct="1"/>
              <a:t>14</a:t>
            </a:fld>
            <a:endParaRPr lang="en-US" altLang="vi-VN" sz="18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C0936C44-186E-4BDA-8ACF-804D28821411}"/>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44034" name="Notes Placeholder 2">
            <a:extLst>
              <a:ext uri="{FF2B5EF4-FFF2-40B4-BE49-F238E27FC236}">
                <a16:creationId xmlns:a16="http://schemas.microsoft.com/office/drawing/2014/main" id="{9D67DFD1-13E8-417A-899A-931C957FA64D}"/>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15D</a:t>
            </a:r>
          </a:p>
        </p:txBody>
      </p:sp>
      <p:sp>
        <p:nvSpPr>
          <p:cNvPr id="44035" name="Slide Number Placeholder 3">
            <a:extLst>
              <a:ext uri="{FF2B5EF4-FFF2-40B4-BE49-F238E27FC236}">
                <a16:creationId xmlns:a16="http://schemas.microsoft.com/office/drawing/2014/main" id="{740D3218-719C-4475-B4E2-7401F7A7D6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026C5D5D-2EB7-4110-887E-F4F3040516FB}" type="slidenum">
              <a:rPr lang="en-US" altLang="vi-VN" sz="1800"/>
              <a:pPr eaLnBrk="1" hangingPunct="1"/>
              <a:t>15</a:t>
            </a:fld>
            <a:endParaRPr lang="en-US" altLang="vi-VN" sz="1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6BAF853D-4872-4463-AF41-1683B1AECC68}"/>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46082" name="Notes Placeholder 2">
            <a:extLst>
              <a:ext uri="{FF2B5EF4-FFF2-40B4-BE49-F238E27FC236}">
                <a16:creationId xmlns:a16="http://schemas.microsoft.com/office/drawing/2014/main" id="{56E33DC7-7712-4C74-93C3-6B8B0F05742F}"/>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16B</a:t>
            </a:r>
          </a:p>
        </p:txBody>
      </p:sp>
      <p:sp>
        <p:nvSpPr>
          <p:cNvPr id="46083" name="Slide Number Placeholder 3">
            <a:extLst>
              <a:ext uri="{FF2B5EF4-FFF2-40B4-BE49-F238E27FC236}">
                <a16:creationId xmlns:a16="http://schemas.microsoft.com/office/drawing/2014/main" id="{31933D1F-E21D-4A72-8877-A1D0A4D8C9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3635AD71-5A3E-4342-8A5B-C8B25EC47751}" type="slidenum">
              <a:rPr lang="en-US" altLang="vi-VN" sz="1800"/>
              <a:pPr eaLnBrk="1" hangingPunct="1"/>
              <a:t>16</a:t>
            </a:fld>
            <a:endParaRPr lang="en-US" altLang="vi-VN" sz="18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EA60223A-72B4-442B-96BB-3140695270F4}"/>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48130" name="Notes Placeholder 2">
            <a:extLst>
              <a:ext uri="{FF2B5EF4-FFF2-40B4-BE49-F238E27FC236}">
                <a16:creationId xmlns:a16="http://schemas.microsoft.com/office/drawing/2014/main" id="{BCE80865-031F-4E4D-8F0F-56CB6705D816}"/>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17C</a:t>
            </a:r>
          </a:p>
        </p:txBody>
      </p:sp>
      <p:sp>
        <p:nvSpPr>
          <p:cNvPr id="48131" name="Slide Number Placeholder 3">
            <a:extLst>
              <a:ext uri="{FF2B5EF4-FFF2-40B4-BE49-F238E27FC236}">
                <a16:creationId xmlns:a16="http://schemas.microsoft.com/office/drawing/2014/main" id="{32B40086-9532-4706-BE79-813719F207D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7BD72830-5A11-4590-A220-DBAEE4D8BB6F}" type="slidenum">
              <a:rPr lang="en-US" altLang="vi-VN" sz="1800"/>
              <a:pPr eaLnBrk="1" hangingPunct="1"/>
              <a:t>17</a:t>
            </a:fld>
            <a:endParaRPr lang="en-US" altLang="vi-VN" sz="18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A0838735-A7AD-47C8-9B43-8FA627BA690E}"/>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50178" name="Notes Placeholder 2">
            <a:extLst>
              <a:ext uri="{FF2B5EF4-FFF2-40B4-BE49-F238E27FC236}">
                <a16:creationId xmlns:a16="http://schemas.microsoft.com/office/drawing/2014/main" id="{9097EF07-670C-4EDD-9C7C-49E2A881B6AD}"/>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18B</a:t>
            </a:r>
          </a:p>
        </p:txBody>
      </p:sp>
      <p:sp>
        <p:nvSpPr>
          <p:cNvPr id="50179" name="Slide Number Placeholder 3">
            <a:extLst>
              <a:ext uri="{FF2B5EF4-FFF2-40B4-BE49-F238E27FC236}">
                <a16:creationId xmlns:a16="http://schemas.microsoft.com/office/drawing/2014/main" id="{78258143-240B-4CC6-90DE-9DA3C19C45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0EF0BB59-E7C9-4A5E-AE2B-1A2429AF9828}" type="slidenum">
              <a:rPr lang="en-US" altLang="vi-VN" sz="1800"/>
              <a:pPr eaLnBrk="1" hangingPunct="1"/>
              <a:t>18</a:t>
            </a:fld>
            <a:endParaRPr lang="en-US" altLang="vi-VN" sz="1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9C3860C3-AD56-475D-AE5D-30E2C441FD14}"/>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52226" name="Notes Placeholder 2">
            <a:extLst>
              <a:ext uri="{FF2B5EF4-FFF2-40B4-BE49-F238E27FC236}">
                <a16:creationId xmlns:a16="http://schemas.microsoft.com/office/drawing/2014/main" id="{D4D367A8-568C-4F1D-AEF7-1F2CD17BF9A7}"/>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19C</a:t>
            </a:r>
          </a:p>
        </p:txBody>
      </p:sp>
      <p:sp>
        <p:nvSpPr>
          <p:cNvPr id="52227" name="Slide Number Placeholder 3">
            <a:extLst>
              <a:ext uri="{FF2B5EF4-FFF2-40B4-BE49-F238E27FC236}">
                <a16:creationId xmlns:a16="http://schemas.microsoft.com/office/drawing/2014/main" id="{E8B985FD-7A3E-4252-ACC1-C07B8FE1D12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B17B36A9-B3D2-4686-8CD6-4013597FAF09}" type="slidenum">
              <a:rPr lang="en-US" altLang="vi-VN" sz="1800"/>
              <a:pPr eaLnBrk="1" hangingPunct="1"/>
              <a:t>19</a:t>
            </a:fld>
            <a:endParaRPr lang="en-US" altLang="vi-VN" sz="18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ACA0732F-CE90-415A-ABF8-668735E7A583}"/>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Notes Placeholder 2">
            <a:extLst>
              <a:ext uri="{FF2B5EF4-FFF2-40B4-BE49-F238E27FC236}">
                <a16:creationId xmlns:a16="http://schemas.microsoft.com/office/drawing/2014/main" id="{F5928450-0707-4372-9B78-D10BC72E92E4}"/>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2A</a:t>
            </a:r>
          </a:p>
        </p:txBody>
      </p:sp>
      <p:sp>
        <p:nvSpPr>
          <p:cNvPr id="17411" name="Slide Number Placeholder 3">
            <a:extLst>
              <a:ext uri="{FF2B5EF4-FFF2-40B4-BE49-F238E27FC236}">
                <a16:creationId xmlns:a16="http://schemas.microsoft.com/office/drawing/2014/main" id="{46E62E6A-AEB7-4F98-8C6E-AE9E920413A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8CE665AF-6716-4411-8BD9-1518F48F379C}" type="slidenum">
              <a:rPr lang="en-US" altLang="vi-VN" sz="1800"/>
              <a:pPr eaLnBrk="1" hangingPunct="1"/>
              <a:t>2</a:t>
            </a:fld>
            <a:endParaRPr lang="en-US" altLang="vi-VN" sz="18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6BFAE08B-D040-4371-8184-AB389890154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54274" name="Notes Placeholder 2">
            <a:extLst>
              <a:ext uri="{FF2B5EF4-FFF2-40B4-BE49-F238E27FC236}">
                <a16:creationId xmlns:a16="http://schemas.microsoft.com/office/drawing/2014/main" id="{0A90833B-BDAA-46E1-B428-E51C172ADC8D}"/>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20D</a:t>
            </a:r>
          </a:p>
        </p:txBody>
      </p:sp>
      <p:sp>
        <p:nvSpPr>
          <p:cNvPr id="54275" name="Slide Number Placeholder 3">
            <a:extLst>
              <a:ext uri="{FF2B5EF4-FFF2-40B4-BE49-F238E27FC236}">
                <a16:creationId xmlns:a16="http://schemas.microsoft.com/office/drawing/2014/main" id="{10A12BA2-BA99-4DE7-A80E-4696103C0E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BFE6239D-C4A3-4466-A2AC-C10ED7B8D0A4}" type="slidenum">
              <a:rPr lang="en-US" altLang="vi-VN" sz="1800"/>
              <a:pPr eaLnBrk="1" hangingPunct="1"/>
              <a:t>20</a:t>
            </a:fld>
            <a:endParaRPr lang="en-US" altLang="vi-VN" sz="18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092F8F15-F271-48B3-907C-6707965315BB}"/>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56322" name="Notes Placeholder 2">
            <a:extLst>
              <a:ext uri="{FF2B5EF4-FFF2-40B4-BE49-F238E27FC236}">
                <a16:creationId xmlns:a16="http://schemas.microsoft.com/office/drawing/2014/main" id="{EF9E1CAB-85F6-458A-A269-787DB1341B2F}"/>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21A</a:t>
            </a:r>
          </a:p>
        </p:txBody>
      </p:sp>
      <p:sp>
        <p:nvSpPr>
          <p:cNvPr id="56323" name="Slide Number Placeholder 3">
            <a:extLst>
              <a:ext uri="{FF2B5EF4-FFF2-40B4-BE49-F238E27FC236}">
                <a16:creationId xmlns:a16="http://schemas.microsoft.com/office/drawing/2014/main" id="{B07D7100-9579-4B01-827C-A559BF7AA2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60AA3EDE-11ED-48BD-9806-3FBD2FF62170}" type="slidenum">
              <a:rPr lang="en-US" altLang="vi-VN" sz="1800"/>
              <a:pPr eaLnBrk="1" hangingPunct="1"/>
              <a:t>21</a:t>
            </a:fld>
            <a:endParaRPr lang="en-US" altLang="vi-VN" sz="18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a:extLst>
              <a:ext uri="{FF2B5EF4-FFF2-40B4-BE49-F238E27FC236}">
                <a16:creationId xmlns:a16="http://schemas.microsoft.com/office/drawing/2014/main" id="{7E79EA96-0707-4350-B626-9BB66494B8A4}"/>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58370" name="Notes Placeholder 2">
            <a:extLst>
              <a:ext uri="{FF2B5EF4-FFF2-40B4-BE49-F238E27FC236}">
                <a16:creationId xmlns:a16="http://schemas.microsoft.com/office/drawing/2014/main" id="{583F8CCA-4FD7-4987-AFB8-952A1F502D12}"/>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22B</a:t>
            </a:r>
          </a:p>
        </p:txBody>
      </p:sp>
      <p:sp>
        <p:nvSpPr>
          <p:cNvPr id="58371" name="Slide Number Placeholder 3">
            <a:extLst>
              <a:ext uri="{FF2B5EF4-FFF2-40B4-BE49-F238E27FC236}">
                <a16:creationId xmlns:a16="http://schemas.microsoft.com/office/drawing/2014/main" id="{CEDD7681-F0B3-46E3-8A30-7013BF7D6C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7F0F60AB-72F9-4413-B53F-C4DCC869DC0A}" type="slidenum">
              <a:rPr lang="en-US" altLang="vi-VN" sz="1800"/>
              <a:pPr eaLnBrk="1" hangingPunct="1"/>
              <a:t>22</a:t>
            </a:fld>
            <a:endParaRPr lang="en-US" altLang="vi-VN" sz="18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E7BB28C2-432A-4457-87EB-A5500E2F1368}"/>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60418" name="Notes Placeholder 2">
            <a:extLst>
              <a:ext uri="{FF2B5EF4-FFF2-40B4-BE49-F238E27FC236}">
                <a16:creationId xmlns:a16="http://schemas.microsoft.com/office/drawing/2014/main" id="{05E573AB-301C-49C9-B684-4F127B124A0B}"/>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23C</a:t>
            </a:r>
          </a:p>
        </p:txBody>
      </p:sp>
      <p:sp>
        <p:nvSpPr>
          <p:cNvPr id="60419" name="Slide Number Placeholder 3">
            <a:extLst>
              <a:ext uri="{FF2B5EF4-FFF2-40B4-BE49-F238E27FC236}">
                <a16:creationId xmlns:a16="http://schemas.microsoft.com/office/drawing/2014/main" id="{36593406-0265-456C-BB0C-82CA2D2D79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D0E1C016-2909-4FFF-A583-AC6D54D0BA70}" type="slidenum">
              <a:rPr lang="en-US" altLang="vi-VN" sz="1800"/>
              <a:pPr eaLnBrk="1" hangingPunct="1"/>
              <a:t>23</a:t>
            </a:fld>
            <a:endParaRPr lang="en-US" altLang="vi-VN" sz="18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id="{6AFE4816-28D7-46A4-92C6-9172B4965B5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62466" name="Notes Placeholder 2">
            <a:extLst>
              <a:ext uri="{FF2B5EF4-FFF2-40B4-BE49-F238E27FC236}">
                <a16:creationId xmlns:a16="http://schemas.microsoft.com/office/drawing/2014/main" id="{4AF226F3-762A-468A-A88E-5C8EAD9922D3}"/>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24B</a:t>
            </a:r>
          </a:p>
        </p:txBody>
      </p:sp>
      <p:sp>
        <p:nvSpPr>
          <p:cNvPr id="62467" name="Slide Number Placeholder 3">
            <a:extLst>
              <a:ext uri="{FF2B5EF4-FFF2-40B4-BE49-F238E27FC236}">
                <a16:creationId xmlns:a16="http://schemas.microsoft.com/office/drawing/2014/main" id="{7BE8BB63-B538-4A5F-ADC7-1313EA6B42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0F440FD0-7F08-4A2C-A414-3ADABD378284}" type="slidenum">
              <a:rPr lang="en-US" altLang="vi-VN" sz="1800"/>
              <a:pPr eaLnBrk="1" hangingPunct="1"/>
              <a:t>24</a:t>
            </a:fld>
            <a:endParaRPr lang="en-US" altLang="vi-VN" sz="18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a:extLst>
              <a:ext uri="{FF2B5EF4-FFF2-40B4-BE49-F238E27FC236}">
                <a16:creationId xmlns:a16="http://schemas.microsoft.com/office/drawing/2014/main" id="{6F3F9DE5-B2B0-49DC-A82B-F1E83679B00E}"/>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64514" name="Notes Placeholder 2">
            <a:extLst>
              <a:ext uri="{FF2B5EF4-FFF2-40B4-BE49-F238E27FC236}">
                <a16:creationId xmlns:a16="http://schemas.microsoft.com/office/drawing/2014/main" id="{35D86A7A-9108-486D-8C7D-783C371D1175}"/>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25C</a:t>
            </a:r>
          </a:p>
        </p:txBody>
      </p:sp>
      <p:sp>
        <p:nvSpPr>
          <p:cNvPr id="64515" name="Slide Number Placeholder 3">
            <a:extLst>
              <a:ext uri="{FF2B5EF4-FFF2-40B4-BE49-F238E27FC236}">
                <a16:creationId xmlns:a16="http://schemas.microsoft.com/office/drawing/2014/main" id="{7803E6FE-3922-414E-89BE-8F9C90F4A94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BBBF769E-79AE-4642-93EE-C9B0EEC585B3}" type="slidenum">
              <a:rPr lang="en-US" altLang="vi-VN" sz="1800"/>
              <a:pPr eaLnBrk="1" hangingPunct="1"/>
              <a:t>25</a:t>
            </a:fld>
            <a:endParaRPr lang="en-US" altLang="vi-VN" sz="18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a:extLst>
              <a:ext uri="{FF2B5EF4-FFF2-40B4-BE49-F238E27FC236}">
                <a16:creationId xmlns:a16="http://schemas.microsoft.com/office/drawing/2014/main" id="{66D02E63-C9AB-416D-AF44-131302D844EF}"/>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66562" name="Notes Placeholder 2">
            <a:extLst>
              <a:ext uri="{FF2B5EF4-FFF2-40B4-BE49-F238E27FC236}">
                <a16:creationId xmlns:a16="http://schemas.microsoft.com/office/drawing/2014/main" id="{D8BF68EC-B096-4AA0-B05D-5FFF3FC49345}"/>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26A</a:t>
            </a:r>
          </a:p>
        </p:txBody>
      </p:sp>
      <p:sp>
        <p:nvSpPr>
          <p:cNvPr id="66563" name="Slide Number Placeholder 3">
            <a:extLst>
              <a:ext uri="{FF2B5EF4-FFF2-40B4-BE49-F238E27FC236}">
                <a16:creationId xmlns:a16="http://schemas.microsoft.com/office/drawing/2014/main" id="{EF7917AF-1F22-4DC1-A2CD-FBFCF515030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C0172DEE-37F8-4581-92BE-952FF6D12F28}" type="slidenum">
              <a:rPr lang="en-US" altLang="vi-VN" sz="1800"/>
              <a:pPr eaLnBrk="1" hangingPunct="1"/>
              <a:t>26</a:t>
            </a:fld>
            <a:endParaRPr lang="en-US" altLang="vi-VN" sz="18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a:extLst>
              <a:ext uri="{FF2B5EF4-FFF2-40B4-BE49-F238E27FC236}">
                <a16:creationId xmlns:a16="http://schemas.microsoft.com/office/drawing/2014/main" id="{882565C8-1A32-4EA7-B66D-F1FF0F394BF6}"/>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68610" name="Notes Placeholder 2">
            <a:extLst>
              <a:ext uri="{FF2B5EF4-FFF2-40B4-BE49-F238E27FC236}">
                <a16:creationId xmlns:a16="http://schemas.microsoft.com/office/drawing/2014/main" id="{ECC8C92F-77D8-4874-A8CC-F9C22870B61E}"/>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27D</a:t>
            </a:r>
          </a:p>
        </p:txBody>
      </p:sp>
      <p:sp>
        <p:nvSpPr>
          <p:cNvPr id="68611" name="Slide Number Placeholder 3">
            <a:extLst>
              <a:ext uri="{FF2B5EF4-FFF2-40B4-BE49-F238E27FC236}">
                <a16:creationId xmlns:a16="http://schemas.microsoft.com/office/drawing/2014/main" id="{263330B4-A96C-4BD3-A5E6-0D487CAF62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0CB4680A-B03C-4299-A899-B5A9FD6DC79B}" type="slidenum">
              <a:rPr lang="en-US" altLang="vi-VN" sz="1800"/>
              <a:pPr eaLnBrk="1" hangingPunct="1"/>
              <a:t>27</a:t>
            </a:fld>
            <a:endParaRPr lang="en-US" altLang="vi-VN" sz="18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a:extLst>
              <a:ext uri="{FF2B5EF4-FFF2-40B4-BE49-F238E27FC236}">
                <a16:creationId xmlns:a16="http://schemas.microsoft.com/office/drawing/2014/main" id="{A8618755-8B3E-4593-920F-67C554B8D0E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70658" name="Notes Placeholder 2">
            <a:extLst>
              <a:ext uri="{FF2B5EF4-FFF2-40B4-BE49-F238E27FC236}">
                <a16:creationId xmlns:a16="http://schemas.microsoft.com/office/drawing/2014/main" id="{3565723E-B75F-4DA8-8151-544A891E46B5}"/>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28C</a:t>
            </a:r>
          </a:p>
        </p:txBody>
      </p:sp>
      <p:sp>
        <p:nvSpPr>
          <p:cNvPr id="70659" name="Slide Number Placeholder 3">
            <a:extLst>
              <a:ext uri="{FF2B5EF4-FFF2-40B4-BE49-F238E27FC236}">
                <a16:creationId xmlns:a16="http://schemas.microsoft.com/office/drawing/2014/main" id="{39EFA8DE-4458-4572-87B7-338C2B5882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9ADF1877-D591-4BE7-A06D-EF970475F117}" type="slidenum">
              <a:rPr lang="en-US" altLang="vi-VN" sz="1800"/>
              <a:pPr eaLnBrk="1" hangingPunct="1"/>
              <a:t>28</a:t>
            </a:fld>
            <a:endParaRPr lang="en-US" altLang="vi-VN"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F3CA3622-AF3C-412A-B85C-3EF0ABA74886}"/>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19458" name="Notes Placeholder 2">
            <a:extLst>
              <a:ext uri="{FF2B5EF4-FFF2-40B4-BE49-F238E27FC236}">
                <a16:creationId xmlns:a16="http://schemas.microsoft.com/office/drawing/2014/main" id="{2BB7AC32-5597-4C20-8E6A-4B21AE54AB4E}"/>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3B</a:t>
            </a:r>
          </a:p>
        </p:txBody>
      </p:sp>
      <p:sp>
        <p:nvSpPr>
          <p:cNvPr id="19459" name="Slide Number Placeholder 3">
            <a:extLst>
              <a:ext uri="{FF2B5EF4-FFF2-40B4-BE49-F238E27FC236}">
                <a16:creationId xmlns:a16="http://schemas.microsoft.com/office/drawing/2014/main" id="{EF463298-741A-4FC7-BA99-D1DBC15F5B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F71FED89-ED16-4AE2-89AE-B197C0BFF81E}" type="slidenum">
              <a:rPr lang="en-US" altLang="vi-VN" sz="1800"/>
              <a:pPr eaLnBrk="1" hangingPunct="1"/>
              <a:t>3</a:t>
            </a:fld>
            <a:endParaRPr lang="en-US" altLang="vi-VN" sz="18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32FAE841-3E6E-4548-A8DF-8F1F1A3463EC}"/>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1506" name="Notes Placeholder 2">
            <a:extLst>
              <a:ext uri="{FF2B5EF4-FFF2-40B4-BE49-F238E27FC236}">
                <a16:creationId xmlns:a16="http://schemas.microsoft.com/office/drawing/2014/main" id="{C0AB1255-8602-4AFC-8B9D-316969CEDB94}"/>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4C</a:t>
            </a:r>
          </a:p>
        </p:txBody>
      </p:sp>
      <p:sp>
        <p:nvSpPr>
          <p:cNvPr id="21507" name="Slide Number Placeholder 3">
            <a:extLst>
              <a:ext uri="{FF2B5EF4-FFF2-40B4-BE49-F238E27FC236}">
                <a16:creationId xmlns:a16="http://schemas.microsoft.com/office/drawing/2014/main" id="{8AE60D60-B2DD-467F-9786-E75111E153A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76332BE5-1178-45EE-ACD3-D12E4BDC5AEF}" type="slidenum">
              <a:rPr lang="en-US" altLang="vi-VN" sz="1800"/>
              <a:pPr eaLnBrk="1" hangingPunct="1"/>
              <a:t>4</a:t>
            </a:fld>
            <a:endParaRPr lang="en-US" altLang="vi-VN"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EAA4CB8E-E2E3-429A-B27D-207CA6020C7B}"/>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3554" name="Notes Placeholder 2">
            <a:extLst>
              <a:ext uri="{FF2B5EF4-FFF2-40B4-BE49-F238E27FC236}">
                <a16:creationId xmlns:a16="http://schemas.microsoft.com/office/drawing/2014/main" id="{7FDF6B9F-295A-44C5-B835-56A456B0970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5B</a:t>
            </a:r>
          </a:p>
        </p:txBody>
      </p:sp>
      <p:sp>
        <p:nvSpPr>
          <p:cNvPr id="23555" name="Slide Number Placeholder 3">
            <a:extLst>
              <a:ext uri="{FF2B5EF4-FFF2-40B4-BE49-F238E27FC236}">
                <a16:creationId xmlns:a16="http://schemas.microsoft.com/office/drawing/2014/main" id="{214C5705-2373-4D73-A2D6-7A8E273FB3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7F2DBCDF-4010-4655-9B07-603228A13F3A}" type="slidenum">
              <a:rPr lang="en-US" altLang="vi-VN" sz="1800"/>
              <a:pPr eaLnBrk="1" hangingPunct="1"/>
              <a:t>5</a:t>
            </a:fld>
            <a:endParaRPr lang="en-US" altLang="vi-VN"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8127E661-8522-4866-A9B2-E9AFA9C054C5}"/>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5602" name="Notes Placeholder 2">
            <a:extLst>
              <a:ext uri="{FF2B5EF4-FFF2-40B4-BE49-F238E27FC236}">
                <a16:creationId xmlns:a16="http://schemas.microsoft.com/office/drawing/2014/main" id="{3027BAA8-2D40-4DD4-928E-C770ACD02BC3}"/>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6C</a:t>
            </a:r>
          </a:p>
        </p:txBody>
      </p:sp>
      <p:sp>
        <p:nvSpPr>
          <p:cNvPr id="25603" name="Slide Number Placeholder 3">
            <a:extLst>
              <a:ext uri="{FF2B5EF4-FFF2-40B4-BE49-F238E27FC236}">
                <a16:creationId xmlns:a16="http://schemas.microsoft.com/office/drawing/2014/main" id="{F3237621-5910-4BAA-AADB-427612CCD72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330B0695-396C-49B1-BCAE-60F8085FA06B}" type="slidenum">
              <a:rPr lang="en-US" altLang="vi-VN" sz="1800"/>
              <a:pPr eaLnBrk="1" hangingPunct="1"/>
              <a:t>6</a:t>
            </a:fld>
            <a:endParaRPr lang="en-US" altLang="vi-VN"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4A5F48E9-44C1-4C9A-BA15-964CA5052022}"/>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7650" name="Notes Placeholder 2">
            <a:extLst>
              <a:ext uri="{FF2B5EF4-FFF2-40B4-BE49-F238E27FC236}">
                <a16:creationId xmlns:a16="http://schemas.microsoft.com/office/drawing/2014/main" id="{24E18D98-879A-4576-9D6A-5588092AAC96}"/>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7D</a:t>
            </a:r>
          </a:p>
        </p:txBody>
      </p:sp>
      <p:sp>
        <p:nvSpPr>
          <p:cNvPr id="27651" name="Slide Number Placeholder 3">
            <a:extLst>
              <a:ext uri="{FF2B5EF4-FFF2-40B4-BE49-F238E27FC236}">
                <a16:creationId xmlns:a16="http://schemas.microsoft.com/office/drawing/2014/main" id="{846541B6-64D8-4429-ACA6-976F2AC22B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3888C72C-5045-4119-BC50-CE2313AF81E1}" type="slidenum">
              <a:rPr lang="en-US" altLang="vi-VN" sz="1800"/>
              <a:pPr eaLnBrk="1" hangingPunct="1"/>
              <a:t>7</a:t>
            </a:fld>
            <a:endParaRPr lang="en-US" altLang="vi-VN"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3B33869A-FB14-4CD8-8DE0-620EFB7F023F}"/>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29698" name="Notes Placeholder 2">
            <a:extLst>
              <a:ext uri="{FF2B5EF4-FFF2-40B4-BE49-F238E27FC236}">
                <a16:creationId xmlns:a16="http://schemas.microsoft.com/office/drawing/2014/main" id="{E4013A02-F28D-48A2-85BB-DCC4A4E60B95}"/>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8C</a:t>
            </a:r>
          </a:p>
        </p:txBody>
      </p:sp>
      <p:sp>
        <p:nvSpPr>
          <p:cNvPr id="29699" name="Slide Number Placeholder 3">
            <a:extLst>
              <a:ext uri="{FF2B5EF4-FFF2-40B4-BE49-F238E27FC236}">
                <a16:creationId xmlns:a16="http://schemas.microsoft.com/office/drawing/2014/main" id="{C10C8F78-827A-4442-B455-D597708D74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C7B29FEB-2514-4733-A91B-D9C621D166A6}" type="slidenum">
              <a:rPr lang="en-US" altLang="vi-VN" sz="1800"/>
              <a:pPr eaLnBrk="1" hangingPunct="1"/>
              <a:t>8</a:t>
            </a:fld>
            <a:endParaRPr lang="en-US" altLang="vi-VN" sz="18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888F11B0-7CD1-41AD-8FE7-1D91F771B35B}"/>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31746" name="Notes Placeholder 2">
            <a:extLst>
              <a:ext uri="{FF2B5EF4-FFF2-40B4-BE49-F238E27FC236}">
                <a16:creationId xmlns:a16="http://schemas.microsoft.com/office/drawing/2014/main" id="{7DD46A0C-1A44-4313-A983-1D0932489A47}"/>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9A</a:t>
            </a:r>
          </a:p>
        </p:txBody>
      </p:sp>
      <p:sp>
        <p:nvSpPr>
          <p:cNvPr id="31747" name="Slide Number Placeholder 3">
            <a:extLst>
              <a:ext uri="{FF2B5EF4-FFF2-40B4-BE49-F238E27FC236}">
                <a16:creationId xmlns:a16="http://schemas.microsoft.com/office/drawing/2014/main" id="{71B2A801-F12E-4F0D-ACB5-A5966E790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3A9728CB-DEDE-424F-9966-A0DCF6F02C78}" type="slidenum">
              <a:rPr lang="en-US" altLang="vi-VN" sz="1800"/>
              <a:pPr eaLnBrk="1" hangingPunct="1"/>
              <a:t>9</a:t>
            </a:fld>
            <a:endParaRPr lang="en-US" altLang="vi-VN"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a:t>Click to edit Master subtitle style</a:t>
            </a:r>
          </a:p>
        </p:txBody>
      </p:sp>
      <p:sp>
        <p:nvSpPr>
          <p:cNvPr id="4" name="Rectangle 4">
            <a:extLst>
              <a:ext uri="{FF2B5EF4-FFF2-40B4-BE49-F238E27FC236}">
                <a16:creationId xmlns:a16="http://schemas.microsoft.com/office/drawing/2014/main" id="{062E7634-3272-4D2E-8D88-956369E00FC4}"/>
              </a:ext>
            </a:extLst>
          </p:cNvPr>
          <p:cNvSpPr>
            <a:spLocks noGrp="1" noChangeArrowheads="1"/>
          </p:cNvSpPr>
          <p:nvPr>
            <p:ph type="dt" sz="half" idx="10"/>
          </p:nvPr>
        </p:nvSpPr>
        <p:spPr>
          <a:xfrm>
            <a:off x="457200" y="6245225"/>
            <a:ext cx="2133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5" name="Rectangle 5">
            <a:extLst>
              <a:ext uri="{FF2B5EF4-FFF2-40B4-BE49-F238E27FC236}">
                <a16:creationId xmlns:a16="http://schemas.microsoft.com/office/drawing/2014/main" id="{A3927065-54B1-4700-8654-38E43EC6A42D}"/>
              </a:ext>
            </a:extLst>
          </p:cNvPr>
          <p:cNvSpPr>
            <a:spLocks noGrp="1" noChangeArrowheads="1"/>
          </p:cNvSpPr>
          <p:nvPr>
            <p:ph type="ftr" sz="quarter" idx="11"/>
          </p:nvPr>
        </p:nvSpPr>
        <p:spPr>
          <a:xfrm>
            <a:off x="3124200" y="6245225"/>
            <a:ext cx="2895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6" name="Rectangle 6">
            <a:extLst>
              <a:ext uri="{FF2B5EF4-FFF2-40B4-BE49-F238E27FC236}">
                <a16:creationId xmlns:a16="http://schemas.microsoft.com/office/drawing/2014/main" id="{AF899D63-D2C1-49FE-B80D-70CAB61A5279}"/>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0" hangingPunct="0">
              <a:defRPr/>
            </a:lvl1pPr>
          </a:lstStyle>
          <a:p>
            <a:fld id="{D07348F5-9F31-4A0D-9E98-01DCB7ACDF8A}" type="slidenum">
              <a:rPr lang="en-US" altLang="en-US"/>
              <a:pPr/>
              <a:t>‹#›</a:t>
            </a:fld>
            <a:endParaRPr lang="en-US" altLang="en-US"/>
          </a:p>
        </p:txBody>
      </p:sp>
    </p:spTree>
    <p:extLst>
      <p:ext uri="{BB962C8B-B14F-4D97-AF65-F5344CB8AC3E}">
        <p14:creationId xmlns:p14="http://schemas.microsoft.com/office/powerpoint/2010/main" val="222985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noProof="1"/>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F6AF1969-F11C-4926-99D8-6464F5F3F102}"/>
              </a:ext>
            </a:extLst>
          </p:cNvPr>
          <p:cNvSpPr>
            <a:spLocks noGrp="1" noChangeArrowheads="1"/>
          </p:cNvSpPr>
          <p:nvPr>
            <p:ph type="dt" sz="half" idx="10"/>
          </p:nvPr>
        </p:nvSpPr>
        <p:spPr>
          <a:xfrm>
            <a:off x="457200" y="6245225"/>
            <a:ext cx="2133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5" name="Rectangle 5">
            <a:extLst>
              <a:ext uri="{FF2B5EF4-FFF2-40B4-BE49-F238E27FC236}">
                <a16:creationId xmlns:a16="http://schemas.microsoft.com/office/drawing/2014/main" id="{611ADEA4-5804-4E3E-A940-DA5D4529C7A5}"/>
              </a:ext>
            </a:extLst>
          </p:cNvPr>
          <p:cNvSpPr>
            <a:spLocks noGrp="1" noChangeArrowheads="1"/>
          </p:cNvSpPr>
          <p:nvPr>
            <p:ph type="ftr" sz="quarter" idx="11"/>
          </p:nvPr>
        </p:nvSpPr>
        <p:spPr>
          <a:xfrm>
            <a:off x="3124200" y="6245225"/>
            <a:ext cx="2895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6" name="Rectangle 6">
            <a:extLst>
              <a:ext uri="{FF2B5EF4-FFF2-40B4-BE49-F238E27FC236}">
                <a16:creationId xmlns:a16="http://schemas.microsoft.com/office/drawing/2014/main" id="{2C8365AE-9556-4379-AF06-BBB05B2B88FB}"/>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0" hangingPunct="0">
              <a:defRPr/>
            </a:lvl1pPr>
          </a:lstStyle>
          <a:p>
            <a:fld id="{84E230B1-BC6F-461B-A434-DB25671EDBF5}" type="slidenum">
              <a:rPr lang="en-US" altLang="en-US"/>
              <a:pPr/>
              <a:t>‹#›</a:t>
            </a:fld>
            <a:endParaRPr lang="en-US" altLang="en-US"/>
          </a:p>
        </p:txBody>
      </p:sp>
    </p:spTree>
    <p:extLst>
      <p:ext uri="{BB962C8B-B14F-4D97-AF65-F5344CB8AC3E}">
        <p14:creationId xmlns:p14="http://schemas.microsoft.com/office/powerpoint/2010/main" val="187030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084BF156-7959-4F90-8456-9A26BB48405B}"/>
              </a:ext>
            </a:extLst>
          </p:cNvPr>
          <p:cNvSpPr>
            <a:spLocks noGrp="1" noChangeArrowheads="1"/>
          </p:cNvSpPr>
          <p:nvPr>
            <p:ph type="dt" sz="half" idx="10"/>
          </p:nvPr>
        </p:nvSpPr>
        <p:spPr>
          <a:xfrm>
            <a:off x="457200" y="6245225"/>
            <a:ext cx="2133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5" name="Rectangle 5">
            <a:extLst>
              <a:ext uri="{FF2B5EF4-FFF2-40B4-BE49-F238E27FC236}">
                <a16:creationId xmlns:a16="http://schemas.microsoft.com/office/drawing/2014/main" id="{7FED1D00-5CBC-4A5D-8195-1AEF27642642}"/>
              </a:ext>
            </a:extLst>
          </p:cNvPr>
          <p:cNvSpPr>
            <a:spLocks noGrp="1" noChangeArrowheads="1"/>
          </p:cNvSpPr>
          <p:nvPr>
            <p:ph type="ftr" sz="quarter" idx="11"/>
          </p:nvPr>
        </p:nvSpPr>
        <p:spPr>
          <a:xfrm>
            <a:off x="3124200" y="6245225"/>
            <a:ext cx="2895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6" name="Rectangle 6">
            <a:extLst>
              <a:ext uri="{FF2B5EF4-FFF2-40B4-BE49-F238E27FC236}">
                <a16:creationId xmlns:a16="http://schemas.microsoft.com/office/drawing/2014/main" id="{17DFAB7D-265F-449D-AEE6-D28CFA484A13}"/>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0" hangingPunct="0">
              <a:defRPr/>
            </a:lvl1pPr>
          </a:lstStyle>
          <a:p>
            <a:fld id="{96D26845-5E4C-43F1-A153-3C7B3BD4C9BD}" type="slidenum">
              <a:rPr lang="en-US" altLang="en-US"/>
              <a:pPr/>
              <a:t>‹#›</a:t>
            </a:fld>
            <a:endParaRPr lang="en-US" altLang="en-US"/>
          </a:p>
        </p:txBody>
      </p:sp>
    </p:spTree>
    <p:extLst>
      <p:ext uri="{BB962C8B-B14F-4D97-AF65-F5344CB8AC3E}">
        <p14:creationId xmlns:p14="http://schemas.microsoft.com/office/powerpoint/2010/main" val="3446400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noProof="1"/>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396FAE84-E120-4968-AB80-560D61F775B6}"/>
              </a:ext>
            </a:extLst>
          </p:cNvPr>
          <p:cNvSpPr>
            <a:spLocks noGrp="1" noChangeArrowheads="1"/>
          </p:cNvSpPr>
          <p:nvPr>
            <p:ph type="dt" sz="half" idx="10"/>
          </p:nvPr>
        </p:nvSpPr>
        <p:spPr>
          <a:xfrm>
            <a:off x="457200" y="6245225"/>
            <a:ext cx="2133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5" name="Rectangle 5">
            <a:extLst>
              <a:ext uri="{FF2B5EF4-FFF2-40B4-BE49-F238E27FC236}">
                <a16:creationId xmlns:a16="http://schemas.microsoft.com/office/drawing/2014/main" id="{F0E4CD6C-DAD7-48C9-85A9-795A131F2F1E}"/>
              </a:ext>
            </a:extLst>
          </p:cNvPr>
          <p:cNvSpPr>
            <a:spLocks noGrp="1" noChangeArrowheads="1"/>
          </p:cNvSpPr>
          <p:nvPr>
            <p:ph type="ftr" sz="quarter" idx="11"/>
          </p:nvPr>
        </p:nvSpPr>
        <p:spPr>
          <a:xfrm>
            <a:off x="3124200" y="6245225"/>
            <a:ext cx="2895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6" name="Rectangle 6">
            <a:extLst>
              <a:ext uri="{FF2B5EF4-FFF2-40B4-BE49-F238E27FC236}">
                <a16:creationId xmlns:a16="http://schemas.microsoft.com/office/drawing/2014/main" id="{7F9CFEA3-9C9F-491E-A8F1-80F5E6EC7942}"/>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0" hangingPunct="0">
              <a:defRPr/>
            </a:lvl1pPr>
          </a:lstStyle>
          <a:p>
            <a:fld id="{CEFA4B26-138D-443D-BB2D-BE76AF015774}" type="slidenum">
              <a:rPr lang="en-US" altLang="en-US"/>
              <a:pPr/>
              <a:t>‹#›</a:t>
            </a:fld>
            <a:endParaRPr lang="en-US" altLang="en-US"/>
          </a:p>
        </p:txBody>
      </p:sp>
    </p:spTree>
    <p:extLst>
      <p:ext uri="{BB962C8B-B14F-4D97-AF65-F5344CB8AC3E}">
        <p14:creationId xmlns:p14="http://schemas.microsoft.com/office/powerpoint/2010/main" val="218065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a:t>Click to edit Master text styles</a:t>
            </a:r>
          </a:p>
        </p:txBody>
      </p:sp>
      <p:sp>
        <p:nvSpPr>
          <p:cNvPr id="4" name="Rectangle 4">
            <a:extLst>
              <a:ext uri="{FF2B5EF4-FFF2-40B4-BE49-F238E27FC236}">
                <a16:creationId xmlns:a16="http://schemas.microsoft.com/office/drawing/2014/main" id="{67091957-323F-4C86-9CC0-A16C6D2E4278}"/>
              </a:ext>
            </a:extLst>
          </p:cNvPr>
          <p:cNvSpPr>
            <a:spLocks noGrp="1" noChangeArrowheads="1"/>
          </p:cNvSpPr>
          <p:nvPr>
            <p:ph type="dt" sz="half" idx="10"/>
          </p:nvPr>
        </p:nvSpPr>
        <p:spPr>
          <a:xfrm>
            <a:off x="457200" y="6245225"/>
            <a:ext cx="2133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5" name="Rectangle 5">
            <a:extLst>
              <a:ext uri="{FF2B5EF4-FFF2-40B4-BE49-F238E27FC236}">
                <a16:creationId xmlns:a16="http://schemas.microsoft.com/office/drawing/2014/main" id="{D3C5E8FE-E15C-4E36-82CA-63309E4814E7}"/>
              </a:ext>
            </a:extLst>
          </p:cNvPr>
          <p:cNvSpPr>
            <a:spLocks noGrp="1" noChangeArrowheads="1"/>
          </p:cNvSpPr>
          <p:nvPr>
            <p:ph type="ftr" sz="quarter" idx="11"/>
          </p:nvPr>
        </p:nvSpPr>
        <p:spPr>
          <a:xfrm>
            <a:off x="3124200" y="6245225"/>
            <a:ext cx="2895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6" name="Rectangle 6">
            <a:extLst>
              <a:ext uri="{FF2B5EF4-FFF2-40B4-BE49-F238E27FC236}">
                <a16:creationId xmlns:a16="http://schemas.microsoft.com/office/drawing/2014/main" id="{08A811C1-C3E8-4E2B-900D-3E02BD3C7F3B}"/>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0" hangingPunct="0">
              <a:defRPr/>
            </a:lvl1pPr>
          </a:lstStyle>
          <a:p>
            <a:fld id="{60A4598C-9288-4263-ADF8-502D4E529DE1}" type="slidenum">
              <a:rPr lang="en-US" altLang="en-US"/>
              <a:pPr/>
              <a:t>‹#›</a:t>
            </a:fld>
            <a:endParaRPr lang="en-US" altLang="en-US"/>
          </a:p>
        </p:txBody>
      </p:sp>
    </p:spTree>
    <p:extLst>
      <p:ext uri="{BB962C8B-B14F-4D97-AF65-F5344CB8AC3E}">
        <p14:creationId xmlns:p14="http://schemas.microsoft.com/office/powerpoint/2010/main" val="233845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noProof="1"/>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13">
            <a:extLst>
              <a:ext uri="{FF2B5EF4-FFF2-40B4-BE49-F238E27FC236}">
                <a16:creationId xmlns:a16="http://schemas.microsoft.com/office/drawing/2014/main" id="{3BE3429B-EA60-48B3-B88F-D01AECB51FEA}"/>
              </a:ext>
            </a:extLst>
          </p:cNvPr>
          <p:cNvSpPr>
            <a:spLocks noGrp="1" noChangeArrowheads="1"/>
          </p:cNvSpPr>
          <p:nvPr>
            <p:ph type="dt" sz="half" idx="10"/>
          </p:nvPr>
        </p:nvSpPr>
        <p:spPr>
          <a:xfrm>
            <a:off x="457200" y="6245225"/>
            <a:ext cx="2133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6" name="Footer Placeholder 14">
            <a:extLst>
              <a:ext uri="{FF2B5EF4-FFF2-40B4-BE49-F238E27FC236}">
                <a16:creationId xmlns:a16="http://schemas.microsoft.com/office/drawing/2014/main" id="{DF2CA90F-4AF7-4DB2-AE9B-AFB9912B0927}"/>
              </a:ext>
            </a:extLst>
          </p:cNvPr>
          <p:cNvSpPr>
            <a:spLocks noGrp="1" noChangeArrowheads="1"/>
          </p:cNvSpPr>
          <p:nvPr>
            <p:ph type="ftr" sz="quarter" idx="11"/>
          </p:nvPr>
        </p:nvSpPr>
        <p:spPr>
          <a:xfrm>
            <a:off x="3124200" y="6245225"/>
            <a:ext cx="2895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7" name="Slide Number Placeholder 15">
            <a:extLst>
              <a:ext uri="{FF2B5EF4-FFF2-40B4-BE49-F238E27FC236}">
                <a16:creationId xmlns:a16="http://schemas.microsoft.com/office/drawing/2014/main" id="{8C378156-F493-4795-8FDB-16CA6BB8F7AF}"/>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0" hangingPunct="0">
              <a:defRPr/>
            </a:lvl1pPr>
          </a:lstStyle>
          <a:p>
            <a:fld id="{2524019E-67C9-4F92-BF1F-53A08C73F34C}" type="slidenum">
              <a:rPr lang="en-US" altLang="en-US"/>
              <a:pPr/>
              <a:t>‹#›</a:t>
            </a:fld>
            <a:endParaRPr lang="en-US" altLang="en-US"/>
          </a:p>
        </p:txBody>
      </p:sp>
    </p:spTree>
    <p:extLst>
      <p:ext uri="{BB962C8B-B14F-4D97-AF65-F5344CB8AC3E}">
        <p14:creationId xmlns:p14="http://schemas.microsoft.com/office/powerpoint/2010/main" val="303309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Rectangle 4">
            <a:extLst>
              <a:ext uri="{FF2B5EF4-FFF2-40B4-BE49-F238E27FC236}">
                <a16:creationId xmlns:a16="http://schemas.microsoft.com/office/drawing/2014/main" id="{DBB975F1-2E8B-406A-9940-DEA00EFC0F50}"/>
              </a:ext>
            </a:extLst>
          </p:cNvPr>
          <p:cNvSpPr>
            <a:spLocks noGrp="1" noChangeArrowheads="1"/>
          </p:cNvSpPr>
          <p:nvPr>
            <p:ph type="dt" sz="half" idx="10"/>
          </p:nvPr>
        </p:nvSpPr>
        <p:spPr>
          <a:xfrm>
            <a:off x="457200" y="6245225"/>
            <a:ext cx="2133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8" name="Rectangle 5">
            <a:extLst>
              <a:ext uri="{FF2B5EF4-FFF2-40B4-BE49-F238E27FC236}">
                <a16:creationId xmlns:a16="http://schemas.microsoft.com/office/drawing/2014/main" id="{10AD1933-8B1C-47DA-9D40-BBFEAFBC3EFC}"/>
              </a:ext>
            </a:extLst>
          </p:cNvPr>
          <p:cNvSpPr>
            <a:spLocks noGrp="1" noChangeArrowheads="1"/>
          </p:cNvSpPr>
          <p:nvPr>
            <p:ph type="ftr" sz="quarter" idx="11"/>
          </p:nvPr>
        </p:nvSpPr>
        <p:spPr>
          <a:xfrm>
            <a:off x="3124200" y="6245225"/>
            <a:ext cx="2895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9" name="Rectangle 6">
            <a:extLst>
              <a:ext uri="{FF2B5EF4-FFF2-40B4-BE49-F238E27FC236}">
                <a16:creationId xmlns:a16="http://schemas.microsoft.com/office/drawing/2014/main" id="{F833B655-416A-474C-9D92-35D33D6A6638}"/>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0" hangingPunct="0">
              <a:defRPr/>
            </a:lvl1pPr>
          </a:lstStyle>
          <a:p>
            <a:fld id="{1C812BC3-9C0B-4655-881A-A24BB0BDD640}" type="slidenum">
              <a:rPr lang="en-US" altLang="en-US"/>
              <a:pPr/>
              <a:t>‹#›</a:t>
            </a:fld>
            <a:endParaRPr lang="en-US" altLang="en-US"/>
          </a:p>
        </p:txBody>
      </p:sp>
    </p:spTree>
    <p:extLst>
      <p:ext uri="{BB962C8B-B14F-4D97-AF65-F5344CB8AC3E}">
        <p14:creationId xmlns:p14="http://schemas.microsoft.com/office/powerpoint/2010/main" val="87405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noProof="1"/>
              <a:t>Click to edit Master title style</a:t>
            </a:r>
          </a:p>
        </p:txBody>
      </p:sp>
      <p:sp>
        <p:nvSpPr>
          <p:cNvPr id="3" name="Rectangle 4">
            <a:extLst>
              <a:ext uri="{FF2B5EF4-FFF2-40B4-BE49-F238E27FC236}">
                <a16:creationId xmlns:a16="http://schemas.microsoft.com/office/drawing/2014/main" id="{3FD6F559-2C79-4070-BEC6-AE03601ADED3}"/>
              </a:ext>
            </a:extLst>
          </p:cNvPr>
          <p:cNvSpPr>
            <a:spLocks noGrp="1" noChangeArrowheads="1"/>
          </p:cNvSpPr>
          <p:nvPr>
            <p:ph type="dt" sz="half" idx="10"/>
          </p:nvPr>
        </p:nvSpPr>
        <p:spPr>
          <a:xfrm>
            <a:off x="457200" y="6245225"/>
            <a:ext cx="2133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4" name="Rectangle 5">
            <a:extLst>
              <a:ext uri="{FF2B5EF4-FFF2-40B4-BE49-F238E27FC236}">
                <a16:creationId xmlns:a16="http://schemas.microsoft.com/office/drawing/2014/main" id="{D4E7E404-678B-49E7-936E-2456A3118806}"/>
              </a:ext>
            </a:extLst>
          </p:cNvPr>
          <p:cNvSpPr>
            <a:spLocks noGrp="1" noChangeArrowheads="1"/>
          </p:cNvSpPr>
          <p:nvPr>
            <p:ph type="ftr" sz="quarter" idx="11"/>
          </p:nvPr>
        </p:nvSpPr>
        <p:spPr>
          <a:xfrm>
            <a:off x="3124200" y="6245225"/>
            <a:ext cx="2895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5" name="Rectangle 6">
            <a:extLst>
              <a:ext uri="{FF2B5EF4-FFF2-40B4-BE49-F238E27FC236}">
                <a16:creationId xmlns:a16="http://schemas.microsoft.com/office/drawing/2014/main" id="{7E6140AA-CED8-4112-B8F3-46CE8EBA1285}"/>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0" hangingPunct="0">
              <a:defRPr/>
            </a:lvl1pPr>
          </a:lstStyle>
          <a:p>
            <a:fld id="{3053D628-AB3E-43AB-971F-4D9DCA7D958F}" type="slidenum">
              <a:rPr lang="en-US" altLang="en-US"/>
              <a:pPr/>
              <a:t>‹#›</a:t>
            </a:fld>
            <a:endParaRPr lang="en-US" altLang="en-US"/>
          </a:p>
        </p:txBody>
      </p:sp>
    </p:spTree>
    <p:extLst>
      <p:ext uri="{BB962C8B-B14F-4D97-AF65-F5344CB8AC3E}">
        <p14:creationId xmlns:p14="http://schemas.microsoft.com/office/powerpoint/2010/main" val="233868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1B7E284-40F5-4EAC-9DB5-4EB014B01959}"/>
              </a:ext>
            </a:extLst>
          </p:cNvPr>
          <p:cNvSpPr>
            <a:spLocks noGrp="1" noChangeArrowheads="1"/>
          </p:cNvSpPr>
          <p:nvPr>
            <p:ph type="dt" sz="half" idx="10"/>
          </p:nvPr>
        </p:nvSpPr>
        <p:spPr>
          <a:xfrm>
            <a:off x="457200" y="6245225"/>
            <a:ext cx="2133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3" name="Rectangle 5">
            <a:extLst>
              <a:ext uri="{FF2B5EF4-FFF2-40B4-BE49-F238E27FC236}">
                <a16:creationId xmlns:a16="http://schemas.microsoft.com/office/drawing/2014/main" id="{F2E38A2D-C654-4C50-BAF3-B9C1AB4BE92A}"/>
              </a:ext>
            </a:extLst>
          </p:cNvPr>
          <p:cNvSpPr>
            <a:spLocks noGrp="1" noChangeArrowheads="1"/>
          </p:cNvSpPr>
          <p:nvPr>
            <p:ph type="ftr" sz="quarter" idx="11"/>
          </p:nvPr>
        </p:nvSpPr>
        <p:spPr>
          <a:xfrm>
            <a:off x="3124200" y="6245225"/>
            <a:ext cx="2895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4" name="Rectangle 6">
            <a:extLst>
              <a:ext uri="{FF2B5EF4-FFF2-40B4-BE49-F238E27FC236}">
                <a16:creationId xmlns:a16="http://schemas.microsoft.com/office/drawing/2014/main" id="{669E84CD-D152-454E-8092-6524D437C04B}"/>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0" hangingPunct="0">
              <a:defRPr/>
            </a:lvl1pPr>
          </a:lstStyle>
          <a:p>
            <a:fld id="{AE130C80-CC5C-4B6B-BE3D-974507A04051}" type="slidenum">
              <a:rPr lang="en-US" altLang="en-US"/>
              <a:pPr/>
              <a:t>‹#›</a:t>
            </a:fld>
            <a:endParaRPr lang="en-US" altLang="en-US"/>
          </a:p>
        </p:txBody>
      </p:sp>
    </p:spTree>
    <p:extLst>
      <p:ext uri="{BB962C8B-B14F-4D97-AF65-F5344CB8AC3E}">
        <p14:creationId xmlns:p14="http://schemas.microsoft.com/office/powerpoint/2010/main" val="3604850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13">
            <a:extLst>
              <a:ext uri="{FF2B5EF4-FFF2-40B4-BE49-F238E27FC236}">
                <a16:creationId xmlns:a16="http://schemas.microsoft.com/office/drawing/2014/main" id="{1A07AE59-89A4-4FB7-9798-B22FC58D00E0}"/>
              </a:ext>
            </a:extLst>
          </p:cNvPr>
          <p:cNvSpPr>
            <a:spLocks noGrp="1" noChangeArrowheads="1"/>
          </p:cNvSpPr>
          <p:nvPr>
            <p:ph type="dt" sz="half" idx="10"/>
          </p:nvPr>
        </p:nvSpPr>
        <p:spPr>
          <a:xfrm>
            <a:off x="457200" y="6245225"/>
            <a:ext cx="2133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6" name="Footer Placeholder 14">
            <a:extLst>
              <a:ext uri="{FF2B5EF4-FFF2-40B4-BE49-F238E27FC236}">
                <a16:creationId xmlns:a16="http://schemas.microsoft.com/office/drawing/2014/main" id="{5449B4A5-BB76-4E1A-9E25-63FFCECA280D}"/>
              </a:ext>
            </a:extLst>
          </p:cNvPr>
          <p:cNvSpPr>
            <a:spLocks noGrp="1" noChangeArrowheads="1"/>
          </p:cNvSpPr>
          <p:nvPr>
            <p:ph type="ftr" sz="quarter" idx="11"/>
          </p:nvPr>
        </p:nvSpPr>
        <p:spPr>
          <a:xfrm>
            <a:off x="3124200" y="6245225"/>
            <a:ext cx="2895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7" name="Slide Number Placeholder 15">
            <a:extLst>
              <a:ext uri="{FF2B5EF4-FFF2-40B4-BE49-F238E27FC236}">
                <a16:creationId xmlns:a16="http://schemas.microsoft.com/office/drawing/2014/main" id="{1DEEB8DC-6EEC-45DE-BF75-4E19B4E411D6}"/>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0" hangingPunct="0">
              <a:defRPr/>
            </a:lvl1pPr>
          </a:lstStyle>
          <a:p>
            <a:fld id="{21799436-E077-4657-8C26-63D4C34773BB}" type="slidenum">
              <a:rPr lang="en-US" altLang="en-US"/>
              <a:pPr/>
              <a:t>‹#›</a:t>
            </a:fld>
            <a:endParaRPr lang="en-US" altLang="en-US"/>
          </a:p>
        </p:txBody>
      </p:sp>
    </p:spTree>
    <p:extLst>
      <p:ext uri="{BB962C8B-B14F-4D97-AF65-F5344CB8AC3E}">
        <p14:creationId xmlns:p14="http://schemas.microsoft.com/office/powerpoint/2010/main" val="1356808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13">
            <a:extLst>
              <a:ext uri="{FF2B5EF4-FFF2-40B4-BE49-F238E27FC236}">
                <a16:creationId xmlns:a16="http://schemas.microsoft.com/office/drawing/2014/main" id="{22CD7FC3-2CC5-4245-AABA-9EA1209403BF}"/>
              </a:ext>
            </a:extLst>
          </p:cNvPr>
          <p:cNvSpPr>
            <a:spLocks noGrp="1" noChangeArrowheads="1"/>
          </p:cNvSpPr>
          <p:nvPr>
            <p:ph type="dt" sz="half" idx="10"/>
          </p:nvPr>
        </p:nvSpPr>
        <p:spPr>
          <a:xfrm>
            <a:off x="457200" y="6245225"/>
            <a:ext cx="2133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6" name="Footer Placeholder 14">
            <a:extLst>
              <a:ext uri="{FF2B5EF4-FFF2-40B4-BE49-F238E27FC236}">
                <a16:creationId xmlns:a16="http://schemas.microsoft.com/office/drawing/2014/main" id="{9177485B-AB06-41D2-8D06-9F7C2A7AB9B2}"/>
              </a:ext>
            </a:extLst>
          </p:cNvPr>
          <p:cNvSpPr>
            <a:spLocks noGrp="1" noChangeArrowheads="1"/>
          </p:cNvSpPr>
          <p:nvPr>
            <p:ph type="ftr" sz="quarter" idx="11"/>
          </p:nvPr>
        </p:nvSpPr>
        <p:spPr>
          <a:xfrm>
            <a:off x="3124200" y="6245225"/>
            <a:ext cx="2895600" cy="476250"/>
          </a:xfrm>
          <a:prstGeom prst="rect">
            <a:avLst/>
          </a:prstGeom>
        </p:spPr>
        <p:txBody>
          <a:bodyPr/>
          <a:lstStyle>
            <a:lvl1pPr eaLnBrk="0" hangingPunct="0">
              <a:defRPr>
                <a:latin typeface="Arial" panose="02080604020202020204" pitchFamily="34" charset="0"/>
              </a:defRPr>
            </a:lvl1pPr>
          </a:lstStyle>
          <a:p>
            <a:pPr>
              <a:defRPr/>
            </a:pPr>
            <a:endParaRPr lang="en-US"/>
          </a:p>
        </p:txBody>
      </p:sp>
      <p:sp>
        <p:nvSpPr>
          <p:cNvPr id="7" name="Slide Number Placeholder 15">
            <a:extLst>
              <a:ext uri="{FF2B5EF4-FFF2-40B4-BE49-F238E27FC236}">
                <a16:creationId xmlns:a16="http://schemas.microsoft.com/office/drawing/2014/main" id="{1888F850-E11D-4617-BC44-80D53B08666E}"/>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0" hangingPunct="0">
              <a:defRPr/>
            </a:lvl1pPr>
          </a:lstStyle>
          <a:p>
            <a:fld id="{5EEBBF7D-90A3-4A3F-8A9E-30EE2EEAF981}" type="slidenum">
              <a:rPr lang="en-US" altLang="en-US"/>
              <a:pPr/>
              <a:t>‹#›</a:t>
            </a:fld>
            <a:endParaRPr lang="en-US" altLang="en-US"/>
          </a:p>
        </p:txBody>
      </p:sp>
    </p:spTree>
    <p:extLst>
      <p:ext uri="{BB962C8B-B14F-4D97-AF65-F5344CB8AC3E}">
        <p14:creationId xmlns:p14="http://schemas.microsoft.com/office/powerpoint/2010/main" val="216771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7">
            <a:extLst>
              <a:ext uri="{FF2B5EF4-FFF2-40B4-BE49-F238E27FC236}">
                <a16:creationId xmlns:a16="http://schemas.microsoft.com/office/drawing/2014/main" id="{D2F0BF49-9215-42F3-B9C6-F8232280D50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9375" y="53975"/>
            <a:ext cx="121761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8">
            <a:extLst>
              <a:ext uri="{FF2B5EF4-FFF2-40B4-BE49-F238E27FC236}">
                <a16:creationId xmlns:a16="http://schemas.microsoft.com/office/drawing/2014/main" id="{FA5FE701-B6FB-47E9-BD0C-51A81FDFBE9E}"/>
              </a:ext>
            </a:extLst>
          </p:cNvPr>
          <p:cNvGrpSpPr>
            <a:grpSpLocks/>
          </p:cNvGrpSpPr>
          <p:nvPr userDrawn="1"/>
        </p:nvGrpSpPr>
        <p:grpSpPr bwMode="auto">
          <a:xfrm>
            <a:off x="1485900" y="42863"/>
            <a:ext cx="7451725" cy="720725"/>
            <a:chOff x="1770400" y="1008617"/>
            <a:chExt cx="7221200" cy="897558"/>
          </a:xfrm>
        </p:grpSpPr>
        <p:grpSp>
          <p:nvGrpSpPr>
            <p:cNvPr id="1028" name="Group 9">
              <a:extLst>
                <a:ext uri="{FF2B5EF4-FFF2-40B4-BE49-F238E27FC236}">
                  <a16:creationId xmlns:a16="http://schemas.microsoft.com/office/drawing/2014/main" id="{F9256397-DB8D-445A-A8CD-6BC8E3C22B55}"/>
                </a:ext>
              </a:extLst>
            </p:cNvPr>
            <p:cNvGrpSpPr>
              <a:grpSpLocks/>
            </p:cNvGrpSpPr>
            <p:nvPr userDrawn="1"/>
          </p:nvGrpSpPr>
          <p:grpSpPr bwMode="auto">
            <a:xfrm>
              <a:off x="1770400" y="1008617"/>
              <a:ext cx="7221200" cy="897558"/>
              <a:chOff x="1770400" y="1523999"/>
              <a:chExt cx="7221200" cy="897558"/>
            </a:xfrm>
          </p:grpSpPr>
          <p:sp>
            <p:nvSpPr>
              <p:cNvPr id="11" name="Rounded Rectangle 11">
                <a:extLst>
                  <a:ext uri="{FF2B5EF4-FFF2-40B4-BE49-F238E27FC236}">
                    <a16:creationId xmlns:a16="http://schemas.microsoft.com/office/drawing/2014/main" id="{CA1CF83A-04C8-4DC4-B3BD-4FF69D551012}"/>
                  </a:ext>
                </a:extLst>
              </p:cNvPr>
              <p:cNvSpPr/>
              <p:nvPr/>
            </p:nvSpPr>
            <p:spPr>
              <a:xfrm>
                <a:off x="1770400" y="1523999"/>
                <a:ext cx="7221200" cy="897558"/>
              </a:xfrm>
              <a:prstGeom prst="roundRect">
                <a:avLst>
                  <a:gd name="adj" fmla="val 10000"/>
                </a:avLst>
              </a:prstGeom>
              <a:blipFill rotWithShape="0">
                <a:blip r:embed="rId14"/>
                <a:tile tx="0" ty="0" sx="100000" sy="100000" flip="none" algn="tl"/>
              </a:blipFill>
              <a:ln w="12700">
                <a:solidFill>
                  <a:schemeClr val="accent6">
                    <a:lumMod val="60000"/>
                    <a:lumOff val="40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eaLnBrk="0" hangingPunct="0">
                  <a:defRPr/>
                </a:pPr>
                <a:endParaRPr lang="en-US"/>
              </a:p>
            </p:txBody>
          </p:sp>
          <p:sp>
            <p:nvSpPr>
              <p:cNvPr id="12" name="Rounded Rectangle 4">
                <a:extLst>
                  <a:ext uri="{FF2B5EF4-FFF2-40B4-BE49-F238E27FC236}">
                    <a16:creationId xmlns:a16="http://schemas.microsoft.com/office/drawing/2014/main" id="{55F6ED54-F3B6-406C-A017-2E373EDE67B2}"/>
                  </a:ext>
                </a:extLst>
              </p:cNvPr>
              <p:cNvSpPr/>
              <p:nvPr/>
            </p:nvSpPr>
            <p:spPr>
              <a:xfrm>
                <a:off x="1971930" y="1553653"/>
                <a:ext cx="5199756" cy="840226"/>
              </a:xfrm>
              <a:prstGeom prst="rect">
                <a:avLst/>
              </a:prstGeom>
            </p:spPr>
            <p:style>
              <a:lnRef idx="0">
                <a:scrgbClr r="0" g="0" b="0"/>
              </a:lnRef>
              <a:fillRef idx="0">
                <a:scrgbClr r="0" g="0" b="0"/>
              </a:fillRef>
              <a:effectRef idx="0">
                <a:scrgbClr r="0" g="0" b="0"/>
              </a:effectRef>
              <a:fontRef idx="minor">
                <a:schemeClr val="lt1"/>
              </a:fontRef>
            </p:style>
            <p:txBody>
              <a:bodyPr lIns="16510" tIns="16510" rIns="16510" bIns="16510" spcCol="127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155700">
                  <a:lnSpc>
                    <a:spcPct val="90000"/>
                  </a:lnSpc>
                  <a:spcAft>
                    <a:spcPct val="35000"/>
                  </a:spcAft>
                  <a:defRPr/>
                </a:pPr>
                <a:endParaRPr lang="vi-VN" sz="2600" dirty="0">
                  <a:solidFill>
                    <a:schemeClr val="tx1"/>
                  </a:solidFill>
                  <a:cs typeface="Arial" panose="02080604020202020204" pitchFamily="34" charset="0"/>
                </a:endParaRPr>
              </a:p>
            </p:txBody>
          </p:sp>
          <p:sp>
            <p:nvSpPr>
              <p:cNvPr id="1031" name="WordArt 15">
                <a:extLst>
                  <a:ext uri="{FF2B5EF4-FFF2-40B4-BE49-F238E27FC236}">
                    <a16:creationId xmlns:a16="http://schemas.microsoft.com/office/drawing/2014/main" id="{F58C089C-2D1F-4787-A299-F3A5D44B8556}"/>
                  </a:ext>
                </a:extLst>
              </p:cNvPr>
              <p:cNvSpPr>
                <a:spLocks noChangeArrowheads="1" noChangeShapeType="1" noTextEdit="1"/>
              </p:cNvSpPr>
              <p:nvPr userDrawn="1"/>
            </p:nvSpPr>
            <p:spPr bwMode="auto">
              <a:xfrm>
                <a:off x="2098228" y="1573433"/>
                <a:ext cx="6565115" cy="385309"/>
              </a:xfrm>
              <a:prstGeom prst="rect">
                <a:avLst/>
              </a:prstGeom>
            </p:spPr>
            <p:txBody>
              <a:bodyPr wrap="none" fromWordArt="1">
                <a:prstTxWarp prst="textPlain">
                  <a:avLst>
                    <a:gd name="adj" fmla="val 50000"/>
                  </a:avLst>
                </a:prstTxWarp>
              </a:bodyPr>
              <a:lstStyle/>
              <a:p>
                <a:pPr algn="ctr"/>
                <a:r>
                  <a:rPr lang="vi-VN" sz="3600" b="1" kern="10" spc="720">
                    <a:ln w="3175">
                      <a:solidFill>
                        <a:srgbClr val="FF0000"/>
                      </a:solidFill>
                      <a:round/>
                      <a:headEnd/>
                      <a:tailEnd/>
                    </a:ln>
                    <a:solidFill>
                      <a:srgbClr val="FF0000"/>
                    </a:solidFill>
                    <a:latin typeface="Verdana" panose="020B0604030504040204" pitchFamily="34" charset="0"/>
                    <a:ea typeface="Verdana" panose="020B0604030504040204" pitchFamily="34" charset="0"/>
                  </a:rPr>
                  <a:t>TRƯỜNG ĐẠI HỌC TÔN ĐỨC THẮNG</a:t>
                </a:r>
                <a:endParaRPr lang="en-US" sz="3600" b="1" kern="10" spc="720">
                  <a:ln w="3175">
                    <a:solidFill>
                      <a:srgbClr val="FF0000"/>
                    </a:solidFill>
                    <a:round/>
                    <a:headEnd/>
                    <a:tailEnd/>
                  </a:ln>
                  <a:solidFill>
                    <a:srgbClr val="FF0000"/>
                  </a:solidFill>
                  <a:latin typeface="Verdana" panose="020B0604030504040204" pitchFamily="34" charset="0"/>
                  <a:ea typeface="Verdana" panose="020B0604030504040204" pitchFamily="34" charset="0"/>
                </a:endParaRPr>
              </a:p>
            </p:txBody>
          </p:sp>
        </p:grpSp>
        <p:sp>
          <p:nvSpPr>
            <p:cNvPr id="1032" name="WordArt 15">
              <a:extLst>
                <a:ext uri="{FF2B5EF4-FFF2-40B4-BE49-F238E27FC236}">
                  <a16:creationId xmlns:a16="http://schemas.microsoft.com/office/drawing/2014/main" id="{A73AA3DF-1883-4651-B11E-175366CC249F}"/>
                </a:ext>
              </a:extLst>
            </p:cNvPr>
            <p:cNvSpPr>
              <a:spLocks noChangeArrowheads="1" noChangeShapeType="1" noTextEdit="1"/>
            </p:cNvSpPr>
            <p:nvPr userDrawn="1"/>
          </p:nvSpPr>
          <p:spPr bwMode="auto">
            <a:xfrm>
              <a:off x="1833771" y="1507193"/>
              <a:ext cx="7091602" cy="36107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200" b="1">
                  <a:solidFill>
                    <a:srgbClr val="0000CC"/>
                  </a:solidFill>
                  <a:latin typeface="Times New Roman" panose="02020603050405020304" pitchFamily="18" charset="0"/>
                  <a:cs typeface="Times New Roman" panose="02020603050405020304" pitchFamily="18" charset="0"/>
                </a:rPr>
                <a:t>TRUNG TÂM GIÁO DỤC QUỐC PHÒNG VÀ AN NINH</a:t>
              </a:r>
            </a:p>
          </p:txBody>
        </p:sp>
      </p:gr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80604020202020204" pitchFamily="34" charset="0"/>
        </a:defRPr>
      </a:lvl2pPr>
      <a:lvl3pPr algn="ctr" rtl="0" eaLnBrk="0" fontAlgn="base" hangingPunct="0">
        <a:spcBef>
          <a:spcPct val="0"/>
        </a:spcBef>
        <a:spcAft>
          <a:spcPct val="0"/>
        </a:spcAft>
        <a:defRPr sz="4400">
          <a:solidFill>
            <a:schemeClr val="tx2"/>
          </a:solidFill>
          <a:latin typeface="Arial" panose="02080604020202020204" pitchFamily="34" charset="0"/>
        </a:defRPr>
      </a:lvl3pPr>
      <a:lvl4pPr algn="ctr" rtl="0" eaLnBrk="0" fontAlgn="base" hangingPunct="0">
        <a:spcBef>
          <a:spcPct val="0"/>
        </a:spcBef>
        <a:spcAft>
          <a:spcPct val="0"/>
        </a:spcAft>
        <a:defRPr sz="4400">
          <a:solidFill>
            <a:schemeClr val="tx2"/>
          </a:solidFill>
          <a:latin typeface="Arial" panose="02080604020202020204" pitchFamily="34" charset="0"/>
        </a:defRPr>
      </a:lvl4pPr>
      <a:lvl5pPr algn="ctr" rtl="0" eaLnBrk="0" fontAlgn="base" hangingPunct="0">
        <a:spcBef>
          <a:spcPct val="0"/>
        </a:spcBef>
        <a:spcAft>
          <a:spcPct val="0"/>
        </a:spcAft>
        <a:defRPr sz="4400">
          <a:solidFill>
            <a:schemeClr val="tx2"/>
          </a:solidFill>
          <a:latin typeface="Arial" panose="02080604020202020204" pitchFamily="34" charset="0"/>
        </a:defRPr>
      </a:lvl5pPr>
      <a:lvl6pPr marL="457200" algn="ctr" rtl="0" fontAlgn="base">
        <a:spcBef>
          <a:spcPct val="0"/>
        </a:spcBef>
        <a:spcAft>
          <a:spcPct val="0"/>
        </a:spcAft>
        <a:defRPr sz="4400">
          <a:solidFill>
            <a:schemeClr val="tx2"/>
          </a:solidFill>
          <a:latin typeface="Arial" panose="02080604020202020204" pitchFamily="34" charset="0"/>
        </a:defRPr>
      </a:lvl6pPr>
      <a:lvl7pPr marL="914400" algn="ctr" rtl="0" fontAlgn="base">
        <a:spcBef>
          <a:spcPct val="0"/>
        </a:spcBef>
        <a:spcAft>
          <a:spcPct val="0"/>
        </a:spcAft>
        <a:defRPr sz="4400">
          <a:solidFill>
            <a:schemeClr val="tx2"/>
          </a:solidFill>
          <a:latin typeface="Arial" panose="02080604020202020204" pitchFamily="34" charset="0"/>
        </a:defRPr>
      </a:lvl7pPr>
      <a:lvl8pPr marL="1371600" algn="ctr" rtl="0" fontAlgn="base">
        <a:spcBef>
          <a:spcPct val="0"/>
        </a:spcBef>
        <a:spcAft>
          <a:spcPct val="0"/>
        </a:spcAft>
        <a:defRPr sz="4400">
          <a:solidFill>
            <a:schemeClr val="tx2"/>
          </a:solidFill>
          <a:latin typeface="Arial" panose="02080604020202020204" pitchFamily="34" charset="0"/>
        </a:defRPr>
      </a:lvl8pPr>
      <a:lvl9pPr marL="1828800" algn="ctr" rtl="0" fontAlgn="base">
        <a:spcBef>
          <a:spcPct val="0"/>
        </a:spcBef>
        <a:spcAft>
          <a:spcPct val="0"/>
        </a:spcAft>
        <a:defRPr sz="4400">
          <a:solidFill>
            <a:schemeClr val="tx2"/>
          </a:solidFill>
          <a:latin typeface="Arial" panose="0208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8.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9.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0.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1.xml"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2.xml"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3.xm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4.xml"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5.xml"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6.xml"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7.xml"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8.xml"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5.gif" /><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5.gif" /><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3" Type="http://schemas.openxmlformats.org/officeDocument/2006/relationships/image" Target="../media/image4.gif" /><Relationship Id="rId2" Type="http://schemas.openxmlformats.org/officeDocument/2006/relationships/image" Target="../media/image5.gif" /><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61.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62.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64.xml.rels><?xml version="1.0" encoding="UTF-8" standalone="yes"?>
<Relationships xmlns="http://schemas.openxmlformats.org/package/2006/relationships"><Relationship Id="rId3" Type="http://schemas.openxmlformats.org/officeDocument/2006/relationships/image" Target="../media/image5.gif" /><Relationship Id="rId2" Type="http://schemas.openxmlformats.org/officeDocument/2006/relationships/image" Target="../media/image4.gif"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7" name="Text Box 4">
            <a:extLst>
              <a:ext uri="{FF2B5EF4-FFF2-40B4-BE49-F238E27FC236}">
                <a16:creationId xmlns:a16="http://schemas.microsoft.com/office/drawing/2014/main" id="{C173675D-A255-4CF4-927C-73DED8690C6C}"/>
              </a:ext>
            </a:extLst>
          </p:cNvPr>
          <p:cNvSpPr txBox="1">
            <a:spLocks noChangeArrowheads="1"/>
          </p:cNvSpPr>
          <p:nvPr/>
        </p:nvSpPr>
        <p:spPr bwMode="auto">
          <a:xfrm>
            <a:off x="1409700" y="914400"/>
            <a:ext cx="72009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200"/>
              <a:t>Đối tượng của chiến tranh nhân dân</a:t>
            </a:r>
          </a:p>
          <a:p>
            <a:pPr algn="ctr"/>
            <a:r>
              <a:rPr lang="en-US" altLang="en-US" sz="3200"/>
              <a:t> bảo vệ Tổ quốc ở Việt Nam l</a:t>
            </a:r>
            <a:r>
              <a:rPr lang="en-US" altLang="en-US" sz="3200">
                <a:cs typeface="Arial" panose="020B0604020202020204" pitchFamily="34" charset="0"/>
              </a:rPr>
              <a:t>à</a:t>
            </a:r>
            <a:r>
              <a:rPr lang="en-US" altLang="en-US" sz="3200"/>
              <a:t>:</a:t>
            </a:r>
            <a:endParaRPr lang="en-US" altLang="en-US" sz="3200">
              <a:cs typeface="Arial" panose="020B0604020202020204" pitchFamily="34" charset="0"/>
            </a:endParaRPr>
          </a:p>
        </p:txBody>
      </p:sp>
      <p:sp>
        <p:nvSpPr>
          <p:cNvPr id="14338" name="AutoShape 13">
            <a:extLst>
              <a:ext uri="{FF2B5EF4-FFF2-40B4-BE49-F238E27FC236}">
                <a16:creationId xmlns:a16="http://schemas.microsoft.com/office/drawing/2014/main" id="{630E700E-6E88-43DD-9FD1-F5C896B94F0B}"/>
              </a:ext>
            </a:extLst>
          </p:cNvPr>
          <p:cNvSpPr>
            <a:spLocks noChangeArrowheads="1"/>
          </p:cNvSpPr>
          <p:nvPr/>
        </p:nvSpPr>
        <p:spPr bwMode="auto">
          <a:xfrm>
            <a:off x="4648200" y="4191000"/>
            <a:ext cx="4267200" cy="1590675"/>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600">
                <a:solidFill>
                  <a:schemeClr val="bg1"/>
                </a:solidFill>
              </a:rPr>
              <a:t>D. Chủ nghĩa đế quốc v</a:t>
            </a:r>
            <a:r>
              <a:rPr lang="en-US" altLang="en-US" sz="2600">
                <a:solidFill>
                  <a:schemeClr val="bg1"/>
                </a:solidFill>
                <a:cs typeface="Arial" panose="020B0604020202020204" pitchFamily="34" charset="0"/>
              </a:rPr>
              <a:t>à</a:t>
            </a:r>
            <a:endParaRPr lang="en-US" altLang="en-US" sz="2600">
              <a:solidFill>
                <a:schemeClr val="bg1"/>
              </a:solidFill>
            </a:endParaRPr>
          </a:p>
          <a:p>
            <a:pPr algn="ctr"/>
            <a:r>
              <a:rPr lang="en-US" altLang="en-US" sz="2600">
                <a:solidFill>
                  <a:schemeClr val="bg1"/>
                </a:solidFill>
              </a:rPr>
              <a:t> các thế lực phản động </a:t>
            </a:r>
            <a:endParaRPr lang="en-US" altLang="en-US" sz="2600">
              <a:solidFill>
                <a:schemeClr val="bg1"/>
              </a:solidFill>
              <a:latin typeface="Times New Roman" panose="02020603050405020304" pitchFamily="18" charset="0"/>
              <a:cs typeface="Times New Roman" panose="02020603050405020304" pitchFamily="18" charset="0"/>
            </a:endParaRPr>
          </a:p>
        </p:txBody>
      </p:sp>
      <p:sp>
        <p:nvSpPr>
          <p:cNvPr id="14339" name="AutoShape 9">
            <a:extLst>
              <a:ext uri="{FF2B5EF4-FFF2-40B4-BE49-F238E27FC236}">
                <a16:creationId xmlns:a16="http://schemas.microsoft.com/office/drawing/2014/main" id="{7292A698-EBF2-43D5-BB04-FBB78092E364}"/>
              </a:ext>
            </a:extLst>
          </p:cNvPr>
          <p:cNvSpPr>
            <a:spLocks noChangeArrowheads="1"/>
          </p:cNvSpPr>
          <p:nvPr/>
        </p:nvSpPr>
        <p:spPr bwMode="auto">
          <a:xfrm>
            <a:off x="228600" y="2295525"/>
            <a:ext cx="4191000" cy="1590675"/>
          </a:xfrm>
          <a:prstGeom prst="flowChartTerminator">
            <a:avLst/>
          </a:prstGeom>
          <a:solidFill>
            <a:schemeClr val="accent2"/>
          </a:solidFill>
          <a:ln w="9525">
            <a:solidFill>
              <a:srgbClr val="3366FF"/>
            </a:solidFill>
            <a:miter lim="800000"/>
            <a:headEnd/>
            <a:tailEnd/>
          </a:ln>
        </p:spPr>
        <p:txBody>
          <a:bodyPr wrap="none" anchor="ctr"/>
          <a:lstStyle>
            <a:lvl1pPr marL="457200" indent="-4572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solidFill>
                  <a:schemeClr val="bg1"/>
                </a:solidFill>
              </a:rPr>
              <a:t>A. Chủ nghĩa đế quốc v</a:t>
            </a:r>
            <a:r>
              <a:rPr lang="en-US" altLang="en-US" sz="2600">
                <a:solidFill>
                  <a:schemeClr val="bg1"/>
                </a:solidFill>
                <a:cs typeface="Arial" panose="020B0604020202020204" pitchFamily="34" charset="0"/>
              </a:rPr>
              <a:t>à</a:t>
            </a:r>
            <a:endParaRPr lang="en-US" altLang="en-US" sz="2600">
              <a:solidFill>
                <a:schemeClr val="bg1"/>
              </a:solidFill>
            </a:endParaRPr>
          </a:p>
          <a:p>
            <a:pPr algn="ctr" eaLnBrk="1" hangingPunct="1"/>
            <a:r>
              <a:rPr lang="en-US" altLang="en-US" sz="2600">
                <a:solidFill>
                  <a:schemeClr val="bg1"/>
                </a:solidFill>
              </a:rPr>
              <a:t> phản động lưu vong </a:t>
            </a:r>
            <a:endParaRPr lang="en-US" altLang="en-US" sz="2600">
              <a:solidFill>
                <a:schemeClr val="bg1"/>
              </a:solidFill>
              <a:cs typeface="Arial" panose="020B0604020202020204" pitchFamily="34" charset="0"/>
            </a:endParaRPr>
          </a:p>
        </p:txBody>
      </p:sp>
      <p:sp>
        <p:nvSpPr>
          <p:cNvPr id="14340" name="AutoShape 9">
            <a:extLst>
              <a:ext uri="{FF2B5EF4-FFF2-40B4-BE49-F238E27FC236}">
                <a16:creationId xmlns:a16="http://schemas.microsoft.com/office/drawing/2014/main" id="{EF76B3D8-7037-4134-A50E-337E956A9F0F}"/>
              </a:ext>
            </a:extLst>
          </p:cNvPr>
          <p:cNvSpPr>
            <a:spLocks noChangeArrowheads="1"/>
          </p:cNvSpPr>
          <p:nvPr/>
        </p:nvSpPr>
        <p:spPr bwMode="auto">
          <a:xfrm>
            <a:off x="4648200" y="2286000"/>
            <a:ext cx="4267200" cy="1590675"/>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600">
                <a:solidFill>
                  <a:schemeClr val="bg1"/>
                </a:solidFill>
              </a:rPr>
              <a:t>B. Chủ nghĩa khủng</a:t>
            </a:r>
          </a:p>
          <a:p>
            <a:pPr algn="ctr" eaLnBrk="0" hangingPunct="0"/>
            <a:r>
              <a:rPr lang="en-US" altLang="en-US" sz="2600">
                <a:solidFill>
                  <a:schemeClr val="bg1"/>
                </a:solidFill>
              </a:rPr>
              <a:t>bố quốc tế</a:t>
            </a:r>
            <a:endParaRPr lang="vi-VN" altLang="en-US" sz="2600">
              <a:solidFill>
                <a:schemeClr val="bg1"/>
              </a:solidFill>
              <a:cs typeface="Arial" panose="020B0604020202020204" pitchFamily="34" charset="0"/>
            </a:endParaRPr>
          </a:p>
        </p:txBody>
      </p:sp>
      <p:sp>
        <p:nvSpPr>
          <p:cNvPr id="14341" name="AutoShape 9">
            <a:extLst>
              <a:ext uri="{FF2B5EF4-FFF2-40B4-BE49-F238E27FC236}">
                <a16:creationId xmlns:a16="http://schemas.microsoft.com/office/drawing/2014/main" id="{D139AF82-7048-49F9-B19F-E6A602D151C5}"/>
              </a:ext>
            </a:extLst>
          </p:cNvPr>
          <p:cNvSpPr>
            <a:spLocks noChangeArrowheads="1"/>
          </p:cNvSpPr>
          <p:nvPr/>
        </p:nvSpPr>
        <p:spPr bwMode="auto">
          <a:xfrm>
            <a:off x="228600" y="4191000"/>
            <a:ext cx="4191000" cy="1590675"/>
          </a:xfrm>
          <a:prstGeom prst="flowChartTerminator">
            <a:avLst/>
          </a:prstGeom>
          <a:solidFill>
            <a:schemeClr val="accent2"/>
          </a:solidFill>
          <a:ln w="9525">
            <a:solidFill>
              <a:srgbClr val="3366FF"/>
            </a:solidFill>
            <a:miter lim="800000"/>
            <a:headEnd/>
            <a:tailEnd/>
          </a:ln>
        </p:spPr>
        <p:txBody>
          <a:bodyPr wrap="none" anchor="ctr"/>
          <a:lstStyle>
            <a:lvl1pPr marL="457200" indent="-4572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600">
                <a:solidFill>
                  <a:schemeClr val="bg1"/>
                </a:solidFill>
              </a:rPr>
              <a:t>C. Các thế lực </a:t>
            </a:r>
          </a:p>
          <a:p>
            <a:pPr algn="ctr" eaLnBrk="1" hangingPunct="1"/>
            <a:r>
              <a:rPr lang="en-US" altLang="en-US" sz="2600">
                <a:solidFill>
                  <a:schemeClr val="bg1"/>
                </a:solidFill>
              </a:rPr>
              <a:t>phản cách mạng</a:t>
            </a:r>
            <a:endParaRPr lang="en-US" altLang="en-US" sz="2600">
              <a:solidFill>
                <a:schemeClr val="bg1"/>
              </a:solidFill>
              <a:cs typeface="Arial" panose="020B0604020202020204" pitchFamily="34" charset="0"/>
            </a:endParaRPr>
          </a:p>
        </p:txBody>
      </p:sp>
      <p:sp>
        <p:nvSpPr>
          <p:cNvPr id="14342" name="Rectangle: Rounded Corners 1">
            <a:extLst>
              <a:ext uri="{FF2B5EF4-FFF2-40B4-BE49-F238E27FC236}">
                <a16:creationId xmlns:a16="http://schemas.microsoft.com/office/drawing/2014/main" id="{5F8B3AF0-7C0D-4782-B7C0-7D4B39D628AD}"/>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01</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69" name="Text Box 4">
            <a:extLst>
              <a:ext uri="{FF2B5EF4-FFF2-40B4-BE49-F238E27FC236}">
                <a16:creationId xmlns:a16="http://schemas.microsoft.com/office/drawing/2014/main" id="{A49E457F-79F6-4EC6-B944-EE00744A1E06}"/>
              </a:ext>
            </a:extLst>
          </p:cNvPr>
          <p:cNvSpPr txBox="1">
            <a:spLocks noChangeArrowheads="1"/>
          </p:cNvSpPr>
          <p:nvPr/>
        </p:nvSpPr>
        <p:spPr bwMode="auto">
          <a:xfrm>
            <a:off x="1506538" y="914400"/>
            <a:ext cx="733266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200"/>
              <a:t>Chiến tranh nhân dân BVTQ Việt Nam xã hội chủ nghĩa l</a:t>
            </a:r>
            <a:r>
              <a:rPr lang="en-US" altLang="en-US" sz="3200">
                <a:cs typeface="Arial" panose="020B0604020202020204" pitchFamily="34" charset="0"/>
              </a:rPr>
              <a:t>à</a:t>
            </a:r>
            <a:r>
              <a:rPr lang="en-US" altLang="en-US" sz="3200"/>
              <a:t> cuộc:</a:t>
            </a:r>
            <a:endParaRPr lang="en-US" altLang="en-US" sz="3200" b="1">
              <a:cs typeface="Arial" panose="020B0604020202020204" pitchFamily="34" charset="0"/>
            </a:endParaRPr>
          </a:p>
        </p:txBody>
      </p:sp>
      <p:sp>
        <p:nvSpPr>
          <p:cNvPr id="32770" name="AutoShape 5">
            <a:extLst>
              <a:ext uri="{FF2B5EF4-FFF2-40B4-BE49-F238E27FC236}">
                <a16:creationId xmlns:a16="http://schemas.microsoft.com/office/drawing/2014/main" id="{DE900516-D14B-450C-A614-9C5AD0353C66}"/>
              </a:ext>
            </a:extLst>
          </p:cNvPr>
          <p:cNvSpPr>
            <a:spLocks noChangeArrowheads="1"/>
          </p:cNvSpPr>
          <p:nvPr/>
        </p:nvSpPr>
        <p:spPr bwMode="auto">
          <a:xfrm>
            <a:off x="4648200" y="2286000"/>
            <a:ext cx="4267200" cy="1611313"/>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B. Chiến tranh chính nghĩa</a:t>
            </a:r>
            <a:endParaRPr lang="en-US" altLang="en-US" sz="2000">
              <a:solidFill>
                <a:schemeClr val="bg1"/>
              </a:solidFill>
              <a:cs typeface="Arial" panose="020B0604020202020204" pitchFamily="34" charset="0"/>
            </a:endParaRPr>
          </a:p>
        </p:txBody>
      </p:sp>
      <p:sp>
        <p:nvSpPr>
          <p:cNvPr id="65549" name="AutoShape 13">
            <a:extLst>
              <a:ext uri="{FF2B5EF4-FFF2-40B4-BE49-F238E27FC236}">
                <a16:creationId xmlns:a16="http://schemas.microsoft.com/office/drawing/2014/main" id="{E564036E-340F-43DB-B7B0-8B061B7FF667}"/>
              </a:ext>
            </a:extLst>
          </p:cNvPr>
          <p:cNvSpPr>
            <a:spLocks noChangeArrowheads="1"/>
          </p:cNvSpPr>
          <p:nvPr/>
        </p:nvSpPr>
        <p:spPr bwMode="auto">
          <a:xfrm>
            <a:off x="4648200" y="4179888"/>
            <a:ext cx="4267200" cy="1611312"/>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r>
              <a:rPr lang="en-US" altLang="zh-CN" sz="2600">
                <a:solidFill>
                  <a:srgbClr val="FFFFFF"/>
                </a:solidFill>
                <a:ea typeface="SimSun" panose="02010600030101010101" pitchFamily="2" charset="-122"/>
              </a:rPr>
              <a:t> D. Chiến tranh chính đáng </a:t>
            </a:r>
            <a:endParaRPr lang="vi-VN" altLang="en-US" sz="2600" b="1">
              <a:solidFill>
                <a:srgbClr val="FFFFFF"/>
              </a:solidFill>
            </a:endParaRPr>
          </a:p>
        </p:txBody>
      </p:sp>
      <p:sp>
        <p:nvSpPr>
          <p:cNvPr id="27" name="AutoShape 13">
            <a:extLst>
              <a:ext uri="{FF2B5EF4-FFF2-40B4-BE49-F238E27FC236}">
                <a16:creationId xmlns:a16="http://schemas.microsoft.com/office/drawing/2014/main" id="{833F90AE-AF56-4416-BBC6-0440E40C4652}"/>
              </a:ext>
            </a:extLst>
          </p:cNvPr>
          <p:cNvSpPr>
            <a:spLocks noChangeArrowheads="1"/>
          </p:cNvSpPr>
          <p:nvPr/>
        </p:nvSpPr>
        <p:spPr bwMode="auto">
          <a:xfrm>
            <a:off x="246063" y="4179888"/>
            <a:ext cx="4211637" cy="1611312"/>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p>
            <a:pPr algn="ctr"/>
            <a:r>
              <a:rPr lang="en-US" altLang="zh-CN" sz="2600">
                <a:solidFill>
                  <a:srgbClr val="FFFFFF"/>
                </a:solidFill>
                <a:ea typeface="SimSun" panose="02010600030101010101" pitchFamily="2" charset="-122"/>
              </a:rPr>
              <a:t> A. Chiến tranh phòng vệ</a:t>
            </a:r>
            <a:endParaRPr lang="en-US" altLang="zh-CN" sz="2600" b="1">
              <a:solidFill>
                <a:schemeClr val="bg1"/>
              </a:solidFill>
              <a:ea typeface="SimSun" panose="02010600030101010101" pitchFamily="2" charset="-122"/>
            </a:endParaRPr>
          </a:p>
        </p:txBody>
      </p:sp>
      <p:sp>
        <p:nvSpPr>
          <p:cNvPr id="28" name="AutoShape 13">
            <a:extLst>
              <a:ext uri="{FF2B5EF4-FFF2-40B4-BE49-F238E27FC236}">
                <a16:creationId xmlns:a16="http://schemas.microsoft.com/office/drawing/2014/main" id="{444265E4-74CE-4C31-82DC-3B04927A40B1}"/>
              </a:ext>
            </a:extLst>
          </p:cNvPr>
          <p:cNvSpPr>
            <a:spLocks noChangeArrowheads="1"/>
          </p:cNvSpPr>
          <p:nvPr/>
        </p:nvSpPr>
        <p:spPr bwMode="auto">
          <a:xfrm>
            <a:off x="246063" y="2286000"/>
            <a:ext cx="4211637" cy="1600200"/>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p>
            <a:pPr algn="ctr"/>
            <a:r>
              <a:rPr lang="en-US" altLang="zh-CN" sz="2600">
                <a:solidFill>
                  <a:srgbClr val="FFFFFF"/>
                </a:solidFill>
                <a:ea typeface="SimSun" panose="02010600030101010101" pitchFamily="2" charset="-122"/>
              </a:rPr>
              <a:t> A. Chiến tranh tự bảo vệ </a:t>
            </a:r>
            <a:endParaRPr lang="en-US" altLang="zh-CN" sz="2600" b="1">
              <a:solidFill>
                <a:schemeClr val="bg1"/>
              </a:solidFill>
              <a:ea typeface="SimSun" panose="02010600030101010101" pitchFamily="2" charset="-122"/>
            </a:endParaRPr>
          </a:p>
        </p:txBody>
      </p:sp>
      <p:sp>
        <p:nvSpPr>
          <p:cNvPr id="32774" name="Rectangle: Rounded Corners 7">
            <a:extLst>
              <a:ext uri="{FF2B5EF4-FFF2-40B4-BE49-F238E27FC236}">
                <a16:creationId xmlns:a16="http://schemas.microsoft.com/office/drawing/2014/main" id="{98FA77A6-C189-4F90-AF7F-262FFE886479}"/>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10</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Text Box 4">
            <a:extLst>
              <a:ext uri="{FF2B5EF4-FFF2-40B4-BE49-F238E27FC236}">
                <a16:creationId xmlns:a16="http://schemas.microsoft.com/office/drawing/2014/main" id="{9A345167-BD49-4C18-AB76-50F8784E9BF5}"/>
              </a:ext>
            </a:extLst>
          </p:cNvPr>
          <p:cNvSpPr txBox="1">
            <a:spLocks noChangeArrowheads="1"/>
          </p:cNvSpPr>
          <p:nvPr/>
        </p:nvSpPr>
        <p:spPr bwMode="auto">
          <a:xfrm>
            <a:off x="1524000" y="838200"/>
            <a:ext cx="7010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200" i="1"/>
              <a:t>Lực lượng l</a:t>
            </a:r>
            <a:r>
              <a:rPr lang="en-US" altLang="en-US" sz="3200" i="1">
                <a:cs typeface="Arial" panose="020B0604020202020204" pitchFamily="34" charset="0"/>
              </a:rPr>
              <a:t>à</a:t>
            </a:r>
            <a:r>
              <a:rPr lang="en-US" altLang="en-US" sz="3200" i="1"/>
              <a:t>m nòng cốt cho</a:t>
            </a:r>
          </a:p>
          <a:p>
            <a:pPr algn="ctr"/>
            <a:r>
              <a:rPr lang="en-US" altLang="en-US" sz="3200" i="1"/>
              <a:t>to</a:t>
            </a:r>
            <a:r>
              <a:rPr lang="en-US" altLang="en-US" sz="3200" i="1">
                <a:cs typeface="Arial" panose="020B0604020202020204" pitchFamily="34" charset="0"/>
              </a:rPr>
              <a:t>à</a:t>
            </a:r>
            <a:r>
              <a:rPr lang="en-US" altLang="en-US" sz="3200" i="1"/>
              <a:t>n dân đánh giặc ở địa phương l</a:t>
            </a:r>
            <a:r>
              <a:rPr lang="en-US" altLang="en-US" sz="3200" i="1">
                <a:cs typeface="Arial" panose="020B0604020202020204" pitchFamily="34" charset="0"/>
              </a:rPr>
              <a:t>à</a:t>
            </a:r>
            <a:r>
              <a:rPr lang="en-US" altLang="en-US" sz="3200" i="1"/>
              <a:t>:</a:t>
            </a:r>
            <a:endParaRPr lang="en-US" altLang="en-US" sz="3200" b="1" i="1">
              <a:cs typeface="Arial" panose="020B0604020202020204" pitchFamily="34" charset="0"/>
            </a:endParaRPr>
          </a:p>
        </p:txBody>
      </p:sp>
      <p:sp>
        <p:nvSpPr>
          <p:cNvPr id="34818" name="AutoShape 5">
            <a:extLst>
              <a:ext uri="{FF2B5EF4-FFF2-40B4-BE49-F238E27FC236}">
                <a16:creationId xmlns:a16="http://schemas.microsoft.com/office/drawing/2014/main" id="{8C028CA8-E671-4982-9ECD-448784A13C75}"/>
              </a:ext>
            </a:extLst>
          </p:cNvPr>
          <p:cNvSpPr>
            <a:spLocks noChangeArrowheads="1"/>
          </p:cNvSpPr>
          <p:nvPr/>
        </p:nvSpPr>
        <p:spPr bwMode="auto">
          <a:xfrm>
            <a:off x="228600" y="2286000"/>
            <a:ext cx="41910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Bộ đội địa phương </a:t>
            </a:r>
          </a:p>
          <a:p>
            <a:pPr algn="ctr"/>
            <a:r>
              <a:rPr lang="en-US" altLang="en-US" sz="2000">
                <a:solidFill>
                  <a:schemeClr val="bg1"/>
                </a:solidFill>
              </a:rPr>
              <a:t>v</a:t>
            </a:r>
            <a:r>
              <a:rPr lang="en-US" altLang="en-US" sz="2000">
                <a:solidFill>
                  <a:schemeClr val="bg1"/>
                </a:solidFill>
                <a:cs typeface="Arial" panose="020B0604020202020204" pitchFamily="34" charset="0"/>
              </a:rPr>
              <a:t>à</a:t>
            </a:r>
            <a:r>
              <a:rPr lang="en-US" altLang="en-US" sz="2000">
                <a:solidFill>
                  <a:schemeClr val="bg1"/>
                </a:solidFill>
              </a:rPr>
              <a:t> dân quân tự vệ</a:t>
            </a:r>
            <a:endParaRPr lang="en-US" altLang="en-US" sz="2000">
              <a:solidFill>
                <a:schemeClr val="bg1"/>
              </a:solidFill>
              <a:cs typeface="Arial" panose="020B0604020202020204" pitchFamily="34" charset="0"/>
            </a:endParaRPr>
          </a:p>
        </p:txBody>
      </p:sp>
      <p:sp>
        <p:nvSpPr>
          <p:cNvPr id="65549" name="AutoShape 13">
            <a:extLst>
              <a:ext uri="{FF2B5EF4-FFF2-40B4-BE49-F238E27FC236}">
                <a16:creationId xmlns:a16="http://schemas.microsoft.com/office/drawing/2014/main" id="{99958668-81C2-4762-A57D-15CCC0008581}"/>
              </a:ext>
            </a:extLst>
          </p:cNvPr>
          <p:cNvSpPr>
            <a:spLocks noChangeArrowheads="1"/>
          </p:cNvSpPr>
          <p:nvPr/>
        </p:nvSpPr>
        <p:spPr bwMode="auto">
          <a:xfrm>
            <a:off x="4648200" y="2286000"/>
            <a:ext cx="426720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600" noProof="1">
                <a:solidFill>
                  <a:schemeClr val="bg1"/>
                </a:solidFill>
                <a:latin typeface="Arial" panose="02080604020202020204" pitchFamily="34" charset="0"/>
                <a:cs typeface="Arial" panose="02080604020202020204" pitchFamily="34" charset="0"/>
              </a:rPr>
              <a:t> B. Lực lượng bộ đội </a:t>
            </a:r>
          </a:p>
          <a:p>
            <a:pPr algn="ctr" eaLnBrk="0" hangingPunct="0"/>
            <a:r>
              <a:rPr sz="2600" noProof="1">
                <a:solidFill>
                  <a:schemeClr val="bg1"/>
                </a:solidFill>
                <a:latin typeface="Arial" panose="02080604020202020204" pitchFamily="34" charset="0"/>
                <a:cs typeface="Arial" panose="02080604020202020204" pitchFamily="34" charset="0"/>
              </a:rPr>
              <a:t>v</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 công an nhân dân</a:t>
            </a:r>
            <a:endParaRPr lang="vi-VN" altLang="x-none" sz="2600" b="1" noProof="1">
              <a:solidFill>
                <a:schemeClr val="bg1"/>
              </a:solidFill>
              <a:latin typeface="Arial" panose="02080604020202020204" pitchFamily="34" charset="0"/>
            </a:endParaRPr>
          </a:p>
        </p:txBody>
      </p:sp>
      <p:sp>
        <p:nvSpPr>
          <p:cNvPr id="27" name="AutoShape 13">
            <a:extLst>
              <a:ext uri="{FF2B5EF4-FFF2-40B4-BE49-F238E27FC236}">
                <a16:creationId xmlns:a16="http://schemas.microsoft.com/office/drawing/2014/main" id="{77EE6E88-F2CF-4C4C-9183-6A15BC2B93AF}"/>
              </a:ext>
            </a:extLst>
          </p:cNvPr>
          <p:cNvSpPr>
            <a:spLocks noChangeArrowheads="1"/>
          </p:cNvSpPr>
          <p:nvPr/>
        </p:nvSpPr>
        <p:spPr bwMode="auto">
          <a:xfrm>
            <a:off x="228600" y="4191000"/>
            <a:ext cx="4191000" cy="1609725"/>
          </a:xfrm>
          <a:prstGeom prst="flowChartTerminator">
            <a:avLst/>
          </a:prstGeom>
          <a:solidFill>
            <a:schemeClr val="accent6"/>
          </a:solidFill>
          <a:ln w="9525">
            <a:solidFill>
              <a:srgbClr val="3366FF"/>
            </a:solidFill>
            <a:miter lim="800000"/>
          </a:ln>
        </p:spPr>
        <p:txBody>
          <a:bodyPr wrap="none" anchor="ctr"/>
          <a:lstStyle/>
          <a:p>
            <a:pPr algn="ctr" eaLnBrk="0" hangingPunct="0"/>
            <a:r>
              <a:rPr sz="2600" noProof="1">
                <a:solidFill>
                  <a:schemeClr val="bg1"/>
                </a:solidFill>
                <a:latin typeface="Arial" panose="02080604020202020204" pitchFamily="34" charset="0"/>
                <a:cs typeface="Arial" panose="02080604020202020204" pitchFamily="34" charset="0"/>
              </a:rPr>
              <a:t> C. Bộ đội thường trực </a:t>
            </a:r>
          </a:p>
          <a:p>
            <a:pPr algn="ctr" eaLnBrk="0" hangingPunct="0"/>
            <a:r>
              <a:rPr sz="2600" noProof="1">
                <a:solidFill>
                  <a:schemeClr val="bg1"/>
                </a:solidFill>
                <a:latin typeface="Arial" panose="02080604020202020204" pitchFamily="34" charset="0"/>
                <a:cs typeface="Arial" panose="02080604020202020204" pitchFamily="34" charset="0"/>
              </a:rPr>
              <a:t>v</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 dân quân tự vệ</a:t>
            </a:r>
            <a:endParaRPr lang="vi-VN" altLang="x-none" sz="2600" b="1" noProof="1">
              <a:solidFill>
                <a:schemeClr val="bg1"/>
              </a:solidFill>
              <a:latin typeface="Arial" panose="02080604020202020204" pitchFamily="34" charset="0"/>
            </a:endParaRPr>
          </a:p>
        </p:txBody>
      </p:sp>
      <p:sp>
        <p:nvSpPr>
          <p:cNvPr id="28" name="AutoShape 13">
            <a:extLst>
              <a:ext uri="{FF2B5EF4-FFF2-40B4-BE49-F238E27FC236}">
                <a16:creationId xmlns:a16="http://schemas.microsoft.com/office/drawing/2014/main" id="{265DEA7B-D134-460D-B56A-80B2455322C1}"/>
              </a:ext>
            </a:extLst>
          </p:cNvPr>
          <p:cNvSpPr>
            <a:spLocks noChangeArrowheads="1"/>
          </p:cNvSpPr>
          <p:nvPr/>
        </p:nvSpPr>
        <p:spPr bwMode="auto">
          <a:xfrm>
            <a:off x="4648200" y="4200525"/>
            <a:ext cx="4267200" cy="1609725"/>
          </a:xfrm>
          <a:prstGeom prst="flowChartTerminator">
            <a:avLst/>
          </a:prstGeom>
          <a:solidFill>
            <a:schemeClr val="accent6"/>
          </a:solidFill>
          <a:ln w="9525">
            <a:solidFill>
              <a:srgbClr val="3366FF"/>
            </a:solidFill>
            <a:miter lim="800000"/>
          </a:ln>
        </p:spPr>
        <p:txBody>
          <a:bodyPr wrap="none" anchor="ctr"/>
          <a:lstStyle/>
          <a:p>
            <a:pPr algn="ctr" eaLnBrk="0" hangingPunct="0"/>
            <a:r>
              <a:rPr sz="2600" noProof="1">
                <a:solidFill>
                  <a:schemeClr val="bg1"/>
                </a:solidFill>
                <a:latin typeface="Arial" panose="02080604020202020204" pitchFamily="34" charset="0"/>
                <a:cs typeface="Arial" panose="02080604020202020204" pitchFamily="34" charset="0"/>
              </a:rPr>
              <a:t> D. Bộ đội chủ lực </a:t>
            </a:r>
          </a:p>
          <a:p>
            <a:pPr algn="ctr" eaLnBrk="0" hangingPunct="0"/>
            <a:r>
              <a:rPr sz="2600" noProof="1">
                <a:solidFill>
                  <a:schemeClr val="bg1"/>
                </a:solidFill>
                <a:latin typeface="Arial" panose="02080604020202020204" pitchFamily="34" charset="0"/>
                <a:cs typeface="Arial" panose="02080604020202020204" pitchFamily="34" charset="0"/>
              </a:rPr>
              <a:t>v</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 dân quân du kích</a:t>
            </a:r>
            <a:endParaRPr lang="vi-VN" altLang="x-none" sz="2600" b="1" noProof="1">
              <a:solidFill>
                <a:schemeClr val="bg1"/>
              </a:solidFill>
              <a:latin typeface="Arial" panose="02080604020202020204" pitchFamily="34" charset="0"/>
            </a:endParaRPr>
          </a:p>
        </p:txBody>
      </p:sp>
      <p:sp>
        <p:nvSpPr>
          <p:cNvPr id="34822" name="Rectangle: Rounded Corners 7">
            <a:extLst>
              <a:ext uri="{FF2B5EF4-FFF2-40B4-BE49-F238E27FC236}">
                <a16:creationId xmlns:a16="http://schemas.microsoft.com/office/drawing/2014/main" id="{B44A7400-1BD8-4C6E-8CAA-B845837CD3EB}"/>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11</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Text Box 4">
            <a:extLst>
              <a:ext uri="{FF2B5EF4-FFF2-40B4-BE49-F238E27FC236}">
                <a16:creationId xmlns:a16="http://schemas.microsoft.com/office/drawing/2014/main" id="{19EAB6CA-9310-4679-A344-6F72A6016B53}"/>
              </a:ext>
            </a:extLst>
          </p:cNvPr>
          <p:cNvSpPr txBox="1">
            <a:spLocks noChangeArrowheads="1"/>
          </p:cNvSpPr>
          <p:nvPr/>
        </p:nvSpPr>
        <p:spPr bwMode="auto">
          <a:xfrm>
            <a:off x="1295400" y="822325"/>
            <a:ext cx="74676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200" i="1"/>
              <a:t>Trong sự nghiệp bảo vệ Tổ quốc, lực lượng vũ trang nhân dân l</a:t>
            </a:r>
            <a:r>
              <a:rPr lang="en-US" altLang="en-US" sz="3200" i="1">
                <a:cs typeface="Arial" panose="020B0604020202020204" pitchFamily="34" charset="0"/>
              </a:rPr>
              <a:t>à</a:t>
            </a:r>
            <a:r>
              <a:rPr lang="en-US" altLang="en-US" sz="3200" i="1"/>
              <a:t> lực lượng:</a:t>
            </a:r>
            <a:endParaRPr lang="en-US" altLang="en-US" sz="3200" b="1" i="1">
              <a:cs typeface="Arial" panose="020B0604020202020204" pitchFamily="34" charset="0"/>
            </a:endParaRPr>
          </a:p>
        </p:txBody>
      </p:sp>
      <p:sp>
        <p:nvSpPr>
          <p:cNvPr id="36866" name="AutoShape 5">
            <a:extLst>
              <a:ext uri="{FF2B5EF4-FFF2-40B4-BE49-F238E27FC236}">
                <a16:creationId xmlns:a16="http://schemas.microsoft.com/office/drawing/2014/main" id="{C3246E31-7E58-41A2-98F7-55B19FE2EAFD}"/>
              </a:ext>
            </a:extLst>
          </p:cNvPr>
          <p:cNvSpPr>
            <a:spLocks noChangeArrowheads="1"/>
          </p:cNvSpPr>
          <p:nvPr/>
        </p:nvSpPr>
        <p:spPr bwMode="auto">
          <a:xfrm>
            <a:off x="4648200" y="2286000"/>
            <a:ext cx="42672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B. Nòng cốt của nền</a:t>
            </a:r>
          </a:p>
          <a:p>
            <a:pPr algn="ctr"/>
            <a:r>
              <a:rPr lang="en-US" altLang="en-US" sz="2000">
                <a:solidFill>
                  <a:schemeClr val="bg1"/>
                </a:solidFill>
              </a:rPr>
              <a:t> quốc phòng to</a:t>
            </a:r>
            <a:r>
              <a:rPr lang="en-US" altLang="en-US" sz="2000">
                <a:solidFill>
                  <a:schemeClr val="bg1"/>
                </a:solidFill>
                <a:cs typeface="Arial" panose="020B0604020202020204" pitchFamily="34" charset="0"/>
              </a:rPr>
              <a:t>à</a:t>
            </a:r>
            <a:r>
              <a:rPr lang="en-US" altLang="en-US" sz="2000">
                <a:solidFill>
                  <a:schemeClr val="bg1"/>
                </a:solidFill>
              </a:rPr>
              <a:t>n dân v</a:t>
            </a:r>
            <a:r>
              <a:rPr lang="en-US" altLang="en-US" sz="2000">
                <a:solidFill>
                  <a:schemeClr val="bg1"/>
                </a:solidFill>
                <a:cs typeface="Arial" panose="020B0604020202020204" pitchFamily="34" charset="0"/>
              </a:rPr>
              <a:t>à</a:t>
            </a:r>
            <a:r>
              <a:rPr lang="en-US" altLang="en-US" sz="2000">
                <a:solidFill>
                  <a:schemeClr val="bg1"/>
                </a:solidFill>
              </a:rPr>
              <a:t> </a:t>
            </a:r>
          </a:p>
          <a:p>
            <a:pPr algn="ctr"/>
            <a:r>
              <a:rPr lang="en-US" altLang="en-US" sz="2000">
                <a:solidFill>
                  <a:schemeClr val="bg1"/>
                </a:solidFill>
              </a:rPr>
              <a:t>chiến tranh nhân dân</a:t>
            </a:r>
            <a:endParaRPr lang="en-US" altLang="en-US" sz="2000">
              <a:solidFill>
                <a:schemeClr val="bg1"/>
              </a:solidFill>
              <a:cs typeface="Arial" panose="020B0604020202020204" pitchFamily="34" charset="0"/>
            </a:endParaRPr>
          </a:p>
        </p:txBody>
      </p:sp>
      <p:sp>
        <p:nvSpPr>
          <p:cNvPr id="65546" name="AutoShape 10">
            <a:extLst>
              <a:ext uri="{FF2B5EF4-FFF2-40B4-BE49-F238E27FC236}">
                <a16:creationId xmlns:a16="http://schemas.microsoft.com/office/drawing/2014/main" id="{AC17775A-1A83-4141-9DA8-94162939E3E2}"/>
              </a:ext>
            </a:extLst>
          </p:cNvPr>
          <p:cNvSpPr>
            <a:spLocks noChangeArrowheads="1"/>
          </p:cNvSpPr>
          <p:nvPr/>
        </p:nvSpPr>
        <p:spPr bwMode="auto">
          <a:xfrm>
            <a:off x="228600" y="2286000"/>
            <a:ext cx="419100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600" noProof="1">
                <a:solidFill>
                  <a:schemeClr val="bg1"/>
                </a:solidFill>
                <a:latin typeface="Arial" panose="02080604020202020204" pitchFamily="34" charset="0"/>
                <a:cs typeface="Arial" panose="02080604020202020204" pitchFamily="34" charset="0"/>
              </a:rPr>
              <a:t> A. Chủ lực tiến h</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nh </a:t>
            </a:r>
          </a:p>
          <a:p>
            <a:pPr algn="ctr" eaLnBrk="0" hangingPunct="0"/>
            <a:r>
              <a:rPr sz="2600" noProof="1">
                <a:solidFill>
                  <a:schemeClr val="bg1"/>
                </a:solidFill>
                <a:latin typeface="Arial" panose="02080604020202020204" pitchFamily="34" charset="0"/>
                <a:cs typeface="Arial" panose="02080604020202020204" pitchFamily="34" charset="0"/>
              </a:rPr>
              <a:t>chiến tranh nhân dân </a:t>
            </a:r>
          </a:p>
          <a:p>
            <a:pPr algn="ctr" eaLnBrk="0" hangingPunct="0"/>
            <a:r>
              <a:rPr sz="2600" noProof="1">
                <a:solidFill>
                  <a:schemeClr val="bg1"/>
                </a:solidFill>
                <a:latin typeface="Arial" panose="02080604020202020204" pitchFamily="34" charset="0"/>
                <a:cs typeface="Arial" panose="02080604020202020204" pitchFamily="34" charset="0"/>
              </a:rPr>
              <a:t>bảo vệ Tổ quốc</a:t>
            </a:r>
            <a:endParaRPr lang="vi-VN" altLang="x-none" sz="2600" b="1" noProof="1">
              <a:solidFill>
                <a:schemeClr val="bg1"/>
              </a:solidFill>
              <a:latin typeface="Arial" panose="02080604020202020204" pitchFamily="34" charset="0"/>
            </a:endParaRPr>
          </a:p>
        </p:txBody>
      </p:sp>
      <p:sp>
        <p:nvSpPr>
          <p:cNvPr id="27" name="AutoShape 10">
            <a:extLst>
              <a:ext uri="{FF2B5EF4-FFF2-40B4-BE49-F238E27FC236}">
                <a16:creationId xmlns:a16="http://schemas.microsoft.com/office/drawing/2014/main" id="{9658690E-264F-4736-B9DD-AA910518773D}"/>
              </a:ext>
            </a:extLst>
          </p:cNvPr>
          <p:cNvSpPr>
            <a:spLocks noChangeArrowheads="1"/>
          </p:cNvSpPr>
          <p:nvPr/>
        </p:nvSpPr>
        <p:spPr bwMode="auto">
          <a:xfrm>
            <a:off x="228600" y="4191000"/>
            <a:ext cx="419100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600" noProof="1">
                <a:solidFill>
                  <a:schemeClr val="bg1"/>
                </a:solidFill>
                <a:latin typeface="Arial" panose="02080604020202020204" pitchFamily="34" charset="0"/>
                <a:cs typeface="Arial" panose="02080604020202020204" pitchFamily="34" charset="0"/>
              </a:rPr>
              <a:t> C. Nòng cốt cho các </a:t>
            </a:r>
          </a:p>
          <a:p>
            <a:pPr algn="ctr" eaLnBrk="0" hangingPunct="0"/>
            <a:r>
              <a:rPr sz="2600" noProof="1">
                <a:solidFill>
                  <a:schemeClr val="bg1"/>
                </a:solidFill>
                <a:latin typeface="Arial" panose="02080604020202020204" pitchFamily="34" charset="0"/>
                <a:cs typeface="Arial" panose="02080604020202020204" pitchFamily="34" charset="0"/>
              </a:rPr>
              <a:t>lực lượng khác tiến h</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nh </a:t>
            </a:r>
          </a:p>
          <a:p>
            <a:pPr algn="ctr" eaLnBrk="0" hangingPunct="0"/>
            <a:r>
              <a:rPr sz="2600" noProof="1">
                <a:solidFill>
                  <a:schemeClr val="bg1"/>
                </a:solidFill>
                <a:latin typeface="Arial" panose="02080604020202020204" pitchFamily="34" charset="0"/>
                <a:cs typeface="Arial" panose="02080604020202020204" pitchFamily="34" charset="0"/>
              </a:rPr>
              <a:t>chiến tranh</a:t>
            </a:r>
            <a:endParaRPr lang="vi-VN" altLang="x-none" sz="2600" b="1" noProof="1">
              <a:solidFill>
                <a:schemeClr val="bg1"/>
              </a:solidFill>
              <a:latin typeface="Arial" panose="02080604020202020204" pitchFamily="34" charset="0"/>
            </a:endParaRPr>
          </a:p>
        </p:txBody>
      </p:sp>
      <p:sp>
        <p:nvSpPr>
          <p:cNvPr id="28" name="AutoShape 10">
            <a:extLst>
              <a:ext uri="{FF2B5EF4-FFF2-40B4-BE49-F238E27FC236}">
                <a16:creationId xmlns:a16="http://schemas.microsoft.com/office/drawing/2014/main" id="{BE649F89-1B85-4AC4-BCC0-11B1C0DC136B}"/>
              </a:ext>
            </a:extLst>
          </p:cNvPr>
          <p:cNvSpPr>
            <a:spLocks noChangeArrowheads="1"/>
          </p:cNvSpPr>
          <p:nvPr/>
        </p:nvSpPr>
        <p:spPr bwMode="auto">
          <a:xfrm>
            <a:off x="4648200" y="4191000"/>
            <a:ext cx="426720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600" noProof="1">
                <a:solidFill>
                  <a:schemeClr val="bg1"/>
                </a:solidFill>
                <a:latin typeface="Arial" panose="02080604020202020204" pitchFamily="34" charset="0"/>
                <a:cs typeface="Arial" panose="02080604020202020204" pitchFamily="34" charset="0"/>
              </a:rPr>
              <a:t> D. Chủ yếu cho </a:t>
            </a:r>
          </a:p>
          <a:p>
            <a:pPr algn="ctr" eaLnBrk="0" hangingPunct="0"/>
            <a:r>
              <a:rPr sz="2600" noProof="1">
                <a:solidFill>
                  <a:schemeClr val="bg1"/>
                </a:solidFill>
                <a:latin typeface="Arial" panose="02080604020202020204" pitchFamily="34" charset="0"/>
                <a:cs typeface="Arial" panose="02080604020202020204" pitchFamily="34" charset="0"/>
              </a:rPr>
              <a:t>sự nghiệp xây dựng </a:t>
            </a:r>
          </a:p>
          <a:p>
            <a:pPr algn="ctr" eaLnBrk="0" hangingPunct="0"/>
            <a:r>
              <a:rPr sz="2600" noProof="1">
                <a:solidFill>
                  <a:schemeClr val="bg1"/>
                </a:solidFill>
                <a:latin typeface="Arial" panose="02080604020202020204" pitchFamily="34" charset="0"/>
                <a:cs typeface="Arial" panose="02080604020202020204" pitchFamily="34" charset="0"/>
              </a:rPr>
              <a:t>v</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 bảo vệ Tổ quốc</a:t>
            </a:r>
            <a:endParaRPr lang="vi-VN" altLang="x-none" sz="2600" b="1" noProof="1">
              <a:solidFill>
                <a:schemeClr val="bg1"/>
              </a:solidFill>
              <a:latin typeface="Arial" panose="02080604020202020204" pitchFamily="34" charset="0"/>
            </a:endParaRPr>
          </a:p>
        </p:txBody>
      </p:sp>
      <p:sp>
        <p:nvSpPr>
          <p:cNvPr id="36870" name="Rectangle: Rounded Corners 7">
            <a:extLst>
              <a:ext uri="{FF2B5EF4-FFF2-40B4-BE49-F238E27FC236}">
                <a16:creationId xmlns:a16="http://schemas.microsoft.com/office/drawing/2014/main" id="{076B73A1-6DC8-4AD9-8BB6-37D0237A0E7E}"/>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12</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3" name="Text Box 4">
            <a:extLst>
              <a:ext uri="{FF2B5EF4-FFF2-40B4-BE49-F238E27FC236}">
                <a16:creationId xmlns:a16="http://schemas.microsoft.com/office/drawing/2014/main" id="{6D905173-AB42-407A-AF7A-F8ED5D53AADC}"/>
              </a:ext>
            </a:extLst>
          </p:cNvPr>
          <p:cNvSpPr txBox="1">
            <a:spLocks noChangeArrowheads="1"/>
          </p:cNvSpPr>
          <p:nvPr/>
        </p:nvSpPr>
        <p:spPr bwMode="auto">
          <a:xfrm>
            <a:off x="1355725" y="914400"/>
            <a:ext cx="74961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800" i="1"/>
              <a:t>Kiên quyết đấu tranh l</a:t>
            </a:r>
            <a:r>
              <a:rPr lang="en-US" altLang="en-US" sz="2800" i="1">
                <a:cs typeface="Arial" panose="020B0604020202020204" pitchFamily="34" charset="0"/>
              </a:rPr>
              <a:t>à</a:t>
            </a:r>
            <a:r>
              <a:rPr lang="en-US" altLang="en-US" sz="2800" i="1"/>
              <a:t>m thất bại mọi âm mưu, thủ đoạn “diễn biến hòa bình”, BLLĐ của kẻ thù l</a:t>
            </a:r>
            <a:r>
              <a:rPr lang="en-US" altLang="en-US" sz="2800" i="1">
                <a:cs typeface="Arial" panose="020B0604020202020204" pitchFamily="34" charset="0"/>
              </a:rPr>
              <a:t>à</a:t>
            </a:r>
            <a:r>
              <a:rPr lang="en-US" altLang="en-US" sz="2800" i="1"/>
              <a:t>:</a:t>
            </a:r>
            <a:endParaRPr lang="en-US" altLang="en-US" sz="2800" i="1">
              <a:cs typeface="Arial" panose="020B0604020202020204" pitchFamily="34" charset="0"/>
            </a:endParaRPr>
          </a:p>
        </p:txBody>
      </p:sp>
      <p:sp>
        <p:nvSpPr>
          <p:cNvPr id="38914" name="AutoShape 5">
            <a:extLst>
              <a:ext uri="{FF2B5EF4-FFF2-40B4-BE49-F238E27FC236}">
                <a16:creationId xmlns:a16="http://schemas.microsoft.com/office/drawing/2014/main" id="{CDA24D00-EC9D-44BA-A4A6-D437F5128E49}"/>
              </a:ext>
            </a:extLst>
          </p:cNvPr>
          <p:cNvSpPr>
            <a:spLocks noChangeArrowheads="1"/>
          </p:cNvSpPr>
          <p:nvPr/>
        </p:nvSpPr>
        <p:spPr bwMode="auto">
          <a:xfrm>
            <a:off x="4618038" y="4191000"/>
            <a:ext cx="4297362"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D. Mục tiêu trước mắt </a:t>
            </a:r>
          </a:p>
          <a:p>
            <a:pPr algn="ctr"/>
            <a:r>
              <a:rPr lang="en-US" altLang="en-US" sz="2000">
                <a:solidFill>
                  <a:schemeClr val="bg1"/>
                </a:solidFill>
              </a:rPr>
              <a:t>của chiến tranh nhân dân </a:t>
            </a:r>
          </a:p>
          <a:p>
            <a:pPr algn="ctr"/>
            <a:r>
              <a:rPr lang="en-US" altLang="en-US" sz="2000">
                <a:solidFill>
                  <a:schemeClr val="bg1"/>
                </a:solidFill>
              </a:rPr>
              <a:t>bảo vệ Tổ quốc</a:t>
            </a:r>
            <a:endParaRPr lang="en-US" altLang="en-US" sz="2000">
              <a:solidFill>
                <a:schemeClr val="bg1"/>
              </a:solidFill>
              <a:cs typeface="Arial" panose="020B0604020202020204" pitchFamily="34" charset="0"/>
            </a:endParaRPr>
          </a:p>
        </p:txBody>
      </p:sp>
      <p:sp>
        <p:nvSpPr>
          <p:cNvPr id="65549" name="AutoShape 13">
            <a:extLst>
              <a:ext uri="{FF2B5EF4-FFF2-40B4-BE49-F238E27FC236}">
                <a16:creationId xmlns:a16="http://schemas.microsoft.com/office/drawing/2014/main" id="{AC687284-2293-47D8-84B7-453BACE41A41}"/>
              </a:ext>
            </a:extLst>
          </p:cNvPr>
          <p:cNvSpPr>
            <a:spLocks noChangeArrowheads="1"/>
          </p:cNvSpPr>
          <p:nvPr/>
        </p:nvSpPr>
        <p:spPr bwMode="auto">
          <a:xfrm>
            <a:off x="228600" y="2286000"/>
            <a:ext cx="4191000" cy="1600200"/>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r>
              <a:rPr lang="en-US" altLang="zh-CN" sz="2600">
                <a:solidFill>
                  <a:srgbClr val="FFFFFF"/>
                </a:solidFill>
                <a:ea typeface="SimSun" panose="02010600030101010101" pitchFamily="2" charset="-122"/>
              </a:rPr>
              <a:t> A. Nhiệm vụ cơ bản,</a:t>
            </a:r>
          </a:p>
          <a:p>
            <a:pPr algn="ctr" eaLnBrk="0" hangingPunct="0"/>
            <a:r>
              <a:rPr lang="en-US" altLang="zh-CN" sz="2600">
                <a:solidFill>
                  <a:srgbClr val="FFFFFF"/>
                </a:solidFill>
                <a:ea typeface="SimSun" panose="02010600030101010101" pitchFamily="2" charset="-122"/>
              </a:rPr>
              <a:t> thường xuyên của cách </a:t>
            </a:r>
          </a:p>
          <a:p>
            <a:pPr algn="ctr" eaLnBrk="0" hangingPunct="0"/>
            <a:r>
              <a:rPr lang="en-US" altLang="zh-CN" sz="2600">
                <a:solidFill>
                  <a:srgbClr val="FFFFFF"/>
                </a:solidFill>
                <a:ea typeface="SimSun" panose="02010600030101010101" pitchFamily="2" charset="-122"/>
              </a:rPr>
              <a:t>mạng nước ta</a:t>
            </a:r>
            <a:endParaRPr lang="vi-VN" altLang="en-US" sz="2600" b="1">
              <a:solidFill>
                <a:srgbClr val="FFFFFF"/>
              </a:solidFill>
            </a:endParaRPr>
          </a:p>
        </p:txBody>
      </p:sp>
      <p:sp>
        <p:nvSpPr>
          <p:cNvPr id="27" name="AutoShape 13">
            <a:extLst>
              <a:ext uri="{FF2B5EF4-FFF2-40B4-BE49-F238E27FC236}">
                <a16:creationId xmlns:a16="http://schemas.microsoft.com/office/drawing/2014/main" id="{BD164C31-CE08-4FA7-BCF1-0DDAC2A3C30F}"/>
              </a:ext>
            </a:extLst>
          </p:cNvPr>
          <p:cNvSpPr>
            <a:spLocks noChangeArrowheads="1"/>
          </p:cNvSpPr>
          <p:nvPr/>
        </p:nvSpPr>
        <p:spPr bwMode="auto">
          <a:xfrm>
            <a:off x="4648200" y="2286000"/>
            <a:ext cx="4267200" cy="1600200"/>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r>
              <a:rPr lang="en-US" altLang="zh-CN" sz="2600">
                <a:solidFill>
                  <a:srgbClr val="FFFFFF"/>
                </a:solidFill>
                <a:ea typeface="SimSun" panose="02010600030101010101" pitchFamily="2" charset="-122"/>
              </a:rPr>
              <a:t> B. Nhiệm vụ trước mắt </a:t>
            </a:r>
          </a:p>
          <a:p>
            <a:pPr algn="ctr" eaLnBrk="0" hangingPunct="0"/>
            <a:r>
              <a:rPr lang="en-US" altLang="zh-CN" sz="2600">
                <a:solidFill>
                  <a:srgbClr val="FFFFFF"/>
                </a:solidFill>
                <a:ea typeface="SimSun" panose="02010600030101010101" pitchFamily="2" charset="-122"/>
              </a:rPr>
              <a:t>và lâu dài của</a:t>
            </a:r>
          </a:p>
          <a:p>
            <a:pPr algn="ctr" eaLnBrk="0" hangingPunct="0"/>
            <a:r>
              <a:rPr lang="en-US" altLang="zh-CN" sz="2600">
                <a:solidFill>
                  <a:srgbClr val="FFFFFF"/>
                </a:solidFill>
                <a:ea typeface="SimSun" panose="02010600030101010101" pitchFamily="2" charset="-122"/>
              </a:rPr>
              <a:t>cách mạng Việt Nam</a:t>
            </a:r>
            <a:endParaRPr lang="vi-VN" altLang="en-US" sz="2600" b="1">
              <a:solidFill>
                <a:srgbClr val="FFFFFF"/>
              </a:solidFill>
            </a:endParaRPr>
          </a:p>
        </p:txBody>
      </p:sp>
      <p:sp>
        <p:nvSpPr>
          <p:cNvPr id="28" name="AutoShape 13">
            <a:extLst>
              <a:ext uri="{FF2B5EF4-FFF2-40B4-BE49-F238E27FC236}">
                <a16:creationId xmlns:a16="http://schemas.microsoft.com/office/drawing/2014/main" id="{FED788C4-ECB1-4E75-BCC2-1A8EE5F994DE}"/>
              </a:ext>
            </a:extLst>
          </p:cNvPr>
          <p:cNvSpPr>
            <a:spLocks noChangeArrowheads="1"/>
          </p:cNvSpPr>
          <p:nvPr/>
        </p:nvSpPr>
        <p:spPr bwMode="auto">
          <a:xfrm>
            <a:off x="228600" y="4191000"/>
            <a:ext cx="4191000" cy="1600200"/>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p>
            <a:pPr algn="ctr"/>
            <a:r>
              <a:rPr lang="en-US" altLang="zh-CN" sz="2600">
                <a:solidFill>
                  <a:srgbClr val="FFFFFF"/>
                </a:solidFill>
                <a:ea typeface="SimSun" panose="02010600030101010101" pitchFamily="2" charset="-122"/>
              </a:rPr>
              <a:t> C. Mục đích của </a:t>
            </a:r>
          </a:p>
          <a:p>
            <a:pPr algn="ctr"/>
            <a:r>
              <a:rPr lang="en-US" altLang="zh-CN" sz="2600">
                <a:solidFill>
                  <a:srgbClr val="FFFFFF"/>
                </a:solidFill>
                <a:ea typeface="SimSun" panose="02010600030101010101" pitchFamily="2" charset="-122"/>
              </a:rPr>
              <a:t>chiến tranh nhân dân </a:t>
            </a:r>
          </a:p>
          <a:p>
            <a:pPr algn="ctr"/>
            <a:r>
              <a:rPr lang="en-US" altLang="zh-CN" sz="2600">
                <a:solidFill>
                  <a:srgbClr val="FFFFFF"/>
                </a:solidFill>
                <a:ea typeface="SimSun" panose="02010600030101010101" pitchFamily="2" charset="-122"/>
              </a:rPr>
              <a:t>bảo vệ Tổ quốc</a:t>
            </a:r>
            <a:endParaRPr lang="en-US" altLang="zh-CN" sz="2600" b="1">
              <a:solidFill>
                <a:srgbClr val="FFFFFF"/>
              </a:solidFill>
              <a:ea typeface="SimSun" panose="02010600030101010101" pitchFamily="2" charset="-122"/>
            </a:endParaRPr>
          </a:p>
        </p:txBody>
      </p:sp>
      <p:sp>
        <p:nvSpPr>
          <p:cNvPr id="38918" name="Rectangle: Rounded Corners 7">
            <a:extLst>
              <a:ext uri="{FF2B5EF4-FFF2-40B4-BE49-F238E27FC236}">
                <a16:creationId xmlns:a16="http://schemas.microsoft.com/office/drawing/2014/main" id="{F661BFD4-D591-4B28-9874-D133B19F821A}"/>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13</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Text Box 4">
            <a:extLst>
              <a:ext uri="{FF2B5EF4-FFF2-40B4-BE49-F238E27FC236}">
                <a16:creationId xmlns:a16="http://schemas.microsoft.com/office/drawing/2014/main" id="{5BE649AC-75EC-4075-BC12-66BA083D418A}"/>
              </a:ext>
            </a:extLst>
          </p:cNvPr>
          <p:cNvSpPr txBox="1">
            <a:spLocks noChangeArrowheads="1"/>
          </p:cNvSpPr>
          <p:nvPr/>
        </p:nvSpPr>
        <p:spPr bwMode="auto">
          <a:xfrm>
            <a:off x="1616075" y="896938"/>
            <a:ext cx="72390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3000" i="1"/>
              <a:t>Lực lượng l</a:t>
            </a:r>
            <a:r>
              <a:rPr lang="en-US" altLang="en-US" sz="3000" i="1">
                <a:cs typeface="Arial" panose="020B0604020202020204" pitchFamily="34" charset="0"/>
              </a:rPr>
              <a:t>à</a:t>
            </a:r>
            <a:r>
              <a:rPr lang="en-US" altLang="en-US" sz="3000" i="1"/>
              <a:t>m nòng cốt cho to</a:t>
            </a:r>
            <a:r>
              <a:rPr lang="en-US" altLang="en-US" sz="3000" i="1">
                <a:cs typeface="Arial" panose="020B0604020202020204" pitchFamily="34" charset="0"/>
              </a:rPr>
              <a:t>à</a:t>
            </a:r>
            <a:r>
              <a:rPr lang="en-US" altLang="en-US" sz="3000" i="1"/>
              <a:t>n dân đánh giặc trên phạm vi cả nước l</a:t>
            </a:r>
            <a:r>
              <a:rPr lang="en-US" altLang="en-US" sz="3000" i="1">
                <a:cs typeface="Arial" panose="020B0604020202020204" pitchFamily="34" charset="0"/>
              </a:rPr>
              <a:t>à</a:t>
            </a:r>
            <a:r>
              <a:rPr lang="en-US" altLang="en-US" sz="3000" i="1"/>
              <a:t>:</a:t>
            </a:r>
            <a:endParaRPr lang="en-US" altLang="en-US" sz="3000" i="1">
              <a:cs typeface="Arial" panose="020B0604020202020204" pitchFamily="34" charset="0"/>
            </a:endParaRPr>
          </a:p>
        </p:txBody>
      </p:sp>
      <p:sp>
        <p:nvSpPr>
          <p:cNvPr id="40962" name="AutoShape 5">
            <a:extLst>
              <a:ext uri="{FF2B5EF4-FFF2-40B4-BE49-F238E27FC236}">
                <a16:creationId xmlns:a16="http://schemas.microsoft.com/office/drawing/2014/main" id="{350BE6E9-5D03-4527-9AFB-DB07CF58CAF3}"/>
              </a:ext>
            </a:extLst>
          </p:cNvPr>
          <p:cNvSpPr>
            <a:spLocks noChangeArrowheads="1"/>
          </p:cNvSpPr>
          <p:nvPr/>
        </p:nvSpPr>
        <p:spPr bwMode="auto">
          <a:xfrm>
            <a:off x="4648200" y="4191000"/>
            <a:ext cx="42672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D. Bộ đội chủ lực </a:t>
            </a:r>
          </a:p>
          <a:p>
            <a:pPr algn="ctr"/>
            <a:r>
              <a:rPr lang="en-US" altLang="en-US" sz="2000">
                <a:solidFill>
                  <a:schemeClr val="bg1"/>
                </a:solidFill>
              </a:rPr>
              <a:t>cùng lực lượng vũ trang </a:t>
            </a:r>
          </a:p>
          <a:p>
            <a:pPr algn="ctr"/>
            <a:r>
              <a:rPr lang="en-US" altLang="en-US" sz="2000">
                <a:solidFill>
                  <a:schemeClr val="bg1"/>
                </a:solidFill>
              </a:rPr>
              <a:t>địa phương</a:t>
            </a:r>
            <a:endParaRPr lang="en-US" altLang="en-US" sz="2000">
              <a:solidFill>
                <a:schemeClr val="bg1"/>
              </a:solidFill>
              <a:cs typeface="Arial" panose="020B0604020202020204" pitchFamily="34" charset="0"/>
            </a:endParaRPr>
          </a:p>
        </p:txBody>
      </p:sp>
      <p:sp>
        <p:nvSpPr>
          <p:cNvPr id="65549" name="AutoShape 13">
            <a:extLst>
              <a:ext uri="{FF2B5EF4-FFF2-40B4-BE49-F238E27FC236}">
                <a16:creationId xmlns:a16="http://schemas.microsoft.com/office/drawing/2014/main" id="{A99CE5E2-19ED-463C-8434-E72DD6454B96}"/>
              </a:ext>
            </a:extLst>
          </p:cNvPr>
          <p:cNvSpPr>
            <a:spLocks noChangeArrowheads="1"/>
          </p:cNvSpPr>
          <p:nvPr/>
        </p:nvSpPr>
        <p:spPr bwMode="auto">
          <a:xfrm>
            <a:off x="228600" y="2317750"/>
            <a:ext cx="4191000" cy="1568450"/>
          </a:xfrm>
          <a:prstGeom prst="flowChartTerminator">
            <a:avLst/>
          </a:prstGeom>
          <a:solidFill>
            <a:schemeClr val="accent6"/>
          </a:solidFill>
          <a:ln w="9525">
            <a:solidFill>
              <a:srgbClr val="3366FF"/>
            </a:solidFill>
            <a:miter lim="800000"/>
          </a:ln>
        </p:spPr>
        <p:txBody>
          <a:bodyPr wrap="none" anchor="ctr"/>
          <a:lstStyle/>
          <a:p>
            <a:pPr algn="ctr" eaLnBrk="0" hangingPunct="0"/>
            <a:r>
              <a:rPr sz="2600" noProof="1">
                <a:solidFill>
                  <a:schemeClr val="bg1"/>
                </a:solidFill>
                <a:latin typeface="Arial" panose="02080604020202020204" pitchFamily="34" charset="0"/>
                <a:cs typeface="Arial" panose="02080604020202020204" pitchFamily="34" charset="0"/>
              </a:rPr>
              <a:t> A. Bộ đội chủ lực </a:t>
            </a:r>
          </a:p>
          <a:p>
            <a:pPr algn="ctr" eaLnBrk="0" hangingPunct="0"/>
            <a:r>
              <a:rPr sz="2600" noProof="1">
                <a:solidFill>
                  <a:schemeClr val="bg1"/>
                </a:solidFill>
                <a:latin typeface="Arial" panose="02080604020202020204" pitchFamily="34" charset="0"/>
                <a:cs typeface="Arial" panose="02080604020202020204" pitchFamily="34" charset="0"/>
              </a:rPr>
              <a:t>kết hợp với lực lượng </a:t>
            </a:r>
          </a:p>
          <a:p>
            <a:pPr algn="ctr" eaLnBrk="0" hangingPunct="0"/>
            <a:r>
              <a:rPr sz="2600" noProof="1">
                <a:solidFill>
                  <a:schemeClr val="bg1"/>
                </a:solidFill>
                <a:latin typeface="Arial" panose="02080604020202020204" pitchFamily="34" charset="0"/>
                <a:cs typeface="Arial" panose="02080604020202020204" pitchFamily="34" charset="0"/>
              </a:rPr>
              <a:t>địa phương</a:t>
            </a:r>
            <a:endParaRPr lang="vi-VN" altLang="x-none" sz="2600" b="1" noProof="1">
              <a:solidFill>
                <a:schemeClr val="bg1"/>
              </a:solidFill>
              <a:latin typeface="Arial" panose="02080604020202020204" pitchFamily="34" charset="0"/>
            </a:endParaRPr>
          </a:p>
        </p:txBody>
      </p:sp>
      <p:sp>
        <p:nvSpPr>
          <p:cNvPr id="27" name="AutoShape 13">
            <a:extLst>
              <a:ext uri="{FF2B5EF4-FFF2-40B4-BE49-F238E27FC236}">
                <a16:creationId xmlns:a16="http://schemas.microsoft.com/office/drawing/2014/main" id="{1946B227-8F92-48D2-B2B2-4EB642AD4D9C}"/>
              </a:ext>
            </a:extLst>
          </p:cNvPr>
          <p:cNvSpPr>
            <a:spLocks noChangeArrowheads="1"/>
          </p:cNvSpPr>
          <p:nvPr/>
        </p:nvSpPr>
        <p:spPr bwMode="auto">
          <a:xfrm>
            <a:off x="4648200" y="2286000"/>
            <a:ext cx="426720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600" noProof="1">
                <a:solidFill>
                  <a:schemeClr val="bg1"/>
                </a:solidFill>
                <a:latin typeface="Arial" panose="02080604020202020204" pitchFamily="34" charset="0"/>
                <a:cs typeface="Arial" panose="02080604020202020204" pitchFamily="34" charset="0"/>
              </a:rPr>
              <a:t> B. Quân đội nhân dân</a:t>
            </a:r>
          </a:p>
          <a:p>
            <a:pPr algn="ctr" eaLnBrk="0" hangingPunct="0"/>
            <a:r>
              <a:rPr sz="2600" noProof="1">
                <a:solidFill>
                  <a:schemeClr val="bg1"/>
                </a:solidFill>
                <a:latin typeface="Arial" panose="02080604020202020204" pitchFamily="34" charset="0"/>
                <a:cs typeface="Arial" panose="02080604020202020204" pitchFamily="34" charset="0"/>
              </a:rPr>
              <a:t> v</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 lực lượng vũ trang </a:t>
            </a:r>
          </a:p>
          <a:p>
            <a:pPr algn="ctr" eaLnBrk="0" hangingPunct="0"/>
            <a:r>
              <a:rPr sz="2600" noProof="1">
                <a:solidFill>
                  <a:schemeClr val="bg1"/>
                </a:solidFill>
                <a:latin typeface="Arial" panose="02080604020202020204" pitchFamily="34" charset="0"/>
                <a:cs typeface="Arial" panose="02080604020202020204" pitchFamily="34" charset="0"/>
              </a:rPr>
              <a:t>địa phương</a:t>
            </a:r>
            <a:endParaRPr lang="vi-VN" altLang="x-none" sz="2600" b="1" noProof="1">
              <a:solidFill>
                <a:schemeClr val="bg1"/>
              </a:solidFill>
              <a:latin typeface="Arial" panose="02080604020202020204" pitchFamily="34" charset="0"/>
            </a:endParaRPr>
          </a:p>
        </p:txBody>
      </p:sp>
      <p:sp>
        <p:nvSpPr>
          <p:cNvPr id="28" name="AutoShape 13">
            <a:extLst>
              <a:ext uri="{FF2B5EF4-FFF2-40B4-BE49-F238E27FC236}">
                <a16:creationId xmlns:a16="http://schemas.microsoft.com/office/drawing/2014/main" id="{E1934834-8F5D-4C43-BB45-09A418E85BEC}"/>
              </a:ext>
            </a:extLst>
          </p:cNvPr>
          <p:cNvSpPr>
            <a:spLocks noChangeArrowheads="1"/>
          </p:cNvSpPr>
          <p:nvPr/>
        </p:nvSpPr>
        <p:spPr bwMode="auto">
          <a:xfrm>
            <a:off x="228600" y="4222750"/>
            <a:ext cx="4191000" cy="1568450"/>
          </a:xfrm>
          <a:prstGeom prst="flowChartTerminator">
            <a:avLst/>
          </a:prstGeom>
          <a:solidFill>
            <a:schemeClr val="accent6"/>
          </a:solidFill>
          <a:ln w="9525">
            <a:solidFill>
              <a:srgbClr val="3366FF"/>
            </a:solidFill>
            <a:miter lim="800000"/>
          </a:ln>
        </p:spPr>
        <p:txBody>
          <a:bodyPr wrap="none" anchor="ctr"/>
          <a:lstStyle/>
          <a:p>
            <a:pPr algn="ctr"/>
            <a:r>
              <a:rPr sz="2600" noProof="1">
                <a:solidFill>
                  <a:schemeClr val="bg1"/>
                </a:solidFill>
                <a:latin typeface="Arial" panose="02080604020202020204" pitchFamily="34" charset="0"/>
                <a:cs typeface="Arial" panose="02080604020202020204" pitchFamily="34" charset="0"/>
              </a:rPr>
              <a:t> C. Bộ đội thường trực</a:t>
            </a:r>
          </a:p>
          <a:p>
            <a:pPr algn="ctr"/>
            <a:r>
              <a:rPr sz="2600" noProof="1">
                <a:solidFill>
                  <a:schemeClr val="bg1"/>
                </a:solidFill>
                <a:latin typeface="Arial" panose="02080604020202020204" pitchFamily="34" charset="0"/>
                <a:cs typeface="Arial" panose="02080604020202020204" pitchFamily="34" charset="0"/>
              </a:rPr>
              <a:t> cùng công an v</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 dân </a:t>
            </a:r>
          </a:p>
          <a:p>
            <a:pPr algn="ctr"/>
            <a:r>
              <a:rPr sz="2600" noProof="1">
                <a:solidFill>
                  <a:schemeClr val="bg1"/>
                </a:solidFill>
                <a:latin typeface="Arial" panose="02080604020202020204" pitchFamily="34" charset="0"/>
                <a:cs typeface="Arial" panose="02080604020202020204" pitchFamily="34" charset="0"/>
              </a:rPr>
              <a:t>quân tự vệ</a:t>
            </a:r>
            <a:endParaRPr sz="2600" b="1" noProof="1">
              <a:solidFill>
                <a:schemeClr val="bg1"/>
              </a:solidFill>
              <a:latin typeface="Arial" panose="02080604020202020204" pitchFamily="34" charset="0"/>
            </a:endParaRPr>
          </a:p>
        </p:txBody>
      </p:sp>
      <p:sp>
        <p:nvSpPr>
          <p:cNvPr id="40966" name="Rectangle: Rounded Corners 7">
            <a:extLst>
              <a:ext uri="{FF2B5EF4-FFF2-40B4-BE49-F238E27FC236}">
                <a16:creationId xmlns:a16="http://schemas.microsoft.com/office/drawing/2014/main" id="{E38B4E7A-98AA-41E6-95E6-F1ECF21456EC}"/>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14</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Text Box 4">
            <a:extLst>
              <a:ext uri="{FF2B5EF4-FFF2-40B4-BE49-F238E27FC236}">
                <a16:creationId xmlns:a16="http://schemas.microsoft.com/office/drawing/2014/main" id="{6A9D6DBE-386A-41C5-B9CE-E5878B9CB26D}"/>
              </a:ext>
            </a:extLst>
          </p:cNvPr>
          <p:cNvSpPr txBox="1">
            <a:spLocks noChangeArrowheads="1"/>
          </p:cNvSpPr>
          <p:nvPr/>
        </p:nvSpPr>
        <p:spPr bwMode="auto">
          <a:xfrm>
            <a:off x="1630363" y="884238"/>
            <a:ext cx="68770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3200" i="1"/>
              <a:t>Chiến tranh nhân dân l</a:t>
            </a:r>
            <a:r>
              <a:rPr lang="en-US" altLang="en-US" sz="3200" i="1">
                <a:cs typeface="Arial" panose="020B0604020202020204" pitchFamily="34" charset="0"/>
              </a:rPr>
              <a:t>à</a:t>
            </a:r>
            <a:r>
              <a:rPr lang="en-US" altLang="en-US" sz="3200" i="1"/>
              <a:t> quá trình sử dụng tiềm lực của đất nước nhằm:</a:t>
            </a:r>
            <a:endParaRPr lang="en-US" altLang="en-US" sz="3200" i="1">
              <a:cs typeface="Arial" panose="020B0604020202020204" pitchFamily="34" charset="0"/>
            </a:endParaRPr>
          </a:p>
        </p:txBody>
      </p:sp>
      <p:sp>
        <p:nvSpPr>
          <p:cNvPr id="43010" name="AutoShape 5">
            <a:extLst>
              <a:ext uri="{FF2B5EF4-FFF2-40B4-BE49-F238E27FC236}">
                <a16:creationId xmlns:a16="http://schemas.microsoft.com/office/drawing/2014/main" id="{E95B3C99-3BA3-4452-A819-E496BC627860}"/>
              </a:ext>
            </a:extLst>
          </p:cNvPr>
          <p:cNvSpPr>
            <a:spLocks noChangeArrowheads="1"/>
          </p:cNvSpPr>
          <p:nvPr/>
        </p:nvSpPr>
        <p:spPr bwMode="auto">
          <a:xfrm>
            <a:off x="4667250" y="4191000"/>
            <a:ext cx="424815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D. Đánh bại ý đồ xâm lược,</a:t>
            </a:r>
          </a:p>
          <a:p>
            <a:pPr algn="ctr"/>
            <a:r>
              <a:rPr lang="en-US" altLang="en-US" sz="2000">
                <a:solidFill>
                  <a:schemeClr val="bg1"/>
                </a:solidFill>
              </a:rPr>
              <a:t> lật đổ của kẻ thù</a:t>
            </a:r>
            <a:endParaRPr lang="en-US" altLang="en-US" sz="2000">
              <a:solidFill>
                <a:schemeClr val="bg1"/>
              </a:solidFill>
              <a:cs typeface="Arial" panose="020B0604020202020204" pitchFamily="34" charset="0"/>
            </a:endParaRPr>
          </a:p>
        </p:txBody>
      </p:sp>
      <p:sp>
        <p:nvSpPr>
          <p:cNvPr id="42" name="AutoShape 9">
            <a:extLst>
              <a:ext uri="{FF2B5EF4-FFF2-40B4-BE49-F238E27FC236}">
                <a16:creationId xmlns:a16="http://schemas.microsoft.com/office/drawing/2014/main" id="{451B81BD-CD65-476F-8340-E6D61F4C3759}"/>
              </a:ext>
            </a:extLst>
          </p:cNvPr>
          <p:cNvSpPr>
            <a:spLocks noChangeArrowheads="1"/>
          </p:cNvSpPr>
          <p:nvPr/>
        </p:nvSpPr>
        <p:spPr bwMode="auto">
          <a:xfrm>
            <a:off x="228600" y="4191000"/>
            <a:ext cx="419100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600" noProof="1">
                <a:solidFill>
                  <a:schemeClr val="bg1"/>
                </a:solidFill>
                <a:latin typeface="Arial" panose="02080604020202020204" pitchFamily="34" charset="0"/>
                <a:cs typeface="Arial" panose="02080604020202020204" pitchFamily="34" charset="0"/>
              </a:rPr>
              <a:t> C. Đánh bại kẻ thù xâm </a:t>
            </a:r>
          </a:p>
          <a:p>
            <a:pPr algn="ctr" eaLnBrk="0" hangingPunct="0"/>
            <a:r>
              <a:rPr sz="2600" noProof="1">
                <a:solidFill>
                  <a:schemeClr val="bg1"/>
                </a:solidFill>
                <a:latin typeface="Arial" panose="02080604020202020204" pitchFamily="34" charset="0"/>
                <a:cs typeface="Arial" panose="02080604020202020204" pitchFamily="34" charset="0"/>
              </a:rPr>
              <a:t>lược, bảo vệ mục tiêu</a:t>
            </a:r>
            <a:endParaRPr lang="vi-VN" altLang="x-none" sz="2600" b="1" noProof="1">
              <a:solidFill>
                <a:schemeClr val="bg1"/>
              </a:solidFill>
              <a:latin typeface="Arial" panose="02080604020202020204" pitchFamily="34" charset="0"/>
            </a:endParaRPr>
          </a:p>
        </p:txBody>
      </p:sp>
      <p:sp>
        <p:nvSpPr>
          <p:cNvPr id="25" name="AutoShape 9">
            <a:extLst>
              <a:ext uri="{FF2B5EF4-FFF2-40B4-BE49-F238E27FC236}">
                <a16:creationId xmlns:a16="http://schemas.microsoft.com/office/drawing/2014/main" id="{6653B315-72B8-4AF5-A1CA-ADCE0C3C9558}"/>
              </a:ext>
            </a:extLst>
          </p:cNvPr>
          <p:cNvSpPr>
            <a:spLocks noChangeArrowheads="1"/>
          </p:cNvSpPr>
          <p:nvPr/>
        </p:nvSpPr>
        <p:spPr bwMode="auto">
          <a:xfrm>
            <a:off x="4667250" y="2286000"/>
            <a:ext cx="424815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600" noProof="1">
                <a:solidFill>
                  <a:schemeClr val="bg1"/>
                </a:solidFill>
                <a:latin typeface="Arial" panose="02080604020202020204" pitchFamily="34" charset="0"/>
                <a:cs typeface="Arial" panose="02080604020202020204" pitchFamily="34" charset="0"/>
              </a:rPr>
              <a:t> B. Bảo vệ mục tiêu,</a:t>
            </a:r>
          </a:p>
          <a:p>
            <a:pPr algn="ctr" eaLnBrk="0" hangingPunct="0"/>
            <a:r>
              <a:rPr sz="2600" noProof="1">
                <a:solidFill>
                  <a:schemeClr val="bg1"/>
                </a:solidFill>
                <a:latin typeface="Arial" panose="02080604020202020204" pitchFamily="34" charset="0"/>
                <a:cs typeface="Arial" panose="02080604020202020204" pitchFamily="34" charset="0"/>
              </a:rPr>
              <a:t> đánh bại ý đồ BLLĐ</a:t>
            </a:r>
            <a:endParaRPr lang="vi-VN" altLang="x-none" sz="2600" b="1" noProof="1">
              <a:solidFill>
                <a:schemeClr val="bg1"/>
              </a:solidFill>
              <a:latin typeface="Arial" panose="02080604020202020204" pitchFamily="34" charset="0"/>
            </a:endParaRPr>
          </a:p>
        </p:txBody>
      </p:sp>
      <p:sp>
        <p:nvSpPr>
          <p:cNvPr id="26" name="AutoShape 9">
            <a:extLst>
              <a:ext uri="{FF2B5EF4-FFF2-40B4-BE49-F238E27FC236}">
                <a16:creationId xmlns:a16="http://schemas.microsoft.com/office/drawing/2014/main" id="{86B36D5C-21FE-4C3A-AD01-22F7BF7E527C}"/>
              </a:ext>
            </a:extLst>
          </p:cNvPr>
          <p:cNvSpPr>
            <a:spLocks noChangeArrowheads="1"/>
          </p:cNvSpPr>
          <p:nvPr/>
        </p:nvSpPr>
        <p:spPr bwMode="auto">
          <a:xfrm>
            <a:off x="228600" y="2286000"/>
            <a:ext cx="4191000" cy="1600200"/>
          </a:xfrm>
          <a:prstGeom prst="flowChartTerminator">
            <a:avLst/>
          </a:prstGeom>
          <a:solidFill>
            <a:schemeClr val="accent6"/>
          </a:solidFill>
          <a:ln w="9525">
            <a:solidFill>
              <a:srgbClr val="3366FF"/>
            </a:solidFill>
            <a:miter lim="800000"/>
          </a:ln>
        </p:spPr>
        <p:txBody>
          <a:bodyPr wrap="none" anchor="ctr"/>
          <a:lstStyle/>
          <a:p>
            <a:pPr algn="ctr"/>
            <a:r>
              <a:rPr sz="2600" noProof="1">
                <a:solidFill>
                  <a:schemeClr val="bg1"/>
                </a:solidFill>
                <a:latin typeface="Arial" panose="02080604020202020204" pitchFamily="34" charset="0"/>
                <a:cs typeface="Arial" panose="02080604020202020204" pitchFamily="34" charset="0"/>
              </a:rPr>
              <a:t> A. Phòng chống “Diễn biến </a:t>
            </a:r>
          </a:p>
          <a:p>
            <a:pPr algn="ctr"/>
            <a:r>
              <a:rPr sz="2600" noProof="1">
                <a:solidFill>
                  <a:schemeClr val="bg1"/>
                </a:solidFill>
                <a:latin typeface="Arial" panose="02080604020202020204" pitchFamily="34" charset="0"/>
                <a:cs typeface="Arial" panose="02080604020202020204" pitchFamily="34" charset="0"/>
              </a:rPr>
              <a:t>hòa bình”, bạo loạn lật đổ</a:t>
            </a:r>
            <a:endParaRPr sz="2600" b="1" noProof="1">
              <a:solidFill>
                <a:schemeClr val="bg1"/>
              </a:solidFill>
              <a:latin typeface="Arial" panose="02080604020202020204" pitchFamily="34" charset="0"/>
            </a:endParaRPr>
          </a:p>
        </p:txBody>
      </p:sp>
      <p:sp>
        <p:nvSpPr>
          <p:cNvPr id="43014" name="Rectangle: Rounded Corners 7">
            <a:extLst>
              <a:ext uri="{FF2B5EF4-FFF2-40B4-BE49-F238E27FC236}">
                <a16:creationId xmlns:a16="http://schemas.microsoft.com/office/drawing/2014/main" id="{3BE3B09A-7234-4E30-B541-0ABD59F2377B}"/>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15</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7" name="Text Box 4">
            <a:extLst>
              <a:ext uri="{FF2B5EF4-FFF2-40B4-BE49-F238E27FC236}">
                <a16:creationId xmlns:a16="http://schemas.microsoft.com/office/drawing/2014/main" id="{6A6BA4C2-BF15-48E2-A65F-5530875A0CAE}"/>
              </a:ext>
            </a:extLst>
          </p:cNvPr>
          <p:cNvSpPr txBox="1">
            <a:spLocks noChangeArrowheads="1"/>
          </p:cNvSpPr>
          <p:nvPr/>
        </p:nvSpPr>
        <p:spPr bwMode="auto">
          <a:xfrm>
            <a:off x="1620838" y="914400"/>
            <a:ext cx="67008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800" i="1"/>
              <a:t>Lực lượng nòng cốt trong chiến tranh nhân dân bảo vệ Tổ quốc l</a:t>
            </a:r>
            <a:r>
              <a:rPr lang="en-US" altLang="en-US" sz="2800" i="1">
                <a:cs typeface="Arial" panose="020B0604020202020204" pitchFamily="34" charset="0"/>
              </a:rPr>
              <a:t>à</a:t>
            </a:r>
            <a:r>
              <a:rPr lang="en-US" altLang="en-US" sz="2800" i="1"/>
              <a:t>:</a:t>
            </a:r>
            <a:endParaRPr lang="en-US" altLang="en-US" sz="2800" b="1" i="1">
              <a:cs typeface="Arial" panose="020B0604020202020204" pitchFamily="34" charset="0"/>
            </a:endParaRPr>
          </a:p>
        </p:txBody>
      </p:sp>
      <p:sp>
        <p:nvSpPr>
          <p:cNvPr id="45058" name="AutoShape 5">
            <a:extLst>
              <a:ext uri="{FF2B5EF4-FFF2-40B4-BE49-F238E27FC236}">
                <a16:creationId xmlns:a16="http://schemas.microsoft.com/office/drawing/2014/main" id="{99E4BB17-7607-4708-9041-54C2427A6A84}"/>
              </a:ext>
            </a:extLst>
          </p:cNvPr>
          <p:cNvSpPr>
            <a:spLocks noChangeArrowheads="1"/>
          </p:cNvSpPr>
          <p:nvPr/>
        </p:nvSpPr>
        <p:spPr bwMode="auto">
          <a:xfrm>
            <a:off x="4648200" y="2286000"/>
            <a:ext cx="42672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B. Lực lượng vũ</a:t>
            </a:r>
          </a:p>
          <a:p>
            <a:pPr algn="ctr"/>
            <a:r>
              <a:rPr lang="en-US" altLang="en-US" sz="2000">
                <a:solidFill>
                  <a:schemeClr val="bg1"/>
                </a:solidFill>
              </a:rPr>
              <a:t>trang nhân dân</a:t>
            </a:r>
            <a:endParaRPr lang="en-US" altLang="en-US" sz="2000">
              <a:solidFill>
                <a:schemeClr val="bg1"/>
              </a:solidFill>
              <a:cs typeface="Arial" panose="020B0604020202020204" pitchFamily="34" charset="0"/>
            </a:endParaRPr>
          </a:p>
        </p:txBody>
      </p:sp>
      <p:sp>
        <p:nvSpPr>
          <p:cNvPr id="65546" name="AutoShape 10">
            <a:extLst>
              <a:ext uri="{FF2B5EF4-FFF2-40B4-BE49-F238E27FC236}">
                <a16:creationId xmlns:a16="http://schemas.microsoft.com/office/drawing/2014/main" id="{0C178599-B9C1-476F-A7C4-14491AF3190A}"/>
              </a:ext>
            </a:extLst>
          </p:cNvPr>
          <p:cNvSpPr>
            <a:spLocks noChangeArrowheads="1"/>
          </p:cNvSpPr>
          <p:nvPr/>
        </p:nvSpPr>
        <p:spPr bwMode="auto">
          <a:xfrm>
            <a:off x="4648200" y="4191000"/>
            <a:ext cx="426720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600" noProof="1">
                <a:solidFill>
                  <a:schemeClr val="bg1"/>
                </a:solidFill>
                <a:latin typeface="Arial" panose="02080604020202020204" pitchFamily="34" charset="0"/>
                <a:cs typeface="Arial" panose="02080604020202020204" pitchFamily="34" charset="0"/>
              </a:rPr>
              <a:t> D. Lực lượng quốc</a:t>
            </a:r>
          </a:p>
          <a:p>
            <a:pPr algn="ctr" eaLnBrk="0" hangingPunct="0"/>
            <a:r>
              <a:rPr sz="2600" noProof="1">
                <a:solidFill>
                  <a:schemeClr val="bg1"/>
                </a:solidFill>
                <a:latin typeface="Arial" panose="02080604020202020204" pitchFamily="34" charset="0"/>
                <a:cs typeface="Arial" panose="02080604020202020204" pitchFamily="34" charset="0"/>
              </a:rPr>
              <a:t>phòng to</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n dân</a:t>
            </a:r>
            <a:endParaRPr lang="vi-VN" altLang="x-none" sz="2600" b="1" noProof="1">
              <a:solidFill>
                <a:schemeClr val="bg1"/>
              </a:solidFill>
              <a:latin typeface="Arial" panose="02080604020202020204" pitchFamily="34" charset="0"/>
            </a:endParaRPr>
          </a:p>
        </p:txBody>
      </p:sp>
      <p:sp>
        <p:nvSpPr>
          <p:cNvPr id="27" name="AutoShape 10">
            <a:extLst>
              <a:ext uri="{FF2B5EF4-FFF2-40B4-BE49-F238E27FC236}">
                <a16:creationId xmlns:a16="http://schemas.microsoft.com/office/drawing/2014/main" id="{DE88E65A-FFF5-4C3D-B683-533CEF442D1F}"/>
              </a:ext>
            </a:extLst>
          </p:cNvPr>
          <p:cNvSpPr>
            <a:spLocks noChangeArrowheads="1"/>
          </p:cNvSpPr>
          <p:nvPr/>
        </p:nvSpPr>
        <p:spPr bwMode="auto">
          <a:xfrm>
            <a:off x="255588" y="2286000"/>
            <a:ext cx="4164012" cy="1600200"/>
          </a:xfrm>
          <a:prstGeom prst="flowChartTerminator">
            <a:avLst/>
          </a:prstGeom>
          <a:solidFill>
            <a:schemeClr val="accent6"/>
          </a:solidFill>
          <a:ln w="9525">
            <a:solidFill>
              <a:srgbClr val="3366FF"/>
            </a:solidFill>
            <a:miter lim="800000"/>
          </a:ln>
        </p:spPr>
        <p:txBody>
          <a:bodyPr wrap="none" anchor="ctr"/>
          <a:lstStyle/>
          <a:p>
            <a:pPr algn="ctr"/>
            <a:r>
              <a:rPr sz="2600" noProof="1">
                <a:solidFill>
                  <a:schemeClr val="bg1"/>
                </a:solidFill>
                <a:latin typeface="Arial" panose="02080604020202020204" pitchFamily="34" charset="0"/>
                <a:cs typeface="Arial" panose="02080604020202020204" pitchFamily="34" charset="0"/>
              </a:rPr>
              <a:t> A. Lực lượng quân</a:t>
            </a:r>
          </a:p>
          <a:p>
            <a:pPr algn="ctr"/>
            <a:r>
              <a:rPr sz="2600" noProof="1">
                <a:solidFill>
                  <a:schemeClr val="bg1"/>
                </a:solidFill>
                <a:latin typeface="Arial" panose="02080604020202020204" pitchFamily="34" charset="0"/>
                <a:cs typeface="Arial" panose="02080604020202020204" pitchFamily="34" charset="0"/>
              </a:rPr>
              <a:t>đội, công an</a:t>
            </a:r>
            <a:endParaRPr sz="2600" b="1" noProof="1">
              <a:solidFill>
                <a:schemeClr val="bg1"/>
              </a:solidFill>
              <a:latin typeface="Arial" panose="02080604020202020204" pitchFamily="34" charset="0"/>
            </a:endParaRPr>
          </a:p>
        </p:txBody>
      </p:sp>
      <p:sp>
        <p:nvSpPr>
          <p:cNvPr id="28" name="AutoShape 10">
            <a:extLst>
              <a:ext uri="{FF2B5EF4-FFF2-40B4-BE49-F238E27FC236}">
                <a16:creationId xmlns:a16="http://schemas.microsoft.com/office/drawing/2014/main" id="{74B1E873-3ACA-439C-BDCC-AB028CACB576}"/>
              </a:ext>
            </a:extLst>
          </p:cNvPr>
          <p:cNvSpPr>
            <a:spLocks noChangeArrowheads="1"/>
          </p:cNvSpPr>
          <p:nvPr/>
        </p:nvSpPr>
        <p:spPr bwMode="auto">
          <a:xfrm>
            <a:off x="255588" y="4191000"/>
            <a:ext cx="4164012" cy="1600200"/>
          </a:xfrm>
          <a:prstGeom prst="flowChartTerminator">
            <a:avLst/>
          </a:prstGeom>
          <a:solidFill>
            <a:schemeClr val="accent6"/>
          </a:solidFill>
          <a:ln w="9525">
            <a:solidFill>
              <a:srgbClr val="3366FF"/>
            </a:solidFill>
            <a:miter lim="800000"/>
          </a:ln>
        </p:spPr>
        <p:txBody>
          <a:bodyPr wrap="none" anchor="ctr"/>
          <a:lstStyle/>
          <a:p>
            <a:pPr algn="ctr"/>
            <a:r>
              <a:rPr sz="2600" noProof="1">
                <a:solidFill>
                  <a:schemeClr val="bg1"/>
                </a:solidFill>
                <a:latin typeface="Arial" panose="02080604020202020204" pitchFamily="34" charset="0"/>
                <a:cs typeface="Arial" panose="02080604020202020204" pitchFamily="34" charset="0"/>
              </a:rPr>
              <a:t> C. Lực lượng vũ</a:t>
            </a:r>
          </a:p>
          <a:p>
            <a:pPr algn="ctr"/>
            <a:r>
              <a:rPr sz="2600" noProof="1">
                <a:solidFill>
                  <a:schemeClr val="bg1"/>
                </a:solidFill>
                <a:latin typeface="Arial" panose="02080604020202020204" pitchFamily="34" charset="0"/>
                <a:cs typeface="Arial" panose="02080604020202020204" pitchFamily="34" charset="0"/>
              </a:rPr>
              <a:t>Trang quần chúng</a:t>
            </a:r>
            <a:endParaRPr sz="2600" b="1" noProof="1">
              <a:solidFill>
                <a:schemeClr val="bg1"/>
              </a:solidFill>
              <a:latin typeface="Arial" panose="02080604020202020204" pitchFamily="34" charset="0"/>
            </a:endParaRPr>
          </a:p>
        </p:txBody>
      </p:sp>
      <p:sp>
        <p:nvSpPr>
          <p:cNvPr id="45062" name="Rectangle: Rounded Corners 7">
            <a:extLst>
              <a:ext uri="{FF2B5EF4-FFF2-40B4-BE49-F238E27FC236}">
                <a16:creationId xmlns:a16="http://schemas.microsoft.com/office/drawing/2014/main" id="{D2D5DF96-FFFF-4515-B13C-B3AE4A301697}"/>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16</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Text Box 4">
            <a:extLst>
              <a:ext uri="{FF2B5EF4-FFF2-40B4-BE49-F238E27FC236}">
                <a16:creationId xmlns:a16="http://schemas.microsoft.com/office/drawing/2014/main" id="{DE53D698-0918-4B1D-B94B-3FE2F367E091}"/>
              </a:ext>
            </a:extLst>
          </p:cNvPr>
          <p:cNvSpPr txBox="1">
            <a:spLocks noChangeArrowheads="1"/>
          </p:cNvSpPr>
          <p:nvPr/>
        </p:nvSpPr>
        <p:spPr bwMode="auto">
          <a:xfrm>
            <a:off x="1676400" y="884238"/>
            <a:ext cx="6629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3000" i="1"/>
              <a:t>Cuộc chiến tranh nhân dân bảo vệ Tổ quốc Việt Nam XHCN mang tính chất:</a:t>
            </a:r>
            <a:endParaRPr lang="en-US" altLang="en-US" sz="3000" i="1">
              <a:cs typeface="Arial" panose="020B0604020202020204" pitchFamily="34" charset="0"/>
            </a:endParaRPr>
          </a:p>
        </p:txBody>
      </p:sp>
      <p:sp>
        <p:nvSpPr>
          <p:cNvPr id="47106" name="AutoShape 5">
            <a:extLst>
              <a:ext uri="{FF2B5EF4-FFF2-40B4-BE49-F238E27FC236}">
                <a16:creationId xmlns:a16="http://schemas.microsoft.com/office/drawing/2014/main" id="{3FFFC6AD-25DC-437E-8468-394F6A8783E2}"/>
              </a:ext>
            </a:extLst>
          </p:cNvPr>
          <p:cNvSpPr>
            <a:spLocks noChangeArrowheads="1"/>
          </p:cNvSpPr>
          <p:nvPr/>
        </p:nvSpPr>
        <p:spPr bwMode="auto">
          <a:xfrm>
            <a:off x="228600" y="4191000"/>
            <a:ext cx="41910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C. Chính nghĩa, </a:t>
            </a:r>
          </a:p>
          <a:p>
            <a:pPr algn="ctr"/>
            <a:r>
              <a:rPr lang="en-US" altLang="en-US" sz="2000">
                <a:solidFill>
                  <a:schemeClr val="bg1"/>
                </a:solidFill>
              </a:rPr>
              <a:t>tự vệ cách mạng</a:t>
            </a:r>
            <a:endParaRPr lang="en-US" altLang="en-US" sz="2000">
              <a:solidFill>
                <a:schemeClr val="bg1"/>
              </a:solidFill>
              <a:cs typeface="Arial" panose="020B0604020202020204" pitchFamily="34" charset="0"/>
            </a:endParaRPr>
          </a:p>
        </p:txBody>
      </p:sp>
      <p:sp>
        <p:nvSpPr>
          <p:cNvPr id="65549" name="AutoShape 13">
            <a:extLst>
              <a:ext uri="{FF2B5EF4-FFF2-40B4-BE49-F238E27FC236}">
                <a16:creationId xmlns:a16="http://schemas.microsoft.com/office/drawing/2014/main" id="{37AEC49A-4E44-4796-BE0D-764AED7A9D37}"/>
              </a:ext>
            </a:extLst>
          </p:cNvPr>
          <p:cNvSpPr>
            <a:spLocks noChangeArrowheads="1"/>
          </p:cNvSpPr>
          <p:nvPr/>
        </p:nvSpPr>
        <p:spPr bwMode="auto">
          <a:xfrm>
            <a:off x="228600" y="2286000"/>
            <a:ext cx="4191000" cy="1600200"/>
          </a:xfrm>
          <a:prstGeom prst="flowChartTerminator">
            <a:avLst/>
          </a:prstGeom>
          <a:solidFill>
            <a:schemeClr val="accent6"/>
          </a:solidFill>
          <a:ln w="9525">
            <a:solidFill>
              <a:srgbClr val="3366FF"/>
            </a:solidFill>
            <a:miter lim="800000"/>
          </a:ln>
        </p:spPr>
        <p:txBody>
          <a:bodyPr wrap="none" anchor="ctr"/>
          <a:lstStyle/>
          <a:p>
            <a:pPr algn="ctr"/>
            <a:r>
              <a:rPr sz="2600" noProof="1">
                <a:solidFill>
                  <a:schemeClr val="bg1"/>
                </a:solidFill>
                <a:latin typeface="Arial" panose="02080604020202020204" pitchFamily="34" charset="0"/>
                <a:cs typeface="Arial" panose="02080604020202020204" pitchFamily="34" charset="0"/>
              </a:rPr>
              <a:t> A. Tự vệ, bảo to</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n </a:t>
            </a:r>
          </a:p>
          <a:p>
            <a:pPr algn="ctr"/>
            <a:r>
              <a:rPr sz="2600" noProof="1">
                <a:solidFill>
                  <a:schemeClr val="bg1"/>
                </a:solidFill>
                <a:latin typeface="Arial" panose="02080604020202020204" pitchFamily="34" charset="0"/>
                <a:cs typeface="Arial" panose="02080604020202020204" pitchFamily="34" charset="0"/>
              </a:rPr>
              <a:t>độc lập chủ quyền</a:t>
            </a:r>
            <a:endParaRPr sz="2600" b="1" noProof="1">
              <a:solidFill>
                <a:schemeClr val="bg1"/>
              </a:solidFill>
              <a:latin typeface="Arial" panose="02080604020202020204" pitchFamily="34" charset="0"/>
            </a:endParaRPr>
          </a:p>
        </p:txBody>
      </p:sp>
      <p:sp>
        <p:nvSpPr>
          <p:cNvPr id="27" name="AutoShape 13">
            <a:extLst>
              <a:ext uri="{FF2B5EF4-FFF2-40B4-BE49-F238E27FC236}">
                <a16:creationId xmlns:a16="http://schemas.microsoft.com/office/drawing/2014/main" id="{D9C2874E-C4BF-4385-8EAF-120FCD57917F}"/>
              </a:ext>
            </a:extLst>
          </p:cNvPr>
          <p:cNvSpPr>
            <a:spLocks noChangeArrowheads="1"/>
          </p:cNvSpPr>
          <p:nvPr/>
        </p:nvSpPr>
        <p:spPr bwMode="auto">
          <a:xfrm>
            <a:off x="4648200" y="2286000"/>
            <a:ext cx="4267200" cy="1600200"/>
          </a:xfrm>
          <a:prstGeom prst="flowChartTerminator">
            <a:avLst/>
          </a:prstGeom>
          <a:solidFill>
            <a:schemeClr val="accent6"/>
          </a:solidFill>
          <a:ln w="9525">
            <a:solidFill>
              <a:srgbClr val="3366FF"/>
            </a:solidFill>
            <a:miter lim="800000"/>
          </a:ln>
        </p:spPr>
        <p:txBody>
          <a:bodyPr wrap="none" anchor="ctr"/>
          <a:lstStyle/>
          <a:p>
            <a:pPr algn="ctr"/>
            <a:r>
              <a:rPr sz="2600" noProof="1">
                <a:solidFill>
                  <a:schemeClr val="bg1"/>
                </a:solidFill>
                <a:latin typeface="Arial" panose="02080604020202020204" pitchFamily="34" charset="0"/>
                <a:cs typeface="Arial" panose="02080604020202020204" pitchFamily="34" charset="0"/>
              </a:rPr>
              <a:t> B. Khẩn trương, </a:t>
            </a:r>
          </a:p>
          <a:p>
            <a:pPr algn="ctr"/>
            <a:r>
              <a:rPr sz="2600" noProof="1">
                <a:solidFill>
                  <a:schemeClr val="bg1"/>
                </a:solidFill>
                <a:latin typeface="Arial" panose="02080604020202020204" pitchFamily="34" charset="0"/>
                <a:cs typeface="Arial" panose="02080604020202020204" pitchFamily="34" charset="0"/>
              </a:rPr>
              <a:t>quyết liệt, phức tạp</a:t>
            </a:r>
            <a:endParaRPr sz="2600" b="1" noProof="1">
              <a:solidFill>
                <a:schemeClr val="bg1"/>
              </a:solidFill>
              <a:latin typeface="Arial" panose="02080604020202020204" pitchFamily="34" charset="0"/>
            </a:endParaRPr>
          </a:p>
        </p:txBody>
      </p:sp>
      <p:sp>
        <p:nvSpPr>
          <p:cNvPr id="28" name="AutoShape 13">
            <a:extLst>
              <a:ext uri="{FF2B5EF4-FFF2-40B4-BE49-F238E27FC236}">
                <a16:creationId xmlns:a16="http://schemas.microsoft.com/office/drawing/2014/main" id="{DD9D6EE2-0766-48D4-BC36-26491CB5D1BF}"/>
              </a:ext>
            </a:extLst>
          </p:cNvPr>
          <p:cNvSpPr>
            <a:spLocks noChangeArrowheads="1"/>
          </p:cNvSpPr>
          <p:nvPr/>
        </p:nvSpPr>
        <p:spPr bwMode="auto">
          <a:xfrm>
            <a:off x="4648200" y="4191000"/>
            <a:ext cx="4267200" cy="1600200"/>
          </a:xfrm>
          <a:prstGeom prst="flowChartTerminator">
            <a:avLst/>
          </a:prstGeom>
          <a:solidFill>
            <a:schemeClr val="accent6"/>
          </a:solidFill>
          <a:ln w="9525">
            <a:solidFill>
              <a:srgbClr val="3366FF"/>
            </a:solidFill>
            <a:miter lim="800000"/>
          </a:ln>
        </p:spPr>
        <p:txBody>
          <a:bodyPr wrap="none" anchor="ctr"/>
          <a:lstStyle/>
          <a:p>
            <a:pPr algn="ctr"/>
            <a:r>
              <a:rPr sz="2600" noProof="1">
                <a:solidFill>
                  <a:schemeClr val="bg1"/>
                </a:solidFill>
                <a:latin typeface="Arial" panose="02080604020202020204" pitchFamily="34" charset="0"/>
                <a:cs typeface="Arial" panose="02080604020202020204" pitchFamily="34" charset="0"/>
              </a:rPr>
              <a:t> D. Độc lập, tự chủ, </a:t>
            </a:r>
          </a:p>
          <a:p>
            <a:pPr algn="ctr"/>
            <a:r>
              <a:rPr sz="2600" noProof="1">
                <a:solidFill>
                  <a:schemeClr val="bg1"/>
                </a:solidFill>
                <a:latin typeface="Arial" panose="02080604020202020204" pitchFamily="34" charset="0"/>
                <a:cs typeface="Arial" panose="02080604020202020204" pitchFamily="34" charset="0"/>
              </a:rPr>
              <a:t>tự lực, tự cung</a:t>
            </a:r>
            <a:endParaRPr sz="2600" b="1" noProof="1">
              <a:solidFill>
                <a:schemeClr val="bg1"/>
              </a:solidFill>
              <a:latin typeface="Arial" panose="02080604020202020204" pitchFamily="34" charset="0"/>
            </a:endParaRPr>
          </a:p>
        </p:txBody>
      </p:sp>
      <p:sp>
        <p:nvSpPr>
          <p:cNvPr id="47110" name="Rectangle: Rounded Corners 13">
            <a:extLst>
              <a:ext uri="{FF2B5EF4-FFF2-40B4-BE49-F238E27FC236}">
                <a16:creationId xmlns:a16="http://schemas.microsoft.com/office/drawing/2014/main" id="{D8889F34-874E-43E8-90F5-4AEC5B43420C}"/>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17</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3" name="Text Box 4">
            <a:extLst>
              <a:ext uri="{FF2B5EF4-FFF2-40B4-BE49-F238E27FC236}">
                <a16:creationId xmlns:a16="http://schemas.microsoft.com/office/drawing/2014/main" id="{F27FDA1E-D589-4D60-ADAA-5C228A78FDD5}"/>
              </a:ext>
            </a:extLst>
          </p:cNvPr>
          <p:cNvSpPr txBox="1">
            <a:spLocks noChangeArrowheads="1"/>
          </p:cNvSpPr>
          <p:nvPr/>
        </p:nvSpPr>
        <p:spPr bwMode="auto">
          <a:xfrm>
            <a:off x="1173163" y="838200"/>
            <a:ext cx="76676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3200" i="1"/>
              <a:t>Tiến h</a:t>
            </a:r>
            <a:r>
              <a:rPr lang="en-US" altLang="en-US" sz="3200" i="1">
                <a:cs typeface="Arial" panose="020B0604020202020204" pitchFamily="34" charset="0"/>
              </a:rPr>
              <a:t>à</a:t>
            </a:r>
            <a:r>
              <a:rPr lang="en-US" altLang="en-US" sz="3200" i="1"/>
              <a:t>nh chiến tranh nhân dân, to</a:t>
            </a:r>
            <a:r>
              <a:rPr lang="en-US" altLang="en-US" sz="3200" i="1">
                <a:cs typeface="Arial" panose="020B0604020202020204" pitchFamily="34" charset="0"/>
              </a:rPr>
              <a:t>à</a:t>
            </a:r>
            <a:r>
              <a:rPr lang="en-US" altLang="en-US" sz="3200" i="1"/>
              <a:t>n dân đánh giặc l</a:t>
            </a:r>
            <a:r>
              <a:rPr lang="en-US" altLang="en-US" sz="3200" i="1">
                <a:cs typeface="Arial" panose="020B0604020202020204" pitchFamily="34" charset="0"/>
              </a:rPr>
              <a:t>à</a:t>
            </a:r>
            <a:r>
              <a:rPr lang="en-US" altLang="en-US" sz="3200" i="1"/>
              <a:t> điều kiện để phát huy cao nhất:</a:t>
            </a:r>
            <a:endParaRPr lang="en-US" altLang="en-US" sz="3200" i="1">
              <a:cs typeface="Arial" panose="020B0604020202020204" pitchFamily="34" charset="0"/>
            </a:endParaRPr>
          </a:p>
        </p:txBody>
      </p:sp>
      <p:sp>
        <p:nvSpPr>
          <p:cNvPr id="49154" name="AutoShape 5">
            <a:extLst>
              <a:ext uri="{FF2B5EF4-FFF2-40B4-BE49-F238E27FC236}">
                <a16:creationId xmlns:a16="http://schemas.microsoft.com/office/drawing/2014/main" id="{62F33932-9FDB-46B5-87BB-84DE32985EEB}"/>
              </a:ext>
            </a:extLst>
          </p:cNvPr>
          <p:cNvSpPr>
            <a:spLocks noChangeArrowheads="1"/>
          </p:cNvSpPr>
          <p:nvPr/>
        </p:nvSpPr>
        <p:spPr bwMode="auto">
          <a:xfrm>
            <a:off x="4635500" y="2286000"/>
            <a:ext cx="42799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B. Sức mạnh tổng hợp </a:t>
            </a:r>
          </a:p>
          <a:p>
            <a:pPr algn="ctr"/>
            <a:r>
              <a:rPr lang="en-US" altLang="en-US" sz="2000">
                <a:solidFill>
                  <a:schemeClr val="bg1"/>
                </a:solidFill>
              </a:rPr>
              <a:t>của cuộc chiến tranh</a:t>
            </a:r>
            <a:endParaRPr lang="en-US" altLang="en-US" sz="2000">
              <a:solidFill>
                <a:schemeClr val="bg1"/>
              </a:solidFill>
              <a:cs typeface="Arial" panose="020B0604020202020204" pitchFamily="34" charset="0"/>
            </a:endParaRPr>
          </a:p>
        </p:txBody>
      </p:sp>
      <p:sp>
        <p:nvSpPr>
          <p:cNvPr id="65546" name="AutoShape 10">
            <a:extLst>
              <a:ext uri="{FF2B5EF4-FFF2-40B4-BE49-F238E27FC236}">
                <a16:creationId xmlns:a16="http://schemas.microsoft.com/office/drawing/2014/main" id="{ED2AD8F2-D9A3-4E31-BF5D-0B40A4428059}"/>
              </a:ext>
            </a:extLst>
          </p:cNvPr>
          <p:cNvSpPr>
            <a:spLocks noChangeArrowheads="1"/>
          </p:cNvSpPr>
          <p:nvPr/>
        </p:nvSpPr>
        <p:spPr bwMode="auto">
          <a:xfrm>
            <a:off x="228600" y="4191000"/>
            <a:ext cx="4191000" cy="1600200"/>
          </a:xfrm>
          <a:prstGeom prst="flowChartTerminator">
            <a:avLst/>
          </a:prstGeom>
          <a:solidFill>
            <a:schemeClr val="accent6"/>
          </a:solidFill>
          <a:ln w="9525">
            <a:solidFill>
              <a:srgbClr val="3366FF"/>
            </a:solidFill>
            <a:miter lim="800000"/>
          </a:ln>
        </p:spPr>
        <p:txBody>
          <a:bodyPr wrap="none" anchor="ctr"/>
          <a:lstStyle/>
          <a:p>
            <a:pPr algn="ctr"/>
            <a:r>
              <a:rPr sz="2600" noProof="1">
                <a:solidFill>
                  <a:schemeClr val="bg1"/>
                </a:solidFill>
                <a:latin typeface="Arial" panose="02080604020202020204" pitchFamily="34" charset="0"/>
                <a:cs typeface="Arial" panose="02080604020202020204" pitchFamily="34" charset="0"/>
              </a:rPr>
              <a:t> C. Tinh thần yêu nước </a:t>
            </a:r>
          </a:p>
          <a:p>
            <a:pPr algn="ctr"/>
            <a:r>
              <a:rPr sz="2600" noProof="1">
                <a:solidFill>
                  <a:schemeClr val="bg1"/>
                </a:solidFill>
                <a:latin typeface="Arial" panose="02080604020202020204" pitchFamily="34" charset="0"/>
                <a:cs typeface="Arial" panose="02080604020202020204" pitchFamily="34" charset="0"/>
              </a:rPr>
              <a:t>của to</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n thể nhân dân</a:t>
            </a:r>
            <a:endParaRPr sz="2600" b="1" noProof="1">
              <a:solidFill>
                <a:schemeClr val="bg1"/>
              </a:solidFill>
              <a:latin typeface="Arial" panose="02080604020202020204" pitchFamily="34" charset="0"/>
            </a:endParaRPr>
          </a:p>
        </p:txBody>
      </p:sp>
      <p:sp>
        <p:nvSpPr>
          <p:cNvPr id="27" name="AutoShape 10">
            <a:extLst>
              <a:ext uri="{FF2B5EF4-FFF2-40B4-BE49-F238E27FC236}">
                <a16:creationId xmlns:a16="http://schemas.microsoft.com/office/drawing/2014/main" id="{A270519B-56FD-40D5-A7E4-23F32494F1D3}"/>
              </a:ext>
            </a:extLst>
          </p:cNvPr>
          <p:cNvSpPr>
            <a:spLocks noChangeArrowheads="1"/>
          </p:cNvSpPr>
          <p:nvPr/>
        </p:nvSpPr>
        <p:spPr bwMode="auto">
          <a:xfrm>
            <a:off x="228600" y="2286000"/>
            <a:ext cx="4191000" cy="1600200"/>
          </a:xfrm>
          <a:prstGeom prst="flowChartTerminator">
            <a:avLst/>
          </a:prstGeom>
          <a:solidFill>
            <a:schemeClr val="accent6"/>
          </a:solidFill>
          <a:ln w="9525">
            <a:solidFill>
              <a:srgbClr val="3366FF"/>
            </a:solidFill>
            <a:miter lim="800000"/>
          </a:ln>
        </p:spPr>
        <p:txBody>
          <a:bodyPr wrap="none" anchor="ctr"/>
          <a:lstStyle/>
          <a:p>
            <a:pPr algn="ctr"/>
            <a:r>
              <a:rPr sz="2600" noProof="1">
                <a:solidFill>
                  <a:schemeClr val="bg1"/>
                </a:solidFill>
                <a:latin typeface="Arial" panose="02080604020202020204" pitchFamily="34" charset="0"/>
                <a:cs typeface="Arial" panose="02080604020202020204" pitchFamily="34" charset="0"/>
              </a:rPr>
              <a:t> A. Sức mạnh đo</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n kết </a:t>
            </a:r>
          </a:p>
          <a:p>
            <a:pPr algn="ctr"/>
            <a:r>
              <a:rPr sz="2600" noProof="1">
                <a:solidFill>
                  <a:schemeClr val="bg1"/>
                </a:solidFill>
                <a:latin typeface="Arial" panose="02080604020202020204" pitchFamily="34" charset="0"/>
                <a:cs typeface="Arial" panose="02080604020202020204" pitchFamily="34" charset="0"/>
              </a:rPr>
              <a:t>của to</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n dân tộc</a:t>
            </a:r>
            <a:endParaRPr sz="2600" b="1" noProof="1">
              <a:solidFill>
                <a:schemeClr val="bg1"/>
              </a:solidFill>
              <a:latin typeface="Arial" panose="02080604020202020204" pitchFamily="34" charset="0"/>
            </a:endParaRPr>
          </a:p>
        </p:txBody>
      </p:sp>
      <p:sp>
        <p:nvSpPr>
          <p:cNvPr id="28" name="AutoShape 10">
            <a:extLst>
              <a:ext uri="{FF2B5EF4-FFF2-40B4-BE49-F238E27FC236}">
                <a16:creationId xmlns:a16="http://schemas.microsoft.com/office/drawing/2014/main" id="{05696000-4633-4259-A81D-5669644796F1}"/>
              </a:ext>
            </a:extLst>
          </p:cNvPr>
          <p:cNvSpPr>
            <a:spLocks noChangeArrowheads="1"/>
          </p:cNvSpPr>
          <p:nvPr/>
        </p:nvSpPr>
        <p:spPr bwMode="auto">
          <a:xfrm>
            <a:off x="4635500" y="4191000"/>
            <a:ext cx="427990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600" noProof="1">
                <a:solidFill>
                  <a:schemeClr val="bg1"/>
                </a:solidFill>
                <a:latin typeface="Arial" panose="02080604020202020204" pitchFamily="34" charset="0"/>
                <a:cs typeface="Arial" panose="02080604020202020204" pitchFamily="34" charset="0"/>
              </a:rPr>
              <a:t> D. Ý chí kiên cường </a:t>
            </a:r>
          </a:p>
          <a:p>
            <a:pPr algn="ctr" eaLnBrk="0" hangingPunct="0"/>
            <a:r>
              <a:rPr sz="2600" noProof="1">
                <a:solidFill>
                  <a:schemeClr val="bg1"/>
                </a:solidFill>
                <a:latin typeface="Arial" panose="02080604020202020204" pitchFamily="34" charset="0"/>
                <a:cs typeface="Arial" panose="02080604020202020204" pitchFamily="34" charset="0"/>
              </a:rPr>
              <a:t>của quân v</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 dân ta</a:t>
            </a:r>
            <a:endParaRPr lang="vi-VN" altLang="x-none" sz="2600" b="1" noProof="1">
              <a:solidFill>
                <a:schemeClr val="bg1"/>
              </a:solidFill>
              <a:latin typeface="Arial" panose="02080604020202020204" pitchFamily="34" charset="0"/>
            </a:endParaRPr>
          </a:p>
        </p:txBody>
      </p:sp>
      <p:sp>
        <p:nvSpPr>
          <p:cNvPr id="49158" name="Rectangle: Rounded Corners 7">
            <a:extLst>
              <a:ext uri="{FF2B5EF4-FFF2-40B4-BE49-F238E27FC236}">
                <a16:creationId xmlns:a16="http://schemas.microsoft.com/office/drawing/2014/main" id="{1FD2CD08-C1C2-4B63-B1BF-1ED2609C8BF1}"/>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18</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1" name="Text Box 4">
            <a:extLst>
              <a:ext uri="{FF2B5EF4-FFF2-40B4-BE49-F238E27FC236}">
                <a16:creationId xmlns:a16="http://schemas.microsoft.com/office/drawing/2014/main" id="{5862F406-6F5A-4561-8292-9939E2825FC3}"/>
              </a:ext>
            </a:extLst>
          </p:cNvPr>
          <p:cNvSpPr txBox="1">
            <a:spLocks noChangeArrowheads="1"/>
          </p:cNvSpPr>
          <p:nvPr/>
        </p:nvSpPr>
        <p:spPr bwMode="auto">
          <a:xfrm>
            <a:off x="1292225" y="884238"/>
            <a:ext cx="76390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3200" i="1"/>
              <a:t>Để chuẩn bị mọi mặt cho chiến tranh nhân dân BVTQ, chúng ta phải tập trung:</a:t>
            </a:r>
            <a:endParaRPr lang="en-US" altLang="en-US" sz="3200" i="1">
              <a:cs typeface="Arial" panose="020B0604020202020204" pitchFamily="34" charset="0"/>
            </a:endParaRPr>
          </a:p>
        </p:txBody>
      </p:sp>
      <p:sp>
        <p:nvSpPr>
          <p:cNvPr id="51202" name="AutoShape 5">
            <a:extLst>
              <a:ext uri="{FF2B5EF4-FFF2-40B4-BE49-F238E27FC236}">
                <a16:creationId xmlns:a16="http://schemas.microsoft.com/office/drawing/2014/main" id="{E1F0D1A6-A290-4631-9176-5C19B6112F45}"/>
              </a:ext>
            </a:extLst>
          </p:cNvPr>
          <p:cNvSpPr>
            <a:spLocks noChangeArrowheads="1"/>
          </p:cNvSpPr>
          <p:nvPr/>
        </p:nvSpPr>
        <p:spPr bwMode="auto">
          <a:xfrm>
            <a:off x="228600" y="4191000"/>
            <a:ext cx="41910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C. Xây dựng tỉnh </a:t>
            </a:r>
          </a:p>
          <a:p>
            <a:pPr algn="ctr"/>
            <a:r>
              <a:rPr lang="en-US" altLang="en-US" sz="2000">
                <a:solidFill>
                  <a:schemeClr val="bg1"/>
                </a:solidFill>
              </a:rPr>
              <a:t>(TP) th</a:t>
            </a:r>
            <a:r>
              <a:rPr lang="en-US" altLang="en-US" sz="2000">
                <a:solidFill>
                  <a:schemeClr val="bg1"/>
                </a:solidFill>
                <a:cs typeface="Arial" panose="020B0604020202020204" pitchFamily="34" charset="0"/>
              </a:rPr>
              <a:t>à</a:t>
            </a:r>
            <a:r>
              <a:rPr lang="en-US" altLang="en-US" sz="2000">
                <a:solidFill>
                  <a:schemeClr val="bg1"/>
                </a:solidFill>
              </a:rPr>
              <a:t>nh khu vực</a:t>
            </a:r>
          </a:p>
          <a:p>
            <a:pPr algn="ctr"/>
            <a:r>
              <a:rPr lang="en-US" altLang="en-US" sz="2000">
                <a:solidFill>
                  <a:schemeClr val="bg1"/>
                </a:solidFill>
              </a:rPr>
              <a:t> phòng thủ vững chắc</a:t>
            </a:r>
            <a:endParaRPr lang="en-US" altLang="en-US" sz="2000">
              <a:solidFill>
                <a:schemeClr val="bg1"/>
              </a:solidFill>
              <a:cs typeface="Arial" panose="020B0604020202020204" pitchFamily="34" charset="0"/>
            </a:endParaRPr>
          </a:p>
        </p:txBody>
      </p:sp>
      <p:sp>
        <p:nvSpPr>
          <p:cNvPr id="65546" name="AutoShape 10">
            <a:extLst>
              <a:ext uri="{FF2B5EF4-FFF2-40B4-BE49-F238E27FC236}">
                <a16:creationId xmlns:a16="http://schemas.microsoft.com/office/drawing/2014/main" id="{CD31AFB4-7189-464D-B3AF-D4833DA2DDEA}"/>
              </a:ext>
            </a:extLst>
          </p:cNvPr>
          <p:cNvSpPr>
            <a:spLocks noChangeArrowheads="1"/>
          </p:cNvSpPr>
          <p:nvPr/>
        </p:nvSpPr>
        <p:spPr bwMode="auto">
          <a:xfrm>
            <a:off x="4648200" y="4191000"/>
            <a:ext cx="4267200" cy="1600200"/>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r>
              <a:rPr lang="en-US" altLang="zh-CN" sz="2600">
                <a:solidFill>
                  <a:srgbClr val="FFFFFF"/>
                </a:solidFill>
                <a:ea typeface="SimSun" panose="02010600030101010101" pitchFamily="2" charset="-122"/>
              </a:rPr>
              <a:t> D. Xây dựng lực lượng</a:t>
            </a:r>
          </a:p>
          <a:p>
            <a:pPr algn="ctr" eaLnBrk="0" hangingPunct="0"/>
            <a:r>
              <a:rPr lang="en-US" altLang="zh-CN" sz="2600">
                <a:solidFill>
                  <a:srgbClr val="FFFFFF"/>
                </a:solidFill>
                <a:ea typeface="SimSun" panose="02010600030101010101" pitchFamily="2" charset="-122"/>
              </a:rPr>
              <a:t> dự bị động viên vững </a:t>
            </a:r>
          </a:p>
          <a:p>
            <a:pPr algn="ctr" eaLnBrk="0" hangingPunct="0"/>
            <a:r>
              <a:rPr lang="en-US" altLang="zh-CN" sz="2600">
                <a:solidFill>
                  <a:srgbClr val="FFFFFF"/>
                </a:solidFill>
                <a:ea typeface="SimSun" panose="02010600030101010101" pitchFamily="2" charset="-122"/>
              </a:rPr>
              <a:t>mạnh toàn diện</a:t>
            </a:r>
            <a:endParaRPr lang="vi-VN" altLang="en-US" sz="2600" b="1">
              <a:solidFill>
                <a:srgbClr val="FFFFFF"/>
              </a:solidFill>
            </a:endParaRPr>
          </a:p>
        </p:txBody>
      </p:sp>
      <p:sp>
        <p:nvSpPr>
          <p:cNvPr id="26" name="AutoShape 10">
            <a:extLst>
              <a:ext uri="{FF2B5EF4-FFF2-40B4-BE49-F238E27FC236}">
                <a16:creationId xmlns:a16="http://schemas.microsoft.com/office/drawing/2014/main" id="{96FAA1F5-6043-4638-A99B-63E5F21A9920}"/>
              </a:ext>
            </a:extLst>
          </p:cNvPr>
          <p:cNvSpPr>
            <a:spLocks noChangeArrowheads="1"/>
          </p:cNvSpPr>
          <p:nvPr/>
        </p:nvSpPr>
        <p:spPr bwMode="auto">
          <a:xfrm>
            <a:off x="228600" y="2286000"/>
            <a:ext cx="4191000" cy="1600200"/>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r>
              <a:rPr lang="en-US" altLang="zh-CN" sz="2600">
                <a:solidFill>
                  <a:srgbClr val="FFFFFF"/>
                </a:solidFill>
                <a:ea typeface="SimSun" panose="02010600030101010101" pitchFamily="2" charset="-122"/>
              </a:rPr>
              <a:t> A. Phát triển lực lượng</a:t>
            </a:r>
          </a:p>
          <a:p>
            <a:pPr algn="ctr" eaLnBrk="0" hangingPunct="0"/>
            <a:r>
              <a:rPr lang="en-US" altLang="zh-CN" sz="2600">
                <a:solidFill>
                  <a:srgbClr val="FFFFFF"/>
                </a:solidFill>
                <a:ea typeface="SimSun" panose="02010600030101010101" pitchFamily="2" charset="-122"/>
              </a:rPr>
              <a:t> dân quân tự vệ vững </a:t>
            </a:r>
          </a:p>
          <a:p>
            <a:pPr algn="ctr" eaLnBrk="0" hangingPunct="0"/>
            <a:r>
              <a:rPr lang="en-US" altLang="zh-CN" sz="2600">
                <a:solidFill>
                  <a:srgbClr val="FFFFFF"/>
                </a:solidFill>
                <a:ea typeface="SimSun" panose="02010600030101010101" pitchFamily="2" charset="-122"/>
              </a:rPr>
              <a:t>mạnh, rộng khắp</a:t>
            </a:r>
            <a:endParaRPr lang="vi-VN" altLang="en-US" sz="2600" b="1">
              <a:solidFill>
                <a:srgbClr val="FFFFFF"/>
              </a:solidFill>
            </a:endParaRPr>
          </a:p>
        </p:txBody>
      </p:sp>
      <p:sp>
        <p:nvSpPr>
          <p:cNvPr id="27" name="AutoShape 10">
            <a:extLst>
              <a:ext uri="{FF2B5EF4-FFF2-40B4-BE49-F238E27FC236}">
                <a16:creationId xmlns:a16="http://schemas.microsoft.com/office/drawing/2014/main" id="{53F8CBF3-9914-4372-9D3B-153BA0F91F51}"/>
              </a:ext>
            </a:extLst>
          </p:cNvPr>
          <p:cNvSpPr>
            <a:spLocks noChangeArrowheads="1"/>
          </p:cNvSpPr>
          <p:nvPr/>
        </p:nvSpPr>
        <p:spPr bwMode="auto">
          <a:xfrm>
            <a:off x="4622800" y="2286000"/>
            <a:ext cx="4308475" cy="1600200"/>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p>
            <a:pPr algn="ctr" eaLnBrk="0" hangingPunct="0"/>
            <a:r>
              <a:rPr lang="en-US" altLang="zh-CN" sz="2600">
                <a:solidFill>
                  <a:srgbClr val="FFFFFF"/>
                </a:solidFill>
                <a:ea typeface="SimSun" panose="02010600030101010101" pitchFamily="2" charset="-122"/>
              </a:rPr>
              <a:t> B. Xây dựng khu vực </a:t>
            </a:r>
          </a:p>
          <a:p>
            <a:pPr algn="ctr" eaLnBrk="0" hangingPunct="0"/>
            <a:r>
              <a:rPr lang="en-US" altLang="zh-CN" sz="2600">
                <a:solidFill>
                  <a:srgbClr val="FFFFFF"/>
                </a:solidFill>
                <a:ea typeface="SimSun" panose="02010600030101010101" pitchFamily="2" charset="-122"/>
              </a:rPr>
              <a:t>phòng thủ then chốt </a:t>
            </a:r>
          </a:p>
          <a:p>
            <a:pPr algn="ctr" eaLnBrk="0" hangingPunct="0"/>
            <a:r>
              <a:rPr lang="en-US" altLang="zh-CN" sz="2600">
                <a:solidFill>
                  <a:srgbClr val="FFFFFF"/>
                </a:solidFill>
                <a:ea typeface="SimSun" panose="02010600030101010101" pitchFamily="2" charset="-122"/>
              </a:rPr>
              <a:t>vững mạnh</a:t>
            </a:r>
            <a:endParaRPr lang="vi-VN" altLang="en-US" sz="2600" b="1">
              <a:solidFill>
                <a:srgbClr val="FFFFFF"/>
              </a:solidFill>
            </a:endParaRPr>
          </a:p>
        </p:txBody>
      </p:sp>
      <p:sp>
        <p:nvSpPr>
          <p:cNvPr id="51206" name="Rectangle: Rounded Corners 7">
            <a:extLst>
              <a:ext uri="{FF2B5EF4-FFF2-40B4-BE49-F238E27FC236}">
                <a16:creationId xmlns:a16="http://schemas.microsoft.com/office/drawing/2014/main" id="{0821437D-4698-42AD-810B-A743E3B96DD3}"/>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19</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Text Box 4">
            <a:extLst>
              <a:ext uri="{FF2B5EF4-FFF2-40B4-BE49-F238E27FC236}">
                <a16:creationId xmlns:a16="http://schemas.microsoft.com/office/drawing/2014/main" id="{BBAD3978-00B6-42D6-B572-A3AD273DC1BA}"/>
              </a:ext>
            </a:extLst>
          </p:cNvPr>
          <p:cNvSpPr txBox="1">
            <a:spLocks noChangeArrowheads="1"/>
          </p:cNvSpPr>
          <p:nvPr/>
        </p:nvSpPr>
        <p:spPr bwMode="auto">
          <a:xfrm>
            <a:off x="1866900" y="1098550"/>
            <a:ext cx="6324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pPr>
            <a:r>
              <a:rPr lang="en-US" altLang="en-US" sz="3200"/>
              <a:t>Nếu xâm lược nước ta kẻ thù sẽ:</a:t>
            </a:r>
            <a:endParaRPr lang="en-US" altLang="en-US" sz="3200">
              <a:cs typeface="Arial" panose="020B0604020202020204" pitchFamily="34" charset="0"/>
            </a:endParaRPr>
          </a:p>
        </p:txBody>
      </p:sp>
      <p:sp>
        <p:nvSpPr>
          <p:cNvPr id="65541" name="AutoShape 5">
            <a:extLst>
              <a:ext uri="{FF2B5EF4-FFF2-40B4-BE49-F238E27FC236}">
                <a16:creationId xmlns:a16="http://schemas.microsoft.com/office/drawing/2014/main" id="{F72DEBCF-9E5F-4C4E-9000-111D6412AD03}"/>
              </a:ext>
            </a:extLst>
          </p:cNvPr>
          <p:cNvSpPr>
            <a:spLocks noChangeArrowheads="1"/>
          </p:cNvSpPr>
          <p:nvPr/>
        </p:nvSpPr>
        <p:spPr bwMode="auto">
          <a:xfrm>
            <a:off x="228600" y="2286000"/>
            <a:ext cx="4191000" cy="1600200"/>
          </a:xfrm>
          <a:prstGeom prst="flowChartTerminator">
            <a:avLst/>
          </a:prstGeom>
          <a:solidFill>
            <a:schemeClr val="accent6"/>
          </a:solidFill>
          <a:ln w="9525">
            <a:solidFill>
              <a:srgbClr val="3366FF"/>
            </a:solidFill>
            <a:miter lim="800000"/>
          </a:ln>
        </p:spPr>
        <p:txBody>
          <a:bodyPr wrap="none" anchor="ctr"/>
          <a:lstStyle/>
          <a:p>
            <a:pPr algn="ctr"/>
            <a:r>
              <a:rPr lang="en-US" altLang="zh-CN" sz="2200">
                <a:solidFill>
                  <a:schemeClr val="bg1"/>
                </a:solidFill>
                <a:ea typeface="SimSun" panose="02010600030101010101" pitchFamily="2" charset="-122"/>
              </a:rPr>
              <a:t>A. Thực hiện đánh nhanh, </a:t>
            </a:r>
          </a:p>
          <a:p>
            <a:pPr algn="ctr"/>
            <a:r>
              <a:rPr lang="en-US" altLang="zh-CN" sz="2200">
                <a:solidFill>
                  <a:schemeClr val="bg1"/>
                </a:solidFill>
                <a:ea typeface="SimSun" panose="02010600030101010101" pitchFamily="2" charset="-122"/>
              </a:rPr>
              <a:t>thắng nhanh, kết hợp tiến công</a:t>
            </a:r>
          </a:p>
          <a:p>
            <a:pPr algn="ctr"/>
            <a:r>
              <a:rPr lang="en-US" altLang="zh-CN" sz="2200">
                <a:solidFill>
                  <a:schemeClr val="bg1"/>
                </a:solidFill>
                <a:ea typeface="SimSun" panose="02010600030101010101" pitchFamily="2" charset="-122"/>
              </a:rPr>
              <a:t>quân sự từ bên ngoài với </a:t>
            </a:r>
          </a:p>
          <a:p>
            <a:pPr algn="ctr"/>
            <a:r>
              <a:rPr lang="en-US" altLang="zh-CN" sz="2200">
                <a:solidFill>
                  <a:schemeClr val="bg1"/>
                </a:solidFill>
                <a:ea typeface="SimSun" panose="02010600030101010101" pitchFamily="2" charset="-122"/>
              </a:rPr>
              <a:t>BLLĐ từ bên trong</a:t>
            </a:r>
          </a:p>
        </p:txBody>
      </p:sp>
      <p:sp>
        <p:nvSpPr>
          <p:cNvPr id="65549" name="AutoShape 13">
            <a:extLst>
              <a:ext uri="{FF2B5EF4-FFF2-40B4-BE49-F238E27FC236}">
                <a16:creationId xmlns:a16="http://schemas.microsoft.com/office/drawing/2014/main" id="{0A9A41DB-A5EA-4EF1-BB26-30C34D9E5CCC}"/>
              </a:ext>
            </a:extLst>
          </p:cNvPr>
          <p:cNvSpPr>
            <a:spLocks noChangeArrowheads="1"/>
          </p:cNvSpPr>
          <p:nvPr/>
        </p:nvSpPr>
        <p:spPr bwMode="auto">
          <a:xfrm>
            <a:off x="228600" y="4175125"/>
            <a:ext cx="4191000" cy="1616075"/>
          </a:xfrm>
          <a:prstGeom prst="flowChartTerminator">
            <a:avLst/>
          </a:prstGeom>
          <a:solidFill>
            <a:schemeClr val="accent6"/>
          </a:solidFill>
          <a:ln w="9525">
            <a:solidFill>
              <a:srgbClr val="3366FF"/>
            </a:solidFill>
            <a:miter lim="800000"/>
          </a:ln>
        </p:spPr>
        <p:txBody>
          <a:bodyPr wrap="none" anchor="ctr"/>
          <a:lstStyle/>
          <a:p>
            <a:pPr algn="ctr" eaLnBrk="0" hangingPunct="0"/>
            <a:r>
              <a:rPr lang="en-US" altLang="zh-CN" sz="2200">
                <a:solidFill>
                  <a:schemeClr val="bg1"/>
                </a:solidFill>
                <a:ea typeface="SimSun" panose="02010600030101010101" pitchFamily="2" charset="-122"/>
              </a:rPr>
              <a:t>C. Thực hiện bao vây phong</a:t>
            </a:r>
          </a:p>
          <a:p>
            <a:pPr algn="ctr" eaLnBrk="0" hangingPunct="0"/>
            <a:r>
              <a:rPr lang="en-US" altLang="zh-CN" sz="2200">
                <a:solidFill>
                  <a:schemeClr val="bg1"/>
                </a:solidFill>
                <a:ea typeface="SimSun" panose="02010600030101010101" pitchFamily="2" charset="-122"/>
              </a:rPr>
              <a:t> tỏa kinh tế, quân sự, vừa đánh </a:t>
            </a:r>
          </a:p>
          <a:p>
            <a:pPr algn="ctr" eaLnBrk="0" hangingPunct="0"/>
            <a:r>
              <a:rPr lang="en-US" altLang="zh-CN" sz="2200">
                <a:solidFill>
                  <a:schemeClr val="bg1"/>
                </a:solidFill>
                <a:ea typeface="SimSun" panose="02010600030101010101" pitchFamily="2" charset="-122"/>
              </a:rPr>
              <a:t>vừa thăm dò phản ứng của ta, </a:t>
            </a:r>
          </a:p>
          <a:p>
            <a:pPr algn="ctr" eaLnBrk="0" hangingPunct="0"/>
            <a:r>
              <a:rPr lang="en-US" altLang="zh-CN" sz="2200">
                <a:solidFill>
                  <a:schemeClr val="bg1"/>
                </a:solidFill>
                <a:ea typeface="SimSun" panose="02010600030101010101" pitchFamily="2" charset="-122"/>
              </a:rPr>
              <a:t>kết hợp với lôi kéo đồng minh</a:t>
            </a:r>
            <a:endParaRPr lang="vi-VN" altLang="en-US" sz="2200">
              <a:solidFill>
                <a:schemeClr val="bg1"/>
              </a:solidFill>
            </a:endParaRPr>
          </a:p>
        </p:txBody>
      </p:sp>
      <p:sp>
        <p:nvSpPr>
          <p:cNvPr id="16388" name="AutoShape 13">
            <a:extLst>
              <a:ext uri="{FF2B5EF4-FFF2-40B4-BE49-F238E27FC236}">
                <a16:creationId xmlns:a16="http://schemas.microsoft.com/office/drawing/2014/main" id="{866DC188-ED8B-4303-9B9D-AEAC902A7815}"/>
              </a:ext>
            </a:extLst>
          </p:cNvPr>
          <p:cNvSpPr>
            <a:spLocks noChangeArrowheads="1"/>
          </p:cNvSpPr>
          <p:nvPr/>
        </p:nvSpPr>
        <p:spPr bwMode="auto">
          <a:xfrm>
            <a:off x="4648200" y="2286000"/>
            <a:ext cx="4267200" cy="1616075"/>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B. Đánh đồng loạt các mục tiêu, </a:t>
            </a:r>
          </a:p>
          <a:p>
            <a:pPr algn="ctr"/>
            <a:r>
              <a:rPr lang="en-US" altLang="en-US" sz="2000">
                <a:solidFill>
                  <a:schemeClr val="bg1"/>
                </a:solidFill>
              </a:rPr>
              <a:t>trên từng khu vực v</a:t>
            </a:r>
            <a:r>
              <a:rPr lang="en-US" altLang="en-US" sz="2000">
                <a:solidFill>
                  <a:schemeClr val="bg1"/>
                </a:solidFill>
                <a:cs typeface="Arial" panose="020B0604020202020204" pitchFamily="34" charset="0"/>
              </a:rPr>
              <a:t>à</a:t>
            </a:r>
            <a:r>
              <a:rPr lang="en-US" altLang="en-US" sz="2000">
                <a:solidFill>
                  <a:schemeClr val="bg1"/>
                </a:solidFill>
              </a:rPr>
              <a:t> kết hợp với</a:t>
            </a:r>
          </a:p>
          <a:p>
            <a:pPr algn="ctr"/>
            <a:r>
              <a:rPr lang="en-US" altLang="en-US" sz="2000">
                <a:solidFill>
                  <a:schemeClr val="bg1"/>
                </a:solidFill>
              </a:rPr>
              <a:t> các biện pháp phi vũ trang để </a:t>
            </a:r>
          </a:p>
          <a:p>
            <a:pPr algn="ctr"/>
            <a:r>
              <a:rPr lang="en-US" altLang="en-US" sz="2000">
                <a:solidFill>
                  <a:schemeClr val="bg1"/>
                </a:solidFill>
              </a:rPr>
              <a:t>tuyên truyền, lừa bịp dư luận</a:t>
            </a:r>
            <a:endParaRPr lang="vi-VN" altLang="en-US" sz="2000">
              <a:solidFill>
                <a:schemeClr val="bg1"/>
              </a:solidFill>
              <a:cs typeface="Arial" panose="020B0604020202020204" pitchFamily="34" charset="0"/>
            </a:endParaRPr>
          </a:p>
        </p:txBody>
      </p:sp>
      <p:sp>
        <p:nvSpPr>
          <p:cNvPr id="27" name="AutoShape 13">
            <a:extLst>
              <a:ext uri="{FF2B5EF4-FFF2-40B4-BE49-F238E27FC236}">
                <a16:creationId xmlns:a16="http://schemas.microsoft.com/office/drawing/2014/main" id="{DC6C4CAD-5535-4B14-9D35-CC956BF805F4}"/>
              </a:ext>
            </a:extLst>
          </p:cNvPr>
          <p:cNvSpPr>
            <a:spLocks noChangeArrowheads="1"/>
          </p:cNvSpPr>
          <p:nvPr/>
        </p:nvSpPr>
        <p:spPr bwMode="auto">
          <a:xfrm>
            <a:off x="4648200" y="4175125"/>
            <a:ext cx="4267200" cy="1616075"/>
          </a:xfrm>
          <a:prstGeom prst="flowChartTerminator">
            <a:avLst/>
          </a:prstGeom>
          <a:solidFill>
            <a:schemeClr val="accent6"/>
          </a:solidFill>
          <a:ln w="9525">
            <a:solidFill>
              <a:srgbClr val="3366FF"/>
            </a:solidFill>
            <a:miter lim="800000"/>
          </a:ln>
        </p:spPr>
        <p:txBody>
          <a:bodyPr wrap="none" anchor="ctr"/>
          <a:lstStyle/>
          <a:p>
            <a:pPr algn="ctr" eaLnBrk="0" hangingPunct="0"/>
            <a:r>
              <a:rPr lang="en-US" altLang="zh-CN" sz="2200">
                <a:solidFill>
                  <a:schemeClr val="bg1"/>
                </a:solidFill>
                <a:ea typeface="SimSun" panose="02010600030101010101" pitchFamily="2" charset="-122"/>
              </a:rPr>
              <a:t>D. Đánh hủy diệt ngay từ đầu,</a:t>
            </a:r>
          </a:p>
          <a:p>
            <a:pPr algn="ctr" eaLnBrk="0" hangingPunct="0"/>
            <a:r>
              <a:rPr lang="en-US" altLang="zh-CN" sz="2200">
                <a:solidFill>
                  <a:schemeClr val="bg1"/>
                </a:solidFill>
                <a:ea typeface="SimSun" panose="02010600030101010101" pitchFamily="2" charset="-122"/>
              </a:rPr>
              <a:t>đưa lực lượng đối lập lên nắm</a:t>
            </a:r>
          </a:p>
          <a:p>
            <a:pPr algn="ctr" eaLnBrk="0" hangingPunct="0"/>
            <a:r>
              <a:rPr lang="en-US" altLang="zh-CN" sz="2200">
                <a:solidFill>
                  <a:schemeClr val="bg1"/>
                </a:solidFill>
                <a:ea typeface="SimSun" panose="02010600030101010101" pitchFamily="2" charset="-122"/>
              </a:rPr>
              <a:t>quyền, kết hợp với đưa lực </a:t>
            </a:r>
          </a:p>
          <a:p>
            <a:pPr algn="ctr" eaLnBrk="0" hangingPunct="0"/>
            <a:r>
              <a:rPr lang="en-US" altLang="zh-CN" sz="2200">
                <a:solidFill>
                  <a:schemeClr val="bg1"/>
                </a:solidFill>
                <a:ea typeface="SimSun" panose="02010600030101010101" pitchFamily="2" charset="-122"/>
              </a:rPr>
              <a:t>lượng hỗ trợ chính phủ mới</a:t>
            </a:r>
            <a:endParaRPr lang="vi-VN" altLang="en-US" sz="2200">
              <a:solidFill>
                <a:schemeClr val="bg1"/>
              </a:solidFill>
            </a:endParaRPr>
          </a:p>
        </p:txBody>
      </p:sp>
      <p:sp>
        <p:nvSpPr>
          <p:cNvPr id="16390" name="Rectangle: Rounded Corners 7">
            <a:extLst>
              <a:ext uri="{FF2B5EF4-FFF2-40B4-BE49-F238E27FC236}">
                <a16:creationId xmlns:a16="http://schemas.microsoft.com/office/drawing/2014/main" id="{43888CCB-22B0-416D-A650-2D60AAC69F99}"/>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02</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49" name="Text Box 4">
            <a:extLst>
              <a:ext uri="{FF2B5EF4-FFF2-40B4-BE49-F238E27FC236}">
                <a16:creationId xmlns:a16="http://schemas.microsoft.com/office/drawing/2014/main" id="{8DF666EE-9275-4479-B617-5A1CBB160F78}"/>
              </a:ext>
            </a:extLst>
          </p:cNvPr>
          <p:cNvSpPr txBox="1">
            <a:spLocks noChangeArrowheads="1"/>
          </p:cNvSpPr>
          <p:nvPr/>
        </p:nvSpPr>
        <p:spPr bwMode="auto">
          <a:xfrm>
            <a:off x="1430338" y="868363"/>
            <a:ext cx="727233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3200" i="1"/>
              <a:t>Chiến tranh nhân dân bảo vệ tổ quốc l</a:t>
            </a:r>
            <a:r>
              <a:rPr lang="en-US" altLang="en-US" sz="3200" i="1">
                <a:cs typeface="Arial" panose="020B0604020202020204" pitchFamily="34" charset="0"/>
              </a:rPr>
              <a:t>à</a:t>
            </a:r>
            <a:r>
              <a:rPr lang="en-US" altLang="en-US" sz="3200" i="1"/>
              <a:t> cuộc chiến tranh mang tính chất:</a:t>
            </a:r>
            <a:endParaRPr lang="en-US" altLang="en-US" sz="3200" i="1">
              <a:cs typeface="Arial" panose="020B0604020202020204" pitchFamily="34" charset="0"/>
            </a:endParaRPr>
          </a:p>
        </p:txBody>
      </p:sp>
      <p:sp>
        <p:nvSpPr>
          <p:cNvPr id="53250" name="AutoShape 5">
            <a:extLst>
              <a:ext uri="{FF2B5EF4-FFF2-40B4-BE49-F238E27FC236}">
                <a16:creationId xmlns:a16="http://schemas.microsoft.com/office/drawing/2014/main" id="{5B23AD31-CDD6-4FC1-9E08-E43DCD059C38}"/>
              </a:ext>
            </a:extLst>
          </p:cNvPr>
          <p:cNvSpPr>
            <a:spLocks noChangeArrowheads="1"/>
          </p:cNvSpPr>
          <p:nvPr/>
        </p:nvSpPr>
        <p:spPr bwMode="auto">
          <a:xfrm>
            <a:off x="4648200" y="4237038"/>
            <a:ext cx="4267200" cy="1554162"/>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D. To</a:t>
            </a:r>
            <a:r>
              <a:rPr lang="en-US" altLang="en-US" sz="2000">
                <a:solidFill>
                  <a:schemeClr val="bg1"/>
                </a:solidFill>
                <a:cs typeface="Arial" panose="020B0604020202020204" pitchFamily="34" charset="0"/>
              </a:rPr>
              <a:t>à</a:t>
            </a:r>
            <a:r>
              <a:rPr lang="en-US" altLang="en-US" sz="2000">
                <a:solidFill>
                  <a:schemeClr val="bg1"/>
                </a:solidFill>
              </a:rPr>
              <a:t>n dân, to</a:t>
            </a:r>
            <a:r>
              <a:rPr lang="en-US" altLang="en-US" sz="2000">
                <a:solidFill>
                  <a:schemeClr val="bg1"/>
                </a:solidFill>
                <a:cs typeface="Arial" panose="020B0604020202020204" pitchFamily="34" charset="0"/>
              </a:rPr>
              <a:t>à</a:t>
            </a:r>
            <a:r>
              <a:rPr lang="en-US" altLang="en-US" sz="2000">
                <a:solidFill>
                  <a:schemeClr val="bg1"/>
                </a:solidFill>
              </a:rPr>
              <a:t>n diện, </a:t>
            </a:r>
          </a:p>
          <a:p>
            <a:pPr algn="ctr"/>
            <a:r>
              <a:rPr lang="en-US" altLang="en-US" sz="2000">
                <a:solidFill>
                  <a:schemeClr val="bg1"/>
                </a:solidFill>
              </a:rPr>
              <a:t>lấy lực lượng vũ trang</a:t>
            </a:r>
          </a:p>
          <a:p>
            <a:pPr algn="ctr"/>
            <a:r>
              <a:rPr lang="en-US" altLang="en-US" sz="2000">
                <a:solidFill>
                  <a:schemeClr val="bg1"/>
                </a:solidFill>
              </a:rPr>
              <a:t>l</a:t>
            </a:r>
            <a:r>
              <a:rPr lang="en-US" altLang="en-US" sz="2000">
                <a:solidFill>
                  <a:schemeClr val="bg1"/>
                </a:solidFill>
                <a:cs typeface="Arial" panose="020B0604020202020204" pitchFamily="34" charset="0"/>
              </a:rPr>
              <a:t>à</a:t>
            </a:r>
            <a:r>
              <a:rPr lang="en-US" altLang="en-US" sz="2000">
                <a:solidFill>
                  <a:schemeClr val="bg1"/>
                </a:solidFill>
              </a:rPr>
              <a:t>m nòng cốt</a:t>
            </a:r>
            <a:endParaRPr lang="en-US" altLang="en-US" sz="2000">
              <a:solidFill>
                <a:schemeClr val="bg1"/>
              </a:solidFill>
              <a:cs typeface="Arial" panose="020B0604020202020204" pitchFamily="34" charset="0"/>
            </a:endParaRPr>
          </a:p>
        </p:txBody>
      </p:sp>
      <p:sp>
        <p:nvSpPr>
          <p:cNvPr id="65546" name="AutoShape 10">
            <a:extLst>
              <a:ext uri="{FF2B5EF4-FFF2-40B4-BE49-F238E27FC236}">
                <a16:creationId xmlns:a16="http://schemas.microsoft.com/office/drawing/2014/main" id="{03161F72-9F7B-4DC0-922C-B1DC4EB059CF}"/>
              </a:ext>
            </a:extLst>
          </p:cNvPr>
          <p:cNvSpPr>
            <a:spLocks noChangeArrowheads="1"/>
          </p:cNvSpPr>
          <p:nvPr/>
        </p:nvSpPr>
        <p:spPr bwMode="auto">
          <a:xfrm>
            <a:off x="228600" y="2286000"/>
            <a:ext cx="419100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600" noProof="1">
                <a:solidFill>
                  <a:schemeClr val="bg1"/>
                </a:solidFill>
                <a:latin typeface="Arial" panose="02080604020202020204" pitchFamily="34" charset="0"/>
                <a:cs typeface="Arial" panose="02080604020202020204" pitchFamily="34" charset="0"/>
              </a:rPr>
              <a:t> A. Cách mạng, chống các</a:t>
            </a:r>
          </a:p>
          <a:p>
            <a:pPr algn="ctr" eaLnBrk="0" hangingPunct="0"/>
            <a:r>
              <a:rPr sz="2600" noProof="1">
                <a:solidFill>
                  <a:schemeClr val="bg1"/>
                </a:solidFill>
                <a:latin typeface="Arial" panose="02080604020202020204" pitchFamily="34" charset="0"/>
                <a:cs typeface="Arial" panose="02080604020202020204" pitchFamily="34" charset="0"/>
              </a:rPr>
              <a:t> thế lực phản cách mạng, </a:t>
            </a:r>
          </a:p>
          <a:p>
            <a:pPr algn="ctr" eaLnBrk="0" hangingPunct="0"/>
            <a:r>
              <a:rPr sz="2600" noProof="1">
                <a:solidFill>
                  <a:schemeClr val="bg1"/>
                </a:solidFill>
                <a:latin typeface="Arial" panose="02080604020202020204" pitchFamily="34" charset="0"/>
                <a:cs typeface="Arial" panose="02080604020202020204" pitchFamily="34" charset="0"/>
              </a:rPr>
              <a:t>thế lực thù địch</a:t>
            </a:r>
            <a:endParaRPr lang="vi-VN" altLang="x-none" sz="2600" b="1" noProof="1">
              <a:solidFill>
                <a:schemeClr val="bg1"/>
              </a:solidFill>
              <a:latin typeface="Arial" panose="02080604020202020204" pitchFamily="34" charset="0"/>
            </a:endParaRPr>
          </a:p>
        </p:txBody>
      </p:sp>
      <p:sp>
        <p:nvSpPr>
          <p:cNvPr id="27" name="AutoShape 10">
            <a:extLst>
              <a:ext uri="{FF2B5EF4-FFF2-40B4-BE49-F238E27FC236}">
                <a16:creationId xmlns:a16="http://schemas.microsoft.com/office/drawing/2014/main" id="{EC624A6D-06B2-427D-8AB6-2F38F3BF1DDB}"/>
              </a:ext>
            </a:extLst>
          </p:cNvPr>
          <p:cNvSpPr>
            <a:spLocks noChangeArrowheads="1"/>
          </p:cNvSpPr>
          <p:nvPr/>
        </p:nvSpPr>
        <p:spPr bwMode="auto">
          <a:xfrm>
            <a:off x="228600" y="4191000"/>
            <a:ext cx="4191000" cy="1600200"/>
          </a:xfrm>
          <a:prstGeom prst="flowChartTerminator">
            <a:avLst/>
          </a:prstGeom>
          <a:solidFill>
            <a:schemeClr val="accent6"/>
          </a:solidFill>
          <a:ln w="9525">
            <a:solidFill>
              <a:srgbClr val="3366FF"/>
            </a:solidFill>
            <a:miter lim="800000"/>
          </a:ln>
        </p:spPr>
        <p:txBody>
          <a:bodyPr wrap="none" anchor="ctr"/>
          <a:lstStyle/>
          <a:p>
            <a:pPr algn="ctr"/>
            <a:r>
              <a:rPr sz="2600" noProof="1">
                <a:solidFill>
                  <a:schemeClr val="bg1"/>
                </a:solidFill>
                <a:latin typeface="Arial" panose="02080604020202020204" pitchFamily="34" charset="0"/>
                <a:cs typeface="Arial" panose="02080604020202020204" pitchFamily="34" charset="0"/>
              </a:rPr>
              <a:t> C. To</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n diện, lấy quân sự</a:t>
            </a:r>
          </a:p>
          <a:p>
            <a:pPr algn="ctr"/>
            <a:r>
              <a:rPr sz="2600" noProof="1">
                <a:solidFill>
                  <a:schemeClr val="bg1"/>
                </a:solidFill>
                <a:latin typeface="Arial" panose="02080604020202020204" pitchFamily="34" charset="0"/>
                <a:cs typeface="Arial" panose="02080604020202020204" pitchFamily="34" charset="0"/>
              </a:rPr>
              <a:t> l</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m trung tâm, lấy chính trị </a:t>
            </a:r>
          </a:p>
          <a:p>
            <a:pPr algn="ctr"/>
            <a:r>
              <a:rPr sz="2600" noProof="1">
                <a:solidFill>
                  <a:schemeClr val="bg1"/>
                </a:solidFill>
                <a:latin typeface="Arial" panose="02080604020202020204" pitchFamily="34" charset="0"/>
                <a:cs typeface="Arial" panose="02080604020202020204" pitchFamily="34" charset="0"/>
              </a:rPr>
              <a:t>l</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m cơ sở</a:t>
            </a:r>
            <a:endParaRPr sz="2600" b="1" noProof="1">
              <a:solidFill>
                <a:schemeClr val="bg1"/>
              </a:solidFill>
              <a:latin typeface="Arial" panose="02080604020202020204" pitchFamily="34" charset="0"/>
            </a:endParaRPr>
          </a:p>
        </p:txBody>
      </p:sp>
      <p:sp>
        <p:nvSpPr>
          <p:cNvPr id="28" name="AutoShape 10">
            <a:extLst>
              <a:ext uri="{FF2B5EF4-FFF2-40B4-BE49-F238E27FC236}">
                <a16:creationId xmlns:a16="http://schemas.microsoft.com/office/drawing/2014/main" id="{BAE77FDC-DA36-49AC-B539-CDC34FC27A32}"/>
              </a:ext>
            </a:extLst>
          </p:cNvPr>
          <p:cNvSpPr>
            <a:spLocks noChangeArrowheads="1"/>
          </p:cNvSpPr>
          <p:nvPr/>
        </p:nvSpPr>
        <p:spPr bwMode="auto">
          <a:xfrm>
            <a:off x="4648200" y="2286000"/>
            <a:ext cx="426720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700" noProof="1">
                <a:solidFill>
                  <a:schemeClr val="bg1"/>
                </a:solidFill>
                <a:latin typeface="Arial" panose="02080604020202020204" pitchFamily="34" charset="0"/>
                <a:cs typeface="Arial" panose="02080604020202020204" pitchFamily="34" charset="0"/>
              </a:rPr>
              <a:t> B. To</a:t>
            </a:r>
            <a:r>
              <a:rPr sz="2700" noProof="1">
                <a:solidFill>
                  <a:schemeClr val="bg1"/>
                </a:solidFill>
                <a:latin typeface="Arial" panose="02080604020202020204" pitchFamily="34" charset="0"/>
                <a:ea typeface="Arial" panose="02080604020202020204" pitchFamily="34" charset="0"/>
              </a:rPr>
              <a:t>à</a:t>
            </a:r>
            <a:r>
              <a:rPr sz="2700" noProof="1">
                <a:solidFill>
                  <a:schemeClr val="bg1"/>
                </a:solidFill>
                <a:latin typeface="Arial" panose="02080604020202020204" pitchFamily="34" charset="0"/>
                <a:cs typeface="Arial" panose="02080604020202020204" pitchFamily="34" charset="0"/>
              </a:rPr>
              <a:t>n diện, lấy quân</a:t>
            </a:r>
          </a:p>
          <a:p>
            <a:pPr algn="ctr" eaLnBrk="0" hangingPunct="0"/>
            <a:r>
              <a:rPr sz="2700" noProof="1">
                <a:solidFill>
                  <a:schemeClr val="bg1"/>
                </a:solidFill>
                <a:latin typeface="Arial" panose="02080604020202020204" pitchFamily="34" charset="0"/>
                <a:cs typeface="Arial" panose="02080604020202020204" pitchFamily="34" charset="0"/>
              </a:rPr>
              <a:t> sự l</a:t>
            </a:r>
            <a:r>
              <a:rPr sz="2700" noProof="1">
                <a:solidFill>
                  <a:schemeClr val="bg1"/>
                </a:solidFill>
                <a:latin typeface="Arial" panose="02080604020202020204" pitchFamily="34" charset="0"/>
                <a:ea typeface="Arial" panose="02080604020202020204" pitchFamily="34" charset="0"/>
              </a:rPr>
              <a:t>à</a:t>
            </a:r>
            <a:r>
              <a:rPr sz="2700" noProof="1">
                <a:solidFill>
                  <a:schemeClr val="bg1"/>
                </a:solidFill>
                <a:latin typeface="Arial" panose="02080604020202020204" pitchFamily="34" charset="0"/>
                <a:cs typeface="Arial" panose="02080604020202020204" pitchFamily="34" charset="0"/>
              </a:rPr>
              <a:t>m trung tâm, lấy </a:t>
            </a:r>
          </a:p>
          <a:p>
            <a:pPr algn="ctr" eaLnBrk="0" hangingPunct="0"/>
            <a:r>
              <a:rPr sz="2700" noProof="1">
                <a:solidFill>
                  <a:schemeClr val="bg1"/>
                </a:solidFill>
                <a:latin typeface="Arial" panose="02080604020202020204" pitchFamily="34" charset="0"/>
                <a:cs typeface="Arial" panose="02080604020202020204" pitchFamily="34" charset="0"/>
              </a:rPr>
              <a:t>chính trị l</a:t>
            </a:r>
            <a:r>
              <a:rPr sz="2700" noProof="1">
                <a:solidFill>
                  <a:schemeClr val="bg1"/>
                </a:solidFill>
                <a:latin typeface="Arial" panose="02080604020202020204" pitchFamily="34" charset="0"/>
                <a:ea typeface="Arial" panose="02080604020202020204" pitchFamily="34" charset="0"/>
              </a:rPr>
              <a:t>à</a:t>
            </a:r>
            <a:r>
              <a:rPr sz="2700" noProof="1">
                <a:solidFill>
                  <a:schemeClr val="bg1"/>
                </a:solidFill>
                <a:latin typeface="Arial" panose="02080604020202020204" pitchFamily="34" charset="0"/>
                <a:cs typeface="Arial" panose="02080604020202020204" pitchFamily="34" charset="0"/>
              </a:rPr>
              <a:t>m cơ sở</a:t>
            </a:r>
            <a:endParaRPr lang="vi-VN" altLang="x-none" sz="2700" b="1" noProof="1">
              <a:solidFill>
                <a:schemeClr val="bg1"/>
              </a:solidFill>
              <a:latin typeface="Arial" panose="02080604020202020204" pitchFamily="34" charset="0"/>
            </a:endParaRPr>
          </a:p>
        </p:txBody>
      </p:sp>
      <p:sp>
        <p:nvSpPr>
          <p:cNvPr id="53254" name="Rectangle: Rounded Corners 7">
            <a:extLst>
              <a:ext uri="{FF2B5EF4-FFF2-40B4-BE49-F238E27FC236}">
                <a16:creationId xmlns:a16="http://schemas.microsoft.com/office/drawing/2014/main" id="{04A52418-09AE-4466-BE65-D2F5A36A3DCD}"/>
              </a:ext>
            </a:extLst>
          </p:cNvPr>
          <p:cNvSpPr>
            <a:spLocks noChangeArrowheads="1"/>
          </p:cNvSpPr>
          <p:nvPr/>
        </p:nvSpPr>
        <p:spPr bwMode="auto">
          <a:xfrm>
            <a:off x="88900" y="914400"/>
            <a:ext cx="1006475"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20</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7" name="Text Box 4">
            <a:extLst>
              <a:ext uri="{FF2B5EF4-FFF2-40B4-BE49-F238E27FC236}">
                <a16:creationId xmlns:a16="http://schemas.microsoft.com/office/drawing/2014/main" id="{C3842DEA-C747-4C92-BDD1-0713E23820B1}"/>
              </a:ext>
            </a:extLst>
          </p:cNvPr>
          <p:cNvSpPr txBox="1">
            <a:spLocks noChangeArrowheads="1"/>
          </p:cNvSpPr>
          <p:nvPr/>
        </p:nvSpPr>
        <p:spPr bwMode="auto">
          <a:xfrm>
            <a:off x="1371600" y="914400"/>
            <a:ext cx="7391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en-US" sz="3200" i="1"/>
              <a:t>Một trong những đặc điểm của</a:t>
            </a:r>
          </a:p>
          <a:p>
            <a:pPr algn="ctr" eaLnBrk="0" hangingPunct="0"/>
            <a:r>
              <a:rPr lang="en-US" altLang="en-US" sz="3200" i="1"/>
              <a:t>chiến tranh nhân dân BVTQ l</a:t>
            </a:r>
            <a:r>
              <a:rPr lang="en-US" altLang="en-US" sz="3200" i="1">
                <a:cs typeface="Arial" panose="020B0604020202020204" pitchFamily="34" charset="0"/>
              </a:rPr>
              <a:t>à</a:t>
            </a:r>
            <a:r>
              <a:rPr lang="en-US" altLang="en-US" sz="3200" i="1"/>
              <a:t>:</a:t>
            </a:r>
            <a:endParaRPr lang="en-US" altLang="en-US" sz="3200" i="1">
              <a:cs typeface="Arial" panose="020B0604020202020204" pitchFamily="34" charset="0"/>
            </a:endParaRPr>
          </a:p>
        </p:txBody>
      </p:sp>
      <p:sp>
        <p:nvSpPr>
          <p:cNvPr id="55298" name="AutoShape 5">
            <a:extLst>
              <a:ext uri="{FF2B5EF4-FFF2-40B4-BE49-F238E27FC236}">
                <a16:creationId xmlns:a16="http://schemas.microsoft.com/office/drawing/2014/main" id="{CF938BE1-6001-4B92-8817-7F2CB07BB6FD}"/>
              </a:ext>
            </a:extLst>
          </p:cNvPr>
          <p:cNvSpPr>
            <a:spLocks noChangeArrowheads="1"/>
          </p:cNvSpPr>
          <p:nvPr/>
        </p:nvSpPr>
        <p:spPr bwMode="auto">
          <a:xfrm>
            <a:off x="228600" y="2286000"/>
            <a:ext cx="41910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Chiến tranh diễn ra </a:t>
            </a:r>
          </a:p>
          <a:p>
            <a:pPr algn="ctr"/>
            <a:r>
              <a:rPr lang="en-US" altLang="en-US" sz="2000">
                <a:solidFill>
                  <a:schemeClr val="bg1"/>
                </a:solidFill>
              </a:rPr>
              <a:t>khẩn trương, quyết liệt phức</a:t>
            </a:r>
          </a:p>
          <a:p>
            <a:pPr algn="ctr"/>
            <a:r>
              <a:rPr lang="en-US" altLang="en-US" sz="2000">
                <a:solidFill>
                  <a:schemeClr val="bg1"/>
                </a:solidFill>
              </a:rPr>
              <a:t> tạp ngay từ đầu v</a:t>
            </a:r>
            <a:r>
              <a:rPr lang="en-US" altLang="en-US" sz="2000">
                <a:solidFill>
                  <a:schemeClr val="bg1"/>
                </a:solidFill>
                <a:cs typeface="Arial" panose="020B0604020202020204" pitchFamily="34" charset="0"/>
              </a:rPr>
              <a:t>à</a:t>
            </a:r>
            <a:r>
              <a:rPr lang="en-US" altLang="en-US" sz="2000">
                <a:solidFill>
                  <a:schemeClr val="bg1"/>
                </a:solidFill>
              </a:rPr>
              <a:t> trong </a:t>
            </a:r>
          </a:p>
          <a:p>
            <a:pPr algn="ctr"/>
            <a:r>
              <a:rPr lang="en-US" altLang="en-US" sz="2000">
                <a:solidFill>
                  <a:schemeClr val="bg1"/>
                </a:solidFill>
              </a:rPr>
              <a:t>suốt quá trình </a:t>
            </a:r>
            <a:endParaRPr lang="en-US" altLang="en-US" sz="2000">
              <a:solidFill>
                <a:schemeClr val="bg1"/>
              </a:solidFill>
              <a:cs typeface="Arial" panose="020B0604020202020204" pitchFamily="34" charset="0"/>
            </a:endParaRPr>
          </a:p>
        </p:txBody>
      </p:sp>
      <p:sp>
        <p:nvSpPr>
          <p:cNvPr id="65549" name="AutoShape 13">
            <a:extLst>
              <a:ext uri="{FF2B5EF4-FFF2-40B4-BE49-F238E27FC236}">
                <a16:creationId xmlns:a16="http://schemas.microsoft.com/office/drawing/2014/main" id="{71CF2E19-5A40-4488-8415-A6AEFD614984}"/>
              </a:ext>
            </a:extLst>
          </p:cNvPr>
          <p:cNvSpPr>
            <a:spLocks noChangeArrowheads="1"/>
          </p:cNvSpPr>
          <p:nvPr/>
        </p:nvSpPr>
        <p:spPr bwMode="auto">
          <a:xfrm>
            <a:off x="4679950" y="4191000"/>
            <a:ext cx="423545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cs typeface="Arial" panose="02080604020202020204" pitchFamily="34" charset="0"/>
              </a:rPr>
              <a:t> D. Chiến tranh diễn ra</a:t>
            </a:r>
          </a:p>
          <a:p>
            <a:pPr algn="ctr" eaLnBrk="0" hangingPunct="0"/>
            <a:r>
              <a:rPr sz="2400" noProof="1">
                <a:solidFill>
                  <a:schemeClr val="bg1"/>
                </a:solidFill>
                <a:latin typeface="Arial" panose="02080604020202020204" pitchFamily="34" charset="0"/>
                <a:cs typeface="Arial" panose="02080604020202020204" pitchFamily="34" charset="0"/>
              </a:rPr>
              <a:t> với quy mô lớn, diễn ra </a:t>
            </a:r>
          </a:p>
          <a:p>
            <a:pPr algn="ctr" eaLnBrk="0" hangingPunct="0"/>
            <a:r>
              <a:rPr sz="2400" noProof="1">
                <a:solidFill>
                  <a:schemeClr val="bg1"/>
                </a:solidFill>
                <a:latin typeface="Arial" panose="02080604020202020204" pitchFamily="34" charset="0"/>
                <a:cs typeface="Arial" panose="02080604020202020204" pitchFamily="34" charset="0"/>
              </a:rPr>
              <a:t>trên phạm vi cả nước rất </a:t>
            </a:r>
          </a:p>
          <a:p>
            <a:pPr algn="ctr" eaLnBrk="0" hangingPunct="0"/>
            <a:r>
              <a:rPr sz="2400" noProof="1">
                <a:solidFill>
                  <a:schemeClr val="bg1"/>
                </a:solidFill>
                <a:latin typeface="Arial" panose="02080604020202020204" pitchFamily="34" charset="0"/>
                <a:cs typeface="Arial" panose="02080604020202020204" pitchFamily="34" charset="0"/>
              </a:rPr>
              <a:t>quyết liệt</a:t>
            </a:r>
            <a:endParaRPr lang="vi-VN" altLang="x-none" sz="2400" b="1" noProof="1">
              <a:solidFill>
                <a:schemeClr val="bg1"/>
              </a:solidFill>
              <a:latin typeface="Arial" panose="02080604020202020204" pitchFamily="34" charset="0"/>
            </a:endParaRPr>
          </a:p>
        </p:txBody>
      </p:sp>
      <p:sp>
        <p:nvSpPr>
          <p:cNvPr id="26" name="AutoShape 13">
            <a:extLst>
              <a:ext uri="{FF2B5EF4-FFF2-40B4-BE49-F238E27FC236}">
                <a16:creationId xmlns:a16="http://schemas.microsoft.com/office/drawing/2014/main" id="{5D08C57B-075D-49E1-B20E-6371B2A964AE}"/>
              </a:ext>
            </a:extLst>
          </p:cNvPr>
          <p:cNvSpPr>
            <a:spLocks noChangeArrowheads="1"/>
          </p:cNvSpPr>
          <p:nvPr/>
        </p:nvSpPr>
        <p:spPr bwMode="auto">
          <a:xfrm>
            <a:off x="203200" y="4191000"/>
            <a:ext cx="421640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cs typeface="Arial" panose="02080604020202020204" pitchFamily="34" charset="0"/>
              </a:rPr>
              <a:t> C. Chiến tranh diễn ra </a:t>
            </a:r>
          </a:p>
          <a:p>
            <a:pPr algn="ctr" eaLnBrk="0" hangingPunct="0"/>
            <a:r>
              <a:rPr sz="2400" noProof="1">
                <a:solidFill>
                  <a:schemeClr val="bg1"/>
                </a:solidFill>
                <a:latin typeface="Arial" panose="02080604020202020204" pitchFamily="34" charset="0"/>
                <a:cs typeface="Arial" panose="02080604020202020204" pitchFamily="34" charset="0"/>
              </a:rPr>
              <a:t>phức tap, phải đối đầu với</a:t>
            </a:r>
          </a:p>
          <a:p>
            <a:pPr algn="ctr" eaLnBrk="0" hangingPunct="0"/>
            <a:r>
              <a:rPr sz="2400" noProof="1">
                <a:solidFill>
                  <a:schemeClr val="bg1"/>
                </a:solidFill>
                <a:latin typeface="Arial" panose="02080604020202020204" pitchFamily="34" charset="0"/>
                <a:cs typeface="Arial" panose="02080604020202020204" pitchFamily="34" charset="0"/>
              </a:rPr>
              <a:t> lực lượng quân sự nhiều </a:t>
            </a:r>
          </a:p>
          <a:p>
            <a:pPr algn="ctr" eaLnBrk="0" hangingPunct="0"/>
            <a:r>
              <a:rPr sz="2400" noProof="1">
                <a:solidFill>
                  <a:schemeClr val="bg1"/>
                </a:solidFill>
                <a:latin typeface="Arial" panose="02080604020202020204" pitchFamily="34" charset="0"/>
                <a:cs typeface="Arial" panose="02080604020202020204" pitchFamily="34" charset="0"/>
              </a:rPr>
              <a:t>nước tham gia</a:t>
            </a:r>
            <a:endParaRPr lang="vi-VN" altLang="x-none" sz="2400" b="1" noProof="1">
              <a:solidFill>
                <a:schemeClr val="bg1"/>
              </a:solidFill>
              <a:latin typeface="Arial" panose="02080604020202020204" pitchFamily="34" charset="0"/>
            </a:endParaRPr>
          </a:p>
        </p:txBody>
      </p:sp>
      <p:sp>
        <p:nvSpPr>
          <p:cNvPr id="27" name="AutoShape 13">
            <a:extLst>
              <a:ext uri="{FF2B5EF4-FFF2-40B4-BE49-F238E27FC236}">
                <a16:creationId xmlns:a16="http://schemas.microsoft.com/office/drawing/2014/main" id="{BCC4A529-D5EC-4351-AB28-475364D2D252}"/>
              </a:ext>
            </a:extLst>
          </p:cNvPr>
          <p:cNvSpPr>
            <a:spLocks noChangeArrowheads="1"/>
          </p:cNvSpPr>
          <p:nvPr/>
        </p:nvSpPr>
        <p:spPr bwMode="auto">
          <a:xfrm>
            <a:off x="4679950" y="2286000"/>
            <a:ext cx="423545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cs typeface="Arial" panose="02080604020202020204" pitchFamily="34" charset="0"/>
              </a:rPr>
              <a:t> B. Chiến tranh diễn ra </a:t>
            </a:r>
          </a:p>
          <a:p>
            <a:pPr algn="ctr" eaLnBrk="0" hangingPunct="0"/>
            <a:r>
              <a:rPr sz="2400" noProof="1">
                <a:solidFill>
                  <a:schemeClr val="bg1"/>
                </a:solidFill>
                <a:latin typeface="Arial" panose="02080604020202020204" pitchFamily="34" charset="0"/>
                <a:cs typeface="Arial" panose="02080604020202020204" pitchFamily="34" charset="0"/>
              </a:rPr>
              <a:t>ác liệt, phải đối phó với vũ </a:t>
            </a:r>
          </a:p>
          <a:p>
            <a:pPr algn="ctr" eaLnBrk="0" hangingPunct="0"/>
            <a:r>
              <a:rPr sz="2400" noProof="1">
                <a:solidFill>
                  <a:schemeClr val="bg1"/>
                </a:solidFill>
                <a:latin typeface="Arial" panose="02080604020202020204" pitchFamily="34" charset="0"/>
                <a:cs typeface="Arial" panose="02080604020202020204" pitchFamily="34" charset="0"/>
              </a:rPr>
              <a:t>khí công nghệ cao của địch </a:t>
            </a:r>
          </a:p>
          <a:p>
            <a:pPr algn="ctr" eaLnBrk="0" hangingPunct="0"/>
            <a:r>
              <a:rPr sz="2400" noProof="1">
                <a:solidFill>
                  <a:schemeClr val="bg1"/>
                </a:solidFill>
                <a:latin typeface="Arial" panose="02080604020202020204" pitchFamily="34" charset="0"/>
                <a:cs typeface="Arial" panose="02080604020202020204" pitchFamily="34" charset="0"/>
              </a:rPr>
              <a:t>ngay từ đầu</a:t>
            </a:r>
            <a:endParaRPr lang="vi-VN" altLang="x-none" sz="2400" b="1" noProof="1">
              <a:solidFill>
                <a:schemeClr val="bg1"/>
              </a:solidFill>
              <a:latin typeface="Arial" panose="02080604020202020204" pitchFamily="34" charset="0"/>
            </a:endParaRPr>
          </a:p>
        </p:txBody>
      </p:sp>
      <p:sp>
        <p:nvSpPr>
          <p:cNvPr id="55302" name="Rectangle: Rounded Corners 7">
            <a:extLst>
              <a:ext uri="{FF2B5EF4-FFF2-40B4-BE49-F238E27FC236}">
                <a16:creationId xmlns:a16="http://schemas.microsoft.com/office/drawing/2014/main" id="{D2576E69-04EF-4B1E-B7FA-F0FB36B0355E}"/>
              </a:ext>
            </a:extLst>
          </p:cNvPr>
          <p:cNvSpPr>
            <a:spLocks noChangeArrowheads="1"/>
          </p:cNvSpPr>
          <p:nvPr/>
        </p:nvSpPr>
        <p:spPr bwMode="auto">
          <a:xfrm>
            <a:off x="88900" y="914400"/>
            <a:ext cx="1006475"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21</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5" name="Text Box 4">
            <a:extLst>
              <a:ext uri="{FF2B5EF4-FFF2-40B4-BE49-F238E27FC236}">
                <a16:creationId xmlns:a16="http://schemas.microsoft.com/office/drawing/2014/main" id="{79F50169-B323-494B-AD27-89F90BD57E1E}"/>
              </a:ext>
            </a:extLst>
          </p:cNvPr>
          <p:cNvSpPr txBox="1">
            <a:spLocks noChangeArrowheads="1"/>
          </p:cNvSpPr>
          <p:nvPr/>
        </p:nvSpPr>
        <p:spPr bwMode="auto">
          <a:xfrm>
            <a:off x="1292225" y="884238"/>
            <a:ext cx="7516813"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2300" i="1"/>
              <a:t>“Kết hợp SMDT với SMTĐ, phát huy tinh thần tự lực tự cường, tranh thủ sự giúp đỡ quốc tế, sự đồng tình, ủng hộ của nhân dân tiến bộ thế giới”</a:t>
            </a:r>
            <a:r>
              <a:rPr lang="en-US" altLang="en-US" sz="2300"/>
              <a:t> l</a:t>
            </a:r>
            <a:r>
              <a:rPr lang="en-US" altLang="en-US" sz="2300">
                <a:cs typeface="Arial" panose="020B0604020202020204" pitchFamily="34" charset="0"/>
              </a:rPr>
              <a:t>à</a:t>
            </a:r>
            <a:r>
              <a:rPr lang="en-US" altLang="en-US" sz="2300"/>
              <a:t> một trong những nội dung của:</a:t>
            </a:r>
            <a:endParaRPr lang="en-US" altLang="en-US" sz="2300" b="1" i="1">
              <a:cs typeface="Arial" panose="020B0604020202020204" pitchFamily="34" charset="0"/>
            </a:endParaRPr>
          </a:p>
        </p:txBody>
      </p:sp>
      <p:sp>
        <p:nvSpPr>
          <p:cNvPr id="57346" name="AutoShape 5">
            <a:extLst>
              <a:ext uri="{FF2B5EF4-FFF2-40B4-BE49-F238E27FC236}">
                <a16:creationId xmlns:a16="http://schemas.microsoft.com/office/drawing/2014/main" id="{ED0DED94-C46E-4FBE-9DE0-254B2DE0F67A}"/>
              </a:ext>
            </a:extLst>
          </p:cNvPr>
          <p:cNvSpPr>
            <a:spLocks noChangeArrowheads="1"/>
          </p:cNvSpPr>
          <p:nvPr/>
        </p:nvSpPr>
        <p:spPr bwMode="auto">
          <a:xfrm>
            <a:off x="4648200" y="2286000"/>
            <a:ext cx="42672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B. Quan điểm của Đảng </a:t>
            </a:r>
          </a:p>
          <a:p>
            <a:pPr algn="ctr"/>
            <a:r>
              <a:rPr lang="en-US" altLang="en-US" sz="2000">
                <a:solidFill>
                  <a:schemeClr val="bg1"/>
                </a:solidFill>
              </a:rPr>
              <a:t>trong chiến tranh nhân dân </a:t>
            </a:r>
          </a:p>
          <a:p>
            <a:pPr algn="ctr"/>
            <a:r>
              <a:rPr lang="en-US" altLang="en-US" sz="2000">
                <a:solidFill>
                  <a:schemeClr val="bg1"/>
                </a:solidFill>
              </a:rPr>
              <a:t>bảo vệ Tổ quốc</a:t>
            </a:r>
            <a:endParaRPr lang="en-US" altLang="en-US" sz="2000">
              <a:solidFill>
                <a:schemeClr val="bg1"/>
              </a:solidFill>
              <a:cs typeface="Arial" panose="020B0604020202020204" pitchFamily="34" charset="0"/>
            </a:endParaRPr>
          </a:p>
        </p:txBody>
      </p:sp>
      <p:sp>
        <p:nvSpPr>
          <p:cNvPr id="65546" name="AutoShape 10">
            <a:extLst>
              <a:ext uri="{FF2B5EF4-FFF2-40B4-BE49-F238E27FC236}">
                <a16:creationId xmlns:a16="http://schemas.microsoft.com/office/drawing/2014/main" id="{7D4397E9-C816-4653-9FC2-215E897D3C9B}"/>
              </a:ext>
            </a:extLst>
          </p:cNvPr>
          <p:cNvSpPr>
            <a:spLocks noChangeArrowheads="1"/>
          </p:cNvSpPr>
          <p:nvPr/>
        </p:nvSpPr>
        <p:spPr bwMode="auto">
          <a:xfrm>
            <a:off x="228600" y="2286000"/>
            <a:ext cx="419100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cs typeface="Arial" panose="02080604020202020204" pitchFamily="34" charset="0"/>
              </a:rPr>
              <a:t> A. Đặc điểm nổi bật</a:t>
            </a:r>
          </a:p>
          <a:p>
            <a:pPr algn="ctr" eaLnBrk="0" hangingPunct="0"/>
            <a:r>
              <a:rPr sz="2400" noProof="1">
                <a:solidFill>
                  <a:schemeClr val="bg1"/>
                </a:solidFill>
                <a:latin typeface="Arial" panose="02080604020202020204" pitchFamily="34" charset="0"/>
                <a:cs typeface="Arial" panose="02080604020202020204" pitchFamily="34" charset="0"/>
              </a:rPr>
              <a:t> trong chiến tranh nhân dân </a:t>
            </a:r>
          </a:p>
          <a:p>
            <a:pPr algn="ctr" eaLnBrk="0" hangingPunct="0"/>
            <a:r>
              <a:rPr sz="2400" noProof="1">
                <a:solidFill>
                  <a:schemeClr val="bg1"/>
                </a:solidFill>
                <a:latin typeface="Arial" panose="02080604020202020204" pitchFamily="34" charset="0"/>
                <a:cs typeface="Arial" panose="02080604020202020204" pitchFamily="34" charset="0"/>
              </a:rPr>
              <a:t>bảo vệ Tổ quốc</a:t>
            </a:r>
            <a:endParaRPr lang="vi-VN" altLang="x-none" sz="2400" b="1" noProof="1">
              <a:solidFill>
                <a:schemeClr val="bg1"/>
              </a:solidFill>
              <a:latin typeface="Arial" panose="02080604020202020204" pitchFamily="34" charset="0"/>
            </a:endParaRPr>
          </a:p>
        </p:txBody>
      </p:sp>
      <p:sp>
        <p:nvSpPr>
          <p:cNvPr id="26" name="AutoShape 10">
            <a:extLst>
              <a:ext uri="{FF2B5EF4-FFF2-40B4-BE49-F238E27FC236}">
                <a16:creationId xmlns:a16="http://schemas.microsoft.com/office/drawing/2014/main" id="{7E8498F7-42B9-442C-8D93-590A92702F7C}"/>
              </a:ext>
            </a:extLst>
          </p:cNvPr>
          <p:cNvSpPr>
            <a:spLocks noChangeArrowheads="1"/>
          </p:cNvSpPr>
          <p:nvPr/>
        </p:nvSpPr>
        <p:spPr bwMode="auto">
          <a:xfrm>
            <a:off x="4648200" y="4191000"/>
            <a:ext cx="4267200" cy="1600200"/>
          </a:xfrm>
          <a:prstGeom prst="flowChartTerminator">
            <a:avLst/>
          </a:prstGeom>
          <a:solidFill>
            <a:schemeClr val="accent6"/>
          </a:solidFill>
          <a:ln w="9525">
            <a:solidFill>
              <a:srgbClr val="3366FF"/>
            </a:solidFill>
            <a:miter lim="800000"/>
          </a:ln>
        </p:spPr>
        <p:txBody>
          <a:bodyPr wrap="none" anchor="ctr"/>
          <a:lstStyle/>
          <a:p>
            <a:pPr algn="ctr"/>
            <a:r>
              <a:rPr sz="2400" noProof="1">
                <a:solidFill>
                  <a:schemeClr val="bg1"/>
                </a:solidFill>
                <a:latin typeface="Arial" panose="02080604020202020204" pitchFamily="34" charset="0"/>
                <a:cs typeface="Arial" panose="02080604020202020204" pitchFamily="34" charset="0"/>
              </a:rPr>
              <a:t> D. Nội dung chủ yếu</a:t>
            </a:r>
          </a:p>
          <a:p>
            <a:pPr algn="ctr"/>
            <a:r>
              <a:rPr sz="2400" noProof="1">
                <a:solidFill>
                  <a:schemeClr val="bg1"/>
                </a:solidFill>
                <a:latin typeface="Arial" panose="02080604020202020204" pitchFamily="34" charset="0"/>
                <a:cs typeface="Arial" panose="02080604020202020204" pitchFamily="34" charset="0"/>
              </a:rPr>
              <a:t> của chiến tranh nhân dân </a:t>
            </a:r>
          </a:p>
          <a:p>
            <a:pPr algn="ctr"/>
            <a:r>
              <a:rPr sz="2400" noProof="1">
                <a:solidFill>
                  <a:schemeClr val="bg1"/>
                </a:solidFill>
                <a:latin typeface="Arial" panose="02080604020202020204" pitchFamily="34" charset="0"/>
                <a:cs typeface="Arial" panose="02080604020202020204" pitchFamily="34" charset="0"/>
              </a:rPr>
              <a:t>bảo vệ Tổ quốc </a:t>
            </a:r>
            <a:endParaRPr sz="2400" b="1" noProof="1">
              <a:solidFill>
                <a:schemeClr val="bg1"/>
              </a:solidFill>
              <a:latin typeface="Arial" panose="02080604020202020204" pitchFamily="34" charset="0"/>
            </a:endParaRPr>
          </a:p>
        </p:txBody>
      </p:sp>
      <p:sp>
        <p:nvSpPr>
          <p:cNvPr id="27" name="AutoShape 10">
            <a:extLst>
              <a:ext uri="{FF2B5EF4-FFF2-40B4-BE49-F238E27FC236}">
                <a16:creationId xmlns:a16="http://schemas.microsoft.com/office/drawing/2014/main" id="{1877FE9E-A02F-4223-AA22-E7D987DE70B3}"/>
              </a:ext>
            </a:extLst>
          </p:cNvPr>
          <p:cNvSpPr>
            <a:spLocks noChangeArrowheads="1"/>
          </p:cNvSpPr>
          <p:nvPr/>
        </p:nvSpPr>
        <p:spPr bwMode="auto">
          <a:xfrm>
            <a:off x="228600" y="4237038"/>
            <a:ext cx="4191000" cy="1554162"/>
          </a:xfrm>
          <a:prstGeom prst="flowChartTerminator">
            <a:avLst/>
          </a:prstGeom>
          <a:solidFill>
            <a:schemeClr val="accent6"/>
          </a:solidFill>
          <a:ln w="9525">
            <a:solidFill>
              <a:srgbClr val="3366FF"/>
            </a:solidFill>
            <a:miter lim="800000"/>
          </a:ln>
        </p:spPr>
        <p:txBody>
          <a:bodyPr wrap="none" anchor="ctr"/>
          <a:lstStyle/>
          <a:p>
            <a:pPr algn="ctr"/>
            <a:r>
              <a:rPr sz="2400" noProof="1">
                <a:solidFill>
                  <a:schemeClr val="bg1"/>
                </a:solidFill>
                <a:latin typeface="Arial" panose="02080604020202020204" pitchFamily="34" charset="0"/>
                <a:cs typeface="Arial" panose="02080604020202020204" pitchFamily="34" charset="0"/>
              </a:rPr>
              <a:t> C. Tính chất quan trọng</a:t>
            </a:r>
          </a:p>
          <a:p>
            <a:pPr algn="ctr"/>
            <a:r>
              <a:rPr sz="2400" noProof="1">
                <a:solidFill>
                  <a:schemeClr val="bg1"/>
                </a:solidFill>
                <a:latin typeface="Arial" panose="02080604020202020204" pitchFamily="34" charset="0"/>
                <a:cs typeface="Arial" panose="02080604020202020204" pitchFamily="34" charset="0"/>
              </a:rPr>
              <a:t> của cuộc chiến tranh nhân </a:t>
            </a:r>
          </a:p>
          <a:p>
            <a:pPr algn="ctr"/>
            <a:r>
              <a:rPr sz="2400" noProof="1">
                <a:solidFill>
                  <a:schemeClr val="bg1"/>
                </a:solidFill>
                <a:latin typeface="Arial" panose="02080604020202020204" pitchFamily="34" charset="0"/>
                <a:cs typeface="Arial" panose="02080604020202020204" pitchFamily="34" charset="0"/>
              </a:rPr>
              <a:t>dân bảo vệ tổ quốc</a:t>
            </a:r>
            <a:endParaRPr sz="2400" b="1" noProof="1">
              <a:solidFill>
                <a:schemeClr val="bg1"/>
              </a:solidFill>
              <a:latin typeface="Arial" panose="02080604020202020204" pitchFamily="34" charset="0"/>
            </a:endParaRPr>
          </a:p>
        </p:txBody>
      </p:sp>
      <p:sp>
        <p:nvSpPr>
          <p:cNvPr id="57350" name="Rectangle: Rounded Corners 7">
            <a:extLst>
              <a:ext uri="{FF2B5EF4-FFF2-40B4-BE49-F238E27FC236}">
                <a16:creationId xmlns:a16="http://schemas.microsoft.com/office/drawing/2014/main" id="{032BE259-29FA-4A1F-A570-0859E11836D0}"/>
              </a:ext>
            </a:extLst>
          </p:cNvPr>
          <p:cNvSpPr>
            <a:spLocks noChangeArrowheads="1"/>
          </p:cNvSpPr>
          <p:nvPr/>
        </p:nvSpPr>
        <p:spPr bwMode="auto">
          <a:xfrm>
            <a:off x="88900" y="914400"/>
            <a:ext cx="1006475"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22</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Text Box 4">
            <a:extLst>
              <a:ext uri="{FF2B5EF4-FFF2-40B4-BE49-F238E27FC236}">
                <a16:creationId xmlns:a16="http://schemas.microsoft.com/office/drawing/2014/main" id="{5BB73852-C9AA-4346-BA49-0B07294E778B}"/>
              </a:ext>
            </a:extLst>
          </p:cNvPr>
          <p:cNvSpPr txBox="1">
            <a:spLocks noChangeArrowheads="1"/>
          </p:cNvSpPr>
          <p:nvPr/>
        </p:nvSpPr>
        <p:spPr bwMode="auto">
          <a:xfrm>
            <a:off x="1116013" y="854075"/>
            <a:ext cx="79629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3200" i="1"/>
              <a:t>Quan điểm của Đảng ta trong chiến tranh nhân dân BVTQ l</a:t>
            </a:r>
            <a:r>
              <a:rPr lang="en-US" altLang="en-US" sz="3200" i="1">
                <a:cs typeface="Arial" panose="020B0604020202020204" pitchFamily="34" charset="0"/>
              </a:rPr>
              <a:t>à</a:t>
            </a:r>
            <a:r>
              <a:rPr lang="en-US" altLang="en-US" sz="3200" i="1"/>
              <a:t> phải tiến h</a:t>
            </a:r>
            <a:r>
              <a:rPr lang="en-US" altLang="en-US" sz="3200" i="1">
                <a:cs typeface="Arial" panose="020B0604020202020204" pitchFamily="34" charset="0"/>
              </a:rPr>
              <a:t>à</a:t>
            </a:r>
            <a:r>
              <a:rPr lang="en-US" altLang="en-US" sz="3200" i="1"/>
              <a:t>nh:</a:t>
            </a:r>
            <a:endParaRPr lang="en-US" altLang="en-US" sz="3200" i="1">
              <a:cs typeface="Arial" panose="020B0604020202020204" pitchFamily="34" charset="0"/>
            </a:endParaRPr>
          </a:p>
        </p:txBody>
      </p:sp>
      <p:sp>
        <p:nvSpPr>
          <p:cNvPr id="59394" name="AutoShape 5">
            <a:extLst>
              <a:ext uri="{FF2B5EF4-FFF2-40B4-BE49-F238E27FC236}">
                <a16:creationId xmlns:a16="http://schemas.microsoft.com/office/drawing/2014/main" id="{A3723926-EFFC-47B0-B0EA-BB370CB3D9A2}"/>
              </a:ext>
            </a:extLst>
          </p:cNvPr>
          <p:cNvSpPr>
            <a:spLocks noChangeArrowheads="1"/>
          </p:cNvSpPr>
          <p:nvPr/>
        </p:nvSpPr>
        <p:spPr bwMode="auto">
          <a:xfrm>
            <a:off x="266700" y="4210050"/>
            <a:ext cx="41529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C. Chiến tranh to</a:t>
            </a:r>
            <a:r>
              <a:rPr lang="en-US" altLang="en-US" sz="2000">
                <a:solidFill>
                  <a:schemeClr val="bg1"/>
                </a:solidFill>
                <a:cs typeface="Arial" panose="020B0604020202020204" pitchFamily="34" charset="0"/>
              </a:rPr>
              <a:t>à</a:t>
            </a:r>
            <a:r>
              <a:rPr lang="en-US" altLang="en-US" sz="2000">
                <a:solidFill>
                  <a:schemeClr val="bg1"/>
                </a:solidFill>
              </a:rPr>
              <a:t>n diện, kết </a:t>
            </a:r>
          </a:p>
          <a:p>
            <a:pPr algn="ctr"/>
            <a:r>
              <a:rPr lang="en-US" altLang="en-US" sz="2000">
                <a:solidFill>
                  <a:schemeClr val="bg1"/>
                </a:solidFill>
              </a:rPr>
              <a:t>hợp chặt chẽ giữa đấu tranh </a:t>
            </a:r>
          </a:p>
          <a:p>
            <a:pPr algn="ctr"/>
            <a:r>
              <a:rPr lang="en-US" altLang="en-US" sz="2000">
                <a:solidFill>
                  <a:schemeClr val="bg1"/>
                </a:solidFill>
              </a:rPr>
              <a:t>quân sự, chính trị, ngoại giao, </a:t>
            </a:r>
          </a:p>
          <a:p>
            <a:pPr algn="ctr"/>
            <a:r>
              <a:rPr lang="en-US" altLang="en-US" sz="2000">
                <a:solidFill>
                  <a:schemeClr val="bg1"/>
                </a:solidFill>
              </a:rPr>
              <a:t>kinh tế, văn hóa, tư tưởng</a:t>
            </a:r>
            <a:endParaRPr lang="en-US" altLang="en-US" sz="2000">
              <a:solidFill>
                <a:schemeClr val="bg1"/>
              </a:solidFill>
              <a:cs typeface="Arial" panose="020B0604020202020204" pitchFamily="34" charset="0"/>
            </a:endParaRPr>
          </a:p>
        </p:txBody>
      </p:sp>
      <p:sp>
        <p:nvSpPr>
          <p:cNvPr id="65549" name="AutoShape 13">
            <a:extLst>
              <a:ext uri="{FF2B5EF4-FFF2-40B4-BE49-F238E27FC236}">
                <a16:creationId xmlns:a16="http://schemas.microsoft.com/office/drawing/2014/main" id="{371BD414-59CE-46FF-8432-D43DD9D17500}"/>
              </a:ext>
            </a:extLst>
          </p:cNvPr>
          <p:cNvSpPr>
            <a:spLocks noChangeArrowheads="1"/>
          </p:cNvSpPr>
          <p:nvPr/>
        </p:nvSpPr>
        <p:spPr bwMode="auto">
          <a:xfrm>
            <a:off x="228600" y="2286000"/>
            <a:ext cx="419100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200" noProof="1">
                <a:solidFill>
                  <a:schemeClr val="bg1"/>
                </a:solidFill>
                <a:latin typeface="Arial" panose="02080604020202020204" pitchFamily="34" charset="0"/>
                <a:cs typeface="Arial" panose="02080604020202020204" pitchFamily="34" charset="0"/>
              </a:rPr>
              <a:t> A. Cuộc chiến tranh to</a:t>
            </a:r>
            <a:r>
              <a:rPr sz="2200" noProof="1">
                <a:solidFill>
                  <a:schemeClr val="bg1"/>
                </a:solidFill>
                <a:latin typeface="Arial" panose="02080604020202020204" pitchFamily="34" charset="0"/>
                <a:ea typeface="Arial" panose="02080604020202020204" pitchFamily="34" charset="0"/>
              </a:rPr>
              <a:t>à</a:t>
            </a:r>
            <a:r>
              <a:rPr sz="2200" noProof="1">
                <a:solidFill>
                  <a:schemeClr val="bg1"/>
                </a:solidFill>
                <a:latin typeface="Arial" panose="02080604020202020204" pitchFamily="34" charset="0"/>
                <a:cs typeface="Arial" panose="02080604020202020204" pitchFamily="34" charset="0"/>
              </a:rPr>
              <a:t>n </a:t>
            </a:r>
          </a:p>
          <a:p>
            <a:pPr algn="ctr" eaLnBrk="0" hangingPunct="0"/>
            <a:r>
              <a:rPr sz="2200" noProof="1">
                <a:solidFill>
                  <a:schemeClr val="bg1"/>
                </a:solidFill>
                <a:latin typeface="Arial" panose="02080604020202020204" pitchFamily="34" charset="0"/>
                <a:cs typeface="Arial" panose="02080604020202020204" pitchFamily="34" charset="0"/>
              </a:rPr>
              <a:t>dân, đánh địch trên mọi mặt trận</a:t>
            </a:r>
          </a:p>
          <a:p>
            <a:pPr algn="ctr" eaLnBrk="0" hangingPunct="0"/>
            <a:r>
              <a:rPr sz="2200" noProof="1">
                <a:solidFill>
                  <a:schemeClr val="bg1"/>
                </a:solidFill>
                <a:latin typeface="Arial" panose="02080604020202020204" pitchFamily="34" charset="0"/>
                <a:cs typeface="Arial" panose="02080604020202020204" pitchFamily="34" charset="0"/>
              </a:rPr>
              <a:t> chính trị, quân sự, ngoại giao, </a:t>
            </a:r>
          </a:p>
          <a:p>
            <a:pPr algn="ctr" eaLnBrk="0" hangingPunct="0"/>
            <a:r>
              <a:rPr sz="2200" noProof="1">
                <a:solidFill>
                  <a:schemeClr val="bg1"/>
                </a:solidFill>
                <a:latin typeface="Arial" panose="02080604020202020204" pitchFamily="34" charset="0"/>
                <a:cs typeface="Arial" panose="02080604020202020204" pitchFamily="34" charset="0"/>
              </a:rPr>
              <a:t>trên cả ba vùng chiến lược</a:t>
            </a:r>
            <a:endParaRPr lang="vi-VN" altLang="x-none" sz="2200" b="1" noProof="1">
              <a:solidFill>
                <a:schemeClr val="bg1"/>
              </a:solidFill>
              <a:latin typeface="Arial" panose="02080604020202020204" pitchFamily="34" charset="0"/>
            </a:endParaRPr>
          </a:p>
        </p:txBody>
      </p:sp>
      <p:sp>
        <p:nvSpPr>
          <p:cNvPr id="27" name="AutoShape 13">
            <a:extLst>
              <a:ext uri="{FF2B5EF4-FFF2-40B4-BE49-F238E27FC236}">
                <a16:creationId xmlns:a16="http://schemas.microsoft.com/office/drawing/2014/main" id="{3C136AD7-575E-4A81-A458-C321CF827D62}"/>
              </a:ext>
            </a:extLst>
          </p:cNvPr>
          <p:cNvSpPr>
            <a:spLocks noChangeArrowheads="1"/>
          </p:cNvSpPr>
          <p:nvPr/>
        </p:nvSpPr>
        <p:spPr bwMode="auto">
          <a:xfrm>
            <a:off x="4648200" y="2362200"/>
            <a:ext cx="4267200" cy="1524000"/>
          </a:xfrm>
          <a:prstGeom prst="flowChartTerminator">
            <a:avLst/>
          </a:prstGeom>
          <a:solidFill>
            <a:schemeClr val="accent6"/>
          </a:solidFill>
          <a:ln w="9525">
            <a:solidFill>
              <a:srgbClr val="3366FF"/>
            </a:solidFill>
            <a:miter lim="800000"/>
          </a:ln>
        </p:spPr>
        <p:txBody>
          <a:bodyPr wrap="none" anchor="ctr"/>
          <a:lstStyle/>
          <a:p>
            <a:pPr algn="ctr" eaLnBrk="0" hangingPunct="0"/>
            <a:r>
              <a:rPr sz="2200" noProof="1">
                <a:solidFill>
                  <a:schemeClr val="bg1"/>
                </a:solidFill>
                <a:latin typeface="Arial" panose="02080604020202020204" pitchFamily="34" charset="0"/>
                <a:cs typeface="Arial" panose="02080604020202020204" pitchFamily="34" charset="0"/>
              </a:rPr>
              <a:t> B. Chiến tranh trên cả nước, </a:t>
            </a:r>
          </a:p>
          <a:p>
            <a:pPr algn="ctr" eaLnBrk="0" hangingPunct="0"/>
            <a:r>
              <a:rPr sz="2200" noProof="1">
                <a:solidFill>
                  <a:schemeClr val="bg1"/>
                </a:solidFill>
                <a:latin typeface="Arial" panose="02080604020202020204" pitchFamily="34" charset="0"/>
                <a:cs typeface="Arial" panose="02080604020202020204" pitchFamily="34" charset="0"/>
              </a:rPr>
              <a:t>trên mọi mặt trận, lấy thắng lợi </a:t>
            </a:r>
          </a:p>
          <a:p>
            <a:pPr algn="ctr" eaLnBrk="0" hangingPunct="0"/>
            <a:r>
              <a:rPr sz="2200" noProof="1">
                <a:solidFill>
                  <a:schemeClr val="bg1"/>
                </a:solidFill>
                <a:latin typeface="Arial" panose="02080604020202020204" pitchFamily="34" charset="0"/>
                <a:cs typeface="Arial" panose="02080604020202020204" pitchFamily="34" charset="0"/>
              </a:rPr>
              <a:t>quân sự l</a:t>
            </a:r>
            <a:r>
              <a:rPr sz="2200" noProof="1">
                <a:solidFill>
                  <a:schemeClr val="bg1"/>
                </a:solidFill>
                <a:latin typeface="Arial" panose="02080604020202020204" pitchFamily="34" charset="0"/>
                <a:ea typeface="Arial" panose="02080604020202020204" pitchFamily="34" charset="0"/>
              </a:rPr>
              <a:t>à</a:t>
            </a:r>
            <a:r>
              <a:rPr sz="2200" noProof="1">
                <a:solidFill>
                  <a:schemeClr val="bg1"/>
                </a:solidFill>
                <a:latin typeface="Arial" panose="02080604020202020204" pitchFamily="34" charset="0"/>
                <a:cs typeface="Arial" panose="02080604020202020204" pitchFamily="34" charset="0"/>
              </a:rPr>
              <a:t> l</a:t>
            </a:r>
            <a:r>
              <a:rPr sz="2200" noProof="1">
                <a:solidFill>
                  <a:schemeClr val="bg1"/>
                </a:solidFill>
                <a:latin typeface="Arial" panose="02080604020202020204" pitchFamily="34" charset="0"/>
                <a:ea typeface="Arial" panose="02080604020202020204" pitchFamily="34" charset="0"/>
              </a:rPr>
              <a:t>à</a:t>
            </a:r>
            <a:r>
              <a:rPr sz="2200" noProof="1">
                <a:solidFill>
                  <a:schemeClr val="bg1"/>
                </a:solidFill>
                <a:latin typeface="Arial" panose="02080604020202020204" pitchFamily="34" charset="0"/>
                <a:cs typeface="Arial" panose="02080604020202020204" pitchFamily="34" charset="0"/>
              </a:rPr>
              <a:t> yếu tố quyết định </a:t>
            </a:r>
          </a:p>
          <a:p>
            <a:pPr algn="ctr" eaLnBrk="0" hangingPunct="0"/>
            <a:r>
              <a:rPr sz="2200" noProof="1">
                <a:solidFill>
                  <a:schemeClr val="bg1"/>
                </a:solidFill>
                <a:latin typeface="Arial" panose="02080604020202020204" pitchFamily="34" charset="0"/>
                <a:cs typeface="Arial" panose="02080604020202020204" pitchFamily="34" charset="0"/>
              </a:rPr>
              <a:t>gi</a:t>
            </a:r>
            <a:r>
              <a:rPr sz="2200" noProof="1">
                <a:solidFill>
                  <a:schemeClr val="bg1"/>
                </a:solidFill>
                <a:latin typeface="Arial" panose="02080604020202020204" pitchFamily="34" charset="0"/>
                <a:ea typeface="Arial" panose="02080604020202020204" pitchFamily="34" charset="0"/>
              </a:rPr>
              <a:t>à</a:t>
            </a:r>
            <a:r>
              <a:rPr sz="2200" noProof="1">
                <a:solidFill>
                  <a:schemeClr val="bg1"/>
                </a:solidFill>
                <a:latin typeface="Arial" panose="02080604020202020204" pitchFamily="34" charset="0"/>
                <a:cs typeface="Arial" panose="02080604020202020204" pitchFamily="34" charset="0"/>
              </a:rPr>
              <a:t>nh thắng lợi</a:t>
            </a:r>
            <a:endParaRPr lang="vi-VN" altLang="x-none" sz="2200" b="1" noProof="1">
              <a:solidFill>
                <a:schemeClr val="bg1"/>
              </a:solidFill>
              <a:latin typeface="Arial" panose="02080604020202020204" pitchFamily="34" charset="0"/>
            </a:endParaRPr>
          </a:p>
        </p:txBody>
      </p:sp>
      <p:sp>
        <p:nvSpPr>
          <p:cNvPr id="28" name="AutoShape 13">
            <a:extLst>
              <a:ext uri="{FF2B5EF4-FFF2-40B4-BE49-F238E27FC236}">
                <a16:creationId xmlns:a16="http://schemas.microsoft.com/office/drawing/2014/main" id="{97F3ABA1-F3A0-45EE-A986-6593A713151C}"/>
              </a:ext>
            </a:extLst>
          </p:cNvPr>
          <p:cNvSpPr>
            <a:spLocks noChangeArrowheads="1"/>
          </p:cNvSpPr>
          <p:nvPr/>
        </p:nvSpPr>
        <p:spPr bwMode="auto">
          <a:xfrm>
            <a:off x="4648200" y="4191000"/>
            <a:ext cx="4267200" cy="1600200"/>
          </a:xfrm>
          <a:prstGeom prst="flowChartTerminator">
            <a:avLst/>
          </a:prstGeom>
          <a:solidFill>
            <a:schemeClr val="accent6"/>
          </a:solidFill>
          <a:ln w="9525">
            <a:solidFill>
              <a:srgbClr val="3366FF"/>
            </a:solidFill>
            <a:miter lim="800000"/>
          </a:ln>
        </p:spPr>
        <p:txBody>
          <a:bodyPr wrap="none" anchor="ctr"/>
          <a:lstStyle/>
          <a:p>
            <a:pPr algn="ctr"/>
            <a:r>
              <a:rPr sz="2400" noProof="1">
                <a:solidFill>
                  <a:schemeClr val="bg1"/>
                </a:solidFill>
                <a:latin typeface="Arial" panose="02080604020202020204" pitchFamily="34" charset="0"/>
                <a:cs typeface="Arial" panose="02080604020202020204" pitchFamily="34" charset="0"/>
              </a:rPr>
              <a:t> D. Cuộc chiến tranh chính</a:t>
            </a:r>
          </a:p>
          <a:p>
            <a:pPr algn="ctr"/>
            <a:r>
              <a:rPr sz="2400" noProof="1">
                <a:solidFill>
                  <a:schemeClr val="bg1"/>
                </a:solidFill>
                <a:latin typeface="Arial" panose="02080604020202020204" pitchFamily="34" charset="0"/>
                <a:cs typeface="Arial" panose="02080604020202020204" pitchFamily="34" charset="0"/>
              </a:rPr>
              <a:t> nghĩa, tự vệ bằng sức mạnh</a:t>
            </a:r>
          </a:p>
          <a:p>
            <a:pPr algn="ctr"/>
            <a:r>
              <a:rPr sz="2400" noProof="1">
                <a:solidFill>
                  <a:schemeClr val="bg1"/>
                </a:solidFill>
                <a:latin typeface="Arial" panose="02080604020202020204" pitchFamily="34" charset="0"/>
                <a:cs typeface="Arial" panose="02080604020202020204" pitchFamily="34" charset="0"/>
              </a:rPr>
              <a:t> của cả dân tộc để bảo vệ </a:t>
            </a:r>
          </a:p>
          <a:p>
            <a:pPr algn="ctr"/>
            <a:r>
              <a:rPr sz="2400" noProof="1">
                <a:solidFill>
                  <a:schemeClr val="bg1"/>
                </a:solidFill>
                <a:latin typeface="Arial" panose="02080604020202020204" pitchFamily="34" charset="0"/>
                <a:cs typeface="Arial" panose="02080604020202020204" pitchFamily="34" charset="0"/>
              </a:rPr>
              <a:t>độc lập tự do, lãnh thổ</a:t>
            </a:r>
            <a:endParaRPr sz="2400" b="1" noProof="1">
              <a:solidFill>
                <a:schemeClr val="bg1"/>
              </a:solidFill>
              <a:latin typeface="Arial" panose="02080604020202020204" pitchFamily="34" charset="0"/>
            </a:endParaRPr>
          </a:p>
        </p:txBody>
      </p:sp>
      <p:sp>
        <p:nvSpPr>
          <p:cNvPr id="59398" name="Rectangle: Rounded Corners 7">
            <a:extLst>
              <a:ext uri="{FF2B5EF4-FFF2-40B4-BE49-F238E27FC236}">
                <a16:creationId xmlns:a16="http://schemas.microsoft.com/office/drawing/2014/main" id="{E71795E8-BE17-49FA-B72A-3CF3F9C1965C}"/>
              </a:ext>
            </a:extLst>
          </p:cNvPr>
          <p:cNvSpPr>
            <a:spLocks noChangeArrowheads="1"/>
          </p:cNvSpPr>
          <p:nvPr/>
        </p:nvSpPr>
        <p:spPr bwMode="auto">
          <a:xfrm>
            <a:off x="88900" y="914400"/>
            <a:ext cx="1006475"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23</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Text Box 4">
            <a:extLst>
              <a:ext uri="{FF2B5EF4-FFF2-40B4-BE49-F238E27FC236}">
                <a16:creationId xmlns:a16="http://schemas.microsoft.com/office/drawing/2014/main" id="{03081F11-9695-4DC2-A37F-328B37C97B2E}"/>
              </a:ext>
            </a:extLst>
          </p:cNvPr>
          <p:cNvSpPr txBox="1">
            <a:spLocks noChangeArrowheads="1"/>
          </p:cNvSpPr>
          <p:nvPr/>
        </p:nvSpPr>
        <p:spPr bwMode="auto">
          <a:xfrm>
            <a:off x="1535113" y="884238"/>
            <a:ext cx="70866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3200" i="1"/>
              <a:t>Tính hiện đại trong chiến tranh nhân dân BVTQ ở Việt Nam l</a:t>
            </a:r>
            <a:r>
              <a:rPr lang="en-US" altLang="en-US" sz="3200" i="1">
                <a:cs typeface="Arial" panose="020B0604020202020204" pitchFamily="34" charset="0"/>
              </a:rPr>
              <a:t>à</a:t>
            </a:r>
            <a:r>
              <a:rPr lang="en-US" altLang="en-US" sz="3200" i="1"/>
              <a:t> hiện đại về: </a:t>
            </a:r>
            <a:endParaRPr lang="en-US" altLang="en-US" sz="3200" i="1">
              <a:cs typeface="Arial" panose="020B0604020202020204" pitchFamily="34" charset="0"/>
            </a:endParaRPr>
          </a:p>
        </p:txBody>
      </p:sp>
      <p:sp>
        <p:nvSpPr>
          <p:cNvPr id="61442" name="AutoShape 5">
            <a:extLst>
              <a:ext uri="{FF2B5EF4-FFF2-40B4-BE49-F238E27FC236}">
                <a16:creationId xmlns:a16="http://schemas.microsoft.com/office/drawing/2014/main" id="{C7A622CA-5BB2-4025-BA44-F941F93B886B}"/>
              </a:ext>
            </a:extLst>
          </p:cNvPr>
          <p:cNvSpPr>
            <a:spLocks noChangeArrowheads="1"/>
          </p:cNvSpPr>
          <p:nvPr/>
        </p:nvSpPr>
        <p:spPr bwMode="auto">
          <a:xfrm>
            <a:off x="4648200" y="2286000"/>
            <a:ext cx="42672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B. Vũ khí, trang bị, tri thức </a:t>
            </a:r>
          </a:p>
          <a:p>
            <a:pPr algn="ctr"/>
            <a:r>
              <a:rPr lang="en-US" altLang="en-US" sz="2000">
                <a:solidFill>
                  <a:schemeClr val="bg1"/>
                </a:solidFill>
              </a:rPr>
              <a:t>v</a:t>
            </a:r>
            <a:r>
              <a:rPr lang="en-US" altLang="en-US" sz="2000">
                <a:solidFill>
                  <a:schemeClr val="bg1"/>
                </a:solidFill>
                <a:cs typeface="Arial" panose="020B0604020202020204" pitchFamily="34" charset="0"/>
              </a:rPr>
              <a:t>à</a:t>
            </a:r>
            <a:r>
              <a:rPr lang="en-US" altLang="en-US" sz="2000">
                <a:solidFill>
                  <a:schemeClr val="bg1"/>
                </a:solidFill>
              </a:rPr>
              <a:t> nghệ thuật quân sự</a:t>
            </a:r>
            <a:endParaRPr lang="en-US" altLang="en-US" sz="2000">
              <a:solidFill>
                <a:schemeClr val="bg1"/>
              </a:solidFill>
              <a:cs typeface="Arial" panose="020B0604020202020204" pitchFamily="34" charset="0"/>
            </a:endParaRPr>
          </a:p>
        </p:txBody>
      </p:sp>
      <p:sp>
        <p:nvSpPr>
          <p:cNvPr id="65549" name="AutoShape 13">
            <a:extLst>
              <a:ext uri="{FF2B5EF4-FFF2-40B4-BE49-F238E27FC236}">
                <a16:creationId xmlns:a16="http://schemas.microsoft.com/office/drawing/2014/main" id="{6FB1A098-9C8A-4785-8A50-507BE6DA2145}"/>
              </a:ext>
            </a:extLst>
          </p:cNvPr>
          <p:cNvSpPr>
            <a:spLocks noChangeArrowheads="1"/>
          </p:cNvSpPr>
          <p:nvPr/>
        </p:nvSpPr>
        <p:spPr bwMode="auto">
          <a:xfrm>
            <a:off x="4648200" y="4191000"/>
            <a:ext cx="4267200" cy="1600200"/>
          </a:xfrm>
          <a:prstGeom prst="flowChartTerminator">
            <a:avLst/>
          </a:prstGeom>
          <a:solidFill>
            <a:schemeClr val="accent6"/>
          </a:solidFill>
          <a:ln w="9525">
            <a:solidFill>
              <a:srgbClr val="3366FF"/>
            </a:solidFill>
            <a:miter lim="800000"/>
          </a:ln>
        </p:spPr>
        <p:txBody>
          <a:bodyPr wrap="none" anchor="ctr"/>
          <a:lstStyle/>
          <a:p>
            <a:pPr algn="ctr"/>
            <a:r>
              <a:rPr sz="2600" noProof="1">
                <a:solidFill>
                  <a:schemeClr val="bg1"/>
                </a:solidFill>
                <a:latin typeface="Arial" panose="02080604020202020204" pitchFamily="34" charset="0"/>
                <a:cs typeface="Arial" panose="02080604020202020204" pitchFamily="34" charset="0"/>
              </a:rPr>
              <a:t> D. Vũ khí, trang bị </a:t>
            </a:r>
          </a:p>
          <a:p>
            <a:pPr algn="ctr"/>
            <a:r>
              <a:rPr sz="2600" noProof="1">
                <a:solidFill>
                  <a:schemeClr val="bg1"/>
                </a:solidFill>
                <a:latin typeface="Arial" panose="02080604020202020204" pitchFamily="34" charset="0"/>
                <a:cs typeface="Arial" panose="02080604020202020204" pitchFamily="34" charset="0"/>
              </a:rPr>
              <a:t>v</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 hệ thống phòng thủ</a:t>
            </a:r>
            <a:endParaRPr sz="2600" b="1" noProof="1">
              <a:solidFill>
                <a:schemeClr val="bg1"/>
              </a:solidFill>
              <a:latin typeface="Times New Roman" pitchFamily="18" charset="0"/>
              <a:ea typeface="Times New Roman" pitchFamily="18" charset="0"/>
            </a:endParaRPr>
          </a:p>
        </p:txBody>
      </p:sp>
      <p:sp>
        <p:nvSpPr>
          <p:cNvPr id="26" name="AutoShape 13">
            <a:extLst>
              <a:ext uri="{FF2B5EF4-FFF2-40B4-BE49-F238E27FC236}">
                <a16:creationId xmlns:a16="http://schemas.microsoft.com/office/drawing/2014/main" id="{18B4179B-EB60-471F-A5A8-BF1C57D8A463}"/>
              </a:ext>
            </a:extLst>
          </p:cNvPr>
          <p:cNvSpPr>
            <a:spLocks noChangeArrowheads="1"/>
          </p:cNvSpPr>
          <p:nvPr/>
        </p:nvSpPr>
        <p:spPr bwMode="auto">
          <a:xfrm>
            <a:off x="228600" y="2286000"/>
            <a:ext cx="419100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600" noProof="1">
                <a:solidFill>
                  <a:schemeClr val="bg1"/>
                </a:solidFill>
                <a:latin typeface="Arial" panose="02080604020202020204" pitchFamily="34" charset="0"/>
                <a:cs typeface="Arial" panose="02080604020202020204" pitchFamily="34" charset="0"/>
              </a:rPr>
              <a:t> A. Khí t</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i, phương tiện, </a:t>
            </a:r>
          </a:p>
          <a:p>
            <a:pPr algn="ctr" eaLnBrk="0" hangingPunct="0"/>
            <a:r>
              <a:rPr sz="2600" noProof="1">
                <a:solidFill>
                  <a:schemeClr val="bg1"/>
                </a:solidFill>
                <a:latin typeface="Arial" panose="02080604020202020204" pitchFamily="34" charset="0"/>
                <a:cs typeface="Arial" panose="02080604020202020204" pitchFamily="34" charset="0"/>
              </a:rPr>
              <a:t>cách đánh v</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 thế trận </a:t>
            </a:r>
            <a:endParaRPr lang="vi-VN" altLang="x-none" sz="2600" b="1" noProof="1">
              <a:solidFill>
                <a:schemeClr val="bg1"/>
              </a:solidFill>
              <a:latin typeface="Arial" panose="02080604020202020204" pitchFamily="34" charset="0"/>
            </a:endParaRPr>
          </a:p>
        </p:txBody>
      </p:sp>
      <p:sp>
        <p:nvSpPr>
          <p:cNvPr id="27" name="AutoShape 13">
            <a:extLst>
              <a:ext uri="{FF2B5EF4-FFF2-40B4-BE49-F238E27FC236}">
                <a16:creationId xmlns:a16="http://schemas.microsoft.com/office/drawing/2014/main" id="{18712610-591E-4A7E-97D6-A31013659651}"/>
              </a:ext>
            </a:extLst>
          </p:cNvPr>
          <p:cNvSpPr>
            <a:spLocks noChangeArrowheads="1"/>
          </p:cNvSpPr>
          <p:nvPr/>
        </p:nvSpPr>
        <p:spPr bwMode="auto">
          <a:xfrm>
            <a:off x="228600" y="4191000"/>
            <a:ext cx="4191000" cy="1600200"/>
          </a:xfrm>
          <a:prstGeom prst="flowChartTerminator">
            <a:avLst/>
          </a:prstGeom>
          <a:solidFill>
            <a:schemeClr val="accent6"/>
          </a:solidFill>
          <a:ln w="9525">
            <a:solidFill>
              <a:srgbClr val="3366FF"/>
            </a:solidFill>
            <a:miter lim="800000"/>
          </a:ln>
        </p:spPr>
        <p:txBody>
          <a:bodyPr wrap="none" anchor="ctr"/>
          <a:lstStyle/>
          <a:p>
            <a:pPr algn="ctr"/>
            <a:r>
              <a:rPr sz="2600" noProof="1">
                <a:solidFill>
                  <a:schemeClr val="bg1"/>
                </a:solidFill>
                <a:latin typeface="Arial" panose="02080604020202020204" pitchFamily="34" charset="0"/>
                <a:cs typeface="Arial" panose="02080604020202020204" pitchFamily="34" charset="0"/>
              </a:rPr>
              <a:t> C. Tri thức lực lượng</a:t>
            </a:r>
          </a:p>
          <a:p>
            <a:pPr algn="ctr"/>
            <a:r>
              <a:rPr sz="2600" noProof="1">
                <a:solidFill>
                  <a:schemeClr val="bg1"/>
                </a:solidFill>
                <a:latin typeface="Arial" panose="02080604020202020204" pitchFamily="34" charset="0"/>
                <a:cs typeface="Arial" panose="02080604020202020204" pitchFamily="34" charset="0"/>
              </a:rPr>
              <a:t> vũ trang v</a:t>
            </a:r>
            <a:r>
              <a:rPr sz="2600" noProof="1">
                <a:solidFill>
                  <a:schemeClr val="bg1"/>
                </a:solidFill>
                <a:latin typeface="Arial" panose="02080604020202020204" pitchFamily="34" charset="0"/>
                <a:ea typeface="Arial" panose="02080604020202020204" pitchFamily="34" charset="0"/>
              </a:rPr>
              <a:t>à</a:t>
            </a:r>
            <a:r>
              <a:rPr sz="2600" noProof="1">
                <a:solidFill>
                  <a:schemeClr val="bg1"/>
                </a:solidFill>
                <a:latin typeface="Arial" panose="02080604020202020204" pitchFamily="34" charset="0"/>
                <a:cs typeface="Arial" panose="02080604020202020204" pitchFamily="34" charset="0"/>
              </a:rPr>
              <a:t> vũ khí, trang bị</a:t>
            </a:r>
            <a:endParaRPr sz="2600" b="1" noProof="1">
              <a:solidFill>
                <a:schemeClr val="bg1"/>
              </a:solidFill>
              <a:latin typeface="Times New Roman" pitchFamily="18" charset="0"/>
              <a:ea typeface="Times New Roman" pitchFamily="18" charset="0"/>
            </a:endParaRPr>
          </a:p>
        </p:txBody>
      </p:sp>
      <p:sp>
        <p:nvSpPr>
          <p:cNvPr id="61446" name="Rectangle: Rounded Corners 7">
            <a:extLst>
              <a:ext uri="{FF2B5EF4-FFF2-40B4-BE49-F238E27FC236}">
                <a16:creationId xmlns:a16="http://schemas.microsoft.com/office/drawing/2014/main" id="{869C635B-7051-4FC0-BCFD-D013D328E887}"/>
              </a:ext>
            </a:extLst>
          </p:cNvPr>
          <p:cNvSpPr>
            <a:spLocks noChangeArrowheads="1"/>
          </p:cNvSpPr>
          <p:nvPr/>
        </p:nvSpPr>
        <p:spPr bwMode="auto">
          <a:xfrm>
            <a:off x="88900" y="914400"/>
            <a:ext cx="1006475"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24</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89" name="Text Box 4">
            <a:extLst>
              <a:ext uri="{FF2B5EF4-FFF2-40B4-BE49-F238E27FC236}">
                <a16:creationId xmlns:a16="http://schemas.microsoft.com/office/drawing/2014/main" id="{5291FB23-5A71-478B-A3D7-078D5807FB13}"/>
              </a:ext>
            </a:extLst>
          </p:cNvPr>
          <p:cNvSpPr txBox="1">
            <a:spLocks noChangeArrowheads="1"/>
          </p:cNvSpPr>
          <p:nvPr/>
        </p:nvSpPr>
        <p:spPr bwMode="auto">
          <a:xfrm>
            <a:off x="1393825" y="914400"/>
            <a:ext cx="7391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3000" i="1"/>
              <a:t>Quan điểm thực hiện to</a:t>
            </a:r>
            <a:r>
              <a:rPr lang="en-US" altLang="en-US" sz="3000" i="1">
                <a:cs typeface="Arial" panose="020B0604020202020204" pitchFamily="34" charset="0"/>
              </a:rPr>
              <a:t>à</a:t>
            </a:r>
            <a:r>
              <a:rPr lang="en-US" altLang="en-US" sz="3000" i="1"/>
              <a:t>n dân đánh giặc trong CTND bảo vệ tổ quốc có ý nghĩa l</a:t>
            </a:r>
            <a:r>
              <a:rPr lang="en-US" altLang="en-US" sz="3000" i="1">
                <a:cs typeface="Arial" panose="020B0604020202020204" pitchFamily="34" charset="0"/>
              </a:rPr>
              <a:t>à</a:t>
            </a:r>
            <a:r>
              <a:rPr lang="en-US" altLang="en-US" sz="3000" i="1"/>
              <a:t>:</a:t>
            </a:r>
            <a:endParaRPr lang="en-US" altLang="en-US" sz="3000" i="1">
              <a:cs typeface="Arial" panose="020B0604020202020204" pitchFamily="34" charset="0"/>
            </a:endParaRPr>
          </a:p>
        </p:txBody>
      </p:sp>
      <p:sp>
        <p:nvSpPr>
          <p:cNvPr id="63490" name="AutoShape 5">
            <a:extLst>
              <a:ext uri="{FF2B5EF4-FFF2-40B4-BE49-F238E27FC236}">
                <a16:creationId xmlns:a16="http://schemas.microsoft.com/office/drawing/2014/main" id="{52AED26A-ED99-49E7-B587-2B854ECB3984}"/>
              </a:ext>
            </a:extLst>
          </p:cNvPr>
          <p:cNvSpPr>
            <a:spLocks noChangeArrowheads="1"/>
          </p:cNvSpPr>
          <p:nvPr/>
        </p:nvSpPr>
        <p:spPr bwMode="auto">
          <a:xfrm>
            <a:off x="228600" y="4191000"/>
            <a:ext cx="4191000" cy="1589088"/>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C. Cơ sở để huy động</a:t>
            </a:r>
          </a:p>
          <a:p>
            <a:pPr algn="ctr"/>
            <a:r>
              <a:rPr lang="en-US" altLang="en-US" sz="2000">
                <a:solidFill>
                  <a:schemeClr val="bg1"/>
                </a:solidFill>
              </a:rPr>
              <a:t>được lực lượng to</a:t>
            </a:r>
            <a:r>
              <a:rPr lang="en-US" altLang="en-US" sz="2000">
                <a:solidFill>
                  <a:schemeClr val="bg1"/>
                </a:solidFill>
                <a:cs typeface="Arial" panose="020B0604020202020204" pitchFamily="34" charset="0"/>
              </a:rPr>
              <a:t>à</a:t>
            </a:r>
            <a:r>
              <a:rPr lang="en-US" altLang="en-US" sz="2000">
                <a:solidFill>
                  <a:schemeClr val="bg1"/>
                </a:solidFill>
              </a:rPr>
              <a:t>n dân</a:t>
            </a:r>
          </a:p>
          <a:p>
            <a:pPr algn="ctr"/>
            <a:r>
              <a:rPr lang="en-US" altLang="en-US" sz="2000">
                <a:solidFill>
                  <a:schemeClr val="bg1"/>
                </a:solidFill>
              </a:rPr>
              <a:t>tham gia đánh giặc</a:t>
            </a:r>
            <a:endParaRPr lang="en-US" altLang="en-US" sz="2000">
              <a:solidFill>
                <a:schemeClr val="bg1"/>
              </a:solidFill>
              <a:cs typeface="Arial" panose="020B0604020202020204" pitchFamily="34" charset="0"/>
            </a:endParaRPr>
          </a:p>
        </p:txBody>
      </p:sp>
      <p:sp>
        <p:nvSpPr>
          <p:cNvPr id="30" name="AutoShape 13">
            <a:extLst>
              <a:ext uri="{FF2B5EF4-FFF2-40B4-BE49-F238E27FC236}">
                <a16:creationId xmlns:a16="http://schemas.microsoft.com/office/drawing/2014/main" id="{DCFBD6B7-2D57-4D22-B00D-450486ACFA99}"/>
              </a:ext>
            </a:extLst>
          </p:cNvPr>
          <p:cNvSpPr>
            <a:spLocks noChangeArrowheads="1"/>
          </p:cNvSpPr>
          <p:nvPr/>
        </p:nvSpPr>
        <p:spPr bwMode="auto">
          <a:xfrm>
            <a:off x="4648200" y="2286000"/>
            <a:ext cx="4259263"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500" noProof="1">
                <a:solidFill>
                  <a:schemeClr val="bg1"/>
                </a:solidFill>
                <a:latin typeface="Arial" panose="02080604020202020204" pitchFamily="34" charset="0"/>
                <a:cs typeface="Arial" panose="02080604020202020204" pitchFamily="34" charset="0"/>
              </a:rPr>
              <a:t> B. Điều kiện để mỗi </a:t>
            </a:r>
          </a:p>
          <a:p>
            <a:pPr algn="ctr" eaLnBrk="0" hangingPunct="0"/>
            <a:r>
              <a:rPr sz="2500" noProof="1">
                <a:solidFill>
                  <a:schemeClr val="bg1"/>
                </a:solidFill>
                <a:latin typeface="Arial" panose="02080604020202020204" pitchFamily="34" charset="0"/>
                <a:cs typeface="Arial" panose="02080604020202020204" pitchFamily="34" charset="0"/>
              </a:rPr>
              <a:t>người dân được tham gia </a:t>
            </a:r>
          </a:p>
          <a:p>
            <a:pPr algn="ctr" eaLnBrk="0" hangingPunct="0"/>
            <a:r>
              <a:rPr sz="2500" noProof="1">
                <a:solidFill>
                  <a:schemeClr val="bg1"/>
                </a:solidFill>
                <a:latin typeface="Arial" panose="02080604020202020204" pitchFamily="34" charset="0"/>
                <a:cs typeface="Arial" panose="02080604020202020204" pitchFamily="34" charset="0"/>
              </a:rPr>
              <a:t>đánh giặc, giữ nước </a:t>
            </a:r>
            <a:endParaRPr lang="vi-VN" altLang="x-none" sz="2500" b="1" noProof="1">
              <a:solidFill>
                <a:schemeClr val="bg1"/>
              </a:solidFill>
              <a:latin typeface="Arial" panose="02080604020202020204" pitchFamily="34" charset="0"/>
            </a:endParaRPr>
          </a:p>
        </p:txBody>
      </p:sp>
      <p:sp>
        <p:nvSpPr>
          <p:cNvPr id="26" name="AutoShape 13">
            <a:extLst>
              <a:ext uri="{FF2B5EF4-FFF2-40B4-BE49-F238E27FC236}">
                <a16:creationId xmlns:a16="http://schemas.microsoft.com/office/drawing/2014/main" id="{6D9EDB3D-8631-4108-941C-059D507DC7CC}"/>
              </a:ext>
            </a:extLst>
          </p:cNvPr>
          <p:cNvSpPr>
            <a:spLocks noChangeArrowheads="1"/>
          </p:cNvSpPr>
          <p:nvPr/>
        </p:nvSpPr>
        <p:spPr bwMode="auto">
          <a:xfrm>
            <a:off x="228600" y="2286000"/>
            <a:ext cx="4191000" cy="1600200"/>
          </a:xfrm>
          <a:prstGeom prst="flowChartTerminator">
            <a:avLst/>
          </a:prstGeom>
          <a:solidFill>
            <a:schemeClr val="accent6"/>
          </a:solidFill>
          <a:ln w="9525">
            <a:solidFill>
              <a:srgbClr val="3366FF"/>
            </a:solidFill>
            <a:miter lim="800000"/>
          </a:ln>
        </p:spPr>
        <p:txBody>
          <a:bodyPr wrap="none" anchor="ctr"/>
          <a:lstStyle/>
          <a:p>
            <a:pPr algn="ctr"/>
            <a:r>
              <a:rPr sz="2500" noProof="1">
                <a:solidFill>
                  <a:schemeClr val="bg1"/>
                </a:solidFill>
                <a:latin typeface="Arial" panose="02080604020202020204" pitchFamily="34" charset="0"/>
                <a:cs typeface="Arial" panose="02080604020202020204" pitchFamily="34" charset="0"/>
              </a:rPr>
              <a:t> A. Cơ sở để phát huy </a:t>
            </a:r>
          </a:p>
          <a:p>
            <a:pPr algn="ctr"/>
            <a:r>
              <a:rPr sz="2500" noProof="1">
                <a:solidFill>
                  <a:schemeClr val="bg1"/>
                </a:solidFill>
                <a:latin typeface="Arial" panose="02080604020202020204" pitchFamily="34" charset="0"/>
                <a:cs typeface="Arial" panose="02080604020202020204" pitchFamily="34" charset="0"/>
              </a:rPr>
              <a:t>cao nhất yếu tố con người </a:t>
            </a:r>
          </a:p>
          <a:p>
            <a:pPr algn="ctr"/>
            <a:r>
              <a:rPr sz="2500" noProof="1">
                <a:solidFill>
                  <a:schemeClr val="bg1"/>
                </a:solidFill>
                <a:latin typeface="Arial" panose="02080604020202020204" pitchFamily="34" charset="0"/>
                <a:cs typeface="Arial" panose="02080604020202020204" pitchFamily="34" charset="0"/>
              </a:rPr>
              <a:t>trong chiến tranh</a:t>
            </a:r>
            <a:endParaRPr sz="2500" b="1" noProof="1">
              <a:solidFill>
                <a:schemeClr val="bg1"/>
              </a:solidFill>
              <a:latin typeface="Arial" panose="02080604020202020204" pitchFamily="34" charset="0"/>
            </a:endParaRPr>
          </a:p>
        </p:txBody>
      </p:sp>
      <p:sp>
        <p:nvSpPr>
          <p:cNvPr id="29" name="AutoShape 13">
            <a:extLst>
              <a:ext uri="{FF2B5EF4-FFF2-40B4-BE49-F238E27FC236}">
                <a16:creationId xmlns:a16="http://schemas.microsoft.com/office/drawing/2014/main" id="{093A6EDA-EC14-4CC6-A75C-4BBF1A996E51}"/>
              </a:ext>
            </a:extLst>
          </p:cNvPr>
          <p:cNvSpPr>
            <a:spLocks noChangeArrowheads="1"/>
          </p:cNvSpPr>
          <p:nvPr/>
        </p:nvSpPr>
        <p:spPr bwMode="auto">
          <a:xfrm>
            <a:off x="4648200" y="4191000"/>
            <a:ext cx="426720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500" noProof="1">
                <a:solidFill>
                  <a:schemeClr val="bg1"/>
                </a:solidFill>
                <a:latin typeface="Arial" panose="02080604020202020204" pitchFamily="34" charset="0"/>
                <a:cs typeface="Arial" panose="02080604020202020204" pitchFamily="34" charset="0"/>
              </a:rPr>
              <a:t> D. Điều kiện để phát</a:t>
            </a:r>
          </a:p>
          <a:p>
            <a:pPr algn="ctr" eaLnBrk="0" hangingPunct="0"/>
            <a:r>
              <a:rPr sz="2500" noProof="1">
                <a:solidFill>
                  <a:schemeClr val="bg1"/>
                </a:solidFill>
                <a:latin typeface="Arial" panose="02080604020202020204" pitchFamily="34" charset="0"/>
                <a:cs typeface="Arial" panose="02080604020202020204" pitchFamily="34" charset="0"/>
              </a:rPr>
              <a:t>huy sức mạnh trong nước </a:t>
            </a:r>
          </a:p>
          <a:p>
            <a:pPr algn="ctr" eaLnBrk="0" hangingPunct="0"/>
            <a:r>
              <a:rPr sz="2500" noProof="1">
                <a:solidFill>
                  <a:schemeClr val="bg1"/>
                </a:solidFill>
                <a:latin typeface="Arial" panose="02080604020202020204" pitchFamily="34" charset="0"/>
                <a:cs typeface="Arial" panose="02080604020202020204" pitchFamily="34" charset="0"/>
              </a:rPr>
              <a:t>v</a:t>
            </a:r>
            <a:r>
              <a:rPr sz="2500" noProof="1">
                <a:solidFill>
                  <a:schemeClr val="bg1"/>
                </a:solidFill>
                <a:latin typeface="Arial" panose="02080604020202020204" pitchFamily="34" charset="0"/>
                <a:ea typeface="Arial" panose="02080604020202020204" pitchFamily="34" charset="0"/>
              </a:rPr>
              <a:t>à</a:t>
            </a:r>
            <a:r>
              <a:rPr sz="2500" noProof="1">
                <a:solidFill>
                  <a:schemeClr val="bg1"/>
                </a:solidFill>
                <a:latin typeface="Arial" panose="02080604020202020204" pitchFamily="34" charset="0"/>
                <a:cs typeface="Arial" panose="02080604020202020204" pitchFamily="34" charset="0"/>
              </a:rPr>
              <a:t> ngo</a:t>
            </a:r>
            <a:r>
              <a:rPr sz="2500" noProof="1">
                <a:solidFill>
                  <a:schemeClr val="bg1"/>
                </a:solidFill>
                <a:latin typeface="Arial" panose="02080604020202020204" pitchFamily="34" charset="0"/>
                <a:ea typeface="Arial" panose="02080604020202020204" pitchFamily="34" charset="0"/>
              </a:rPr>
              <a:t>à</a:t>
            </a:r>
            <a:r>
              <a:rPr sz="2500" noProof="1">
                <a:solidFill>
                  <a:schemeClr val="bg1"/>
                </a:solidFill>
                <a:latin typeface="Arial" panose="02080604020202020204" pitchFamily="34" charset="0"/>
                <a:cs typeface="Arial" panose="02080604020202020204" pitchFamily="34" charset="0"/>
              </a:rPr>
              <a:t>i nước </a:t>
            </a:r>
            <a:endParaRPr lang="vi-VN" altLang="x-none" sz="2500" b="1" noProof="1">
              <a:solidFill>
                <a:schemeClr val="bg1"/>
              </a:solidFill>
              <a:latin typeface="Arial" panose="02080604020202020204" pitchFamily="34" charset="0"/>
            </a:endParaRPr>
          </a:p>
        </p:txBody>
      </p:sp>
      <p:sp>
        <p:nvSpPr>
          <p:cNvPr id="63494" name="Rectangle: Rounded Corners 7">
            <a:extLst>
              <a:ext uri="{FF2B5EF4-FFF2-40B4-BE49-F238E27FC236}">
                <a16:creationId xmlns:a16="http://schemas.microsoft.com/office/drawing/2014/main" id="{0D8D8F9E-6139-48EC-BB76-05EF82AA7705}"/>
              </a:ext>
            </a:extLst>
          </p:cNvPr>
          <p:cNvSpPr>
            <a:spLocks noChangeArrowheads="1"/>
          </p:cNvSpPr>
          <p:nvPr/>
        </p:nvSpPr>
        <p:spPr bwMode="auto">
          <a:xfrm>
            <a:off x="88900" y="914400"/>
            <a:ext cx="1006475"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25</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Text Box 4">
            <a:extLst>
              <a:ext uri="{FF2B5EF4-FFF2-40B4-BE49-F238E27FC236}">
                <a16:creationId xmlns:a16="http://schemas.microsoft.com/office/drawing/2014/main" id="{F5B091A1-0C3C-49C1-84C2-46D0C9268B98}"/>
              </a:ext>
            </a:extLst>
          </p:cNvPr>
          <p:cNvSpPr txBox="1">
            <a:spLocks noChangeArrowheads="1"/>
          </p:cNvSpPr>
          <p:nvPr/>
        </p:nvSpPr>
        <p:spPr bwMode="auto">
          <a:xfrm>
            <a:off x="1706563" y="808038"/>
            <a:ext cx="6781800"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3200" i="1"/>
              <a:t>Mặt trận có ý nghĩa quyết định</a:t>
            </a:r>
          </a:p>
          <a:p>
            <a:pPr algn="ctr" eaLnBrk="0" hangingPunct="0">
              <a:spcBef>
                <a:spcPct val="20000"/>
              </a:spcBef>
            </a:pPr>
            <a:r>
              <a:rPr lang="en-US" altLang="en-US" sz="3200" i="1"/>
              <a:t>thắng lợi của chiến tranh l</a:t>
            </a:r>
            <a:r>
              <a:rPr lang="en-US" altLang="en-US" sz="3200" i="1">
                <a:cs typeface="Arial" panose="020B0604020202020204" pitchFamily="34" charset="0"/>
              </a:rPr>
              <a:t>à</a:t>
            </a:r>
            <a:r>
              <a:rPr lang="en-US" altLang="en-US" sz="3200" i="1"/>
              <a:t>:</a:t>
            </a:r>
            <a:endParaRPr lang="en-US" altLang="en-US" sz="3200" i="1">
              <a:cs typeface="Arial" panose="020B0604020202020204" pitchFamily="34" charset="0"/>
            </a:endParaRPr>
          </a:p>
        </p:txBody>
      </p:sp>
      <p:sp>
        <p:nvSpPr>
          <p:cNvPr id="65538" name="AutoShape 5">
            <a:extLst>
              <a:ext uri="{FF2B5EF4-FFF2-40B4-BE49-F238E27FC236}">
                <a16:creationId xmlns:a16="http://schemas.microsoft.com/office/drawing/2014/main" id="{87B55193-449E-4B0C-93B4-A8F831F93A65}"/>
              </a:ext>
            </a:extLst>
          </p:cNvPr>
          <p:cNvSpPr>
            <a:spLocks noChangeArrowheads="1"/>
          </p:cNvSpPr>
          <p:nvPr/>
        </p:nvSpPr>
        <p:spPr bwMode="auto">
          <a:xfrm>
            <a:off x="284163" y="2286000"/>
            <a:ext cx="4135437"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A. Mặt trận quân sự</a:t>
            </a:r>
            <a:endParaRPr lang="en-US" altLang="en-US" sz="2000">
              <a:solidFill>
                <a:schemeClr val="bg1"/>
              </a:solidFill>
              <a:cs typeface="Arial" panose="020B0604020202020204" pitchFamily="34" charset="0"/>
            </a:endParaRPr>
          </a:p>
        </p:txBody>
      </p:sp>
      <p:sp>
        <p:nvSpPr>
          <p:cNvPr id="65549" name="AutoShape 13">
            <a:extLst>
              <a:ext uri="{FF2B5EF4-FFF2-40B4-BE49-F238E27FC236}">
                <a16:creationId xmlns:a16="http://schemas.microsoft.com/office/drawing/2014/main" id="{06D98736-98A2-4556-BE8A-2274AA3AD623}"/>
              </a:ext>
            </a:extLst>
          </p:cNvPr>
          <p:cNvSpPr>
            <a:spLocks noChangeArrowheads="1"/>
          </p:cNvSpPr>
          <p:nvPr/>
        </p:nvSpPr>
        <p:spPr bwMode="auto">
          <a:xfrm>
            <a:off x="4668838" y="2286000"/>
            <a:ext cx="4246562" cy="1600200"/>
          </a:xfrm>
          <a:prstGeom prst="flowChartTerminator">
            <a:avLst/>
          </a:prstGeom>
          <a:solidFill>
            <a:schemeClr val="accent6"/>
          </a:solidFill>
          <a:ln w="9525">
            <a:solidFill>
              <a:srgbClr val="3366FF"/>
            </a:solidFill>
            <a:miter lim="800000"/>
          </a:ln>
        </p:spPr>
        <p:txBody>
          <a:bodyPr wrap="none" anchor="ctr"/>
          <a:lstStyle/>
          <a:p>
            <a:pPr marL="457200" indent="-457200" algn="ctr"/>
            <a:r>
              <a:rPr sz="2600" noProof="1">
                <a:solidFill>
                  <a:schemeClr val="bg1"/>
                </a:solidFill>
                <a:latin typeface="Arial" panose="02080604020202020204" pitchFamily="34" charset="0"/>
                <a:cs typeface="Arial" panose="02080604020202020204" pitchFamily="34" charset="0"/>
              </a:rPr>
              <a:t> B. Mặt trận kinh tế</a:t>
            </a:r>
            <a:endParaRPr sz="2600" b="1" noProof="1">
              <a:solidFill>
                <a:schemeClr val="bg1"/>
              </a:solidFill>
              <a:latin typeface="Arial" panose="02080604020202020204" pitchFamily="34" charset="0"/>
            </a:endParaRPr>
          </a:p>
        </p:txBody>
      </p:sp>
      <p:sp>
        <p:nvSpPr>
          <p:cNvPr id="26" name="AutoShape 13">
            <a:extLst>
              <a:ext uri="{FF2B5EF4-FFF2-40B4-BE49-F238E27FC236}">
                <a16:creationId xmlns:a16="http://schemas.microsoft.com/office/drawing/2014/main" id="{61812AE2-5A7F-45F5-847A-95B41ACA8838}"/>
              </a:ext>
            </a:extLst>
          </p:cNvPr>
          <p:cNvSpPr>
            <a:spLocks noChangeArrowheads="1"/>
          </p:cNvSpPr>
          <p:nvPr/>
        </p:nvSpPr>
        <p:spPr bwMode="auto">
          <a:xfrm>
            <a:off x="228600" y="4187825"/>
            <a:ext cx="4191000" cy="1603375"/>
          </a:xfrm>
          <a:prstGeom prst="flowChartTerminator">
            <a:avLst/>
          </a:prstGeom>
          <a:solidFill>
            <a:schemeClr val="accent6"/>
          </a:solidFill>
          <a:ln w="9525">
            <a:solidFill>
              <a:srgbClr val="3366FF"/>
            </a:solidFill>
            <a:miter lim="800000"/>
          </a:ln>
        </p:spPr>
        <p:txBody>
          <a:bodyPr wrap="none" anchor="ctr"/>
          <a:lstStyle/>
          <a:p>
            <a:pPr algn="ctr" eaLnBrk="0" hangingPunct="0"/>
            <a:r>
              <a:rPr sz="2600" noProof="1">
                <a:solidFill>
                  <a:schemeClr val="bg1"/>
                </a:solidFill>
                <a:latin typeface="Arial" panose="02080604020202020204" pitchFamily="34" charset="0"/>
                <a:cs typeface="Arial" panose="02080604020202020204" pitchFamily="34" charset="0"/>
              </a:rPr>
              <a:t> C. Mặt trận ngoại giao</a:t>
            </a:r>
            <a:endParaRPr lang="vi-VN" altLang="x-none" sz="2600" b="1" noProof="1">
              <a:solidFill>
                <a:schemeClr val="bg1"/>
              </a:solidFill>
              <a:latin typeface="Arial" panose="02080604020202020204" pitchFamily="34" charset="0"/>
            </a:endParaRPr>
          </a:p>
        </p:txBody>
      </p:sp>
      <p:sp>
        <p:nvSpPr>
          <p:cNvPr id="27" name="AutoShape 13">
            <a:extLst>
              <a:ext uri="{FF2B5EF4-FFF2-40B4-BE49-F238E27FC236}">
                <a16:creationId xmlns:a16="http://schemas.microsoft.com/office/drawing/2014/main" id="{C2D5D519-AF72-4DA6-9B42-9AD644DCE04F}"/>
              </a:ext>
            </a:extLst>
          </p:cNvPr>
          <p:cNvSpPr>
            <a:spLocks noChangeArrowheads="1"/>
          </p:cNvSpPr>
          <p:nvPr/>
        </p:nvSpPr>
        <p:spPr bwMode="auto">
          <a:xfrm>
            <a:off x="4648200" y="4191000"/>
            <a:ext cx="4246563"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600" noProof="1">
                <a:solidFill>
                  <a:schemeClr val="bg1"/>
                </a:solidFill>
                <a:latin typeface="Arial" panose="02080604020202020204" pitchFamily="34" charset="0"/>
                <a:cs typeface="Arial" panose="02080604020202020204" pitchFamily="34" charset="0"/>
              </a:rPr>
              <a:t> D. Mặt trận chính trị</a:t>
            </a:r>
            <a:endParaRPr lang="vi-VN" altLang="x-none" sz="2600" b="1" noProof="1">
              <a:solidFill>
                <a:schemeClr val="bg1"/>
              </a:solidFill>
              <a:latin typeface="Arial" panose="02080604020202020204" pitchFamily="34" charset="0"/>
            </a:endParaRPr>
          </a:p>
        </p:txBody>
      </p:sp>
      <p:sp>
        <p:nvSpPr>
          <p:cNvPr id="65542" name="Rectangle: Rounded Corners 7">
            <a:extLst>
              <a:ext uri="{FF2B5EF4-FFF2-40B4-BE49-F238E27FC236}">
                <a16:creationId xmlns:a16="http://schemas.microsoft.com/office/drawing/2014/main" id="{6AB09877-529B-4B91-9AFA-E661BF526EE0}"/>
              </a:ext>
            </a:extLst>
          </p:cNvPr>
          <p:cNvSpPr>
            <a:spLocks noChangeArrowheads="1"/>
          </p:cNvSpPr>
          <p:nvPr/>
        </p:nvSpPr>
        <p:spPr bwMode="auto">
          <a:xfrm>
            <a:off x="88900" y="914400"/>
            <a:ext cx="1006475"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26</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5" name="Text Box 4">
            <a:extLst>
              <a:ext uri="{FF2B5EF4-FFF2-40B4-BE49-F238E27FC236}">
                <a16:creationId xmlns:a16="http://schemas.microsoft.com/office/drawing/2014/main" id="{9F5F7D5E-5AAE-4921-BD85-C5D6C81C20B5}"/>
              </a:ext>
            </a:extLst>
          </p:cNvPr>
          <p:cNvSpPr txBox="1">
            <a:spLocks noChangeArrowheads="1"/>
          </p:cNvSpPr>
          <p:nvPr/>
        </p:nvSpPr>
        <p:spPr bwMode="auto">
          <a:xfrm>
            <a:off x="1782763" y="868363"/>
            <a:ext cx="6781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000" i="1"/>
              <a:t>Trong chiến tranh, yếu tố quyết định thắng lợi trên chiến trường l</a:t>
            </a:r>
            <a:r>
              <a:rPr lang="en-US" altLang="en-US" sz="3000" i="1">
                <a:cs typeface="Arial" panose="020B0604020202020204" pitchFamily="34" charset="0"/>
              </a:rPr>
              <a:t>à</a:t>
            </a:r>
            <a:r>
              <a:rPr lang="en-US" altLang="en-US" sz="3000" i="1"/>
              <a:t>:</a:t>
            </a:r>
            <a:endParaRPr lang="en-US" altLang="en-US" sz="3000" b="1" i="1">
              <a:cs typeface="Arial" panose="020B0604020202020204" pitchFamily="34" charset="0"/>
            </a:endParaRPr>
          </a:p>
        </p:txBody>
      </p:sp>
      <p:sp>
        <p:nvSpPr>
          <p:cNvPr id="67586" name="AutoShape 5">
            <a:extLst>
              <a:ext uri="{FF2B5EF4-FFF2-40B4-BE49-F238E27FC236}">
                <a16:creationId xmlns:a16="http://schemas.microsoft.com/office/drawing/2014/main" id="{F4815930-4FBB-47B2-B72D-658CCB248908}"/>
              </a:ext>
            </a:extLst>
          </p:cNvPr>
          <p:cNvSpPr>
            <a:spLocks noChangeArrowheads="1"/>
          </p:cNvSpPr>
          <p:nvPr/>
        </p:nvSpPr>
        <p:spPr bwMode="auto">
          <a:xfrm>
            <a:off x="4648200" y="4203700"/>
            <a:ext cx="42672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D. Chính trị, tinh thần</a:t>
            </a:r>
            <a:endParaRPr lang="en-US" altLang="en-US" sz="2000">
              <a:solidFill>
                <a:schemeClr val="bg1"/>
              </a:solidFill>
              <a:cs typeface="Arial" panose="020B0604020202020204" pitchFamily="34" charset="0"/>
            </a:endParaRPr>
          </a:p>
        </p:txBody>
      </p:sp>
      <p:sp>
        <p:nvSpPr>
          <p:cNvPr id="67587" name="AutoShape 10">
            <a:extLst>
              <a:ext uri="{FF2B5EF4-FFF2-40B4-BE49-F238E27FC236}">
                <a16:creationId xmlns:a16="http://schemas.microsoft.com/office/drawing/2014/main" id="{D331D6D5-FABA-44CC-9D49-22F9A897A413}"/>
              </a:ext>
            </a:extLst>
          </p:cNvPr>
          <p:cNvSpPr>
            <a:spLocks noChangeArrowheads="1"/>
          </p:cNvSpPr>
          <p:nvPr/>
        </p:nvSpPr>
        <p:spPr bwMode="auto">
          <a:xfrm>
            <a:off x="4648200" y="2286000"/>
            <a:ext cx="4267200" cy="1600200"/>
          </a:xfrm>
          <a:prstGeom prst="flowChartTerminator">
            <a:avLst/>
          </a:prstGeom>
          <a:solidFill>
            <a:schemeClr val="accent2"/>
          </a:solidFill>
          <a:ln w="9525">
            <a:solidFill>
              <a:srgbClr val="3366FF"/>
            </a:solidFill>
            <a:miter lim="800000"/>
            <a:headEnd/>
            <a:tailEnd/>
          </a:ln>
        </p:spPr>
        <p:txBody>
          <a:bodyPr wrap="none" anchor="ctr"/>
          <a:lstStyle/>
          <a:p>
            <a:pPr algn="ctr"/>
            <a:r>
              <a:rPr lang="en-US" altLang="en-US" sz="2600">
                <a:solidFill>
                  <a:schemeClr val="bg1"/>
                </a:solidFill>
              </a:rPr>
              <a:t> B. Vũ khí, trang bị</a:t>
            </a:r>
          </a:p>
          <a:p>
            <a:pPr algn="ctr"/>
            <a:r>
              <a:rPr lang="en-US" altLang="en-US" sz="2600">
                <a:solidFill>
                  <a:schemeClr val="bg1"/>
                </a:solidFill>
              </a:rPr>
              <a:t>hiện đại</a:t>
            </a:r>
            <a:endParaRPr lang="en-US" altLang="en-US" sz="2600" b="1">
              <a:solidFill>
                <a:schemeClr val="bg1"/>
              </a:solidFill>
              <a:cs typeface="Arial" panose="020B0604020202020204" pitchFamily="34" charset="0"/>
            </a:endParaRPr>
          </a:p>
        </p:txBody>
      </p:sp>
      <p:sp>
        <p:nvSpPr>
          <p:cNvPr id="67588" name="AutoShape 10">
            <a:extLst>
              <a:ext uri="{FF2B5EF4-FFF2-40B4-BE49-F238E27FC236}">
                <a16:creationId xmlns:a16="http://schemas.microsoft.com/office/drawing/2014/main" id="{5822EF21-3CF0-42FB-BB7C-24BFC2DCF0C5}"/>
              </a:ext>
            </a:extLst>
          </p:cNvPr>
          <p:cNvSpPr>
            <a:spLocks noChangeArrowheads="1"/>
          </p:cNvSpPr>
          <p:nvPr/>
        </p:nvSpPr>
        <p:spPr bwMode="auto">
          <a:xfrm>
            <a:off x="228600" y="2286000"/>
            <a:ext cx="4179888" cy="1600200"/>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600">
                <a:solidFill>
                  <a:schemeClr val="bg1"/>
                </a:solidFill>
              </a:rPr>
              <a:t> A. Vũ khí v</a:t>
            </a:r>
            <a:r>
              <a:rPr lang="en-US" altLang="en-US" sz="2600">
                <a:solidFill>
                  <a:schemeClr val="bg1"/>
                </a:solidFill>
                <a:cs typeface="Arial" panose="020B0604020202020204" pitchFamily="34" charset="0"/>
              </a:rPr>
              <a:t>à</a:t>
            </a:r>
            <a:endParaRPr lang="en-US" altLang="en-US" sz="2600">
              <a:solidFill>
                <a:schemeClr val="bg1"/>
              </a:solidFill>
            </a:endParaRPr>
          </a:p>
          <a:p>
            <a:pPr algn="ctr" eaLnBrk="0" hangingPunct="0"/>
            <a:r>
              <a:rPr lang="en-US" altLang="en-US" sz="2600">
                <a:solidFill>
                  <a:schemeClr val="bg1"/>
                </a:solidFill>
              </a:rPr>
              <a:t>người chỉ huy</a:t>
            </a:r>
            <a:endParaRPr lang="vi-VN" altLang="en-US" sz="2600" b="1">
              <a:solidFill>
                <a:schemeClr val="bg1"/>
              </a:solidFill>
              <a:cs typeface="Arial" panose="020B0604020202020204" pitchFamily="34" charset="0"/>
            </a:endParaRPr>
          </a:p>
        </p:txBody>
      </p:sp>
      <p:sp>
        <p:nvSpPr>
          <p:cNvPr id="67589" name="AutoShape 10">
            <a:extLst>
              <a:ext uri="{FF2B5EF4-FFF2-40B4-BE49-F238E27FC236}">
                <a16:creationId xmlns:a16="http://schemas.microsoft.com/office/drawing/2014/main" id="{CEDD39CA-1CDE-4CD8-847E-DAB52433D694}"/>
              </a:ext>
            </a:extLst>
          </p:cNvPr>
          <p:cNvSpPr>
            <a:spLocks noChangeArrowheads="1"/>
          </p:cNvSpPr>
          <p:nvPr/>
        </p:nvSpPr>
        <p:spPr bwMode="auto">
          <a:xfrm>
            <a:off x="228600" y="4191000"/>
            <a:ext cx="4179888" cy="1600200"/>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600">
                <a:solidFill>
                  <a:schemeClr val="bg1"/>
                </a:solidFill>
              </a:rPr>
              <a:t> C. Nghệ thuật</a:t>
            </a:r>
          </a:p>
          <a:p>
            <a:pPr algn="ctr" eaLnBrk="0" hangingPunct="0"/>
            <a:r>
              <a:rPr lang="en-US" altLang="en-US" sz="2600">
                <a:solidFill>
                  <a:schemeClr val="bg1"/>
                </a:solidFill>
              </a:rPr>
              <a:t>tác chiến </a:t>
            </a:r>
            <a:endParaRPr lang="vi-VN" altLang="en-US" sz="2600" b="1">
              <a:solidFill>
                <a:schemeClr val="bg1"/>
              </a:solidFill>
              <a:cs typeface="Arial" panose="020B0604020202020204" pitchFamily="34" charset="0"/>
            </a:endParaRPr>
          </a:p>
        </p:txBody>
      </p:sp>
      <p:sp>
        <p:nvSpPr>
          <p:cNvPr id="67590" name="Rectangle: Rounded Corners 7">
            <a:extLst>
              <a:ext uri="{FF2B5EF4-FFF2-40B4-BE49-F238E27FC236}">
                <a16:creationId xmlns:a16="http://schemas.microsoft.com/office/drawing/2014/main" id="{F8775D4C-A97D-4A47-AAA1-C19705AE3554}"/>
              </a:ext>
            </a:extLst>
          </p:cNvPr>
          <p:cNvSpPr>
            <a:spLocks noChangeArrowheads="1"/>
          </p:cNvSpPr>
          <p:nvPr/>
        </p:nvSpPr>
        <p:spPr bwMode="auto">
          <a:xfrm>
            <a:off x="88900" y="914400"/>
            <a:ext cx="1006475"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27</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Text Box 4">
            <a:extLst>
              <a:ext uri="{FF2B5EF4-FFF2-40B4-BE49-F238E27FC236}">
                <a16:creationId xmlns:a16="http://schemas.microsoft.com/office/drawing/2014/main" id="{B5D099D2-875E-4B8B-87CE-1DE30D8952B6}"/>
              </a:ext>
            </a:extLst>
          </p:cNvPr>
          <p:cNvSpPr txBox="1">
            <a:spLocks noChangeArrowheads="1"/>
          </p:cNvSpPr>
          <p:nvPr/>
        </p:nvSpPr>
        <p:spPr bwMode="auto">
          <a:xfrm>
            <a:off x="1265238" y="914400"/>
            <a:ext cx="7620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r>
              <a:rPr lang="en-US" altLang="en-US" sz="2800" i="1"/>
              <a:t>Trong CTND BVTQ, phải kết hợp kháng chiến với xây dựng, vừa chiến đấu vừa sản xuất, vì:</a:t>
            </a:r>
            <a:endParaRPr lang="en-US" altLang="en-US" sz="2800" i="1">
              <a:cs typeface="Arial" panose="020B0604020202020204" pitchFamily="34" charset="0"/>
            </a:endParaRPr>
          </a:p>
        </p:txBody>
      </p:sp>
      <p:sp>
        <p:nvSpPr>
          <p:cNvPr id="69634" name="AutoShape 5">
            <a:extLst>
              <a:ext uri="{FF2B5EF4-FFF2-40B4-BE49-F238E27FC236}">
                <a16:creationId xmlns:a16="http://schemas.microsoft.com/office/drawing/2014/main" id="{546C735B-56F9-4F57-BE16-FBDC35572C4F}"/>
              </a:ext>
            </a:extLst>
          </p:cNvPr>
          <p:cNvSpPr>
            <a:spLocks noChangeArrowheads="1"/>
          </p:cNvSpPr>
          <p:nvPr/>
        </p:nvSpPr>
        <p:spPr bwMode="auto">
          <a:xfrm>
            <a:off x="228600" y="4191000"/>
            <a:ext cx="41910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vi-VN" sz="2000">
                <a:solidFill>
                  <a:schemeClr val="bg1"/>
                </a:solidFill>
              </a:rPr>
              <a:t>C. Nhu cầu bảo đảm cho</a:t>
            </a:r>
          </a:p>
          <a:p>
            <a:pPr algn="ctr"/>
            <a:r>
              <a:rPr lang="en-US" altLang="vi-VN" sz="2000">
                <a:solidFill>
                  <a:schemeClr val="bg1"/>
                </a:solidFill>
              </a:rPr>
              <a:t>chiến tranh v</a:t>
            </a:r>
            <a:r>
              <a:rPr lang="en-US" altLang="vi-VN" sz="2000">
                <a:solidFill>
                  <a:schemeClr val="bg1"/>
                </a:solidFill>
                <a:cs typeface="Arial" panose="020B0604020202020204" pitchFamily="34" charset="0"/>
              </a:rPr>
              <a:t>à</a:t>
            </a:r>
            <a:r>
              <a:rPr lang="en-US" altLang="vi-VN" sz="2000">
                <a:solidFill>
                  <a:schemeClr val="bg1"/>
                </a:solidFill>
              </a:rPr>
              <a:t> ổn định đời</a:t>
            </a:r>
          </a:p>
          <a:p>
            <a:pPr algn="ctr"/>
            <a:r>
              <a:rPr lang="en-US" altLang="vi-VN" sz="2000">
                <a:solidFill>
                  <a:schemeClr val="bg1"/>
                </a:solidFill>
              </a:rPr>
              <a:t>sống nhân dân đòi hỏi </a:t>
            </a:r>
          </a:p>
          <a:p>
            <a:pPr algn="ctr"/>
            <a:r>
              <a:rPr lang="en-US" altLang="vi-VN" sz="2000">
                <a:solidFill>
                  <a:schemeClr val="bg1"/>
                </a:solidFill>
              </a:rPr>
              <a:t>cao v</a:t>
            </a:r>
            <a:r>
              <a:rPr lang="en-US" altLang="vi-VN" sz="2000">
                <a:solidFill>
                  <a:schemeClr val="bg1"/>
                </a:solidFill>
                <a:cs typeface="Arial" panose="020B0604020202020204" pitchFamily="34" charset="0"/>
              </a:rPr>
              <a:t>à</a:t>
            </a:r>
            <a:r>
              <a:rPr lang="en-US" altLang="vi-VN" sz="2000">
                <a:solidFill>
                  <a:schemeClr val="bg1"/>
                </a:solidFill>
              </a:rPr>
              <a:t> khẩn trương</a:t>
            </a:r>
            <a:endParaRPr lang="en-US" altLang="vi-VN" sz="2000">
              <a:solidFill>
                <a:schemeClr val="bg1"/>
              </a:solidFill>
              <a:cs typeface="Arial" panose="020B0604020202020204" pitchFamily="34" charset="0"/>
            </a:endParaRPr>
          </a:p>
        </p:txBody>
      </p:sp>
      <p:sp>
        <p:nvSpPr>
          <p:cNvPr id="69635" name="AutoShape 10">
            <a:extLst>
              <a:ext uri="{FF2B5EF4-FFF2-40B4-BE49-F238E27FC236}">
                <a16:creationId xmlns:a16="http://schemas.microsoft.com/office/drawing/2014/main" id="{3689FFEE-5FCC-458D-9556-0CEAB730617B}"/>
              </a:ext>
            </a:extLst>
          </p:cNvPr>
          <p:cNvSpPr>
            <a:spLocks noChangeArrowheads="1"/>
          </p:cNvSpPr>
          <p:nvPr/>
        </p:nvSpPr>
        <p:spPr bwMode="auto">
          <a:xfrm>
            <a:off x="4648200" y="2286000"/>
            <a:ext cx="4267200" cy="1600200"/>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vi-VN" sz="2300">
                <a:solidFill>
                  <a:schemeClr val="bg1"/>
                </a:solidFill>
              </a:rPr>
              <a:t>B. Kẻ thù sử dụng vũ khí</a:t>
            </a:r>
          </a:p>
          <a:p>
            <a:pPr algn="ctr" eaLnBrk="0" hangingPunct="0"/>
            <a:r>
              <a:rPr lang="en-US" altLang="vi-VN" sz="2300">
                <a:solidFill>
                  <a:schemeClr val="bg1"/>
                </a:solidFill>
              </a:rPr>
              <a:t>CNC, thực hiện đánh nhanh,</a:t>
            </a:r>
          </a:p>
          <a:p>
            <a:pPr algn="ctr" eaLnBrk="0" hangingPunct="0"/>
            <a:r>
              <a:rPr lang="en-US" altLang="vi-VN" sz="2300">
                <a:solidFill>
                  <a:schemeClr val="bg1"/>
                </a:solidFill>
              </a:rPr>
              <a:t>thắng nhanh, t</a:t>
            </a:r>
            <a:r>
              <a:rPr lang="en-US" altLang="vi-VN" sz="2300">
                <a:solidFill>
                  <a:schemeClr val="bg1"/>
                </a:solidFill>
                <a:cs typeface="Arial" panose="020B0604020202020204" pitchFamily="34" charset="0"/>
              </a:rPr>
              <a:t>à</a:t>
            </a:r>
            <a:r>
              <a:rPr lang="en-US" altLang="vi-VN" sz="2300">
                <a:solidFill>
                  <a:schemeClr val="bg1"/>
                </a:solidFill>
              </a:rPr>
              <a:t>n phá rất lớn</a:t>
            </a:r>
            <a:endParaRPr lang="vi-VN" altLang="vi-VN" sz="2300" b="1">
              <a:solidFill>
                <a:schemeClr val="bg1"/>
              </a:solidFill>
              <a:cs typeface="Arial" panose="020B0604020202020204" pitchFamily="34" charset="0"/>
            </a:endParaRPr>
          </a:p>
        </p:txBody>
      </p:sp>
      <p:sp>
        <p:nvSpPr>
          <p:cNvPr id="69636" name="AutoShape 10">
            <a:extLst>
              <a:ext uri="{FF2B5EF4-FFF2-40B4-BE49-F238E27FC236}">
                <a16:creationId xmlns:a16="http://schemas.microsoft.com/office/drawing/2014/main" id="{1CDFB576-D014-4B34-B711-85040B4A95CC}"/>
              </a:ext>
            </a:extLst>
          </p:cNvPr>
          <p:cNvSpPr>
            <a:spLocks noChangeArrowheads="1"/>
          </p:cNvSpPr>
          <p:nvPr/>
        </p:nvSpPr>
        <p:spPr bwMode="auto">
          <a:xfrm>
            <a:off x="228600" y="2286000"/>
            <a:ext cx="4191000" cy="1600200"/>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vi-VN" sz="2300">
                <a:solidFill>
                  <a:schemeClr val="bg1"/>
                </a:solidFill>
              </a:rPr>
              <a:t>A. Cuộc chiến tranh rất</a:t>
            </a:r>
          </a:p>
          <a:p>
            <a:pPr algn="ctr" eaLnBrk="0" hangingPunct="0"/>
            <a:r>
              <a:rPr lang="en-US" altLang="vi-VN" sz="2300">
                <a:solidFill>
                  <a:schemeClr val="bg1"/>
                </a:solidFill>
              </a:rPr>
              <a:t>ác liệt, thương vong về người</a:t>
            </a:r>
          </a:p>
          <a:p>
            <a:pPr algn="ctr" eaLnBrk="0" hangingPunct="0"/>
            <a:r>
              <a:rPr lang="en-US" altLang="vi-VN" sz="2300">
                <a:solidFill>
                  <a:schemeClr val="bg1"/>
                </a:solidFill>
              </a:rPr>
              <a:t>v</a:t>
            </a:r>
            <a:r>
              <a:rPr lang="en-US" altLang="vi-VN" sz="2300">
                <a:solidFill>
                  <a:schemeClr val="bg1"/>
                </a:solidFill>
                <a:cs typeface="Arial" panose="020B0604020202020204" pitchFamily="34" charset="0"/>
              </a:rPr>
              <a:t>à</a:t>
            </a:r>
            <a:r>
              <a:rPr lang="en-US" altLang="vi-VN" sz="2300">
                <a:solidFill>
                  <a:schemeClr val="bg1"/>
                </a:solidFill>
              </a:rPr>
              <a:t> tiêu hao về vật chất kỹ </a:t>
            </a:r>
          </a:p>
          <a:p>
            <a:pPr algn="ctr" eaLnBrk="0" hangingPunct="0"/>
            <a:r>
              <a:rPr lang="en-US" altLang="vi-VN" sz="2300">
                <a:solidFill>
                  <a:schemeClr val="bg1"/>
                </a:solidFill>
              </a:rPr>
              <a:t>thuật sẽ rất lớn</a:t>
            </a:r>
            <a:endParaRPr lang="vi-VN" altLang="vi-VN" sz="2300" b="1">
              <a:solidFill>
                <a:schemeClr val="bg1"/>
              </a:solidFill>
              <a:cs typeface="Arial" panose="020B0604020202020204" pitchFamily="34" charset="0"/>
            </a:endParaRPr>
          </a:p>
        </p:txBody>
      </p:sp>
      <p:sp>
        <p:nvSpPr>
          <p:cNvPr id="69637" name="AutoShape 10">
            <a:extLst>
              <a:ext uri="{FF2B5EF4-FFF2-40B4-BE49-F238E27FC236}">
                <a16:creationId xmlns:a16="http://schemas.microsoft.com/office/drawing/2014/main" id="{FA27F097-EB01-4B48-B428-3BD8E7E9EFFC}"/>
              </a:ext>
            </a:extLst>
          </p:cNvPr>
          <p:cNvSpPr>
            <a:spLocks noChangeArrowheads="1"/>
          </p:cNvSpPr>
          <p:nvPr/>
        </p:nvSpPr>
        <p:spPr bwMode="auto">
          <a:xfrm>
            <a:off x="4648200" y="4191000"/>
            <a:ext cx="4267200" cy="1600200"/>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vi-VN" sz="2300">
                <a:solidFill>
                  <a:schemeClr val="bg1"/>
                </a:solidFill>
              </a:rPr>
              <a:t>D. Quy mô cuộc chiến tranh</a:t>
            </a:r>
          </a:p>
          <a:p>
            <a:pPr algn="ctr" eaLnBrk="0" hangingPunct="0"/>
            <a:r>
              <a:rPr lang="en-US" altLang="vi-VN" sz="2300">
                <a:solidFill>
                  <a:schemeClr val="bg1"/>
                </a:solidFill>
              </a:rPr>
              <a:t>sẽ mở rộng, không phân biệt</a:t>
            </a:r>
          </a:p>
          <a:p>
            <a:pPr algn="ctr" eaLnBrk="0" hangingPunct="0"/>
            <a:r>
              <a:rPr lang="en-US" altLang="vi-VN" sz="2300">
                <a:solidFill>
                  <a:schemeClr val="bg1"/>
                </a:solidFill>
              </a:rPr>
              <a:t>tiền tuyến, hậu phương</a:t>
            </a:r>
            <a:endParaRPr lang="vi-VN" altLang="vi-VN" sz="2300" b="1">
              <a:solidFill>
                <a:schemeClr val="bg1"/>
              </a:solidFill>
              <a:cs typeface="Arial" panose="020B0604020202020204" pitchFamily="34" charset="0"/>
            </a:endParaRPr>
          </a:p>
        </p:txBody>
      </p:sp>
      <p:sp>
        <p:nvSpPr>
          <p:cNvPr id="69638" name="Rectangle: Rounded Corners 7">
            <a:extLst>
              <a:ext uri="{FF2B5EF4-FFF2-40B4-BE49-F238E27FC236}">
                <a16:creationId xmlns:a16="http://schemas.microsoft.com/office/drawing/2014/main" id="{C3E068F6-32C4-4519-9C19-021FC3A4219B}"/>
              </a:ext>
            </a:extLst>
          </p:cNvPr>
          <p:cNvSpPr>
            <a:spLocks noChangeArrowheads="1"/>
          </p:cNvSpPr>
          <p:nvPr/>
        </p:nvSpPr>
        <p:spPr bwMode="auto">
          <a:xfrm>
            <a:off x="88900" y="914400"/>
            <a:ext cx="1006475"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28</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08" name="Oval 44">
            <a:extLst>
              <a:ext uri="{FF2B5EF4-FFF2-40B4-BE49-F238E27FC236}">
                <a16:creationId xmlns:a16="http://schemas.microsoft.com/office/drawing/2014/main" id="{83B11596-8E02-4F46-ACAC-69C518C79EDB}"/>
              </a:ext>
            </a:extLst>
          </p:cNvPr>
          <p:cNvSpPr>
            <a:spLocks noChangeArrowheads="1"/>
          </p:cNvSpPr>
          <p:nvPr/>
        </p:nvSpPr>
        <p:spPr bwMode="auto">
          <a:xfrm>
            <a:off x="4800600"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71682" name="Picture 15" descr="people008">
            <a:extLst>
              <a:ext uri="{FF2B5EF4-FFF2-40B4-BE49-F238E27FC236}">
                <a16:creationId xmlns:a16="http://schemas.microsoft.com/office/drawing/2014/main" id="{9E081915-D8C4-4B1B-89AD-0020C4B0E57F}"/>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Text Box 6">
            <a:extLst>
              <a:ext uri="{FF2B5EF4-FFF2-40B4-BE49-F238E27FC236}">
                <a16:creationId xmlns:a16="http://schemas.microsoft.com/office/drawing/2014/main" id="{964EF23A-3416-41C5-A0F2-068027389B69}"/>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B42C924C-CDA6-4E76-92BF-BF0639546D86}"/>
              </a:ext>
            </a:extLst>
          </p:cNvPr>
          <p:cNvSpPr txBox="1">
            <a:spLocks noChangeArrowheads="1"/>
          </p:cNvSpPr>
          <p:nvPr/>
        </p:nvSpPr>
        <p:spPr bwMode="auto">
          <a:xfrm>
            <a:off x="1638300" y="1143000"/>
            <a:ext cx="72009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Để chiến thắng kẻ thù có ưu thế tuyệt đối về sức mạnh quân sự, kinh tế và tiềm lực khoa học, công nghệ, chúng ta phải kết hợp:</a:t>
            </a:r>
            <a:endParaRPr lang="en-US" altLang="en-US" sz="2400" i="1">
              <a:cs typeface="Arial" panose="020B0604020202020204" pitchFamily="34" charset="0"/>
            </a:endParaRPr>
          </a:p>
        </p:txBody>
      </p:sp>
      <p:sp>
        <p:nvSpPr>
          <p:cNvPr id="65549" name="AutoShape 13">
            <a:extLst>
              <a:ext uri="{FF2B5EF4-FFF2-40B4-BE49-F238E27FC236}">
                <a16:creationId xmlns:a16="http://schemas.microsoft.com/office/drawing/2014/main" id="{5951FA4F-CFF5-469A-AE57-0F0417191A1F}"/>
              </a:ext>
            </a:extLst>
          </p:cNvPr>
          <p:cNvSpPr>
            <a:spLocks noChangeArrowheads="1"/>
          </p:cNvSpPr>
          <p:nvPr/>
        </p:nvSpPr>
        <p:spPr bwMode="auto">
          <a:xfrm>
            <a:off x="4835525" y="4114800"/>
            <a:ext cx="3848100" cy="1295400"/>
          </a:xfrm>
          <a:prstGeom prst="flowChartTerminator">
            <a:avLst/>
          </a:prstGeom>
          <a:solidFill>
            <a:srgbClr val="92D050"/>
          </a:solidFill>
          <a:ln w="9525">
            <a:solidFill>
              <a:srgbClr val="3366FF"/>
            </a:solidFill>
            <a:miter lim="800000"/>
            <a:headEnd/>
            <a:tailEnd/>
          </a:ln>
        </p:spPr>
        <p:txBody>
          <a:bodyPr wrap="none" anchor="ctr"/>
          <a:lstStyle>
            <a:lvl1pPr marL="457200" indent="-4572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FontTx/>
              <a:buAutoNum type="alphaUcPeriod"/>
            </a:pPr>
            <a:r>
              <a:rPr lang="en-US" altLang="en-US" sz="2400">
                <a:solidFill>
                  <a:schemeClr val="bg1"/>
                </a:solidFill>
              </a:rPr>
              <a:t>D. Sức mạnh dân tộc </a:t>
            </a:r>
          </a:p>
          <a:p>
            <a:pPr algn="ctr">
              <a:spcBef>
                <a:spcPct val="20000"/>
              </a:spcBef>
              <a:buFontTx/>
              <a:buAutoNum type="alphaUcPeriod"/>
            </a:pPr>
            <a:r>
              <a:rPr lang="en-US" altLang="en-US" sz="2400">
                <a:solidFill>
                  <a:schemeClr val="bg1"/>
                </a:solidFill>
              </a:rPr>
              <a:t>với sức mạnh thời đại</a:t>
            </a:r>
          </a:p>
        </p:txBody>
      </p:sp>
      <p:sp>
        <p:nvSpPr>
          <p:cNvPr id="71686" name="Text Box 15">
            <a:extLst>
              <a:ext uri="{FF2B5EF4-FFF2-40B4-BE49-F238E27FC236}">
                <a16:creationId xmlns:a16="http://schemas.microsoft.com/office/drawing/2014/main" id="{871F775A-1B6F-4163-812A-97C7FFB83DC6}"/>
              </a:ext>
            </a:extLst>
          </p:cNvPr>
          <p:cNvSpPr txBox="1">
            <a:spLocks noChangeArrowheads="1"/>
          </p:cNvSpPr>
          <p:nvPr/>
        </p:nvSpPr>
        <p:spPr bwMode="auto">
          <a:xfrm>
            <a:off x="266700" y="1371600"/>
            <a:ext cx="1143000"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01</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65545" name="AutoShape 9">
            <a:extLst>
              <a:ext uri="{FF2B5EF4-FFF2-40B4-BE49-F238E27FC236}">
                <a16:creationId xmlns:a16="http://schemas.microsoft.com/office/drawing/2014/main" id="{FBCA8528-AF9B-4C76-9E90-D88D984A4046}"/>
              </a:ext>
            </a:extLst>
          </p:cNvPr>
          <p:cNvSpPr>
            <a:spLocks noChangeArrowheads="1"/>
          </p:cNvSpPr>
          <p:nvPr/>
        </p:nvSpPr>
        <p:spPr bwMode="auto">
          <a:xfrm>
            <a:off x="609600" y="2600325"/>
            <a:ext cx="3733800" cy="1209675"/>
          </a:xfrm>
          <a:prstGeom prst="flowChartTerminator">
            <a:avLst/>
          </a:prstGeom>
          <a:solidFill>
            <a:schemeClr val="accent2"/>
          </a:solidFill>
          <a:ln w="9525">
            <a:solidFill>
              <a:srgbClr val="3366FF"/>
            </a:solidFill>
            <a:miter lim="800000"/>
            <a:headEnd/>
            <a:tailEnd/>
          </a:ln>
        </p:spPr>
        <p:txBody>
          <a:bodyPr wrap="none" anchor="ctr"/>
          <a:lstStyle>
            <a:lvl1pPr marL="457200" indent="-4572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A. Vũ khí hiện đại </a:t>
            </a:r>
          </a:p>
          <a:p>
            <a:pPr algn="ctr" eaLnBrk="1" hangingPunct="1"/>
            <a:r>
              <a:rPr lang="en-US" altLang="en-US" sz="2400">
                <a:solidFill>
                  <a:schemeClr val="bg1"/>
                </a:solidFill>
              </a:rPr>
              <a:t>với vũ khí thô sơ</a:t>
            </a:r>
            <a:endParaRPr lang="en-US" altLang="en-US" sz="2400" b="1">
              <a:solidFill>
                <a:schemeClr val="bg1"/>
              </a:solidFill>
              <a:cs typeface="Arial" panose="020B0604020202020204" pitchFamily="34" charset="0"/>
            </a:endParaRPr>
          </a:p>
        </p:txBody>
      </p:sp>
      <p:sp>
        <p:nvSpPr>
          <p:cNvPr id="62486" name="Oval 22">
            <a:extLst>
              <a:ext uri="{FF2B5EF4-FFF2-40B4-BE49-F238E27FC236}">
                <a16:creationId xmlns:a16="http://schemas.microsoft.com/office/drawing/2014/main" id="{F02AD941-F50F-4FC7-9661-D1E025F612FF}"/>
              </a:ext>
            </a:extLst>
          </p:cNvPr>
          <p:cNvSpPr>
            <a:spLocks noChangeArrowheads="1"/>
          </p:cNvSpPr>
          <p:nvPr/>
        </p:nvSpPr>
        <p:spPr bwMode="auto">
          <a:xfrm>
            <a:off x="4781550"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71690" name="Picture 23" descr="ani32">
            <a:extLst>
              <a:ext uri="{FF2B5EF4-FFF2-40B4-BE49-F238E27FC236}">
                <a16:creationId xmlns:a16="http://schemas.microsoft.com/office/drawing/2014/main" id="{4C5A41B6-8D95-4284-98A8-ACF73F13E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131175" y="6096000"/>
            <a:ext cx="6350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a:extLst>
              <a:ext uri="{FF2B5EF4-FFF2-40B4-BE49-F238E27FC236}">
                <a16:creationId xmlns:a16="http://schemas.microsoft.com/office/drawing/2014/main" id="{8850FED5-AE4A-4057-B3ED-9F699A6C5C4F}"/>
              </a:ext>
            </a:extLst>
          </p:cNvPr>
          <p:cNvSpPr>
            <a:spLocks noChangeArrowheads="1"/>
          </p:cNvSpPr>
          <p:nvPr/>
        </p:nvSpPr>
        <p:spPr bwMode="auto">
          <a:xfrm>
            <a:off x="4781550"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62495" name="Oval 31">
            <a:extLst>
              <a:ext uri="{FF2B5EF4-FFF2-40B4-BE49-F238E27FC236}">
                <a16:creationId xmlns:a16="http://schemas.microsoft.com/office/drawing/2014/main" id="{B804AEBF-C1F3-401D-883A-83D68A30BDEA}"/>
              </a:ext>
            </a:extLst>
          </p:cNvPr>
          <p:cNvSpPr>
            <a:spLocks noChangeArrowheads="1"/>
          </p:cNvSpPr>
          <p:nvPr/>
        </p:nvSpPr>
        <p:spPr bwMode="auto">
          <a:xfrm>
            <a:off x="4800600" y="61706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62496" name="Oval 32">
            <a:extLst>
              <a:ext uri="{FF2B5EF4-FFF2-40B4-BE49-F238E27FC236}">
                <a16:creationId xmlns:a16="http://schemas.microsoft.com/office/drawing/2014/main" id="{EAE0CECD-B5FD-4638-917C-B521C7A04D9C}"/>
              </a:ext>
            </a:extLst>
          </p:cNvPr>
          <p:cNvSpPr>
            <a:spLocks noChangeArrowheads="1"/>
          </p:cNvSpPr>
          <p:nvPr/>
        </p:nvSpPr>
        <p:spPr bwMode="auto">
          <a:xfrm>
            <a:off x="4800600" y="61722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62497" name="Oval 33">
            <a:extLst>
              <a:ext uri="{FF2B5EF4-FFF2-40B4-BE49-F238E27FC236}">
                <a16:creationId xmlns:a16="http://schemas.microsoft.com/office/drawing/2014/main" id="{9550530D-25B8-4349-B748-30029EC5EC87}"/>
              </a:ext>
            </a:extLst>
          </p:cNvPr>
          <p:cNvSpPr>
            <a:spLocks noChangeArrowheads="1"/>
          </p:cNvSpPr>
          <p:nvPr/>
        </p:nvSpPr>
        <p:spPr bwMode="auto">
          <a:xfrm>
            <a:off x="4794250" y="614362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62498" name="Oval 34">
            <a:extLst>
              <a:ext uri="{FF2B5EF4-FFF2-40B4-BE49-F238E27FC236}">
                <a16:creationId xmlns:a16="http://schemas.microsoft.com/office/drawing/2014/main" id="{280A2201-98A7-4DD4-8D72-4DFB611E3365}"/>
              </a:ext>
            </a:extLst>
          </p:cNvPr>
          <p:cNvSpPr>
            <a:spLocks noChangeArrowheads="1"/>
          </p:cNvSpPr>
          <p:nvPr/>
        </p:nvSpPr>
        <p:spPr bwMode="auto">
          <a:xfrm>
            <a:off x="4781550" y="614362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62499" name="Oval 35">
            <a:extLst>
              <a:ext uri="{FF2B5EF4-FFF2-40B4-BE49-F238E27FC236}">
                <a16:creationId xmlns:a16="http://schemas.microsoft.com/office/drawing/2014/main" id="{1426E238-878A-4706-8B21-8986D463E299}"/>
              </a:ext>
            </a:extLst>
          </p:cNvPr>
          <p:cNvSpPr>
            <a:spLocks noChangeArrowheads="1"/>
          </p:cNvSpPr>
          <p:nvPr/>
        </p:nvSpPr>
        <p:spPr bwMode="auto">
          <a:xfrm>
            <a:off x="4794250" y="614362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71697" name="Text Box 48">
            <a:extLst>
              <a:ext uri="{FF2B5EF4-FFF2-40B4-BE49-F238E27FC236}">
                <a16:creationId xmlns:a16="http://schemas.microsoft.com/office/drawing/2014/main" id="{CEEB3D10-B1B4-49C6-9649-3A38920944AE}"/>
              </a:ext>
            </a:extLst>
          </p:cNvPr>
          <p:cNvSpPr txBox="1">
            <a:spLocks noChangeArrowheads="1"/>
          </p:cNvSpPr>
          <p:nvPr/>
        </p:nvSpPr>
        <p:spPr bwMode="auto">
          <a:xfrm>
            <a:off x="3505200" y="6186488"/>
            <a:ext cx="1047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62513" name="Text Box 49">
            <a:extLst>
              <a:ext uri="{FF2B5EF4-FFF2-40B4-BE49-F238E27FC236}">
                <a16:creationId xmlns:a16="http://schemas.microsoft.com/office/drawing/2014/main" id="{8E2D8571-4346-4494-A7E3-84B471423944}"/>
              </a:ext>
            </a:extLst>
          </p:cNvPr>
          <p:cNvSpPr txBox="1">
            <a:spLocks noChangeArrowheads="1"/>
          </p:cNvSpPr>
          <p:nvPr/>
        </p:nvSpPr>
        <p:spPr bwMode="auto">
          <a:xfrm>
            <a:off x="4495800" y="6078538"/>
            <a:ext cx="9906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6" name="AutoShape 9">
            <a:extLst>
              <a:ext uri="{FF2B5EF4-FFF2-40B4-BE49-F238E27FC236}">
                <a16:creationId xmlns:a16="http://schemas.microsoft.com/office/drawing/2014/main" id="{657A5AC4-75D6-4125-A0C2-675331C79DDC}"/>
              </a:ext>
            </a:extLst>
          </p:cNvPr>
          <p:cNvSpPr>
            <a:spLocks noChangeArrowheads="1"/>
          </p:cNvSpPr>
          <p:nvPr/>
        </p:nvSpPr>
        <p:spPr bwMode="auto">
          <a:xfrm>
            <a:off x="4838700" y="2600325"/>
            <a:ext cx="3848100" cy="1209675"/>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400">
                <a:solidFill>
                  <a:schemeClr val="bg1"/>
                </a:solidFill>
              </a:rPr>
              <a:t> B. Đấu tranh quân sự </a:t>
            </a:r>
          </a:p>
          <a:p>
            <a:pPr algn="ctr" eaLnBrk="0" hangingPunct="0"/>
            <a:r>
              <a:rPr lang="en-US" altLang="en-US" sz="2400">
                <a:solidFill>
                  <a:schemeClr val="bg1"/>
                </a:solidFill>
              </a:rPr>
              <a:t>với đấu tranh chính trị</a:t>
            </a:r>
            <a:endParaRPr lang="vi-VN" altLang="en-US" sz="2400" b="1">
              <a:solidFill>
                <a:schemeClr val="bg1"/>
              </a:solidFill>
              <a:cs typeface="Arial" panose="020B0604020202020204" pitchFamily="34" charset="0"/>
            </a:endParaRPr>
          </a:p>
        </p:txBody>
      </p:sp>
      <p:sp>
        <p:nvSpPr>
          <p:cNvPr id="27" name="AutoShape 9">
            <a:extLst>
              <a:ext uri="{FF2B5EF4-FFF2-40B4-BE49-F238E27FC236}">
                <a16:creationId xmlns:a16="http://schemas.microsoft.com/office/drawing/2014/main" id="{F81D3E23-3A0A-4D54-9F0C-1DD64A0A01EC}"/>
              </a:ext>
            </a:extLst>
          </p:cNvPr>
          <p:cNvSpPr>
            <a:spLocks noChangeArrowheads="1"/>
          </p:cNvSpPr>
          <p:nvPr/>
        </p:nvSpPr>
        <p:spPr bwMode="auto">
          <a:xfrm>
            <a:off x="609600" y="4124325"/>
            <a:ext cx="3733800" cy="1209675"/>
          </a:xfrm>
          <a:prstGeom prst="flowChartTerminator">
            <a:avLst/>
          </a:prstGeom>
          <a:solidFill>
            <a:schemeClr val="accent2"/>
          </a:solidFill>
          <a:ln w="9525">
            <a:solidFill>
              <a:srgbClr val="3366FF"/>
            </a:solidFill>
            <a:miter lim="800000"/>
            <a:headEnd/>
            <a:tailEnd/>
          </a:ln>
        </p:spPr>
        <p:txBody>
          <a:bodyPr wrap="none" anchor="ctr"/>
          <a:lstStyle>
            <a:lvl1pPr marL="457200" indent="-4572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C. Sức mạnh quốc phòng </a:t>
            </a:r>
          </a:p>
          <a:p>
            <a:pPr algn="ctr" eaLnBrk="1" hangingPunct="1"/>
            <a:r>
              <a:rPr lang="en-US" altLang="en-US" sz="2400">
                <a:solidFill>
                  <a:schemeClr val="bg1"/>
                </a:solidFill>
              </a:rPr>
              <a:t>với sức mạnh an ninh</a:t>
            </a:r>
            <a:endParaRPr lang="en-US" altLang="en-US" sz="2400" b="1">
              <a:solidFill>
                <a:schemeClr val="bg1"/>
              </a:solidFill>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7350"/>
                            </p:stCondLst>
                            <p:childTnLst>
                              <p:par>
                                <p:cTn id="8" presetID="4" presetClass="entr" presetSubtype="32" fill="hold" grpId="0" nodeType="afterEffect">
                                  <p:stCondLst>
                                    <p:cond delay="0"/>
                                  </p:stCondLst>
                                  <p:childTnLst>
                                    <p:set>
                                      <p:cBhvr>
                                        <p:cTn id="9" dur="1" fill="hold">
                                          <p:stCondLst>
                                            <p:cond delay="0"/>
                                          </p:stCondLst>
                                        </p:cTn>
                                        <p:tgtEl>
                                          <p:spTgt spid="65545"/>
                                        </p:tgtEl>
                                        <p:attrNameLst>
                                          <p:attrName>style.visibility</p:attrName>
                                        </p:attrNameLst>
                                      </p:cBhvr>
                                      <p:to>
                                        <p:strVal val="visible"/>
                                      </p:to>
                                    </p:set>
                                    <p:animEffect transition="in" filter="box(out)">
                                      <p:cBhvr>
                                        <p:cTn id="10" dur="500"/>
                                        <p:tgtEl>
                                          <p:spTgt spid="65545"/>
                                        </p:tgtEl>
                                      </p:cBhvr>
                                    </p:animEffect>
                                  </p:childTnLst>
                                </p:cTn>
                              </p:par>
                            </p:childTnLst>
                          </p:cTn>
                        </p:par>
                        <p:par>
                          <p:cTn id="11" fill="hold" nodeType="afterGroup">
                            <p:stCondLst>
                              <p:cond delay="7850"/>
                            </p:stCondLst>
                            <p:childTnLst>
                              <p:par>
                                <p:cTn id="12" presetID="4" presetClass="entr" presetSubtype="32" fill="hold" grpId="0" nodeType="afterEffect">
                                  <p:stCondLst>
                                    <p:cond delay="0"/>
                                  </p:stCondLst>
                                  <p:childTnLst>
                                    <p:set>
                                      <p:cBhvr>
                                        <p:cTn id="13" dur="1" fill="hold">
                                          <p:stCondLst>
                                            <p:cond delay="0"/>
                                          </p:stCondLst>
                                        </p:cTn>
                                        <p:tgtEl>
                                          <p:spTgt spid="65549"/>
                                        </p:tgtEl>
                                        <p:attrNameLst>
                                          <p:attrName>style.visibility</p:attrName>
                                        </p:attrNameLst>
                                      </p:cBhvr>
                                      <p:to>
                                        <p:strVal val="visible"/>
                                      </p:to>
                                    </p:set>
                                    <p:animEffect transition="in" filter="box(out)">
                                      <p:cBhvr>
                                        <p:cTn id="14" dur="500"/>
                                        <p:tgtEl>
                                          <p:spTgt spid="65549"/>
                                        </p:tgtEl>
                                      </p:cBhvr>
                                    </p:animEffect>
                                  </p:childTnLst>
                                </p:cTn>
                              </p:par>
                            </p:childTnLst>
                          </p:cTn>
                        </p:par>
                        <p:par>
                          <p:cTn id="15" fill="hold" nodeType="afterGroup">
                            <p:stCondLst>
                              <p:cond delay="8350"/>
                            </p:stCondLst>
                            <p:childTnLst>
                              <p:par>
                                <p:cTn id="16" presetID="4" presetClass="entr" presetSubtype="32"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ox(out)">
                                      <p:cBhvr>
                                        <p:cTn id="18" dur="500"/>
                                        <p:tgtEl>
                                          <p:spTgt spid="26"/>
                                        </p:tgtEl>
                                      </p:cBhvr>
                                    </p:animEffect>
                                  </p:childTnLst>
                                </p:cTn>
                              </p:par>
                            </p:childTnLst>
                          </p:cTn>
                        </p:par>
                        <p:par>
                          <p:cTn id="19" fill="hold" nodeType="afterGroup">
                            <p:stCondLst>
                              <p:cond delay="8850"/>
                            </p:stCondLst>
                            <p:childTnLst>
                              <p:par>
                                <p:cTn id="20" presetID="4" presetClass="entr" presetSubtype="32"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9" grpId="0" animBg="1" autoUpdateAnimBg="0"/>
      <p:bldP spid="65545" grpId="0" animBg="1" autoUpdateAnimBg="0"/>
      <p:bldP spid="26" grpId="0" animBg="1" autoUpdateAnimBg="0"/>
      <p:bldP spid="27"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Text Box 4">
            <a:extLst>
              <a:ext uri="{FF2B5EF4-FFF2-40B4-BE49-F238E27FC236}">
                <a16:creationId xmlns:a16="http://schemas.microsoft.com/office/drawing/2014/main" id="{E1D24327-BC60-4C13-A594-22C9215F036F}"/>
              </a:ext>
            </a:extLst>
          </p:cNvPr>
          <p:cNvSpPr txBox="1">
            <a:spLocks noChangeArrowheads="1"/>
          </p:cNvSpPr>
          <p:nvPr/>
        </p:nvSpPr>
        <p:spPr bwMode="auto">
          <a:xfrm>
            <a:off x="1447800" y="914400"/>
            <a:ext cx="72390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200"/>
              <a:t>Tiến h</a:t>
            </a:r>
            <a:r>
              <a:rPr lang="en-US" altLang="en-US" sz="3200">
                <a:cs typeface="Arial" panose="020B0604020202020204" pitchFamily="34" charset="0"/>
              </a:rPr>
              <a:t>à</a:t>
            </a:r>
            <a:r>
              <a:rPr lang="en-US" altLang="en-US" sz="3200"/>
              <a:t>nh chiến tranh xâm lược nước ta, khó khăn cơ bản nhất của địch l</a:t>
            </a:r>
            <a:r>
              <a:rPr lang="en-US" altLang="en-US" sz="3200">
                <a:cs typeface="Arial" panose="020B0604020202020204" pitchFamily="34" charset="0"/>
              </a:rPr>
              <a:t>à</a:t>
            </a:r>
            <a:r>
              <a:rPr lang="en-US" altLang="en-US" sz="3200"/>
              <a:t>:</a:t>
            </a:r>
            <a:endParaRPr lang="en-US" altLang="en-US" sz="3200">
              <a:cs typeface="Arial" panose="020B0604020202020204" pitchFamily="34" charset="0"/>
            </a:endParaRPr>
          </a:p>
        </p:txBody>
      </p:sp>
      <p:sp>
        <p:nvSpPr>
          <p:cNvPr id="18434" name="AutoShape 5">
            <a:extLst>
              <a:ext uri="{FF2B5EF4-FFF2-40B4-BE49-F238E27FC236}">
                <a16:creationId xmlns:a16="http://schemas.microsoft.com/office/drawing/2014/main" id="{0592F6D7-CA39-41B9-B10B-4E530B772F71}"/>
              </a:ext>
            </a:extLst>
          </p:cNvPr>
          <p:cNvSpPr>
            <a:spLocks noChangeArrowheads="1"/>
          </p:cNvSpPr>
          <p:nvPr/>
        </p:nvSpPr>
        <p:spPr bwMode="auto">
          <a:xfrm>
            <a:off x="4648200" y="2286000"/>
            <a:ext cx="42672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B. Phải đương đầu với</a:t>
            </a:r>
          </a:p>
          <a:p>
            <a:pPr algn="ctr"/>
            <a:r>
              <a:rPr lang="en-US" altLang="en-US" sz="2000">
                <a:solidFill>
                  <a:schemeClr val="bg1"/>
                </a:solidFill>
              </a:rPr>
              <a:t>một dân tộc có truyền thống</a:t>
            </a:r>
          </a:p>
          <a:p>
            <a:pPr algn="ctr"/>
            <a:r>
              <a:rPr lang="en-US" altLang="en-US" sz="2000">
                <a:solidFill>
                  <a:schemeClr val="bg1"/>
                </a:solidFill>
              </a:rPr>
              <a:t>kiên cường bất khuất</a:t>
            </a:r>
          </a:p>
          <a:p>
            <a:pPr algn="ctr"/>
            <a:r>
              <a:rPr lang="en-US" altLang="en-US" sz="2000">
                <a:solidFill>
                  <a:schemeClr val="bg1"/>
                </a:solidFill>
              </a:rPr>
              <a:t>chống giặc ngoại xâm</a:t>
            </a:r>
            <a:endParaRPr lang="en-US" altLang="en-US" sz="2000">
              <a:solidFill>
                <a:schemeClr val="bg1"/>
              </a:solidFill>
              <a:cs typeface="Arial" panose="020B0604020202020204" pitchFamily="34" charset="0"/>
            </a:endParaRPr>
          </a:p>
        </p:txBody>
      </p:sp>
      <p:sp>
        <p:nvSpPr>
          <p:cNvPr id="18435" name="AutoShape 10">
            <a:extLst>
              <a:ext uri="{FF2B5EF4-FFF2-40B4-BE49-F238E27FC236}">
                <a16:creationId xmlns:a16="http://schemas.microsoft.com/office/drawing/2014/main" id="{ED7AAA06-B348-43C0-984A-36645707B412}"/>
              </a:ext>
            </a:extLst>
          </p:cNvPr>
          <p:cNvSpPr>
            <a:spLocks noChangeArrowheads="1"/>
          </p:cNvSpPr>
          <p:nvPr/>
        </p:nvSpPr>
        <p:spPr bwMode="auto">
          <a:xfrm>
            <a:off x="228600" y="2286000"/>
            <a:ext cx="4191000" cy="1600200"/>
          </a:xfrm>
          <a:prstGeom prst="flowChartTerminator">
            <a:avLst/>
          </a:prstGeom>
          <a:solidFill>
            <a:schemeClr val="accent2"/>
          </a:solidFill>
          <a:ln w="9525">
            <a:solidFill>
              <a:srgbClr val="3366FF"/>
            </a:solidFill>
            <a:miter lim="800000"/>
            <a:headEnd/>
            <a:tailEnd/>
          </a:ln>
        </p:spPr>
        <p:txBody>
          <a:bodyPr wrap="none" anchor="ctr"/>
          <a:lstStyle>
            <a:lvl1pPr marL="457200" indent="-4572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500">
                <a:solidFill>
                  <a:schemeClr val="bg1"/>
                </a:solidFill>
              </a:rPr>
              <a:t>A. Tiến h</a:t>
            </a:r>
            <a:r>
              <a:rPr lang="en-US" altLang="en-US" sz="2500">
                <a:solidFill>
                  <a:schemeClr val="bg1"/>
                </a:solidFill>
                <a:cs typeface="Arial" panose="020B0604020202020204" pitchFamily="34" charset="0"/>
              </a:rPr>
              <a:t>à</a:t>
            </a:r>
            <a:r>
              <a:rPr lang="en-US" altLang="en-US" sz="2500">
                <a:solidFill>
                  <a:schemeClr val="bg1"/>
                </a:solidFill>
              </a:rPr>
              <a:t>nh một cuộc </a:t>
            </a:r>
          </a:p>
          <a:p>
            <a:pPr algn="ctr" eaLnBrk="1" hangingPunct="1"/>
            <a:r>
              <a:rPr lang="en-US" altLang="en-US" sz="2500">
                <a:solidFill>
                  <a:schemeClr val="bg1"/>
                </a:solidFill>
              </a:rPr>
              <a:t>chiếntranh xâm lược, chiến </a:t>
            </a:r>
          </a:p>
          <a:p>
            <a:pPr algn="ctr" eaLnBrk="1" hangingPunct="1"/>
            <a:r>
              <a:rPr lang="en-US" altLang="en-US" sz="2500">
                <a:solidFill>
                  <a:schemeClr val="bg1"/>
                </a:solidFill>
              </a:rPr>
              <a:t>tranh phi nghĩa sẽ bị </a:t>
            </a:r>
          </a:p>
          <a:p>
            <a:pPr algn="ctr" eaLnBrk="1" hangingPunct="1"/>
            <a:r>
              <a:rPr lang="en-US" altLang="en-US" sz="2500">
                <a:solidFill>
                  <a:schemeClr val="bg1"/>
                </a:solidFill>
              </a:rPr>
              <a:t>thế giới lên án</a:t>
            </a:r>
            <a:endParaRPr lang="en-US" altLang="en-US" sz="2500">
              <a:solidFill>
                <a:schemeClr val="bg1"/>
              </a:solidFill>
              <a:cs typeface="Arial" panose="020B0604020202020204" pitchFamily="34" charset="0"/>
            </a:endParaRPr>
          </a:p>
        </p:txBody>
      </p:sp>
      <p:sp>
        <p:nvSpPr>
          <p:cNvPr id="18436" name="AutoShape 10">
            <a:extLst>
              <a:ext uri="{FF2B5EF4-FFF2-40B4-BE49-F238E27FC236}">
                <a16:creationId xmlns:a16="http://schemas.microsoft.com/office/drawing/2014/main" id="{5B5DDCE6-856C-481E-A5B7-C53EC5E0C330}"/>
              </a:ext>
            </a:extLst>
          </p:cNvPr>
          <p:cNvSpPr>
            <a:spLocks noChangeArrowheads="1"/>
          </p:cNvSpPr>
          <p:nvPr/>
        </p:nvSpPr>
        <p:spPr bwMode="auto">
          <a:xfrm>
            <a:off x="228600" y="4175125"/>
            <a:ext cx="4191000" cy="1616075"/>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500">
                <a:solidFill>
                  <a:schemeClr val="bg1"/>
                </a:solidFill>
              </a:rPr>
              <a:t>C. Phải tác chiến trong </a:t>
            </a:r>
          </a:p>
          <a:p>
            <a:pPr algn="ctr" eaLnBrk="0" hangingPunct="0"/>
            <a:r>
              <a:rPr lang="en-US" altLang="en-US" sz="2500">
                <a:solidFill>
                  <a:schemeClr val="bg1"/>
                </a:solidFill>
              </a:rPr>
              <a:t>điều kiện địa hình </a:t>
            </a:r>
          </a:p>
          <a:p>
            <a:pPr algn="ctr" eaLnBrk="0" hangingPunct="0"/>
            <a:r>
              <a:rPr lang="en-US" altLang="en-US" sz="2500">
                <a:solidFill>
                  <a:schemeClr val="bg1"/>
                </a:solidFill>
              </a:rPr>
              <a:t>thời tiết phức tạp</a:t>
            </a:r>
            <a:endParaRPr lang="vi-VN" altLang="en-US" sz="2500">
              <a:solidFill>
                <a:schemeClr val="bg1"/>
              </a:solidFill>
              <a:cs typeface="Arial" panose="020B0604020202020204" pitchFamily="34" charset="0"/>
            </a:endParaRPr>
          </a:p>
        </p:txBody>
      </p:sp>
      <p:sp>
        <p:nvSpPr>
          <p:cNvPr id="18437" name="AutoShape 10">
            <a:extLst>
              <a:ext uri="{FF2B5EF4-FFF2-40B4-BE49-F238E27FC236}">
                <a16:creationId xmlns:a16="http://schemas.microsoft.com/office/drawing/2014/main" id="{6C524FBC-3EA3-4732-8778-BBF630B5EFC4}"/>
              </a:ext>
            </a:extLst>
          </p:cNvPr>
          <p:cNvSpPr>
            <a:spLocks noChangeArrowheads="1"/>
          </p:cNvSpPr>
          <p:nvPr/>
        </p:nvSpPr>
        <p:spPr bwMode="auto">
          <a:xfrm>
            <a:off x="4648200" y="4175125"/>
            <a:ext cx="4267200" cy="1616075"/>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500">
                <a:solidFill>
                  <a:schemeClr val="bg1"/>
                </a:solidFill>
              </a:rPr>
              <a:t>D. Có nhiều khó khăn </a:t>
            </a:r>
          </a:p>
          <a:p>
            <a:pPr algn="ctr" eaLnBrk="0" hangingPunct="0"/>
            <a:r>
              <a:rPr lang="en-US" altLang="en-US" sz="2500">
                <a:solidFill>
                  <a:schemeClr val="bg1"/>
                </a:solidFill>
              </a:rPr>
              <a:t>trong công tác đảm bảo </a:t>
            </a:r>
          </a:p>
          <a:p>
            <a:pPr algn="ctr" eaLnBrk="0" hangingPunct="0"/>
            <a:r>
              <a:rPr lang="en-US" altLang="en-US" sz="2500">
                <a:solidFill>
                  <a:schemeClr val="bg1"/>
                </a:solidFill>
              </a:rPr>
              <a:t>hậu cần kỹ thuật</a:t>
            </a:r>
            <a:endParaRPr lang="vi-VN" altLang="en-US" sz="2500">
              <a:solidFill>
                <a:schemeClr val="bg1"/>
              </a:solidFill>
              <a:cs typeface="Arial" panose="020B0604020202020204" pitchFamily="34" charset="0"/>
            </a:endParaRPr>
          </a:p>
        </p:txBody>
      </p:sp>
      <p:sp>
        <p:nvSpPr>
          <p:cNvPr id="18438" name="Rectangle: Rounded Corners 7">
            <a:extLst>
              <a:ext uri="{FF2B5EF4-FFF2-40B4-BE49-F238E27FC236}">
                <a16:creationId xmlns:a16="http://schemas.microsoft.com/office/drawing/2014/main" id="{9D5210B9-5145-485B-BC12-19C237F3128F}"/>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03</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Oval 2">
            <a:extLst>
              <a:ext uri="{FF2B5EF4-FFF2-40B4-BE49-F238E27FC236}">
                <a16:creationId xmlns:a16="http://schemas.microsoft.com/office/drawing/2014/main" id="{1386F8BF-1C35-4AC4-A80B-9AE868A050EB}"/>
              </a:ext>
            </a:extLst>
          </p:cNvPr>
          <p:cNvSpPr>
            <a:spLocks noChangeArrowheads="1"/>
          </p:cNvSpPr>
          <p:nvPr/>
        </p:nvSpPr>
        <p:spPr bwMode="auto">
          <a:xfrm>
            <a:off x="49530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72706" name="Picture 15" descr="people008">
            <a:extLst>
              <a:ext uri="{FF2B5EF4-FFF2-40B4-BE49-F238E27FC236}">
                <a16:creationId xmlns:a16="http://schemas.microsoft.com/office/drawing/2014/main" id="{A6004E5D-3A95-496F-B439-002EFFC8D27C}"/>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Text Box 9">
            <a:extLst>
              <a:ext uri="{FF2B5EF4-FFF2-40B4-BE49-F238E27FC236}">
                <a16:creationId xmlns:a16="http://schemas.microsoft.com/office/drawing/2014/main" id="{E1F0BCDB-142F-446F-A5CB-AB7B829BAA79}"/>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18233972-7D0E-4882-9934-4470778CA048}"/>
              </a:ext>
            </a:extLst>
          </p:cNvPr>
          <p:cNvSpPr txBox="1">
            <a:spLocks noChangeArrowheads="1"/>
          </p:cNvSpPr>
          <p:nvPr/>
        </p:nvSpPr>
        <p:spPr bwMode="auto">
          <a:xfrm>
            <a:off x="1460500" y="1143000"/>
            <a:ext cx="75311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200" i="1"/>
              <a:t>“Tiến hành chiến tranh toàn diện, kết hợp chặt chẽ giữa đấu tranh quân sự, chính trị, kinh tế, ngoại giao, văn hóa, tư tưởng …lấy đấu tranh quân sự là chủ yếu, lấy thắng lợi trên chiến trường là yếu tố quyết định để giành thắng lợi trong chiến tranh</a:t>
            </a:r>
            <a:r>
              <a:rPr lang="en-US" altLang="en-US" sz="2200"/>
              <a:t>”, đây là quan điểm chiến tranh nhân dân của Đảng ta:</a:t>
            </a:r>
            <a:endParaRPr lang="en-US" altLang="en-US" sz="2200">
              <a:cs typeface="Arial" panose="020B0604020202020204" pitchFamily="34" charset="0"/>
            </a:endParaRPr>
          </a:p>
        </p:txBody>
      </p:sp>
      <p:sp>
        <p:nvSpPr>
          <p:cNvPr id="65541" name="AutoShape 5">
            <a:extLst>
              <a:ext uri="{FF2B5EF4-FFF2-40B4-BE49-F238E27FC236}">
                <a16:creationId xmlns:a16="http://schemas.microsoft.com/office/drawing/2014/main" id="{938DE19A-13A0-42F7-897C-109A0B26E20E}"/>
              </a:ext>
            </a:extLst>
          </p:cNvPr>
          <p:cNvSpPr>
            <a:spLocks noChangeArrowheads="1"/>
          </p:cNvSpPr>
          <p:nvPr/>
        </p:nvSpPr>
        <p:spPr bwMode="auto">
          <a:xfrm>
            <a:off x="219075" y="3276600"/>
            <a:ext cx="4343400" cy="1219200"/>
          </a:xfrm>
          <a:prstGeom prst="flowChartTerminator">
            <a:avLst/>
          </a:prstGeom>
          <a:solidFill>
            <a:srgbClr val="92D050"/>
          </a:solidFill>
          <a:ln w="9525">
            <a:solidFill>
              <a:srgbClr val="3366FF"/>
            </a:solidFill>
            <a:miter lim="800000"/>
            <a:headEnd/>
            <a:tailEnd/>
          </a:ln>
        </p:spPr>
        <p:txBody>
          <a:bodyPr wrap="none" anchor="ctr"/>
          <a:lstStyle>
            <a:lvl1pPr marL="457200" indent="-4572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buFontTx/>
              <a:buAutoNum type="alphaUcPeriod"/>
            </a:pPr>
            <a:r>
              <a:rPr lang="en-US" altLang="en-US" sz="2400">
                <a:solidFill>
                  <a:schemeClr val="bg1"/>
                </a:solidFill>
              </a:rPr>
              <a:t>Mang tính chỉ đạo và </a:t>
            </a:r>
          </a:p>
          <a:p>
            <a:pPr algn="ctr"/>
            <a:r>
              <a:rPr lang="en-US" altLang="en-US" sz="2400">
                <a:solidFill>
                  <a:schemeClr val="bg1"/>
                </a:solidFill>
              </a:rPr>
              <a:t>hướng dẫn hành động để giành</a:t>
            </a:r>
          </a:p>
          <a:p>
            <a:pPr algn="ctr"/>
            <a:r>
              <a:rPr lang="en-US" altLang="en-US" sz="2400">
                <a:solidFill>
                  <a:schemeClr val="bg1"/>
                </a:solidFill>
              </a:rPr>
              <a:t> thắng lợi trong chiến tranh</a:t>
            </a:r>
          </a:p>
        </p:txBody>
      </p:sp>
      <p:sp>
        <p:nvSpPr>
          <p:cNvPr id="65549" name="AutoShape 13">
            <a:extLst>
              <a:ext uri="{FF2B5EF4-FFF2-40B4-BE49-F238E27FC236}">
                <a16:creationId xmlns:a16="http://schemas.microsoft.com/office/drawing/2014/main" id="{F074FEC2-4B47-42F8-9D30-7181A38794AB}"/>
              </a:ext>
            </a:extLst>
          </p:cNvPr>
          <p:cNvSpPr>
            <a:spLocks noChangeArrowheads="1"/>
          </p:cNvSpPr>
          <p:nvPr/>
        </p:nvSpPr>
        <p:spPr bwMode="auto">
          <a:xfrm>
            <a:off x="228600" y="4664075"/>
            <a:ext cx="4333875" cy="1279525"/>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Mang tính hành động </a:t>
            </a:r>
          </a:p>
          <a:p>
            <a:pPr algn="ctr" eaLnBrk="0" hangingPunct="0"/>
            <a:r>
              <a:rPr sz="2400" noProof="1">
                <a:solidFill>
                  <a:schemeClr val="bg1"/>
                </a:solidFill>
                <a:latin typeface="Arial" panose="02080604020202020204" pitchFamily="34" charset="0"/>
              </a:rPr>
              <a:t>tổng hợp để giành thắng lợi </a:t>
            </a:r>
          </a:p>
          <a:p>
            <a:pPr algn="ctr" eaLnBrk="0" hangingPunct="0"/>
            <a:r>
              <a:rPr sz="2400" noProof="1">
                <a:solidFill>
                  <a:schemeClr val="bg1"/>
                </a:solidFill>
                <a:latin typeface="Arial" panose="02080604020202020204" pitchFamily="34" charset="0"/>
              </a:rPr>
              <a:t>về mọi mặt của chiến tranh</a:t>
            </a:r>
            <a:endParaRPr lang="vi-VN" altLang="x-none" sz="2100" b="1" noProof="1">
              <a:solidFill>
                <a:schemeClr val="bg1"/>
              </a:solidFill>
              <a:latin typeface="Arial" panose="02080604020202020204" pitchFamily="34" charset="0"/>
            </a:endParaRPr>
          </a:p>
        </p:txBody>
      </p:sp>
      <p:sp>
        <p:nvSpPr>
          <p:cNvPr id="72711" name="Text Box 16">
            <a:extLst>
              <a:ext uri="{FF2B5EF4-FFF2-40B4-BE49-F238E27FC236}">
                <a16:creationId xmlns:a16="http://schemas.microsoft.com/office/drawing/2014/main" id="{A62C0C7D-18F1-4533-963F-3E288B3C33E1}"/>
              </a:ext>
            </a:extLst>
          </p:cNvPr>
          <p:cNvSpPr txBox="1">
            <a:spLocks noChangeArrowheads="1"/>
          </p:cNvSpPr>
          <p:nvPr/>
        </p:nvSpPr>
        <p:spPr bwMode="auto">
          <a:xfrm>
            <a:off x="228600" y="1295400"/>
            <a:ext cx="1231900"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02</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94227" name="Oval 19">
            <a:extLst>
              <a:ext uri="{FF2B5EF4-FFF2-40B4-BE49-F238E27FC236}">
                <a16:creationId xmlns:a16="http://schemas.microsoft.com/office/drawing/2014/main" id="{63EF73F1-092E-42D2-9E7A-E3E9662844F9}"/>
              </a:ext>
            </a:extLst>
          </p:cNvPr>
          <p:cNvSpPr>
            <a:spLocks noChangeArrowheads="1"/>
          </p:cNvSpPr>
          <p:nvPr/>
        </p:nvSpPr>
        <p:spPr bwMode="auto">
          <a:xfrm>
            <a:off x="4938713"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72714" name="Picture 20" descr="ani32">
            <a:extLst>
              <a:ext uri="{FF2B5EF4-FFF2-40B4-BE49-F238E27FC236}">
                <a16:creationId xmlns:a16="http://schemas.microsoft.com/office/drawing/2014/main" id="{EEC87E78-D912-4245-9B0E-4B9568B9D9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39100" y="59991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a:extLst>
              <a:ext uri="{FF2B5EF4-FFF2-40B4-BE49-F238E27FC236}">
                <a16:creationId xmlns:a16="http://schemas.microsoft.com/office/drawing/2014/main" id="{F637E035-F760-4690-A26A-1E6A67AE93A7}"/>
              </a:ext>
            </a:extLst>
          </p:cNvPr>
          <p:cNvSpPr>
            <a:spLocks noChangeArrowheads="1"/>
          </p:cNvSpPr>
          <p:nvPr/>
        </p:nvSpPr>
        <p:spPr bwMode="auto">
          <a:xfrm>
            <a:off x="49530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94230" name="Oval 22">
            <a:extLst>
              <a:ext uri="{FF2B5EF4-FFF2-40B4-BE49-F238E27FC236}">
                <a16:creationId xmlns:a16="http://schemas.microsoft.com/office/drawing/2014/main" id="{CA7A3B60-0D27-45DF-8D73-1AE0CEFF28B2}"/>
              </a:ext>
            </a:extLst>
          </p:cNvPr>
          <p:cNvSpPr>
            <a:spLocks noChangeArrowheads="1"/>
          </p:cNvSpPr>
          <p:nvPr/>
        </p:nvSpPr>
        <p:spPr bwMode="auto">
          <a:xfrm>
            <a:off x="49530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94231" name="Oval 23">
            <a:extLst>
              <a:ext uri="{FF2B5EF4-FFF2-40B4-BE49-F238E27FC236}">
                <a16:creationId xmlns:a16="http://schemas.microsoft.com/office/drawing/2014/main" id="{DB689FA1-DC0C-4602-A6B0-DEFC43D12D9B}"/>
              </a:ext>
            </a:extLst>
          </p:cNvPr>
          <p:cNvSpPr>
            <a:spLocks noChangeArrowheads="1"/>
          </p:cNvSpPr>
          <p:nvPr/>
        </p:nvSpPr>
        <p:spPr bwMode="auto">
          <a:xfrm>
            <a:off x="4938713"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94232" name="Oval 24">
            <a:extLst>
              <a:ext uri="{FF2B5EF4-FFF2-40B4-BE49-F238E27FC236}">
                <a16:creationId xmlns:a16="http://schemas.microsoft.com/office/drawing/2014/main" id="{A33F3B9B-51ED-4115-B58E-ADAB9250BD47}"/>
              </a:ext>
            </a:extLst>
          </p:cNvPr>
          <p:cNvSpPr>
            <a:spLocks noChangeArrowheads="1"/>
          </p:cNvSpPr>
          <p:nvPr/>
        </p:nvSpPr>
        <p:spPr bwMode="auto">
          <a:xfrm>
            <a:off x="49530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94233" name="Oval 25">
            <a:extLst>
              <a:ext uri="{FF2B5EF4-FFF2-40B4-BE49-F238E27FC236}">
                <a16:creationId xmlns:a16="http://schemas.microsoft.com/office/drawing/2014/main" id="{C71BFB7B-1507-4DD3-A26E-3BBDCB8F81DD}"/>
              </a:ext>
            </a:extLst>
          </p:cNvPr>
          <p:cNvSpPr>
            <a:spLocks noChangeArrowheads="1"/>
          </p:cNvSpPr>
          <p:nvPr/>
        </p:nvSpPr>
        <p:spPr bwMode="auto">
          <a:xfrm>
            <a:off x="4953000" y="609758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94234" name="Oval 26">
            <a:extLst>
              <a:ext uri="{FF2B5EF4-FFF2-40B4-BE49-F238E27FC236}">
                <a16:creationId xmlns:a16="http://schemas.microsoft.com/office/drawing/2014/main" id="{F84FD001-4F4C-43AF-A936-9175235BBD90}"/>
              </a:ext>
            </a:extLst>
          </p:cNvPr>
          <p:cNvSpPr>
            <a:spLocks noChangeArrowheads="1"/>
          </p:cNvSpPr>
          <p:nvPr/>
        </p:nvSpPr>
        <p:spPr bwMode="auto">
          <a:xfrm>
            <a:off x="4938713"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72721" name="Text Box 27">
            <a:extLst>
              <a:ext uri="{FF2B5EF4-FFF2-40B4-BE49-F238E27FC236}">
                <a16:creationId xmlns:a16="http://schemas.microsoft.com/office/drawing/2014/main" id="{FC4EBD8B-711F-49F4-B531-EA90372EEDBA}"/>
              </a:ext>
            </a:extLst>
          </p:cNvPr>
          <p:cNvSpPr txBox="1">
            <a:spLocks noChangeArrowheads="1"/>
          </p:cNvSpPr>
          <p:nvPr/>
        </p:nvSpPr>
        <p:spPr bwMode="auto">
          <a:xfrm>
            <a:off x="37465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94236" name="Text Box 28">
            <a:extLst>
              <a:ext uri="{FF2B5EF4-FFF2-40B4-BE49-F238E27FC236}">
                <a16:creationId xmlns:a16="http://schemas.microsoft.com/office/drawing/2014/main" id="{54A98B1F-AE64-49CA-B710-73C95EB4FAF4}"/>
              </a:ext>
            </a:extLst>
          </p:cNvPr>
          <p:cNvSpPr txBox="1">
            <a:spLocks noChangeArrowheads="1"/>
          </p:cNvSpPr>
          <p:nvPr/>
        </p:nvSpPr>
        <p:spPr bwMode="auto">
          <a:xfrm>
            <a:off x="4800600" y="6002338"/>
            <a:ext cx="7620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6" name="AutoShape 13">
            <a:extLst>
              <a:ext uri="{FF2B5EF4-FFF2-40B4-BE49-F238E27FC236}">
                <a16:creationId xmlns:a16="http://schemas.microsoft.com/office/drawing/2014/main" id="{F408A9CB-AD7A-4D63-9F5F-1A55B99D35F6}"/>
              </a:ext>
            </a:extLst>
          </p:cNvPr>
          <p:cNvSpPr>
            <a:spLocks noChangeArrowheads="1"/>
          </p:cNvSpPr>
          <p:nvPr/>
        </p:nvSpPr>
        <p:spPr bwMode="auto">
          <a:xfrm>
            <a:off x="4648200" y="3276600"/>
            <a:ext cx="4356100" cy="12192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B. Thể hiện phối hợp chặt chẽ</a:t>
            </a:r>
          </a:p>
          <a:p>
            <a:pPr algn="ctr" eaLnBrk="0" hangingPunct="0"/>
            <a:r>
              <a:rPr sz="2400" noProof="1">
                <a:solidFill>
                  <a:schemeClr val="bg1"/>
                </a:solidFill>
                <a:latin typeface="Arial" panose="02080604020202020204" pitchFamily="34" charset="0"/>
              </a:rPr>
              <a:t> giữa các mặt trận để tạo thế </a:t>
            </a:r>
          </a:p>
          <a:p>
            <a:pPr algn="ctr" eaLnBrk="0" hangingPunct="0"/>
            <a:r>
              <a:rPr sz="2400" noProof="1">
                <a:solidFill>
                  <a:schemeClr val="bg1"/>
                </a:solidFill>
                <a:latin typeface="Arial" panose="02080604020202020204" pitchFamily="34" charset="0"/>
              </a:rPr>
              <a:t>và lực trong chiến tranh</a:t>
            </a:r>
            <a:endParaRPr lang="vi-VN" altLang="x-none" sz="2100" b="1" noProof="1">
              <a:solidFill>
                <a:schemeClr val="bg1"/>
              </a:solidFill>
              <a:latin typeface="Arial" panose="02080604020202020204" pitchFamily="34" charset="0"/>
            </a:endParaRPr>
          </a:p>
        </p:txBody>
      </p:sp>
      <p:sp>
        <p:nvSpPr>
          <p:cNvPr id="27" name="AutoShape 13">
            <a:extLst>
              <a:ext uri="{FF2B5EF4-FFF2-40B4-BE49-F238E27FC236}">
                <a16:creationId xmlns:a16="http://schemas.microsoft.com/office/drawing/2014/main" id="{AA65CD43-1BDD-4376-AD35-C6B7D7B334B7}"/>
              </a:ext>
            </a:extLst>
          </p:cNvPr>
          <p:cNvSpPr>
            <a:spLocks noChangeArrowheads="1"/>
          </p:cNvSpPr>
          <p:nvPr/>
        </p:nvSpPr>
        <p:spPr bwMode="auto">
          <a:xfrm>
            <a:off x="4648200" y="4664075"/>
            <a:ext cx="4343400" cy="1203325"/>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Mang tính chủ động hiệp </a:t>
            </a:r>
          </a:p>
          <a:p>
            <a:pPr algn="ctr" eaLnBrk="0" hangingPunct="0"/>
            <a:r>
              <a:rPr sz="2400" noProof="1">
                <a:solidFill>
                  <a:schemeClr val="bg1"/>
                </a:solidFill>
                <a:latin typeface="Arial" panose="02080604020202020204" pitchFamily="34" charset="0"/>
              </a:rPr>
              <a:t>đồng thống nhất giữa các </a:t>
            </a:r>
          </a:p>
          <a:p>
            <a:pPr algn="ctr" eaLnBrk="0" hangingPunct="0"/>
            <a:r>
              <a:rPr sz="2400" noProof="1">
                <a:solidFill>
                  <a:schemeClr val="bg1"/>
                </a:solidFill>
                <a:latin typeface="Arial" panose="02080604020202020204" pitchFamily="34" charset="0"/>
              </a:rPr>
              <a:t>mặt trận trong chiến tranh</a:t>
            </a:r>
            <a:endParaRPr lang="vi-VN" altLang="x-none" sz="21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18075"/>
                            </p:stCondLst>
                            <p:childTnLst>
                              <p:par>
                                <p:cTn id="8" presetID="4" presetClass="entr" presetSubtype="32" fill="hold" grpId="0" nodeType="afterEffect">
                                  <p:stCondLst>
                                    <p:cond delay="0"/>
                                  </p:stCondLst>
                                  <p:childTnLst>
                                    <p:set>
                                      <p:cBhvr>
                                        <p:cTn id="9" dur="1" fill="hold">
                                          <p:stCondLst>
                                            <p:cond delay="0"/>
                                          </p:stCondLst>
                                        </p:cTn>
                                        <p:tgtEl>
                                          <p:spTgt spid="65549"/>
                                        </p:tgtEl>
                                        <p:attrNameLst>
                                          <p:attrName>style.visibility</p:attrName>
                                        </p:attrNameLst>
                                      </p:cBhvr>
                                      <p:to>
                                        <p:strVal val="visible"/>
                                      </p:to>
                                    </p:set>
                                    <p:animEffect transition="in" filter="box(out)">
                                      <p:cBhvr>
                                        <p:cTn id="10" dur="500"/>
                                        <p:tgtEl>
                                          <p:spTgt spid="65549"/>
                                        </p:tgtEl>
                                      </p:cBhvr>
                                    </p:animEffect>
                                  </p:childTnLst>
                                </p:cTn>
                              </p:par>
                            </p:childTnLst>
                          </p:cTn>
                        </p:par>
                        <p:par>
                          <p:cTn id="11" fill="hold" nodeType="afterGroup">
                            <p:stCondLst>
                              <p:cond delay="18575"/>
                            </p:stCondLst>
                            <p:childTnLst>
                              <p:par>
                                <p:cTn id="12" presetID="4" presetClass="entr" presetSubtype="32" fill="hold" grpId="0" nodeType="afterEffect">
                                  <p:stCondLst>
                                    <p:cond delay="0"/>
                                  </p:stCondLst>
                                  <p:childTnLst>
                                    <p:set>
                                      <p:cBhvr>
                                        <p:cTn id="13" dur="1" fill="hold">
                                          <p:stCondLst>
                                            <p:cond delay="0"/>
                                          </p:stCondLst>
                                        </p:cTn>
                                        <p:tgtEl>
                                          <p:spTgt spid="65541"/>
                                        </p:tgtEl>
                                        <p:attrNameLst>
                                          <p:attrName>style.visibility</p:attrName>
                                        </p:attrNameLst>
                                      </p:cBhvr>
                                      <p:to>
                                        <p:strVal val="visible"/>
                                      </p:to>
                                    </p:set>
                                    <p:animEffect transition="in" filter="box(out)">
                                      <p:cBhvr>
                                        <p:cTn id="14" dur="500"/>
                                        <p:tgtEl>
                                          <p:spTgt spid="65541"/>
                                        </p:tgtEl>
                                      </p:cBhvr>
                                    </p:animEffect>
                                  </p:childTnLst>
                                </p:cTn>
                              </p:par>
                            </p:childTnLst>
                          </p:cTn>
                        </p:par>
                        <p:par>
                          <p:cTn id="15" fill="hold" nodeType="afterGroup">
                            <p:stCondLst>
                              <p:cond delay="19075"/>
                            </p:stCondLst>
                            <p:childTnLst>
                              <p:par>
                                <p:cTn id="16" presetID="4" presetClass="entr" presetSubtype="32"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ox(out)">
                                      <p:cBhvr>
                                        <p:cTn id="18" dur="500"/>
                                        <p:tgtEl>
                                          <p:spTgt spid="26"/>
                                        </p:tgtEl>
                                      </p:cBhvr>
                                    </p:animEffect>
                                  </p:childTnLst>
                                </p:cTn>
                              </p:par>
                            </p:childTnLst>
                          </p:cTn>
                        </p:par>
                        <p:par>
                          <p:cTn id="19" fill="hold" nodeType="afterGroup">
                            <p:stCondLst>
                              <p:cond delay="19575"/>
                            </p:stCondLst>
                            <p:childTnLst>
                              <p:par>
                                <p:cTn id="20" presetID="4" presetClass="entr" presetSubtype="32"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9" grpId="0" animBg="1" autoUpdateAnimBg="0"/>
      <p:bldP spid="26" grpId="0" animBg="1" autoUpdateAnimBg="0"/>
      <p:bldP spid="27"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Oval 2">
            <a:extLst>
              <a:ext uri="{FF2B5EF4-FFF2-40B4-BE49-F238E27FC236}">
                <a16:creationId xmlns:a16="http://schemas.microsoft.com/office/drawing/2014/main" id="{CDB809AF-0ED4-4D38-A059-87BFDCA2C6C3}"/>
              </a:ext>
            </a:extLst>
          </p:cNvPr>
          <p:cNvSpPr>
            <a:spLocks noChangeArrowheads="1"/>
          </p:cNvSpPr>
          <p:nvPr/>
        </p:nvSpPr>
        <p:spPr bwMode="auto">
          <a:xfrm>
            <a:off x="4652963"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73730" name="Picture 15" descr="people008">
            <a:extLst>
              <a:ext uri="{FF2B5EF4-FFF2-40B4-BE49-F238E27FC236}">
                <a16:creationId xmlns:a16="http://schemas.microsoft.com/office/drawing/2014/main" id="{B8211ED8-3F73-42AA-B683-DB02F06096CD}"/>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D6E21B2E-76F1-4D74-A082-0A52C894C37F}"/>
              </a:ext>
            </a:extLst>
          </p:cNvPr>
          <p:cNvSpPr txBox="1">
            <a:spLocks noChangeArrowheads="1"/>
          </p:cNvSpPr>
          <p:nvPr/>
        </p:nvSpPr>
        <p:spPr bwMode="auto">
          <a:xfrm>
            <a:off x="1638300" y="1366838"/>
            <a:ext cx="6819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i="1"/>
              <a:t>Khi tiến công xâm lược nước ta kẻ thù sử dụng: </a:t>
            </a:r>
            <a:endParaRPr lang="en-US" altLang="en-US" sz="2400" b="1" i="1">
              <a:cs typeface="Arial" panose="020B0604020202020204" pitchFamily="34" charset="0"/>
            </a:endParaRPr>
          </a:p>
        </p:txBody>
      </p:sp>
      <p:sp>
        <p:nvSpPr>
          <p:cNvPr id="65541" name="AutoShape 5">
            <a:extLst>
              <a:ext uri="{FF2B5EF4-FFF2-40B4-BE49-F238E27FC236}">
                <a16:creationId xmlns:a16="http://schemas.microsoft.com/office/drawing/2014/main" id="{7290CF37-DE37-4C57-9E13-E1676E0747B5}"/>
              </a:ext>
            </a:extLst>
          </p:cNvPr>
          <p:cNvSpPr>
            <a:spLocks noChangeArrowheads="1"/>
          </p:cNvSpPr>
          <p:nvPr/>
        </p:nvSpPr>
        <p:spPr bwMode="auto">
          <a:xfrm>
            <a:off x="4648200" y="2362200"/>
            <a:ext cx="3924300" cy="13589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spcBef>
                <a:spcPct val="20000"/>
              </a:spcBef>
            </a:pPr>
            <a:r>
              <a:rPr lang="en-US" altLang="en-US" sz="2400">
                <a:solidFill>
                  <a:schemeClr val="bg1"/>
                </a:solidFill>
              </a:rPr>
              <a:t>B. Lực lượng quân sự, </a:t>
            </a:r>
          </a:p>
          <a:p>
            <a:pPr algn="ctr" eaLnBrk="0" hangingPunct="0">
              <a:spcBef>
                <a:spcPct val="20000"/>
              </a:spcBef>
            </a:pPr>
            <a:r>
              <a:rPr lang="en-US" altLang="en-US" sz="2400">
                <a:solidFill>
                  <a:schemeClr val="bg1"/>
                </a:solidFill>
              </a:rPr>
              <a:t>lực lượng phản động, </a:t>
            </a:r>
          </a:p>
          <a:p>
            <a:pPr algn="ctr" eaLnBrk="0" hangingPunct="0">
              <a:spcBef>
                <a:spcPct val="20000"/>
              </a:spcBef>
            </a:pPr>
            <a:r>
              <a:rPr lang="en-US" altLang="en-US" sz="2400">
                <a:solidFill>
                  <a:schemeClr val="bg1"/>
                </a:solidFill>
              </a:rPr>
              <a:t>lực lượng phi vũ trang</a:t>
            </a:r>
          </a:p>
        </p:txBody>
      </p:sp>
      <p:sp>
        <p:nvSpPr>
          <p:cNvPr id="65546" name="AutoShape 10">
            <a:extLst>
              <a:ext uri="{FF2B5EF4-FFF2-40B4-BE49-F238E27FC236}">
                <a16:creationId xmlns:a16="http://schemas.microsoft.com/office/drawing/2014/main" id="{EB166BE6-FDE5-4E43-A7B3-ABCCD156DFC9}"/>
              </a:ext>
            </a:extLst>
          </p:cNvPr>
          <p:cNvSpPr>
            <a:spLocks noChangeArrowheads="1"/>
          </p:cNvSpPr>
          <p:nvPr/>
        </p:nvSpPr>
        <p:spPr bwMode="auto">
          <a:xfrm>
            <a:off x="381000" y="2362200"/>
            <a:ext cx="4011613" cy="1358900"/>
          </a:xfrm>
          <a:prstGeom prst="flowChartTerminator">
            <a:avLst/>
          </a:prstGeom>
          <a:solidFill>
            <a:schemeClr val="accent2"/>
          </a:solidFill>
          <a:ln w="9525">
            <a:solidFill>
              <a:srgbClr val="3366FF"/>
            </a:solidFill>
            <a:miter lim="800000"/>
            <a:headEnd/>
            <a:tailEnd/>
          </a:ln>
        </p:spPr>
        <p:txBody>
          <a:bodyPr wrap="none" anchor="ctr"/>
          <a:lstStyle>
            <a:lvl1pPr marL="457200" indent="-4572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chemeClr val="bg1"/>
                </a:solidFill>
              </a:rPr>
              <a:t> A. Lực lượng vũ trang, </a:t>
            </a:r>
          </a:p>
          <a:p>
            <a:pPr algn="ctr" eaLnBrk="1" hangingPunct="1"/>
            <a:r>
              <a:rPr lang="en-US" altLang="en-US" sz="2400">
                <a:solidFill>
                  <a:schemeClr val="bg1"/>
                </a:solidFill>
              </a:rPr>
              <a:t>lực lượng lưu vong, </a:t>
            </a:r>
          </a:p>
          <a:p>
            <a:pPr algn="ctr" eaLnBrk="1" hangingPunct="1"/>
            <a:r>
              <a:rPr lang="en-US" altLang="en-US" sz="2400">
                <a:solidFill>
                  <a:schemeClr val="bg1"/>
                </a:solidFill>
              </a:rPr>
              <a:t>lực lượng tay sai</a:t>
            </a:r>
            <a:endParaRPr lang="en-US" altLang="en-US" sz="2300" b="1">
              <a:solidFill>
                <a:schemeClr val="bg1"/>
              </a:solidFill>
              <a:cs typeface="Arial" panose="020B0604020202020204" pitchFamily="34" charset="0"/>
            </a:endParaRPr>
          </a:p>
        </p:txBody>
      </p:sp>
      <p:sp>
        <p:nvSpPr>
          <p:cNvPr id="73734" name="Text Box 16">
            <a:extLst>
              <a:ext uri="{FF2B5EF4-FFF2-40B4-BE49-F238E27FC236}">
                <a16:creationId xmlns:a16="http://schemas.microsoft.com/office/drawing/2014/main" id="{170CC599-1FA0-4169-B54C-9CFE3FEC9053}"/>
              </a:ext>
            </a:extLst>
          </p:cNvPr>
          <p:cNvSpPr txBox="1">
            <a:spLocks noChangeArrowheads="1"/>
          </p:cNvSpPr>
          <p:nvPr/>
        </p:nvSpPr>
        <p:spPr bwMode="auto">
          <a:xfrm>
            <a:off x="266700" y="1371600"/>
            <a:ext cx="1143000"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03</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95251" name="Oval 19">
            <a:extLst>
              <a:ext uri="{FF2B5EF4-FFF2-40B4-BE49-F238E27FC236}">
                <a16:creationId xmlns:a16="http://schemas.microsoft.com/office/drawing/2014/main" id="{262F7284-C3C2-4155-847B-E26753EA32DA}"/>
              </a:ext>
            </a:extLst>
          </p:cNvPr>
          <p:cNvSpPr>
            <a:spLocks noChangeArrowheads="1"/>
          </p:cNvSpPr>
          <p:nvPr/>
        </p:nvSpPr>
        <p:spPr bwMode="auto">
          <a:xfrm>
            <a:off x="4648200" y="60896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73737" name="Picture 20" descr="ani32">
            <a:extLst>
              <a:ext uri="{FF2B5EF4-FFF2-40B4-BE49-F238E27FC236}">
                <a16:creationId xmlns:a16="http://schemas.microsoft.com/office/drawing/2014/main" id="{D859546B-CEDC-4FEC-B9D8-B8A538C60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886700"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a:extLst>
              <a:ext uri="{FF2B5EF4-FFF2-40B4-BE49-F238E27FC236}">
                <a16:creationId xmlns:a16="http://schemas.microsoft.com/office/drawing/2014/main" id="{D92D0DF2-9D59-4720-9DED-9553F7A6652A}"/>
              </a:ext>
            </a:extLst>
          </p:cNvPr>
          <p:cNvSpPr>
            <a:spLocks noChangeArrowheads="1"/>
          </p:cNvSpPr>
          <p:nvPr/>
        </p:nvSpPr>
        <p:spPr bwMode="auto">
          <a:xfrm>
            <a:off x="4652963" y="60833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95254" name="Oval 22">
            <a:extLst>
              <a:ext uri="{FF2B5EF4-FFF2-40B4-BE49-F238E27FC236}">
                <a16:creationId xmlns:a16="http://schemas.microsoft.com/office/drawing/2014/main" id="{ADF45097-E11E-43C6-B221-F4524FFFF08B}"/>
              </a:ext>
            </a:extLst>
          </p:cNvPr>
          <p:cNvSpPr>
            <a:spLocks noChangeArrowheads="1"/>
          </p:cNvSpPr>
          <p:nvPr/>
        </p:nvSpPr>
        <p:spPr bwMode="auto">
          <a:xfrm>
            <a:off x="4648200" y="60833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95255" name="Oval 23">
            <a:extLst>
              <a:ext uri="{FF2B5EF4-FFF2-40B4-BE49-F238E27FC236}">
                <a16:creationId xmlns:a16="http://schemas.microsoft.com/office/drawing/2014/main" id="{507D5E9E-907C-4F7C-81D8-251E3E98CC07}"/>
              </a:ext>
            </a:extLst>
          </p:cNvPr>
          <p:cNvSpPr>
            <a:spLocks noChangeArrowheads="1"/>
          </p:cNvSpPr>
          <p:nvPr/>
        </p:nvSpPr>
        <p:spPr bwMode="auto">
          <a:xfrm>
            <a:off x="4652963"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95256" name="Oval 24">
            <a:extLst>
              <a:ext uri="{FF2B5EF4-FFF2-40B4-BE49-F238E27FC236}">
                <a16:creationId xmlns:a16="http://schemas.microsoft.com/office/drawing/2014/main" id="{41FAC4E5-CA76-482E-B023-ABC0AD7FA8E7}"/>
              </a:ext>
            </a:extLst>
          </p:cNvPr>
          <p:cNvSpPr>
            <a:spLocks noChangeArrowheads="1"/>
          </p:cNvSpPr>
          <p:nvPr/>
        </p:nvSpPr>
        <p:spPr bwMode="auto">
          <a:xfrm>
            <a:off x="4652963" y="60833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95257" name="Oval 25">
            <a:extLst>
              <a:ext uri="{FF2B5EF4-FFF2-40B4-BE49-F238E27FC236}">
                <a16:creationId xmlns:a16="http://schemas.microsoft.com/office/drawing/2014/main" id="{7B2B3635-0D39-4B44-A6AD-8E6A7D7D98CB}"/>
              </a:ext>
            </a:extLst>
          </p:cNvPr>
          <p:cNvSpPr>
            <a:spLocks noChangeArrowheads="1"/>
          </p:cNvSpPr>
          <p:nvPr/>
        </p:nvSpPr>
        <p:spPr bwMode="auto">
          <a:xfrm>
            <a:off x="4652963" y="60833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95258" name="Oval 26">
            <a:extLst>
              <a:ext uri="{FF2B5EF4-FFF2-40B4-BE49-F238E27FC236}">
                <a16:creationId xmlns:a16="http://schemas.microsoft.com/office/drawing/2014/main" id="{F80F5C31-402E-4CEF-B07C-74C9EE31FBA0}"/>
              </a:ext>
            </a:extLst>
          </p:cNvPr>
          <p:cNvSpPr>
            <a:spLocks noChangeArrowheads="1"/>
          </p:cNvSpPr>
          <p:nvPr/>
        </p:nvSpPr>
        <p:spPr bwMode="auto">
          <a:xfrm>
            <a:off x="4648200" y="60833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73744" name="Text Box 27">
            <a:extLst>
              <a:ext uri="{FF2B5EF4-FFF2-40B4-BE49-F238E27FC236}">
                <a16:creationId xmlns:a16="http://schemas.microsoft.com/office/drawing/2014/main" id="{50AAF243-250C-488F-80C3-723628B8C68B}"/>
              </a:ext>
            </a:extLst>
          </p:cNvPr>
          <p:cNvSpPr txBox="1">
            <a:spLocks noChangeArrowheads="1"/>
          </p:cNvSpPr>
          <p:nvPr/>
        </p:nvSpPr>
        <p:spPr bwMode="auto">
          <a:xfrm>
            <a:off x="33528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95260" name="Text Box 28">
            <a:extLst>
              <a:ext uri="{FF2B5EF4-FFF2-40B4-BE49-F238E27FC236}">
                <a16:creationId xmlns:a16="http://schemas.microsoft.com/office/drawing/2014/main" id="{FB6BC3FF-D7A8-40A8-8EC0-5D87228C2E19}"/>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6" name="AutoShape 10">
            <a:extLst>
              <a:ext uri="{FF2B5EF4-FFF2-40B4-BE49-F238E27FC236}">
                <a16:creationId xmlns:a16="http://schemas.microsoft.com/office/drawing/2014/main" id="{DDE91138-7BD7-4C38-9A0F-F5EF5CC05A1E}"/>
              </a:ext>
            </a:extLst>
          </p:cNvPr>
          <p:cNvSpPr>
            <a:spLocks noChangeArrowheads="1"/>
          </p:cNvSpPr>
          <p:nvPr/>
        </p:nvSpPr>
        <p:spPr bwMode="auto">
          <a:xfrm>
            <a:off x="381000" y="4191000"/>
            <a:ext cx="4038600" cy="1295400"/>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400">
                <a:solidFill>
                  <a:schemeClr val="bg1"/>
                </a:solidFill>
              </a:rPr>
              <a:t> C. Lực lượng đồng minh, </a:t>
            </a:r>
          </a:p>
          <a:p>
            <a:pPr algn="ctr" eaLnBrk="0" hangingPunct="0"/>
            <a:r>
              <a:rPr lang="en-US" altLang="en-US" sz="2400">
                <a:solidFill>
                  <a:schemeClr val="bg1"/>
                </a:solidFill>
              </a:rPr>
              <a:t>lực lượng phản động. </a:t>
            </a:r>
          </a:p>
          <a:p>
            <a:pPr algn="ctr" eaLnBrk="0" hangingPunct="0"/>
            <a:r>
              <a:rPr lang="en-US" altLang="en-US" sz="2400">
                <a:solidFill>
                  <a:schemeClr val="bg1"/>
                </a:solidFill>
              </a:rPr>
              <a:t>lực lượng khủng bố</a:t>
            </a:r>
            <a:endParaRPr lang="vi-VN" altLang="en-US" sz="2400" b="1">
              <a:solidFill>
                <a:schemeClr val="bg1"/>
              </a:solidFill>
              <a:cs typeface="Arial" panose="020B0604020202020204" pitchFamily="34" charset="0"/>
            </a:endParaRPr>
          </a:p>
        </p:txBody>
      </p:sp>
      <p:sp>
        <p:nvSpPr>
          <p:cNvPr id="27" name="AutoShape 10">
            <a:extLst>
              <a:ext uri="{FF2B5EF4-FFF2-40B4-BE49-F238E27FC236}">
                <a16:creationId xmlns:a16="http://schemas.microsoft.com/office/drawing/2014/main" id="{E9F6E6E1-F1D9-4606-AAF2-5943FDE8B542}"/>
              </a:ext>
            </a:extLst>
          </p:cNvPr>
          <p:cNvSpPr>
            <a:spLocks noChangeArrowheads="1"/>
          </p:cNvSpPr>
          <p:nvPr/>
        </p:nvSpPr>
        <p:spPr bwMode="auto">
          <a:xfrm>
            <a:off x="4652963" y="4191000"/>
            <a:ext cx="3919537" cy="1295400"/>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400">
                <a:solidFill>
                  <a:schemeClr val="bg1"/>
                </a:solidFill>
              </a:rPr>
              <a:t> D. Lực lượng không quân, </a:t>
            </a:r>
          </a:p>
          <a:p>
            <a:pPr algn="ctr" eaLnBrk="0" hangingPunct="0"/>
            <a:r>
              <a:rPr lang="en-US" altLang="en-US" sz="2400">
                <a:solidFill>
                  <a:schemeClr val="bg1"/>
                </a:solidFill>
              </a:rPr>
              <a:t>hải quân, lực lượng </a:t>
            </a:r>
          </a:p>
          <a:p>
            <a:pPr algn="ctr" eaLnBrk="0" hangingPunct="0"/>
            <a:r>
              <a:rPr lang="en-US" altLang="en-US" sz="2400">
                <a:solidFill>
                  <a:schemeClr val="bg1"/>
                </a:solidFill>
              </a:rPr>
              <a:t>bạo loạn lật đổ</a:t>
            </a:r>
            <a:endParaRPr lang="vi-VN" altLang="en-US" sz="2300" b="1">
              <a:solidFill>
                <a:schemeClr val="bg1"/>
              </a:solidFill>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2700"/>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3200"/>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3700"/>
                            </p:stCondLst>
                            <p:childTnLst>
                              <p:par>
                                <p:cTn id="16" presetID="4" presetClass="entr" presetSubtype="32"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ox(out)">
                                      <p:cBhvr>
                                        <p:cTn id="18" dur="500"/>
                                        <p:tgtEl>
                                          <p:spTgt spid="26"/>
                                        </p:tgtEl>
                                      </p:cBhvr>
                                    </p:animEffect>
                                  </p:childTnLst>
                                </p:cTn>
                              </p:par>
                            </p:childTnLst>
                          </p:cTn>
                        </p:par>
                        <p:par>
                          <p:cTn id="19" fill="hold" nodeType="afterGroup">
                            <p:stCondLst>
                              <p:cond delay="4200"/>
                            </p:stCondLst>
                            <p:childTnLst>
                              <p:par>
                                <p:cTn id="20" presetID="4" presetClass="entr" presetSubtype="32"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6" grpId="0" animBg="1" autoUpdateAnimBg="0"/>
      <p:bldP spid="27"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Oval 2">
            <a:extLst>
              <a:ext uri="{FF2B5EF4-FFF2-40B4-BE49-F238E27FC236}">
                <a16:creationId xmlns:a16="http://schemas.microsoft.com/office/drawing/2014/main" id="{84FA6713-9228-4116-A198-B45068065F2E}"/>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74754" name="Picture 15" descr="people008">
            <a:extLst>
              <a:ext uri="{FF2B5EF4-FFF2-40B4-BE49-F238E27FC236}">
                <a16:creationId xmlns:a16="http://schemas.microsoft.com/office/drawing/2014/main" id="{29D5100B-827C-4A2E-8DC3-70F74EA594E7}"/>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solidFill>
            <a:srgbClr val="92D050"/>
          </a:solidFill>
          <a:ln w="9525">
            <a:solidFill>
              <a:srgbClr val="3366FF"/>
            </a:solidFill>
            <a:miter lim="800000"/>
            <a:headEnd/>
            <a:tailEnd/>
          </a:ln>
        </p:spPr>
      </p:pic>
      <p:sp>
        <p:nvSpPr>
          <p:cNvPr id="65540" name="Text Box 4">
            <a:extLst>
              <a:ext uri="{FF2B5EF4-FFF2-40B4-BE49-F238E27FC236}">
                <a16:creationId xmlns:a16="http://schemas.microsoft.com/office/drawing/2014/main" id="{52812372-4D21-4488-B1C3-18679A5DD0AF}"/>
              </a:ext>
            </a:extLst>
          </p:cNvPr>
          <p:cNvSpPr txBox="1">
            <a:spLocks noChangeArrowheads="1"/>
          </p:cNvSpPr>
          <p:nvPr/>
        </p:nvSpPr>
        <p:spPr bwMode="auto">
          <a:xfrm>
            <a:off x="1568450" y="1162050"/>
            <a:ext cx="7118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Thực hiện quan điểm tiến hành chiến tranh nhân dân, chúng ta phải kế thừa và phát huy truyền thống chiến tranh nhân dân lên:</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4F114E76-D15D-4C2D-B4C7-C3347C645E24}"/>
              </a:ext>
            </a:extLst>
          </p:cNvPr>
          <p:cNvSpPr>
            <a:spLocks noChangeArrowheads="1"/>
          </p:cNvSpPr>
          <p:nvPr/>
        </p:nvSpPr>
        <p:spPr bwMode="auto">
          <a:xfrm>
            <a:off x="609600" y="4191000"/>
            <a:ext cx="3848100" cy="11430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spcBef>
                <a:spcPct val="20000"/>
              </a:spcBef>
            </a:pPr>
            <a:r>
              <a:rPr lang="en-US" altLang="en-US" sz="2400">
                <a:solidFill>
                  <a:schemeClr val="bg1"/>
                </a:solidFill>
              </a:rPr>
              <a:t>C. Một trình độ mới </a:t>
            </a:r>
          </a:p>
          <a:p>
            <a:pPr algn="ctr" eaLnBrk="0" hangingPunct="0">
              <a:spcBef>
                <a:spcPct val="20000"/>
              </a:spcBef>
            </a:pPr>
            <a:r>
              <a:rPr lang="en-US" altLang="en-US" sz="2400">
                <a:solidFill>
                  <a:schemeClr val="bg1"/>
                </a:solidFill>
              </a:rPr>
              <a:t>phù hợp với điều kiện mới</a:t>
            </a:r>
            <a:endParaRPr lang="en-US" altLang="en-US" sz="2400">
              <a:solidFill>
                <a:schemeClr val="bg1"/>
              </a:solidFill>
              <a:cs typeface="Arial" panose="020B0604020202020204" pitchFamily="34" charset="0"/>
            </a:endParaRPr>
          </a:p>
        </p:txBody>
      </p:sp>
      <p:sp>
        <p:nvSpPr>
          <p:cNvPr id="74757" name="Text Box 16">
            <a:extLst>
              <a:ext uri="{FF2B5EF4-FFF2-40B4-BE49-F238E27FC236}">
                <a16:creationId xmlns:a16="http://schemas.microsoft.com/office/drawing/2014/main" id="{A47ADC0D-40DD-4869-A77B-F4228A685ED5}"/>
              </a:ext>
            </a:extLst>
          </p:cNvPr>
          <p:cNvSpPr txBox="1">
            <a:spLocks noChangeArrowheads="1"/>
          </p:cNvSpPr>
          <p:nvPr/>
        </p:nvSpPr>
        <p:spPr bwMode="auto">
          <a:xfrm>
            <a:off x="184150" y="1371600"/>
            <a:ext cx="1231900"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04</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65545" name="AutoShape 9">
            <a:extLst>
              <a:ext uri="{FF2B5EF4-FFF2-40B4-BE49-F238E27FC236}">
                <a16:creationId xmlns:a16="http://schemas.microsoft.com/office/drawing/2014/main" id="{D8676A58-9678-4988-8755-A8CC597DCC96}"/>
              </a:ext>
            </a:extLst>
          </p:cNvPr>
          <p:cNvSpPr>
            <a:spLocks noChangeArrowheads="1"/>
          </p:cNvSpPr>
          <p:nvPr/>
        </p:nvSpPr>
        <p:spPr bwMode="auto">
          <a:xfrm>
            <a:off x="533400" y="2667000"/>
            <a:ext cx="3924300" cy="1066800"/>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400">
                <a:solidFill>
                  <a:schemeClr val="bg1"/>
                </a:solidFill>
              </a:rPr>
              <a:t> A. Một bước mới </a:t>
            </a:r>
          </a:p>
          <a:p>
            <a:pPr algn="ctr" eaLnBrk="0" hangingPunct="0"/>
            <a:r>
              <a:rPr lang="en-US" altLang="en-US" sz="2400">
                <a:solidFill>
                  <a:schemeClr val="bg1"/>
                </a:solidFill>
              </a:rPr>
              <a:t>phù hợp với thế giới</a:t>
            </a:r>
            <a:endParaRPr lang="vi-VN" altLang="en-US" sz="2200" b="1">
              <a:solidFill>
                <a:schemeClr val="bg1"/>
              </a:solidFill>
              <a:cs typeface="Arial" panose="020B0604020202020204" pitchFamily="34" charset="0"/>
            </a:endParaRPr>
          </a:p>
        </p:txBody>
      </p:sp>
      <p:sp>
        <p:nvSpPr>
          <p:cNvPr id="96275" name="Oval 19">
            <a:extLst>
              <a:ext uri="{FF2B5EF4-FFF2-40B4-BE49-F238E27FC236}">
                <a16:creationId xmlns:a16="http://schemas.microsoft.com/office/drawing/2014/main" id="{D7F5BD3E-0F7A-4A91-B1EC-C325F4DE1ED5}"/>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74761" name="Picture 20" descr="ani32">
            <a:extLst>
              <a:ext uri="{FF2B5EF4-FFF2-40B4-BE49-F238E27FC236}">
                <a16:creationId xmlns:a16="http://schemas.microsoft.com/office/drawing/2014/main" id="{49CD0D21-6805-46FF-95BD-83DD3911A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897813" y="60706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a:extLst>
              <a:ext uri="{FF2B5EF4-FFF2-40B4-BE49-F238E27FC236}">
                <a16:creationId xmlns:a16="http://schemas.microsoft.com/office/drawing/2014/main" id="{3463AAAD-91A4-426F-82DC-E525C4BD9E33}"/>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96278" name="Oval 22">
            <a:extLst>
              <a:ext uri="{FF2B5EF4-FFF2-40B4-BE49-F238E27FC236}">
                <a16:creationId xmlns:a16="http://schemas.microsoft.com/office/drawing/2014/main" id="{E28FF19C-6DD1-457E-BAA0-9DB79DCF289B}"/>
              </a:ext>
            </a:extLst>
          </p:cNvPr>
          <p:cNvSpPr>
            <a:spLocks noChangeArrowheads="1"/>
          </p:cNvSpPr>
          <p:nvPr/>
        </p:nvSpPr>
        <p:spPr bwMode="auto">
          <a:xfrm>
            <a:off x="4649788" y="609282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96279" name="Oval 23">
            <a:extLst>
              <a:ext uri="{FF2B5EF4-FFF2-40B4-BE49-F238E27FC236}">
                <a16:creationId xmlns:a16="http://schemas.microsoft.com/office/drawing/2014/main" id="{9EC2DC52-44F3-40BE-976D-9F7E6F3EA8EA}"/>
              </a:ext>
            </a:extLst>
          </p:cNvPr>
          <p:cNvSpPr>
            <a:spLocks noChangeArrowheads="1"/>
          </p:cNvSpPr>
          <p:nvPr/>
        </p:nvSpPr>
        <p:spPr bwMode="auto">
          <a:xfrm>
            <a:off x="4649788" y="60896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96280" name="Oval 24">
            <a:extLst>
              <a:ext uri="{FF2B5EF4-FFF2-40B4-BE49-F238E27FC236}">
                <a16:creationId xmlns:a16="http://schemas.microsoft.com/office/drawing/2014/main" id="{53429E36-61F5-4303-AD24-1962FCF88DAC}"/>
              </a:ext>
            </a:extLst>
          </p:cNvPr>
          <p:cNvSpPr>
            <a:spLocks noChangeArrowheads="1"/>
          </p:cNvSpPr>
          <p:nvPr/>
        </p:nvSpPr>
        <p:spPr bwMode="auto">
          <a:xfrm>
            <a:off x="4649788" y="60896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96281" name="Oval 25">
            <a:extLst>
              <a:ext uri="{FF2B5EF4-FFF2-40B4-BE49-F238E27FC236}">
                <a16:creationId xmlns:a16="http://schemas.microsoft.com/office/drawing/2014/main" id="{7EAE0D86-D205-43F9-BE66-50F88A9A7C0E}"/>
              </a:ext>
            </a:extLst>
          </p:cNvPr>
          <p:cNvSpPr>
            <a:spLocks noChangeArrowheads="1"/>
          </p:cNvSpPr>
          <p:nvPr/>
        </p:nvSpPr>
        <p:spPr bwMode="auto">
          <a:xfrm>
            <a:off x="4630738" y="60896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96282" name="Oval 26">
            <a:extLst>
              <a:ext uri="{FF2B5EF4-FFF2-40B4-BE49-F238E27FC236}">
                <a16:creationId xmlns:a16="http://schemas.microsoft.com/office/drawing/2014/main" id="{C1E0D92B-F38A-4094-9D79-699C202A1D4E}"/>
              </a:ext>
            </a:extLst>
          </p:cNvPr>
          <p:cNvSpPr>
            <a:spLocks noChangeArrowheads="1"/>
          </p:cNvSpPr>
          <p:nvPr/>
        </p:nvSpPr>
        <p:spPr bwMode="auto">
          <a:xfrm>
            <a:off x="4630738"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74768" name="Text Box 27">
            <a:extLst>
              <a:ext uri="{FF2B5EF4-FFF2-40B4-BE49-F238E27FC236}">
                <a16:creationId xmlns:a16="http://schemas.microsoft.com/office/drawing/2014/main" id="{41CB7412-0044-4B12-8236-BAC74ECED02F}"/>
              </a:ext>
            </a:extLst>
          </p:cNvPr>
          <p:cNvSpPr txBox="1">
            <a:spLocks noChangeArrowheads="1"/>
          </p:cNvSpPr>
          <p:nvPr/>
        </p:nvSpPr>
        <p:spPr bwMode="auto">
          <a:xfrm>
            <a:off x="3352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96284" name="Text Box 28">
            <a:extLst>
              <a:ext uri="{FF2B5EF4-FFF2-40B4-BE49-F238E27FC236}">
                <a16:creationId xmlns:a16="http://schemas.microsoft.com/office/drawing/2014/main" id="{20CBDF74-0A10-4763-88D5-700D8AB9ACBA}"/>
              </a:ext>
            </a:extLst>
          </p:cNvPr>
          <p:cNvSpPr txBox="1">
            <a:spLocks noChangeArrowheads="1"/>
          </p:cNvSpPr>
          <p:nvPr/>
        </p:nvSpPr>
        <p:spPr bwMode="auto">
          <a:xfrm>
            <a:off x="4572000" y="6073775"/>
            <a:ext cx="609600" cy="78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9">
            <a:extLst>
              <a:ext uri="{FF2B5EF4-FFF2-40B4-BE49-F238E27FC236}">
                <a16:creationId xmlns:a16="http://schemas.microsoft.com/office/drawing/2014/main" id="{BDDA68C6-47D5-4C35-86D4-CAC8A099E333}"/>
              </a:ext>
            </a:extLst>
          </p:cNvPr>
          <p:cNvSpPr>
            <a:spLocks noChangeArrowheads="1"/>
          </p:cNvSpPr>
          <p:nvPr/>
        </p:nvSpPr>
        <p:spPr bwMode="auto">
          <a:xfrm>
            <a:off x="4724400" y="2667000"/>
            <a:ext cx="3886200" cy="1066800"/>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400">
                <a:solidFill>
                  <a:schemeClr val="bg1"/>
                </a:solidFill>
              </a:rPr>
              <a:t> B. Một điều kiện mới, </a:t>
            </a:r>
          </a:p>
          <a:p>
            <a:pPr algn="ctr" eaLnBrk="0" hangingPunct="0"/>
            <a:r>
              <a:rPr lang="en-US" altLang="en-US" sz="2400">
                <a:solidFill>
                  <a:schemeClr val="bg1"/>
                </a:solidFill>
              </a:rPr>
              <a:t>thời cơ mới</a:t>
            </a:r>
            <a:endParaRPr lang="vi-VN" altLang="en-US" sz="2200" b="1">
              <a:solidFill>
                <a:schemeClr val="bg1"/>
              </a:solidFill>
              <a:cs typeface="Arial" panose="020B0604020202020204" pitchFamily="34" charset="0"/>
            </a:endParaRPr>
          </a:p>
        </p:txBody>
      </p:sp>
      <p:sp>
        <p:nvSpPr>
          <p:cNvPr id="28" name="AutoShape 9">
            <a:extLst>
              <a:ext uri="{FF2B5EF4-FFF2-40B4-BE49-F238E27FC236}">
                <a16:creationId xmlns:a16="http://schemas.microsoft.com/office/drawing/2014/main" id="{4A825DCA-9B23-43F5-8132-E98D2574E87F}"/>
              </a:ext>
            </a:extLst>
          </p:cNvPr>
          <p:cNvSpPr>
            <a:spLocks noChangeArrowheads="1"/>
          </p:cNvSpPr>
          <p:nvPr/>
        </p:nvSpPr>
        <p:spPr bwMode="auto">
          <a:xfrm>
            <a:off x="4800600" y="4191000"/>
            <a:ext cx="3810000" cy="1143000"/>
          </a:xfrm>
          <a:prstGeom prst="flowChartTerminator">
            <a:avLst/>
          </a:prstGeom>
          <a:solidFill>
            <a:schemeClr val="accent2"/>
          </a:solidFill>
          <a:ln w="9525">
            <a:solidFill>
              <a:srgbClr val="3366FF"/>
            </a:solidFill>
            <a:miter lim="800000"/>
            <a:headEnd/>
            <a:tailEnd/>
          </a:ln>
        </p:spPr>
        <p:txBody>
          <a:bodyPr wrap="none" anchor="ctr"/>
          <a:lstStyle/>
          <a:p>
            <a:pPr algn="ctr"/>
            <a:r>
              <a:rPr lang="en-US" altLang="en-US" sz="2400">
                <a:solidFill>
                  <a:schemeClr val="bg1"/>
                </a:solidFill>
              </a:rPr>
              <a:t> D. Một giai đoạn mới </a:t>
            </a:r>
          </a:p>
          <a:p>
            <a:pPr algn="ctr"/>
            <a:r>
              <a:rPr lang="en-US" altLang="en-US" sz="2400">
                <a:solidFill>
                  <a:schemeClr val="bg1"/>
                </a:solidFill>
              </a:rPr>
              <a:t>ở Việt Nam và thế giới </a:t>
            </a:r>
            <a:endParaRPr lang="en-US" altLang="en-US" sz="2200" b="1">
              <a:solidFill>
                <a:schemeClr val="bg1"/>
              </a:solidFill>
              <a:cs typeface="Arial" panose="020B0604020202020204" pitchFamily="34" charset="0"/>
            </a:endParaRPr>
          </a:p>
        </p:txBody>
      </p:sp>
    </p:spTree>
  </p:cSld>
  <p:clrMapOvr>
    <a:masterClrMapping/>
  </p:clrMapOvr>
  <p:transition advClick="0">
    <p:sndAc>
      <p:end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7500"/>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8000"/>
                            </p:stCondLst>
                            <p:childTnLst>
                              <p:par>
                                <p:cTn id="12" presetID="4" presetClass="entr" presetSubtype="32" fill="hold" grpId="0" nodeType="afterEffect">
                                  <p:stCondLst>
                                    <p:cond delay="0"/>
                                  </p:stCondLst>
                                  <p:childTnLst>
                                    <p:set>
                                      <p:cBhvr>
                                        <p:cTn id="13" dur="1" fill="hold">
                                          <p:stCondLst>
                                            <p:cond delay="0"/>
                                          </p:stCondLst>
                                        </p:cTn>
                                        <p:tgtEl>
                                          <p:spTgt spid="65545"/>
                                        </p:tgtEl>
                                        <p:attrNameLst>
                                          <p:attrName>style.visibility</p:attrName>
                                        </p:attrNameLst>
                                      </p:cBhvr>
                                      <p:to>
                                        <p:strVal val="visible"/>
                                      </p:to>
                                    </p:set>
                                    <p:animEffect transition="in" filter="box(out)">
                                      <p:cBhvr>
                                        <p:cTn id="14" dur="500"/>
                                        <p:tgtEl>
                                          <p:spTgt spid="65545"/>
                                        </p:tgtEl>
                                      </p:cBhvr>
                                    </p:animEffect>
                                  </p:childTnLst>
                                </p:cTn>
                              </p:par>
                            </p:childTnLst>
                          </p:cTn>
                        </p:par>
                        <p:par>
                          <p:cTn id="15" fill="hold" nodeType="afterGroup">
                            <p:stCondLst>
                              <p:cond delay="8500"/>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9000"/>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5" grpId="0" animBg="1" autoUpdateAnimBg="0"/>
      <p:bldP spid="27" grpId="0" animBg="1" autoUpdateAnimBg="0"/>
      <p:bldP spid="28"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Oval 2">
            <a:extLst>
              <a:ext uri="{FF2B5EF4-FFF2-40B4-BE49-F238E27FC236}">
                <a16:creationId xmlns:a16="http://schemas.microsoft.com/office/drawing/2014/main" id="{A39244B3-EC37-477E-870F-9E42A338CE41}"/>
              </a:ext>
            </a:extLst>
          </p:cNvPr>
          <p:cNvSpPr>
            <a:spLocks noChangeArrowheads="1"/>
          </p:cNvSpPr>
          <p:nvPr/>
        </p:nvSpPr>
        <p:spPr bwMode="auto">
          <a:xfrm>
            <a:off x="4897438"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75778" name="Picture 15" descr="people008">
            <a:extLst>
              <a:ext uri="{FF2B5EF4-FFF2-40B4-BE49-F238E27FC236}">
                <a16:creationId xmlns:a16="http://schemas.microsoft.com/office/drawing/2014/main" id="{129B34A9-A526-4952-AE47-744A4D242776}"/>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Text Box 9">
            <a:extLst>
              <a:ext uri="{FF2B5EF4-FFF2-40B4-BE49-F238E27FC236}">
                <a16:creationId xmlns:a16="http://schemas.microsoft.com/office/drawing/2014/main" id="{C878DBA6-7DF6-4067-8375-C2505761ECE0}"/>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9D09F554-4F69-45FC-A295-1D03D94FD280}"/>
              </a:ext>
            </a:extLst>
          </p:cNvPr>
          <p:cNvSpPr txBox="1">
            <a:spLocks noChangeArrowheads="1"/>
          </p:cNvSpPr>
          <p:nvPr/>
        </p:nvSpPr>
        <p:spPr bwMode="auto">
          <a:xfrm>
            <a:off x="1828800" y="1303338"/>
            <a:ext cx="6477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Chiến tranh toàn diện là để phát huy đến mức cao nhất:</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2C1448A2-DE5B-47B0-BFE2-5A6CA1435A43}"/>
              </a:ext>
            </a:extLst>
          </p:cNvPr>
          <p:cNvSpPr>
            <a:spLocks noChangeArrowheads="1"/>
          </p:cNvSpPr>
          <p:nvPr/>
        </p:nvSpPr>
        <p:spPr bwMode="auto">
          <a:xfrm>
            <a:off x="4724400" y="2667000"/>
            <a:ext cx="4038600" cy="11430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400">
                <a:solidFill>
                  <a:schemeClr val="bg1"/>
                </a:solidFill>
              </a:rPr>
              <a:t>B. Sức mạnh của toàn dân</a:t>
            </a:r>
          </a:p>
          <a:p>
            <a:pPr algn="ctr" eaLnBrk="0" hangingPunct="0"/>
            <a:r>
              <a:rPr lang="en-US" altLang="en-US" sz="2400">
                <a:solidFill>
                  <a:schemeClr val="bg1"/>
                </a:solidFill>
              </a:rPr>
              <a:t> đánh bại kẻ thù</a:t>
            </a:r>
          </a:p>
        </p:txBody>
      </p:sp>
      <p:sp>
        <p:nvSpPr>
          <p:cNvPr id="75782" name="Text Box 16">
            <a:extLst>
              <a:ext uri="{FF2B5EF4-FFF2-40B4-BE49-F238E27FC236}">
                <a16:creationId xmlns:a16="http://schemas.microsoft.com/office/drawing/2014/main" id="{65AA8C51-903A-472F-83E9-07588831AB98}"/>
              </a:ext>
            </a:extLst>
          </p:cNvPr>
          <p:cNvSpPr txBox="1">
            <a:spLocks noChangeArrowheads="1"/>
          </p:cNvSpPr>
          <p:nvPr/>
        </p:nvSpPr>
        <p:spPr bwMode="auto">
          <a:xfrm>
            <a:off x="304800" y="1371600"/>
            <a:ext cx="1295400"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05</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65545" name="AutoShape 9">
            <a:extLst>
              <a:ext uri="{FF2B5EF4-FFF2-40B4-BE49-F238E27FC236}">
                <a16:creationId xmlns:a16="http://schemas.microsoft.com/office/drawing/2014/main" id="{083B9378-F5A3-489D-8EE7-03C1382D45DA}"/>
              </a:ext>
            </a:extLst>
          </p:cNvPr>
          <p:cNvSpPr>
            <a:spLocks noChangeArrowheads="1"/>
          </p:cNvSpPr>
          <p:nvPr/>
        </p:nvSpPr>
        <p:spPr bwMode="auto">
          <a:xfrm>
            <a:off x="304800" y="4114800"/>
            <a:ext cx="4114800" cy="12192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Khả năng của đất nước </a:t>
            </a:r>
          </a:p>
          <a:p>
            <a:pPr algn="ctr" eaLnBrk="0" hangingPunct="0"/>
            <a:r>
              <a:rPr sz="2400" noProof="1">
                <a:solidFill>
                  <a:schemeClr val="bg1"/>
                </a:solidFill>
                <a:latin typeface="Arial" panose="02080604020202020204" pitchFamily="34" charset="0"/>
              </a:rPr>
              <a:t>trong chiến tranh</a:t>
            </a:r>
            <a:endParaRPr sz="2400" b="1" noProof="1">
              <a:solidFill>
                <a:schemeClr val="bg1"/>
              </a:solidFill>
              <a:latin typeface="Arial" panose="02080604020202020204" pitchFamily="34" charset="0"/>
            </a:endParaRPr>
          </a:p>
        </p:txBody>
      </p:sp>
      <p:sp>
        <p:nvSpPr>
          <p:cNvPr id="97299" name="Oval 19">
            <a:extLst>
              <a:ext uri="{FF2B5EF4-FFF2-40B4-BE49-F238E27FC236}">
                <a16:creationId xmlns:a16="http://schemas.microsoft.com/office/drawing/2014/main" id="{E47EAA3A-9A15-4293-A1E8-AFF92AEF2870}"/>
              </a:ext>
            </a:extLst>
          </p:cNvPr>
          <p:cNvSpPr>
            <a:spLocks noChangeArrowheads="1"/>
          </p:cNvSpPr>
          <p:nvPr/>
        </p:nvSpPr>
        <p:spPr bwMode="auto">
          <a:xfrm>
            <a:off x="4897438" y="60436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75786" name="Picture 20" descr="ani32">
            <a:extLst>
              <a:ext uri="{FF2B5EF4-FFF2-40B4-BE49-F238E27FC236}">
                <a16:creationId xmlns:a16="http://schemas.microsoft.com/office/drawing/2014/main" id="{EFF26101-A40D-4D7E-ACB0-96A17FAB4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891463"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a:extLst>
              <a:ext uri="{FF2B5EF4-FFF2-40B4-BE49-F238E27FC236}">
                <a16:creationId xmlns:a16="http://schemas.microsoft.com/office/drawing/2014/main" id="{784D7024-4978-4A2F-BF11-34715349ADB5}"/>
              </a:ext>
            </a:extLst>
          </p:cNvPr>
          <p:cNvSpPr>
            <a:spLocks noChangeArrowheads="1"/>
          </p:cNvSpPr>
          <p:nvPr/>
        </p:nvSpPr>
        <p:spPr bwMode="auto">
          <a:xfrm>
            <a:off x="4897438"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97302" name="Oval 22">
            <a:extLst>
              <a:ext uri="{FF2B5EF4-FFF2-40B4-BE49-F238E27FC236}">
                <a16:creationId xmlns:a16="http://schemas.microsoft.com/office/drawing/2014/main" id="{6A0253A5-ED90-4178-A57A-DE5A528D051C}"/>
              </a:ext>
            </a:extLst>
          </p:cNvPr>
          <p:cNvSpPr>
            <a:spLocks noChangeArrowheads="1"/>
          </p:cNvSpPr>
          <p:nvPr/>
        </p:nvSpPr>
        <p:spPr bwMode="auto">
          <a:xfrm>
            <a:off x="4897438" y="60436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97303" name="Oval 23">
            <a:extLst>
              <a:ext uri="{FF2B5EF4-FFF2-40B4-BE49-F238E27FC236}">
                <a16:creationId xmlns:a16="http://schemas.microsoft.com/office/drawing/2014/main" id="{E382DA52-9D15-4202-A420-48FAD01AD35A}"/>
              </a:ext>
            </a:extLst>
          </p:cNvPr>
          <p:cNvSpPr>
            <a:spLocks noChangeArrowheads="1"/>
          </p:cNvSpPr>
          <p:nvPr/>
        </p:nvSpPr>
        <p:spPr bwMode="auto">
          <a:xfrm>
            <a:off x="4897438" y="60436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97304" name="Oval 24">
            <a:extLst>
              <a:ext uri="{FF2B5EF4-FFF2-40B4-BE49-F238E27FC236}">
                <a16:creationId xmlns:a16="http://schemas.microsoft.com/office/drawing/2014/main" id="{1F0589EB-ADEE-4A28-8FFE-C44755A78921}"/>
              </a:ext>
            </a:extLst>
          </p:cNvPr>
          <p:cNvSpPr>
            <a:spLocks noChangeArrowheads="1"/>
          </p:cNvSpPr>
          <p:nvPr/>
        </p:nvSpPr>
        <p:spPr bwMode="auto">
          <a:xfrm>
            <a:off x="4897438"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97305" name="Oval 25">
            <a:extLst>
              <a:ext uri="{FF2B5EF4-FFF2-40B4-BE49-F238E27FC236}">
                <a16:creationId xmlns:a16="http://schemas.microsoft.com/office/drawing/2014/main" id="{4464C360-C8A8-4704-9032-A6F76833A0D8}"/>
              </a:ext>
            </a:extLst>
          </p:cNvPr>
          <p:cNvSpPr>
            <a:spLocks noChangeArrowheads="1"/>
          </p:cNvSpPr>
          <p:nvPr/>
        </p:nvSpPr>
        <p:spPr bwMode="auto">
          <a:xfrm>
            <a:off x="4889500" y="60436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97306" name="Oval 26">
            <a:extLst>
              <a:ext uri="{FF2B5EF4-FFF2-40B4-BE49-F238E27FC236}">
                <a16:creationId xmlns:a16="http://schemas.microsoft.com/office/drawing/2014/main" id="{96AD7E5F-8821-4C3B-9BA1-45878B204B56}"/>
              </a:ext>
            </a:extLst>
          </p:cNvPr>
          <p:cNvSpPr>
            <a:spLocks noChangeArrowheads="1"/>
          </p:cNvSpPr>
          <p:nvPr/>
        </p:nvSpPr>
        <p:spPr bwMode="auto">
          <a:xfrm>
            <a:off x="48895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75793" name="Text Box 27">
            <a:extLst>
              <a:ext uri="{FF2B5EF4-FFF2-40B4-BE49-F238E27FC236}">
                <a16:creationId xmlns:a16="http://schemas.microsoft.com/office/drawing/2014/main" id="{1DF9BC95-DEA5-4749-9A04-C82D58395F5D}"/>
              </a:ext>
            </a:extLst>
          </p:cNvPr>
          <p:cNvSpPr txBox="1">
            <a:spLocks noChangeArrowheads="1"/>
          </p:cNvSpPr>
          <p:nvPr/>
        </p:nvSpPr>
        <p:spPr bwMode="auto">
          <a:xfrm>
            <a:off x="34290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97308" name="Text Box 28">
            <a:extLst>
              <a:ext uri="{FF2B5EF4-FFF2-40B4-BE49-F238E27FC236}">
                <a16:creationId xmlns:a16="http://schemas.microsoft.com/office/drawing/2014/main" id="{D0F4F889-3652-429D-A45F-C1A0EE442353}"/>
              </a:ext>
            </a:extLst>
          </p:cNvPr>
          <p:cNvSpPr txBox="1">
            <a:spLocks noChangeArrowheads="1"/>
          </p:cNvSpPr>
          <p:nvPr/>
        </p:nvSpPr>
        <p:spPr bwMode="auto">
          <a:xfrm>
            <a:off x="4648200" y="5943600"/>
            <a:ext cx="990600" cy="7794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9">
            <a:extLst>
              <a:ext uri="{FF2B5EF4-FFF2-40B4-BE49-F238E27FC236}">
                <a16:creationId xmlns:a16="http://schemas.microsoft.com/office/drawing/2014/main" id="{23B99379-7CCA-4776-B7DB-85BE204248B0}"/>
              </a:ext>
            </a:extLst>
          </p:cNvPr>
          <p:cNvSpPr>
            <a:spLocks noChangeArrowheads="1"/>
          </p:cNvSpPr>
          <p:nvPr/>
        </p:nvSpPr>
        <p:spPr bwMode="auto">
          <a:xfrm>
            <a:off x="304800" y="2630488"/>
            <a:ext cx="4098925" cy="11430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A. Khả năng của đất nước </a:t>
            </a:r>
          </a:p>
          <a:p>
            <a:pPr algn="ctr" eaLnBrk="0" hangingPunct="0"/>
            <a:r>
              <a:rPr sz="2400" noProof="1">
                <a:solidFill>
                  <a:schemeClr val="bg1"/>
                </a:solidFill>
                <a:latin typeface="Arial" panose="02080604020202020204" pitchFamily="34" charset="0"/>
              </a:rPr>
              <a:t>chống lại kẻ thù</a:t>
            </a:r>
            <a:endParaRPr sz="2400" b="1" noProof="1">
              <a:solidFill>
                <a:schemeClr val="bg1"/>
              </a:solidFill>
              <a:latin typeface="Arial" panose="02080604020202020204" pitchFamily="34" charset="0"/>
            </a:endParaRPr>
          </a:p>
        </p:txBody>
      </p:sp>
      <p:sp>
        <p:nvSpPr>
          <p:cNvPr id="28" name="AutoShape 9">
            <a:extLst>
              <a:ext uri="{FF2B5EF4-FFF2-40B4-BE49-F238E27FC236}">
                <a16:creationId xmlns:a16="http://schemas.microsoft.com/office/drawing/2014/main" id="{F955A99E-9D43-40C3-BC9E-7A0257702E16}"/>
              </a:ext>
            </a:extLst>
          </p:cNvPr>
          <p:cNvSpPr>
            <a:spLocks noChangeArrowheads="1"/>
          </p:cNvSpPr>
          <p:nvPr/>
        </p:nvSpPr>
        <p:spPr bwMode="auto">
          <a:xfrm>
            <a:off x="4800600" y="4114800"/>
            <a:ext cx="3962400" cy="12192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Sức mạnh của </a:t>
            </a:r>
          </a:p>
          <a:p>
            <a:pPr algn="ctr" eaLnBrk="0" hangingPunct="0"/>
            <a:r>
              <a:rPr sz="2400" noProof="1">
                <a:solidFill>
                  <a:schemeClr val="bg1"/>
                </a:solidFill>
                <a:latin typeface="Arial" panose="02080604020202020204" pitchFamily="34" charset="0"/>
              </a:rPr>
              <a:t>lực lượng vũ trang</a:t>
            </a:r>
            <a:endParaRPr sz="24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3225"/>
                            </p:stCondLst>
                            <p:childTnLst>
                              <p:par>
                                <p:cTn id="8" presetID="4" presetClass="entr" presetSubtype="32" fill="hold" grpId="0" nodeType="afterEffect">
                                  <p:stCondLst>
                                    <p:cond delay="0"/>
                                  </p:stCondLst>
                                  <p:childTnLst>
                                    <p:set>
                                      <p:cBhvr>
                                        <p:cTn id="9" dur="1" fill="hold">
                                          <p:stCondLst>
                                            <p:cond delay="0"/>
                                          </p:stCondLst>
                                        </p:cTn>
                                        <p:tgtEl>
                                          <p:spTgt spid="65545"/>
                                        </p:tgtEl>
                                        <p:attrNameLst>
                                          <p:attrName>style.visibility</p:attrName>
                                        </p:attrNameLst>
                                      </p:cBhvr>
                                      <p:to>
                                        <p:strVal val="visible"/>
                                      </p:to>
                                    </p:set>
                                    <p:animEffect transition="in" filter="box(out)">
                                      <p:cBhvr>
                                        <p:cTn id="10" dur="500"/>
                                        <p:tgtEl>
                                          <p:spTgt spid="65545"/>
                                        </p:tgtEl>
                                      </p:cBhvr>
                                    </p:animEffect>
                                  </p:childTnLst>
                                </p:cTn>
                              </p:par>
                            </p:childTnLst>
                          </p:cTn>
                        </p:par>
                        <p:par>
                          <p:cTn id="11" fill="hold" nodeType="afterGroup">
                            <p:stCondLst>
                              <p:cond delay="3725"/>
                            </p:stCondLst>
                            <p:childTnLst>
                              <p:par>
                                <p:cTn id="12" presetID="4" presetClass="entr" presetSubtype="32" fill="hold" grpId="0" nodeType="afterEffect">
                                  <p:stCondLst>
                                    <p:cond delay="0"/>
                                  </p:stCondLst>
                                  <p:childTnLst>
                                    <p:set>
                                      <p:cBhvr>
                                        <p:cTn id="13" dur="1" fill="hold">
                                          <p:stCondLst>
                                            <p:cond delay="0"/>
                                          </p:stCondLst>
                                        </p:cTn>
                                        <p:tgtEl>
                                          <p:spTgt spid="65541"/>
                                        </p:tgtEl>
                                        <p:attrNameLst>
                                          <p:attrName>style.visibility</p:attrName>
                                        </p:attrNameLst>
                                      </p:cBhvr>
                                      <p:to>
                                        <p:strVal val="visible"/>
                                      </p:to>
                                    </p:set>
                                    <p:animEffect transition="in" filter="box(out)">
                                      <p:cBhvr>
                                        <p:cTn id="14" dur="500"/>
                                        <p:tgtEl>
                                          <p:spTgt spid="65541"/>
                                        </p:tgtEl>
                                      </p:cBhvr>
                                    </p:animEffect>
                                  </p:childTnLst>
                                </p:cTn>
                              </p:par>
                            </p:childTnLst>
                          </p:cTn>
                        </p:par>
                        <p:par>
                          <p:cTn id="15" fill="hold" nodeType="afterGroup">
                            <p:stCondLst>
                              <p:cond delay="4225"/>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4725"/>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5" grpId="0" animBg="1" autoUpdateAnimBg="0"/>
      <p:bldP spid="27" grpId="0" animBg="1" autoUpdateAnimBg="0"/>
      <p:bldP spid="28"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Oval 2">
            <a:extLst>
              <a:ext uri="{FF2B5EF4-FFF2-40B4-BE49-F238E27FC236}">
                <a16:creationId xmlns:a16="http://schemas.microsoft.com/office/drawing/2014/main" id="{4E7377CE-C308-402B-AD73-1F203AC3C628}"/>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76802" name="Picture 15" descr="people008">
            <a:extLst>
              <a:ext uri="{FF2B5EF4-FFF2-40B4-BE49-F238E27FC236}">
                <a16:creationId xmlns:a16="http://schemas.microsoft.com/office/drawing/2014/main" id="{D209B7D1-D7EA-4F5D-8B24-D46096CEE569}"/>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6200"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Text Box 9">
            <a:extLst>
              <a:ext uri="{FF2B5EF4-FFF2-40B4-BE49-F238E27FC236}">
                <a16:creationId xmlns:a16="http://schemas.microsoft.com/office/drawing/2014/main" id="{6486EB50-776C-4A98-82DF-6AF5CF82AC6A}"/>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2F35B3DA-A88E-464C-BF3D-FC488B7E4F25}"/>
              </a:ext>
            </a:extLst>
          </p:cNvPr>
          <p:cNvSpPr txBox="1">
            <a:spLocks noChangeArrowheads="1"/>
          </p:cNvSpPr>
          <p:nvPr/>
        </p:nvSpPr>
        <p:spPr bwMode="auto">
          <a:xfrm>
            <a:off x="1644650" y="1143000"/>
            <a:ext cx="72707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300" i="1"/>
              <a:t>Trong chiến tranh Đảng ta luôn chỉ đạo “tự lực cánh sinh, đánh lâu dài, dựa vào sức mình là chính” nhưng kháng chiến lâu dài không đồng nghĩa với kéo dài thời gian vô thời hạn, mà phải:</a:t>
            </a:r>
            <a:endParaRPr lang="en-US" altLang="en-US" sz="2300" i="1">
              <a:cs typeface="Arial" panose="020B0604020202020204" pitchFamily="34" charset="0"/>
            </a:endParaRPr>
          </a:p>
        </p:txBody>
      </p:sp>
      <p:sp>
        <p:nvSpPr>
          <p:cNvPr id="65541" name="AutoShape 5">
            <a:extLst>
              <a:ext uri="{FF2B5EF4-FFF2-40B4-BE49-F238E27FC236}">
                <a16:creationId xmlns:a16="http://schemas.microsoft.com/office/drawing/2014/main" id="{EBF082AC-F425-4C91-A24A-8D70032E75DE}"/>
              </a:ext>
            </a:extLst>
          </p:cNvPr>
          <p:cNvSpPr>
            <a:spLocks noChangeArrowheads="1"/>
          </p:cNvSpPr>
          <p:nvPr/>
        </p:nvSpPr>
        <p:spPr bwMode="auto">
          <a:xfrm>
            <a:off x="336550" y="4495800"/>
            <a:ext cx="4121150" cy="1600200"/>
          </a:xfrm>
          <a:prstGeom prst="flowChartTerminator">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8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stStyle>
          <a:p>
            <a:pPr algn="ctr" eaLnBrk="1" hangingPunct="1"/>
            <a:r>
              <a:rPr sz="2300" noProof="1">
                <a:solidFill>
                  <a:srgbClr val="FFFFFF"/>
                </a:solidFill>
              </a:rPr>
              <a:t>C. Ra sức thu hẹp không </a:t>
            </a:r>
          </a:p>
          <a:p>
            <a:pPr algn="ctr" eaLnBrk="1" hangingPunct="1"/>
            <a:r>
              <a:rPr sz="2300" noProof="1">
                <a:solidFill>
                  <a:srgbClr val="FFFFFF"/>
                </a:solidFill>
              </a:rPr>
              <a:t>gian, rút ngắn thời gian của</a:t>
            </a:r>
          </a:p>
          <a:p>
            <a:pPr algn="ctr" eaLnBrk="1" hangingPunct="1"/>
            <a:r>
              <a:rPr sz="2300" noProof="1">
                <a:solidFill>
                  <a:srgbClr val="FFFFFF"/>
                </a:solidFill>
              </a:rPr>
              <a:t> chiến tranh, giành thắng lợi</a:t>
            </a:r>
          </a:p>
          <a:p>
            <a:pPr algn="ctr" eaLnBrk="1" hangingPunct="1"/>
            <a:r>
              <a:rPr sz="2300" noProof="1">
                <a:solidFill>
                  <a:srgbClr val="FFFFFF"/>
                </a:solidFill>
              </a:rPr>
              <a:t> càng sớm càng tốt</a:t>
            </a:r>
          </a:p>
        </p:txBody>
      </p:sp>
      <p:sp>
        <p:nvSpPr>
          <p:cNvPr id="65546" name="AutoShape 10">
            <a:extLst>
              <a:ext uri="{FF2B5EF4-FFF2-40B4-BE49-F238E27FC236}">
                <a16:creationId xmlns:a16="http://schemas.microsoft.com/office/drawing/2014/main" id="{8A9B2C7F-8023-40DF-AFF5-93DFDC2784E8}"/>
              </a:ext>
            </a:extLst>
          </p:cNvPr>
          <p:cNvSpPr>
            <a:spLocks noChangeArrowheads="1"/>
          </p:cNvSpPr>
          <p:nvPr/>
        </p:nvSpPr>
        <p:spPr bwMode="auto">
          <a:xfrm>
            <a:off x="336550" y="2697163"/>
            <a:ext cx="4121150" cy="1646237"/>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8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stStyle>
          <a:p>
            <a:pPr algn="ctr" eaLnBrk="1" hangingPunct="1"/>
            <a:r>
              <a:rPr sz="2300" noProof="1">
                <a:solidFill>
                  <a:srgbClr val="FFFFFF"/>
                </a:solidFill>
              </a:rPr>
              <a:t> A. Ra sức cố gắng, tạo </a:t>
            </a:r>
          </a:p>
          <a:p>
            <a:pPr algn="ctr" eaLnBrk="1" hangingPunct="1"/>
            <a:r>
              <a:rPr sz="2300" noProof="1">
                <a:solidFill>
                  <a:srgbClr val="FFFFFF"/>
                </a:solidFill>
              </a:rPr>
              <a:t>thời cơ, đẩy nhanh chiến tranh, </a:t>
            </a:r>
          </a:p>
          <a:p>
            <a:pPr algn="ctr" eaLnBrk="1" hangingPunct="1"/>
            <a:r>
              <a:rPr sz="2300" noProof="1">
                <a:solidFill>
                  <a:srgbClr val="FFFFFF"/>
                </a:solidFill>
              </a:rPr>
              <a:t>giành thắng lợi để kết thúc </a:t>
            </a:r>
          </a:p>
          <a:p>
            <a:pPr algn="ctr" eaLnBrk="1" hangingPunct="1"/>
            <a:r>
              <a:rPr sz="2300" noProof="1">
                <a:solidFill>
                  <a:srgbClr val="FFFFFF"/>
                </a:solidFill>
              </a:rPr>
              <a:t>chiến tranh sớm nhất có thể</a:t>
            </a:r>
            <a:endParaRPr sz="2300" b="1" noProof="1">
              <a:solidFill>
                <a:schemeClr val="bg1"/>
              </a:solidFill>
            </a:endParaRPr>
          </a:p>
        </p:txBody>
      </p:sp>
      <p:sp>
        <p:nvSpPr>
          <p:cNvPr id="76807" name="Text Box 16">
            <a:extLst>
              <a:ext uri="{FF2B5EF4-FFF2-40B4-BE49-F238E27FC236}">
                <a16:creationId xmlns:a16="http://schemas.microsoft.com/office/drawing/2014/main" id="{FF814076-8178-40FE-8632-48EFBF430CA5}"/>
              </a:ext>
            </a:extLst>
          </p:cNvPr>
          <p:cNvSpPr txBox="1">
            <a:spLocks noChangeArrowheads="1"/>
          </p:cNvSpPr>
          <p:nvPr/>
        </p:nvSpPr>
        <p:spPr bwMode="auto">
          <a:xfrm>
            <a:off x="336550" y="1295400"/>
            <a:ext cx="1308100"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06</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98323" name="Oval 19">
            <a:extLst>
              <a:ext uri="{FF2B5EF4-FFF2-40B4-BE49-F238E27FC236}">
                <a16:creationId xmlns:a16="http://schemas.microsoft.com/office/drawing/2014/main" id="{7DE07951-B6BD-4284-8EF9-4F8FCA86FB89}"/>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76810" name="Picture 20" descr="ani32">
            <a:extLst>
              <a:ext uri="{FF2B5EF4-FFF2-40B4-BE49-F238E27FC236}">
                <a16:creationId xmlns:a16="http://schemas.microsoft.com/office/drawing/2014/main" id="{875C39FC-2C30-47BE-9386-5F5D4021D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950200"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a:extLst>
              <a:ext uri="{FF2B5EF4-FFF2-40B4-BE49-F238E27FC236}">
                <a16:creationId xmlns:a16="http://schemas.microsoft.com/office/drawing/2014/main" id="{A5DA07A8-A981-4DF7-8D44-76C110658EDA}"/>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98326" name="Oval 22">
            <a:extLst>
              <a:ext uri="{FF2B5EF4-FFF2-40B4-BE49-F238E27FC236}">
                <a16:creationId xmlns:a16="http://schemas.microsoft.com/office/drawing/2014/main" id="{6D445AA1-DD24-4F30-972D-8DA5B5043880}"/>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98327" name="Oval 23">
            <a:extLst>
              <a:ext uri="{FF2B5EF4-FFF2-40B4-BE49-F238E27FC236}">
                <a16:creationId xmlns:a16="http://schemas.microsoft.com/office/drawing/2014/main" id="{17BC7604-6993-467E-ABC8-6E6A6DDAC979}"/>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98328" name="Oval 24">
            <a:extLst>
              <a:ext uri="{FF2B5EF4-FFF2-40B4-BE49-F238E27FC236}">
                <a16:creationId xmlns:a16="http://schemas.microsoft.com/office/drawing/2014/main" id="{B9E9552D-AE41-4FFD-A993-4BCD4074B9DB}"/>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98329" name="Oval 25">
            <a:extLst>
              <a:ext uri="{FF2B5EF4-FFF2-40B4-BE49-F238E27FC236}">
                <a16:creationId xmlns:a16="http://schemas.microsoft.com/office/drawing/2014/main" id="{B8574479-3A04-4B9B-847B-6AA9B64A4852}"/>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98330" name="Oval 26">
            <a:extLst>
              <a:ext uri="{FF2B5EF4-FFF2-40B4-BE49-F238E27FC236}">
                <a16:creationId xmlns:a16="http://schemas.microsoft.com/office/drawing/2014/main" id="{7B048D6E-F432-4CC6-BB0B-8E5822483AB3}"/>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76817" name="Text Box 27">
            <a:extLst>
              <a:ext uri="{FF2B5EF4-FFF2-40B4-BE49-F238E27FC236}">
                <a16:creationId xmlns:a16="http://schemas.microsoft.com/office/drawing/2014/main" id="{72006C43-38CB-44C7-A6BA-53A0E53D8585}"/>
              </a:ext>
            </a:extLst>
          </p:cNvPr>
          <p:cNvSpPr txBox="1">
            <a:spLocks noChangeArrowheads="1"/>
          </p:cNvSpPr>
          <p:nvPr/>
        </p:nvSpPr>
        <p:spPr bwMode="auto">
          <a:xfrm>
            <a:off x="3352800" y="61864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98332" name="Text Box 28">
            <a:extLst>
              <a:ext uri="{FF2B5EF4-FFF2-40B4-BE49-F238E27FC236}">
                <a16:creationId xmlns:a16="http://schemas.microsoft.com/office/drawing/2014/main" id="{8FB09CEA-0A3A-4143-8EF8-B6F045B56018}"/>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90FCE686-D80C-45EA-9E0A-19C172AFD4EB}"/>
              </a:ext>
            </a:extLst>
          </p:cNvPr>
          <p:cNvSpPr>
            <a:spLocks noChangeArrowheads="1"/>
          </p:cNvSpPr>
          <p:nvPr/>
        </p:nvSpPr>
        <p:spPr bwMode="auto">
          <a:xfrm>
            <a:off x="4648200" y="2651125"/>
            <a:ext cx="4114800" cy="1692275"/>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8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stStyle>
          <a:p>
            <a:pPr algn="ctr"/>
            <a:r>
              <a:rPr sz="2300" noProof="1">
                <a:solidFill>
                  <a:srgbClr val="FFFFFF"/>
                </a:solidFill>
              </a:rPr>
              <a:t> B. Trường kỳ kháng chiến, </a:t>
            </a:r>
          </a:p>
          <a:p>
            <a:pPr algn="ctr"/>
            <a:r>
              <a:rPr sz="2300" noProof="1">
                <a:solidFill>
                  <a:srgbClr val="FFFFFF"/>
                </a:solidFill>
              </a:rPr>
              <a:t>xác định thời gian, không gian,</a:t>
            </a:r>
          </a:p>
          <a:p>
            <a:pPr algn="ctr"/>
            <a:r>
              <a:rPr sz="2300" noProof="1">
                <a:solidFill>
                  <a:srgbClr val="FFFFFF"/>
                </a:solidFill>
              </a:rPr>
              <a:t> nhanh chóng kết thúc chiến</a:t>
            </a:r>
          </a:p>
          <a:p>
            <a:pPr algn="ctr"/>
            <a:r>
              <a:rPr sz="2300" noProof="1">
                <a:solidFill>
                  <a:srgbClr val="FFFFFF"/>
                </a:solidFill>
              </a:rPr>
              <a:t> tranh càng sớm càng tốt</a:t>
            </a:r>
            <a:endParaRPr lang="vi-VN" altLang="x-none" sz="2300" b="1" noProof="1">
              <a:solidFill>
                <a:srgbClr val="FFFFFF"/>
              </a:solidFill>
            </a:endParaRPr>
          </a:p>
        </p:txBody>
      </p:sp>
      <p:sp>
        <p:nvSpPr>
          <p:cNvPr id="28" name="AutoShape 10">
            <a:extLst>
              <a:ext uri="{FF2B5EF4-FFF2-40B4-BE49-F238E27FC236}">
                <a16:creationId xmlns:a16="http://schemas.microsoft.com/office/drawing/2014/main" id="{BA245D25-1011-4480-8B3E-B00F5E0078DD}"/>
              </a:ext>
            </a:extLst>
          </p:cNvPr>
          <p:cNvSpPr>
            <a:spLocks noChangeArrowheads="1"/>
          </p:cNvSpPr>
          <p:nvPr/>
        </p:nvSpPr>
        <p:spPr bwMode="auto">
          <a:xfrm>
            <a:off x="4648200" y="4495800"/>
            <a:ext cx="4114800" cy="1600200"/>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8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stStyle>
          <a:p>
            <a:pPr algn="ctr" eaLnBrk="1" hangingPunct="1"/>
            <a:r>
              <a:rPr sz="2300" noProof="1">
                <a:solidFill>
                  <a:srgbClr val="FFFFFF"/>
                </a:solidFill>
              </a:rPr>
              <a:t> D. Trường kỳ chiến đấu, </a:t>
            </a:r>
          </a:p>
          <a:p>
            <a:pPr algn="ctr" eaLnBrk="1" hangingPunct="1"/>
            <a:r>
              <a:rPr sz="2300" noProof="1">
                <a:solidFill>
                  <a:srgbClr val="FFFFFF"/>
                </a:solidFill>
              </a:rPr>
              <a:t>đẩy nhanh tốc độ cuộc chiến, </a:t>
            </a:r>
          </a:p>
          <a:p>
            <a:pPr algn="ctr" eaLnBrk="1" hangingPunct="1"/>
            <a:r>
              <a:rPr sz="2300" noProof="1">
                <a:solidFill>
                  <a:srgbClr val="FFFFFF"/>
                </a:solidFill>
              </a:rPr>
              <a:t>nhanh chóng rút ngắn thời </a:t>
            </a:r>
          </a:p>
          <a:p>
            <a:pPr algn="ctr" eaLnBrk="1" hangingPunct="1"/>
            <a:r>
              <a:rPr sz="2300" noProof="1">
                <a:solidFill>
                  <a:srgbClr val="FFFFFF"/>
                </a:solidFill>
              </a:rPr>
              <a:t>gian kết thúc chiến tranh</a:t>
            </a:r>
            <a:endParaRPr sz="2300" b="1" noProof="1">
              <a:solidFill>
                <a:schemeClr val="bg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11025"/>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11525"/>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12025"/>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12525"/>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7" grpId="0" animBg="1" autoUpdateAnimBg="0"/>
      <p:bldP spid="28"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Oval 2">
            <a:extLst>
              <a:ext uri="{FF2B5EF4-FFF2-40B4-BE49-F238E27FC236}">
                <a16:creationId xmlns:a16="http://schemas.microsoft.com/office/drawing/2014/main" id="{B294227F-B48F-4779-BB42-74DEDFDBF5C5}"/>
              </a:ext>
            </a:extLst>
          </p:cNvPr>
          <p:cNvSpPr>
            <a:spLocks noChangeArrowheads="1"/>
          </p:cNvSpPr>
          <p:nvPr/>
        </p:nvSpPr>
        <p:spPr bwMode="auto">
          <a:xfrm>
            <a:off x="5021263"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77826" name="Picture 15" descr="people008">
            <a:extLst>
              <a:ext uri="{FF2B5EF4-FFF2-40B4-BE49-F238E27FC236}">
                <a16:creationId xmlns:a16="http://schemas.microsoft.com/office/drawing/2014/main" id="{574DCCB9-1652-4FA7-AAEB-F732A222D4C7}"/>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Text Box 9">
            <a:extLst>
              <a:ext uri="{FF2B5EF4-FFF2-40B4-BE49-F238E27FC236}">
                <a16:creationId xmlns:a16="http://schemas.microsoft.com/office/drawing/2014/main" id="{1AA5914A-6E65-4D8B-BA09-D8723F953DC0}"/>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5E536BA7-B75A-4C0A-B3D1-7EF1C4464806}"/>
              </a:ext>
            </a:extLst>
          </p:cNvPr>
          <p:cNvSpPr txBox="1">
            <a:spLocks noChangeArrowheads="1"/>
          </p:cNvSpPr>
          <p:nvPr/>
        </p:nvSpPr>
        <p:spPr bwMode="auto">
          <a:xfrm>
            <a:off x="1371600" y="1143000"/>
            <a:ext cx="754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i="1"/>
              <a:t>Quan điểm thực hiện toàn dân đánh giặc trong chiến tranh nhân dân bảo vệ Tổ quốc khẳng định đây là cuộc chiến tranh:</a:t>
            </a:r>
            <a:endParaRPr lang="en-US" altLang="en-US" sz="2300" i="1">
              <a:cs typeface="Arial" panose="020B0604020202020204" pitchFamily="34" charset="0"/>
            </a:endParaRPr>
          </a:p>
        </p:txBody>
      </p:sp>
      <p:sp>
        <p:nvSpPr>
          <p:cNvPr id="65541" name="AutoShape 5">
            <a:extLst>
              <a:ext uri="{FF2B5EF4-FFF2-40B4-BE49-F238E27FC236}">
                <a16:creationId xmlns:a16="http://schemas.microsoft.com/office/drawing/2014/main" id="{E6AA420B-A894-43C8-8EC1-B0744B1F4F2A}"/>
              </a:ext>
            </a:extLst>
          </p:cNvPr>
          <p:cNvSpPr>
            <a:spLocks noChangeArrowheads="1"/>
          </p:cNvSpPr>
          <p:nvPr/>
        </p:nvSpPr>
        <p:spPr bwMode="auto">
          <a:xfrm>
            <a:off x="4938713" y="4267200"/>
            <a:ext cx="3665537" cy="12954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spcBef>
                <a:spcPct val="20000"/>
              </a:spcBef>
            </a:pPr>
            <a:r>
              <a:rPr lang="en-US" altLang="en-US" sz="2400">
                <a:solidFill>
                  <a:schemeClr val="bg1"/>
                </a:solidFill>
              </a:rPr>
              <a:t>D. Của dân, do dân </a:t>
            </a:r>
          </a:p>
          <a:p>
            <a:pPr algn="ctr" eaLnBrk="0" hangingPunct="0">
              <a:spcBef>
                <a:spcPct val="20000"/>
              </a:spcBef>
            </a:pPr>
            <a:r>
              <a:rPr lang="en-US" altLang="en-US" sz="2400">
                <a:solidFill>
                  <a:schemeClr val="bg1"/>
                </a:solidFill>
              </a:rPr>
              <a:t>và vì dân</a:t>
            </a:r>
            <a:endParaRPr lang="en-US" altLang="en-US" sz="2400">
              <a:solidFill>
                <a:schemeClr val="bg1"/>
              </a:solidFill>
              <a:cs typeface="Arial" panose="020B0604020202020204" pitchFamily="34" charset="0"/>
            </a:endParaRPr>
          </a:p>
        </p:txBody>
      </p:sp>
      <p:sp>
        <p:nvSpPr>
          <p:cNvPr id="65549" name="AutoShape 13">
            <a:extLst>
              <a:ext uri="{FF2B5EF4-FFF2-40B4-BE49-F238E27FC236}">
                <a16:creationId xmlns:a16="http://schemas.microsoft.com/office/drawing/2014/main" id="{90D9BADF-5511-4D84-B283-569A1D3268C9}"/>
              </a:ext>
            </a:extLst>
          </p:cNvPr>
          <p:cNvSpPr>
            <a:spLocks noChangeArrowheads="1"/>
          </p:cNvSpPr>
          <p:nvPr/>
        </p:nvSpPr>
        <p:spPr bwMode="auto">
          <a:xfrm>
            <a:off x="4938713" y="2590800"/>
            <a:ext cx="3665537" cy="1295400"/>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400">
                <a:solidFill>
                  <a:schemeClr val="bg1"/>
                </a:solidFill>
              </a:rPr>
              <a:t> B. Phát huy cao nhất </a:t>
            </a:r>
          </a:p>
          <a:p>
            <a:pPr algn="ctr" eaLnBrk="0" hangingPunct="0"/>
            <a:r>
              <a:rPr lang="en-US" altLang="en-US" sz="2400">
                <a:solidFill>
                  <a:schemeClr val="bg1"/>
                </a:solidFill>
              </a:rPr>
              <a:t>yếu tố con người</a:t>
            </a:r>
            <a:endParaRPr lang="vi-VN" altLang="en-US" sz="2400" b="1">
              <a:solidFill>
                <a:schemeClr val="bg1"/>
              </a:solidFill>
              <a:cs typeface="Arial" panose="020B0604020202020204" pitchFamily="34" charset="0"/>
            </a:endParaRPr>
          </a:p>
        </p:txBody>
      </p:sp>
      <p:sp>
        <p:nvSpPr>
          <p:cNvPr id="77831" name="Text Box 16">
            <a:extLst>
              <a:ext uri="{FF2B5EF4-FFF2-40B4-BE49-F238E27FC236}">
                <a16:creationId xmlns:a16="http://schemas.microsoft.com/office/drawing/2014/main" id="{C0490B89-102A-4470-B3D1-5113B4E6FF25}"/>
              </a:ext>
            </a:extLst>
          </p:cNvPr>
          <p:cNvSpPr txBox="1">
            <a:spLocks noChangeArrowheads="1"/>
          </p:cNvSpPr>
          <p:nvPr/>
        </p:nvSpPr>
        <p:spPr bwMode="auto">
          <a:xfrm>
            <a:off x="76200" y="1143000"/>
            <a:ext cx="1295400"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07</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99347" name="Oval 19">
            <a:extLst>
              <a:ext uri="{FF2B5EF4-FFF2-40B4-BE49-F238E27FC236}">
                <a16:creationId xmlns:a16="http://schemas.microsoft.com/office/drawing/2014/main" id="{516CBEC7-175C-47AE-8EDE-DC80102DCB03}"/>
              </a:ext>
            </a:extLst>
          </p:cNvPr>
          <p:cNvSpPr>
            <a:spLocks noChangeArrowheads="1"/>
          </p:cNvSpPr>
          <p:nvPr/>
        </p:nvSpPr>
        <p:spPr bwMode="auto">
          <a:xfrm>
            <a:off x="5021263"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77834" name="Picture 20" descr="ani32">
            <a:extLst>
              <a:ext uri="{FF2B5EF4-FFF2-40B4-BE49-F238E27FC236}">
                <a16:creationId xmlns:a16="http://schemas.microsoft.com/office/drawing/2014/main" id="{FA025CEF-B22F-4CF4-9F44-58B45AB4B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924800"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a:extLst>
              <a:ext uri="{FF2B5EF4-FFF2-40B4-BE49-F238E27FC236}">
                <a16:creationId xmlns:a16="http://schemas.microsoft.com/office/drawing/2014/main" id="{E0473F8A-C55B-4B00-8D8A-7A24C551D646}"/>
              </a:ext>
            </a:extLst>
          </p:cNvPr>
          <p:cNvSpPr>
            <a:spLocks noChangeArrowheads="1"/>
          </p:cNvSpPr>
          <p:nvPr/>
        </p:nvSpPr>
        <p:spPr bwMode="auto">
          <a:xfrm>
            <a:off x="5021263"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99350" name="Oval 22">
            <a:extLst>
              <a:ext uri="{FF2B5EF4-FFF2-40B4-BE49-F238E27FC236}">
                <a16:creationId xmlns:a16="http://schemas.microsoft.com/office/drawing/2014/main" id="{1D1AEE68-9E21-4FED-8D01-83BA821EF36C}"/>
              </a:ext>
            </a:extLst>
          </p:cNvPr>
          <p:cNvSpPr>
            <a:spLocks noChangeArrowheads="1"/>
          </p:cNvSpPr>
          <p:nvPr/>
        </p:nvSpPr>
        <p:spPr bwMode="auto">
          <a:xfrm>
            <a:off x="5018088" y="608647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99351" name="Oval 23">
            <a:extLst>
              <a:ext uri="{FF2B5EF4-FFF2-40B4-BE49-F238E27FC236}">
                <a16:creationId xmlns:a16="http://schemas.microsoft.com/office/drawing/2014/main" id="{26A53FE5-A5B5-4DDD-B63E-A1CB037353E1}"/>
              </a:ext>
            </a:extLst>
          </p:cNvPr>
          <p:cNvSpPr>
            <a:spLocks noChangeArrowheads="1"/>
          </p:cNvSpPr>
          <p:nvPr/>
        </p:nvSpPr>
        <p:spPr bwMode="auto">
          <a:xfrm>
            <a:off x="5018088" y="608647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99352" name="Oval 24">
            <a:extLst>
              <a:ext uri="{FF2B5EF4-FFF2-40B4-BE49-F238E27FC236}">
                <a16:creationId xmlns:a16="http://schemas.microsoft.com/office/drawing/2014/main" id="{B1A01A58-30E1-4EE2-B997-4303B7A959ED}"/>
              </a:ext>
            </a:extLst>
          </p:cNvPr>
          <p:cNvSpPr>
            <a:spLocks noChangeArrowheads="1"/>
          </p:cNvSpPr>
          <p:nvPr/>
        </p:nvSpPr>
        <p:spPr bwMode="auto">
          <a:xfrm>
            <a:off x="5021263"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99353" name="Oval 25">
            <a:extLst>
              <a:ext uri="{FF2B5EF4-FFF2-40B4-BE49-F238E27FC236}">
                <a16:creationId xmlns:a16="http://schemas.microsoft.com/office/drawing/2014/main" id="{EDD7E787-0D3C-4D03-BF03-C0947985E432}"/>
              </a:ext>
            </a:extLst>
          </p:cNvPr>
          <p:cNvSpPr>
            <a:spLocks noChangeArrowheads="1"/>
          </p:cNvSpPr>
          <p:nvPr/>
        </p:nvSpPr>
        <p:spPr bwMode="auto">
          <a:xfrm>
            <a:off x="5021263" y="608647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99354" name="Oval 26">
            <a:extLst>
              <a:ext uri="{FF2B5EF4-FFF2-40B4-BE49-F238E27FC236}">
                <a16:creationId xmlns:a16="http://schemas.microsoft.com/office/drawing/2014/main" id="{0C27C179-B8A3-490D-88D0-FDA472010441}"/>
              </a:ext>
            </a:extLst>
          </p:cNvPr>
          <p:cNvSpPr>
            <a:spLocks noChangeArrowheads="1"/>
          </p:cNvSpPr>
          <p:nvPr/>
        </p:nvSpPr>
        <p:spPr bwMode="auto">
          <a:xfrm>
            <a:off x="5021263"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77841" name="Text Box 27">
            <a:extLst>
              <a:ext uri="{FF2B5EF4-FFF2-40B4-BE49-F238E27FC236}">
                <a16:creationId xmlns:a16="http://schemas.microsoft.com/office/drawing/2014/main" id="{716DB8AF-6FFC-4850-ACD3-D75C88097B8A}"/>
              </a:ext>
            </a:extLst>
          </p:cNvPr>
          <p:cNvSpPr txBox="1">
            <a:spLocks noChangeArrowheads="1"/>
          </p:cNvSpPr>
          <p:nvPr/>
        </p:nvSpPr>
        <p:spPr bwMode="auto">
          <a:xfrm>
            <a:off x="37465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99356" name="Text Box 28">
            <a:extLst>
              <a:ext uri="{FF2B5EF4-FFF2-40B4-BE49-F238E27FC236}">
                <a16:creationId xmlns:a16="http://schemas.microsoft.com/office/drawing/2014/main" id="{19486AAC-31DC-4FC5-96AC-84DE5208B7D3}"/>
              </a:ext>
            </a:extLst>
          </p:cNvPr>
          <p:cNvSpPr txBox="1">
            <a:spLocks noChangeArrowheads="1"/>
          </p:cNvSpPr>
          <p:nvPr/>
        </p:nvSpPr>
        <p:spPr bwMode="auto">
          <a:xfrm>
            <a:off x="4800600" y="6002338"/>
            <a:ext cx="8382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6" name="AutoShape 13">
            <a:extLst>
              <a:ext uri="{FF2B5EF4-FFF2-40B4-BE49-F238E27FC236}">
                <a16:creationId xmlns:a16="http://schemas.microsoft.com/office/drawing/2014/main" id="{AAC30C64-A872-4ADB-9F0E-A2EF4673CA84}"/>
              </a:ext>
            </a:extLst>
          </p:cNvPr>
          <p:cNvSpPr>
            <a:spLocks noChangeArrowheads="1"/>
          </p:cNvSpPr>
          <p:nvPr/>
        </p:nvSpPr>
        <p:spPr bwMode="auto">
          <a:xfrm>
            <a:off x="600075" y="2590800"/>
            <a:ext cx="3743325" cy="1295400"/>
          </a:xfrm>
          <a:prstGeom prst="flowChartTerminator">
            <a:avLst/>
          </a:prstGeom>
          <a:solidFill>
            <a:schemeClr val="accent2"/>
          </a:solidFill>
          <a:ln w="9525">
            <a:solidFill>
              <a:srgbClr val="3366FF"/>
            </a:solidFill>
            <a:miter lim="800000"/>
            <a:headEnd/>
            <a:tailEnd/>
          </a:ln>
        </p:spPr>
        <p:txBody>
          <a:bodyPr wrap="none" anchor="ctr"/>
          <a:lstStyle/>
          <a:p>
            <a:pPr algn="ctr"/>
            <a:r>
              <a:rPr lang="en-US" altLang="en-US" sz="2400">
                <a:solidFill>
                  <a:schemeClr val="bg1"/>
                </a:solidFill>
              </a:rPr>
              <a:t> A. Phát huy sức mạnh </a:t>
            </a:r>
          </a:p>
          <a:p>
            <a:pPr algn="ctr"/>
            <a:r>
              <a:rPr lang="en-US" altLang="en-US" sz="2400">
                <a:solidFill>
                  <a:schemeClr val="bg1"/>
                </a:solidFill>
              </a:rPr>
              <a:t>tổng hợp của dân tộc </a:t>
            </a:r>
            <a:endParaRPr lang="en-US" altLang="en-US" sz="2300" b="1">
              <a:solidFill>
                <a:schemeClr val="bg1"/>
              </a:solidFill>
              <a:cs typeface="Arial" panose="020B0604020202020204" pitchFamily="34" charset="0"/>
            </a:endParaRPr>
          </a:p>
        </p:txBody>
      </p:sp>
      <p:sp>
        <p:nvSpPr>
          <p:cNvPr id="27" name="AutoShape 13">
            <a:extLst>
              <a:ext uri="{FF2B5EF4-FFF2-40B4-BE49-F238E27FC236}">
                <a16:creationId xmlns:a16="http://schemas.microsoft.com/office/drawing/2014/main" id="{A06A3069-9245-468D-B8A9-D6D9A8783BD2}"/>
              </a:ext>
            </a:extLst>
          </p:cNvPr>
          <p:cNvSpPr>
            <a:spLocks noChangeArrowheads="1"/>
          </p:cNvSpPr>
          <p:nvPr/>
        </p:nvSpPr>
        <p:spPr bwMode="auto">
          <a:xfrm>
            <a:off x="600075" y="4267200"/>
            <a:ext cx="3743325" cy="1295400"/>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400">
                <a:solidFill>
                  <a:schemeClr val="bg1"/>
                </a:solidFill>
              </a:rPr>
              <a:t> C. Huy động được sức </a:t>
            </a:r>
          </a:p>
          <a:p>
            <a:pPr algn="ctr" eaLnBrk="0" hangingPunct="0"/>
            <a:r>
              <a:rPr lang="en-US" altLang="en-US" sz="2400">
                <a:solidFill>
                  <a:schemeClr val="bg1"/>
                </a:solidFill>
              </a:rPr>
              <a:t>mạnh của quần chúng </a:t>
            </a:r>
          </a:p>
          <a:p>
            <a:pPr algn="ctr" eaLnBrk="0" hangingPunct="0"/>
            <a:r>
              <a:rPr lang="en-US" altLang="en-US" sz="2400">
                <a:solidFill>
                  <a:schemeClr val="bg1"/>
                </a:solidFill>
              </a:rPr>
              <a:t>nhân dân</a:t>
            </a:r>
            <a:endParaRPr lang="vi-VN" altLang="en-US" sz="2400" b="1">
              <a:solidFill>
                <a:schemeClr val="bg1"/>
              </a:solidFill>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6975"/>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7475"/>
                            </p:stCondLst>
                            <p:childTnLst>
                              <p:par>
                                <p:cTn id="12" presetID="4" presetClass="entr" presetSubtype="32" fill="hold" grpId="0" nodeType="afterEffect">
                                  <p:stCondLst>
                                    <p:cond delay="0"/>
                                  </p:stCondLst>
                                  <p:childTnLst>
                                    <p:set>
                                      <p:cBhvr>
                                        <p:cTn id="13" dur="1" fill="hold">
                                          <p:stCondLst>
                                            <p:cond delay="0"/>
                                          </p:stCondLst>
                                        </p:cTn>
                                        <p:tgtEl>
                                          <p:spTgt spid="65549"/>
                                        </p:tgtEl>
                                        <p:attrNameLst>
                                          <p:attrName>style.visibility</p:attrName>
                                        </p:attrNameLst>
                                      </p:cBhvr>
                                      <p:to>
                                        <p:strVal val="visible"/>
                                      </p:to>
                                    </p:set>
                                    <p:animEffect transition="in" filter="box(out)">
                                      <p:cBhvr>
                                        <p:cTn id="14" dur="500"/>
                                        <p:tgtEl>
                                          <p:spTgt spid="65549"/>
                                        </p:tgtEl>
                                      </p:cBhvr>
                                    </p:animEffect>
                                  </p:childTnLst>
                                </p:cTn>
                              </p:par>
                            </p:childTnLst>
                          </p:cTn>
                        </p:par>
                        <p:par>
                          <p:cTn id="15" fill="hold" nodeType="afterGroup">
                            <p:stCondLst>
                              <p:cond delay="7975"/>
                            </p:stCondLst>
                            <p:childTnLst>
                              <p:par>
                                <p:cTn id="16" presetID="4" presetClass="entr" presetSubtype="32"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ox(out)">
                                      <p:cBhvr>
                                        <p:cTn id="18" dur="500"/>
                                        <p:tgtEl>
                                          <p:spTgt spid="26"/>
                                        </p:tgtEl>
                                      </p:cBhvr>
                                    </p:animEffect>
                                  </p:childTnLst>
                                </p:cTn>
                              </p:par>
                            </p:childTnLst>
                          </p:cTn>
                        </p:par>
                        <p:par>
                          <p:cTn id="19" fill="hold" nodeType="afterGroup">
                            <p:stCondLst>
                              <p:cond delay="8475"/>
                            </p:stCondLst>
                            <p:childTnLst>
                              <p:par>
                                <p:cTn id="20" presetID="4" presetClass="entr" presetSubtype="32"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9" grpId="0" animBg="1" autoUpdateAnimBg="0"/>
      <p:bldP spid="26" grpId="0" animBg="1" autoUpdateAnimBg="0"/>
      <p:bldP spid="27"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Oval 2">
            <a:extLst>
              <a:ext uri="{FF2B5EF4-FFF2-40B4-BE49-F238E27FC236}">
                <a16:creationId xmlns:a16="http://schemas.microsoft.com/office/drawing/2014/main" id="{891992A3-FDE5-462F-849A-29DF7E4E000B}"/>
              </a:ext>
            </a:extLst>
          </p:cNvPr>
          <p:cNvSpPr>
            <a:spLocks noChangeArrowheads="1"/>
          </p:cNvSpPr>
          <p:nvPr/>
        </p:nvSpPr>
        <p:spPr bwMode="auto">
          <a:xfrm>
            <a:off x="4775200" y="60817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78850" name="Picture 15" descr="people008">
            <a:extLst>
              <a:ext uri="{FF2B5EF4-FFF2-40B4-BE49-F238E27FC236}">
                <a16:creationId xmlns:a16="http://schemas.microsoft.com/office/drawing/2014/main" id="{33F878D1-1DCE-47DD-A589-2A81127E64F3}"/>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Text Box 9">
            <a:extLst>
              <a:ext uri="{FF2B5EF4-FFF2-40B4-BE49-F238E27FC236}">
                <a16:creationId xmlns:a16="http://schemas.microsoft.com/office/drawing/2014/main" id="{63F2659A-49C8-4AA3-B4A7-DAAE7A750F0B}"/>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C88FC615-9DAD-4741-8347-51452A462BAA}"/>
              </a:ext>
            </a:extLst>
          </p:cNvPr>
          <p:cNvSpPr txBox="1">
            <a:spLocks noChangeArrowheads="1"/>
          </p:cNvSpPr>
          <p:nvPr/>
        </p:nvSpPr>
        <p:spPr bwMode="auto">
          <a:xfrm>
            <a:off x="1600200" y="1143000"/>
            <a:ext cx="6477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i="1"/>
              <a:t>Chiến tranh nhân dân bảo vệ Tổ quốc</a:t>
            </a:r>
            <a:r>
              <a:rPr lang="vi-VN" altLang="en-US" sz="2400" i="1"/>
              <a:t> ở nước t</a:t>
            </a:r>
            <a:r>
              <a:rPr lang="en-US" altLang="en-US" sz="2400" i="1"/>
              <a:t>a, trước mắt là đấu tranh làm thất bại mọi âm mưu, thủ đoạn:</a:t>
            </a:r>
            <a:endParaRPr lang="en-US" altLang="en-US" sz="2400" b="1" i="1">
              <a:cs typeface="Arial" panose="020B0604020202020204" pitchFamily="34" charset="0"/>
            </a:endParaRPr>
          </a:p>
        </p:txBody>
      </p:sp>
      <p:sp>
        <p:nvSpPr>
          <p:cNvPr id="65541" name="AutoShape 5">
            <a:extLst>
              <a:ext uri="{FF2B5EF4-FFF2-40B4-BE49-F238E27FC236}">
                <a16:creationId xmlns:a16="http://schemas.microsoft.com/office/drawing/2014/main" id="{9E203047-A2A0-4054-86F5-35DEBA464862}"/>
              </a:ext>
            </a:extLst>
          </p:cNvPr>
          <p:cNvSpPr>
            <a:spLocks noChangeArrowheads="1"/>
          </p:cNvSpPr>
          <p:nvPr/>
        </p:nvSpPr>
        <p:spPr bwMode="auto">
          <a:xfrm>
            <a:off x="457200" y="4191000"/>
            <a:ext cx="3810000" cy="1219200"/>
          </a:xfrm>
          <a:prstGeom prst="flowChartTerminator">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en-US" sz="2400">
                <a:solidFill>
                  <a:srgbClr val="FFFFFF"/>
                </a:solidFill>
              </a:rPr>
              <a:t>C. C</a:t>
            </a:r>
            <a:r>
              <a:rPr lang="vi-VN" altLang="en-US" sz="2400">
                <a:solidFill>
                  <a:srgbClr val="FFFFFF"/>
                </a:solidFill>
              </a:rPr>
              <a:t>hiến lược “Diễn biến</a:t>
            </a:r>
            <a:endParaRPr lang="en-US" altLang="en-US" sz="2400">
              <a:solidFill>
                <a:srgbClr val="FFFFFF"/>
              </a:solidFill>
            </a:endParaRPr>
          </a:p>
          <a:p>
            <a:pPr algn="ctr"/>
            <a:r>
              <a:rPr lang="vi-VN" altLang="en-US" sz="2400">
                <a:solidFill>
                  <a:srgbClr val="FFFFFF"/>
                </a:solidFill>
              </a:rPr>
              <a:t>hòa bình”, bạo loạn lật đổ </a:t>
            </a:r>
            <a:endParaRPr lang="en-US" altLang="en-US" sz="2400">
              <a:solidFill>
                <a:srgbClr val="FFFFFF"/>
              </a:solidFill>
            </a:endParaRPr>
          </a:p>
          <a:p>
            <a:pPr algn="ctr"/>
            <a:r>
              <a:rPr lang="vi-VN" altLang="en-US" sz="2400">
                <a:solidFill>
                  <a:srgbClr val="FFFFFF"/>
                </a:solidFill>
              </a:rPr>
              <a:t>của </a:t>
            </a:r>
            <a:r>
              <a:rPr lang="en-US" altLang="en-US" sz="2400">
                <a:solidFill>
                  <a:srgbClr val="FFFFFF"/>
                </a:solidFill>
              </a:rPr>
              <a:t>kẻ thù</a:t>
            </a:r>
          </a:p>
        </p:txBody>
      </p:sp>
      <p:sp>
        <p:nvSpPr>
          <p:cNvPr id="65546" name="AutoShape 10">
            <a:extLst>
              <a:ext uri="{FF2B5EF4-FFF2-40B4-BE49-F238E27FC236}">
                <a16:creationId xmlns:a16="http://schemas.microsoft.com/office/drawing/2014/main" id="{5A750DB5-67AD-43CD-A0B5-C16FE09367A5}"/>
              </a:ext>
            </a:extLst>
          </p:cNvPr>
          <p:cNvSpPr>
            <a:spLocks noChangeArrowheads="1"/>
          </p:cNvSpPr>
          <p:nvPr/>
        </p:nvSpPr>
        <p:spPr bwMode="auto">
          <a:xfrm>
            <a:off x="457200" y="2651125"/>
            <a:ext cx="3810000" cy="1235075"/>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0" hangingPunct="0"/>
            <a:r>
              <a:rPr lang="en-US" altLang="en-US" sz="2400">
                <a:solidFill>
                  <a:srgbClr val="FFFFFF"/>
                </a:solidFill>
              </a:rPr>
              <a:t> A. Những</a:t>
            </a:r>
            <a:r>
              <a:rPr lang="vi-VN" altLang="en-US" sz="2400">
                <a:solidFill>
                  <a:srgbClr val="FFFFFF"/>
                </a:solidFill>
              </a:rPr>
              <a:t> mưu đồ phá </a:t>
            </a:r>
            <a:endParaRPr lang="en-US" altLang="en-US" sz="2400">
              <a:solidFill>
                <a:srgbClr val="FFFFFF"/>
              </a:solidFill>
            </a:endParaRPr>
          </a:p>
          <a:p>
            <a:pPr algn="ctr" eaLnBrk="0" hangingPunct="0"/>
            <a:r>
              <a:rPr lang="vi-VN" altLang="en-US" sz="2400">
                <a:solidFill>
                  <a:srgbClr val="FFFFFF"/>
                </a:solidFill>
              </a:rPr>
              <a:t>hoại kinh tế - xã hội và </a:t>
            </a:r>
            <a:endParaRPr lang="en-US" altLang="en-US" sz="2400">
              <a:solidFill>
                <a:srgbClr val="FFFFFF"/>
              </a:solidFill>
            </a:endParaRPr>
          </a:p>
          <a:p>
            <a:pPr algn="ctr" eaLnBrk="0" hangingPunct="0"/>
            <a:r>
              <a:rPr lang="vi-VN" altLang="en-US" sz="2400">
                <a:solidFill>
                  <a:srgbClr val="FFFFFF"/>
                </a:solidFill>
              </a:rPr>
              <a:t>quốc phòng – an ninh</a:t>
            </a:r>
            <a:endParaRPr lang="vi-VN" altLang="en-US" sz="2400" b="1">
              <a:solidFill>
                <a:srgbClr val="FFFFFF"/>
              </a:solidFill>
            </a:endParaRPr>
          </a:p>
        </p:txBody>
      </p:sp>
      <p:sp>
        <p:nvSpPr>
          <p:cNvPr id="78855" name="Text Box 16">
            <a:extLst>
              <a:ext uri="{FF2B5EF4-FFF2-40B4-BE49-F238E27FC236}">
                <a16:creationId xmlns:a16="http://schemas.microsoft.com/office/drawing/2014/main" id="{3B53899C-3461-45B5-80F5-727E5FFEAA7F}"/>
              </a:ext>
            </a:extLst>
          </p:cNvPr>
          <p:cNvSpPr txBox="1">
            <a:spLocks noChangeArrowheads="1"/>
          </p:cNvSpPr>
          <p:nvPr/>
        </p:nvSpPr>
        <p:spPr bwMode="auto">
          <a:xfrm>
            <a:off x="317500" y="1371600"/>
            <a:ext cx="1282700"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08</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00371" name="Oval 19">
            <a:extLst>
              <a:ext uri="{FF2B5EF4-FFF2-40B4-BE49-F238E27FC236}">
                <a16:creationId xmlns:a16="http://schemas.microsoft.com/office/drawing/2014/main" id="{274F90BD-020F-4C84-895B-220493E6CEED}"/>
              </a:ext>
            </a:extLst>
          </p:cNvPr>
          <p:cNvSpPr>
            <a:spLocks noChangeArrowheads="1"/>
          </p:cNvSpPr>
          <p:nvPr/>
        </p:nvSpPr>
        <p:spPr bwMode="auto">
          <a:xfrm>
            <a:off x="4772025" y="60817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78858" name="Picture 20" descr="ani32">
            <a:extLst>
              <a:ext uri="{FF2B5EF4-FFF2-40B4-BE49-F238E27FC236}">
                <a16:creationId xmlns:a16="http://schemas.microsoft.com/office/drawing/2014/main" id="{2CF41944-0BA0-4FA3-81A4-60F7863C3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77200" y="59817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a:extLst>
              <a:ext uri="{FF2B5EF4-FFF2-40B4-BE49-F238E27FC236}">
                <a16:creationId xmlns:a16="http://schemas.microsoft.com/office/drawing/2014/main" id="{4E8F5133-E7DA-4C78-AB69-4CF68313A4A4}"/>
              </a:ext>
            </a:extLst>
          </p:cNvPr>
          <p:cNvSpPr>
            <a:spLocks noChangeArrowheads="1"/>
          </p:cNvSpPr>
          <p:nvPr/>
        </p:nvSpPr>
        <p:spPr bwMode="auto">
          <a:xfrm>
            <a:off x="4762500" y="609282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00374" name="Oval 22">
            <a:extLst>
              <a:ext uri="{FF2B5EF4-FFF2-40B4-BE49-F238E27FC236}">
                <a16:creationId xmlns:a16="http://schemas.microsoft.com/office/drawing/2014/main" id="{4B5017FB-0422-43CE-88DA-14C1880A3D3A}"/>
              </a:ext>
            </a:extLst>
          </p:cNvPr>
          <p:cNvSpPr>
            <a:spLocks noChangeArrowheads="1"/>
          </p:cNvSpPr>
          <p:nvPr/>
        </p:nvSpPr>
        <p:spPr bwMode="auto">
          <a:xfrm>
            <a:off x="4764088"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00375" name="Oval 23">
            <a:extLst>
              <a:ext uri="{FF2B5EF4-FFF2-40B4-BE49-F238E27FC236}">
                <a16:creationId xmlns:a16="http://schemas.microsoft.com/office/drawing/2014/main" id="{2A182873-3FFA-4AFE-BBA1-D5666A7DF60C}"/>
              </a:ext>
            </a:extLst>
          </p:cNvPr>
          <p:cNvSpPr>
            <a:spLocks noChangeArrowheads="1"/>
          </p:cNvSpPr>
          <p:nvPr/>
        </p:nvSpPr>
        <p:spPr bwMode="auto">
          <a:xfrm>
            <a:off x="4775200" y="60817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00376" name="Oval 24">
            <a:extLst>
              <a:ext uri="{FF2B5EF4-FFF2-40B4-BE49-F238E27FC236}">
                <a16:creationId xmlns:a16="http://schemas.microsoft.com/office/drawing/2014/main" id="{91C58E91-E150-42BB-868C-D7748F9AA34E}"/>
              </a:ext>
            </a:extLst>
          </p:cNvPr>
          <p:cNvSpPr>
            <a:spLocks noChangeArrowheads="1"/>
          </p:cNvSpPr>
          <p:nvPr/>
        </p:nvSpPr>
        <p:spPr bwMode="auto">
          <a:xfrm>
            <a:off x="4772025"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00377" name="Oval 25">
            <a:extLst>
              <a:ext uri="{FF2B5EF4-FFF2-40B4-BE49-F238E27FC236}">
                <a16:creationId xmlns:a16="http://schemas.microsoft.com/office/drawing/2014/main" id="{AE09ECE2-6EE2-4DC0-9806-24D8CA177C12}"/>
              </a:ext>
            </a:extLst>
          </p:cNvPr>
          <p:cNvSpPr>
            <a:spLocks noChangeArrowheads="1"/>
          </p:cNvSpPr>
          <p:nvPr/>
        </p:nvSpPr>
        <p:spPr bwMode="auto">
          <a:xfrm>
            <a:off x="4775200" y="608488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00378" name="Oval 26">
            <a:extLst>
              <a:ext uri="{FF2B5EF4-FFF2-40B4-BE49-F238E27FC236}">
                <a16:creationId xmlns:a16="http://schemas.microsoft.com/office/drawing/2014/main" id="{7D68C572-DA88-481B-817F-11AE6C6249EF}"/>
              </a:ext>
            </a:extLst>
          </p:cNvPr>
          <p:cNvSpPr>
            <a:spLocks noChangeArrowheads="1"/>
          </p:cNvSpPr>
          <p:nvPr/>
        </p:nvSpPr>
        <p:spPr bwMode="auto">
          <a:xfrm>
            <a:off x="4775200" y="60833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78865" name="Text Box 27">
            <a:extLst>
              <a:ext uri="{FF2B5EF4-FFF2-40B4-BE49-F238E27FC236}">
                <a16:creationId xmlns:a16="http://schemas.microsoft.com/office/drawing/2014/main" id="{DEA36774-CA8A-44AD-A1DF-E9C30BD68CE6}"/>
              </a:ext>
            </a:extLst>
          </p:cNvPr>
          <p:cNvSpPr txBox="1">
            <a:spLocks noChangeArrowheads="1"/>
          </p:cNvSpPr>
          <p:nvPr/>
        </p:nvSpPr>
        <p:spPr bwMode="auto">
          <a:xfrm>
            <a:off x="3429000" y="6172200"/>
            <a:ext cx="109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00380" name="Text Box 28">
            <a:extLst>
              <a:ext uri="{FF2B5EF4-FFF2-40B4-BE49-F238E27FC236}">
                <a16:creationId xmlns:a16="http://schemas.microsoft.com/office/drawing/2014/main" id="{03399440-26A2-4CDA-808F-073653003874}"/>
              </a:ext>
            </a:extLst>
          </p:cNvPr>
          <p:cNvSpPr txBox="1">
            <a:spLocks noChangeArrowheads="1"/>
          </p:cNvSpPr>
          <p:nvPr/>
        </p:nvSpPr>
        <p:spPr bwMode="auto">
          <a:xfrm>
            <a:off x="4648200" y="5997575"/>
            <a:ext cx="685800" cy="78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7DFF9D52-E8C4-48FC-BEE3-5EF6C98F50B1}"/>
              </a:ext>
            </a:extLst>
          </p:cNvPr>
          <p:cNvSpPr>
            <a:spLocks noChangeArrowheads="1"/>
          </p:cNvSpPr>
          <p:nvPr/>
        </p:nvSpPr>
        <p:spPr bwMode="auto">
          <a:xfrm>
            <a:off x="4772025" y="2667000"/>
            <a:ext cx="3810000" cy="1219200"/>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en-US" sz="2400">
                <a:solidFill>
                  <a:srgbClr val="FFFFFF"/>
                </a:solidFill>
              </a:rPr>
              <a:t> B. M</a:t>
            </a:r>
            <a:r>
              <a:rPr lang="vi-VN" altLang="en-US" sz="2400">
                <a:solidFill>
                  <a:srgbClr val="FFFFFF"/>
                </a:solidFill>
              </a:rPr>
              <a:t>ọi hành động </a:t>
            </a:r>
            <a:endParaRPr lang="en-US" altLang="en-US" sz="2400">
              <a:solidFill>
                <a:srgbClr val="FFFFFF"/>
              </a:solidFill>
            </a:endParaRPr>
          </a:p>
          <a:p>
            <a:pPr algn="ctr"/>
            <a:r>
              <a:rPr lang="vi-VN" altLang="en-US" sz="2400">
                <a:solidFill>
                  <a:srgbClr val="FFFFFF"/>
                </a:solidFill>
              </a:rPr>
              <a:t>xâm hại an ninh quốc gia, </a:t>
            </a:r>
            <a:endParaRPr lang="en-US" altLang="en-US" sz="2400">
              <a:solidFill>
                <a:srgbClr val="FFFFFF"/>
              </a:solidFill>
            </a:endParaRPr>
          </a:p>
          <a:p>
            <a:pPr algn="ctr"/>
            <a:r>
              <a:rPr lang="vi-VN" altLang="en-US" sz="2400">
                <a:solidFill>
                  <a:srgbClr val="FFFFFF"/>
                </a:solidFill>
              </a:rPr>
              <a:t>trật tự xã hội của kẻ thù</a:t>
            </a:r>
            <a:endParaRPr lang="en-US" altLang="en-US" sz="2400" b="1">
              <a:solidFill>
                <a:schemeClr val="bg1"/>
              </a:solidFill>
            </a:endParaRPr>
          </a:p>
        </p:txBody>
      </p:sp>
      <p:sp>
        <p:nvSpPr>
          <p:cNvPr id="28" name="AutoShape 10">
            <a:extLst>
              <a:ext uri="{FF2B5EF4-FFF2-40B4-BE49-F238E27FC236}">
                <a16:creationId xmlns:a16="http://schemas.microsoft.com/office/drawing/2014/main" id="{67A7EF3E-61FD-40E2-AF15-8E5193ED41DF}"/>
              </a:ext>
            </a:extLst>
          </p:cNvPr>
          <p:cNvSpPr>
            <a:spLocks noChangeArrowheads="1"/>
          </p:cNvSpPr>
          <p:nvPr/>
        </p:nvSpPr>
        <p:spPr bwMode="auto">
          <a:xfrm>
            <a:off x="4762500" y="4191000"/>
            <a:ext cx="3819525" cy="1219200"/>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en-US" sz="2400">
                <a:solidFill>
                  <a:srgbClr val="FFFFFF"/>
                </a:solidFill>
              </a:rPr>
              <a:t> D. M</a:t>
            </a:r>
            <a:r>
              <a:rPr lang="vi-VN" altLang="en-US" sz="2400">
                <a:solidFill>
                  <a:srgbClr val="FFFFFF"/>
                </a:solidFill>
              </a:rPr>
              <a:t>ọi hành động của </a:t>
            </a:r>
            <a:endParaRPr lang="en-US" altLang="en-US" sz="2400">
              <a:solidFill>
                <a:srgbClr val="FFFFFF"/>
              </a:solidFill>
            </a:endParaRPr>
          </a:p>
          <a:p>
            <a:pPr algn="ctr"/>
            <a:r>
              <a:rPr lang="vi-VN" altLang="en-US" sz="2400">
                <a:solidFill>
                  <a:srgbClr val="FFFFFF"/>
                </a:solidFill>
              </a:rPr>
              <a:t>lực lượng phản động</a:t>
            </a:r>
            <a:endParaRPr lang="en-US" altLang="en-US" sz="2400">
              <a:solidFill>
                <a:srgbClr val="FFFFFF"/>
              </a:solidFill>
            </a:endParaRPr>
          </a:p>
          <a:p>
            <a:pPr algn="ctr"/>
            <a:r>
              <a:rPr lang="vi-VN" altLang="en-US" sz="2400">
                <a:solidFill>
                  <a:srgbClr val="FFFFFF"/>
                </a:solidFill>
              </a:rPr>
              <a:t> trong và ngoài nước</a:t>
            </a:r>
            <a:r>
              <a:rPr lang="en-US" altLang="en-US" sz="2400">
                <a:solidFill>
                  <a:srgbClr val="FFFFFF"/>
                </a:solidFill>
              </a:rPr>
              <a:t> </a:t>
            </a:r>
            <a:endParaRPr lang="en-US" altLang="en-US" sz="2400" b="1">
              <a:solidFill>
                <a:schemeClr val="bg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6075"/>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6575"/>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7075"/>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7575"/>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7" grpId="0" animBg="1" autoUpdateAnimBg="0"/>
      <p:bldP spid="28"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Oval 2">
            <a:extLst>
              <a:ext uri="{FF2B5EF4-FFF2-40B4-BE49-F238E27FC236}">
                <a16:creationId xmlns:a16="http://schemas.microsoft.com/office/drawing/2014/main" id="{7BDBE25E-3CEC-48E9-8072-A862D1AFEC5F}"/>
              </a:ext>
            </a:extLst>
          </p:cNvPr>
          <p:cNvSpPr>
            <a:spLocks noChangeArrowheads="1"/>
          </p:cNvSpPr>
          <p:nvPr/>
        </p:nvSpPr>
        <p:spPr bwMode="auto">
          <a:xfrm>
            <a:off x="47371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79874" name="Picture 15" descr="people008">
            <a:extLst>
              <a:ext uri="{FF2B5EF4-FFF2-40B4-BE49-F238E27FC236}">
                <a16:creationId xmlns:a16="http://schemas.microsoft.com/office/drawing/2014/main" id="{BB26A1C6-5D25-462B-A898-9200F2983431}"/>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62DFB4AC-0ABD-4C4F-B16B-E13C8E8DE6A2}"/>
              </a:ext>
            </a:extLst>
          </p:cNvPr>
          <p:cNvSpPr txBox="1">
            <a:spLocks noChangeArrowheads="1"/>
          </p:cNvSpPr>
          <p:nvPr/>
        </p:nvSpPr>
        <p:spPr bwMode="auto">
          <a:xfrm>
            <a:off x="1524000" y="1143000"/>
            <a:ext cx="72390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300" i="1"/>
              <a:t>“Hình thái đất nước được chuẩn bị sẵn sàng, thế trận quốc phòng, an ninh nhân dân ngày càng được củng cố vững chắc, có điều kiện để phát huy sức mạnh tổng hợp chủ động đánh địch ngay từ ngày đầu và lâu dài”</a:t>
            </a:r>
            <a:r>
              <a:rPr lang="en-US" altLang="en-US" sz="2300"/>
              <a:t> là một nội dung của:</a:t>
            </a:r>
            <a:endParaRPr lang="en-US" altLang="en-US" sz="2300">
              <a:cs typeface="Arial" panose="020B0604020202020204" pitchFamily="34" charset="0"/>
            </a:endParaRPr>
          </a:p>
        </p:txBody>
      </p:sp>
      <p:sp>
        <p:nvSpPr>
          <p:cNvPr id="65541" name="AutoShape 5">
            <a:extLst>
              <a:ext uri="{FF2B5EF4-FFF2-40B4-BE49-F238E27FC236}">
                <a16:creationId xmlns:a16="http://schemas.microsoft.com/office/drawing/2014/main" id="{A7FE257D-C243-433C-8ECF-1B5BFDC5E50C}"/>
              </a:ext>
            </a:extLst>
          </p:cNvPr>
          <p:cNvSpPr>
            <a:spLocks noChangeArrowheads="1"/>
          </p:cNvSpPr>
          <p:nvPr/>
        </p:nvSpPr>
        <p:spPr bwMode="auto">
          <a:xfrm>
            <a:off x="612775" y="3067050"/>
            <a:ext cx="3654425" cy="1352550"/>
          </a:xfrm>
          <a:prstGeom prst="flowChartTerminator">
            <a:avLst/>
          </a:prstGeom>
          <a:solidFill>
            <a:srgbClr val="92D050"/>
          </a:solidFill>
          <a:ln w="9525">
            <a:solidFill>
              <a:srgbClr val="3366FF"/>
            </a:solidFill>
            <a:miter lim="800000"/>
            <a:headEnd/>
            <a:tailEnd/>
          </a:ln>
        </p:spPr>
        <p:txBody>
          <a:bodyPr wrap="none" anchor="ctr"/>
          <a:lstStyle>
            <a:lvl1pPr marL="457200" indent="-4572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buFontTx/>
              <a:buAutoNum type="alphaUcPeriod"/>
            </a:pPr>
            <a:r>
              <a:rPr lang="en-US" altLang="en-US" sz="2400">
                <a:solidFill>
                  <a:schemeClr val="bg1"/>
                </a:solidFill>
              </a:rPr>
              <a:t>Đặc điểm của </a:t>
            </a:r>
          </a:p>
          <a:p>
            <a:pPr algn="ctr"/>
            <a:r>
              <a:rPr lang="en-US" altLang="en-US" sz="2400">
                <a:solidFill>
                  <a:schemeClr val="bg1"/>
                </a:solidFill>
              </a:rPr>
              <a:t>chiến tranh nhân dân </a:t>
            </a:r>
          </a:p>
          <a:p>
            <a:pPr algn="ctr"/>
            <a:r>
              <a:rPr lang="en-US" altLang="en-US" sz="2400">
                <a:solidFill>
                  <a:schemeClr val="bg1"/>
                </a:solidFill>
              </a:rPr>
              <a:t>bảo vệ Tổ quốc</a:t>
            </a:r>
          </a:p>
        </p:txBody>
      </p:sp>
      <p:sp>
        <p:nvSpPr>
          <p:cNvPr id="65549" name="AutoShape 13">
            <a:extLst>
              <a:ext uri="{FF2B5EF4-FFF2-40B4-BE49-F238E27FC236}">
                <a16:creationId xmlns:a16="http://schemas.microsoft.com/office/drawing/2014/main" id="{78560087-C9C4-40BD-8C4C-D99FD82F17FF}"/>
              </a:ext>
            </a:extLst>
          </p:cNvPr>
          <p:cNvSpPr>
            <a:spLocks noChangeArrowheads="1"/>
          </p:cNvSpPr>
          <p:nvPr/>
        </p:nvSpPr>
        <p:spPr bwMode="auto">
          <a:xfrm>
            <a:off x="685800" y="4572000"/>
            <a:ext cx="3581400" cy="12954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Tính chất của </a:t>
            </a:r>
          </a:p>
          <a:p>
            <a:pPr algn="ctr" eaLnBrk="0" hangingPunct="0"/>
            <a:r>
              <a:rPr sz="2400" noProof="1">
                <a:solidFill>
                  <a:schemeClr val="bg1"/>
                </a:solidFill>
                <a:latin typeface="Arial" panose="02080604020202020204" pitchFamily="34" charset="0"/>
              </a:rPr>
              <a:t>chiến tranh nhân dân </a:t>
            </a:r>
          </a:p>
          <a:p>
            <a:pPr algn="ctr" eaLnBrk="0" hangingPunct="0"/>
            <a:r>
              <a:rPr sz="2400" noProof="1">
                <a:solidFill>
                  <a:schemeClr val="bg1"/>
                </a:solidFill>
                <a:latin typeface="Arial" panose="02080604020202020204" pitchFamily="34" charset="0"/>
              </a:rPr>
              <a:t>bảo vệ tổ quốc</a:t>
            </a:r>
            <a:endParaRPr sz="2300" b="1" noProof="1">
              <a:solidFill>
                <a:schemeClr val="bg1"/>
              </a:solidFill>
              <a:latin typeface="Times New Roman" pitchFamily="18" charset="0"/>
              <a:ea typeface="Times New Roman" pitchFamily="18" charset="0"/>
            </a:endParaRPr>
          </a:p>
        </p:txBody>
      </p:sp>
      <p:sp>
        <p:nvSpPr>
          <p:cNvPr id="79878" name="Text Box 16">
            <a:extLst>
              <a:ext uri="{FF2B5EF4-FFF2-40B4-BE49-F238E27FC236}">
                <a16:creationId xmlns:a16="http://schemas.microsoft.com/office/drawing/2014/main" id="{99EC5D35-3546-49F3-9CDD-AD40B65CC184}"/>
              </a:ext>
            </a:extLst>
          </p:cNvPr>
          <p:cNvSpPr txBox="1">
            <a:spLocks noChangeArrowheads="1"/>
          </p:cNvSpPr>
          <p:nvPr/>
        </p:nvSpPr>
        <p:spPr bwMode="auto">
          <a:xfrm>
            <a:off x="304800" y="1295400"/>
            <a:ext cx="1219200"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09</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01395" name="Oval 19">
            <a:extLst>
              <a:ext uri="{FF2B5EF4-FFF2-40B4-BE49-F238E27FC236}">
                <a16:creationId xmlns:a16="http://schemas.microsoft.com/office/drawing/2014/main" id="{90CB955E-A048-4FDB-AA97-4AD2A358F726}"/>
              </a:ext>
            </a:extLst>
          </p:cNvPr>
          <p:cNvSpPr>
            <a:spLocks noChangeArrowheads="1"/>
          </p:cNvSpPr>
          <p:nvPr/>
        </p:nvSpPr>
        <p:spPr bwMode="auto">
          <a:xfrm>
            <a:off x="47371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79881" name="Picture 20" descr="ani32">
            <a:extLst>
              <a:ext uri="{FF2B5EF4-FFF2-40B4-BE49-F238E27FC236}">
                <a16:creationId xmlns:a16="http://schemas.microsoft.com/office/drawing/2014/main" id="{758E689F-7B39-4CB5-A977-8C011CAB1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156575"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a:extLst>
              <a:ext uri="{FF2B5EF4-FFF2-40B4-BE49-F238E27FC236}">
                <a16:creationId xmlns:a16="http://schemas.microsoft.com/office/drawing/2014/main" id="{088EDBEC-3B98-44C0-9A7E-8E1880E5A710}"/>
              </a:ext>
            </a:extLst>
          </p:cNvPr>
          <p:cNvSpPr>
            <a:spLocks noChangeArrowheads="1"/>
          </p:cNvSpPr>
          <p:nvPr/>
        </p:nvSpPr>
        <p:spPr bwMode="auto">
          <a:xfrm>
            <a:off x="4724400" y="600392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01398" name="Oval 22">
            <a:extLst>
              <a:ext uri="{FF2B5EF4-FFF2-40B4-BE49-F238E27FC236}">
                <a16:creationId xmlns:a16="http://schemas.microsoft.com/office/drawing/2014/main" id="{664AF6C7-448C-43BD-B02C-1DB93E99348D}"/>
              </a:ext>
            </a:extLst>
          </p:cNvPr>
          <p:cNvSpPr>
            <a:spLocks noChangeArrowheads="1"/>
          </p:cNvSpPr>
          <p:nvPr/>
        </p:nvSpPr>
        <p:spPr bwMode="auto">
          <a:xfrm>
            <a:off x="47371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01399" name="Oval 23">
            <a:extLst>
              <a:ext uri="{FF2B5EF4-FFF2-40B4-BE49-F238E27FC236}">
                <a16:creationId xmlns:a16="http://schemas.microsoft.com/office/drawing/2014/main" id="{203DACBC-6789-483B-9AA8-662D3A8C035E}"/>
              </a:ext>
            </a:extLst>
          </p:cNvPr>
          <p:cNvSpPr>
            <a:spLocks noChangeArrowheads="1"/>
          </p:cNvSpPr>
          <p:nvPr/>
        </p:nvSpPr>
        <p:spPr bwMode="auto">
          <a:xfrm>
            <a:off x="47371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01400" name="Oval 24">
            <a:extLst>
              <a:ext uri="{FF2B5EF4-FFF2-40B4-BE49-F238E27FC236}">
                <a16:creationId xmlns:a16="http://schemas.microsoft.com/office/drawing/2014/main" id="{77366799-D6CE-4231-A392-06820DA61380}"/>
              </a:ext>
            </a:extLst>
          </p:cNvPr>
          <p:cNvSpPr>
            <a:spLocks noChangeArrowheads="1"/>
          </p:cNvSpPr>
          <p:nvPr/>
        </p:nvSpPr>
        <p:spPr bwMode="auto">
          <a:xfrm>
            <a:off x="47371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01401" name="Oval 25">
            <a:extLst>
              <a:ext uri="{FF2B5EF4-FFF2-40B4-BE49-F238E27FC236}">
                <a16:creationId xmlns:a16="http://schemas.microsoft.com/office/drawing/2014/main" id="{35A8AB3A-8174-44EB-B073-9CF9A2772A0A}"/>
              </a:ext>
            </a:extLst>
          </p:cNvPr>
          <p:cNvSpPr>
            <a:spLocks noChangeArrowheads="1"/>
          </p:cNvSpPr>
          <p:nvPr/>
        </p:nvSpPr>
        <p:spPr bwMode="auto">
          <a:xfrm>
            <a:off x="47244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01402" name="Oval 26">
            <a:extLst>
              <a:ext uri="{FF2B5EF4-FFF2-40B4-BE49-F238E27FC236}">
                <a16:creationId xmlns:a16="http://schemas.microsoft.com/office/drawing/2014/main" id="{52B463F6-0C2C-4C58-A940-10705890FB1B}"/>
              </a:ext>
            </a:extLst>
          </p:cNvPr>
          <p:cNvSpPr>
            <a:spLocks noChangeArrowheads="1"/>
          </p:cNvSpPr>
          <p:nvPr/>
        </p:nvSpPr>
        <p:spPr bwMode="auto">
          <a:xfrm>
            <a:off x="4733925"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79888" name="Text Box 27">
            <a:extLst>
              <a:ext uri="{FF2B5EF4-FFF2-40B4-BE49-F238E27FC236}">
                <a16:creationId xmlns:a16="http://schemas.microsoft.com/office/drawing/2014/main" id="{AFC7646D-6CA2-4339-BCB7-95C8CF538B56}"/>
              </a:ext>
            </a:extLst>
          </p:cNvPr>
          <p:cNvSpPr txBox="1">
            <a:spLocks noChangeArrowheads="1"/>
          </p:cNvSpPr>
          <p:nvPr/>
        </p:nvSpPr>
        <p:spPr bwMode="auto">
          <a:xfrm>
            <a:off x="34290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01404" name="Text Box 28">
            <a:extLst>
              <a:ext uri="{FF2B5EF4-FFF2-40B4-BE49-F238E27FC236}">
                <a16:creationId xmlns:a16="http://schemas.microsoft.com/office/drawing/2014/main" id="{0DAE126A-920F-4384-B1FB-F3A12CBB4119}"/>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3">
            <a:extLst>
              <a:ext uri="{FF2B5EF4-FFF2-40B4-BE49-F238E27FC236}">
                <a16:creationId xmlns:a16="http://schemas.microsoft.com/office/drawing/2014/main" id="{EFFA546F-84DF-4A69-9A5A-03BC4D61DDCE}"/>
              </a:ext>
            </a:extLst>
          </p:cNvPr>
          <p:cNvSpPr>
            <a:spLocks noChangeArrowheads="1"/>
          </p:cNvSpPr>
          <p:nvPr/>
        </p:nvSpPr>
        <p:spPr bwMode="auto">
          <a:xfrm>
            <a:off x="4648200" y="2997200"/>
            <a:ext cx="3733800" cy="14224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B. Mục đích của </a:t>
            </a:r>
          </a:p>
          <a:p>
            <a:pPr algn="ctr" eaLnBrk="0" hangingPunct="0"/>
            <a:r>
              <a:rPr sz="2400" noProof="1">
                <a:solidFill>
                  <a:schemeClr val="bg1"/>
                </a:solidFill>
                <a:latin typeface="Arial" panose="02080604020202020204" pitchFamily="34" charset="0"/>
              </a:rPr>
              <a:t>chiến tranh nhân dân </a:t>
            </a:r>
          </a:p>
          <a:p>
            <a:pPr algn="ctr" eaLnBrk="0" hangingPunct="0"/>
            <a:r>
              <a:rPr sz="2400" noProof="1">
                <a:solidFill>
                  <a:schemeClr val="bg1"/>
                </a:solidFill>
                <a:latin typeface="Arial" panose="02080604020202020204" pitchFamily="34" charset="0"/>
              </a:rPr>
              <a:t>bảo vệ Tổ quốc</a:t>
            </a:r>
            <a:endParaRPr lang="vi-VN" altLang="x-none" sz="2400" b="1" noProof="1">
              <a:solidFill>
                <a:schemeClr val="bg1"/>
              </a:solidFill>
              <a:latin typeface="Arial" panose="02080604020202020204" pitchFamily="34" charset="0"/>
            </a:endParaRPr>
          </a:p>
        </p:txBody>
      </p:sp>
      <p:sp>
        <p:nvSpPr>
          <p:cNvPr id="28" name="AutoShape 13">
            <a:extLst>
              <a:ext uri="{FF2B5EF4-FFF2-40B4-BE49-F238E27FC236}">
                <a16:creationId xmlns:a16="http://schemas.microsoft.com/office/drawing/2014/main" id="{1E91D2C3-846F-4982-BA62-084E7532E8A7}"/>
              </a:ext>
            </a:extLst>
          </p:cNvPr>
          <p:cNvSpPr>
            <a:spLocks noChangeArrowheads="1"/>
          </p:cNvSpPr>
          <p:nvPr/>
        </p:nvSpPr>
        <p:spPr bwMode="auto">
          <a:xfrm>
            <a:off x="4648200" y="4521200"/>
            <a:ext cx="3733800" cy="14224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Nội dung của </a:t>
            </a:r>
          </a:p>
          <a:p>
            <a:pPr algn="ctr" eaLnBrk="0" hangingPunct="0"/>
            <a:r>
              <a:rPr sz="2400" noProof="1">
                <a:solidFill>
                  <a:schemeClr val="bg1"/>
                </a:solidFill>
                <a:latin typeface="Arial" panose="02080604020202020204" pitchFamily="34" charset="0"/>
              </a:rPr>
              <a:t>chiến tranh nhân dân </a:t>
            </a:r>
          </a:p>
          <a:p>
            <a:pPr algn="ctr" eaLnBrk="0" hangingPunct="0"/>
            <a:r>
              <a:rPr sz="2400" noProof="1">
                <a:solidFill>
                  <a:schemeClr val="bg1"/>
                </a:solidFill>
                <a:latin typeface="Arial" panose="02080604020202020204" pitchFamily="34" charset="0"/>
              </a:rPr>
              <a:t>bảo vệ Tổ quốc </a:t>
            </a:r>
            <a:endParaRPr sz="2300" b="1" noProof="1">
              <a:solidFill>
                <a:schemeClr val="bg1"/>
              </a:solidFill>
              <a:latin typeface="Times New Roman" pitchFamily="18" charset="0"/>
              <a:ea typeface="Times New Roman"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13350"/>
                            </p:stCondLst>
                            <p:childTnLst>
                              <p:par>
                                <p:cTn id="8" presetID="4" presetClass="entr" presetSubtype="32" fill="hold" grpId="0" nodeType="afterEffect">
                                  <p:stCondLst>
                                    <p:cond delay="0"/>
                                  </p:stCondLst>
                                  <p:childTnLst>
                                    <p:set>
                                      <p:cBhvr>
                                        <p:cTn id="9" dur="1" fill="hold">
                                          <p:stCondLst>
                                            <p:cond delay="0"/>
                                          </p:stCondLst>
                                        </p:cTn>
                                        <p:tgtEl>
                                          <p:spTgt spid="65549"/>
                                        </p:tgtEl>
                                        <p:attrNameLst>
                                          <p:attrName>style.visibility</p:attrName>
                                        </p:attrNameLst>
                                      </p:cBhvr>
                                      <p:to>
                                        <p:strVal val="visible"/>
                                      </p:to>
                                    </p:set>
                                    <p:animEffect transition="in" filter="box(out)">
                                      <p:cBhvr>
                                        <p:cTn id="10" dur="500"/>
                                        <p:tgtEl>
                                          <p:spTgt spid="65549"/>
                                        </p:tgtEl>
                                      </p:cBhvr>
                                    </p:animEffect>
                                  </p:childTnLst>
                                </p:cTn>
                              </p:par>
                            </p:childTnLst>
                          </p:cTn>
                        </p:par>
                        <p:par>
                          <p:cTn id="11" fill="hold" nodeType="afterGroup">
                            <p:stCondLst>
                              <p:cond delay="13850"/>
                            </p:stCondLst>
                            <p:childTnLst>
                              <p:par>
                                <p:cTn id="12" presetID="4" presetClass="entr" presetSubtype="32" fill="hold" grpId="0" nodeType="afterEffect">
                                  <p:stCondLst>
                                    <p:cond delay="0"/>
                                  </p:stCondLst>
                                  <p:childTnLst>
                                    <p:set>
                                      <p:cBhvr>
                                        <p:cTn id="13" dur="1" fill="hold">
                                          <p:stCondLst>
                                            <p:cond delay="0"/>
                                          </p:stCondLst>
                                        </p:cTn>
                                        <p:tgtEl>
                                          <p:spTgt spid="65541"/>
                                        </p:tgtEl>
                                        <p:attrNameLst>
                                          <p:attrName>style.visibility</p:attrName>
                                        </p:attrNameLst>
                                      </p:cBhvr>
                                      <p:to>
                                        <p:strVal val="visible"/>
                                      </p:to>
                                    </p:set>
                                    <p:animEffect transition="in" filter="box(out)">
                                      <p:cBhvr>
                                        <p:cTn id="14" dur="500"/>
                                        <p:tgtEl>
                                          <p:spTgt spid="65541"/>
                                        </p:tgtEl>
                                      </p:cBhvr>
                                    </p:animEffect>
                                  </p:childTnLst>
                                </p:cTn>
                              </p:par>
                            </p:childTnLst>
                          </p:cTn>
                        </p:par>
                        <p:par>
                          <p:cTn id="15" fill="hold" nodeType="afterGroup">
                            <p:stCondLst>
                              <p:cond delay="14350"/>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14850"/>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9" grpId="0" animBg="1" autoUpdateAnimBg="0"/>
      <p:bldP spid="27" grpId="0" animBg="1" autoUpdateAnimBg="0"/>
      <p:bldP spid="28"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Oval 2">
            <a:extLst>
              <a:ext uri="{FF2B5EF4-FFF2-40B4-BE49-F238E27FC236}">
                <a16:creationId xmlns:a16="http://schemas.microsoft.com/office/drawing/2014/main" id="{A18A7301-95DE-4636-A151-2BCDEC94CB75}"/>
              </a:ext>
            </a:extLst>
          </p:cNvPr>
          <p:cNvSpPr>
            <a:spLocks noChangeArrowheads="1"/>
          </p:cNvSpPr>
          <p:nvPr/>
        </p:nvSpPr>
        <p:spPr bwMode="auto">
          <a:xfrm>
            <a:off x="4813300" y="60055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80898" name="Picture 15" descr="people008">
            <a:extLst>
              <a:ext uri="{FF2B5EF4-FFF2-40B4-BE49-F238E27FC236}">
                <a16:creationId xmlns:a16="http://schemas.microsoft.com/office/drawing/2014/main" id="{25DE7822-AD3B-4CFD-8886-5C554AA0D292}"/>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2286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9" name="Text Box 9">
            <a:extLst>
              <a:ext uri="{FF2B5EF4-FFF2-40B4-BE49-F238E27FC236}">
                <a16:creationId xmlns:a16="http://schemas.microsoft.com/office/drawing/2014/main" id="{6E79EE30-42CD-45B0-B436-E1B0E4471A2A}"/>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A4838756-F4F1-4628-ADCC-AB3BED83CC0B}"/>
              </a:ext>
            </a:extLst>
          </p:cNvPr>
          <p:cNvSpPr txBox="1">
            <a:spLocks noChangeArrowheads="1"/>
          </p:cNvSpPr>
          <p:nvPr/>
        </p:nvSpPr>
        <p:spPr bwMode="auto">
          <a:xfrm>
            <a:off x="1430338" y="1227138"/>
            <a:ext cx="73326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Trong </a:t>
            </a:r>
            <a:r>
              <a:rPr lang="vi-VN" altLang="en-US" sz="2400" i="1"/>
              <a:t>tổ chức lực lượng </a:t>
            </a:r>
            <a:r>
              <a:rPr lang="en-US" altLang="en-US" sz="2400" i="1"/>
              <a:t>chiến tranh nhân dân bảo vệ Tổ quốc, lực lượng vũ trang phải được xây dựng:</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EA7A4473-E3B7-42FE-BE8C-827DF126286A}"/>
              </a:ext>
            </a:extLst>
          </p:cNvPr>
          <p:cNvSpPr>
            <a:spLocks noChangeArrowheads="1"/>
          </p:cNvSpPr>
          <p:nvPr/>
        </p:nvSpPr>
        <p:spPr bwMode="auto">
          <a:xfrm>
            <a:off x="4800600" y="2209800"/>
            <a:ext cx="4000500" cy="1792288"/>
          </a:xfrm>
          <a:prstGeom prst="flowChartTerminator">
            <a:avLst/>
          </a:prstGeom>
          <a:solidFill>
            <a:srgbClr val="92D050"/>
          </a:solidFill>
        </p:spPr>
        <p:style>
          <a:lnRef idx="3">
            <a:schemeClr val="lt1"/>
          </a:lnRef>
          <a:fillRef idx="1">
            <a:schemeClr val="accent2"/>
          </a:fillRef>
          <a:effectRef idx="1">
            <a:schemeClr val="accent2"/>
          </a:effectRef>
          <a:fontRef idx="minor">
            <a:schemeClr val="lt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8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stStyle>
          <a:p>
            <a:pPr algn="ctr" eaLnBrk="1" hangingPunct="1"/>
            <a:r>
              <a:rPr sz="2200" noProof="1">
                <a:solidFill>
                  <a:srgbClr val="FFFFFF"/>
                </a:solidFill>
              </a:rPr>
              <a:t>B. Vững mạnh toàn diện,</a:t>
            </a:r>
          </a:p>
          <a:p>
            <a:pPr algn="ctr" eaLnBrk="1" hangingPunct="1"/>
            <a:r>
              <a:rPr sz="2200" noProof="1">
                <a:solidFill>
                  <a:srgbClr val="FFFFFF"/>
                </a:solidFill>
              </a:rPr>
              <a:t> coi trọng cả số lượng và </a:t>
            </a:r>
          </a:p>
          <a:p>
            <a:pPr algn="ctr" eaLnBrk="1" hangingPunct="1"/>
            <a:r>
              <a:rPr sz="2200" noProof="1">
                <a:solidFill>
                  <a:srgbClr val="FFFFFF"/>
                </a:solidFill>
              </a:rPr>
              <a:t>chất lượng, lấy chất </a:t>
            </a:r>
          </a:p>
          <a:p>
            <a:pPr algn="ctr" eaLnBrk="1" hangingPunct="1"/>
            <a:r>
              <a:rPr sz="2200" noProof="1">
                <a:solidFill>
                  <a:srgbClr val="FFFFFF"/>
                </a:solidFill>
              </a:rPr>
              <a:t>lượng là chính, lấy xây </a:t>
            </a:r>
          </a:p>
          <a:p>
            <a:pPr algn="ctr" eaLnBrk="1" hangingPunct="1"/>
            <a:r>
              <a:rPr sz="2200" noProof="1">
                <a:solidFill>
                  <a:srgbClr val="FFFFFF"/>
                </a:solidFill>
              </a:rPr>
              <a:t>dựng chính trị làm cơ sở</a:t>
            </a:r>
          </a:p>
        </p:txBody>
      </p:sp>
      <p:sp>
        <p:nvSpPr>
          <p:cNvPr id="65549" name="AutoShape 13">
            <a:extLst>
              <a:ext uri="{FF2B5EF4-FFF2-40B4-BE49-F238E27FC236}">
                <a16:creationId xmlns:a16="http://schemas.microsoft.com/office/drawing/2014/main" id="{929D0625-3F3E-44D7-9D59-0646BE108590}"/>
              </a:ext>
            </a:extLst>
          </p:cNvPr>
          <p:cNvSpPr>
            <a:spLocks noChangeArrowheads="1"/>
          </p:cNvSpPr>
          <p:nvPr/>
        </p:nvSpPr>
        <p:spPr bwMode="auto">
          <a:xfrm>
            <a:off x="4800600" y="4114800"/>
            <a:ext cx="4000500" cy="1600200"/>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8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stStyle>
          <a:p>
            <a:pPr algn="ctr"/>
            <a:r>
              <a:rPr sz="2200" noProof="1">
                <a:solidFill>
                  <a:srgbClr val="FFFFFF"/>
                </a:solidFill>
              </a:rPr>
              <a:t> D. Cách mạng, chính quy, </a:t>
            </a:r>
          </a:p>
          <a:p>
            <a:pPr algn="ctr"/>
            <a:r>
              <a:rPr sz="2200" noProof="1">
                <a:solidFill>
                  <a:srgbClr val="FFFFFF"/>
                </a:solidFill>
              </a:rPr>
              <a:t>tinh nhuệ, từng bước hiện đại, </a:t>
            </a:r>
          </a:p>
          <a:p>
            <a:pPr algn="ctr"/>
            <a:r>
              <a:rPr sz="2200" noProof="1">
                <a:solidFill>
                  <a:srgbClr val="FFFFFF"/>
                </a:solidFill>
              </a:rPr>
              <a:t>sẵn sàng chiến đấu cao, đáp </a:t>
            </a:r>
          </a:p>
          <a:p>
            <a:pPr algn="ctr"/>
            <a:r>
              <a:rPr sz="2200" noProof="1">
                <a:solidFill>
                  <a:srgbClr val="FFFFFF"/>
                </a:solidFill>
              </a:rPr>
              <a:t>ứng yêu cầu nhiệm vụ </a:t>
            </a:r>
            <a:endParaRPr lang="vi-VN" altLang="x-none" sz="2200" b="1" noProof="1">
              <a:solidFill>
                <a:srgbClr val="FFFFFF"/>
              </a:solidFill>
            </a:endParaRPr>
          </a:p>
        </p:txBody>
      </p:sp>
      <p:sp>
        <p:nvSpPr>
          <p:cNvPr id="80903" name="Text Box 16">
            <a:extLst>
              <a:ext uri="{FF2B5EF4-FFF2-40B4-BE49-F238E27FC236}">
                <a16:creationId xmlns:a16="http://schemas.microsoft.com/office/drawing/2014/main" id="{A0C7AB08-070F-4CB0-B6C9-C284E866E501}"/>
              </a:ext>
            </a:extLst>
          </p:cNvPr>
          <p:cNvSpPr txBox="1">
            <a:spLocks noChangeArrowheads="1"/>
          </p:cNvSpPr>
          <p:nvPr/>
        </p:nvSpPr>
        <p:spPr bwMode="auto">
          <a:xfrm>
            <a:off x="246063" y="1371600"/>
            <a:ext cx="11842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10</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02419" name="Oval 19">
            <a:extLst>
              <a:ext uri="{FF2B5EF4-FFF2-40B4-BE49-F238E27FC236}">
                <a16:creationId xmlns:a16="http://schemas.microsoft.com/office/drawing/2014/main" id="{89577CF7-1027-43AF-8A8F-71A163AE6014}"/>
              </a:ext>
            </a:extLst>
          </p:cNvPr>
          <p:cNvSpPr>
            <a:spLocks noChangeArrowheads="1"/>
          </p:cNvSpPr>
          <p:nvPr/>
        </p:nvSpPr>
        <p:spPr bwMode="auto">
          <a:xfrm>
            <a:off x="4813300" y="60055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80906" name="Picture 20" descr="ani32">
            <a:extLst>
              <a:ext uri="{FF2B5EF4-FFF2-40B4-BE49-F238E27FC236}">
                <a16:creationId xmlns:a16="http://schemas.microsoft.com/office/drawing/2014/main" id="{CAC6BD99-F893-4B3E-B97B-70564B998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115300" y="60309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a:extLst>
              <a:ext uri="{FF2B5EF4-FFF2-40B4-BE49-F238E27FC236}">
                <a16:creationId xmlns:a16="http://schemas.microsoft.com/office/drawing/2014/main" id="{33F4B99D-3457-4B3C-B492-1AC1F3222B72}"/>
              </a:ext>
            </a:extLst>
          </p:cNvPr>
          <p:cNvSpPr>
            <a:spLocks noChangeArrowheads="1"/>
          </p:cNvSpPr>
          <p:nvPr/>
        </p:nvSpPr>
        <p:spPr bwMode="auto">
          <a:xfrm>
            <a:off x="4800600" y="60055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02422" name="Oval 22">
            <a:extLst>
              <a:ext uri="{FF2B5EF4-FFF2-40B4-BE49-F238E27FC236}">
                <a16:creationId xmlns:a16="http://schemas.microsoft.com/office/drawing/2014/main" id="{7588C43D-979F-4F01-80CC-5287DA684DC3}"/>
              </a:ext>
            </a:extLst>
          </p:cNvPr>
          <p:cNvSpPr>
            <a:spLocks noChangeArrowheads="1"/>
          </p:cNvSpPr>
          <p:nvPr/>
        </p:nvSpPr>
        <p:spPr bwMode="auto">
          <a:xfrm>
            <a:off x="4813300" y="60055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02423" name="Oval 23">
            <a:extLst>
              <a:ext uri="{FF2B5EF4-FFF2-40B4-BE49-F238E27FC236}">
                <a16:creationId xmlns:a16="http://schemas.microsoft.com/office/drawing/2014/main" id="{179833E1-8074-4343-BE26-FD45C6DCDC31}"/>
              </a:ext>
            </a:extLst>
          </p:cNvPr>
          <p:cNvSpPr>
            <a:spLocks noChangeArrowheads="1"/>
          </p:cNvSpPr>
          <p:nvPr/>
        </p:nvSpPr>
        <p:spPr bwMode="auto">
          <a:xfrm>
            <a:off x="4824413" y="60055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02424" name="Oval 24">
            <a:extLst>
              <a:ext uri="{FF2B5EF4-FFF2-40B4-BE49-F238E27FC236}">
                <a16:creationId xmlns:a16="http://schemas.microsoft.com/office/drawing/2014/main" id="{A6F68FC3-C9DC-44C4-B662-8F3881C0535D}"/>
              </a:ext>
            </a:extLst>
          </p:cNvPr>
          <p:cNvSpPr>
            <a:spLocks noChangeArrowheads="1"/>
          </p:cNvSpPr>
          <p:nvPr/>
        </p:nvSpPr>
        <p:spPr bwMode="auto">
          <a:xfrm>
            <a:off x="4810125" y="60182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02425" name="Oval 25">
            <a:extLst>
              <a:ext uri="{FF2B5EF4-FFF2-40B4-BE49-F238E27FC236}">
                <a16:creationId xmlns:a16="http://schemas.microsoft.com/office/drawing/2014/main" id="{7C8A26AE-7552-4791-9278-05A4B3925402}"/>
              </a:ext>
            </a:extLst>
          </p:cNvPr>
          <p:cNvSpPr>
            <a:spLocks noChangeArrowheads="1"/>
          </p:cNvSpPr>
          <p:nvPr/>
        </p:nvSpPr>
        <p:spPr bwMode="auto">
          <a:xfrm>
            <a:off x="4824413" y="60182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02426" name="Oval 26">
            <a:extLst>
              <a:ext uri="{FF2B5EF4-FFF2-40B4-BE49-F238E27FC236}">
                <a16:creationId xmlns:a16="http://schemas.microsoft.com/office/drawing/2014/main" id="{6572E150-99EB-4575-AA48-B4BF0B149B4B}"/>
              </a:ext>
            </a:extLst>
          </p:cNvPr>
          <p:cNvSpPr>
            <a:spLocks noChangeArrowheads="1"/>
          </p:cNvSpPr>
          <p:nvPr/>
        </p:nvSpPr>
        <p:spPr bwMode="auto">
          <a:xfrm>
            <a:off x="4810125" y="599916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80913" name="Text Box 27">
            <a:extLst>
              <a:ext uri="{FF2B5EF4-FFF2-40B4-BE49-F238E27FC236}">
                <a16:creationId xmlns:a16="http://schemas.microsoft.com/office/drawing/2014/main" id="{0C41F675-E158-4BB0-AAE3-01D06EA2B7A5}"/>
              </a:ext>
            </a:extLst>
          </p:cNvPr>
          <p:cNvSpPr txBox="1">
            <a:spLocks noChangeArrowheads="1"/>
          </p:cNvSpPr>
          <p:nvPr/>
        </p:nvSpPr>
        <p:spPr bwMode="auto">
          <a:xfrm>
            <a:off x="3505200" y="60960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02428" name="Text Box 28">
            <a:extLst>
              <a:ext uri="{FF2B5EF4-FFF2-40B4-BE49-F238E27FC236}">
                <a16:creationId xmlns:a16="http://schemas.microsoft.com/office/drawing/2014/main" id="{AAEB756E-E69D-45D8-9319-A12F7BC96973}"/>
              </a:ext>
            </a:extLst>
          </p:cNvPr>
          <p:cNvSpPr txBox="1">
            <a:spLocks noChangeArrowheads="1"/>
          </p:cNvSpPr>
          <p:nvPr/>
        </p:nvSpPr>
        <p:spPr bwMode="auto">
          <a:xfrm>
            <a:off x="4633913" y="5997575"/>
            <a:ext cx="838200" cy="78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3">
            <a:extLst>
              <a:ext uri="{FF2B5EF4-FFF2-40B4-BE49-F238E27FC236}">
                <a16:creationId xmlns:a16="http://schemas.microsoft.com/office/drawing/2014/main" id="{640E9987-0D61-42F0-94E8-ED8A275436E9}"/>
              </a:ext>
            </a:extLst>
          </p:cNvPr>
          <p:cNvSpPr>
            <a:spLocks noChangeArrowheads="1"/>
          </p:cNvSpPr>
          <p:nvPr/>
        </p:nvSpPr>
        <p:spPr bwMode="auto">
          <a:xfrm>
            <a:off x="381000" y="2209800"/>
            <a:ext cx="3962400" cy="1792288"/>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8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stStyle>
          <a:p>
            <a:pPr algn="ctr" eaLnBrk="1" hangingPunct="1"/>
            <a:r>
              <a:rPr sz="2200" noProof="1">
                <a:solidFill>
                  <a:srgbClr val="FFFFFF"/>
                </a:solidFill>
              </a:rPr>
              <a:t> A. Hùng mạnh toàn diện, </a:t>
            </a:r>
          </a:p>
          <a:p>
            <a:pPr algn="ctr" eaLnBrk="1" hangingPunct="1"/>
            <a:r>
              <a:rPr sz="2200" noProof="1">
                <a:solidFill>
                  <a:srgbClr val="FFFFFF"/>
                </a:solidFill>
              </a:rPr>
              <a:t>vũ khí trang bị hiện đại, lấy </a:t>
            </a:r>
          </a:p>
          <a:p>
            <a:pPr algn="ctr" eaLnBrk="1" hangingPunct="1"/>
            <a:r>
              <a:rPr sz="2200" noProof="1">
                <a:solidFill>
                  <a:srgbClr val="FFFFFF"/>
                </a:solidFill>
              </a:rPr>
              <a:t>xây dựng chính trị làm cơ sở, </a:t>
            </a:r>
          </a:p>
          <a:p>
            <a:pPr algn="ctr" eaLnBrk="1" hangingPunct="1"/>
            <a:r>
              <a:rPr sz="2200" noProof="1">
                <a:solidFill>
                  <a:srgbClr val="FFFFFF"/>
                </a:solidFill>
              </a:rPr>
              <a:t>coi trọng xây dựng cả số </a:t>
            </a:r>
          </a:p>
          <a:p>
            <a:pPr algn="ctr" eaLnBrk="1" hangingPunct="1"/>
            <a:r>
              <a:rPr sz="2200" noProof="1">
                <a:solidFill>
                  <a:srgbClr val="FFFFFF"/>
                </a:solidFill>
              </a:rPr>
              <a:t>lượng, chất lượng</a:t>
            </a:r>
            <a:endParaRPr sz="2200" b="1" noProof="1">
              <a:solidFill>
                <a:schemeClr val="bg1"/>
              </a:solidFill>
            </a:endParaRPr>
          </a:p>
        </p:txBody>
      </p:sp>
      <p:sp>
        <p:nvSpPr>
          <p:cNvPr id="28" name="AutoShape 13">
            <a:extLst>
              <a:ext uri="{FF2B5EF4-FFF2-40B4-BE49-F238E27FC236}">
                <a16:creationId xmlns:a16="http://schemas.microsoft.com/office/drawing/2014/main" id="{AC0AB596-0C21-4AD9-B903-427C7430C973}"/>
              </a:ext>
            </a:extLst>
          </p:cNvPr>
          <p:cNvSpPr>
            <a:spLocks noChangeArrowheads="1"/>
          </p:cNvSpPr>
          <p:nvPr/>
        </p:nvSpPr>
        <p:spPr bwMode="auto">
          <a:xfrm>
            <a:off x="381000" y="4114800"/>
            <a:ext cx="3962400" cy="1600200"/>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8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stStyle>
          <a:p>
            <a:pPr algn="ctr" eaLnBrk="1" hangingPunct="1"/>
            <a:r>
              <a:rPr sz="2200" noProof="1">
                <a:solidFill>
                  <a:srgbClr val="FFFFFF"/>
                </a:solidFill>
              </a:rPr>
              <a:t> C. Vững mạnh về mọi mặt, </a:t>
            </a:r>
          </a:p>
          <a:p>
            <a:pPr algn="ctr" eaLnBrk="1" hangingPunct="1"/>
            <a:r>
              <a:rPr sz="2200" noProof="1">
                <a:solidFill>
                  <a:srgbClr val="FFFFFF"/>
                </a:solidFill>
              </a:rPr>
              <a:t>có bản lĩnh chính trị vững </a:t>
            </a:r>
          </a:p>
          <a:p>
            <a:pPr algn="ctr" eaLnBrk="1" hangingPunct="1"/>
            <a:r>
              <a:rPr sz="2200" noProof="1">
                <a:solidFill>
                  <a:srgbClr val="FFFFFF"/>
                </a:solidFill>
              </a:rPr>
              <a:t>vàng, kỷ luật nghiêm minh, </a:t>
            </a:r>
          </a:p>
          <a:p>
            <a:pPr algn="ctr" eaLnBrk="1" hangingPunct="1"/>
            <a:r>
              <a:rPr sz="2200" noProof="1">
                <a:solidFill>
                  <a:srgbClr val="FFFFFF"/>
                </a:solidFill>
              </a:rPr>
              <a:t>sẵn sàng chiến đấu cao</a:t>
            </a:r>
            <a:endParaRPr sz="2200" b="1" noProof="1">
              <a:solidFill>
                <a:schemeClr val="bg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5925"/>
                            </p:stCondLst>
                            <p:childTnLst>
                              <p:par>
                                <p:cTn id="8" presetID="4" presetClass="entr" presetSubtype="32" fill="hold" grpId="0" nodeType="afterEffect">
                                  <p:stCondLst>
                                    <p:cond delay="0"/>
                                  </p:stCondLst>
                                  <p:childTnLst>
                                    <p:set>
                                      <p:cBhvr>
                                        <p:cTn id="9" dur="1" fill="hold">
                                          <p:stCondLst>
                                            <p:cond delay="0"/>
                                          </p:stCondLst>
                                        </p:cTn>
                                        <p:tgtEl>
                                          <p:spTgt spid="65549"/>
                                        </p:tgtEl>
                                        <p:attrNameLst>
                                          <p:attrName>style.visibility</p:attrName>
                                        </p:attrNameLst>
                                      </p:cBhvr>
                                      <p:to>
                                        <p:strVal val="visible"/>
                                      </p:to>
                                    </p:set>
                                    <p:animEffect transition="in" filter="box(out)">
                                      <p:cBhvr>
                                        <p:cTn id="10" dur="500"/>
                                        <p:tgtEl>
                                          <p:spTgt spid="65549"/>
                                        </p:tgtEl>
                                      </p:cBhvr>
                                    </p:animEffect>
                                  </p:childTnLst>
                                </p:cTn>
                              </p:par>
                            </p:childTnLst>
                          </p:cTn>
                        </p:par>
                        <p:par>
                          <p:cTn id="11" fill="hold" nodeType="afterGroup">
                            <p:stCondLst>
                              <p:cond delay="6425"/>
                            </p:stCondLst>
                            <p:childTnLst>
                              <p:par>
                                <p:cTn id="12" presetID="4" presetClass="entr" presetSubtype="32" fill="hold" grpId="0" nodeType="afterEffect">
                                  <p:stCondLst>
                                    <p:cond delay="0"/>
                                  </p:stCondLst>
                                  <p:childTnLst>
                                    <p:set>
                                      <p:cBhvr>
                                        <p:cTn id="13" dur="1" fill="hold">
                                          <p:stCondLst>
                                            <p:cond delay="0"/>
                                          </p:stCondLst>
                                        </p:cTn>
                                        <p:tgtEl>
                                          <p:spTgt spid="65541"/>
                                        </p:tgtEl>
                                        <p:attrNameLst>
                                          <p:attrName>style.visibility</p:attrName>
                                        </p:attrNameLst>
                                      </p:cBhvr>
                                      <p:to>
                                        <p:strVal val="visible"/>
                                      </p:to>
                                    </p:set>
                                    <p:animEffect transition="in" filter="box(out)">
                                      <p:cBhvr>
                                        <p:cTn id="14" dur="500"/>
                                        <p:tgtEl>
                                          <p:spTgt spid="65541"/>
                                        </p:tgtEl>
                                      </p:cBhvr>
                                    </p:animEffect>
                                  </p:childTnLst>
                                </p:cTn>
                              </p:par>
                            </p:childTnLst>
                          </p:cTn>
                        </p:par>
                        <p:par>
                          <p:cTn id="15" fill="hold" nodeType="afterGroup">
                            <p:stCondLst>
                              <p:cond delay="6925"/>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7425"/>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9" grpId="0" animBg="1" autoUpdateAnimBg="0"/>
      <p:bldP spid="27" grpId="0" animBg="1" autoUpdateAnimBg="0"/>
      <p:bldP spid="28"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Oval 2">
            <a:extLst>
              <a:ext uri="{FF2B5EF4-FFF2-40B4-BE49-F238E27FC236}">
                <a16:creationId xmlns:a16="http://schemas.microsoft.com/office/drawing/2014/main" id="{AB2A6F47-2B56-4E66-B0A1-2D48987A09E1}"/>
              </a:ext>
            </a:extLst>
          </p:cNvPr>
          <p:cNvSpPr>
            <a:spLocks noChangeArrowheads="1"/>
          </p:cNvSpPr>
          <p:nvPr/>
        </p:nvSpPr>
        <p:spPr bwMode="auto">
          <a:xfrm>
            <a:off x="4770438"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81922" name="Picture 15" descr="people008">
            <a:extLst>
              <a:ext uri="{FF2B5EF4-FFF2-40B4-BE49-F238E27FC236}">
                <a16:creationId xmlns:a16="http://schemas.microsoft.com/office/drawing/2014/main" id="{EEA2C177-EE59-4C18-A7B7-2951F79EE89A}"/>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3" name="Text Box 9">
            <a:extLst>
              <a:ext uri="{FF2B5EF4-FFF2-40B4-BE49-F238E27FC236}">
                <a16:creationId xmlns:a16="http://schemas.microsoft.com/office/drawing/2014/main" id="{77B8EB91-FE3C-4DB0-82B9-B7D388A78B9F}"/>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EE5E1745-41C0-4343-99EB-5169D6150731}"/>
              </a:ext>
            </a:extLst>
          </p:cNvPr>
          <p:cNvSpPr txBox="1">
            <a:spLocks noChangeArrowheads="1"/>
          </p:cNvSpPr>
          <p:nvPr/>
        </p:nvSpPr>
        <p:spPr bwMode="auto">
          <a:xfrm>
            <a:off x="1371600" y="1143000"/>
            <a:ext cx="7620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i="1"/>
              <a:t>Trong chiến tranh nhân dân bảo vệ Tổ quốc thì sự </a:t>
            </a:r>
            <a:r>
              <a:rPr lang="en-US" altLang="en-US" sz="2400"/>
              <a:t>“phối hợp chặt chẽ chống quân địch tiến công từ bên ngoài vào với bạo loạn lật đổ từ bên trong” là một trong </a:t>
            </a:r>
            <a:r>
              <a:rPr lang="en-US" altLang="en-US" sz="2400" i="1"/>
              <a:t>những nội dung chủ yếu của:</a:t>
            </a:r>
            <a:endParaRPr lang="en-US" altLang="en-US" sz="2300" b="1" i="1">
              <a:cs typeface="Arial" panose="020B0604020202020204" pitchFamily="34" charset="0"/>
            </a:endParaRPr>
          </a:p>
        </p:txBody>
      </p:sp>
      <p:sp>
        <p:nvSpPr>
          <p:cNvPr id="65541" name="AutoShape 5">
            <a:extLst>
              <a:ext uri="{FF2B5EF4-FFF2-40B4-BE49-F238E27FC236}">
                <a16:creationId xmlns:a16="http://schemas.microsoft.com/office/drawing/2014/main" id="{96026F71-6D1D-4507-919E-AFD77E585BE1}"/>
              </a:ext>
            </a:extLst>
          </p:cNvPr>
          <p:cNvSpPr>
            <a:spLocks noChangeArrowheads="1"/>
          </p:cNvSpPr>
          <p:nvPr/>
        </p:nvSpPr>
        <p:spPr bwMode="auto">
          <a:xfrm>
            <a:off x="509588" y="2895600"/>
            <a:ext cx="3986212" cy="1219200"/>
          </a:xfrm>
          <a:prstGeom prst="flowChartTerminator">
            <a:avLst/>
          </a:prstGeom>
          <a:solidFill>
            <a:srgbClr val="92D050"/>
          </a:solidFill>
          <a:ln w="9525">
            <a:solidFill>
              <a:srgbClr val="3366FF"/>
            </a:solidFill>
            <a:miter lim="800000"/>
            <a:headEnd/>
            <a:tailEnd/>
          </a:ln>
        </p:spPr>
        <p:txBody>
          <a:bodyPr wrap="none" anchor="ctr"/>
          <a:lstStyle>
            <a:lvl1pPr marL="457200" indent="-4572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buFontTx/>
              <a:buAutoNum type="alphaUcPeriod"/>
            </a:pPr>
            <a:r>
              <a:rPr lang="en-US" altLang="en-US" sz="2400">
                <a:solidFill>
                  <a:schemeClr val="bg1"/>
                </a:solidFill>
              </a:rPr>
              <a:t>Chiến tranh nhân dân </a:t>
            </a:r>
          </a:p>
          <a:p>
            <a:pPr algn="ctr"/>
            <a:r>
              <a:rPr lang="en-US" altLang="en-US" sz="2400">
                <a:solidFill>
                  <a:schemeClr val="bg1"/>
                </a:solidFill>
              </a:rPr>
              <a:t>bảo vệ Tổ quốc</a:t>
            </a:r>
          </a:p>
        </p:txBody>
      </p:sp>
      <p:sp>
        <p:nvSpPr>
          <p:cNvPr id="65549" name="AutoShape 13">
            <a:extLst>
              <a:ext uri="{FF2B5EF4-FFF2-40B4-BE49-F238E27FC236}">
                <a16:creationId xmlns:a16="http://schemas.microsoft.com/office/drawing/2014/main" id="{D3A2C4C1-97F1-49C3-8C39-ACF8512EFB1A}"/>
              </a:ext>
            </a:extLst>
          </p:cNvPr>
          <p:cNvSpPr>
            <a:spLocks noChangeArrowheads="1"/>
          </p:cNvSpPr>
          <p:nvPr/>
        </p:nvSpPr>
        <p:spPr bwMode="auto">
          <a:xfrm>
            <a:off x="4876800" y="2895600"/>
            <a:ext cx="3763963" cy="12192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B. Giải pháp xây dựng </a:t>
            </a:r>
          </a:p>
          <a:p>
            <a:pPr algn="ctr" eaLnBrk="0" hangingPunct="0"/>
            <a:r>
              <a:rPr sz="2400" noProof="1">
                <a:solidFill>
                  <a:schemeClr val="bg1"/>
                </a:solidFill>
                <a:latin typeface="Arial" panose="02080604020202020204" pitchFamily="34" charset="0"/>
              </a:rPr>
              <a:t>khu vực phòng thủ</a:t>
            </a:r>
            <a:endParaRPr lang="vi-VN" altLang="x-none" sz="2200" b="1" noProof="1">
              <a:solidFill>
                <a:schemeClr val="bg1"/>
              </a:solidFill>
              <a:latin typeface="Arial" panose="02080604020202020204" pitchFamily="34" charset="0"/>
            </a:endParaRPr>
          </a:p>
        </p:txBody>
      </p:sp>
      <p:sp>
        <p:nvSpPr>
          <p:cNvPr id="81927" name="Text Box 16">
            <a:extLst>
              <a:ext uri="{FF2B5EF4-FFF2-40B4-BE49-F238E27FC236}">
                <a16:creationId xmlns:a16="http://schemas.microsoft.com/office/drawing/2014/main" id="{653BDA99-5265-4864-BD09-001587F3D695}"/>
              </a:ext>
            </a:extLst>
          </p:cNvPr>
          <p:cNvSpPr txBox="1">
            <a:spLocks noChangeArrowheads="1"/>
          </p:cNvSpPr>
          <p:nvPr/>
        </p:nvSpPr>
        <p:spPr bwMode="auto">
          <a:xfrm>
            <a:off x="228600" y="1295400"/>
            <a:ext cx="1143000"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11</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03443" name="Oval 19">
            <a:extLst>
              <a:ext uri="{FF2B5EF4-FFF2-40B4-BE49-F238E27FC236}">
                <a16:creationId xmlns:a16="http://schemas.microsoft.com/office/drawing/2014/main" id="{3ED6DC18-331B-4C30-BA7D-9D3A2B918DEE}"/>
              </a:ext>
            </a:extLst>
          </p:cNvPr>
          <p:cNvSpPr>
            <a:spLocks noChangeArrowheads="1"/>
          </p:cNvSpPr>
          <p:nvPr/>
        </p:nvSpPr>
        <p:spPr bwMode="auto">
          <a:xfrm>
            <a:off x="4770438"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81930" name="Picture 20" descr="ani32">
            <a:extLst>
              <a:ext uri="{FF2B5EF4-FFF2-40B4-BE49-F238E27FC236}">
                <a16:creationId xmlns:a16="http://schemas.microsoft.com/office/drawing/2014/main" id="{5E4B9700-E9B2-4AFF-8AE3-BCBAC6028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77200" y="60769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a:extLst>
              <a:ext uri="{FF2B5EF4-FFF2-40B4-BE49-F238E27FC236}">
                <a16:creationId xmlns:a16="http://schemas.microsoft.com/office/drawing/2014/main" id="{9AE89D3D-33D0-4BF0-B0F5-15D3148EDBE3}"/>
              </a:ext>
            </a:extLst>
          </p:cNvPr>
          <p:cNvSpPr>
            <a:spLocks noChangeArrowheads="1"/>
          </p:cNvSpPr>
          <p:nvPr/>
        </p:nvSpPr>
        <p:spPr bwMode="auto">
          <a:xfrm>
            <a:off x="4770438"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03446" name="Oval 22">
            <a:extLst>
              <a:ext uri="{FF2B5EF4-FFF2-40B4-BE49-F238E27FC236}">
                <a16:creationId xmlns:a16="http://schemas.microsoft.com/office/drawing/2014/main" id="{DC29BB2D-439A-4156-91BB-CF14A81E5B2A}"/>
              </a:ext>
            </a:extLst>
          </p:cNvPr>
          <p:cNvSpPr>
            <a:spLocks noChangeArrowheads="1"/>
          </p:cNvSpPr>
          <p:nvPr/>
        </p:nvSpPr>
        <p:spPr bwMode="auto">
          <a:xfrm>
            <a:off x="4770438" y="60833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03447" name="Oval 23">
            <a:extLst>
              <a:ext uri="{FF2B5EF4-FFF2-40B4-BE49-F238E27FC236}">
                <a16:creationId xmlns:a16="http://schemas.microsoft.com/office/drawing/2014/main" id="{3A4656A6-3CE5-4E19-80EF-F5617D41EC69}"/>
              </a:ext>
            </a:extLst>
          </p:cNvPr>
          <p:cNvSpPr>
            <a:spLocks noChangeArrowheads="1"/>
          </p:cNvSpPr>
          <p:nvPr/>
        </p:nvSpPr>
        <p:spPr bwMode="auto">
          <a:xfrm>
            <a:off x="4787900" y="61023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03448" name="Oval 24">
            <a:extLst>
              <a:ext uri="{FF2B5EF4-FFF2-40B4-BE49-F238E27FC236}">
                <a16:creationId xmlns:a16="http://schemas.microsoft.com/office/drawing/2014/main" id="{AAD3E89C-B638-485B-9A7A-343F14B10F20}"/>
              </a:ext>
            </a:extLst>
          </p:cNvPr>
          <p:cNvSpPr>
            <a:spLocks noChangeArrowheads="1"/>
          </p:cNvSpPr>
          <p:nvPr/>
        </p:nvSpPr>
        <p:spPr bwMode="auto">
          <a:xfrm>
            <a:off x="4787900" y="60833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03449" name="Oval 25">
            <a:extLst>
              <a:ext uri="{FF2B5EF4-FFF2-40B4-BE49-F238E27FC236}">
                <a16:creationId xmlns:a16="http://schemas.microsoft.com/office/drawing/2014/main" id="{54B7B551-CC92-4E22-9DA6-9A939A8ACD25}"/>
              </a:ext>
            </a:extLst>
          </p:cNvPr>
          <p:cNvSpPr>
            <a:spLocks noChangeArrowheads="1"/>
          </p:cNvSpPr>
          <p:nvPr/>
        </p:nvSpPr>
        <p:spPr bwMode="auto">
          <a:xfrm>
            <a:off x="4776788"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03450" name="Oval 26">
            <a:extLst>
              <a:ext uri="{FF2B5EF4-FFF2-40B4-BE49-F238E27FC236}">
                <a16:creationId xmlns:a16="http://schemas.microsoft.com/office/drawing/2014/main" id="{B40A04E9-87CE-41A3-A659-CEF1100A324D}"/>
              </a:ext>
            </a:extLst>
          </p:cNvPr>
          <p:cNvSpPr>
            <a:spLocks noChangeArrowheads="1"/>
          </p:cNvSpPr>
          <p:nvPr/>
        </p:nvSpPr>
        <p:spPr bwMode="auto">
          <a:xfrm>
            <a:off x="4770438" y="61023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81937" name="Text Box 27">
            <a:extLst>
              <a:ext uri="{FF2B5EF4-FFF2-40B4-BE49-F238E27FC236}">
                <a16:creationId xmlns:a16="http://schemas.microsoft.com/office/drawing/2014/main" id="{2D0F8BD9-02B9-440D-A13C-42F23E0F6670}"/>
              </a:ext>
            </a:extLst>
          </p:cNvPr>
          <p:cNvSpPr txBox="1">
            <a:spLocks noChangeArrowheads="1"/>
          </p:cNvSpPr>
          <p:nvPr/>
        </p:nvSpPr>
        <p:spPr bwMode="auto">
          <a:xfrm>
            <a:off x="3352800" y="6186488"/>
            <a:ext cx="113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03452" name="Text Box 28">
            <a:extLst>
              <a:ext uri="{FF2B5EF4-FFF2-40B4-BE49-F238E27FC236}">
                <a16:creationId xmlns:a16="http://schemas.microsoft.com/office/drawing/2014/main" id="{42E4C39D-408E-4980-9169-71107B47A135}"/>
              </a:ext>
            </a:extLst>
          </p:cNvPr>
          <p:cNvSpPr txBox="1">
            <a:spLocks noChangeArrowheads="1"/>
          </p:cNvSpPr>
          <p:nvPr/>
        </p:nvSpPr>
        <p:spPr bwMode="auto">
          <a:xfrm>
            <a:off x="4521200" y="6002338"/>
            <a:ext cx="9906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3">
            <a:extLst>
              <a:ext uri="{FF2B5EF4-FFF2-40B4-BE49-F238E27FC236}">
                <a16:creationId xmlns:a16="http://schemas.microsoft.com/office/drawing/2014/main" id="{D62A18E2-21AE-4148-AD0C-899DE0ACFC37}"/>
              </a:ext>
            </a:extLst>
          </p:cNvPr>
          <p:cNvSpPr>
            <a:spLocks noChangeArrowheads="1"/>
          </p:cNvSpPr>
          <p:nvPr/>
        </p:nvSpPr>
        <p:spPr bwMode="auto">
          <a:xfrm>
            <a:off x="509588" y="4343400"/>
            <a:ext cx="3986212" cy="12954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Giải pháp của xây dựng </a:t>
            </a:r>
          </a:p>
          <a:p>
            <a:pPr algn="ctr" eaLnBrk="0" hangingPunct="0"/>
            <a:r>
              <a:rPr sz="2400" noProof="1">
                <a:solidFill>
                  <a:schemeClr val="bg1"/>
                </a:solidFill>
                <a:latin typeface="Arial" panose="02080604020202020204" pitchFamily="34" charset="0"/>
              </a:rPr>
              <a:t>nền quốc phòng</a:t>
            </a:r>
            <a:endParaRPr lang="vi-VN" altLang="x-none" sz="2200" b="1" noProof="1">
              <a:solidFill>
                <a:schemeClr val="bg1"/>
              </a:solidFill>
              <a:latin typeface="Arial" panose="02080604020202020204" pitchFamily="34" charset="0"/>
            </a:endParaRPr>
          </a:p>
        </p:txBody>
      </p:sp>
      <p:sp>
        <p:nvSpPr>
          <p:cNvPr id="28" name="AutoShape 13">
            <a:extLst>
              <a:ext uri="{FF2B5EF4-FFF2-40B4-BE49-F238E27FC236}">
                <a16:creationId xmlns:a16="http://schemas.microsoft.com/office/drawing/2014/main" id="{7A8FE807-6634-433C-98CA-CF4AB963716E}"/>
              </a:ext>
            </a:extLst>
          </p:cNvPr>
          <p:cNvSpPr>
            <a:spLocks noChangeArrowheads="1"/>
          </p:cNvSpPr>
          <p:nvPr/>
        </p:nvSpPr>
        <p:spPr bwMode="auto">
          <a:xfrm>
            <a:off x="4876800" y="4343400"/>
            <a:ext cx="3781425" cy="12954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Nguyên tắc của </a:t>
            </a:r>
          </a:p>
          <a:p>
            <a:pPr algn="ctr" eaLnBrk="0" hangingPunct="0"/>
            <a:r>
              <a:rPr sz="2400" noProof="1">
                <a:solidFill>
                  <a:schemeClr val="bg1"/>
                </a:solidFill>
                <a:latin typeface="Arial" panose="02080604020202020204" pitchFamily="34" charset="0"/>
              </a:rPr>
              <a:t>chiến tranh nhân dân </a:t>
            </a:r>
            <a:endParaRPr lang="vi-VN" altLang="x-none" sz="22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10875"/>
                            </p:stCondLst>
                            <p:childTnLst>
                              <p:par>
                                <p:cTn id="8" presetID="4" presetClass="entr" presetSubtype="32" fill="hold" grpId="0" nodeType="afterEffect">
                                  <p:stCondLst>
                                    <p:cond delay="0"/>
                                  </p:stCondLst>
                                  <p:childTnLst>
                                    <p:set>
                                      <p:cBhvr>
                                        <p:cTn id="9" dur="1" fill="hold">
                                          <p:stCondLst>
                                            <p:cond delay="0"/>
                                          </p:stCondLst>
                                        </p:cTn>
                                        <p:tgtEl>
                                          <p:spTgt spid="65549"/>
                                        </p:tgtEl>
                                        <p:attrNameLst>
                                          <p:attrName>style.visibility</p:attrName>
                                        </p:attrNameLst>
                                      </p:cBhvr>
                                      <p:to>
                                        <p:strVal val="visible"/>
                                      </p:to>
                                    </p:set>
                                    <p:animEffect transition="in" filter="box(out)">
                                      <p:cBhvr>
                                        <p:cTn id="10" dur="500"/>
                                        <p:tgtEl>
                                          <p:spTgt spid="65549"/>
                                        </p:tgtEl>
                                      </p:cBhvr>
                                    </p:animEffect>
                                  </p:childTnLst>
                                </p:cTn>
                              </p:par>
                            </p:childTnLst>
                          </p:cTn>
                        </p:par>
                        <p:par>
                          <p:cTn id="11" fill="hold" nodeType="afterGroup">
                            <p:stCondLst>
                              <p:cond delay="11375"/>
                            </p:stCondLst>
                            <p:childTnLst>
                              <p:par>
                                <p:cTn id="12" presetID="4" presetClass="entr" presetSubtype="32" fill="hold" grpId="0" nodeType="afterEffect">
                                  <p:stCondLst>
                                    <p:cond delay="0"/>
                                  </p:stCondLst>
                                  <p:childTnLst>
                                    <p:set>
                                      <p:cBhvr>
                                        <p:cTn id="13" dur="1" fill="hold">
                                          <p:stCondLst>
                                            <p:cond delay="0"/>
                                          </p:stCondLst>
                                        </p:cTn>
                                        <p:tgtEl>
                                          <p:spTgt spid="65541"/>
                                        </p:tgtEl>
                                        <p:attrNameLst>
                                          <p:attrName>style.visibility</p:attrName>
                                        </p:attrNameLst>
                                      </p:cBhvr>
                                      <p:to>
                                        <p:strVal val="visible"/>
                                      </p:to>
                                    </p:set>
                                    <p:animEffect transition="in" filter="box(out)">
                                      <p:cBhvr>
                                        <p:cTn id="14" dur="500"/>
                                        <p:tgtEl>
                                          <p:spTgt spid="65541"/>
                                        </p:tgtEl>
                                      </p:cBhvr>
                                    </p:animEffect>
                                  </p:childTnLst>
                                </p:cTn>
                              </p:par>
                            </p:childTnLst>
                          </p:cTn>
                        </p:par>
                        <p:par>
                          <p:cTn id="15" fill="hold" nodeType="afterGroup">
                            <p:stCondLst>
                              <p:cond delay="11875"/>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12375"/>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9" grpId="0" animBg="1" autoUpdateAnimBg="0"/>
      <p:bldP spid="27" grpId="0" animBg="1" autoUpdateAnimBg="0"/>
      <p:bldP spid="2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1" name="Text Box 4">
            <a:extLst>
              <a:ext uri="{FF2B5EF4-FFF2-40B4-BE49-F238E27FC236}">
                <a16:creationId xmlns:a16="http://schemas.microsoft.com/office/drawing/2014/main" id="{97D61E98-FAB4-4B29-99F4-A7F086A1B643}"/>
              </a:ext>
            </a:extLst>
          </p:cNvPr>
          <p:cNvSpPr txBox="1">
            <a:spLocks noChangeArrowheads="1"/>
          </p:cNvSpPr>
          <p:nvPr/>
        </p:nvSpPr>
        <p:spPr bwMode="auto">
          <a:xfrm>
            <a:off x="1416050" y="914400"/>
            <a:ext cx="71183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000"/>
              <a:t>Một trong những đặc điểm của </a:t>
            </a:r>
          </a:p>
          <a:p>
            <a:pPr algn="ctr"/>
            <a:r>
              <a:rPr lang="en-US" altLang="en-US" sz="3000"/>
              <a:t>chiến tranh nhân dân bảo vệ Tổ quốc l</a:t>
            </a:r>
            <a:r>
              <a:rPr lang="en-US" altLang="en-US" sz="3000">
                <a:cs typeface="Arial" panose="020B0604020202020204" pitchFamily="34" charset="0"/>
              </a:rPr>
              <a:t>à</a:t>
            </a:r>
            <a:r>
              <a:rPr lang="en-US" altLang="en-US" sz="3000"/>
              <a:t>:</a:t>
            </a:r>
            <a:endParaRPr lang="en-US" altLang="en-US" sz="3000">
              <a:cs typeface="Arial" panose="020B0604020202020204" pitchFamily="34" charset="0"/>
            </a:endParaRPr>
          </a:p>
        </p:txBody>
      </p:sp>
      <p:sp>
        <p:nvSpPr>
          <p:cNvPr id="20482" name="AutoShape 5">
            <a:extLst>
              <a:ext uri="{FF2B5EF4-FFF2-40B4-BE49-F238E27FC236}">
                <a16:creationId xmlns:a16="http://schemas.microsoft.com/office/drawing/2014/main" id="{15427779-5A16-4CD1-8376-106BFA1A4167}"/>
              </a:ext>
            </a:extLst>
          </p:cNvPr>
          <p:cNvSpPr>
            <a:spLocks noChangeArrowheads="1"/>
          </p:cNvSpPr>
          <p:nvPr/>
        </p:nvSpPr>
        <p:spPr bwMode="auto">
          <a:xfrm>
            <a:off x="228600" y="4191000"/>
            <a:ext cx="41910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C. Hình thái đất nước</a:t>
            </a:r>
          </a:p>
          <a:p>
            <a:pPr algn="ctr"/>
            <a:r>
              <a:rPr lang="en-US" altLang="en-US" sz="2000">
                <a:solidFill>
                  <a:schemeClr val="bg1"/>
                </a:solidFill>
              </a:rPr>
              <a:t>được chuẩn bị sẵn s</a:t>
            </a:r>
            <a:r>
              <a:rPr lang="en-US" altLang="en-US" sz="2000">
                <a:solidFill>
                  <a:schemeClr val="bg1"/>
                </a:solidFill>
                <a:cs typeface="Arial" panose="020B0604020202020204" pitchFamily="34" charset="0"/>
              </a:rPr>
              <a:t>à</a:t>
            </a:r>
            <a:r>
              <a:rPr lang="en-US" altLang="en-US" sz="2000">
                <a:solidFill>
                  <a:schemeClr val="bg1"/>
                </a:solidFill>
              </a:rPr>
              <a:t>ng, thế</a:t>
            </a:r>
          </a:p>
          <a:p>
            <a:pPr algn="ctr"/>
            <a:r>
              <a:rPr lang="en-US" altLang="en-US" sz="2000">
                <a:solidFill>
                  <a:schemeClr val="bg1"/>
                </a:solidFill>
              </a:rPr>
              <a:t>trận QP&amp;AN ng</a:t>
            </a:r>
            <a:r>
              <a:rPr lang="en-US" altLang="en-US" sz="2000">
                <a:solidFill>
                  <a:schemeClr val="bg1"/>
                </a:solidFill>
                <a:cs typeface="Arial" panose="020B0604020202020204" pitchFamily="34" charset="0"/>
              </a:rPr>
              <a:t>à</a:t>
            </a:r>
            <a:r>
              <a:rPr lang="en-US" altLang="en-US" sz="2000">
                <a:solidFill>
                  <a:schemeClr val="bg1"/>
                </a:solidFill>
              </a:rPr>
              <a:t>y c</a:t>
            </a:r>
            <a:r>
              <a:rPr lang="en-US" altLang="en-US" sz="2000">
                <a:solidFill>
                  <a:schemeClr val="bg1"/>
                </a:solidFill>
                <a:cs typeface="Arial" panose="020B0604020202020204" pitchFamily="34" charset="0"/>
              </a:rPr>
              <a:t>à</a:t>
            </a:r>
            <a:r>
              <a:rPr lang="en-US" altLang="en-US" sz="2000">
                <a:solidFill>
                  <a:schemeClr val="bg1"/>
                </a:solidFill>
              </a:rPr>
              <a:t>ng được</a:t>
            </a:r>
          </a:p>
          <a:p>
            <a:pPr algn="ctr"/>
            <a:r>
              <a:rPr lang="en-US" altLang="en-US" sz="2000">
                <a:solidFill>
                  <a:schemeClr val="bg1"/>
                </a:solidFill>
              </a:rPr>
              <a:t>củng cố vững chắc</a:t>
            </a:r>
            <a:endParaRPr lang="en-US" altLang="en-US" sz="2000">
              <a:solidFill>
                <a:schemeClr val="bg1"/>
              </a:solidFill>
              <a:cs typeface="Arial" panose="020B0604020202020204" pitchFamily="34" charset="0"/>
            </a:endParaRPr>
          </a:p>
        </p:txBody>
      </p:sp>
      <p:sp>
        <p:nvSpPr>
          <p:cNvPr id="20483" name="AutoShape 9">
            <a:extLst>
              <a:ext uri="{FF2B5EF4-FFF2-40B4-BE49-F238E27FC236}">
                <a16:creationId xmlns:a16="http://schemas.microsoft.com/office/drawing/2014/main" id="{5379669C-2571-4858-9FBA-67755E910CAE}"/>
              </a:ext>
            </a:extLst>
          </p:cNvPr>
          <p:cNvSpPr>
            <a:spLocks noChangeArrowheads="1"/>
          </p:cNvSpPr>
          <p:nvPr/>
        </p:nvSpPr>
        <p:spPr bwMode="auto">
          <a:xfrm>
            <a:off x="228600" y="2286000"/>
            <a:ext cx="4191000" cy="1600200"/>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300">
                <a:solidFill>
                  <a:schemeClr val="bg1"/>
                </a:solidFill>
              </a:rPr>
              <a:t>A. Khu vực phòng thủ tỉnh</a:t>
            </a:r>
          </a:p>
          <a:p>
            <a:pPr algn="ctr" eaLnBrk="0" hangingPunct="0"/>
            <a:r>
              <a:rPr lang="en-US" altLang="en-US" sz="2300">
                <a:solidFill>
                  <a:schemeClr val="bg1"/>
                </a:solidFill>
              </a:rPr>
              <a:t>(TP) ng</a:t>
            </a:r>
            <a:r>
              <a:rPr lang="en-US" altLang="en-US" sz="2300">
                <a:solidFill>
                  <a:schemeClr val="bg1"/>
                </a:solidFill>
                <a:cs typeface="Arial" panose="020B0604020202020204" pitchFamily="34" charset="0"/>
              </a:rPr>
              <a:t>à</a:t>
            </a:r>
            <a:r>
              <a:rPr lang="en-US" altLang="en-US" sz="2300">
                <a:solidFill>
                  <a:schemeClr val="bg1"/>
                </a:solidFill>
              </a:rPr>
              <a:t>y c</a:t>
            </a:r>
            <a:r>
              <a:rPr lang="en-US" altLang="en-US" sz="2300">
                <a:solidFill>
                  <a:schemeClr val="bg1"/>
                </a:solidFill>
                <a:cs typeface="Arial" panose="020B0604020202020204" pitchFamily="34" charset="0"/>
              </a:rPr>
              <a:t>à</a:t>
            </a:r>
            <a:r>
              <a:rPr lang="en-US" altLang="en-US" sz="2300">
                <a:solidFill>
                  <a:schemeClr val="bg1"/>
                </a:solidFill>
              </a:rPr>
              <a:t>ng được củng cố</a:t>
            </a:r>
          </a:p>
          <a:p>
            <a:pPr algn="ctr" eaLnBrk="0" hangingPunct="0"/>
            <a:r>
              <a:rPr lang="en-US" altLang="en-US" sz="2300">
                <a:solidFill>
                  <a:schemeClr val="bg1"/>
                </a:solidFill>
              </a:rPr>
              <a:t>v</a:t>
            </a:r>
            <a:r>
              <a:rPr lang="en-US" altLang="en-US" sz="2300">
                <a:solidFill>
                  <a:schemeClr val="bg1"/>
                </a:solidFill>
                <a:cs typeface="Arial" panose="020B0604020202020204" pitchFamily="34" charset="0"/>
              </a:rPr>
              <a:t>à</a:t>
            </a:r>
            <a:r>
              <a:rPr lang="en-US" altLang="en-US" sz="2300">
                <a:solidFill>
                  <a:schemeClr val="bg1"/>
                </a:solidFill>
              </a:rPr>
              <a:t> phát triển vững chắc</a:t>
            </a:r>
            <a:endParaRPr lang="vi-VN" altLang="en-US" sz="2300">
              <a:solidFill>
                <a:schemeClr val="bg1"/>
              </a:solidFill>
              <a:cs typeface="Arial" panose="020B0604020202020204" pitchFamily="34" charset="0"/>
            </a:endParaRPr>
          </a:p>
        </p:txBody>
      </p:sp>
      <p:sp>
        <p:nvSpPr>
          <p:cNvPr id="20484" name="AutoShape 9">
            <a:extLst>
              <a:ext uri="{FF2B5EF4-FFF2-40B4-BE49-F238E27FC236}">
                <a16:creationId xmlns:a16="http://schemas.microsoft.com/office/drawing/2014/main" id="{717EA0D5-A1B8-4E47-AEDD-549DD43A08F6}"/>
              </a:ext>
            </a:extLst>
          </p:cNvPr>
          <p:cNvSpPr>
            <a:spLocks noChangeArrowheads="1"/>
          </p:cNvSpPr>
          <p:nvPr/>
        </p:nvSpPr>
        <p:spPr bwMode="auto">
          <a:xfrm>
            <a:off x="4630738" y="2286000"/>
            <a:ext cx="4284662" cy="1600200"/>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300">
                <a:solidFill>
                  <a:schemeClr val="bg1"/>
                </a:solidFill>
              </a:rPr>
              <a:t>B. Nền QPTD, ANND đã </a:t>
            </a:r>
          </a:p>
          <a:p>
            <a:pPr algn="ctr" eaLnBrk="0" hangingPunct="0"/>
            <a:r>
              <a:rPr lang="en-US" altLang="en-US" sz="2300">
                <a:solidFill>
                  <a:schemeClr val="bg1"/>
                </a:solidFill>
              </a:rPr>
              <a:t>được chuẩn bị từ thời bình </a:t>
            </a:r>
          </a:p>
          <a:p>
            <a:pPr algn="ctr" eaLnBrk="0" hangingPunct="0"/>
            <a:r>
              <a:rPr lang="en-US" altLang="en-US" sz="2300">
                <a:solidFill>
                  <a:schemeClr val="bg1"/>
                </a:solidFill>
              </a:rPr>
              <a:t>v</a:t>
            </a:r>
            <a:r>
              <a:rPr lang="en-US" altLang="en-US" sz="2300">
                <a:solidFill>
                  <a:schemeClr val="bg1"/>
                </a:solidFill>
                <a:cs typeface="Arial" panose="020B0604020202020204" pitchFamily="34" charset="0"/>
              </a:rPr>
              <a:t>à</a:t>
            </a:r>
            <a:r>
              <a:rPr lang="en-US" altLang="en-US" sz="2300">
                <a:solidFill>
                  <a:schemeClr val="bg1"/>
                </a:solidFill>
              </a:rPr>
              <a:t> thường xuyên phát triển</a:t>
            </a:r>
            <a:endParaRPr lang="vi-VN" altLang="en-US" sz="2300">
              <a:solidFill>
                <a:schemeClr val="bg1"/>
              </a:solidFill>
              <a:cs typeface="Arial" panose="020B0604020202020204" pitchFamily="34" charset="0"/>
            </a:endParaRPr>
          </a:p>
        </p:txBody>
      </p:sp>
      <p:sp>
        <p:nvSpPr>
          <p:cNvPr id="20485" name="AutoShape 9">
            <a:extLst>
              <a:ext uri="{FF2B5EF4-FFF2-40B4-BE49-F238E27FC236}">
                <a16:creationId xmlns:a16="http://schemas.microsoft.com/office/drawing/2014/main" id="{331610EB-5BFE-48CB-AA11-D907EF587549}"/>
              </a:ext>
            </a:extLst>
          </p:cNvPr>
          <p:cNvSpPr>
            <a:spLocks noChangeArrowheads="1"/>
          </p:cNvSpPr>
          <p:nvPr/>
        </p:nvSpPr>
        <p:spPr bwMode="auto">
          <a:xfrm>
            <a:off x="4630738" y="4191000"/>
            <a:ext cx="4284662" cy="1600200"/>
          </a:xfrm>
          <a:prstGeom prst="flowChartTerminator">
            <a:avLst/>
          </a:prstGeom>
          <a:solidFill>
            <a:schemeClr val="accent2"/>
          </a:solidFill>
          <a:ln w="9525">
            <a:solidFill>
              <a:srgbClr val="3366FF"/>
            </a:solidFill>
            <a:miter lim="800000"/>
            <a:headEnd/>
            <a:tailEnd/>
          </a:ln>
        </p:spPr>
        <p:txBody>
          <a:bodyPr wrap="none" anchor="ctr"/>
          <a:lstStyle/>
          <a:p>
            <a:pPr algn="ctr"/>
            <a:r>
              <a:rPr lang="en-US" altLang="en-US" sz="2300">
                <a:solidFill>
                  <a:schemeClr val="bg1"/>
                </a:solidFill>
              </a:rPr>
              <a:t>D. Thế trận QP&amp;AN</a:t>
            </a:r>
          </a:p>
          <a:p>
            <a:pPr algn="ctr"/>
            <a:r>
              <a:rPr lang="en-US" altLang="en-US" sz="2300">
                <a:solidFill>
                  <a:schemeClr val="bg1"/>
                </a:solidFill>
              </a:rPr>
              <a:t>được xây dựng rộng khắp</a:t>
            </a:r>
          </a:p>
          <a:p>
            <a:pPr algn="ctr"/>
            <a:r>
              <a:rPr lang="en-US" altLang="en-US" sz="2300">
                <a:solidFill>
                  <a:schemeClr val="bg1"/>
                </a:solidFill>
              </a:rPr>
              <a:t>trên cả nước, từng địa phương,</a:t>
            </a:r>
          </a:p>
          <a:p>
            <a:pPr algn="ctr"/>
            <a:r>
              <a:rPr lang="en-US" altLang="en-US" sz="2300">
                <a:solidFill>
                  <a:schemeClr val="bg1"/>
                </a:solidFill>
              </a:rPr>
              <a:t> có trọng tâm, trọng điểm</a:t>
            </a:r>
            <a:endParaRPr lang="en-US" altLang="en-US" sz="2300">
              <a:solidFill>
                <a:schemeClr val="bg1"/>
              </a:solidFill>
              <a:cs typeface="Arial" panose="020B0604020202020204" pitchFamily="34" charset="0"/>
            </a:endParaRPr>
          </a:p>
        </p:txBody>
      </p:sp>
      <p:sp>
        <p:nvSpPr>
          <p:cNvPr id="20486" name="Rectangle: Rounded Corners 7">
            <a:extLst>
              <a:ext uri="{FF2B5EF4-FFF2-40B4-BE49-F238E27FC236}">
                <a16:creationId xmlns:a16="http://schemas.microsoft.com/office/drawing/2014/main" id="{410543D8-7041-49FB-8047-B6E4D229D806}"/>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04</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Oval 2">
            <a:extLst>
              <a:ext uri="{FF2B5EF4-FFF2-40B4-BE49-F238E27FC236}">
                <a16:creationId xmlns:a16="http://schemas.microsoft.com/office/drawing/2014/main" id="{B34DE9D8-E498-4F4C-963E-04098400E893}"/>
              </a:ext>
            </a:extLst>
          </p:cNvPr>
          <p:cNvSpPr>
            <a:spLocks noChangeArrowheads="1"/>
          </p:cNvSpPr>
          <p:nvPr/>
        </p:nvSpPr>
        <p:spPr bwMode="auto">
          <a:xfrm>
            <a:off x="46863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82946" name="Picture 15" descr="people008">
            <a:extLst>
              <a:ext uri="{FF2B5EF4-FFF2-40B4-BE49-F238E27FC236}">
                <a16:creationId xmlns:a16="http://schemas.microsoft.com/office/drawing/2014/main" id="{7D4C507E-2D92-419D-BE44-BCC5C2D3745D}"/>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Text Box 9">
            <a:extLst>
              <a:ext uri="{FF2B5EF4-FFF2-40B4-BE49-F238E27FC236}">
                <a16:creationId xmlns:a16="http://schemas.microsoft.com/office/drawing/2014/main" id="{DF318C2D-D409-4DE9-9A1F-615161F52F25}"/>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EFE51DA1-1D02-42A2-80B1-52E561C320B0}"/>
              </a:ext>
            </a:extLst>
          </p:cNvPr>
          <p:cNvSpPr txBox="1">
            <a:spLocks noChangeArrowheads="1"/>
          </p:cNvSpPr>
          <p:nvPr/>
        </p:nvSpPr>
        <p:spPr bwMode="auto">
          <a:xfrm>
            <a:off x="1295400" y="1303338"/>
            <a:ext cx="7467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i="1"/>
              <a:t>Để sẵn sàng tiến hành chiến tranh nhân dân bảo vệ Tổ quốc, đối với sinh viên trước tiên phải:</a:t>
            </a:r>
            <a:endParaRPr lang="en-US" altLang="en-US" sz="2300" b="1" i="1">
              <a:cs typeface="Arial" panose="020B0604020202020204" pitchFamily="34" charset="0"/>
            </a:endParaRPr>
          </a:p>
        </p:txBody>
      </p:sp>
      <p:sp>
        <p:nvSpPr>
          <p:cNvPr id="65541" name="AutoShape 5">
            <a:extLst>
              <a:ext uri="{FF2B5EF4-FFF2-40B4-BE49-F238E27FC236}">
                <a16:creationId xmlns:a16="http://schemas.microsoft.com/office/drawing/2014/main" id="{DC6C885E-ECD8-4C4D-BAB6-2C253F5F900A}"/>
              </a:ext>
            </a:extLst>
          </p:cNvPr>
          <p:cNvSpPr>
            <a:spLocks noChangeArrowheads="1"/>
          </p:cNvSpPr>
          <p:nvPr/>
        </p:nvSpPr>
        <p:spPr bwMode="auto">
          <a:xfrm>
            <a:off x="4876800" y="2514600"/>
            <a:ext cx="3657600" cy="12954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000">
                <a:solidFill>
                  <a:schemeClr val="bg1"/>
                </a:solidFill>
              </a:rPr>
              <a:t>B. Nhận thức đúng đắn </a:t>
            </a:r>
          </a:p>
          <a:p>
            <a:pPr algn="ctr" eaLnBrk="0" hangingPunct="0"/>
            <a:r>
              <a:rPr lang="en-US" altLang="en-US" sz="2000">
                <a:solidFill>
                  <a:schemeClr val="bg1"/>
                </a:solidFill>
              </a:rPr>
              <a:t>về chiến tranh nhân dân</a:t>
            </a:r>
          </a:p>
          <a:p>
            <a:pPr algn="ctr" eaLnBrk="0" hangingPunct="0"/>
            <a:r>
              <a:rPr lang="en-US" altLang="en-US" sz="2000">
                <a:solidFill>
                  <a:schemeClr val="bg1"/>
                </a:solidFill>
              </a:rPr>
              <a:t> bảo vệ Tổ quốc</a:t>
            </a:r>
          </a:p>
        </p:txBody>
      </p:sp>
      <p:sp>
        <p:nvSpPr>
          <p:cNvPr id="65546" name="AutoShape 10">
            <a:extLst>
              <a:ext uri="{FF2B5EF4-FFF2-40B4-BE49-F238E27FC236}">
                <a16:creationId xmlns:a16="http://schemas.microsoft.com/office/drawing/2014/main" id="{68E004CC-D642-469F-BA69-CEEF984A70DF}"/>
              </a:ext>
            </a:extLst>
          </p:cNvPr>
          <p:cNvSpPr>
            <a:spLocks noChangeArrowheads="1"/>
          </p:cNvSpPr>
          <p:nvPr/>
        </p:nvSpPr>
        <p:spPr bwMode="auto">
          <a:xfrm>
            <a:off x="609600" y="2514600"/>
            <a:ext cx="3657600" cy="12954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A. Thường xuyên rèn </a:t>
            </a:r>
          </a:p>
          <a:p>
            <a:pPr algn="ctr" eaLnBrk="0" hangingPunct="0"/>
            <a:r>
              <a:rPr sz="2400" noProof="1">
                <a:solidFill>
                  <a:schemeClr val="bg1"/>
                </a:solidFill>
                <a:latin typeface="Arial" panose="02080604020202020204" pitchFamily="34" charset="0"/>
              </a:rPr>
              <a:t>luyện kỹ năng quân sự</a:t>
            </a:r>
          </a:p>
          <a:p>
            <a:pPr algn="ctr" eaLnBrk="0" hangingPunct="0"/>
            <a:r>
              <a:rPr sz="2400" noProof="1">
                <a:solidFill>
                  <a:schemeClr val="bg1"/>
                </a:solidFill>
                <a:latin typeface="Arial" panose="02080604020202020204" pitchFamily="34" charset="0"/>
              </a:rPr>
              <a:t> và sức khỏe</a:t>
            </a:r>
            <a:endParaRPr lang="vi-VN" altLang="x-none" sz="2300" b="1" noProof="1">
              <a:solidFill>
                <a:schemeClr val="bg1"/>
              </a:solidFill>
              <a:latin typeface="Arial" panose="02080604020202020204" pitchFamily="34" charset="0"/>
            </a:endParaRPr>
          </a:p>
        </p:txBody>
      </p:sp>
      <p:sp>
        <p:nvSpPr>
          <p:cNvPr id="82951" name="Text Box 16">
            <a:extLst>
              <a:ext uri="{FF2B5EF4-FFF2-40B4-BE49-F238E27FC236}">
                <a16:creationId xmlns:a16="http://schemas.microsoft.com/office/drawing/2014/main" id="{FD6600D1-2EEB-4D23-9E79-4A695F1F18DB}"/>
              </a:ext>
            </a:extLst>
          </p:cNvPr>
          <p:cNvSpPr txBox="1">
            <a:spLocks noChangeArrowheads="1"/>
          </p:cNvSpPr>
          <p:nvPr/>
        </p:nvSpPr>
        <p:spPr bwMode="auto">
          <a:xfrm>
            <a:off x="125413" y="1431925"/>
            <a:ext cx="12731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12</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04467" name="Oval 19">
            <a:extLst>
              <a:ext uri="{FF2B5EF4-FFF2-40B4-BE49-F238E27FC236}">
                <a16:creationId xmlns:a16="http://schemas.microsoft.com/office/drawing/2014/main" id="{1DC55879-367B-4A4B-B43C-E323C2445B5A}"/>
              </a:ext>
            </a:extLst>
          </p:cNvPr>
          <p:cNvSpPr>
            <a:spLocks noChangeArrowheads="1"/>
          </p:cNvSpPr>
          <p:nvPr/>
        </p:nvSpPr>
        <p:spPr bwMode="auto">
          <a:xfrm>
            <a:off x="46863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82954" name="Picture 20" descr="ani32">
            <a:extLst>
              <a:ext uri="{FF2B5EF4-FFF2-40B4-BE49-F238E27FC236}">
                <a16:creationId xmlns:a16="http://schemas.microsoft.com/office/drawing/2014/main" id="{3F7CE0C0-DAE3-4F68-A243-D364FD373D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12113" y="60007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a:extLst>
              <a:ext uri="{FF2B5EF4-FFF2-40B4-BE49-F238E27FC236}">
                <a16:creationId xmlns:a16="http://schemas.microsoft.com/office/drawing/2014/main" id="{DACFBE61-7EBD-4B7C-BEE9-67AEC0D0666D}"/>
              </a:ext>
            </a:extLst>
          </p:cNvPr>
          <p:cNvSpPr>
            <a:spLocks noChangeArrowheads="1"/>
          </p:cNvSpPr>
          <p:nvPr/>
        </p:nvSpPr>
        <p:spPr bwMode="auto">
          <a:xfrm>
            <a:off x="46863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04470" name="Oval 22">
            <a:extLst>
              <a:ext uri="{FF2B5EF4-FFF2-40B4-BE49-F238E27FC236}">
                <a16:creationId xmlns:a16="http://schemas.microsoft.com/office/drawing/2014/main" id="{36E2D256-8EB1-47DE-97AF-519262D51583}"/>
              </a:ext>
            </a:extLst>
          </p:cNvPr>
          <p:cNvSpPr>
            <a:spLocks noChangeArrowheads="1"/>
          </p:cNvSpPr>
          <p:nvPr/>
        </p:nvSpPr>
        <p:spPr bwMode="auto">
          <a:xfrm>
            <a:off x="46863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04471" name="Oval 23">
            <a:extLst>
              <a:ext uri="{FF2B5EF4-FFF2-40B4-BE49-F238E27FC236}">
                <a16:creationId xmlns:a16="http://schemas.microsoft.com/office/drawing/2014/main" id="{77399297-E461-4353-8DD1-78EBC16EBF4C}"/>
              </a:ext>
            </a:extLst>
          </p:cNvPr>
          <p:cNvSpPr>
            <a:spLocks noChangeArrowheads="1"/>
          </p:cNvSpPr>
          <p:nvPr/>
        </p:nvSpPr>
        <p:spPr bwMode="auto">
          <a:xfrm>
            <a:off x="46863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04472" name="Oval 24">
            <a:extLst>
              <a:ext uri="{FF2B5EF4-FFF2-40B4-BE49-F238E27FC236}">
                <a16:creationId xmlns:a16="http://schemas.microsoft.com/office/drawing/2014/main" id="{27357B16-5A99-4AD2-8899-9B75533A8753}"/>
              </a:ext>
            </a:extLst>
          </p:cNvPr>
          <p:cNvSpPr>
            <a:spLocks noChangeArrowheads="1"/>
          </p:cNvSpPr>
          <p:nvPr/>
        </p:nvSpPr>
        <p:spPr bwMode="auto">
          <a:xfrm>
            <a:off x="46863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04473" name="Oval 25">
            <a:extLst>
              <a:ext uri="{FF2B5EF4-FFF2-40B4-BE49-F238E27FC236}">
                <a16:creationId xmlns:a16="http://schemas.microsoft.com/office/drawing/2014/main" id="{C2A4AA91-1743-473E-AF12-967211E0F027}"/>
              </a:ext>
            </a:extLst>
          </p:cNvPr>
          <p:cNvSpPr>
            <a:spLocks noChangeArrowheads="1"/>
          </p:cNvSpPr>
          <p:nvPr/>
        </p:nvSpPr>
        <p:spPr bwMode="auto">
          <a:xfrm>
            <a:off x="46863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04474" name="Oval 26">
            <a:extLst>
              <a:ext uri="{FF2B5EF4-FFF2-40B4-BE49-F238E27FC236}">
                <a16:creationId xmlns:a16="http://schemas.microsoft.com/office/drawing/2014/main" id="{70ED0B72-2193-46DF-8899-972E28A1C613}"/>
              </a:ext>
            </a:extLst>
          </p:cNvPr>
          <p:cNvSpPr>
            <a:spLocks noChangeArrowheads="1"/>
          </p:cNvSpPr>
          <p:nvPr/>
        </p:nvSpPr>
        <p:spPr bwMode="auto">
          <a:xfrm>
            <a:off x="46863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82961" name="Text Box 27">
            <a:extLst>
              <a:ext uri="{FF2B5EF4-FFF2-40B4-BE49-F238E27FC236}">
                <a16:creationId xmlns:a16="http://schemas.microsoft.com/office/drawing/2014/main" id="{430787CA-D930-410F-B273-DBFD159BFC68}"/>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04476" name="Text Box 28">
            <a:extLst>
              <a:ext uri="{FF2B5EF4-FFF2-40B4-BE49-F238E27FC236}">
                <a16:creationId xmlns:a16="http://schemas.microsoft.com/office/drawing/2014/main" id="{B4987D1B-30F1-49D3-AC5B-4115FA0B5B13}"/>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9E5B3574-02CB-4891-A8BC-F4B947AF4E1D}"/>
              </a:ext>
            </a:extLst>
          </p:cNvPr>
          <p:cNvSpPr>
            <a:spLocks noChangeArrowheads="1"/>
          </p:cNvSpPr>
          <p:nvPr/>
        </p:nvSpPr>
        <p:spPr bwMode="auto">
          <a:xfrm>
            <a:off x="609600" y="4114800"/>
            <a:ext cx="3657600" cy="12954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Nhận thức đúng đắn </a:t>
            </a:r>
          </a:p>
          <a:p>
            <a:pPr algn="ctr" eaLnBrk="0" hangingPunct="0"/>
            <a:r>
              <a:rPr sz="2400" noProof="1">
                <a:solidFill>
                  <a:schemeClr val="bg1"/>
                </a:solidFill>
                <a:latin typeface="Arial" panose="02080604020202020204" pitchFamily="34" charset="0"/>
              </a:rPr>
              <a:t>về tính chất xã hội của </a:t>
            </a:r>
          </a:p>
          <a:p>
            <a:pPr algn="ctr" eaLnBrk="0" hangingPunct="0"/>
            <a:r>
              <a:rPr sz="2400" noProof="1">
                <a:solidFill>
                  <a:schemeClr val="bg1"/>
                </a:solidFill>
                <a:latin typeface="Arial" panose="02080604020202020204" pitchFamily="34" charset="0"/>
              </a:rPr>
              <a:t>cuộc chiến tranh</a:t>
            </a:r>
            <a:endParaRPr lang="vi-VN" altLang="x-none" sz="2300" b="1" noProof="1">
              <a:solidFill>
                <a:schemeClr val="bg1"/>
              </a:solidFill>
              <a:latin typeface="Arial" panose="02080604020202020204" pitchFamily="34" charset="0"/>
            </a:endParaRPr>
          </a:p>
        </p:txBody>
      </p:sp>
      <p:sp>
        <p:nvSpPr>
          <p:cNvPr id="28" name="AutoShape 10">
            <a:extLst>
              <a:ext uri="{FF2B5EF4-FFF2-40B4-BE49-F238E27FC236}">
                <a16:creationId xmlns:a16="http://schemas.microsoft.com/office/drawing/2014/main" id="{6ACED88C-D459-445D-8B68-DE94EA7AC622}"/>
              </a:ext>
            </a:extLst>
          </p:cNvPr>
          <p:cNvSpPr>
            <a:spLocks noChangeArrowheads="1"/>
          </p:cNvSpPr>
          <p:nvPr/>
        </p:nvSpPr>
        <p:spPr bwMode="auto">
          <a:xfrm>
            <a:off x="4876800" y="4114800"/>
            <a:ext cx="3657600" cy="12954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Luôn phát huy truyền </a:t>
            </a:r>
          </a:p>
          <a:p>
            <a:pPr algn="ctr" eaLnBrk="0" hangingPunct="0"/>
            <a:r>
              <a:rPr sz="2400" noProof="1">
                <a:solidFill>
                  <a:schemeClr val="bg1"/>
                </a:solidFill>
                <a:latin typeface="Arial" panose="02080604020202020204" pitchFamily="34" charset="0"/>
              </a:rPr>
              <a:t>thống chống ngoại xâm </a:t>
            </a:r>
          </a:p>
          <a:p>
            <a:pPr algn="ctr" eaLnBrk="0" hangingPunct="0"/>
            <a:r>
              <a:rPr sz="2400" noProof="1">
                <a:solidFill>
                  <a:schemeClr val="bg1"/>
                </a:solidFill>
                <a:latin typeface="Arial" panose="02080604020202020204" pitchFamily="34" charset="0"/>
              </a:rPr>
              <a:t>của ông cha ta</a:t>
            </a:r>
            <a:endParaRPr lang="vi-VN" altLang="x-none" sz="24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5550"/>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6050"/>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6550"/>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7050"/>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7" grpId="0" animBg="1" autoUpdateAnimBg="0"/>
      <p:bldP spid="28"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Oval 2">
            <a:extLst>
              <a:ext uri="{FF2B5EF4-FFF2-40B4-BE49-F238E27FC236}">
                <a16:creationId xmlns:a16="http://schemas.microsoft.com/office/drawing/2014/main" id="{57FDA8A2-35EB-4407-9A45-B6AA912ADD40}"/>
              </a:ext>
            </a:extLst>
          </p:cNvPr>
          <p:cNvSpPr>
            <a:spLocks noChangeArrowheads="1"/>
          </p:cNvSpPr>
          <p:nvPr/>
        </p:nvSpPr>
        <p:spPr bwMode="auto">
          <a:xfrm>
            <a:off x="4765675" y="61928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83970" name="Picture 15" descr="people008">
            <a:extLst>
              <a:ext uri="{FF2B5EF4-FFF2-40B4-BE49-F238E27FC236}">
                <a16:creationId xmlns:a16="http://schemas.microsoft.com/office/drawing/2014/main" id="{A49C66E7-8BB4-4191-8C48-5D532A3D0076}"/>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52400" y="579120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Text Box 9">
            <a:extLst>
              <a:ext uri="{FF2B5EF4-FFF2-40B4-BE49-F238E27FC236}">
                <a16:creationId xmlns:a16="http://schemas.microsoft.com/office/drawing/2014/main" id="{DD8C1E41-8D53-4E73-AD25-9367593D89F2}"/>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F6E79E50-277C-4CC5-AB80-0D5CAF6A8705}"/>
              </a:ext>
            </a:extLst>
          </p:cNvPr>
          <p:cNvSpPr txBox="1">
            <a:spLocks noChangeArrowheads="1"/>
          </p:cNvSpPr>
          <p:nvPr/>
        </p:nvSpPr>
        <p:spPr bwMode="auto">
          <a:xfrm>
            <a:off x="1905000" y="1227138"/>
            <a:ext cx="6629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Yếu tố đặc biệt để giành thắng lợi trong chiến tranh bảo vệ Tổ quốc:</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FF12330A-3DC5-4565-938A-DDD63D0F0947}"/>
              </a:ext>
            </a:extLst>
          </p:cNvPr>
          <p:cNvSpPr>
            <a:spLocks noChangeArrowheads="1"/>
          </p:cNvSpPr>
          <p:nvPr/>
        </p:nvSpPr>
        <p:spPr bwMode="auto">
          <a:xfrm>
            <a:off x="4760913" y="4038600"/>
            <a:ext cx="3925887" cy="1371600"/>
          </a:xfrm>
          <a:prstGeom prst="flowChartTerminator">
            <a:avLst/>
          </a:prstGeom>
          <a:solidFill>
            <a:srgbClr val="92D050"/>
          </a:solidFill>
        </p:spPr>
        <p:style>
          <a:lnRef idx="3">
            <a:schemeClr val="lt1"/>
          </a:lnRef>
          <a:fillRef idx="1">
            <a:schemeClr val="accent2"/>
          </a:fillRef>
          <a:effectRef idx="1">
            <a:schemeClr val="accent2"/>
          </a:effectRef>
          <a:fontRef idx="minor">
            <a:schemeClr val="lt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8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stStyle>
          <a:p>
            <a:pPr algn="ctr" eaLnBrk="1" hangingPunct="1"/>
            <a:r>
              <a:rPr sz="2400" noProof="1">
                <a:solidFill>
                  <a:srgbClr val="FFFFFF"/>
                </a:solidFill>
              </a:rPr>
              <a:t>D. Thế trận lòng dân</a:t>
            </a:r>
          </a:p>
        </p:txBody>
      </p:sp>
      <p:sp>
        <p:nvSpPr>
          <p:cNvPr id="65549" name="AutoShape 13">
            <a:extLst>
              <a:ext uri="{FF2B5EF4-FFF2-40B4-BE49-F238E27FC236}">
                <a16:creationId xmlns:a16="http://schemas.microsoft.com/office/drawing/2014/main" id="{451CA1D7-E504-458A-8624-2C0245520389}"/>
              </a:ext>
            </a:extLst>
          </p:cNvPr>
          <p:cNvSpPr>
            <a:spLocks noChangeArrowheads="1"/>
          </p:cNvSpPr>
          <p:nvPr/>
        </p:nvSpPr>
        <p:spPr bwMode="auto">
          <a:xfrm>
            <a:off x="533400" y="2362200"/>
            <a:ext cx="3900488" cy="1371600"/>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8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stStyle>
          <a:p>
            <a:pPr algn="ctr"/>
            <a:r>
              <a:rPr sz="2400" noProof="1">
                <a:solidFill>
                  <a:srgbClr val="FFFFFF"/>
                </a:solidFill>
              </a:rPr>
              <a:t> A. Thế trận chính trị</a:t>
            </a:r>
            <a:endParaRPr lang="vi-VN" altLang="x-none" sz="2100" b="1" noProof="1">
              <a:solidFill>
                <a:srgbClr val="FFFFFF"/>
              </a:solidFill>
            </a:endParaRPr>
          </a:p>
        </p:txBody>
      </p:sp>
      <p:sp>
        <p:nvSpPr>
          <p:cNvPr id="83975" name="Text Box 16">
            <a:extLst>
              <a:ext uri="{FF2B5EF4-FFF2-40B4-BE49-F238E27FC236}">
                <a16:creationId xmlns:a16="http://schemas.microsoft.com/office/drawing/2014/main" id="{E7688B0C-797F-4B31-A5D1-B69B33E4C55F}"/>
              </a:ext>
            </a:extLst>
          </p:cNvPr>
          <p:cNvSpPr txBox="1">
            <a:spLocks noChangeArrowheads="1"/>
          </p:cNvSpPr>
          <p:nvPr/>
        </p:nvSpPr>
        <p:spPr bwMode="auto">
          <a:xfrm>
            <a:off x="415925" y="1295400"/>
            <a:ext cx="11080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13</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05491" name="Oval 19">
            <a:extLst>
              <a:ext uri="{FF2B5EF4-FFF2-40B4-BE49-F238E27FC236}">
                <a16:creationId xmlns:a16="http://schemas.microsoft.com/office/drawing/2014/main" id="{21D83CFE-6E39-4178-8255-C64D5CCAF1A2}"/>
              </a:ext>
            </a:extLst>
          </p:cNvPr>
          <p:cNvSpPr>
            <a:spLocks noChangeArrowheads="1"/>
          </p:cNvSpPr>
          <p:nvPr/>
        </p:nvSpPr>
        <p:spPr bwMode="auto">
          <a:xfrm>
            <a:off x="4751388" y="61912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83978" name="Picture 20" descr="ani32">
            <a:extLst>
              <a:ext uri="{FF2B5EF4-FFF2-40B4-BE49-F238E27FC236}">
                <a16:creationId xmlns:a16="http://schemas.microsoft.com/office/drawing/2014/main" id="{18A1AA8E-B776-476B-AB8A-8A7E6A4E3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153400" y="61785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a:extLst>
              <a:ext uri="{FF2B5EF4-FFF2-40B4-BE49-F238E27FC236}">
                <a16:creationId xmlns:a16="http://schemas.microsoft.com/office/drawing/2014/main" id="{C31DB0CC-0196-499B-8EDE-BB98C77CD239}"/>
              </a:ext>
            </a:extLst>
          </p:cNvPr>
          <p:cNvSpPr>
            <a:spLocks noChangeArrowheads="1"/>
          </p:cNvSpPr>
          <p:nvPr/>
        </p:nvSpPr>
        <p:spPr bwMode="auto">
          <a:xfrm>
            <a:off x="4760913" y="61912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05494" name="Oval 22">
            <a:extLst>
              <a:ext uri="{FF2B5EF4-FFF2-40B4-BE49-F238E27FC236}">
                <a16:creationId xmlns:a16="http://schemas.microsoft.com/office/drawing/2014/main" id="{CA9A935C-F0B9-46AE-870A-450BE0F6DE95}"/>
              </a:ext>
            </a:extLst>
          </p:cNvPr>
          <p:cNvSpPr>
            <a:spLocks noChangeArrowheads="1"/>
          </p:cNvSpPr>
          <p:nvPr/>
        </p:nvSpPr>
        <p:spPr bwMode="auto">
          <a:xfrm>
            <a:off x="4751388" y="62182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05495" name="Oval 23">
            <a:extLst>
              <a:ext uri="{FF2B5EF4-FFF2-40B4-BE49-F238E27FC236}">
                <a16:creationId xmlns:a16="http://schemas.microsoft.com/office/drawing/2014/main" id="{D1625D60-1C2B-48DC-8A75-2253F9ADB7CD}"/>
              </a:ext>
            </a:extLst>
          </p:cNvPr>
          <p:cNvSpPr>
            <a:spLocks noChangeArrowheads="1"/>
          </p:cNvSpPr>
          <p:nvPr/>
        </p:nvSpPr>
        <p:spPr bwMode="auto">
          <a:xfrm>
            <a:off x="4765675" y="62182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05496" name="Oval 24">
            <a:extLst>
              <a:ext uri="{FF2B5EF4-FFF2-40B4-BE49-F238E27FC236}">
                <a16:creationId xmlns:a16="http://schemas.microsoft.com/office/drawing/2014/main" id="{80673042-7477-4D31-9F6A-5CCAB62E2171}"/>
              </a:ext>
            </a:extLst>
          </p:cNvPr>
          <p:cNvSpPr>
            <a:spLocks noChangeArrowheads="1"/>
          </p:cNvSpPr>
          <p:nvPr/>
        </p:nvSpPr>
        <p:spPr bwMode="auto">
          <a:xfrm>
            <a:off x="4751388" y="62182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05497" name="Oval 25">
            <a:extLst>
              <a:ext uri="{FF2B5EF4-FFF2-40B4-BE49-F238E27FC236}">
                <a16:creationId xmlns:a16="http://schemas.microsoft.com/office/drawing/2014/main" id="{9BFECA27-FA3F-4CF5-8C08-7A25965532AD}"/>
              </a:ext>
            </a:extLst>
          </p:cNvPr>
          <p:cNvSpPr>
            <a:spLocks noChangeArrowheads="1"/>
          </p:cNvSpPr>
          <p:nvPr/>
        </p:nvSpPr>
        <p:spPr bwMode="auto">
          <a:xfrm>
            <a:off x="4751388" y="62039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05498" name="Oval 26">
            <a:extLst>
              <a:ext uri="{FF2B5EF4-FFF2-40B4-BE49-F238E27FC236}">
                <a16:creationId xmlns:a16="http://schemas.microsoft.com/office/drawing/2014/main" id="{31C0F08B-40C8-43F8-9F72-DC847AA60F08}"/>
              </a:ext>
            </a:extLst>
          </p:cNvPr>
          <p:cNvSpPr>
            <a:spLocks noChangeArrowheads="1"/>
          </p:cNvSpPr>
          <p:nvPr/>
        </p:nvSpPr>
        <p:spPr bwMode="auto">
          <a:xfrm>
            <a:off x="4765675" y="61976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83985" name="Text Box 27">
            <a:extLst>
              <a:ext uri="{FF2B5EF4-FFF2-40B4-BE49-F238E27FC236}">
                <a16:creationId xmlns:a16="http://schemas.microsoft.com/office/drawing/2014/main" id="{E5444C46-CAE3-463D-AB3D-0F23A737E2E2}"/>
              </a:ext>
            </a:extLst>
          </p:cNvPr>
          <p:cNvSpPr txBox="1">
            <a:spLocks noChangeArrowheads="1"/>
          </p:cNvSpPr>
          <p:nvPr/>
        </p:nvSpPr>
        <p:spPr bwMode="auto">
          <a:xfrm>
            <a:off x="3429000" y="6262688"/>
            <a:ext cx="1130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05500" name="Text Box 28">
            <a:extLst>
              <a:ext uri="{FF2B5EF4-FFF2-40B4-BE49-F238E27FC236}">
                <a16:creationId xmlns:a16="http://schemas.microsoft.com/office/drawing/2014/main" id="{C3A1BA88-BED3-4C96-A208-5A2B7B55E071}"/>
              </a:ext>
            </a:extLst>
          </p:cNvPr>
          <p:cNvSpPr txBox="1">
            <a:spLocks noChangeArrowheads="1"/>
          </p:cNvSpPr>
          <p:nvPr/>
        </p:nvSpPr>
        <p:spPr bwMode="auto">
          <a:xfrm>
            <a:off x="4637088" y="6073775"/>
            <a:ext cx="685800" cy="78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3">
            <a:extLst>
              <a:ext uri="{FF2B5EF4-FFF2-40B4-BE49-F238E27FC236}">
                <a16:creationId xmlns:a16="http://schemas.microsoft.com/office/drawing/2014/main" id="{FDED5072-01D1-4A36-9F33-855FDB7A9D62}"/>
              </a:ext>
            </a:extLst>
          </p:cNvPr>
          <p:cNvSpPr>
            <a:spLocks noChangeArrowheads="1"/>
          </p:cNvSpPr>
          <p:nvPr/>
        </p:nvSpPr>
        <p:spPr bwMode="auto">
          <a:xfrm>
            <a:off x="4749800" y="2362200"/>
            <a:ext cx="3937000" cy="1371600"/>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8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stStyle>
          <a:p>
            <a:pPr algn="ctr"/>
            <a:r>
              <a:rPr sz="2400" noProof="1">
                <a:solidFill>
                  <a:srgbClr val="FFFFFF"/>
                </a:solidFill>
              </a:rPr>
              <a:t> B. Thế trận quân sự</a:t>
            </a:r>
            <a:endParaRPr lang="vi-VN" altLang="x-none" sz="2100" b="1" noProof="1">
              <a:solidFill>
                <a:srgbClr val="FFFFFF"/>
              </a:solidFill>
            </a:endParaRPr>
          </a:p>
        </p:txBody>
      </p:sp>
      <p:sp>
        <p:nvSpPr>
          <p:cNvPr id="28" name="AutoShape 13">
            <a:extLst>
              <a:ext uri="{FF2B5EF4-FFF2-40B4-BE49-F238E27FC236}">
                <a16:creationId xmlns:a16="http://schemas.microsoft.com/office/drawing/2014/main" id="{3A3C7A6D-87C4-4F84-B4CF-2D9C2FE7D3CB}"/>
              </a:ext>
            </a:extLst>
          </p:cNvPr>
          <p:cNvSpPr>
            <a:spLocks noChangeArrowheads="1"/>
          </p:cNvSpPr>
          <p:nvPr/>
        </p:nvSpPr>
        <p:spPr bwMode="auto">
          <a:xfrm>
            <a:off x="533400" y="4038600"/>
            <a:ext cx="3900488" cy="1371600"/>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8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stStyle>
          <a:p>
            <a:pPr algn="ctr" eaLnBrk="1" hangingPunct="1"/>
            <a:r>
              <a:rPr sz="2400" noProof="1">
                <a:solidFill>
                  <a:srgbClr val="FFFFFF"/>
                </a:solidFill>
              </a:rPr>
              <a:t> C. Thế trận an ninh</a:t>
            </a:r>
            <a:endParaRPr sz="2100" b="1" noProof="1">
              <a:solidFill>
                <a:srgbClr val="FFFFFF"/>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4050"/>
                            </p:stCondLst>
                            <p:childTnLst>
                              <p:par>
                                <p:cTn id="8" presetID="4" presetClass="entr" presetSubtype="32" fill="hold" grpId="0" nodeType="afterEffect">
                                  <p:stCondLst>
                                    <p:cond delay="0"/>
                                  </p:stCondLst>
                                  <p:childTnLst>
                                    <p:set>
                                      <p:cBhvr>
                                        <p:cTn id="9" dur="1" fill="hold">
                                          <p:stCondLst>
                                            <p:cond delay="0"/>
                                          </p:stCondLst>
                                        </p:cTn>
                                        <p:tgtEl>
                                          <p:spTgt spid="65549"/>
                                        </p:tgtEl>
                                        <p:attrNameLst>
                                          <p:attrName>style.visibility</p:attrName>
                                        </p:attrNameLst>
                                      </p:cBhvr>
                                      <p:to>
                                        <p:strVal val="visible"/>
                                      </p:to>
                                    </p:set>
                                    <p:animEffect transition="in" filter="box(out)">
                                      <p:cBhvr>
                                        <p:cTn id="10" dur="500"/>
                                        <p:tgtEl>
                                          <p:spTgt spid="65549"/>
                                        </p:tgtEl>
                                      </p:cBhvr>
                                    </p:animEffect>
                                  </p:childTnLst>
                                </p:cTn>
                              </p:par>
                            </p:childTnLst>
                          </p:cTn>
                        </p:par>
                        <p:par>
                          <p:cTn id="11" fill="hold" nodeType="afterGroup">
                            <p:stCondLst>
                              <p:cond delay="4550"/>
                            </p:stCondLst>
                            <p:childTnLst>
                              <p:par>
                                <p:cTn id="12" presetID="4" presetClass="entr" presetSubtype="32" fill="hold" grpId="0" nodeType="afterEffect">
                                  <p:stCondLst>
                                    <p:cond delay="0"/>
                                  </p:stCondLst>
                                  <p:childTnLst>
                                    <p:set>
                                      <p:cBhvr>
                                        <p:cTn id="13" dur="1" fill="hold">
                                          <p:stCondLst>
                                            <p:cond delay="0"/>
                                          </p:stCondLst>
                                        </p:cTn>
                                        <p:tgtEl>
                                          <p:spTgt spid="65541"/>
                                        </p:tgtEl>
                                        <p:attrNameLst>
                                          <p:attrName>style.visibility</p:attrName>
                                        </p:attrNameLst>
                                      </p:cBhvr>
                                      <p:to>
                                        <p:strVal val="visible"/>
                                      </p:to>
                                    </p:set>
                                    <p:animEffect transition="in" filter="box(out)">
                                      <p:cBhvr>
                                        <p:cTn id="14" dur="500"/>
                                        <p:tgtEl>
                                          <p:spTgt spid="65541"/>
                                        </p:tgtEl>
                                      </p:cBhvr>
                                    </p:animEffect>
                                  </p:childTnLst>
                                </p:cTn>
                              </p:par>
                            </p:childTnLst>
                          </p:cTn>
                        </p:par>
                        <p:par>
                          <p:cTn id="15" fill="hold" nodeType="afterGroup">
                            <p:stCondLst>
                              <p:cond delay="5050"/>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5550"/>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9" grpId="0" animBg="1" autoUpdateAnimBg="0"/>
      <p:bldP spid="27" grpId="0" animBg="1" autoUpdateAnimBg="0"/>
      <p:bldP spid="28"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Oval 2">
            <a:extLst>
              <a:ext uri="{FF2B5EF4-FFF2-40B4-BE49-F238E27FC236}">
                <a16:creationId xmlns:a16="http://schemas.microsoft.com/office/drawing/2014/main" id="{B477BB26-9888-475B-94CB-9BE8FD0EE3C9}"/>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84994" name="Picture 15" descr="people008">
            <a:extLst>
              <a:ext uri="{FF2B5EF4-FFF2-40B4-BE49-F238E27FC236}">
                <a16:creationId xmlns:a16="http://schemas.microsoft.com/office/drawing/2014/main" id="{3C94824D-A957-4BAC-A6E6-2CB2FF260C4C}"/>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5" name="Text Box 9">
            <a:extLst>
              <a:ext uri="{FF2B5EF4-FFF2-40B4-BE49-F238E27FC236}">
                <a16:creationId xmlns:a16="http://schemas.microsoft.com/office/drawing/2014/main" id="{7B80BDDA-F344-4628-84AC-82546C4D53A9}"/>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85E18874-5AE3-4FB7-95D0-8866AFEEB970}"/>
              </a:ext>
            </a:extLst>
          </p:cNvPr>
          <p:cNvSpPr txBox="1">
            <a:spLocks noChangeArrowheads="1"/>
          </p:cNvSpPr>
          <p:nvPr/>
        </p:nvSpPr>
        <p:spPr bwMode="auto">
          <a:xfrm>
            <a:off x="1582738" y="1143000"/>
            <a:ext cx="72564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Chiến tranh nhân dân bảo vệ Tổ quốc Việt Nam xã hội chủ nghĩa, chúng ta vẫn phải phát huy truyền thống đánh giặc của ông cha ta, đó là:</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09CA2EC4-6B6A-40FF-AFF8-651C2AE395E1}"/>
              </a:ext>
            </a:extLst>
          </p:cNvPr>
          <p:cNvSpPr>
            <a:spLocks noChangeArrowheads="1"/>
          </p:cNvSpPr>
          <p:nvPr/>
        </p:nvSpPr>
        <p:spPr bwMode="auto">
          <a:xfrm>
            <a:off x="609600" y="2541588"/>
            <a:ext cx="3657600" cy="1344612"/>
          </a:xfrm>
          <a:prstGeom prst="flowChartTerminator">
            <a:avLst/>
          </a:prstGeom>
          <a:solidFill>
            <a:srgbClr val="92D050"/>
          </a:solidFill>
          <a:ln w="9525">
            <a:solidFill>
              <a:srgbClr val="3366FF"/>
            </a:solidFill>
            <a:miter lim="800000"/>
            <a:headEnd/>
            <a:tailEnd/>
          </a:ln>
        </p:spPr>
        <p:txBody>
          <a:bodyPr wrap="none" anchor="ctr"/>
          <a:lstStyle>
            <a:lvl1pPr marL="457200" indent="-4572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buFontTx/>
              <a:buAutoNum type="alphaUcPeriod"/>
            </a:pPr>
            <a:r>
              <a:rPr lang="en-US" altLang="en-US" sz="2400">
                <a:solidFill>
                  <a:schemeClr val="bg1"/>
                </a:solidFill>
              </a:rPr>
              <a:t>Lấy nhỏ đánh lớn, </a:t>
            </a:r>
          </a:p>
          <a:p>
            <a:pPr algn="ctr"/>
            <a:r>
              <a:rPr lang="en-US" altLang="en-US" sz="2400">
                <a:solidFill>
                  <a:schemeClr val="bg1"/>
                </a:solidFill>
              </a:rPr>
              <a:t>lấy ít địch nhiều, lấy</a:t>
            </a:r>
          </a:p>
          <a:p>
            <a:pPr algn="ctr"/>
            <a:r>
              <a:rPr lang="en-US" altLang="en-US" sz="2400">
                <a:solidFill>
                  <a:schemeClr val="bg1"/>
                </a:solidFill>
              </a:rPr>
              <a:t> yếu chống mạnh</a:t>
            </a:r>
          </a:p>
        </p:txBody>
      </p:sp>
      <p:sp>
        <p:nvSpPr>
          <p:cNvPr id="65549" name="AutoShape 13">
            <a:extLst>
              <a:ext uri="{FF2B5EF4-FFF2-40B4-BE49-F238E27FC236}">
                <a16:creationId xmlns:a16="http://schemas.microsoft.com/office/drawing/2014/main" id="{07DBD531-AF80-456F-97A2-7936622CCDEC}"/>
              </a:ext>
            </a:extLst>
          </p:cNvPr>
          <p:cNvSpPr>
            <a:spLocks noChangeArrowheads="1"/>
          </p:cNvSpPr>
          <p:nvPr/>
        </p:nvSpPr>
        <p:spPr bwMode="auto">
          <a:xfrm>
            <a:off x="4845050" y="4114800"/>
            <a:ext cx="3606800" cy="13462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Lấy ít đánh nhiều, </a:t>
            </a:r>
          </a:p>
          <a:p>
            <a:pPr algn="ctr" eaLnBrk="0" hangingPunct="0"/>
            <a:r>
              <a:rPr sz="2400" noProof="1">
                <a:solidFill>
                  <a:schemeClr val="bg1"/>
                </a:solidFill>
                <a:latin typeface="Arial" panose="02080604020202020204" pitchFamily="34" charset="0"/>
              </a:rPr>
              <a:t>lấy yếu chống mạnh, l</a:t>
            </a:r>
          </a:p>
          <a:p>
            <a:pPr algn="ctr" eaLnBrk="0" hangingPunct="0"/>
            <a:r>
              <a:rPr sz="2400" noProof="1">
                <a:solidFill>
                  <a:schemeClr val="bg1"/>
                </a:solidFill>
                <a:latin typeface="Arial" panose="02080604020202020204" pitchFamily="34" charset="0"/>
              </a:rPr>
              <a:t>ấy nhỏ thắng lớn</a:t>
            </a:r>
            <a:endParaRPr lang="vi-VN" altLang="x-none" sz="2400" b="1" noProof="1">
              <a:solidFill>
                <a:schemeClr val="bg1"/>
              </a:solidFill>
              <a:latin typeface="Arial" panose="02080604020202020204" pitchFamily="34" charset="0"/>
            </a:endParaRPr>
          </a:p>
        </p:txBody>
      </p:sp>
      <p:sp>
        <p:nvSpPr>
          <p:cNvPr id="84999" name="Text Box 16">
            <a:extLst>
              <a:ext uri="{FF2B5EF4-FFF2-40B4-BE49-F238E27FC236}">
                <a16:creationId xmlns:a16="http://schemas.microsoft.com/office/drawing/2014/main" id="{71E8B442-6147-481C-AAAA-343F466ADF05}"/>
              </a:ext>
            </a:extLst>
          </p:cNvPr>
          <p:cNvSpPr txBox="1">
            <a:spLocks noChangeArrowheads="1"/>
          </p:cNvSpPr>
          <p:nvPr/>
        </p:nvSpPr>
        <p:spPr bwMode="auto">
          <a:xfrm>
            <a:off x="398463" y="1295400"/>
            <a:ext cx="11080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14</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06515" name="Oval 19">
            <a:extLst>
              <a:ext uri="{FF2B5EF4-FFF2-40B4-BE49-F238E27FC236}">
                <a16:creationId xmlns:a16="http://schemas.microsoft.com/office/drawing/2014/main" id="{2AFAB335-EF40-45EA-A951-494404F32D42}"/>
              </a:ext>
            </a:extLst>
          </p:cNvPr>
          <p:cNvSpPr>
            <a:spLocks noChangeArrowheads="1"/>
          </p:cNvSpPr>
          <p:nvPr/>
        </p:nvSpPr>
        <p:spPr bwMode="auto">
          <a:xfrm>
            <a:off x="466725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85002" name="Picture 20" descr="ani32">
            <a:extLst>
              <a:ext uri="{FF2B5EF4-FFF2-40B4-BE49-F238E27FC236}">
                <a16:creationId xmlns:a16="http://schemas.microsoft.com/office/drawing/2014/main" id="{56292A17-4D04-44F2-9F6A-D657520EE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9248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a:extLst>
              <a:ext uri="{FF2B5EF4-FFF2-40B4-BE49-F238E27FC236}">
                <a16:creationId xmlns:a16="http://schemas.microsoft.com/office/drawing/2014/main" id="{2641AB2E-55FE-41D4-BB8E-AECD2500B483}"/>
              </a:ext>
            </a:extLst>
          </p:cNvPr>
          <p:cNvSpPr>
            <a:spLocks noChangeArrowheads="1"/>
          </p:cNvSpPr>
          <p:nvPr/>
        </p:nvSpPr>
        <p:spPr bwMode="auto">
          <a:xfrm>
            <a:off x="46609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06518" name="Oval 22">
            <a:extLst>
              <a:ext uri="{FF2B5EF4-FFF2-40B4-BE49-F238E27FC236}">
                <a16:creationId xmlns:a16="http://schemas.microsoft.com/office/drawing/2014/main" id="{EC231519-94F9-4726-9E88-72238672D096}"/>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06519" name="Oval 23">
            <a:extLst>
              <a:ext uri="{FF2B5EF4-FFF2-40B4-BE49-F238E27FC236}">
                <a16:creationId xmlns:a16="http://schemas.microsoft.com/office/drawing/2014/main" id="{B3833594-2114-4EA0-8A3B-2A9C310B66EA}"/>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06520" name="Oval 24">
            <a:extLst>
              <a:ext uri="{FF2B5EF4-FFF2-40B4-BE49-F238E27FC236}">
                <a16:creationId xmlns:a16="http://schemas.microsoft.com/office/drawing/2014/main" id="{9D60946D-3BC1-43E7-9FBD-A88584870D7A}"/>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06521" name="Oval 25">
            <a:extLst>
              <a:ext uri="{FF2B5EF4-FFF2-40B4-BE49-F238E27FC236}">
                <a16:creationId xmlns:a16="http://schemas.microsoft.com/office/drawing/2014/main" id="{C1810905-1C32-47C1-8CC8-C1E4AA48BA7B}"/>
              </a:ext>
            </a:extLst>
          </p:cNvPr>
          <p:cNvSpPr>
            <a:spLocks noChangeArrowheads="1"/>
          </p:cNvSpPr>
          <p:nvPr/>
        </p:nvSpPr>
        <p:spPr bwMode="auto">
          <a:xfrm>
            <a:off x="466725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06522" name="Oval 26">
            <a:extLst>
              <a:ext uri="{FF2B5EF4-FFF2-40B4-BE49-F238E27FC236}">
                <a16:creationId xmlns:a16="http://schemas.microsoft.com/office/drawing/2014/main" id="{8712EE14-D170-4C30-B82E-68CFDAA36542}"/>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85009" name="Text Box 27">
            <a:extLst>
              <a:ext uri="{FF2B5EF4-FFF2-40B4-BE49-F238E27FC236}">
                <a16:creationId xmlns:a16="http://schemas.microsoft.com/office/drawing/2014/main" id="{8DE20E42-1688-4CCA-930C-171AF280DCC8}"/>
              </a:ext>
            </a:extLst>
          </p:cNvPr>
          <p:cNvSpPr txBox="1">
            <a:spLocks noChangeArrowheads="1"/>
          </p:cNvSpPr>
          <p:nvPr/>
        </p:nvSpPr>
        <p:spPr bwMode="auto">
          <a:xfrm>
            <a:off x="3352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06524" name="Text Box 28">
            <a:extLst>
              <a:ext uri="{FF2B5EF4-FFF2-40B4-BE49-F238E27FC236}">
                <a16:creationId xmlns:a16="http://schemas.microsoft.com/office/drawing/2014/main" id="{2BA073C9-E91F-4F22-B237-F7E5E9AE82FF}"/>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3">
            <a:extLst>
              <a:ext uri="{FF2B5EF4-FFF2-40B4-BE49-F238E27FC236}">
                <a16:creationId xmlns:a16="http://schemas.microsoft.com/office/drawing/2014/main" id="{50F4A196-4ED7-474E-9ABA-407141376D53}"/>
              </a:ext>
            </a:extLst>
          </p:cNvPr>
          <p:cNvSpPr>
            <a:spLocks noChangeArrowheads="1"/>
          </p:cNvSpPr>
          <p:nvPr/>
        </p:nvSpPr>
        <p:spPr bwMode="auto">
          <a:xfrm>
            <a:off x="4845050" y="2541588"/>
            <a:ext cx="3606800" cy="1344612"/>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B. Lấy nhỏ thắng lớn,</a:t>
            </a:r>
          </a:p>
          <a:p>
            <a:pPr algn="ctr" eaLnBrk="0" hangingPunct="0"/>
            <a:r>
              <a:rPr sz="2400" noProof="1">
                <a:solidFill>
                  <a:schemeClr val="bg1"/>
                </a:solidFill>
                <a:latin typeface="Arial" panose="02080604020202020204" pitchFamily="34" charset="0"/>
              </a:rPr>
              <a:t> lấy ít đánh nhiều, lấy </a:t>
            </a:r>
          </a:p>
          <a:p>
            <a:pPr algn="ctr" eaLnBrk="0" hangingPunct="0"/>
            <a:r>
              <a:rPr sz="2400" noProof="1">
                <a:solidFill>
                  <a:schemeClr val="bg1"/>
                </a:solidFill>
                <a:latin typeface="Arial" panose="02080604020202020204" pitchFamily="34" charset="0"/>
              </a:rPr>
              <a:t>yếu chống mạnh</a:t>
            </a:r>
            <a:endParaRPr lang="vi-VN" altLang="x-none" sz="2400" b="1" noProof="1">
              <a:solidFill>
                <a:schemeClr val="bg1"/>
              </a:solidFill>
              <a:latin typeface="Arial" panose="02080604020202020204" pitchFamily="34" charset="0"/>
            </a:endParaRPr>
          </a:p>
        </p:txBody>
      </p:sp>
      <p:sp>
        <p:nvSpPr>
          <p:cNvPr id="28" name="AutoShape 13">
            <a:extLst>
              <a:ext uri="{FF2B5EF4-FFF2-40B4-BE49-F238E27FC236}">
                <a16:creationId xmlns:a16="http://schemas.microsoft.com/office/drawing/2014/main" id="{DCE61741-215C-421B-BA18-CF57DCD4E2E1}"/>
              </a:ext>
            </a:extLst>
          </p:cNvPr>
          <p:cNvSpPr>
            <a:spLocks noChangeArrowheads="1"/>
          </p:cNvSpPr>
          <p:nvPr/>
        </p:nvSpPr>
        <p:spPr bwMode="auto">
          <a:xfrm>
            <a:off x="685800" y="4114800"/>
            <a:ext cx="3657600" cy="13462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Lấy ít địch nhiều, </a:t>
            </a:r>
          </a:p>
          <a:p>
            <a:pPr algn="ctr" eaLnBrk="0" hangingPunct="0"/>
            <a:r>
              <a:rPr sz="2400" noProof="1">
                <a:solidFill>
                  <a:schemeClr val="bg1"/>
                </a:solidFill>
                <a:latin typeface="Arial" panose="02080604020202020204" pitchFamily="34" charset="0"/>
              </a:rPr>
              <a:t>lấy nhỏ thắng lớn, lấy </a:t>
            </a:r>
          </a:p>
          <a:p>
            <a:pPr algn="ctr" eaLnBrk="0" hangingPunct="0"/>
            <a:r>
              <a:rPr sz="2400" noProof="1">
                <a:solidFill>
                  <a:schemeClr val="bg1"/>
                </a:solidFill>
                <a:latin typeface="Arial" panose="02080604020202020204" pitchFamily="34" charset="0"/>
              </a:rPr>
              <a:t>yếu thắng mạnh</a:t>
            </a:r>
            <a:endParaRPr sz="24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7950"/>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8450"/>
                            </p:stCondLst>
                            <p:childTnLst>
                              <p:par>
                                <p:cTn id="12" presetID="4" presetClass="entr" presetSubtype="32" fill="hold" grpId="0" nodeType="afterEffect">
                                  <p:stCondLst>
                                    <p:cond delay="0"/>
                                  </p:stCondLst>
                                  <p:childTnLst>
                                    <p:set>
                                      <p:cBhvr>
                                        <p:cTn id="13" dur="1" fill="hold">
                                          <p:stCondLst>
                                            <p:cond delay="0"/>
                                          </p:stCondLst>
                                        </p:cTn>
                                        <p:tgtEl>
                                          <p:spTgt spid="65549"/>
                                        </p:tgtEl>
                                        <p:attrNameLst>
                                          <p:attrName>style.visibility</p:attrName>
                                        </p:attrNameLst>
                                      </p:cBhvr>
                                      <p:to>
                                        <p:strVal val="visible"/>
                                      </p:to>
                                    </p:set>
                                    <p:animEffect transition="in" filter="box(out)">
                                      <p:cBhvr>
                                        <p:cTn id="14" dur="500"/>
                                        <p:tgtEl>
                                          <p:spTgt spid="65549"/>
                                        </p:tgtEl>
                                      </p:cBhvr>
                                    </p:animEffect>
                                  </p:childTnLst>
                                </p:cTn>
                              </p:par>
                            </p:childTnLst>
                          </p:cTn>
                        </p:par>
                        <p:par>
                          <p:cTn id="15" fill="hold" nodeType="afterGroup">
                            <p:stCondLst>
                              <p:cond delay="8950"/>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9450"/>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9" grpId="0" animBg="1" autoUpdateAnimBg="0"/>
      <p:bldP spid="27" grpId="0" animBg="1" autoUpdateAnimBg="0"/>
      <p:bldP spid="28"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Oval 2">
            <a:extLst>
              <a:ext uri="{FF2B5EF4-FFF2-40B4-BE49-F238E27FC236}">
                <a16:creationId xmlns:a16="http://schemas.microsoft.com/office/drawing/2014/main" id="{19D462D1-73B2-4138-A726-072D1F2EC6CD}"/>
              </a:ext>
            </a:extLst>
          </p:cNvPr>
          <p:cNvSpPr>
            <a:spLocks noChangeArrowheads="1"/>
          </p:cNvSpPr>
          <p:nvPr/>
        </p:nvSpPr>
        <p:spPr bwMode="auto">
          <a:xfrm>
            <a:off x="46609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sp>
        <p:nvSpPr>
          <p:cNvPr id="107539" name="Oval 19">
            <a:extLst>
              <a:ext uri="{FF2B5EF4-FFF2-40B4-BE49-F238E27FC236}">
                <a16:creationId xmlns:a16="http://schemas.microsoft.com/office/drawing/2014/main" id="{4911C82A-DE6B-47F3-9402-174EDFF8799A}"/>
              </a:ext>
            </a:extLst>
          </p:cNvPr>
          <p:cNvSpPr>
            <a:spLocks noChangeArrowheads="1"/>
          </p:cNvSpPr>
          <p:nvPr/>
        </p:nvSpPr>
        <p:spPr bwMode="auto">
          <a:xfrm>
            <a:off x="4660900" y="60817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86020" name="Picture 20" descr="ani32">
            <a:extLst>
              <a:ext uri="{FF2B5EF4-FFF2-40B4-BE49-F238E27FC236}">
                <a16:creationId xmlns:a16="http://schemas.microsoft.com/office/drawing/2014/main" id="{4431D65D-A87F-4682-8EFD-898A149F2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020050"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Oval 21">
            <a:extLst>
              <a:ext uri="{FF2B5EF4-FFF2-40B4-BE49-F238E27FC236}">
                <a16:creationId xmlns:a16="http://schemas.microsoft.com/office/drawing/2014/main" id="{66B26EAD-D081-4509-A280-1D4FDD75BA8E}"/>
              </a:ext>
            </a:extLst>
          </p:cNvPr>
          <p:cNvSpPr>
            <a:spLocks noChangeArrowheads="1"/>
          </p:cNvSpPr>
          <p:nvPr/>
        </p:nvSpPr>
        <p:spPr bwMode="auto">
          <a:xfrm>
            <a:off x="4660900" y="611346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07542" name="Oval 22">
            <a:extLst>
              <a:ext uri="{FF2B5EF4-FFF2-40B4-BE49-F238E27FC236}">
                <a16:creationId xmlns:a16="http://schemas.microsoft.com/office/drawing/2014/main" id="{56F304F7-1EB9-4FE8-83BA-FF92CC2C7824}"/>
              </a:ext>
            </a:extLst>
          </p:cNvPr>
          <p:cNvSpPr>
            <a:spLocks noChangeArrowheads="1"/>
          </p:cNvSpPr>
          <p:nvPr/>
        </p:nvSpPr>
        <p:spPr bwMode="auto">
          <a:xfrm>
            <a:off x="4660900" y="609917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07543" name="Oval 23">
            <a:extLst>
              <a:ext uri="{FF2B5EF4-FFF2-40B4-BE49-F238E27FC236}">
                <a16:creationId xmlns:a16="http://schemas.microsoft.com/office/drawing/2014/main" id="{9E3CF6A2-6D83-4878-AD1F-0678637BE9B9}"/>
              </a:ext>
            </a:extLst>
          </p:cNvPr>
          <p:cNvSpPr>
            <a:spLocks noChangeArrowheads="1"/>
          </p:cNvSpPr>
          <p:nvPr/>
        </p:nvSpPr>
        <p:spPr bwMode="auto">
          <a:xfrm>
            <a:off x="46609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07544" name="Oval 24">
            <a:extLst>
              <a:ext uri="{FF2B5EF4-FFF2-40B4-BE49-F238E27FC236}">
                <a16:creationId xmlns:a16="http://schemas.microsoft.com/office/drawing/2014/main" id="{1FEE2938-D5B5-4D5E-9FCF-F428ACAFD6C9}"/>
              </a:ext>
            </a:extLst>
          </p:cNvPr>
          <p:cNvSpPr>
            <a:spLocks noChangeArrowheads="1"/>
          </p:cNvSpPr>
          <p:nvPr/>
        </p:nvSpPr>
        <p:spPr bwMode="auto">
          <a:xfrm>
            <a:off x="46609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07545" name="Oval 25">
            <a:extLst>
              <a:ext uri="{FF2B5EF4-FFF2-40B4-BE49-F238E27FC236}">
                <a16:creationId xmlns:a16="http://schemas.microsoft.com/office/drawing/2014/main" id="{3B5823B4-36A3-4E0B-995F-ED9F31933CF3}"/>
              </a:ext>
            </a:extLst>
          </p:cNvPr>
          <p:cNvSpPr>
            <a:spLocks noChangeArrowheads="1"/>
          </p:cNvSpPr>
          <p:nvPr/>
        </p:nvSpPr>
        <p:spPr bwMode="auto">
          <a:xfrm>
            <a:off x="4657725" y="61214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07546" name="Oval 26">
            <a:extLst>
              <a:ext uri="{FF2B5EF4-FFF2-40B4-BE49-F238E27FC236}">
                <a16:creationId xmlns:a16="http://schemas.microsoft.com/office/drawing/2014/main" id="{1F70027C-DFA5-4AF0-99C3-1E1CA0B91970}"/>
              </a:ext>
            </a:extLst>
          </p:cNvPr>
          <p:cNvSpPr>
            <a:spLocks noChangeArrowheads="1"/>
          </p:cNvSpPr>
          <p:nvPr/>
        </p:nvSpPr>
        <p:spPr bwMode="auto">
          <a:xfrm>
            <a:off x="4684713" y="611346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86027" name="Text Box 27">
            <a:extLst>
              <a:ext uri="{FF2B5EF4-FFF2-40B4-BE49-F238E27FC236}">
                <a16:creationId xmlns:a16="http://schemas.microsoft.com/office/drawing/2014/main" id="{0D55ECA6-7583-4775-81CC-203BEF4AE641}"/>
              </a:ext>
            </a:extLst>
          </p:cNvPr>
          <p:cNvSpPr txBox="1">
            <a:spLocks noChangeArrowheads="1"/>
          </p:cNvSpPr>
          <p:nvPr/>
        </p:nvSpPr>
        <p:spPr bwMode="auto">
          <a:xfrm>
            <a:off x="3352800" y="6186488"/>
            <a:ext cx="993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07548" name="Text Box 28">
            <a:extLst>
              <a:ext uri="{FF2B5EF4-FFF2-40B4-BE49-F238E27FC236}">
                <a16:creationId xmlns:a16="http://schemas.microsoft.com/office/drawing/2014/main" id="{D5DC8D94-5B53-48BA-A71D-EDDA9A351C7A}"/>
              </a:ext>
            </a:extLst>
          </p:cNvPr>
          <p:cNvSpPr txBox="1">
            <a:spLocks noChangeArrowheads="1"/>
          </p:cNvSpPr>
          <p:nvPr/>
        </p:nvSpPr>
        <p:spPr bwMode="auto">
          <a:xfrm>
            <a:off x="4408488" y="6002338"/>
            <a:ext cx="9906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pic>
        <p:nvPicPr>
          <p:cNvPr id="86033" name="Picture 15" descr="people008">
            <a:extLst>
              <a:ext uri="{FF2B5EF4-FFF2-40B4-BE49-F238E27FC236}">
                <a16:creationId xmlns:a16="http://schemas.microsoft.com/office/drawing/2014/main" id="{B2A5A92C-1AD5-48CE-BE3F-D31EA851F244}"/>
              </a:ext>
            </a:extLst>
          </p:cNvPr>
          <p:cNvPicPr>
            <a:picLocks noChangeAspect="1" noChangeArrowheads="1"/>
          </p:cNvPicPr>
          <p:nvPr/>
        </p:nvPicPr>
        <p:blipFill>
          <a:blip r:embed="rId3">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
            <a:extLst>
              <a:ext uri="{FF2B5EF4-FFF2-40B4-BE49-F238E27FC236}">
                <a16:creationId xmlns:a16="http://schemas.microsoft.com/office/drawing/2014/main" id="{E7485B43-5A91-49E7-922B-2D853D61CB5D}"/>
              </a:ext>
            </a:extLst>
          </p:cNvPr>
          <p:cNvSpPr txBox="1">
            <a:spLocks noChangeArrowheads="1"/>
          </p:cNvSpPr>
          <p:nvPr/>
        </p:nvSpPr>
        <p:spPr bwMode="auto">
          <a:xfrm>
            <a:off x="1524000" y="1143000"/>
            <a:ext cx="7315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Điểm yếu cơ bản của kẻ thù nếu tiến công xâm lược nước ta là:</a:t>
            </a:r>
            <a:endParaRPr lang="en-US" altLang="en-US" sz="2400" i="1">
              <a:cs typeface="Arial" panose="020B0604020202020204" pitchFamily="34" charset="0"/>
            </a:endParaRPr>
          </a:p>
        </p:txBody>
      </p:sp>
      <p:sp>
        <p:nvSpPr>
          <p:cNvPr id="38" name="AutoShape 5">
            <a:extLst>
              <a:ext uri="{FF2B5EF4-FFF2-40B4-BE49-F238E27FC236}">
                <a16:creationId xmlns:a16="http://schemas.microsoft.com/office/drawing/2014/main" id="{D73F3AE0-BFEE-441D-A2AC-C9A507B621B7}"/>
              </a:ext>
            </a:extLst>
          </p:cNvPr>
          <p:cNvSpPr>
            <a:spLocks noChangeArrowheads="1"/>
          </p:cNvSpPr>
          <p:nvPr/>
        </p:nvSpPr>
        <p:spPr bwMode="auto">
          <a:xfrm>
            <a:off x="4849813" y="3962400"/>
            <a:ext cx="3889375" cy="16002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400">
                <a:solidFill>
                  <a:schemeClr val="bg1"/>
                </a:solidFill>
              </a:rPr>
              <a:t>D. Chiến tranh xâm lược, </a:t>
            </a:r>
          </a:p>
          <a:p>
            <a:pPr algn="ctr" eaLnBrk="0" hangingPunct="0"/>
            <a:r>
              <a:rPr lang="en-US" altLang="en-US" sz="2400">
                <a:solidFill>
                  <a:schemeClr val="bg1"/>
                </a:solidFill>
              </a:rPr>
              <a:t>phi nghĩa sẽ bị nhân dân </a:t>
            </a:r>
          </a:p>
          <a:p>
            <a:pPr algn="ctr" eaLnBrk="0" hangingPunct="0"/>
            <a:r>
              <a:rPr lang="en-US" altLang="en-US" sz="2400">
                <a:solidFill>
                  <a:schemeClr val="bg1"/>
                </a:solidFill>
              </a:rPr>
              <a:t>trong nước và nhân dân </a:t>
            </a:r>
          </a:p>
          <a:p>
            <a:pPr algn="ctr" eaLnBrk="0" hangingPunct="0"/>
            <a:r>
              <a:rPr lang="en-US" altLang="en-US" sz="2400">
                <a:solidFill>
                  <a:schemeClr val="bg1"/>
                </a:solidFill>
              </a:rPr>
              <a:t>thế giới lên án</a:t>
            </a:r>
          </a:p>
        </p:txBody>
      </p:sp>
      <p:sp>
        <p:nvSpPr>
          <p:cNvPr id="86036" name="Text Box 16">
            <a:extLst>
              <a:ext uri="{FF2B5EF4-FFF2-40B4-BE49-F238E27FC236}">
                <a16:creationId xmlns:a16="http://schemas.microsoft.com/office/drawing/2014/main" id="{4F9EA321-5973-4DA5-9119-B53463B25152}"/>
              </a:ext>
            </a:extLst>
          </p:cNvPr>
          <p:cNvSpPr txBox="1">
            <a:spLocks noChangeArrowheads="1"/>
          </p:cNvSpPr>
          <p:nvPr/>
        </p:nvSpPr>
        <p:spPr bwMode="auto">
          <a:xfrm>
            <a:off x="277813" y="1371600"/>
            <a:ext cx="11207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15</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42" name="AutoShape 9">
            <a:extLst>
              <a:ext uri="{FF2B5EF4-FFF2-40B4-BE49-F238E27FC236}">
                <a16:creationId xmlns:a16="http://schemas.microsoft.com/office/drawing/2014/main" id="{B455AD17-ACF1-42B4-B0F5-267D8EB74DB0}"/>
              </a:ext>
            </a:extLst>
          </p:cNvPr>
          <p:cNvSpPr>
            <a:spLocks noChangeArrowheads="1"/>
          </p:cNvSpPr>
          <p:nvPr/>
        </p:nvSpPr>
        <p:spPr bwMode="auto">
          <a:xfrm>
            <a:off x="444500" y="3962400"/>
            <a:ext cx="3963988"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Chiến tranh xâm lược, </a:t>
            </a:r>
          </a:p>
          <a:p>
            <a:pPr algn="ctr" eaLnBrk="0" hangingPunct="0"/>
            <a:r>
              <a:rPr sz="2400" noProof="1">
                <a:solidFill>
                  <a:schemeClr val="bg1"/>
                </a:solidFill>
                <a:latin typeface="Arial" panose="02080604020202020204" pitchFamily="34" charset="0"/>
              </a:rPr>
              <a:t>hiếu chiến sẽ bị nhân dân </a:t>
            </a:r>
          </a:p>
          <a:p>
            <a:pPr algn="ctr" eaLnBrk="0" hangingPunct="0"/>
            <a:r>
              <a:rPr sz="2400" noProof="1">
                <a:solidFill>
                  <a:schemeClr val="bg1"/>
                </a:solidFill>
                <a:latin typeface="Arial" panose="02080604020202020204" pitchFamily="34" charset="0"/>
              </a:rPr>
              <a:t>trong nước và nhân dân </a:t>
            </a:r>
          </a:p>
          <a:p>
            <a:pPr algn="ctr" eaLnBrk="0" hangingPunct="0"/>
            <a:r>
              <a:rPr sz="2400" noProof="1">
                <a:solidFill>
                  <a:schemeClr val="bg1"/>
                </a:solidFill>
                <a:latin typeface="Arial" panose="02080604020202020204" pitchFamily="34" charset="0"/>
              </a:rPr>
              <a:t>thế giới lên án</a:t>
            </a:r>
            <a:endParaRPr lang="vi-VN" altLang="x-none" sz="2400" b="1" noProof="1">
              <a:solidFill>
                <a:schemeClr val="bg1"/>
              </a:solidFill>
              <a:latin typeface="Arial" panose="02080604020202020204" pitchFamily="34" charset="0"/>
            </a:endParaRPr>
          </a:p>
        </p:txBody>
      </p:sp>
      <p:sp>
        <p:nvSpPr>
          <p:cNvPr id="25" name="AutoShape 9">
            <a:extLst>
              <a:ext uri="{FF2B5EF4-FFF2-40B4-BE49-F238E27FC236}">
                <a16:creationId xmlns:a16="http://schemas.microsoft.com/office/drawing/2014/main" id="{CDAAC75E-63CE-40E7-B0AE-96045B04283A}"/>
              </a:ext>
            </a:extLst>
          </p:cNvPr>
          <p:cNvSpPr>
            <a:spLocks noChangeArrowheads="1"/>
          </p:cNvSpPr>
          <p:nvPr/>
        </p:nvSpPr>
        <p:spPr bwMode="auto">
          <a:xfrm>
            <a:off x="4864100" y="2209800"/>
            <a:ext cx="3898900" cy="15240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B. Chiến tranh phi nghĩa, </a:t>
            </a:r>
          </a:p>
          <a:p>
            <a:pPr algn="ctr" eaLnBrk="0" hangingPunct="0"/>
            <a:r>
              <a:rPr sz="2400" noProof="1">
                <a:solidFill>
                  <a:schemeClr val="bg1"/>
                </a:solidFill>
                <a:latin typeface="Arial" panose="02080604020202020204" pitchFamily="34" charset="0"/>
              </a:rPr>
              <a:t>tàn bạo sẽ bị nhân dân </a:t>
            </a:r>
          </a:p>
          <a:p>
            <a:pPr algn="ctr" eaLnBrk="0" hangingPunct="0"/>
            <a:r>
              <a:rPr sz="2400" noProof="1">
                <a:solidFill>
                  <a:schemeClr val="bg1"/>
                </a:solidFill>
                <a:latin typeface="Arial" panose="02080604020202020204" pitchFamily="34" charset="0"/>
              </a:rPr>
              <a:t>trong nước và nhân dân </a:t>
            </a:r>
          </a:p>
          <a:p>
            <a:pPr algn="ctr" eaLnBrk="0" hangingPunct="0"/>
            <a:r>
              <a:rPr sz="2400" noProof="1">
                <a:solidFill>
                  <a:schemeClr val="bg1"/>
                </a:solidFill>
                <a:latin typeface="Arial" panose="02080604020202020204" pitchFamily="34" charset="0"/>
              </a:rPr>
              <a:t>thế giới phản đối</a:t>
            </a:r>
            <a:endParaRPr lang="vi-VN" altLang="x-none" sz="2400" b="1" noProof="1">
              <a:solidFill>
                <a:schemeClr val="bg1"/>
              </a:solidFill>
              <a:latin typeface="Arial" panose="02080604020202020204" pitchFamily="34" charset="0"/>
            </a:endParaRPr>
          </a:p>
        </p:txBody>
      </p:sp>
      <p:sp>
        <p:nvSpPr>
          <p:cNvPr id="26" name="AutoShape 9">
            <a:extLst>
              <a:ext uri="{FF2B5EF4-FFF2-40B4-BE49-F238E27FC236}">
                <a16:creationId xmlns:a16="http://schemas.microsoft.com/office/drawing/2014/main" id="{50D96EB6-34EA-49BC-B29A-1088F2DCBA10}"/>
              </a:ext>
            </a:extLst>
          </p:cNvPr>
          <p:cNvSpPr>
            <a:spLocks noChangeArrowheads="1"/>
          </p:cNvSpPr>
          <p:nvPr/>
        </p:nvSpPr>
        <p:spPr bwMode="auto">
          <a:xfrm>
            <a:off x="444500" y="2209800"/>
            <a:ext cx="3963988" cy="15240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A. Chiến tranh tàn ác, </a:t>
            </a:r>
          </a:p>
          <a:p>
            <a:pPr algn="ctr" eaLnBrk="0" hangingPunct="0"/>
            <a:r>
              <a:rPr sz="2400" noProof="1">
                <a:solidFill>
                  <a:schemeClr val="bg1"/>
                </a:solidFill>
                <a:latin typeface="Arial" panose="02080604020202020204" pitchFamily="34" charset="0"/>
              </a:rPr>
              <a:t>phi nhân đạo sẽ bị nhân dân </a:t>
            </a:r>
          </a:p>
          <a:p>
            <a:pPr algn="ctr" eaLnBrk="0" hangingPunct="0"/>
            <a:r>
              <a:rPr sz="2400" noProof="1">
                <a:solidFill>
                  <a:schemeClr val="bg1"/>
                </a:solidFill>
                <a:latin typeface="Arial" panose="02080604020202020204" pitchFamily="34" charset="0"/>
              </a:rPr>
              <a:t>trong nước và nhân dân </a:t>
            </a:r>
          </a:p>
          <a:p>
            <a:pPr algn="ctr" eaLnBrk="0" hangingPunct="0"/>
            <a:r>
              <a:rPr sz="2400" noProof="1">
                <a:solidFill>
                  <a:schemeClr val="bg1"/>
                </a:solidFill>
                <a:latin typeface="Arial" panose="02080604020202020204" pitchFamily="34" charset="0"/>
              </a:rPr>
              <a:t>thế giới chống đối</a:t>
            </a:r>
            <a:endParaRPr sz="23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7">
                                            <p:txEl>
                                              <p:pRg st="0" end="0"/>
                                            </p:txEl>
                                          </p:spTgt>
                                        </p:tgtEl>
                                        <p:attrNameLst>
                                          <p:attrName>style.visibility</p:attrName>
                                        </p:attrNameLst>
                                      </p:cBhvr>
                                      <p:to>
                                        <p:strVal val="visible"/>
                                      </p:to>
                                    </p:set>
                                  </p:childTnLst>
                                </p:cTn>
                              </p:par>
                            </p:childTnLst>
                          </p:cTn>
                        </p:par>
                        <p:par>
                          <p:cTn id="7" fill="hold" nodeType="afterGroup">
                            <p:stCondLst>
                              <p:cond delay="3525"/>
                            </p:stCondLst>
                            <p:childTnLst>
                              <p:par>
                                <p:cTn id="8" presetID="4" presetClass="entr" presetSubtype="32" fill="hold" grpId="0" nodeType="after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box(out)">
                                      <p:cBhvr>
                                        <p:cTn id="10" dur="500"/>
                                        <p:tgtEl>
                                          <p:spTgt spid="38"/>
                                        </p:tgtEl>
                                      </p:cBhvr>
                                    </p:animEffect>
                                  </p:childTnLst>
                                </p:cTn>
                              </p:par>
                            </p:childTnLst>
                          </p:cTn>
                        </p:par>
                        <p:par>
                          <p:cTn id="11" fill="hold" nodeType="afterGroup">
                            <p:stCondLst>
                              <p:cond delay="4025"/>
                            </p:stCondLst>
                            <p:childTnLst>
                              <p:par>
                                <p:cTn id="12" presetID="4" presetClass="entr" presetSubtype="32" fill="hold" grpId="0"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box(out)">
                                      <p:cBhvr>
                                        <p:cTn id="14" dur="500"/>
                                        <p:tgtEl>
                                          <p:spTgt spid="42"/>
                                        </p:tgtEl>
                                      </p:cBhvr>
                                    </p:animEffect>
                                  </p:childTnLst>
                                </p:cTn>
                              </p:par>
                            </p:childTnLst>
                          </p:cTn>
                        </p:par>
                        <p:par>
                          <p:cTn id="15" fill="hold" nodeType="afterGroup">
                            <p:stCondLst>
                              <p:cond delay="4525"/>
                            </p:stCondLst>
                            <p:childTnLst>
                              <p:par>
                                <p:cTn id="16" presetID="4" presetClass="entr" presetSubtype="32"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ox(out)">
                                      <p:cBhvr>
                                        <p:cTn id="18" dur="500"/>
                                        <p:tgtEl>
                                          <p:spTgt spid="25"/>
                                        </p:tgtEl>
                                      </p:cBhvr>
                                    </p:animEffect>
                                  </p:childTnLst>
                                </p:cTn>
                              </p:par>
                            </p:childTnLst>
                          </p:cTn>
                        </p:par>
                        <p:par>
                          <p:cTn id="19" fill="hold" nodeType="afterGroup">
                            <p:stCondLst>
                              <p:cond delay="5025"/>
                            </p:stCondLst>
                            <p:childTnLst>
                              <p:par>
                                <p:cTn id="20" presetID="4" presetClass="entr" presetSubtype="32"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ox(out)">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uild="p" autoUpdateAnimBg="0"/>
      <p:bldP spid="38" grpId="0" animBg="1" autoUpdateAnimBg="0"/>
      <p:bldP spid="42" grpId="0" animBg="1" autoUpdateAnimBg="0"/>
      <p:bldP spid="25" grpId="0" animBg="1" autoUpdateAnimBg="0"/>
      <p:bldP spid="26"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Oval 2">
            <a:extLst>
              <a:ext uri="{FF2B5EF4-FFF2-40B4-BE49-F238E27FC236}">
                <a16:creationId xmlns:a16="http://schemas.microsoft.com/office/drawing/2014/main" id="{EB2069D6-E3AF-4A6B-B578-9EABD2C80BB1}"/>
              </a:ext>
            </a:extLst>
          </p:cNvPr>
          <p:cNvSpPr>
            <a:spLocks noChangeArrowheads="1"/>
          </p:cNvSpPr>
          <p:nvPr/>
        </p:nvSpPr>
        <p:spPr bwMode="auto">
          <a:xfrm>
            <a:off x="4703763"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87042" name="Picture 15" descr="people008">
            <a:extLst>
              <a:ext uri="{FF2B5EF4-FFF2-40B4-BE49-F238E27FC236}">
                <a16:creationId xmlns:a16="http://schemas.microsoft.com/office/drawing/2014/main" id="{87E3EA11-FEEB-4481-BF84-17CC65A48B5E}"/>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52400" y="56388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Text Box 9">
            <a:extLst>
              <a:ext uri="{FF2B5EF4-FFF2-40B4-BE49-F238E27FC236}">
                <a16:creationId xmlns:a16="http://schemas.microsoft.com/office/drawing/2014/main" id="{F85D438E-ACCE-4AF3-AD19-8C7FC5534897}"/>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F6D8E038-3D79-46C3-A9C4-722B43119D9D}"/>
              </a:ext>
            </a:extLst>
          </p:cNvPr>
          <p:cNvSpPr txBox="1">
            <a:spLocks noChangeArrowheads="1"/>
          </p:cNvSpPr>
          <p:nvPr/>
        </p:nvSpPr>
        <p:spPr bwMode="auto">
          <a:xfrm>
            <a:off x="1600200" y="1227138"/>
            <a:ext cx="6629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Lực lượng tiến hành chiến tranh nhân dân bảo vệ Tổ quốc Việt Nam xã hội chủ nghĩa là:</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0625FF76-833F-4D87-A52E-23760021B9DD}"/>
              </a:ext>
            </a:extLst>
          </p:cNvPr>
          <p:cNvSpPr>
            <a:spLocks noChangeArrowheads="1"/>
          </p:cNvSpPr>
          <p:nvPr/>
        </p:nvSpPr>
        <p:spPr bwMode="auto">
          <a:xfrm>
            <a:off x="4876800" y="2362200"/>
            <a:ext cx="3733800" cy="12954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000">
                <a:solidFill>
                  <a:schemeClr val="bg1"/>
                </a:solidFill>
              </a:rPr>
              <a:t>B. Lực lượng quần chúng</a:t>
            </a:r>
          </a:p>
          <a:p>
            <a:pPr algn="ctr" eaLnBrk="0" hangingPunct="0"/>
            <a:r>
              <a:rPr lang="en-US" altLang="en-US" sz="2000">
                <a:solidFill>
                  <a:schemeClr val="bg1"/>
                </a:solidFill>
              </a:rPr>
              <a:t> rộng rãi và lực lượng </a:t>
            </a:r>
          </a:p>
          <a:p>
            <a:pPr algn="ctr" eaLnBrk="0" hangingPunct="0"/>
            <a:r>
              <a:rPr lang="en-US" altLang="en-US" sz="2000">
                <a:solidFill>
                  <a:schemeClr val="bg1"/>
                </a:solidFill>
              </a:rPr>
              <a:t>vũ trang nhân dân</a:t>
            </a:r>
          </a:p>
        </p:txBody>
      </p:sp>
      <p:sp>
        <p:nvSpPr>
          <p:cNvPr id="65546" name="AutoShape 10">
            <a:extLst>
              <a:ext uri="{FF2B5EF4-FFF2-40B4-BE49-F238E27FC236}">
                <a16:creationId xmlns:a16="http://schemas.microsoft.com/office/drawing/2014/main" id="{32E5041F-A4AF-4D00-90EE-33E7C7C5AC30}"/>
              </a:ext>
            </a:extLst>
          </p:cNvPr>
          <p:cNvSpPr>
            <a:spLocks noChangeArrowheads="1"/>
          </p:cNvSpPr>
          <p:nvPr/>
        </p:nvSpPr>
        <p:spPr bwMode="auto">
          <a:xfrm>
            <a:off x="4876800" y="4038600"/>
            <a:ext cx="3733800" cy="12192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Lực lượng quân đội</a:t>
            </a:r>
          </a:p>
          <a:p>
            <a:pPr algn="ctr" eaLnBrk="0" hangingPunct="0"/>
            <a:r>
              <a:rPr sz="2400" noProof="1">
                <a:solidFill>
                  <a:schemeClr val="bg1"/>
                </a:solidFill>
                <a:latin typeface="Arial" panose="02080604020202020204" pitchFamily="34" charset="0"/>
              </a:rPr>
              <a:t> tác chiến và lực lượng </a:t>
            </a:r>
          </a:p>
          <a:p>
            <a:pPr algn="ctr" eaLnBrk="0" hangingPunct="0"/>
            <a:r>
              <a:rPr sz="2400" noProof="1">
                <a:solidFill>
                  <a:schemeClr val="bg1"/>
                </a:solidFill>
                <a:latin typeface="Arial" panose="02080604020202020204" pitchFamily="34" charset="0"/>
              </a:rPr>
              <a:t>an ninh nhân dân</a:t>
            </a:r>
            <a:endParaRPr lang="vi-VN" altLang="x-none" sz="2400" b="1" noProof="1">
              <a:solidFill>
                <a:schemeClr val="bg1"/>
              </a:solidFill>
              <a:latin typeface="Arial" panose="02080604020202020204" pitchFamily="34" charset="0"/>
            </a:endParaRPr>
          </a:p>
        </p:txBody>
      </p:sp>
      <p:sp>
        <p:nvSpPr>
          <p:cNvPr id="87047" name="Text Box 16">
            <a:extLst>
              <a:ext uri="{FF2B5EF4-FFF2-40B4-BE49-F238E27FC236}">
                <a16:creationId xmlns:a16="http://schemas.microsoft.com/office/drawing/2014/main" id="{0ECAF272-756E-4B84-BCE4-BFB85D6998D7}"/>
              </a:ext>
            </a:extLst>
          </p:cNvPr>
          <p:cNvSpPr txBox="1">
            <a:spLocks noChangeArrowheads="1"/>
          </p:cNvSpPr>
          <p:nvPr/>
        </p:nvSpPr>
        <p:spPr bwMode="auto">
          <a:xfrm>
            <a:off x="255588" y="1295400"/>
            <a:ext cx="12731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16</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08563" name="Oval 19">
            <a:extLst>
              <a:ext uri="{FF2B5EF4-FFF2-40B4-BE49-F238E27FC236}">
                <a16:creationId xmlns:a16="http://schemas.microsoft.com/office/drawing/2014/main" id="{BA682922-AFC0-4BED-88A8-2B33F0DAB71C}"/>
              </a:ext>
            </a:extLst>
          </p:cNvPr>
          <p:cNvSpPr>
            <a:spLocks noChangeArrowheads="1"/>
          </p:cNvSpPr>
          <p:nvPr/>
        </p:nvSpPr>
        <p:spPr bwMode="auto">
          <a:xfrm>
            <a:off x="4700588"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87050" name="Picture 20" descr="ani32">
            <a:extLst>
              <a:ext uri="{FF2B5EF4-FFF2-40B4-BE49-F238E27FC236}">
                <a16:creationId xmlns:a16="http://schemas.microsoft.com/office/drawing/2014/main" id="{B0B73B51-F6D5-42E7-B5BC-A33156BE7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886700" y="61102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a:extLst>
              <a:ext uri="{FF2B5EF4-FFF2-40B4-BE49-F238E27FC236}">
                <a16:creationId xmlns:a16="http://schemas.microsoft.com/office/drawing/2014/main" id="{1DB5E4FF-E928-4AE2-8ECD-10D231A9E339}"/>
              </a:ext>
            </a:extLst>
          </p:cNvPr>
          <p:cNvSpPr>
            <a:spLocks noChangeArrowheads="1"/>
          </p:cNvSpPr>
          <p:nvPr/>
        </p:nvSpPr>
        <p:spPr bwMode="auto">
          <a:xfrm>
            <a:off x="47244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08566" name="Oval 22">
            <a:extLst>
              <a:ext uri="{FF2B5EF4-FFF2-40B4-BE49-F238E27FC236}">
                <a16:creationId xmlns:a16="http://schemas.microsoft.com/office/drawing/2014/main" id="{F48E6127-922A-4455-8C64-3422A6B12B1D}"/>
              </a:ext>
            </a:extLst>
          </p:cNvPr>
          <p:cNvSpPr>
            <a:spLocks noChangeArrowheads="1"/>
          </p:cNvSpPr>
          <p:nvPr/>
        </p:nvSpPr>
        <p:spPr bwMode="auto">
          <a:xfrm>
            <a:off x="4700588"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08567" name="Oval 23">
            <a:extLst>
              <a:ext uri="{FF2B5EF4-FFF2-40B4-BE49-F238E27FC236}">
                <a16:creationId xmlns:a16="http://schemas.microsoft.com/office/drawing/2014/main" id="{1244E55C-98C1-4C35-BDCC-B4BE3F5C8884}"/>
              </a:ext>
            </a:extLst>
          </p:cNvPr>
          <p:cNvSpPr>
            <a:spLocks noChangeArrowheads="1"/>
          </p:cNvSpPr>
          <p:nvPr/>
        </p:nvSpPr>
        <p:spPr bwMode="auto">
          <a:xfrm>
            <a:off x="47244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08568" name="Oval 24">
            <a:extLst>
              <a:ext uri="{FF2B5EF4-FFF2-40B4-BE49-F238E27FC236}">
                <a16:creationId xmlns:a16="http://schemas.microsoft.com/office/drawing/2014/main" id="{9459B761-D5A8-46BA-8D4E-577E27085F56}"/>
              </a:ext>
            </a:extLst>
          </p:cNvPr>
          <p:cNvSpPr>
            <a:spLocks noChangeArrowheads="1"/>
          </p:cNvSpPr>
          <p:nvPr/>
        </p:nvSpPr>
        <p:spPr bwMode="auto">
          <a:xfrm>
            <a:off x="47244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08569" name="Oval 25">
            <a:extLst>
              <a:ext uri="{FF2B5EF4-FFF2-40B4-BE49-F238E27FC236}">
                <a16:creationId xmlns:a16="http://schemas.microsoft.com/office/drawing/2014/main" id="{04D10559-8221-4111-AAB9-3DB9D692A263}"/>
              </a:ext>
            </a:extLst>
          </p:cNvPr>
          <p:cNvSpPr>
            <a:spLocks noChangeArrowheads="1"/>
          </p:cNvSpPr>
          <p:nvPr/>
        </p:nvSpPr>
        <p:spPr bwMode="auto">
          <a:xfrm>
            <a:off x="4703763"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08570" name="Oval 26">
            <a:extLst>
              <a:ext uri="{FF2B5EF4-FFF2-40B4-BE49-F238E27FC236}">
                <a16:creationId xmlns:a16="http://schemas.microsoft.com/office/drawing/2014/main" id="{FA224DCE-F35F-4821-BF5F-196863692811}"/>
              </a:ext>
            </a:extLst>
          </p:cNvPr>
          <p:cNvSpPr>
            <a:spLocks noChangeArrowheads="1"/>
          </p:cNvSpPr>
          <p:nvPr/>
        </p:nvSpPr>
        <p:spPr bwMode="auto">
          <a:xfrm>
            <a:off x="4724400" y="60198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87057" name="Text Box 27">
            <a:extLst>
              <a:ext uri="{FF2B5EF4-FFF2-40B4-BE49-F238E27FC236}">
                <a16:creationId xmlns:a16="http://schemas.microsoft.com/office/drawing/2014/main" id="{E1AFB8F0-E1E3-42C6-9D85-554525CEA58B}"/>
              </a:ext>
            </a:extLst>
          </p:cNvPr>
          <p:cNvSpPr txBox="1">
            <a:spLocks noChangeArrowheads="1"/>
          </p:cNvSpPr>
          <p:nvPr/>
        </p:nvSpPr>
        <p:spPr bwMode="auto">
          <a:xfrm>
            <a:off x="33528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08572" name="Text Box 28">
            <a:extLst>
              <a:ext uri="{FF2B5EF4-FFF2-40B4-BE49-F238E27FC236}">
                <a16:creationId xmlns:a16="http://schemas.microsoft.com/office/drawing/2014/main" id="{15286F29-2C2B-4B15-AC69-8AE6DC2ECDFF}"/>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F02FF251-75E7-4802-922A-C95B8F3A5B42}"/>
              </a:ext>
            </a:extLst>
          </p:cNvPr>
          <p:cNvSpPr>
            <a:spLocks noChangeArrowheads="1"/>
          </p:cNvSpPr>
          <p:nvPr/>
        </p:nvSpPr>
        <p:spPr bwMode="auto">
          <a:xfrm>
            <a:off x="528638" y="2362200"/>
            <a:ext cx="3738562" cy="12192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A. Lực lượng chủ lực</a:t>
            </a:r>
          </a:p>
          <a:p>
            <a:pPr algn="ctr" eaLnBrk="0" hangingPunct="0"/>
            <a:r>
              <a:rPr sz="2400" noProof="1">
                <a:solidFill>
                  <a:schemeClr val="bg1"/>
                </a:solidFill>
                <a:latin typeface="Arial" panose="02080604020202020204" pitchFamily="34" charset="0"/>
              </a:rPr>
              <a:t> tiến công và lực lượng </a:t>
            </a:r>
          </a:p>
          <a:p>
            <a:pPr algn="ctr" eaLnBrk="0" hangingPunct="0"/>
            <a:r>
              <a:rPr sz="2400" noProof="1">
                <a:solidFill>
                  <a:schemeClr val="bg1"/>
                </a:solidFill>
                <a:latin typeface="Arial" panose="02080604020202020204" pitchFamily="34" charset="0"/>
              </a:rPr>
              <a:t>phòng thủ dân sự</a:t>
            </a:r>
            <a:endParaRPr sz="2400" b="1" noProof="1">
              <a:solidFill>
                <a:schemeClr val="bg1"/>
              </a:solidFill>
              <a:latin typeface="Arial" panose="02080604020202020204" pitchFamily="34" charset="0"/>
            </a:endParaRPr>
          </a:p>
        </p:txBody>
      </p:sp>
      <p:sp>
        <p:nvSpPr>
          <p:cNvPr id="28" name="AutoShape 10">
            <a:extLst>
              <a:ext uri="{FF2B5EF4-FFF2-40B4-BE49-F238E27FC236}">
                <a16:creationId xmlns:a16="http://schemas.microsoft.com/office/drawing/2014/main" id="{10FD1A2B-94A5-472D-BC8D-A1281EFBB193}"/>
              </a:ext>
            </a:extLst>
          </p:cNvPr>
          <p:cNvSpPr>
            <a:spLocks noChangeArrowheads="1"/>
          </p:cNvSpPr>
          <p:nvPr/>
        </p:nvSpPr>
        <p:spPr bwMode="auto">
          <a:xfrm>
            <a:off x="528638" y="3962400"/>
            <a:ext cx="3738562" cy="12192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Lực lượng trực tiếp </a:t>
            </a:r>
          </a:p>
          <a:p>
            <a:pPr algn="ctr" eaLnBrk="0" hangingPunct="0"/>
            <a:r>
              <a:rPr sz="2400" noProof="1">
                <a:solidFill>
                  <a:schemeClr val="bg1"/>
                </a:solidFill>
                <a:latin typeface="Arial" panose="02080604020202020204" pitchFamily="34" charset="0"/>
              </a:rPr>
              <a:t>chiến đấu và lực lượng </a:t>
            </a:r>
          </a:p>
          <a:p>
            <a:pPr algn="ctr" eaLnBrk="0" hangingPunct="0"/>
            <a:r>
              <a:rPr sz="2400" noProof="1">
                <a:solidFill>
                  <a:schemeClr val="bg1"/>
                </a:solidFill>
                <a:latin typeface="Arial" panose="02080604020202020204" pitchFamily="34" charset="0"/>
              </a:rPr>
              <a:t>quần chúng rộng rãi</a:t>
            </a:r>
            <a:endParaRPr sz="24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5025"/>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5525"/>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6025"/>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6525"/>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7" grpId="0" animBg="1" autoUpdateAnimBg="0"/>
      <p:bldP spid="28"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88FD3BFE-D682-4A08-B0C4-8B879D5E6F77}"/>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88066" name="Picture 15" descr="people008">
            <a:extLst>
              <a:ext uri="{FF2B5EF4-FFF2-40B4-BE49-F238E27FC236}">
                <a16:creationId xmlns:a16="http://schemas.microsoft.com/office/drawing/2014/main" id="{0072E50C-1FA4-4B23-B234-171512705A3E}"/>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52400" y="55626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Text Box 9">
            <a:extLst>
              <a:ext uri="{FF2B5EF4-FFF2-40B4-BE49-F238E27FC236}">
                <a16:creationId xmlns:a16="http://schemas.microsoft.com/office/drawing/2014/main" id="{05E53E5F-C665-4BC3-B163-9BEECB8BBE02}"/>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D404B04A-B0BF-4252-A390-76FA71057009}"/>
              </a:ext>
            </a:extLst>
          </p:cNvPr>
          <p:cNvSpPr txBox="1">
            <a:spLocks noChangeArrowheads="1"/>
          </p:cNvSpPr>
          <p:nvPr/>
        </p:nvSpPr>
        <p:spPr bwMode="auto">
          <a:xfrm>
            <a:off x="1676400" y="1227138"/>
            <a:ext cx="6629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Sự tổ chức bố trí lực lượng để tiến hành chiến tranh nhân dân và hoạt động tác chiến là:</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80FD351C-B77C-4294-BD14-7EE3FB1541CF}"/>
              </a:ext>
            </a:extLst>
          </p:cNvPr>
          <p:cNvSpPr>
            <a:spLocks noChangeArrowheads="1"/>
          </p:cNvSpPr>
          <p:nvPr/>
        </p:nvSpPr>
        <p:spPr bwMode="auto">
          <a:xfrm>
            <a:off x="865188" y="4030663"/>
            <a:ext cx="3379787" cy="998537"/>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000">
                <a:solidFill>
                  <a:schemeClr val="bg1"/>
                </a:solidFill>
              </a:rPr>
              <a:t>C. Thế trận chiến tranh </a:t>
            </a:r>
          </a:p>
          <a:p>
            <a:pPr algn="ctr" eaLnBrk="0" hangingPunct="0"/>
            <a:r>
              <a:rPr lang="en-US" altLang="en-US" sz="2000">
                <a:solidFill>
                  <a:schemeClr val="bg1"/>
                </a:solidFill>
              </a:rPr>
              <a:t>nhân dân</a:t>
            </a:r>
          </a:p>
        </p:txBody>
      </p:sp>
      <p:sp>
        <p:nvSpPr>
          <p:cNvPr id="65549" name="AutoShape 13">
            <a:extLst>
              <a:ext uri="{FF2B5EF4-FFF2-40B4-BE49-F238E27FC236}">
                <a16:creationId xmlns:a16="http://schemas.microsoft.com/office/drawing/2014/main" id="{6856482B-6325-48E7-9826-73E69E81545C}"/>
              </a:ext>
            </a:extLst>
          </p:cNvPr>
          <p:cNvSpPr>
            <a:spLocks noChangeArrowheads="1"/>
          </p:cNvSpPr>
          <p:nvPr/>
        </p:nvSpPr>
        <p:spPr bwMode="auto">
          <a:xfrm>
            <a:off x="815975" y="2514600"/>
            <a:ext cx="3352800" cy="10668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A. Khu vực phòng thủ </a:t>
            </a:r>
          </a:p>
          <a:p>
            <a:pPr algn="ctr" eaLnBrk="0" hangingPunct="0"/>
            <a:r>
              <a:rPr sz="2400" noProof="1">
                <a:solidFill>
                  <a:schemeClr val="bg1"/>
                </a:solidFill>
                <a:latin typeface="Arial" panose="02080604020202020204" pitchFamily="34" charset="0"/>
              </a:rPr>
              <a:t>toàn dân</a:t>
            </a:r>
            <a:endParaRPr sz="2400" b="1" noProof="1">
              <a:solidFill>
                <a:schemeClr val="bg1"/>
              </a:solidFill>
              <a:latin typeface="Arial" panose="02080604020202020204" pitchFamily="34" charset="0"/>
            </a:endParaRPr>
          </a:p>
        </p:txBody>
      </p:sp>
      <p:sp>
        <p:nvSpPr>
          <p:cNvPr id="88071" name="Text Box 16">
            <a:extLst>
              <a:ext uri="{FF2B5EF4-FFF2-40B4-BE49-F238E27FC236}">
                <a16:creationId xmlns:a16="http://schemas.microsoft.com/office/drawing/2014/main" id="{A11D3F18-DF34-49BF-85F8-0B9F69E16C55}"/>
              </a:ext>
            </a:extLst>
          </p:cNvPr>
          <p:cNvSpPr txBox="1">
            <a:spLocks noChangeArrowheads="1"/>
          </p:cNvSpPr>
          <p:nvPr/>
        </p:nvSpPr>
        <p:spPr bwMode="auto">
          <a:xfrm>
            <a:off x="284163" y="1295400"/>
            <a:ext cx="11080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17</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09587" name="Oval 19">
            <a:extLst>
              <a:ext uri="{FF2B5EF4-FFF2-40B4-BE49-F238E27FC236}">
                <a16:creationId xmlns:a16="http://schemas.microsoft.com/office/drawing/2014/main" id="{F60F4475-3372-4EE0-B077-25BF54E79FF2}"/>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88074" name="Picture 20" descr="ani32">
            <a:extLst>
              <a:ext uri="{FF2B5EF4-FFF2-40B4-BE49-F238E27FC236}">
                <a16:creationId xmlns:a16="http://schemas.microsoft.com/office/drawing/2014/main" id="{64D07E71-675E-444A-8BDD-64E2545E6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915275" y="59737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4D7998F0-A84B-4696-9237-3C2EF83A25E2}"/>
              </a:ext>
            </a:extLst>
          </p:cNvPr>
          <p:cNvSpPr>
            <a:spLocks noChangeArrowheads="1"/>
          </p:cNvSpPr>
          <p:nvPr/>
        </p:nvSpPr>
        <p:spPr bwMode="auto">
          <a:xfrm>
            <a:off x="4648200" y="610076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09590" name="Oval 22">
            <a:extLst>
              <a:ext uri="{FF2B5EF4-FFF2-40B4-BE49-F238E27FC236}">
                <a16:creationId xmlns:a16="http://schemas.microsoft.com/office/drawing/2014/main" id="{1902AF31-986E-49E0-86A4-56668BF8C8E7}"/>
              </a:ext>
            </a:extLst>
          </p:cNvPr>
          <p:cNvSpPr>
            <a:spLocks noChangeArrowheads="1"/>
          </p:cNvSpPr>
          <p:nvPr/>
        </p:nvSpPr>
        <p:spPr bwMode="auto">
          <a:xfrm>
            <a:off x="4648200" y="61071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09591" name="Oval 23">
            <a:extLst>
              <a:ext uri="{FF2B5EF4-FFF2-40B4-BE49-F238E27FC236}">
                <a16:creationId xmlns:a16="http://schemas.microsoft.com/office/drawing/2014/main" id="{D1B8D5BE-BA2F-4D37-9757-2E50974310D0}"/>
              </a:ext>
            </a:extLst>
          </p:cNvPr>
          <p:cNvSpPr>
            <a:spLocks noChangeArrowheads="1"/>
          </p:cNvSpPr>
          <p:nvPr/>
        </p:nvSpPr>
        <p:spPr bwMode="auto">
          <a:xfrm>
            <a:off x="4648200" y="60896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09592" name="Oval 24">
            <a:extLst>
              <a:ext uri="{FF2B5EF4-FFF2-40B4-BE49-F238E27FC236}">
                <a16:creationId xmlns:a16="http://schemas.microsoft.com/office/drawing/2014/main" id="{6EF6B60B-E496-470F-B43F-0D2EEE8345FB}"/>
              </a:ext>
            </a:extLst>
          </p:cNvPr>
          <p:cNvSpPr>
            <a:spLocks noChangeArrowheads="1"/>
          </p:cNvSpPr>
          <p:nvPr/>
        </p:nvSpPr>
        <p:spPr bwMode="auto">
          <a:xfrm>
            <a:off x="4648200" y="61071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09593" name="Oval 25">
            <a:extLst>
              <a:ext uri="{FF2B5EF4-FFF2-40B4-BE49-F238E27FC236}">
                <a16:creationId xmlns:a16="http://schemas.microsoft.com/office/drawing/2014/main" id="{9E2DB0D9-9CF1-415F-B11C-4046B22F2466}"/>
              </a:ext>
            </a:extLst>
          </p:cNvPr>
          <p:cNvSpPr>
            <a:spLocks noChangeArrowheads="1"/>
          </p:cNvSpPr>
          <p:nvPr/>
        </p:nvSpPr>
        <p:spPr bwMode="auto">
          <a:xfrm>
            <a:off x="4619625" y="61071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09594" name="Oval 26">
            <a:extLst>
              <a:ext uri="{FF2B5EF4-FFF2-40B4-BE49-F238E27FC236}">
                <a16:creationId xmlns:a16="http://schemas.microsoft.com/office/drawing/2014/main" id="{720CF7C1-F76E-4F38-91BE-0F7173C65A01}"/>
              </a:ext>
            </a:extLst>
          </p:cNvPr>
          <p:cNvSpPr>
            <a:spLocks noChangeArrowheads="1"/>
          </p:cNvSpPr>
          <p:nvPr/>
        </p:nvSpPr>
        <p:spPr bwMode="auto">
          <a:xfrm>
            <a:off x="4648200" y="60896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88081" name="Text Box 27">
            <a:extLst>
              <a:ext uri="{FF2B5EF4-FFF2-40B4-BE49-F238E27FC236}">
                <a16:creationId xmlns:a16="http://schemas.microsoft.com/office/drawing/2014/main" id="{B1EBC22E-D3AD-43D6-A37A-23FB429B6D6F}"/>
              </a:ext>
            </a:extLst>
          </p:cNvPr>
          <p:cNvSpPr txBox="1">
            <a:spLocks noChangeArrowheads="1"/>
          </p:cNvSpPr>
          <p:nvPr/>
        </p:nvSpPr>
        <p:spPr bwMode="auto">
          <a:xfrm>
            <a:off x="3276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09596" name="Text Box 28">
            <a:extLst>
              <a:ext uri="{FF2B5EF4-FFF2-40B4-BE49-F238E27FC236}">
                <a16:creationId xmlns:a16="http://schemas.microsoft.com/office/drawing/2014/main" id="{BDC1315A-9BB3-4CF2-9FF6-EF3BAF320B21}"/>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3">
            <a:extLst>
              <a:ext uri="{FF2B5EF4-FFF2-40B4-BE49-F238E27FC236}">
                <a16:creationId xmlns:a16="http://schemas.microsoft.com/office/drawing/2014/main" id="{CF9D701D-0B8A-49E2-A2BA-03C623D1E272}"/>
              </a:ext>
            </a:extLst>
          </p:cNvPr>
          <p:cNvSpPr>
            <a:spLocks noChangeArrowheads="1"/>
          </p:cNvSpPr>
          <p:nvPr/>
        </p:nvSpPr>
        <p:spPr bwMode="auto">
          <a:xfrm>
            <a:off x="4848225" y="2514600"/>
            <a:ext cx="3457575" cy="10668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B. Thế trận phòng thủ </a:t>
            </a:r>
          </a:p>
          <a:p>
            <a:pPr algn="ctr" eaLnBrk="0" hangingPunct="0"/>
            <a:r>
              <a:rPr sz="2400" noProof="1">
                <a:solidFill>
                  <a:schemeClr val="bg1"/>
                </a:solidFill>
                <a:latin typeface="Arial" panose="02080604020202020204" pitchFamily="34" charset="0"/>
              </a:rPr>
              <a:t>nhân dân</a:t>
            </a:r>
            <a:endParaRPr sz="2400" b="1" noProof="1">
              <a:solidFill>
                <a:schemeClr val="bg1"/>
              </a:solidFill>
              <a:latin typeface="Arial" panose="02080604020202020204" pitchFamily="34" charset="0"/>
            </a:endParaRPr>
          </a:p>
        </p:txBody>
      </p:sp>
      <p:sp>
        <p:nvSpPr>
          <p:cNvPr id="28" name="AutoShape 13">
            <a:extLst>
              <a:ext uri="{FF2B5EF4-FFF2-40B4-BE49-F238E27FC236}">
                <a16:creationId xmlns:a16="http://schemas.microsoft.com/office/drawing/2014/main" id="{3110C11C-0035-4B19-A180-837DE4FFC4F6}"/>
              </a:ext>
            </a:extLst>
          </p:cNvPr>
          <p:cNvSpPr>
            <a:spLocks noChangeArrowheads="1"/>
          </p:cNvSpPr>
          <p:nvPr/>
        </p:nvSpPr>
        <p:spPr bwMode="auto">
          <a:xfrm>
            <a:off x="4876800" y="3962400"/>
            <a:ext cx="3429000" cy="10668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Khu vực tác chiến </a:t>
            </a:r>
          </a:p>
          <a:p>
            <a:pPr algn="ctr" eaLnBrk="0" hangingPunct="0"/>
            <a:r>
              <a:rPr sz="2400" noProof="1">
                <a:solidFill>
                  <a:schemeClr val="bg1"/>
                </a:solidFill>
                <a:latin typeface="Arial" panose="02080604020202020204" pitchFamily="34" charset="0"/>
              </a:rPr>
              <a:t>toàn dân</a:t>
            </a:r>
            <a:endParaRPr sz="24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5175"/>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5675"/>
                            </p:stCondLst>
                            <p:childTnLst>
                              <p:par>
                                <p:cTn id="12" presetID="4" presetClass="entr" presetSubtype="32" fill="hold" grpId="0" nodeType="afterEffect">
                                  <p:stCondLst>
                                    <p:cond delay="0"/>
                                  </p:stCondLst>
                                  <p:childTnLst>
                                    <p:set>
                                      <p:cBhvr>
                                        <p:cTn id="13" dur="1" fill="hold">
                                          <p:stCondLst>
                                            <p:cond delay="0"/>
                                          </p:stCondLst>
                                        </p:cTn>
                                        <p:tgtEl>
                                          <p:spTgt spid="65549"/>
                                        </p:tgtEl>
                                        <p:attrNameLst>
                                          <p:attrName>style.visibility</p:attrName>
                                        </p:attrNameLst>
                                      </p:cBhvr>
                                      <p:to>
                                        <p:strVal val="visible"/>
                                      </p:to>
                                    </p:set>
                                    <p:animEffect transition="in" filter="box(out)">
                                      <p:cBhvr>
                                        <p:cTn id="14" dur="500"/>
                                        <p:tgtEl>
                                          <p:spTgt spid="65549"/>
                                        </p:tgtEl>
                                      </p:cBhvr>
                                    </p:animEffect>
                                  </p:childTnLst>
                                </p:cTn>
                              </p:par>
                            </p:childTnLst>
                          </p:cTn>
                        </p:par>
                        <p:par>
                          <p:cTn id="15" fill="hold" nodeType="afterGroup">
                            <p:stCondLst>
                              <p:cond delay="6175"/>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6675"/>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9" grpId="0" animBg="1" autoUpdateAnimBg="0"/>
      <p:bldP spid="27" grpId="0" animBg="1" autoUpdateAnimBg="0"/>
      <p:bldP spid="28"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Oval 2">
            <a:extLst>
              <a:ext uri="{FF2B5EF4-FFF2-40B4-BE49-F238E27FC236}">
                <a16:creationId xmlns:a16="http://schemas.microsoft.com/office/drawing/2014/main" id="{9A2AB757-3B1E-4DC8-B94A-4F55F4428C1E}"/>
              </a:ext>
            </a:extLst>
          </p:cNvPr>
          <p:cNvSpPr>
            <a:spLocks noChangeArrowheads="1"/>
          </p:cNvSpPr>
          <p:nvPr/>
        </p:nvSpPr>
        <p:spPr bwMode="auto">
          <a:xfrm>
            <a:off x="4419600" y="61039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89090" name="Picture 15" descr="people008">
            <a:extLst>
              <a:ext uri="{FF2B5EF4-FFF2-40B4-BE49-F238E27FC236}">
                <a16:creationId xmlns:a16="http://schemas.microsoft.com/office/drawing/2014/main" id="{16669C1B-4465-4242-9CCD-8B3F9D377AC1}"/>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6200" y="5800725"/>
            <a:ext cx="914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1" name="Text Box 9">
            <a:extLst>
              <a:ext uri="{FF2B5EF4-FFF2-40B4-BE49-F238E27FC236}">
                <a16:creationId xmlns:a16="http://schemas.microsoft.com/office/drawing/2014/main" id="{64905B79-DE09-474C-AEF1-C72D67E52775}"/>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34D5A317-0229-4546-A7DE-D19AF6645FB0}"/>
              </a:ext>
            </a:extLst>
          </p:cNvPr>
          <p:cNvSpPr txBox="1">
            <a:spLocks noChangeArrowheads="1"/>
          </p:cNvSpPr>
          <p:nvPr/>
        </p:nvSpPr>
        <p:spPr bwMode="auto">
          <a:xfrm>
            <a:off x="1163638" y="1143000"/>
            <a:ext cx="76152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Đối phó với thủ đoạn kết hợp tiến công từ bên ngoài vào với bạo loạn lật đổ từ bên trong của kẻ thù xâm lược, chúng ta phải kết hợp đấu tranh:</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02DEE1EB-0DE2-446B-987E-9134081AF5D6}"/>
              </a:ext>
            </a:extLst>
          </p:cNvPr>
          <p:cNvSpPr>
            <a:spLocks noChangeArrowheads="1"/>
          </p:cNvSpPr>
          <p:nvPr/>
        </p:nvSpPr>
        <p:spPr bwMode="auto">
          <a:xfrm>
            <a:off x="4695825" y="2571750"/>
            <a:ext cx="4143375" cy="139065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400">
                <a:solidFill>
                  <a:schemeClr val="bg1"/>
                </a:solidFill>
              </a:rPr>
              <a:t>B. Quân sự với bảo đảm </a:t>
            </a:r>
          </a:p>
          <a:p>
            <a:pPr algn="ctr" eaLnBrk="0" hangingPunct="0"/>
            <a:r>
              <a:rPr lang="en-US" altLang="en-US" sz="2400">
                <a:solidFill>
                  <a:schemeClr val="bg1"/>
                </a:solidFill>
              </a:rPr>
              <a:t>an ninh chính trị, trật tự an </a:t>
            </a:r>
          </a:p>
          <a:p>
            <a:pPr algn="ctr" eaLnBrk="0" hangingPunct="0"/>
            <a:r>
              <a:rPr lang="en-US" altLang="en-US" sz="2400">
                <a:solidFill>
                  <a:schemeClr val="bg1"/>
                </a:solidFill>
              </a:rPr>
              <a:t>toàn xã hội</a:t>
            </a:r>
          </a:p>
        </p:txBody>
      </p:sp>
      <p:sp>
        <p:nvSpPr>
          <p:cNvPr id="65546" name="AutoShape 10">
            <a:extLst>
              <a:ext uri="{FF2B5EF4-FFF2-40B4-BE49-F238E27FC236}">
                <a16:creationId xmlns:a16="http://schemas.microsoft.com/office/drawing/2014/main" id="{DC4A92BA-64FD-4913-A88B-CE4462FB775D}"/>
              </a:ext>
            </a:extLst>
          </p:cNvPr>
          <p:cNvSpPr>
            <a:spLocks noChangeArrowheads="1"/>
          </p:cNvSpPr>
          <p:nvPr/>
        </p:nvSpPr>
        <p:spPr bwMode="auto">
          <a:xfrm>
            <a:off x="228600" y="4191000"/>
            <a:ext cx="4229100" cy="14478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Vũ trang với trấn áp </a:t>
            </a:r>
          </a:p>
          <a:p>
            <a:pPr algn="ctr" eaLnBrk="0" hangingPunct="0"/>
            <a:r>
              <a:rPr sz="2400" noProof="1">
                <a:solidFill>
                  <a:schemeClr val="bg1"/>
                </a:solidFill>
                <a:latin typeface="Arial" panose="02080604020202020204" pitchFamily="34" charset="0"/>
              </a:rPr>
              <a:t>bọn phản cách mạng, giữ gìn </a:t>
            </a:r>
          </a:p>
          <a:p>
            <a:pPr algn="ctr" eaLnBrk="0" hangingPunct="0"/>
            <a:r>
              <a:rPr sz="2400" noProof="1">
                <a:solidFill>
                  <a:schemeClr val="bg1"/>
                </a:solidFill>
                <a:latin typeface="Arial" panose="02080604020202020204" pitchFamily="34" charset="0"/>
              </a:rPr>
              <a:t>trật tự xã hội</a:t>
            </a:r>
            <a:endParaRPr sz="2400" b="1" noProof="1">
              <a:solidFill>
                <a:schemeClr val="bg1"/>
              </a:solidFill>
              <a:latin typeface="Arial" panose="02080604020202020204" pitchFamily="34" charset="0"/>
            </a:endParaRPr>
          </a:p>
        </p:txBody>
      </p:sp>
      <p:sp>
        <p:nvSpPr>
          <p:cNvPr id="89095" name="Text Box 16">
            <a:extLst>
              <a:ext uri="{FF2B5EF4-FFF2-40B4-BE49-F238E27FC236}">
                <a16:creationId xmlns:a16="http://schemas.microsoft.com/office/drawing/2014/main" id="{CA34B60E-8D33-4E68-ADC7-28126E2AF7EC}"/>
              </a:ext>
            </a:extLst>
          </p:cNvPr>
          <p:cNvSpPr txBox="1">
            <a:spLocks noChangeArrowheads="1"/>
          </p:cNvSpPr>
          <p:nvPr/>
        </p:nvSpPr>
        <p:spPr bwMode="auto">
          <a:xfrm>
            <a:off x="55563" y="1295400"/>
            <a:ext cx="11080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18</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10611" name="Oval 19">
            <a:extLst>
              <a:ext uri="{FF2B5EF4-FFF2-40B4-BE49-F238E27FC236}">
                <a16:creationId xmlns:a16="http://schemas.microsoft.com/office/drawing/2014/main" id="{054A9E4E-1DF7-4471-B126-562C812218DD}"/>
              </a:ext>
            </a:extLst>
          </p:cNvPr>
          <p:cNvSpPr>
            <a:spLocks noChangeArrowheads="1"/>
          </p:cNvSpPr>
          <p:nvPr/>
        </p:nvSpPr>
        <p:spPr bwMode="auto">
          <a:xfrm>
            <a:off x="4411663" y="611822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89098" name="Picture 20" descr="ani32">
            <a:extLst>
              <a:ext uri="{FF2B5EF4-FFF2-40B4-BE49-F238E27FC236}">
                <a16:creationId xmlns:a16="http://schemas.microsoft.com/office/drawing/2014/main" id="{F9CA9B30-0B7E-4CC8-BB14-E78B024709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93075" y="61087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3" name="Oval 21">
            <a:extLst>
              <a:ext uri="{FF2B5EF4-FFF2-40B4-BE49-F238E27FC236}">
                <a16:creationId xmlns:a16="http://schemas.microsoft.com/office/drawing/2014/main" id="{5EBDC40F-CDB8-4E94-892F-898B54C894C7}"/>
              </a:ext>
            </a:extLst>
          </p:cNvPr>
          <p:cNvSpPr>
            <a:spLocks noChangeArrowheads="1"/>
          </p:cNvSpPr>
          <p:nvPr/>
        </p:nvSpPr>
        <p:spPr bwMode="auto">
          <a:xfrm>
            <a:off x="4419600" y="60912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10614" name="Oval 22">
            <a:extLst>
              <a:ext uri="{FF2B5EF4-FFF2-40B4-BE49-F238E27FC236}">
                <a16:creationId xmlns:a16="http://schemas.microsoft.com/office/drawing/2014/main" id="{B2B5D70C-914D-41D3-A21D-5971A6E3E83C}"/>
              </a:ext>
            </a:extLst>
          </p:cNvPr>
          <p:cNvSpPr>
            <a:spLocks noChangeArrowheads="1"/>
          </p:cNvSpPr>
          <p:nvPr/>
        </p:nvSpPr>
        <p:spPr bwMode="auto">
          <a:xfrm>
            <a:off x="4421188" y="61277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10615" name="Oval 23">
            <a:extLst>
              <a:ext uri="{FF2B5EF4-FFF2-40B4-BE49-F238E27FC236}">
                <a16:creationId xmlns:a16="http://schemas.microsoft.com/office/drawing/2014/main" id="{9F3A52C8-1007-41FB-A79A-EA30E9BD7573}"/>
              </a:ext>
            </a:extLst>
          </p:cNvPr>
          <p:cNvSpPr>
            <a:spLocks noChangeArrowheads="1"/>
          </p:cNvSpPr>
          <p:nvPr/>
        </p:nvSpPr>
        <p:spPr bwMode="auto">
          <a:xfrm>
            <a:off x="4411663" y="60912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10616" name="Oval 24">
            <a:extLst>
              <a:ext uri="{FF2B5EF4-FFF2-40B4-BE49-F238E27FC236}">
                <a16:creationId xmlns:a16="http://schemas.microsoft.com/office/drawing/2014/main" id="{FEEAEC12-300B-4112-8230-B0644AAB3624}"/>
              </a:ext>
            </a:extLst>
          </p:cNvPr>
          <p:cNvSpPr>
            <a:spLocks noChangeArrowheads="1"/>
          </p:cNvSpPr>
          <p:nvPr/>
        </p:nvSpPr>
        <p:spPr bwMode="auto">
          <a:xfrm>
            <a:off x="4411663" y="612457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10617" name="Oval 25">
            <a:extLst>
              <a:ext uri="{FF2B5EF4-FFF2-40B4-BE49-F238E27FC236}">
                <a16:creationId xmlns:a16="http://schemas.microsoft.com/office/drawing/2014/main" id="{B86ECD6D-E3AE-4178-94DF-2C7C3A595BF8}"/>
              </a:ext>
            </a:extLst>
          </p:cNvPr>
          <p:cNvSpPr>
            <a:spLocks noChangeArrowheads="1"/>
          </p:cNvSpPr>
          <p:nvPr/>
        </p:nvSpPr>
        <p:spPr bwMode="auto">
          <a:xfrm>
            <a:off x="4411663"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10618" name="Oval 26">
            <a:extLst>
              <a:ext uri="{FF2B5EF4-FFF2-40B4-BE49-F238E27FC236}">
                <a16:creationId xmlns:a16="http://schemas.microsoft.com/office/drawing/2014/main" id="{B5F44404-E554-4D9B-8F02-9567D398E64A}"/>
              </a:ext>
            </a:extLst>
          </p:cNvPr>
          <p:cNvSpPr>
            <a:spLocks noChangeArrowheads="1"/>
          </p:cNvSpPr>
          <p:nvPr/>
        </p:nvSpPr>
        <p:spPr bwMode="auto">
          <a:xfrm>
            <a:off x="4419600" y="613886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89105" name="Text Box 27">
            <a:extLst>
              <a:ext uri="{FF2B5EF4-FFF2-40B4-BE49-F238E27FC236}">
                <a16:creationId xmlns:a16="http://schemas.microsoft.com/office/drawing/2014/main" id="{DBFB95AD-36BF-48C2-8901-24EB7D090C4F}"/>
              </a:ext>
            </a:extLst>
          </p:cNvPr>
          <p:cNvSpPr txBox="1">
            <a:spLocks noChangeArrowheads="1"/>
          </p:cNvSpPr>
          <p:nvPr/>
        </p:nvSpPr>
        <p:spPr bwMode="auto">
          <a:xfrm>
            <a:off x="32004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10620" name="Text Box 28">
            <a:extLst>
              <a:ext uri="{FF2B5EF4-FFF2-40B4-BE49-F238E27FC236}">
                <a16:creationId xmlns:a16="http://schemas.microsoft.com/office/drawing/2014/main" id="{FB31D3CF-177B-420F-AC23-378C1AA1FA23}"/>
              </a:ext>
            </a:extLst>
          </p:cNvPr>
          <p:cNvSpPr txBox="1">
            <a:spLocks noChangeArrowheads="1"/>
          </p:cNvSpPr>
          <p:nvPr/>
        </p:nvSpPr>
        <p:spPr bwMode="auto">
          <a:xfrm>
            <a:off x="4267200" y="5997575"/>
            <a:ext cx="762000" cy="78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4121E764-A86F-4BA5-A3F7-24BB7646F064}"/>
              </a:ext>
            </a:extLst>
          </p:cNvPr>
          <p:cNvSpPr>
            <a:spLocks noChangeArrowheads="1"/>
          </p:cNvSpPr>
          <p:nvPr/>
        </p:nvSpPr>
        <p:spPr bwMode="auto">
          <a:xfrm>
            <a:off x="228600" y="2571750"/>
            <a:ext cx="4229100" cy="139065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A. Quân sự với bảo đảm</a:t>
            </a:r>
          </a:p>
          <a:p>
            <a:pPr algn="ctr" eaLnBrk="0" hangingPunct="0"/>
            <a:r>
              <a:rPr sz="2400" noProof="1">
                <a:solidFill>
                  <a:schemeClr val="bg1"/>
                </a:solidFill>
                <a:latin typeface="Arial" panose="02080604020202020204" pitchFamily="34" charset="0"/>
              </a:rPr>
              <a:t> an ninh chính trị nôi bộ và </a:t>
            </a:r>
          </a:p>
          <a:p>
            <a:pPr algn="ctr" eaLnBrk="0" hangingPunct="0"/>
            <a:r>
              <a:rPr sz="2400" noProof="1">
                <a:solidFill>
                  <a:schemeClr val="bg1"/>
                </a:solidFill>
                <a:latin typeface="Arial" panose="02080604020202020204" pitchFamily="34" charset="0"/>
              </a:rPr>
              <a:t>binh vận</a:t>
            </a:r>
            <a:endParaRPr sz="2400" b="1" noProof="1">
              <a:solidFill>
                <a:schemeClr val="bg1"/>
              </a:solidFill>
              <a:latin typeface="Arial" panose="02080604020202020204" pitchFamily="34" charset="0"/>
            </a:endParaRPr>
          </a:p>
        </p:txBody>
      </p:sp>
      <p:sp>
        <p:nvSpPr>
          <p:cNvPr id="28" name="AutoShape 10">
            <a:extLst>
              <a:ext uri="{FF2B5EF4-FFF2-40B4-BE49-F238E27FC236}">
                <a16:creationId xmlns:a16="http://schemas.microsoft.com/office/drawing/2014/main" id="{6AADCF7B-8571-4429-908C-4E86CAA4CFB5}"/>
              </a:ext>
            </a:extLst>
          </p:cNvPr>
          <p:cNvSpPr>
            <a:spLocks noChangeArrowheads="1"/>
          </p:cNvSpPr>
          <p:nvPr/>
        </p:nvSpPr>
        <p:spPr bwMode="auto">
          <a:xfrm>
            <a:off x="4711700" y="4191000"/>
            <a:ext cx="4127500" cy="14478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Chính trị với đấu tranh</a:t>
            </a:r>
          </a:p>
          <a:p>
            <a:pPr algn="ctr" eaLnBrk="0" hangingPunct="0"/>
            <a:r>
              <a:rPr sz="2400" noProof="1">
                <a:solidFill>
                  <a:schemeClr val="bg1"/>
                </a:solidFill>
                <a:latin typeface="Arial" panose="02080604020202020204" pitchFamily="34" charset="0"/>
              </a:rPr>
              <a:t> quân sự và trấn áp tội phạm,</a:t>
            </a:r>
          </a:p>
          <a:p>
            <a:pPr algn="ctr" eaLnBrk="0" hangingPunct="0"/>
            <a:r>
              <a:rPr sz="2400" noProof="1">
                <a:solidFill>
                  <a:schemeClr val="bg1"/>
                </a:solidFill>
                <a:latin typeface="Arial" panose="02080604020202020204" pitchFamily="34" charset="0"/>
              </a:rPr>
              <a:t> tệ nạn xã hội</a:t>
            </a:r>
            <a:endParaRPr lang="vi-VN" altLang="x-none" sz="24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8250"/>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8750"/>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9250"/>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9750"/>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7" grpId="0" animBg="1" autoUpdateAnimBg="0"/>
      <p:bldP spid="28"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Oval 2">
            <a:extLst>
              <a:ext uri="{FF2B5EF4-FFF2-40B4-BE49-F238E27FC236}">
                <a16:creationId xmlns:a16="http://schemas.microsoft.com/office/drawing/2014/main" id="{3F0629FE-A04A-4BAD-976B-FFEA628CC8ED}"/>
              </a:ext>
            </a:extLst>
          </p:cNvPr>
          <p:cNvSpPr>
            <a:spLocks noChangeArrowheads="1"/>
          </p:cNvSpPr>
          <p:nvPr/>
        </p:nvSpPr>
        <p:spPr bwMode="auto">
          <a:xfrm>
            <a:off x="4649788"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90114" name="Picture 15" descr="people008">
            <a:extLst>
              <a:ext uri="{FF2B5EF4-FFF2-40B4-BE49-F238E27FC236}">
                <a16:creationId xmlns:a16="http://schemas.microsoft.com/office/drawing/2014/main" id="{4E3EA9A3-6922-4128-95E4-E1ED97C9B369}"/>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Text Box 9">
            <a:extLst>
              <a:ext uri="{FF2B5EF4-FFF2-40B4-BE49-F238E27FC236}">
                <a16:creationId xmlns:a16="http://schemas.microsoft.com/office/drawing/2014/main" id="{9DDBA1E5-955E-4059-B824-4571062BFFE1}"/>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97FD2B02-A253-418E-B1A2-90B9C1FD14CE}"/>
              </a:ext>
            </a:extLst>
          </p:cNvPr>
          <p:cNvSpPr txBox="1">
            <a:spLocks noChangeArrowheads="1"/>
          </p:cNvSpPr>
          <p:nvPr/>
        </p:nvSpPr>
        <p:spPr bwMode="auto">
          <a:xfrm>
            <a:off x="1600200" y="1219200"/>
            <a:ext cx="7315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pPr>
            <a:r>
              <a:rPr lang="en-US" altLang="en-US" sz="2400" i="1"/>
              <a:t>Với tinh thần độc lập, tự chủ, tự lực, tự cường, để giành thắng lợi trong chiến tranh bảo vệ Tổ quốc, chúng ta phải quán triệt và thực hiện tốt quan điểm:</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5DC66E92-BCF9-402B-8E46-89BF04718673}"/>
              </a:ext>
            </a:extLst>
          </p:cNvPr>
          <p:cNvSpPr>
            <a:spLocks noChangeArrowheads="1"/>
          </p:cNvSpPr>
          <p:nvPr/>
        </p:nvSpPr>
        <p:spPr bwMode="auto">
          <a:xfrm>
            <a:off x="228600" y="4343400"/>
            <a:ext cx="4191000" cy="1714500"/>
          </a:xfrm>
          <a:prstGeom prst="flowChartTerminator">
            <a:avLst/>
          </a:prstGeom>
          <a:solidFill>
            <a:srgbClr val="92D050"/>
          </a:solidFill>
        </p:spPr>
        <p:style>
          <a:lnRef idx="3">
            <a:schemeClr val="lt1"/>
          </a:lnRef>
          <a:fillRef idx="1">
            <a:schemeClr val="accent2"/>
          </a:fillRef>
          <a:effectRef idx="1">
            <a:schemeClr val="accent2"/>
          </a:effectRef>
          <a:fontRef idx="minor">
            <a:schemeClr val="lt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8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stStyle>
          <a:p>
            <a:pPr eaLnBrk="1" hangingPunct="1"/>
            <a:r>
              <a:rPr sz="2400" noProof="1">
                <a:solidFill>
                  <a:srgbClr val="FFFFFF"/>
                </a:solidFill>
              </a:rPr>
              <a:t>C. Kết hợp kháng chiến với </a:t>
            </a:r>
          </a:p>
          <a:p>
            <a:pPr eaLnBrk="1" hangingPunct="1"/>
            <a:r>
              <a:rPr sz="2400" noProof="1">
                <a:solidFill>
                  <a:srgbClr val="FFFFFF"/>
                </a:solidFill>
              </a:rPr>
              <a:t>xây dựng, vừa kháng chiến</a:t>
            </a:r>
          </a:p>
          <a:p>
            <a:pPr eaLnBrk="1" hangingPunct="1"/>
            <a:r>
              <a:rPr sz="2400" noProof="1">
                <a:solidFill>
                  <a:srgbClr val="FFFFFF"/>
                </a:solidFill>
              </a:rPr>
              <a:t> vừa xây dựng, ra sức sản</a:t>
            </a:r>
          </a:p>
          <a:p>
            <a:pPr eaLnBrk="1" hangingPunct="1"/>
            <a:r>
              <a:rPr sz="2400" noProof="1">
                <a:solidFill>
                  <a:srgbClr val="FFFFFF"/>
                </a:solidFill>
              </a:rPr>
              <a:t> xuất, thực hành tiết kiệm</a:t>
            </a:r>
          </a:p>
        </p:txBody>
      </p:sp>
      <p:sp>
        <p:nvSpPr>
          <p:cNvPr id="65546" name="AutoShape 10">
            <a:extLst>
              <a:ext uri="{FF2B5EF4-FFF2-40B4-BE49-F238E27FC236}">
                <a16:creationId xmlns:a16="http://schemas.microsoft.com/office/drawing/2014/main" id="{96591794-5619-49EF-9DDA-B474FBB3F013}"/>
              </a:ext>
            </a:extLst>
          </p:cNvPr>
          <p:cNvSpPr>
            <a:spLocks noChangeArrowheads="1"/>
          </p:cNvSpPr>
          <p:nvPr/>
        </p:nvSpPr>
        <p:spPr bwMode="auto">
          <a:xfrm>
            <a:off x="4724400" y="4343400"/>
            <a:ext cx="4192588" cy="1714500"/>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8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stStyle>
          <a:p>
            <a:pPr algn="ctr"/>
            <a:r>
              <a:rPr sz="2400" noProof="1">
                <a:solidFill>
                  <a:srgbClr val="FFFFFF"/>
                </a:solidFill>
              </a:rPr>
              <a:t> D. Kết hợp kháng chiến với</a:t>
            </a:r>
          </a:p>
          <a:p>
            <a:pPr algn="ctr"/>
            <a:r>
              <a:rPr sz="2400" noProof="1">
                <a:solidFill>
                  <a:srgbClr val="FFFFFF"/>
                </a:solidFill>
              </a:rPr>
              <a:t> xây dựng nông thôn mới làm </a:t>
            </a:r>
          </a:p>
          <a:p>
            <a:pPr algn="ctr"/>
            <a:r>
              <a:rPr sz="2400" noProof="1">
                <a:solidFill>
                  <a:srgbClr val="FFFFFF"/>
                </a:solidFill>
              </a:rPr>
              <a:t>hậu phương vững chắc cho </a:t>
            </a:r>
          </a:p>
          <a:p>
            <a:pPr algn="ctr"/>
            <a:r>
              <a:rPr sz="2400" noProof="1">
                <a:solidFill>
                  <a:srgbClr val="FFFFFF"/>
                </a:solidFill>
              </a:rPr>
              <a:t>cuộc kháng chiến lâu dài</a:t>
            </a:r>
            <a:endParaRPr lang="vi-VN" altLang="x-none" sz="2400" b="1" noProof="1">
              <a:solidFill>
                <a:srgbClr val="FFFFFF"/>
              </a:solidFill>
            </a:endParaRPr>
          </a:p>
        </p:txBody>
      </p:sp>
      <p:sp>
        <p:nvSpPr>
          <p:cNvPr id="90119" name="Text Box 16">
            <a:extLst>
              <a:ext uri="{FF2B5EF4-FFF2-40B4-BE49-F238E27FC236}">
                <a16:creationId xmlns:a16="http://schemas.microsoft.com/office/drawing/2014/main" id="{C34679B7-27B0-45EF-A06C-20D796BEFE25}"/>
              </a:ext>
            </a:extLst>
          </p:cNvPr>
          <p:cNvSpPr txBox="1">
            <a:spLocks noChangeArrowheads="1"/>
          </p:cNvSpPr>
          <p:nvPr/>
        </p:nvSpPr>
        <p:spPr bwMode="auto">
          <a:xfrm>
            <a:off x="292100" y="1371600"/>
            <a:ext cx="1308100"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19</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11635" name="Oval 19">
            <a:extLst>
              <a:ext uri="{FF2B5EF4-FFF2-40B4-BE49-F238E27FC236}">
                <a16:creationId xmlns:a16="http://schemas.microsoft.com/office/drawing/2014/main" id="{2DF25622-5537-4A0F-9A75-44C3B591A5D4}"/>
              </a:ext>
            </a:extLst>
          </p:cNvPr>
          <p:cNvSpPr>
            <a:spLocks noChangeArrowheads="1"/>
          </p:cNvSpPr>
          <p:nvPr/>
        </p:nvSpPr>
        <p:spPr bwMode="auto">
          <a:xfrm>
            <a:off x="4651375"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90122" name="Picture 20" descr="ani32">
            <a:extLst>
              <a:ext uri="{FF2B5EF4-FFF2-40B4-BE49-F238E27FC236}">
                <a16:creationId xmlns:a16="http://schemas.microsoft.com/office/drawing/2014/main" id="{C9DE7439-4764-4C45-A748-2C4A98C3C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72438"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37" name="Oval 21">
            <a:extLst>
              <a:ext uri="{FF2B5EF4-FFF2-40B4-BE49-F238E27FC236}">
                <a16:creationId xmlns:a16="http://schemas.microsoft.com/office/drawing/2014/main" id="{5BC8C250-7A02-4D8D-883C-5D197883EB55}"/>
              </a:ext>
            </a:extLst>
          </p:cNvPr>
          <p:cNvSpPr>
            <a:spLocks noChangeArrowheads="1"/>
          </p:cNvSpPr>
          <p:nvPr/>
        </p:nvSpPr>
        <p:spPr bwMode="auto">
          <a:xfrm>
            <a:off x="4646613"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11638" name="Oval 22">
            <a:extLst>
              <a:ext uri="{FF2B5EF4-FFF2-40B4-BE49-F238E27FC236}">
                <a16:creationId xmlns:a16="http://schemas.microsoft.com/office/drawing/2014/main" id="{96A55AF4-5178-4CA9-A2C1-80338E83ADF3}"/>
              </a:ext>
            </a:extLst>
          </p:cNvPr>
          <p:cNvSpPr>
            <a:spLocks noChangeArrowheads="1"/>
          </p:cNvSpPr>
          <p:nvPr/>
        </p:nvSpPr>
        <p:spPr bwMode="auto">
          <a:xfrm>
            <a:off x="4646613"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11639" name="Oval 23">
            <a:extLst>
              <a:ext uri="{FF2B5EF4-FFF2-40B4-BE49-F238E27FC236}">
                <a16:creationId xmlns:a16="http://schemas.microsoft.com/office/drawing/2014/main" id="{0EC1BE01-ECF9-4BDD-9E97-49609C56D2E0}"/>
              </a:ext>
            </a:extLst>
          </p:cNvPr>
          <p:cNvSpPr>
            <a:spLocks noChangeArrowheads="1"/>
          </p:cNvSpPr>
          <p:nvPr/>
        </p:nvSpPr>
        <p:spPr bwMode="auto">
          <a:xfrm>
            <a:off x="4651375"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11640" name="Oval 24">
            <a:extLst>
              <a:ext uri="{FF2B5EF4-FFF2-40B4-BE49-F238E27FC236}">
                <a16:creationId xmlns:a16="http://schemas.microsoft.com/office/drawing/2014/main" id="{51DF71BD-07A5-4B8A-A798-E084CCBE0BD1}"/>
              </a:ext>
            </a:extLst>
          </p:cNvPr>
          <p:cNvSpPr>
            <a:spLocks noChangeArrowheads="1"/>
          </p:cNvSpPr>
          <p:nvPr/>
        </p:nvSpPr>
        <p:spPr bwMode="auto">
          <a:xfrm>
            <a:off x="4651375"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11641" name="Oval 25">
            <a:extLst>
              <a:ext uri="{FF2B5EF4-FFF2-40B4-BE49-F238E27FC236}">
                <a16:creationId xmlns:a16="http://schemas.microsoft.com/office/drawing/2014/main" id="{04DE3BA7-F52E-48CD-88E6-D0C896BE7CE5}"/>
              </a:ext>
            </a:extLst>
          </p:cNvPr>
          <p:cNvSpPr>
            <a:spLocks noChangeArrowheads="1"/>
          </p:cNvSpPr>
          <p:nvPr/>
        </p:nvSpPr>
        <p:spPr bwMode="auto">
          <a:xfrm>
            <a:off x="4651375"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11642" name="Oval 26">
            <a:extLst>
              <a:ext uri="{FF2B5EF4-FFF2-40B4-BE49-F238E27FC236}">
                <a16:creationId xmlns:a16="http://schemas.microsoft.com/office/drawing/2014/main" id="{4B8D1410-DA57-43F5-9C61-679F60154C0F}"/>
              </a:ext>
            </a:extLst>
          </p:cNvPr>
          <p:cNvSpPr>
            <a:spLocks noChangeArrowheads="1"/>
          </p:cNvSpPr>
          <p:nvPr/>
        </p:nvSpPr>
        <p:spPr bwMode="auto">
          <a:xfrm>
            <a:off x="46482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90129" name="Text Box 27">
            <a:extLst>
              <a:ext uri="{FF2B5EF4-FFF2-40B4-BE49-F238E27FC236}">
                <a16:creationId xmlns:a16="http://schemas.microsoft.com/office/drawing/2014/main" id="{86B8BB26-4CE2-4187-B044-25CB38295992}"/>
              </a:ext>
            </a:extLst>
          </p:cNvPr>
          <p:cNvSpPr txBox="1">
            <a:spLocks noChangeArrowheads="1"/>
          </p:cNvSpPr>
          <p:nvPr/>
        </p:nvSpPr>
        <p:spPr bwMode="auto">
          <a:xfrm>
            <a:off x="3276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11644" name="Text Box 28">
            <a:extLst>
              <a:ext uri="{FF2B5EF4-FFF2-40B4-BE49-F238E27FC236}">
                <a16:creationId xmlns:a16="http://schemas.microsoft.com/office/drawing/2014/main" id="{EBB82E9C-869C-4F9F-A4F2-45B876A35FAB}"/>
              </a:ext>
            </a:extLst>
          </p:cNvPr>
          <p:cNvSpPr txBox="1">
            <a:spLocks noChangeArrowheads="1"/>
          </p:cNvSpPr>
          <p:nvPr/>
        </p:nvSpPr>
        <p:spPr bwMode="auto">
          <a:xfrm>
            <a:off x="4468813" y="5997575"/>
            <a:ext cx="914400" cy="78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6" name="AutoShape 10">
            <a:extLst>
              <a:ext uri="{FF2B5EF4-FFF2-40B4-BE49-F238E27FC236}">
                <a16:creationId xmlns:a16="http://schemas.microsoft.com/office/drawing/2014/main" id="{9322719E-CAB8-4DCE-80C1-0B7EB59B3FC6}"/>
              </a:ext>
            </a:extLst>
          </p:cNvPr>
          <p:cNvSpPr>
            <a:spLocks noChangeArrowheads="1"/>
          </p:cNvSpPr>
          <p:nvPr/>
        </p:nvSpPr>
        <p:spPr bwMode="auto">
          <a:xfrm>
            <a:off x="228600" y="2506663"/>
            <a:ext cx="4191000" cy="1684337"/>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8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stStyle>
          <a:p>
            <a:pPr algn="ctr"/>
            <a:r>
              <a:rPr sz="2400" noProof="1">
                <a:solidFill>
                  <a:srgbClr val="FFFFFF"/>
                </a:solidFill>
              </a:rPr>
              <a:t> A. Kết hợp phát triển kinh </a:t>
            </a:r>
          </a:p>
          <a:p>
            <a:pPr algn="ctr"/>
            <a:r>
              <a:rPr sz="2400" noProof="1">
                <a:solidFill>
                  <a:srgbClr val="FFFFFF"/>
                </a:solidFill>
              </a:rPr>
              <a:t>tế với tăng cường củng cố khu</a:t>
            </a:r>
          </a:p>
          <a:p>
            <a:pPr algn="ctr"/>
            <a:r>
              <a:rPr sz="2400" noProof="1">
                <a:solidFill>
                  <a:srgbClr val="FFFFFF"/>
                </a:solidFill>
              </a:rPr>
              <a:t> vực phòng thủ, ra sức sản </a:t>
            </a:r>
          </a:p>
          <a:p>
            <a:pPr algn="ctr"/>
            <a:r>
              <a:rPr sz="2400" noProof="1">
                <a:solidFill>
                  <a:srgbClr val="FFFFFF"/>
                </a:solidFill>
              </a:rPr>
              <a:t>xuất kết hợp với tiết kiệm</a:t>
            </a:r>
            <a:endParaRPr lang="vi-VN" altLang="x-none" sz="2400" b="1" noProof="1">
              <a:solidFill>
                <a:srgbClr val="FFFFFF"/>
              </a:solidFill>
            </a:endParaRPr>
          </a:p>
        </p:txBody>
      </p:sp>
      <p:sp>
        <p:nvSpPr>
          <p:cNvPr id="27" name="AutoShape 10">
            <a:extLst>
              <a:ext uri="{FF2B5EF4-FFF2-40B4-BE49-F238E27FC236}">
                <a16:creationId xmlns:a16="http://schemas.microsoft.com/office/drawing/2014/main" id="{549C8ADB-9A52-4E29-874B-C19BCCD78A3C}"/>
              </a:ext>
            </a:extLst>
          </p:cNvPr>
          <p:cNvSpPr>
            <a:spLocks noChangeArrowheads="1"/>
          </p:cNvSpPr>
          <p:nvPr/>
        </p:nvSpPr>
        <p:spPr bwMode="auto">
          <a:xfrm>
            <a:off x="4724400" y="2506663"/>
            <a:ext cx="4192588" cy="1684337"/>
          </a:xfrm>
          <a:prstGeom prst="flowChartTerminator">
            <a:avLst/>
          </a:prstGeom>
        </p:spPr>
        <p:style>
          <a:lnRef idx="3">
            <a:schemeClr val="lt1"/>
          </a:lnRef>
          <a:fillRef idx="1">
            <a:schemeClr val="accent2"/>
          </a:fillRef>
          <a:effectRef idx="1">
            <a:schemeClr val="accent2"/>
          </a:effectRef>
          <a:fontRef idx="minor">
            <a:schemeClr val="lt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8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stStyle>
          <a:p>
            <a:pPr algn="ctr"/>
            <a:r>
              <a:rPr sz="2400" noProof="1">
                <a:solidFill>
                  <a:srgbClr val="FFFFFF"/>
                </a:solidFill>
              </a:rPr>
              <a:t> B. Kết hợp chiến đấu với </a:t>
            </a:r>
          </a:p>
          <a:p>
            <a:pPr algn="ctr"/>
            <a:r>
              <a:rPr sz="2400" noProof="1">
                <a:solidFill>
                  <a:srgbClr val="FFFFFF"/>
                </a:solidFill>
              </a:rPr>
              <a:t>sản xuất, vừa đánh địch vừa </a:t>
            </a:r>
          </a:p>
          <a:p>
            <a:pPr algn="ctr"/>
            <a:r>
              <a:rPr sz="2400" noProof="1">
                <a:solidFill>
                  <a:srgbClr val="FFFFFF"/>
                </a:solidFill>
              </a:rPr>
              <a:t>xây dựng hậu phương vững </a:t>
            </a:r>
          </a:p>
          <a:p>
            <a:pPr algn="ctr"/>
            <a:r>
              <a:rPr sz="2400" noProof="1">
                <a:solidFill>
                  <a:srgbClr val="FFFFFF"/>
                </a:solidFill>
              </a:rPr>
              <a:t>chắc và giữ gìn lực lượng</a:t>
            </a:r>
            <a:endParaRPr lang="vi-VN" altLang="x-none" sz="2400" b="1" noProof="1">
              <a:solidFill>
                <a:srgbClr val="FFFFFF"/>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9150"/>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9650"/>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10150"/>
                            </p:stCondLst>
                            <p:childTnLst>
                              <p:par>
                                <p:cTn id="16" presetID="4" presetClass="entr" presetSubtype="32"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ox(out)">
                                      <p:cBhvr>
                                        <p:cTn id="18" dur="500"/>
                                        <p:tgtEl>
                                          <p:spTgt spid="26"/>
                                        </p:tgtEl>
                                      </p:cBhvr>
                                    </p:animEffect>
                                  </p:childTnLst>
                                </p:cTn>
                              </p:par>
                            </p:childTnLst>
                          </p:cTn>
                        </p:par>
                        <p:par>
                          <p:cTn id="19" fill="hold" nodeType="afterGroup">
                            <p:stCondLst>
                              <p:cond delay="10650"/>
                            </p:stCondLst>
                            <p:childTnLst>
                              <p:par>
                                <p:cTn id="20" presetID="4" presetClass="entr" presetSubtype="32"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6" grpId="0" animBg="1" autoUpdateAnimBg="0"/>
      <p:bldP spid="27"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Oval 2">
            <a:extLst>
              <a:ext uri="{FF2B5EF4-FFF2-40B4-BE49-F238E27FC236}">
                <a16:creationId xmlns:a16="http://schemas.microsoft.com/office/drawing/2014/main" id="{0E13D9CD-BBF3-4DF2-BCC7-A5B29E6D8A34}"/>
              </a:ext>
            </a:extLst>
          </p:cNvPr>
          <p:cNvSpPr>
            <a:spLocks noChangeArrowheads="1"/>
          </p:cNvSpPr>
          <p:nvPr/>
        </p:nvSpPr>
        <p:spPr bwMode="auto">
          <a:xfrm>
            <a:off x="5133975"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91138" name="Picture 15" descr="people008">
            <a:extLst>
              <a:ext uri="{FF2B5EF4-FFF2-40B4-BE49-F238E27FC236}">
                <a16:creationId xmlns:a16="http://schemas.microsoft.com/office/drawing/2014/main" id="{6D95ABA0-1BC2-4555-9E54-7161862A930F}"/>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152400" y="5791200"/>
            <a:ext cx="838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Text Box 9">
            <a:extLst>
              <a:ext uri="{FF2B5EF4-FFF2-40B4-BE49-F238E27FC236}">
                <a16:creationId xmlns:a16="http://schemas.microsoft.com/office/drawing/2014/main" id="{822D64D9-9DB1-4E0A-B215-B5FE4CD22999}"/>
              </a:ext>
            </a:extLst>
          </p:cNvPr>
          <p:cNvSpPr txBox="1">
            <a:spLocks noChangeArrowheads="1"/>
          </p:cNvSpPr>
          <p:nvPr/>
        </p:nvSpPr>
        <p:spPr bwMode="auto">
          <a:xfrm>
            <a:off x="1981200" y="2667000"/>
            <a:ext cx="26670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sz="1400">
              <a:cs typeface="Arial" panose="020B0604020202020204" pitchFamily="34" charset="0"/>
            </a:endParaRPr>
          </a:p>
        </p:txBody>
      </p:sp>
      <p:sp>
        <p:nvSpPr>
          <p:cNvPr id="65540" name="Text Box 4">
            <a:extLst>
              <a:ext uri="{FF2B5EF4-FFF2-40B4-BE49-F238E27FC236}">
                <a16:creationId xmlns:a16="http://schemas.microsoft.com/office/drawing/2014/main" id="{8B5CAC30-1BA5-47AC-BD84-BD8E01FEE1F5}"/>
              </a:ext>
            </a:extLst>
          </p:cNvPr>
          <p:cNvSpPr txBox="1">
            <a:spLocks noChangeArrowheads="1"/>
          </p:cNvSpPr>
          <p:nvPr/>
        </p:nvSpPr>
        <p:spPr bwMode="auto">
          <a:xfrm>
            <a:off x="1524000" y="1290638"/>
            <a:ext cx="7391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pPr>
            <a:r>
              <a:rPr lang="en-US" altLang="en-US" sz="2400" i="1"/>
              <a:t>Để tiến hành chiến tranh toàn diện, Đảng phải có:</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20DAAF07-49B6-428B-AE89-F42A17B943DF}"/>
              </a:ext>
            </a:extLst>
          </p:cNvPr>
          <p:cNvSpPr>
            <a:spLocks noChangeArrowheads="1"/>
          </p:cNvSpPr>
          <p:nvPr/>
        </p:nvSpPr>
        <p:spPr bwMode="auto">
          <a:xfrm>
            <a:off x="4683125" y="4114800"/>
            <a:ext cx="4308475" cy="1497013"/>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a:solidFill>
                  <a:schemeClr val="bg1"/>
                </a:solidFill>
              </a:rPr>
              <a:t>D. Đường lối chiến lược, </a:t>
            </a:r>
          </a:p>
          <a:p>
            <a:pPr algn="ctr" eaLnBrk="0" hangingPunct="0"/>
            <a:r>
              <a:rPr lang="en-US" altLang="en-US">
                <a:solidFill>
                  <a:schemeClr val="bg1"/>
                </a:solidFill>
              </a:rPr>
              <a:t>sách lược đúng, tạo thế và lực </a:t>
            </a:r>
          </a:p>
          <a:p>
            <a:pPr algn="ctr" eaLnBrk="0" hangingPunct="0"/>
            <a:r>
              <a:rPr lang="en-US" altLang="en-US">
                <a:solidFill>
                  <a:schemeClr val="bg1"/>
                </a:solidFill>
              </a:rPr>
              <a:t>cho từng mặt trận</a:t>
            </a:r>
          </a:p>
        </p:txBody>
      </p:sp>
      <p:sp>
        <p:nvSpPr>
          <p:cNvPr id="65546" name="AutoShape 10">
            <a:extLst>
              <a:ext uri="{FF2B5EF4-FFF2-40B4-BE49-F238E27FC236}">
                <a16:creationId xmlns:a16="http://schemas.microsoft.com/office/drawing/2014/main" id="{387F752D-2B85-40D1-BEDC-D523E11AB832}"/>
              </a:ext>
            </a:extLst>
          </p:cNvPr>
          <p:cNvSpPr>
            <a:spLocks noChangeArrowheads="1"/>
          </p:cNvSpPr>
          <p:nvPr/>
        </p:nvSpPr>
        <p:spPr bwMode="auto">
          <a:xfrm>
            <a:off x="152400" y="2209800"/>
            <a:ext cx="4308475" cy="1511300"/>
          </a:xfrm>
          <a:prstGeom prst="flowChartTerminator">
            <a:avLst/>
          </a:prstGeom>
          <a:solidFill>
            <a:schemeClr val="accent6"/>
          </a:solidFill>
          <a:ln w="9525">
            <a:solidFill>
              <a:srgbClr val="3366FF"/>
            </a:solidFill>
            <a:miter lim="800000"/>
          </a:ln>
        </p:spPr>
        <p:txBody>
          <a:bodyPr wrap="none" anchor="ctr"/>
          <a:lstStyle/>
          <a:p>
            <a:pPr algn="ctr" eaLnBrk="0" hangingPunct="0"/>
            <a:r>
              <a:rPr noProof="1">
                <a:solidFill>
                  <a:schemeClr val="bg1"/>
                </a:solidFill>
                <a:latin typeface="Arial" panose="02080604020202020204" pitchFamily="34" charset="0"/>
              </a:rPr>
              <a:t> A. Chương trình hành động,</a:t>
            </a:r>
          </a:p>
          <a:p>
            <a:pPr algn="ctr" eaLnBrk="0" hangingPunct="0"/>
            <a:r>
              <a:rPr noProof="1">
                <a:solidFill>
                  <a:schemeClr val="bg1"/>
                </a:solidFill>
                <a:latin typeface="Arial" panose="02080604020202020204" pitchFamily="34" charset="0"/>
              </a:rPr>
              <a:t> tạo điều kiện thuận lợi cho </a:t>
            </a:r>
          </a:p>
          <a:p>
            <a:pPr algn="ctr" eaLnBrk="0" hangingPunct="0"/>
            <a:r>
              <a:rPr noProof="1">
                <a:solidFill>
                  <a:schemeClr val="bg1"/>
                </a:solidFill>
                <a:latin typeface="Arial" panose="02080604020202020204" pitchFamily="34" charset="0"/>
              </a:rPr>
              <a:t>từng mặt trận</a:t>
            </a:r>
            <a:endParaRPr lang="vi-VN" altLang="x-none" b="1" noProof="1">
              <a:solidFill>
                <a:schemeClr val="bg1"/>
              </a:solidFill>
              <a:latin typeface="Arial" panose="02080604020202020204" pitchFamily="34" charset="0"/>
            </a:endParaRPr>
          </a:p>
        </p:txBody>
      </p:sp>
      <p:sp>
        <p:nvSpPr>
          <p:cNvPr id="91143" name="Text Box 16">
            <a:extLst>
              <a:ext uri="{FF2B5EF4-FFF2-40B4-BE49-F238E27FC236}">
                <a16:creationId xmlns:a16="http://schemas.microsoft.com/office/drawing/2014/main" id="{DF704F6D-19E7-44E1-A421-15B32B1B9DDF}"/>
              </a:ext>
            </a:extLst>
          </p:cNvPr>
          <p:cNvSpPr txBox="1">
            <a:spLocks noChangeArrowheads="1"/>
          </p:cNvSpPr>
          <p:nvPr/>
        </p:nvSpPr>
        <p:spPr bwMode="auto">
          <a:xfrm>
            <a:off x="152400" y="1355725"/>
            <a:ext cx="1384300"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20</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12659" name="Oval 19">
            <a:extLst>
              <a:ext uri="{FF2B5EF4-FFF2-40B4-BE49-F238E27FC236}">
                <a16:creationId xmlns:a16="http://schemas.microsoft.com/office/drawing/2014/main" id="{3FE0704A-3DAD-4EA9-9E32-CB4182128C80}"/>
              </a:ext>
            </a:extLst>
          </p:cNvPr>
          <p:cNvSpPr>
            <a:spLocks noChangeArrowheads="1"/>
          </p:cNvSpPr>
          <p:nvPr/>
        </p:nvSpPr>
        <p:spPr bwMode="auto">
          <a:xfrm>
            <a:off x="51181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91146" name="Picture 20" descr="ani32">
            <a:extLst>
              <a:ext uri="{FF2B5EF4-FFF2-40B4-BE49-F238E27FC236}">
                <a16:creationId xmlns:a16="http://schemas.microsoft.com/office/drawing/2014/main" id="{1FB50F5D-1F19-4699-8B87-BD54F7846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772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1" name="Oval 21">
            <a:extLst>
              <a:ext uri="{FF2B5EF4-FFF2-40B4-BE49-F238E27FC236}">
                <a16:creationId xmlns:a16="http://schemas.microsoft.com/office/drawing/2014/main" id="{F6EFDB26-799D-4810-B4D3-D3D9FD6BE96F}"/>
              </a:ext>
            </a:extLst>
          </p:cNvPr>
          <p:cNvSpPr>
            <a:spLocks noChangeArrowheads="1"/>
          </p:cNvSpPr>
          <p:nvPr/>
        </p:nvSpPr>
        <p:spPr bwMode="auto">
          <a:xfrm>
            <a:off x="51054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12662" name="Oval 22">
            <a:extLst>
              <a:ext uri="{FF2B5EF4-FFF2-40B4-BE49-F238E27FC236}">
                <a16:creationId xmlns:a16="http://schemas.microsoft.com/office/drawing/2014/main" id="{06DDF028-785F-486B-A140-E3C28A42A70D}"/>
              </a:ext>
            </a:extLst>
          </p:cNvPr>
          <p:cNvSpPr>
            <a:spLocks noChangeArrowheads="1"/>
          </p:cNvSpPr>
          <p:nvPr/>
        </p:nvSpPr>
        <p:spPr bwMode="auto">
          <a:xfrm>
            <a:off x="51181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12663" name="Oval 23">
            <a:extLst>
              <a:ext uri="{FF2B5EF4-FFF2-40B4-BE49-F238E27FC236}">
                <a16:creationId xmlns:a16="http://schemas.microsoft.com/office/drawing/2014/main" id="{0EE24E6F-29C6-4880-B0BF-BFD5F25E099E}"/>
              </a:ext>
            </a:extLst>
          </p:cNvPr>
          <p:cNvSpPr>
            <a:spLocks noChangeArrowheads="1"/>
          </p:cNvSpPr>
          <p:nvPr/>
        </p:nvSpPr>
        <p:spPr bwMode="auto">
          <a:xfrm>
            <a:off x="51054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12664" name="Oval 24">
            <a:extLst>
              <a:ext uri="{FF2B5EF4-FFF2-40B4-BE49-F238E27FC236}">
                <a16:creationId xmlns:a16="http://schemas.microsoft.com/office/drawing/2014/main" id="{31A160E3-C7F9-47EE-8A7C-56B34B9C926A}"/>
              </a:ext>
            </a:extLst>
          </p:cNvPr>
          <p:cNvSpPr>
            <a:spLocks noChangeArrowheads="1"/>
          </p:cNvSpPr>
          <p:nvPr/>
        </p:nvSpPr>
        <p:spPr bwMode="auto">
          <a:xfrm>
            <a:off x="51054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12665" name="Oval 25">
            <a:extLst>
              <a:ext uri="{FF2B5EF4-FFF2-40B4-BE49-F238E27FC236}">
                <a16:creationId xmlns:a16="http://schemas.microsoft.com/office/drawing/2014/main" id="{53FC6011-1872-4DCF-803C-BFDC3FFC419B}"/>
              </a:ext>
            </a:extLst>
          </p:cNvPr>
          <p:cNvSpPr>
            <a:spLocks noChangeArrowheads="1"/>
          </p:cNvSpPr>
          <p:nvPr/>
        </p:nvSpPr>
        <p:spPr bwMode="auto">
          <a:xfrm>
            <a:off x="51054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12666" name="Oval 26">
            <a:extLst>
              <a:ext uri="{FF2B5EF4-FFF2-40B4-BE49-F238E27FC236}">
                <a16:creationId xmlns:a16="http://schemas.microsoft.com/office/drawing/2014/main" id="{6D88BCC1-837A-4FB8-A32F-08281449684B}"/>
              </a:ext>
            </a:extLst>
          </p:cNvPr>
          <p:cNvSpPr>
            <a:spLocks noChangeArrowheads="1"/>
          </p:cNvSpPr>
          <p:nvPr/>
        </p:nvSpPr>
        <p:spPr bwMode="auto">
          <a:xfrm>
            <a:off x="51054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91153" name="Text Box 27">
            <a:extLst>
              <a:ext uri="{FF2B5EF4-FFF2-40B4-BE49-F238E27FC236}">
                <a16:creationId xmlns:a16="http://schemas.microsoft.com/office/drawing/2014/main" id="{F44FB08C-B1C5-4D14-9E4B-4C0BC845C3B8}"/>
              </a:ext>
            </a:extLst>
          </p:cNvPr>
          <p:cNvSpPr txBox="1">
            <a:spLocks noChangeArrowheads="1"/>
          </p:cNvSpPr>
          <p:nvPr/>
        </p:nvSpPr>
        <p:spPr bwMode="auto">
          <a:xfrm>
            <a:off x="37465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12668" name="Text Box 28">
            <a:extLst>
              <a:ext uri="{FF2B5EF4-FFF2-40B4-BE49-F238E27FC236}">
                <a16:creationId xmlns:a16="http://schemas.microsoft.com/office/drawing/2014/main" id="{B7BB8538-4EE8-4BEC-A247-1ADF1052642E}"/>
              </a:ext>
            </a:extLst>
          </p:cNvPr>
          <p:cNvSpPr txBox="1">
            <a:spLocks noChangeArrowheads="1"/>
          </p:cNvSpPr>
          <p:nvPr/>
        </p:nvSpPr>
        <p:spPr bwMode="auto">
          <a:xfrm>
            <a:off x="4953000" y="5997575"/>
            <a:ext cx="685800" cy="78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3DA82FD6-5E77-4C56-AC99-87F1F902FAF7}"/>
              </a:ext>
            </a:extLst>
          </p:cNvPr>
          <p:cNvSpPr>
            <a:spLocks noChangeArrowheads="1"/>
          </p:cNvSpPr>
          <p:nvPr/>
        </p:nvSpPr>
        <p:spPr bwMode="auto">
          <a:xfrm>
            <a:off x="152400" y="4114800"/>
            <a:ext cx="4308475" cy="1497013"/>
          </a:xfrm>
          <a:prstGeom prst="flowChartTerminator">
            <a:avLst/>
          </a:prstGeom>
          <a:solidFill>
            <a:schemeClr val="accent6"/>
          </a:solidFill>
          <a:ln w="9525">
            <a:solidFill>
              <a:srgbClr val="3366FF"/>
            </a:solidFill>
            <a:miter lim="800000"/>
          </a:ln>
        </p:spPr>
        <p:txBody>
          <a:bodyPr wrap="none" anchor="ctr"/>
          <a:lstStyle/>
          <a:p>
            <a:pPr algn="ctr" eaLnBrk="0" hangingPunct="0"/>
            <a:r>
              <a:rPr noProof="1">
                <a:solidFill>
                  <a:schemeClr val="bg1"/>
                </a:solidFill>
                <a:latin typeface="Arial" panose="02080604020202020204" pitchFamily="34" charset="0"/>
              </a:rPr>
              <a:t> C. Kế hoạch hoạt động cụ </a:t>
            </a:r>
          </a:p>
          <a:p>
            <a:pPr algn="ctr" eaLnBrk="0" hangingPunct="0"/>
            <a:r>
              <a:rPr noProof="1">
                <a:solidFill>
                  <a:schemeClr val="bg1"/>
                </a:solidFill>
                <a:latin typeface="Arial" panose="02080604020202020204" pitchFamily="34" charset="0"/>
              </a:rPr>
              <a:t>thể cho từng mặt trận hoạt </a:t>
            </a:r>
          </a:p>
          <a:p>
            <a:pPr algn="ctr" eaLnBrk="0" hangingPunct="0"/>
            <a:r>
              <a:rPr noProof="1">
                <a:solidFill>
                  <a:schemeClr val="bg1"/>
                </a:solidFill>
                <a:latin typeface="Arial" panose="02080604020202020204" pitchFamily="34" charset="0"/>
              </a:rPr>
              <a:t>động đúng thời điểm</a:t>
            </a:r>
            <a:endParaRPr b="1" noProof="1">
              <a:solidFill>
                <a:schemeClr val="bg1"/>
              </a:solidFill>
              <a:latin typeface="Arial" panose="02080604020202020204" pitchFamily="34" charset="0"/>
            </a:endParaRPr>
          </a:p>
        </p:txBody>
      </p:sp>
      <p:sp>
        <p:nvSpPr>
          <p:cNvPr id="28" name="AutoShape 10">
            <a:extLst>
              <a:ext uri="{FF2B5EF4-FFF2-40B4-BE49-F238E27FC236}">
                <a16:creationId xmlns:a16="http://schemas.microsoft.com/office/drawing/2014/main" id="{70D7B92A-47AC-4BDC-91A7-CFA30794C34D}"/>
              </a:ext>
            </a:extLst>
          </p:cNvPr>
          <p:cNvSpPr>
            <a:spLocks noChangeArrowheads="1"/>
          </p:cNvSpPr>
          <p:nvPr/>
        </p:nvSpPr>
        <p:spPr bwMode="auto">
          <a:xfrm>
            <a:off x="4683125" y="2209800"/>
            <a:ext cx="4308475" cy="1511300"/>
          </a:xfrm>
          <a:prstGeom prst="flowChartTerminator">
            <a:avLst/>
          </a:prstGeom>
          <a:solidFill>
            <a:schemeClr val="accent6"/>
          </a:solidFill>
          <a:ln w="9525">
            <a:solidFill>
              <a:srgbClr val="3366FF"/>
            </a:solidFill>
            <a:miter lim="800000"/>
          </a:ln>
        </p:spPr>
        <p:txBody>
          <a:bodyPr wrap="none" anchor="ctr"/>
          <a:lstStyle/>
          <a:p>
            <a:pPr algn="ctr" eaLnBrk="0" hangingPunct="0"/>
            <a:r>
              <a:rPr noProof="1">
                <a:solidFill>
                  <a:schemeClr val="bg1"/>
                </a:solidFill>
                <a:latin typeface="Arial" panose="02080604020202020204" pitchFamily="34" charset="0"/>
              </a:rPr>
              <a:t> B. Chủ trương tuyên truyền</a:t>
            </a:r>
          </a:p>
          <a:p>
            <a:pPr algn="ctr" eaLnBrk="0" hangingPunct="0"/>
            <a:r>
              <a:rPr noProof="1">
                <a:solidFill>
                  <a:schemeClr val="bg1"/>
                </a:solidFill>
                <a:latin typeface="Arial" panose="02080604020202020204" pitchFamily="34" charset="0"/>
              </a:rPr>
              <a:t> vận động nhân dân đoàn kết </a:t>
            </a:r>
          </a:p>
          <a:p>
            <a:pPr algn="ctr" eaLnBrk="0" hangingPunct="0"/>
            <a:r>
              <a:rPr noProof="1">
                <a:solidFill>
                  <a:schemeClr val="bg1"/>
                </a:solidFill>
                <a:latin typeface="Arial" panose="02080604020202020204" pitchFamily="34" charset="0"/>
              </a:rPr>
              <a:t>thống nhất về ý chí</a:t>
            </a:r>
            <a:endParaRPr lang="vi-VN" altLang="x-none"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3000"/>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3500"/>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4000"/>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4500"/>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7" grpId="0" animBg="1" autoUpdateAnimBg="0"/>
      <p:bldP spid="28"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Oval 2">
            <a:extLst>
              <a:ext uri="{FF2B5EF4-FFF2-40B4-BE49-F238E27FC236}">
                <a16:creationId xmlns:a16="http://schemas.microsoft.com/office/drawing/2014/main" id="{7BBE5D9D-9D44-42E6-BCB7-1E8250C2D80B}"/>
              </a:ext>
            </a:extLst>
          </p:cNvPr>
          <p:cNvSpPr>
            <a:spLocks noChangeArrowheads="1"/>
          </p:cNvSpPr>
          <p:nvPr/>
        </p:nvSpPr>
        <p:spPr bwMode="auto">
          <a:xfrm>
            <a:off x="47371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92162" name="Picture 15" descr="people008">
            <a:extLst>
              <a:ext uri="{FF2B5EF4-FFF2-40B4-BE49-F238E27FC236}">
                <a16:creationId xmlns:a16="http://schemas.microsoft.com/office/drawing/2014/main" id="{718F51F3-5F60-4D7B-A811-AD59804D80AD}"/>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76A51CF7-3601-4650-A602-2D20E4062A7C}"/>
              </a:ext>
            </a:extLst>
          </p:cNvPr>
          <p:cNvSpPr txBox="1">
            <a:spLocks noChangeArrowheads="1"/>
          </p:cNvSpPr>
          <p:nvPr/>
        </p:nvSpPr>
        <p:spPr bwMode="auto">
          <a:xfrm>
            <a:off x="1371600" y="1219200"/>
            <a:ext cx="7391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Đối với dân tộc ta, tiến hành chiến tranh toàn dân không những là truyền thống mà còn là:</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0E50CA5C-6CA7-4872-A7C4-DAA00DC01811}"/>
              </a:ext>
            </a:extLst>
          </p:cNvPr>
          <p:cNvSpPr>
            <a:spLocks noChangeArrowheads="1"/>
          </p:cNvSpPr>
          <p:nvPr/>
        </p:nvSpPr>
        <p:spPr bwMode="auto">
          <a:xfrm>
            <a:off x="533400" y="2209800"/>
            <a:ext cx="3924300" cy="12954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400">
                <a:solidFill>
                  <a:schemeClr val="bg1"/>
                </a:solidFill>
              </a:rPr>
              <a:t>A. Quy luật giành thắng </a:t>
            </a:r>
          </a:p>
          <a:p>
            <a:pPr algn="ctr" eaLnBrk="0" hangingPunct="0"/>
            <a:r>
              <a:rPr lang="en-US" altLang="en-US" sz="2400">
                <a:solidFill>
                  <a:schemeClr val="bg1"/>
                </a:solidFill>
              </a:rPr>
              <a:t>lợi trong chiến tranh</a:t>
            </a:r>
          </a:p>
        </p:txBody>
      </p:sp>
      <p:sp>
        <p:nvSpPr>
          <p:cNvPr id="65549" name="AutoShape 13">
            <a:extLst>
              <a:ext uri="{FF2B5EF4-FFF2-40B4-BE49-F238E27FC236}">
                <a16:creationId xmlns:a16="http://schemas.microsoft.com/office/drawing/2014/main" id="{D1A4B8A4-7C37-4BB5-8F46-B6D103D9864A}"/>
              </a:ext>
            </a:extLst>
          </p:cNvPr>
          <p:cNvSpPr>
            <a:spLocks noChangeArrowheads="1"/>
          </p:cNvSpPr>
          <p:nvPr/>
        </p:nvSpPr>
        <p:spPr bwMode="auto">
          <a:xfrm>
            <a:off x="4849813" y="4038600"/>
            <a:ext cx="3913187" cy="12700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Cơ sở, nền tảng giành </a:t>
            </a:r>
          </a:p>
          <a:p>
            <a:pPr algn="ctr" eaLnBrk="0" hangingPunct="0"/>
            <a:r>
              <a:rPr sz="2400" noProof="1">
                <a:solidFill>
                  <a:schemeClr val="bg1"/>
                </a:solidFill>
                <a:latin typeface="Arial" panose="02080604020202020204" pitchFamily="34" charset="0"/>
              </a:rPr>
              <a:t>thắng lợi trong chiến tranh </a:t>
            </a:r>
            <a:endParaRPr lang="vi-VN" altLang="x-none" sz="2400" b="1" noProof="1">
              <a:solidFill>
                <a:schemeClr val="bg1"/>
              </a:solidFill>
              <a:latin typeface="Arial" panose="02080604020202020204" pitchFamily="34" charset="0"/>
            </a:endParaRPr>
          </a:p>
        </p:txBody>
      </p:sp>
      <p:sp>
        <p:nvSpPr>
          <p:cNvPr id="92166" name="Text Box 16">
            <a:extLst>
              <a:ext uri="{FF2B5EF4-FFF2-40B4-BE49-F238E27FC236}">
                <a16:creationId xmlns:a16="http://schemas.microsoft.com/office/drawing/2014/main" id="{80F87BF3-1CCB-4F2C-BBBA-8B434697E2D2}"/>
              </a:ext>
            </a:extLst>
          </p:cNvPr>
          <p:cNvSpPr txBox="1">
            <a:spLocks noChangeArrowheads="1"/>
          </p:cNvSpPr>
          <p:nvPr/>
        </p:nvSpPr>
        <p:spPr bwMode="auto">
          <a:xfrm>
            <a:off x="76200" y="1406525"/>
            <a:ext cx="11080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21</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13683" name="Oval 19">
            <a:extLst>
              <a:ext uri="{FF2B5EF4-FFF2-40B4-BE49-F238E27FC236}">
                <a16:creationId xmlns:a16="http://schemas.microsoft.com/office/drawing/2014/main" id="{642DB6A5-2980-4965-8D22-2A1AAA324426}"/>
              </a:ext>
            </a:extLst>
          </p:cNvPr>
          <p:cNvSpPr>
            <a:spLocks noChangeArrowheads="1"/>
          </p:cNvSpPr>
          <p:nvPr/>
        </p:nvSpPr>
        <p:spPr bwMode="auto">
          <a:xfrm>
            <a:off x="47371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92169" name="Picture 20" descr="ani32">
            <a:extLst>
              <a:ext uri="{FF2B5EF4-FFF2-40B4-BE49-F238E27FC236}">
                <a16:creationId xmlns:a16="http://schemas.microsoft.com/office/drawing/2014/main" id="{3E777C21-9E92-4F51-9392-F5C12771A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1153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5" name="Oval 21">
            <a:extLst>
              <a:ext uri="{FF2B5EF4-FFF2-40B4-BE49-F238E27FC236}">
                <a16:creationId xmlns:a16="http://schemas.microsoft.com/office/drawing/2014/main" id="{32B2AD5D-D39B-42E6-8F60-5794E8ACAA6E}"/>
              </a:ext>
            </a:extLst>
          </p:cNvPr>
          <p:cNvSpPr>
            <a:spLocks noChangeArrowheads="1"/>
          </p:cNvSpPr>
          <p:nvPr/>
        </p:nvSpPr>
        <p:spPr bwMode="auto">
          <a:xfrm>
            <a:off x="47371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13686" name="Oval 22">
            <a:extLst>
              <a:ext uri="{FF2B5EF4-FFF2-40B4-BE49-F238E27FC236}">
                <a16:creationId xmlns:a16="http://schemas.microsoft.com/office/drawing/2014/main" id="{CBA3C390-B5EF-410A-A75A-4EF7F59046D6}"/>
              </a:ext>
            </a:extLst>
          </p:cNvPr>
          <p:cNvSpPr>
            <a:spLocks noChangeArrowheads="1"/>
          </p:cNvSpPr>
          <p:nvPr/>
        </p:nvSpPr>
        <p:spPr bwMode="auto">
          <a:xfrm>
            <a:off x="47371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13687" name="Oval 23">
            <a:extLst>
              <a:ext uri="{FF2B5EF4-FFF2-40B4-BE49-F238E27FC236}">
                <a16:creationId xmlns:a16="http://schemas.microsoft.com/office/drawing/2014/main" id="{2B1E7BAE-51DA-493F-B49F-2A4D8EDE04FB}"/>
              </a:ext>
            </a:extLst>
          </p:cNvPr>
          <p:cNvSpPr>
            <a:spLocks noChangeArrowheads="1"/>
          </p:cNvSpPr>
          <p:nvPr/>
        </p:nvSpPr>
        <p:spPr bwMode="auto">
          <a:xfrm>
            <a:off x="47371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13688" name="Oval 24">
            <a:extLst>
              <a:ext uri="{FF2B5EF4-FFF2-40B4-BE49-F238E27FC236}">
                <a16:creationId xmlns:a16="http://schemas.microsoft.com/office/drawing/2014/main" id="{6602203D-46E9-4F91-A8AE-65FB57C9307B}"/>
              </a:ext>
            </a:extLst>
          </p:cNvPr>
          <p:cNvSpPr>
            <a:spLocks noChangeArrowheads="1"/>
          </p:cNvSpPr>
          <p:nvPr/>
        </p:nvSpPr>
        <p:spPr bwMode="auto">
          <a:xfrm>
            <a:off x="47371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13689" name="Oval 25">
            <a:extLst>
              <a:ext uri="{FF2B5EF4-FFF2-40B4-BE49-F238E27FC236}">
                <a16:creationId xmlns:a16="http://schemas.microsoft.com/office/drawing/2014/main" id="{0B2BC0AB-FF96-44F3-9930-A15B5769EF86}"/>
              </a:ext>
            </a:extLst>
          </p:cNvPr>
          <p:cNvSpPr>
            <a:spLocks noChangeArrowheads="1"/>
          </p:cNvSpPr>
          <p:nvPr/>
        </p:nvSpPr>
        <p:spPr bwMode="auto">
          <a:xfrm>
            <a:off x="47371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13690" name="Oval 26">
            <a:extLst>
              <a:ext uri="{FF2B5EF4-FFF2-40B4-BE49-F238E27FC236}">
                <a16:creationId xmlns:a16="http://schemas.microsoft.com/office/drawing/2014/main" id="{F60CC97F-6C34-4BEA-B59B-1610B4190933}"/>
              </a:ext>
            </a:extLst>
          </p:cNvPr>
          <p:cNvSpPr>
            <a:spLocks noChangeArrowheads="1"/>
          </p:cNvSpPr>
          <p:nvPr/>
        </p:nvSpPr>
        <p:spPr bwMode="auto">
          <a:xfrm>
            <a:off x="47371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92176" name="Text Box 27">
            <a:extLst>
              <a:ext uri="{FF2B5EF4-FFF2-40B4-BE49-F238E27FC236}">
                <a16:creationId xmlns:a16="http://schemas.microsoft.com/office/drawing/2014/main" id="{100549D6-41A7-458F-838F-616B25F5895F}"/>
              </a:ext>
            </a:extLst>
          </p:cNvPr>
          <p:cNvSpPr txBox="1">
            <a:spLocks noChangeArrowheads="1"/>
          </p:cNvSpPr>
          <p:nvPr/>
        </p:nvSpPr>
        <p:spPr bwMode="auto">
          <a:xfrm>
            <a:off x="3429000" y="61864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13692" name="Text Box 28">
            <a:extLst>
              <a:ext uri="{FF2B5EF4-FFF2-40B4-BE49-F238E27FC236}">
                <a16:creationId xmlns:a16="http://schemas.microsoft.com/office/drawing/2014/main" id="{8CC16309-E6C8-46AE-9CDF-65CD7827B409}"/>
              </a:ext>
            </a:extLst>
          </p:cNvPr>
          <p:cNvSpPr txBox="1">
            <a:spLocks noChangeArrowheads="1"/>
          </p:cNvSpPr>
          <p:nvPr/>
        </p:nvSpPr>
        <p:spPr bwMode="auto">
          <a:xfrm>
            <a:off x="4572000" y="6002338"/>
            <a:ext cx="6858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6" name="AutoShape 13">
            <a:extLst>
              <a:ext uri="{FF2B5EF4-FFF2-40B4-BE49-F238E27FC236}">
                <a16:creationId xmlns:a16="http://schemas.microsoft.com/office/drawing/2014/main" id="{0029B3C5-D23B-4DDB-BEB8-D3E736BED67E}"/>
              </a:ext>
            </a:extLst>
          </p:cNvPr>
          <p:cNvSpPr>
            <a:spLocks noChangeArrowheads="1"/>
          </p:cNvSpPr>
          <p:nvPr/>
        </p:nvSpPr>
        <p:spPr bwMode="auto">
          <a:xfrm>
            <a:off x="533400" y="4038600"/>
            <a:ext cx="3924300" cy="12700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Quy luật đi đến kết </a:t>
            </a:r>
          </a:p>
          <a:p>
            <a:pPr algn="ctr" eaLnBrk="0" hangingPunct="0"/>
            <a:r>
              <a:rPr sz="2400" noProof="1">
                <a:solidFill>
                  <a:schemeClr val="bg1"/>
                </a:solidFill>
                <a:latin typeface="Arial" panose="02080604020202020204" pitchFamily="34" charset="0"/>
              </a:rPr>
              <a:t>cục chiến tranh thắng lợi</a:t>
            </a:r>
            <a:endParaRPr lang="vi-VN" altLang="x-none" sz="2400" b="1" noProof="1">
              <a:solidFill>
                <a:schemeClr val="bg1"/>
              </a:solidFill>
              <a:latin typeface="Arial" panose="02080604020202020204" pitchFamily="34" charset="0"/>
            </a:endParaRPr>
          </a:p>
        </p:txBody>
      </p:sp>
      <p:sp>
        <p:nvSpPr>
          <p:cNvPr id="27" name="AutoShape 13">
            <a:extLst>
              <a:ext uri="{FF2B5EF4-FFF2-40B4-BE49-F238E27FC236}">
                <a16:creationId xmlns:a16="http://schemas.microsoft.com/office/drawing/2014/main" id="{0067F264-AF14-422A-A495-D71CEA98AB4C}"/>
              </a:ext>
            </a:extLst>
          </p:cNvPr>
          <p:cNvSpPr>
            <a:spLocks noChangeArrowheads="1"/>
          </p:cNvSpPr>
          <p:nvPr/>
        </p:nvSpPr>
        <p:spPr bwMode="auto">
          <a:xfrm>
            <a:off x="4849813" y="2209800"/>
            <a:ext cx="3913187" cy="12954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B. Điều kiện tiên quyết </a:t>
            </a:r>
          </a:p>
          <a:p>
            <a:pPr algn="ctr" eaLnBrk="0" hangingPunct="0"/>
            <a:r>
              <a:rPr sz="2400" noProof="1">
                <a:solidFill>
                  <a:schemeClr val="bg1"/>
                </a:solidFill>
                <a:latin typeface="Arial" panose="02080604020202020204" pitchFamily="34" charset="0"/>
              </a:rPr>
              <a:t>đánh thắng kẻ thù xâm lược</a:t>
            </a:r>
            <a:endParaRPr lang="vi-VN" altLang="x-none" sz="24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5325"/>
                            </p:stCondLst>
                            <p:childTnLst>
                              <p:par>
                                <p:cTn id="8" presetID="4" presetClass="entr" presetSubtype="32" fill="hold" grpId="0" nodeType="afterEffect">
                                  <p:stCondLst>
                                    <p:cond delay="0"/>
                                  </p:stCondLst>
                                  <p:childTnLst>
                                    <p:set>
                                      <p:cBhvr>
                                        <p:cTn id="9" dur="1" fill="hold">
                                          <p:stCondLst>
                                            <p:cond delay="0"/>
                                          </p:stCondLst>
                                        </p:cTn>
                                        <p:tgtEl>
                                          <p:spTgt spid="65549"/>
                                        </p:tgtEl>
                                        <p:attrNameLst>
                                          <p:attrName>style.visibility</p:attrName>
                                        </p:attrNameLst>
                                      </p:cBhvr>
                                      <p:to>
                                        <p:strVal val="visible"/>
                                      </p:to>
                                    </p:set>
                                    <p:animEffect transition="in" filter="box(out)">
                                      <p:cBhvr>
                                        <p:cTn id="10" dur="500"/>
                                        <p:tgtEl>
                                          <p:spTgt spid="65549"/>
                                        </p:tgtEl>
                                      </p:cBhvr>
                                    </p:animEffect>
                                  </p:childTnLst>
                                </p:cTn>
                              </p:par>
                            </p:childTnLst>
                          </p:cTn>
                        </p:par>
                        <p:par>
                          <p:cTn id="11" fill="hold" nodeType="afterGroup">
                            <p:stCondLst>
                              <p:cond delay="5825"/>
                            </p:stCondLst>
                            <p:childTnLst>
                              <p:par>
                                <p:cTn id="12" presetID="4" presetClass="entr" presetSubtype="32" fill="hold" grpId="0" nodeType="afterEffect">
                                  <p:stCondLst>
                                    <p:cond delay="0"/>
                                  </p:stCondLst>
                                  <p:childTnLst>
                                    <p:set>
                                      <p:cBhvr>
                                        <p:cTn id="13" dur="1" fill="hold">
                                          <p:stCondLst>
                                            <p:cond delay="0"/>
                                          </p:stCondLst>
                                        </p:cTn>
                                        <p:tgtEl>
                                          <p:spTgt spid="65541"/>
                                        </p:tgtEl>
                                        <p:attrNameLst>
                                          <p:attrName>style.visibility</p:attrName>
                                        </p:attrNameLst>
                                      </p:cBhvr>
                                      <p:to>
                                        <p:strVal val="visible"/>
                                      </p:to>
                                    </p:set>
                                    <p:animEffect transition="in" filter="box(out)">
                                      <p:cBhvr>
                                        <p:cTn id="14" dur="500"/>
                                        <p:tgtEl>
                                          <p:spTgt spid="65541"/>
                                        </p:tgtEl>
                                      </p:cBhvr>
                                    </p:animEffect>
                                  </p:childTnLst>
                                </p:cTn>
                              </p:par>
                            </p:childTnLst>
                          </p:cTn>
                        </p:par>
                        <p:par>
                          <p:cTn id="15" fill="hold" nodeType="afterGroup">
                            <p:stCondLst>
                              <p:cond delay="6325"/>
                            </p:stCondLst>
                            <p:childTnLst>
                              <p:par>
                                <p:cTn id="16" presetID="4" presetClass="entr" presetSubtype="32"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ox(out)">
                                      <p:cBhvr>
                                        <p:cTn id="18" dur="500"/>
                                        <p:tgtEl>
                                          <p:spTgt spid="26"/>
                                        </p:tgtEl>
                                      </p:cBhvr>
                                    </p:animEffect>
                                  </p:childTnLst>
                                </p:cTn>
                              </p:par>
                            </p:childTnLst>
                          </p:cTn>
                        </p:par>
                        <p:par>
                          <p:cTn id="19" fill="hold" nodeType="afterGroup">
                            <p:stCondLst>
                              <p:cond delay="6825"/>
                            </p:stCondLst>
                            <p:childTnLst>
                              <p:par>
                                <p:cTn id="20" presetID="4" presetClass="entr" presetSubtype="32"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9" grpId="0" animBg="1" autoUpdateAnimBg="0"/>
      <p:bldP spid="26" grpId="0" animBg="1" autoUpdateAnimBg="0"/>
      <p:bldP spid="2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29" name="Text Box 4">
            <a:extLst>
              <a:ext uri="{FF2B5EF4-FFF2-40B4-BE49-F238E27FC236}">
                <a16:creationId xmlns:a16="http://schemas.microsoft.com/office/drawing/2014/main" id="{E602B141-E7BF-4417-BC0D-344D031F976D}"/>
              </a:ext>
            </a:extLst>
          </p:cNvPr>
          <p:cNvSpPr txBox="1">
            <a:spLocks noChangeArrowheads="1"/>
          </p:cNvSpPr>
          <p:nvPr/>
        </p:nvSpPr>
        <p:spPr bwMode="auto">
          <a:xfrm>
            <a:off x="1600200" y="950913"/>
            <a:ext cx="6705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800"/>
              <a:t>Điểm mạnh cơ bản của địch khi tiến h</a:t>
            </a:r>
            <a:r>
              <a:rPr lang="en-US" altLang="en-US" sz="2800">
                <a:cs typeface="Arial" panose="020B0604020202020204" pitchFamily="34" charset="0"/>
              </a:rPr>
              <a:t>à</a:t>
            </a:r>
            <a:r>
              <a:rPr lang="en-US" altLang="en-US" sz="2800"/>
              <a:t>nh chiến tranh xâm lược nước ta l</a:t>
            </a:r>
            <a:r>
              <a:rPr lang="en-US" altLang="en-US" sz="2800">
                <a:cs typeface="Arial" panose="020B0604020202020204" pitchFamily="34" charset="0"/>
              </a:rPr>
              <a:t>à</a:t>
            </a:r>
            <a:r>
              <a:rPr lang="en-US" altLang="en-US" sz="2800"/>
              <a:t>:</a:t>
            </a:r>
            <a:endParaRPr lang="en-US" altLang="en-US" sz="2800">
              <a:cs typeface="Arial" panose="020B0604020202020204" pitchFamily="34" charset="0"/>
            </a:endParaRPr>
          </a:p>
        </p:txBody>
      </p:sp>
      <p:sp>
        <p:nvSpPr>
          <p:cNvPr id="22530" name="AutoShape 5">
            <a:extLst>
              <a:ext uri="{FF2B5EF4-FFF2-40B4-BE49-F238E27FC236}">
                <a16:creationId xmlns:a16="http://schemas.microsoft.com/office/drawing/2014/main" id="{75438CC5-FD67-461F-A9BF-0F00028B4E3E}"/>
              </a:ext>
            </a:extLst>
          </p:cNvPr>
          <p:cNvSpPr>
            <a:spLocks noChangeArrowheads="1"/>
          </p:cNvSpPr>
          <p:nvPr/>
        </p:nvSpPr>
        <p:spPr bwMode="auto">
          <a:xfrm>
            <a:off x="4648200" y="2286000"/>
            <a:ext cx="42672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B. Có ưu thế tuyệt đối</a:t>
            </a:r>
          </a:p>
          <a:p>
            <a:pPr algn="ctr"/>
            <a:r>
              <a:rPr lang="en-US" altLang="en-US" sz="2000">
                <a:solidFill>
                  <a:schemeClr val="bg1"/>
                </a:solidFill>
              </a:rPr>
              <a:t> về sức mạnh quân sự, kinh</a:t>
            </a:r>
          </a:p>
          <a:p>
            <a:pPr algn="ctr"/>
            <a:r>
              <a:rPr lang="en-US" altLang="en-US" sz="2000">
                <a:solidFill>
                  <a:schemeClr val="bg1"/>
                </a:solidFill>
              </a:rPr>
              <a:t> tế, khoa học công nghệ</a:t>
            </a:r>
            <a:endParaRPr lang="en-US" altLang="en-US" sz="2000">
              <a:solidFill>
                <a:schemeClr val="bg1"/>
              </a:solidFill>
              <a:cs typeface="Arial" panose="020B0604020202020204" pitchFamily="34" charset="0"/>
            </a:endParaRPr>
          </a:p>
        </p:txBody>
      </p:sp>
      <p:sp>
        <p:nvSpPr>
          <p:cNvPr id="65545" name="AutoShape 9">
            <a:extLst>
              <a:ext uri="{FF2B5EF4-FFF2-40B4-BE49-F238E27FC236}">
                <a16:creationId xmlns:a16="http://schemas.microsoft.com/office/drawing/2014/main" id="{4C5D1B22-46D6-449F-ADB8-6E5DDF05D9E1}"/>
              </a:ext>
            </a:extLst>
          </p:cNvPr>
          <p:cNvSpPr>
            <a:spLocks noChangeArrowheads="1"/>
          </p:cNvSpPr>
          <p:nvPr/>
        </p:nvSpPr>
        <p:spPr bwMode="auto">
          <a:xfrm>
            <a:off x="228600" y="4191000"/>
            <a:ext cx="4191000" cy="1600200"/>
          </a:xfrm>
          <a:prstGeom prst="flowChartTerminator">
            <a:avLst/>
          </a:prstGeom>
          <a:solidFill>
            <a:schemeClr val="accent6"/>
          </a:solidFill>
          <a:ln w="9525">
            <a:solidFill>
              <a:srgbClr val="3366FF"/>
            </a:solidFill>
            <a:miter lim="800000"/>
          </a:ln>
        </p:spPr>
        <p:txBody>
          <a:bodyPr wrap="none" anchor="ctr"/>
          <a:lstStyle/>
          <a:p>
            <a:pPr algn="ctr"/>
            <a:r>
              <a:rPr lang="en-US" altLang="zh-CN" sz="2400">
                <a:solidFill>
                  <a:schemeClr val="bg1"/>
                </a:solidFill>
                <a:ea typeface="SimSun" panose="02010600030101010101" pitchFamily="2" charset="-122"/>
              </a:rPr>
              <a:t>C. Quân số đông, vũ khí,</a:t>
            </a:r>
          </a:p>
          <a:p>
            <a:pPr algn="ctr"/>
            <a:r>
              <a:rPr lang="en-US" altLang="zh-CN" sz="2400">
                <a:solidFill>
                  <a:schemeClr val="bg1"/>
                </a:solidFill>
                <a:ea typeface="SimSun" panose="02010600030101010101" pitchFamily="2" charset="-122"/>
              </a:rPr>
              <a:t>trang bị kỹ thuật hiện đại, </a:t>
            </a:r>
          </a:p>
          <a:p>
            <a:pPr algn="ctr"/>
            <a:r>
              <a:rPr lang="en-US" altLang="zh-CN" sz="2400">
                <a:solidFill>
                  <a:schemeClr val="bg1"/>
                </a:solidFill>
                <a:ea typeface="SimSun" panose="02010600030101010101" pitchFamily="2" charset="-122"/>
              </a:rPr>
              <a:t>khoa học phát triển</a:t>
            </a:r>
          </a:p>
        </p:txBody>
      </p:sp>
      <p:sp>
        <p:nvSpPr>
          <p:cNvPr id="27" name="AutoShape 9">
            <a:extLst>
              <a:ext uri="{FF2B5EF4-FFF2-40B4-BE49-F238E27FC236}">
                <a16:creationId xmlns:a16="http://schemas.microsoft.com/office/drawing/2014/main" id="{261DF0BA-B842-4862-8C72-8BC0AF1C0BD4}"/>
              </a:ext>
            </a:extLst>
          </p:cNvPr>
          <p:cNvSpPr>
            <a:spLocks noChangeArrowheads="1"/>
          </p:cNvSpPr>
          <p:nvPr/>
        </p:nvSpPr>
        <p:spPr bwMode="auto">
          <a:xfrm>
            <a:off x="228600" y="2286000"/>
            <a:ext cx="4191000" cy="1600200"/>
          </a:xfrm>
          <a:prstGeom prst="flowChartTerminator">
            <a:avLst/>
          </a:prstGeom>
          <a:solidFill>
            <a:schemeClr val="accent6"/>
          </a:solidFill>
          <a:ln w="9525">
            <a:solidFill>
              <a:srgbClr val="3366FF"/>
            </a:solidFill>
            <a:miter lim="800000"/>
          </a:ln>
        </p:spPr>
        <p:txBody>
          <a:bodyPr wrap="none" anchor="ctr"/>
          <a:lstStyle/>
          <a:p>
            <a:pPr algn="ctr"/>
            <a:r>
              <a:rPr lang="en-US" altLang="zh-CN" sz="2400">
                <a:solidFill>
                  <a:schemeClr val="bg1"/>
                </a:solidFill>
                <a:ea typeface="SimSun" panose="02010600030101010101" pitchFamily="2" charset="-122"/>
              </a:rPr>
              <a:t>A. Có vũ khí trang bị hiệnđại,</a:t>
            </a:r>
          </a:p>
          <a:p>
            <a:pPr algn="ctr"/>
            <a:r>
              <a:rPr lang="en-US" altLang="zh-CN" sz="2400">
                <a:solidFill>
                  <a:schemeClr val="bg1"/>
                </a:solidFill>
                <a:ea typeface="SimSun" panose="02010600030101010101" pitchFamily="2" charset="-122"/>
              </a:rPr>
              <a:t> KHCN tiên tiến,</a:t>
            </a:r>
          </a:p>
          <a:p>
            <a:pPr algn="ctr"/>
            <a:r>
              <a:rPr lang="en-US" altLang="zh-CN" sz="2400">
                <a:solidFill>
                  <a:schemeClr val="bg1"/>
                </a:solidFill>
                <a:ea typeface="SimSun" panose="02010600030101010101" pitchFamily="2" charset="-122"/>
              </a:rPr>
              <a:t> kỹ thuật quân sự hiện đại</a:t>
            </a:r>
          </a:p>
        </p:txBody>
      </p:sp>
      <p:sp>
        <p:nvSpPr>
          <p:cNvPr id="28" name="AutoShape 9">
            <a:extLst>
              <a:ext uri="{FF2B5EF4-FFF2-40B4-BE49-F238E27FC236}">
                <a16:creationId xmlns:a16="http://schemas.microsoft.com/office/drawing/2014/main" id="{7105222D-CEB7-4ADF-B6F6-E1D446ACB3CC}"/>
              </a:ext>
            </a:extLst>
          </p:cNvPr>
          <p:cNvSpPr>
            <a:spLocks noChangeArrowheads="1"/>
          </p:cNvSpPr>
          <p:nvPr/>
        </p:nvSpPr>
        <p:spPr bwMode="auto">
          <a:xfrm>
            <a:off x="4724400" y="4191000"/>
            <a:ext cx="4191000" cy="1600200"/>
          </a:xfrm>
          <a:prstGeom prst="flowChartTerminator">
            <a:avLst/>
          </a:prstGeom>
          <a:solidFill>
            <a:schemeClr val="accent6"/>
          </a:solidFill>
          <a:ln w="9525">
            <a:solidFill>
              <a:srgbClr val="3366FF"/>
            </a:solidFill>
            <a:miter lim="800000"/>
          </a:ln>
        </p:spPr>
        <p:txBody>
          <a:bodyPr wrap="none" anchor="ctr"/>
          <a:lstStyle/>
          <a:p>
            <a:pPr algn="ctr"/>
            <a:r>
              <a:rPr lang="en-US" altLang="zh-CN" sz="2400">
                <a:solidFill>
                  <a:schemeClr val="bg1"/>
                </a:solidFill>
                <a:ea typeface="SimSun" panose="02010600030101010101" pitchFamily="2" charset="-122"/>
              </a:rPr>
              <a:t>D. Khi tiến công, có sự </a:t>
            </a:r>
          </a:p>
          <a:p>
            <a:pPr algn="ctr"/>
            <a:r>
              <a:rPr lang="en-US" altLang="zh-CN" sz="2400">
                <a:solidFill>
                  <a:schemeClr val="bg1"/>
                </a:solidFill>
                <a:ea typeface="SimSun" panose="02010600030101010101" pitchFamily="2" charset="-122"/>
              </a:rPr>
              <a:t>cấu kết với bọn phản động </a:t>
            </a:r>
          </a:p>
          <a:p>
            <a:pPr algn="ctr"/>
            <a:r>
              <a:rPr lang="en-US" altLang="zh-CN" sz="2400">
                <a:solidFill>
                  <a:schemeClr val="bg1"/>
                </a:solidFill>
                <a:ea typeface="SimSun" panose="02010600030101010101" pitchFamily="2" charset="-122"/>
              </a:rPr>
              <a:t>trong nước gây bạo loạn</a:t>
            </a:r>
          </a:p>
        </p:txBody>
      </p:sp>
      <p:sp>
        <p:nvSpPr>
          <p:cNvPr id="22534" name="Rectangle: Rounded Corners 8">
            <a:extLst>
              <a:ext uri="{FF2B5EF4-FFF2-40B4-BE49-F238E27FC236}">
                <a16:creationId xmlns:a16="http://schemas.microsoft.com/office/drawing/2014/main" id="{525DCC63-C022-4963-80CA-D4C264D44792}"/>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05</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a:extLst>
              <a:ext uri="{FF2B5EF4-FFF2-40B4-BE49-F238E27FC236}">
                <a16:creationId xmlns:a16="http://schemas.microsoft.com/office/drawing/2014/main" id="{FE62D578-9590-48F0-A84E-1642C7217388}"/>
              </a:ext>
            </a:extLst>
          </p:cNvPr>
          <p:cNvSpPr>
            <a:spLocks noChangeArrowheads="1"/>
          </p:cNvSpPr>
          <p:nvPr/>
        </p:nvSpPr>
        <p:spPr bwMode="auto">
          <a:xfrm>
            <a:off x="47244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93186" name="Picture 15" descr="people008">
            <a:extLst>
              <a:ext uri="{FF2B5EF4-FFF2-40B4-BE49-F238E27FC236}">
                <a16:creationId xmlns:a16="http://schemas.microsoft.com/office/drawing/2014/main" id="{52F8D7D0-F277-40C6-8D05-DF5AE01C41B1}"/>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7" name="Text Box 9">
            <a:extLst>
              <a:ext uri="{FF2B5EF4-FFF2-40B4-BE49-F238E27FC236}">
                <a16:creationId xmlns:a16="http://schemas.microsoft.com/office/drawing/2014/main" id="{6EA0295D-0706-4C2D-BEEF-D0431C2A66D2}"/>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56F1761A-5EBB-4E59-BB2D-836189C7336D}"/>
              </a:ext>
            </a:extLst>
          </p:cNvPr>
          <p:cNvSpPr txBox="1">
            <a:spLocks noChangeArrowheads="1"/>
          </p:cNvSpPr>
          <p:nvPr/>
        </p:nvSpPr>
        <p:spPr bwMode="auto">
          <a:xfrm>
            <a:off x="1600200" y="1214438"/>
            <a:ext cx="6705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Yếu tố có ý nghĩa quyết định thắng lợi của mặt trận quân sự là:</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91052AAC-3A8E-42F2-9E84-4E1B7654BC60}"/>
              </a:ext>
            </a:extLst>
          </p:cNvPr>
          <p:cNvSpPr>
            <a:spLocks noChangeArrowheads="1"/>
          </p:cNvSpPr>
          <p:nvPr/>
        </p:nvSpPr>
        <p:spPr bwMode="auto">
          <a:xfrm>
            <a:off x="4724400" y="2438400"/>
            <a:ext cx="3897313" cy="13716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400">
                <a:solidFill>
                  <a:schemeClr val="bg1"/>
                </a:solidFill>
              </a:rPr>
              <a:t>B. Thắng lợi </a:t>
            </a:r>
          </a:p>
          <a:p>
            <a:pPr algn="ctr" eaLnBrk="0" hangingPunct="0"/>
            <a:r>
              <a:rPr lang="en-US" altLang="en-US" sz="2400">
                <a:solidFill>
                  <a:schemeClr val="bg1"/>
                </a:solidFill>
              </a:rPr>
              <a:t>trên chiến trường</a:t>
            </a:r>
          </a:p>
        </p:txBody>
      </p:sp>
      <p:sp>
        <p:nvSpPr>
          <p:cNvPr id="65546" name="AutoShape 10">
            <a:extLst>
              <a:ext uri="{FF2B5EF4-FFF2-40B4-BE49-F238E27FC236}">
                <a16:creationId xmlns:a16="http://schemas.microsoft.com/office/drawing/2014/main" id="{3EB077A1-B6CD-4C79-9798-2CC3BB9E7ED4}"/>
              </a:ext>
            </a:extLst>
          </p:cNvPr>
          <p:cNvSpPr>
            <a:spLocks noChangeArrowheads="1"/>
          </p:cNvSpPr>
          <p:nvPr/>
        </p:nvSpPr>
        <p:spPr bwMode="auto">
          <a:xfrm>
            <a:off x="609600" y="2438400"/>
            <a:ext cx="3848100" cy="13716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A. Sức mạnh của </a:t>
            </a:r>
          </a:p>
          <a:p>
            <a:pPr algn="ctr" eaLnBrk="0" hangingPunct="0"/>
            <a:r>
              <a:rPr sz="2400" noProof="1">
                <a:solidFill>
                  <a:schemeClr val="bg1"/>
                </a:solidFill>
                <a:latin typeface="Arial" panose="02080604020202020204" pitchFamily="34" charset="0"/>
              </a:rPr>
              <a:t>lực lượng vũ trang</a:t>
            </a:r>
            <a:endParaRPr lang="vi-VN" altLang="x-none" sz="2400" b="1" noProof="1">
              <a:solidFill>
                <a:schemeClr val="bg1"/>
              </a:solidFill>
              <a:latin typeface="Arial" panose="02080604020202020204" pitchFamily="34" charset="0"/>
            </a:endParaRPr>
          </a:p>
        </p:txBody>
      </p:sp>
      <p:sp>
        <p:nvSpPr>
          <p:cNvPr id="93191" name="Text Box 16">
            <a:extLst>
              <a:ext uri="{FF2B5EF4-FFF2-40B4-BE49-F238E27FC236}">
                <a16:creationId xmlns:a16="http://schemas.microsoft.com/office/drawing/2014/main" id="{C8276C30-3751-4713-BF33-3306D4D3ADBC}"/>
              </a:ext>
            </a:extLst>
          </p:cNvPr>
          <p:cNvSpPr txBox="1">
            <a:spLocks noChangeArrowheads="1"/>
          </p:cNvSpPr>
          <p:nvPr/>
        </p:nvSpPr>
        <p:spPr bwMode="auto">
          <a:xfrm>
            <a:off x="201613" y="1219200"/>
            <a:ext cx="12731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22</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14707" name="Oval 19">
            <a:extLst>
              <a:ext uri="{FF2B5EF4-FFF2-40B4-BE49-F238E27FC236}">
                <a16:creationId xmlns:a16="http://schemas.microsoft.com/office/drawing/2014/main" id="{C378DE4D-3427-46BD-A98F-3000ECD2223C}"/>
              </a:ext>
            </a:extLst>
          </p:cNvPr>
          <p:cNvSpPr>
            <a:spLocks noChangeArrowheads="1"/>
          </p:cNvSpPr>
          <p:nvPr/>
        </p:nvSpPr>
        <p:spPr bwMode="auto">
          <a:xfrm>
            <a:off x="4719638"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93194" name="Picture 20" descr="ani32">
            <a:extLst>
              <a:ext uri="{FF2B5EF4-FFF2-40B4-BE49-F238E27FC236}">
                <a16:creationId xmlns:a16="http://schemas.microsoft.com/office/drawing/2014/main" id="{864111EC-A0FF-40DA-916E-283E4DDAE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962900" y="60960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709" name="Oval 21">
            <a:extLst>
              <a:ext uri="{FF2B5EF4-FFF2-40B4-BE49-F238E27FC236}">
                <a16:creationId xmlns:a16="http://schemas.microsoft.com/office/drawing/2014/main" id="{7D147749-5EB3-48EB-9849-FE0628D8C8BC}"/>
              </a:ext>
            </a:extLst>
          </p:cNvPr>
          <p:cNvSpPr>
            <a:spLocks noChangeArrowheads="1"/>
          </p:cNvSpPr>
          <p:nvPr/>
        </p:nvSpPr>
        <p:spPr bwMode="auto">
          <a:xfrm>
            <a:off x="4713288"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14710" name="Oval 22">
            <a:extLst>
              <a:ext uri="{FF2B5EF4-FFF2-40B4-BE49-F238E27FC236}">
                <a16:creationId xmlns:a16="http://schemas.microsoft.com/office/drawing/2014/main" id="{4CDB2D62-56A5-472C-8951-E1BD765980EB}"/>
              </a:ext>
            </a:extLst>
          </p:cNvPr>
          <p:cNvSpPr>
            <a:spLocks noChangeArrowheads="1"/>
          </p:cNvSpPr>
          <p:nvPr/>
        </p:nvSpPr>
        <p:spPr bwMode="auto">
          <a:xfrm>
            <a:off x="4719638"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14711" name="Oval 23">
            <a:extLst>
              <a:ext uri="{FF2B5EF4-FFF2-40B4-BE49-F238E27FC236}">
                <a16:creationId xmlns:a16="http://schemas.microsoft.com/office/drawing/2014/main" id="{310B8603-800F-4554-947F-6FED1F3DF1F1}"/>
              </a:ext>
            </a:extLst>
          </p:cNvPr>
          <p:cNvSpPr>
            <a:spLocks noChangeArrowheads="1"/>
          </p:cNvSpPr>
          <p:nvPr/>
        </p:nvSpPr>
        <p:spPr bwMode="auto">
          <a:xfrm>
            <a:off x="47244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14712" name="Oval 24">
            <a:extLst>
              <a:ext uri="{FF2B5EF4-FFF2-40B4-BE49-F238E27FC236}">
                <a16:creationId xmlns:a16="http://schemas.microsoft.com/office/drawing/2014/main" id="{6E7618F9-8EAF-47B4-9783-9D33F87D6722}"/>
              </a:ext>
            </a:extLst>
          </p:cNvPr>
          <p:cNvSpPr>
            <a:spLocks noChangeArrowheads="1"/>
          </p:cNvSpPr>
          <p:nvPr/>
        </p:nvSpPr>
        <p:spPr bwMode="auto">
          <a:xfrm>
            <a:off x="4716463"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14713" name="Oval 25">
            <a:extLst>
              <a:ext uri="{FF2B5EF4-FFF2-40B4-BE49-F238E27FC236}">
                <a16:creationId xmlns:a16="http://schemas.microsoft.com/office/drawing/2014/main" id="{B085C844-04E7-4778-99C3-5FDBC97E2665}"/>
              </a:ext>
            </a:extLst>
          </p:cNvPr>
          <p:cNvSpPr>
            <a:spLocks noChangeArrowheads="1"/>
          </p:cNvSpPr>
          <p:nvPr/>
        </p:nvSpPr>
        <p:spPr bwMode="auto">
          <a:xfrm>
            <a:off x="4719638"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14714" name="Oval 26">
            <a:extLst>
              <a:ext uri="{FF2B5EF4-FFF2-40B4-BE49-F238E27FC236}">
                <a16:creationId xmlns:a16="http://schemas.microsoft.com/office/drawing/2014/main" id="{4B8BE069-8576-4DD1-9769-349E24B2B665}"/>
              </a:ext>
            </a:extLst>
          </p:cNvPr>
          <p:cNvSpPr>
            <a:spLocks noChangeArrowheads="1"/>
          </p:cNvSpPr>
          <p:nvPr/>
        </p:nvSpPr>
        <p:spPr bwMode="auto">
          <a:xfrm>
            <a:off x="4716463"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93201" name="Text Box 27">
            <a:extLst>
              <a:ext uri="{FF2B5EF4-FFF2-40B4-BE49-F238E27FC236}">
                <a16:creationId xmlns:a16="http://schemas.microsoft.com/office/drawing/2014/main" id="{88844144-B3FB-40F7-AC70-96978234C8A5}"/>
              </a:ext>
            </a:extLst>
          </p:cNvPr>
          <p:cNvSpPr txBox="1">
            <a:spLocks noChangeArrowheads="1"/>
          </p:cNvSpPr>
          <p:nvPr/>
        </p:nvSpPr>
        <p:spPr bwMode="auto">
          <a:xfrm>
            <a:off x="3429000" y="61864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14716" name="Text Box 28">
            <a:extLst>
              <a:ext uri="{FF2B5EF4-FFF2-40B4-BE49-F238E27FC236}">
                <a16:creationId xmlns:a16="http://schemas.microsoft.com/office/drawing/2014/main" id="{86A30902-3A86-4A07-891F-95F452D9F45B}"/>
              </a:ext>
            </a:extLst>
          </p:cNvPr>
          <p:cNvSpPr txBox="1">
            <a:spLocks noChangeArrowheads="1"/>
          </p:cNvSpPr>
          <p:nvPr/>
        </p:nvSpPr>
        <p:spPr bwMode="auto">
          <a:xfrm>
            <a:off x="4508500" y="5997575"/>
            <a:ext cx="762000" cy="78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6" name="AutoShape 10">
            <a:extLst>
              <a:ext uri="{FF2B5EF4-FFF2-40B4-BE49-F238E27FC236}">
                <a16:creationId xmlns:a16="http://schemas.microsoft.com/office/drawing/2014/main" id="{DEE070C0-A50D-46E1-B573-4BBF993A34F2}"/>
              </a:ext>
            </a:extLst>
          </p:cNvPr>
          <p:cNvSpPr>
            <a:spLocks noChangeArrowheads="1"/>
          </p:cNvSpPr>
          <p:nvPr/>
        </p:nvSpPr>
        <p:spPr bwMode="auto">
          <a:xfrm>
            <a:off x="4724400" y="4103688"/>
            <a:ext cx="3897313" cy="1306512"/>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Thắng lợi của </a:t>
            </a:r>
          </a:p>
          <a:p>
            <a:pPr algn="ctr" eaLnBrk="0" hangingPunct="0"/>
            <a:r>
              <a:rPr sz="2400" noProof="1">
                <a:solidFill>
                  <a:schemeClr val="bg1"/>
                </a:solidFill>
                <a:latin typeface="Arial" panose="02080604020202020204" pitchFamily="34" charset="0"/>
              </a:rPr>
              <a:t>chính trị tinh thần</a:t>
            </a:r>
            <a:endParaRPr sz="2400" b="1" noProof="1">
              <a:solidFill>
                <a:schemeClr val="bg1"/>
              </a:solidFill>
              <a:latin typeface="Arial" panose="02080604020202020204" pitchFamily="34" charset="0"/>
            </a:endParaRPr>
          </a:p>
        </p:txBody>
      </p:sp>
      <p:sp>
        <p:nvSpPr>
          <p:cNvPr id="27" name="AutoShape 10">
            <a:extLst>
              <a:ext uri="{FF2B5EF4-FFF2-40B4-BE49-F238E27FC236}">
                <a16:creationId xmlns:a16="http://schemas.microsoft.com/office/drawing/2014/main" id="{0C98B4A8-CC8C-48D9-A667-24789B1E78C1}"/>
              </a:ext>
            </a:extLst>
          </p:cNvPr>
          <p:cNvSpPr>
            <a:spLocks noChangeArrowheads="1"/>
          </p:cNvSpPr>
          <p:nvPr/>
        </p:nvSpPr>
        <p:spPr bwMode="auto">
          <a:xfrm>
            <a:off x="533400" y="4103688"/>
            <a:ext cx="3924300" cy="1306512"/>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Hiệu quả của vũ khí,</a:t>
            </a:r>
          </a:p>
          <a:p>
            <a:pPr algn="ctr" eaLnBrk="0" hangingPunct="0"/>
            <a:r>
              <a:rPr sz="2400" noProof="1">
                <a:solidFill>
                  <a:schemeClr val="bg1"/>
                </a:solidFill>
                <a:latin typeface="Arial" panose="02080604020202020204" pitchFamily="34" charset="0"/>
              </a:rPr>
              <a:t> trang bị kỹ thuật</a:t>
            </a:r>
            <a:endParaRPr sz="24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3675"/>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4175"/>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4675"/>
                            </p:stCondLst>
                            <p:childTnLst>
                              <p:par>
                                <p:cTn id="16" presetID="4" presetClass="entr" presetSubtype="32"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ox(out)">
                                      <p:cBhvr>
                                        <p:cTn id="18" dur="500"/>
                                        <p:tgtEl>
                                          <p:spTgt spid="26"/>
                                        </p:tgtEl>
                                      </p:cBhvr>
                                    </p:animEffect>
                                  </p:childTnLst>
                                </p:cTn>
                              </p:par>
                            </p:childTnLst>
                          </p:cTn>
                        </p:par>
                        <p:par>
                          <p:cTn id="19" fill="hold" nodeType="afterGroup">
                            <p:stCondLst>
                              <p:cond delay="5175"/>
                            </p:stCondLst>
                            <p:childTnLst>
                              <p:par>
                                <p:cTn id="20" presetID="4" presetClass="entr" presetSubtype="32"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6" grpId="0" animBg="1" autoUpdateAnimBg="0"/>
      <p:bldP spid="27"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Oval 2">
            <a:extLst>
              <a:ext uri="{FF2B5EF4-FFF2-40B4-BE49-F238E27FC236}">
                <a16:creationId xmlns:a16="http://schemas.microsoft.com/office/drawing/2014/main" id="{49FFC118-941A-4A33-891F-7E978BC8750B}"/>
              </a:ext>
            </a:extLst>
          </p:cNvPr>
          <p:cNvSpPr>
            <a:spLocks noChangeArrowheads="1"/>
          </p:cNvSpPr>
          <p:nvPr/>
        </p:nvSpPr>
        <p:spPr bwMode="auto">
          <a:xfrm>
            <a:off x="4800600" y="620712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94210" name="Picture 15" descr="people008">
            <a:extLst>
              <a:ext uri="{FF2B5EF4-FFF2-40B4-BE49-F238E27FC236}">
                <a16:creationId xmlns:a16="http://schemas.microsoft.com/office/drawing/2014/main" id="{8CB6BCC0-7BBD-4A4A-AB96-E6563BFC0C3C}"/>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6200" y="5802313"/>
            <a:ext cx="9144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1" name="Text Box 9">
            <a:extLst>
              <a:ext uri="{FF2B5EF4-FFF2-40B4-BE49-F238E27FC236}">
                <a16:creationId xmlns:a16="http://schemas.microsoft.com/office/drawing/2014/main" id="{CF29AC99-69B9-4D17-9C37-89C951CBFEE1}"/>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9001A99F-0B98-478D-86E9-63157CD05B6A}"/>
              </a:ext>
            </a:extLst>
          </p:cNvPr>
          <p:cNvSpPr txBox="1">
            <a:spLocks noChangeArrowheads="1"/>
          </p:cNvSpPr>
          <p:nvPr/>
        </p:nvSpPr>
        <p:spPr bwMode="auto">
          <a:xfrm>
            <a:off x="1392238" y="1219200"/>
            <a:ext cx="73707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Tiến hành chiến tranh nhân dân, chúng ta phải kết hợp đấu tranh quân sự với bảo đảm an ninh chính trị, giữ gìn trật tự, an toàn xã hội, trấn áp kịp thời mọi âm mưu và hành động phá hoại gây bạo loạn vì:</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626BB049-A290-4514-893C-001CC53BB891}"/>
              </a:ext>
            </a:extLst>
          </p:cNvPr>
          <p:cNvSpPr>
            <a:spLocks noChangeArrowheads="1"/>
          </p:cNvSpPr>
          <p:nvPr/>
        </p:nvSpPr>
        <p:spPr bwMode="auto">
          <a:xfrm>
            <a:off x="304800" y="4419600"/>
            <a:ext cx="4152900" cy="13716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400">
                <a:solidFill>
                  <a:schemeClr val="bg1"/>
                </a:solidFill>
              </a:rPr>
              <a:t>C. Kẻ thù kết hợp tiến </a:t>
            </a:r>
          </a:p>
          <a:p>
            <a:pPr algn="ctr" eaLnBrk="0" hangingPunct="0"/>
            <a:r>
              <a:rPr lang="en-US" altLang="en-US" sz="2400">
                <a:solidFill>
                  <a:schemeClr val="bg1"/>
                </a:solidFill>
              </a:rPr>
              <a:t>công từ bên ngoài vào với bạo</a:t>
            </a:r>
          </a:p>
          <a:p>
            <a:pPr algn="ctr" eaLnBrk="0" hangingPunct="0"/>
            <a:r>
              <a:rPr lang="en-US" altLang="en-US" sz="2400">
                <a:solidFill>
                  <a:schemeClr val="bg1"/>
                </a:solidFill>
              </a:rPr>
              <a:t> loạn lật đổ từ bên trong</a:t>
            </a:r>
          </a:p>
        </p:txBody>
      </p:sp>
      <p:sp>
        <p:nvSpPr>
          <p:cNvPr id="65549" name="AutoShape 13">
            <a:extLst>
              <a:ext uri="{FF2B5EF4-FFF2-40B4-BE49-F238E27FC236}">
                <a16:creationId xmlns:a16="http://schemas.microsoft.com/office/drawing/2014/main" id="{64C71E90-7EC7-40AC-8C71-317332D133FF}"/>
              </a:ext>
            </a:extLst>
          </p:cNvPr>
          <p:cNvSpPr>
            <a:spLocks noChangeArrowheads="1"/>
          </p:cNvSpPr>
          <p:nvPr/>
        </p:nvSpPr>
        <p:spPr bwMode="auto">
          <a:xfrm>
            <a:off x="304800" y="2895600"/>
            <a:ext cx="4152900" cy="12954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A. Kẻ thù đánh phá bằng</a:t>
            </a:r>
          </a:p>
          <a:p>
            <a:pPr algn="ctr" eaLnBrk="0" hangingPunct="0"/>
            <a:r>
              <a:rPr sz="2400" noProof="1">
                <a:solidFill>
                  <a:schemeClr val="bg1"/>
                </a:solidFill>
                <a:latin typeface="Arial" panose="02080604020202020204" pitchFamily="34" charset="0"/>
              </a:rPr>
              <a:t> nhiều biện pháp, coi trọng </a:t>
            </a:r>
          </a:p>
          <a:p>
            <a:pPr algn="ctr" eaLnBrk="0" hangingPunct="0"/>
            <a:r>
              <a:rPr sz="2400" noProof="1">
                <a:solidFill>
                  <a:schemeClr val="bg1"/>
                </a:solidFill>
                <a:latin typeface="Arial" panose="02080604020202020204" pitchFamily="34" charset="0"/>
              </a:rPr>
              <a:t>gây rối ở hậu phương</a:t>
            </a:r>
            <a:endParaRPr lang="vi-VN" altLang="x-none" sz="2400" b="1" noProof="1">
              <a:solidFill>
                <a:schemeClr val="bg1"/>
              </a:solidFill>
              <a:latin typeface="Arial" panose="02080604020202020204" pitchFamily="34" charset="0"/>
            </a:endParaRPr>
          </a:p>
        </p:txBody>
      </p:sp>
      <p:sp>
        <p:nvSpPr>
          <p:cNvPr id="94215" name="Text Box 16">
            <a:extLst>
              <a:ext uri="{FF2B5EF4-FFF2-40B4-BE49-F238E27FC236}">
                <a16:creationId xmlns:a16="http://schemas.microsoft.com/office/drawing/2014/main" id="{76E59714-CC14-4C62-B730-A6BE3F63BD6C}"/>
              </a:ext>
            </a:extLst>
          </p:cNvPr>
          <p:cNvSpPr txBox="1">
            <a:spLocks noChangeArrowheads="1"/>
          </p:cNvSpPr>
          <p:nvPr/>
        </p:nvSpPr>
        <p:spPr bwMode="auto">
          <a:xfrm>
            <a:off x="284163" y="1371600"/>
            <a:ext cx="11080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23</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15731" name="Oval 19">
            <a:extLst>
              <a:ext uri="{FF2B5EF4-FFF2-40B4-BE49-F238E27FC236}">
                <a16:creationId xmlns:a16="http://schemas.microsoft.com/office/drawing/2014/main" id="{F94AB9D5-6E3E-4088-A5EC-546AA65EDDAE}"/>
              </a:ext>
            </a:extLst>
          </p:cNvPr>
          <p:cNvSpPr>
            <a:spLocks noChangeArrowheads="1"/>
          </p:cNvSpPr>
          <p:nvPr/>
        </p:nvSpPr>
        <p:spPr bwMode="auto">
          <a:xfrm>
            <a:off x="4800600" y="61706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94218" name="Picture 20" descr="ani32">
            <a:extLst>
              <a:ext uri="{FF2B5EF4-FFF2-40B4-BE49-F238E27FC236}">
                <a16:creationId xmlns:a16="http://schemas.microsoft.com/office/drawing/2014/main" id="{6B8E7088-8302-42BB-81E9-D85623431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196263" y="6062663"/>
            <a:ext cx="6350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33" name="Oval 21">
            <a:extLst>
              <a:ext uri="{FF2B5EF4-FFF2-40B4-BE49-F238E27FC236}">
                <a16:creationId xmlns:a16="http://schemas.microsoft.com/office/drawing/2014/main" id="{A027EDB1-0665-4F9C-ADC3-DBDB25D8200C}"/>
              </a:ext>
            </a:extLst>
          </p:cNvPr>
          <p:cNvSpPr>
            <a:spLocks noChangeArrowheads="1"/>
          </p:cNvSpPr>
          <p:nvPr/>
        </p:nvSpPr>
        <p:spPr bwMode="auto">
          <a:xfrm>
            <a:off x="4800600" y="620712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15734" name="Oval 22">
            <a:extLst>
              <a:ext uri="{FF2B5EF4-FFF2-40B4-BE49-F238E27FC236}">
                <a16:creationId xmlns:a16="http://schemas.microsoft.com/office/drawing/2014/main" id="{16F24760-D0B0-441B-9F4F-9A359AE8A1A0}"/>
              </a:ext>
            </a:extLst>
          </p:cNvPr>
          <p:cNvSpPr>
            <a:spLocks noChangeArrowheads="1"/>
          </p:cNvSpPr>
          <p:nvPr/>
        </p:nvSpPr>
        <p:spPr bwMode="auto">
          <a:xfrm>
            <a:off x="4800600" y="620712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15735" name="Oval 23">
            <a:extLst>
              <a:ext uri="{FF2B5EF4-FFF2-40B4-BE49-F238E27FC236}">
                <a16:creationId xmlns:a16="http://schemas.microsoft.com/office/drawing/2014/main" id="{C2DC8EA2-DF99-4EA7-9A46-6439DD80EA44}"/>
              </a:ext>
            </a:extLst>
          </p:cNvPr>
          <p:cNvSpPr>
            <a:spLocks noChangeArrowheads="1"/>
          </p:cNvSpPr>
          <p:nvPr/>
        </p:nvSpPr>
        <p:spPr bwMode="auto">
          <a:xfrm>
            <a:off x="4816475" y="61706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15736" name="Oval 24">
            <a:extLst>
              <a:ext uri="{FF2B5EF4-FFF2-40B4-BE49-F238E27FC236}">
                <a16:creationId xmlns:a16="http://schemas.microsoft.com/office/drawing/2014/main" id="{E8BD8BE2-008D-4599-B83A-BC0A68954085}"/>
              </a:ext>
            </a:extLst>
          </p:cNvPr>
          <p:cNvSpPr>
            <a:spLocks noChangeArrowheads="1"/>
          </p:cNvSpPr>
          <p:nvPr/>
        </p:nvSpPr>
        <p:spPr bwMode="auto">
          <a:xfrm>
            <a:off x="4816475" y="61849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15737" name="Oval 25">
            <a:extLst>
              <a:ext uri="{FF2B5EF4-FFF2-40B4-BE49-F238E27FC236}">
                <a16:creationId xmlns:a16="http://schemas.microsoft.com/office/drawing/2014/main" id="{C46F78CD-5645-4867-8A38-B82DE409BB61}"/>
              </a:ext>
            </a:extLst>
          </p:cNvPr>
          <p:cNvSpPr>
            <a:spLocks noChangeArrowheads="1"/>
          </p:cNvSpPr>
          <p:nvPr/>
        </p:nvSpPr>
        <p:spPr bwMode="auto">
          <a:xfrm>
            <a:off x="4800600" y="62039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15738" name="Oval 26">
            <a:extLst>
              <a:ext uri="{FF2B5EF4-FFF2-40B4-BE49-F238E27FC236}">
                <a16:creationId xmlns:a16="http://schemas.microsoft.com/office/drawing/2014/main" id="{4511A3FE-C580-4998-9DB5-48857C538841}"/>
              </a:ext>
            </a:extLst>
          </p:cNvPr>
          <p:cNvSpPr>
            <a:spLocks noChangeArrowheads="1"/>
          </p:cNvSpPr>
          <p:nvPr/>
        </p:nvSpPr>
        <p:spPr bwMode="auto">
          <a:xfrm>
            <a:off x="4803775" y="620236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94225" name="Text Box 27">
            <a:extLst>
              <a:ext uri="{FF2B5EF4-FFF2-40B4-BE49-F238E27FC236}">
                <a16:creationId xmlns:a16="http://schemas.microsoft.com/office/drawing/2014/main" id="{1A168385-87AD-423B-8DEF-27B4246E3B89}"/>
              </a:ext>
            </a:extLst>
          </p:cNvPr>
          <p:cNvSpPr txBox="1">
            <a:spLocks noChangeArrowheads="1"/>
          </p:cNvSpPr>
          <p:nvPr/>
        </p:nvSpPr>
        <p:spPr bwMode="auto">
          <a:xfrm>
            <a:off x="33528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15740" name="Text Box 28">
            <a:extLst>
              <a:ext uri="{FF2B5EF4-FFF2-40B4-BE49-F238E27FC236}">
                <a16:creationId xmlns:a16="http://schemas.microsoft.com/office/drawing/2014/main" id="{95E96663-64B6-4CCE-BDC3-681450FCFC04}"/>
              </a:ext>
            </a:extLst>
          </p:cNvPr>
          <p:cNvSpPr txBox="1">
            <a:spLocks noChangeArrowheads="1"/>
          </p:cNvSpPr>
          <p:nvPr/>
        </p:nvSpPr>
        <p:spPr bwMode="auto">
          <a:xfrm>
            <a:off x="4724400" y="6073775"/>
            <a:ext cx="609600" cy="78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3">
            <a:extLst>
              <a:ext uri="{FF2B5EF4-FFF2-40B4-BE49-F238E27FC236}">
                <a16:creationId xmlns:a16="http://schemas.microsoft.com/office/drawing/2014/main" id="{5B835A2D-A24E-478F-BA2F-04EEEB14C641}"/>
              </a:ext>
            </a:extLst>
          </p:cNvPr>
          <p:cNvSpPr>
            <a:spLocks noChangeArrowheads="1"/>
          </p:cNvSpPr>
          <p:nvPr/>
        </p:nvSpPr>
        <p:spPr bwMode="auto">
          <a:xfrm>
            <a:off x="4762500" y="2887663"/>
            <a:ext cx="4068763" cy="1303337"/>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B. Kẻ thù tiến công toàn </a:t>
            </a:r>
          </a:p>
          <a:p>
            <a:pPr algn="ctr" eaLnBrk="0" hangingPunct="0"/>
            <a:r>
              <a:rPr sz="2400" noProof="1">
                <a:solidFill>
                  <a:schemeClr val="bg1"/>
                </a:solidFill>
                <a:latin typeface="Arial" panose="02080604020202020204" pitchFamily="34" charset="0"/>
              </a:rPr>
              <a:t>diện trên khắp cả nước, sâu </a:t>
            </a:r>
          </a:p>
          <a:p>
            <a:pPr algn="ctr" eaLnBrk="0" hangingPunct="0"/>
            <a:r>
              <a:rPr sz="2400" noProof="1">
                <a:solidFill>
                  <a:schemeClr val="bg1"/>
                </a:solidFill>
                <a:latin typeface="Arial" panose="02080604020202020204" pitchFamily="34" charset="0"/>
              </a:rPr>
              <a:t>vào bên trong đất nước</a:t>
            </a:r>
            <a:endParaRPr lang="vi-VN" altLang="x-none" sz="2400" b="1" noProof="1">
              <a:solidFill>
                <a:schemeClr val="bg1"/>
              </a:solidFill>
              <a:latin typeface="Arial" panose="02080604020202020204" pitchFamily="34" charset="0"/>
            </a:endParaRPr>
          </a:p>
        </p:txBody>
      </p:sp>
      <p:sp>
        <p:nvSpPr>
          <p:cNvPr id="28" name="AutoShape 13">
            <a:extLst>
              <a:ext uri="{FF2B5EF4-FFF2-40B4-BE49-F238E27FC236}">
                <a16:creationId xmlns:a16="http://schemas.microsoft.com/office/drawing/2014/main" id="{7E1B8DEA-234E-4F43-9596-BEBA987F3609}"/>
              </a:ext>
            </a:extLst>
          </p:cNvPr>
          <p:cNvSpPr>
            <a:spLocks noChangeArrowheads="1"/>
          </p:cNvSpPr>
          <p:nvPr/>
        </p:nvSpPr>
        <p:spPr bwMode="auto">
          <a:xfrm>
            <a:off x="4762500" y="4419600"/>
            <a:ext cx="3937000" cy="13716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Kẻ thù đang đẩy mạnh</a:t>
            </a:r>
          </a:p>
          <a:p>
            <a:pPr algn="ctr" eaLnBrk="0" hangingPunct="0"/>
            <a:r>
              <a:rPr sz="2400" noProof="1">
                <a:solidFill>
                  <a:schemeClr val="bg1"/>
                </a:solidFill>
                <a:latin typeface="Arial" panose="02080604020202020204" pitchFamily="34" charset="0"/>
              </a:rPr>
              <a:t> chiến lược “Diễn biến hòa </a:t>
            </a:r>
          </a:p>
          <a:p>
            <a:pPr algn="ctr" eaLnBrk="0" hangingPunct="0"/>
            <a:r>
              <a:rPr sz="2400" noProof="1">
                <a:solidFill>
                  <a:schemeClr val="bg1"/>
                </a:solidFill>
                <a:latin typeface="Arial" panose="02080604020202020204" pitchFamily="34" charset="0"/>
              </a:rPr>
              <a:t>bình”, bạo loạn lật đổ</a:t>
            </a:r>
            <a:endParaRPr sz="24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11775"/>
                            </p:stCondLst>
                            <p:childTnLst>
                              <p:par>
                                <p:cTn id="8" presetID="4" presetClass="entr" presetSubtype="32" fill="hold" grpId="0" nodeType="afterEffect">
                                  <p:stCondLst>
                                    <p:cond delay="0"/>
                                  </p:stCondLst>
                                  <p:childTnLst>
                                    <p:set>
                                      <p:cBhvr>
                                        <p:cTn id="9" dur="1" fill="hold">
                                          <p:stCondLst>
                                            <p:cond delay="0"/>
                                          </p:stCondLst>
                                        </p:cTn>
                                        <p:tgtEl>
                                          <p:spTgt spid="65549"/>
                                        </p:tgtEl>
                                        <p:attrNameLst>
                                          <p:attrName>style.visibility</p:attrName>
                                        </p:attrNameLst>
                                      </p:cBhvr>
                                      <p:to>
                                        <p:strVal val="visible"/>
                                      </p:to>
                                    </p:set>
                                    <p:animEffect transition="in" filter="box(out)">
                                      <p:cBhvr>
                                        <p:cTn id="10" dur="500"/>
                                        <p:tgtEl>
                                          <p:spTgt spid="65549"/>
                                        </p:tgtEl>
                                      </p:cBhvr>
                                    </p:animEffect>
                                  </p:childTnLst>
                                </p:cTn>
                              </p:par>
                            </p:childTnLst>
                          </p:cTn>
                        </p:par>
                        <p:par>
                          <p:cTn id="11" fill="hold" nodeType="afterGroup">
                            <p:stCondLst>
                              <p:cond delay="12275"/>
                            </p:stCondLst>
                            <p:childTnLst>
                              <p:par>
                                <p:cTn id="12" presetID="4" presetClass="entr" presetSubtype="32" fill="hold" grpId="0" nodeType="afterEffect">
                                  <p:stCondLst>
                                    <p:cond delay="0"/>
                                  </p:stCondLst>
                                  <p:childTnLst>
                                    <p:set>
                                      <p:cBhvr>
                                        <p:cTn id="13" dur="1" fill="hold">
                                          <p:stCondLst>
                                            <p:cond delay="0"/>
                                          </p:stCondLst>
                                        </p:cTn>
                                        <p:tgtEl>
                                          <p:spTgt spid="65541"/>
                                        </p:tgtEl>
                                        <p:attrNameLst>
                                          <p:attrName>style.visibility</p:attrName>
                                        </p:attrNameLst>
                                      </p:cBhvr>
                                      <p:to>
                                        <p:strVal val="visible"/>
                                      </p:to>
                                    </p:set>
                                    <p:animEffect transition="in" filter="box(out)">
                                      <p:cBhvr>
                                        <p:cTn id="14" dur="500"/>
                                        <p:tgtEl>
                                          <p:spTgt spid="65541"/>
                                        </p:tgtEl>
                                      </p:cBhvr>
                                    </p:animEffect>
                                  </p:childTnLst>
                                </p:cTn>
                              </p:par>
                            </p:childTnLst>
                          </p:cTn>
                        </p:par>
                        <p:par>
                          <p:cTn id="15" fill="hold" nodeType="afterGroup">
                            <p:stCondLst>
                              <p:cond delay="12775"/>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13275"/>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9" grpId="0" animBg="1" autoUpdateAnimBg="0"/>
      <p:bldP spid="27" grpId="0" animBg="1" autoUpdateAnimBg="0"/>
      <p:bldP spid="28"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Oval 2">
            <a:extLst>
              <a:ext uri="{FF2B5EF4-FFF2-40B4-BE49-F238E27FC236}">
                <a16:creationId xmlns:a16="http://schemas.microsoft.com/office/drawing/2014/main" id="{9ABB95E2-55AC-4629-9D67-D491DCAAC4E0}"/>
              </a:ext>
            </a:extLst>
          </p:cNvPr>
          <p:cNvSpPr>
            <a:spLocks noChangeArrowheads="1"/>
          </p:cNvSpPr>
          <p:nvPr/>
        </p:nvSpPr>
        <p:spPr bwMode="auto">
          <a:xfrm>
            <a:off x="4752975" y="60817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95234" name="Picture 15" descr="people008">
            <a:extLst>
              <a:ext uri="{FF2B5EF4-FFF2-40B4-BE49-F238E27FC236}">
                <a16:creationId xmlns:a16="http://schemas.microsoft.com/office/drawing/2014/main" id="{0E0E927B-0079-4B2A-BF62-A1469C0BC7A2}"/>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D46A1E61-84F4-40D5-816E-FBB73C591CDC}"/>
              </a:ext>
            </a:extLst>
          </p:cNvPr>
          <p:cNvSpPr txBox="1">
            <a:spLocks noChangeArrowheads="1"/>
          </p:cNvSpPr>
          <p:nvPr/>
        </p:nvSpPr>
        <p:spPr bwMode="auto">
          <a:xfrm>
            <a:off x="1354138" y="1143000"/>
            <a:ext cx="75612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i="1"/>
              <a:t>Ba thứ quân trong lực lượng vũ trang nhân dân, nòng cốt cho toàn dân đánh giặc trên chiến trường là:</a:t>
            </a:r>
            <a:endParaRPr lang="en-US" altLang="en-US" sz="2400" b="1" i="1">
              <a:cs typeface="Arial" panose="020B0604020202020204" pitchFamily="34" charset="0"/>
            </a:endParaRPr>
          </a:p>
        </p:txBody>
      </p:sp>
      <p:sp>
        <p:nvSpPr>
          <p:cNvPr id="65541" name="AutoShape 5">
            <a:extLst>
              <a:ext uri="{FF2B5EF4-FFF2-40B4-BE49-F238E27FC236}">
                <a16:creationId xmlns:a16="http://schemas.microsoft.com/office/drawing/2014/main" id="{4F254FEC-02E0-4E02-A559-F18630C93F40}"/>
              </a:ext>
            </a:extLst>
          </p:cNvPr>
          <p:cNvSpPr>
            <a:spLocks noChangeArrowheads="1"/>
          </p:cNvSpPr>
          <p:nvPr/>
        </p:nvSpPr>
        <p:spPr bwMode="auto">
          <a:xfrm>
            <a:off x="4724400" y="2209800"/>
            <a:ext cx="3886200" cy="15240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400">
                <a:solidFill>
                  <a:schemeClr val="bg1"/>
                </a:solidFill>
              </a:rPr>
              <a:t>B. Bộ đội chủ lực, bộ đội </a:t>
            </a:r>
          </a:p>
          <a:p>
            <a:pPr algn="ctr" eaLnBrk="0" hangingPunct="0"/>
            <a:r>
              <a:rPr lang="en-US" altLang="en-US" sz="2400">
                <a:solidFill>
                  <a:schemeClr val="bg1"/>
                </a:solidFill>
              </a:rPr>
              <a:t>địa phương và dân quân </a:t>
            </a:r>
          </a:p>
          <a:p>
            <a:pPr algn="ctr" eaLnBrk="0" hangingPunct="0"/>
            <a:r>
              <a:rPr lang="en-US" altLang="en-US" sz="2400">
                <a:solidFill>
                  <a:schemeClr val="bg1"/>
                </a:solidFill>
              </a:rPr>
              <a:t>tự vệ</a:t>
            </a:r>
          </a:p>
        </p:txBody>
      </p:sp>
      <p:sp>
        <p:nvSpPr>
          <p:cNvPr id="65549" name="AutoShape 13">
            <a:extLst>
              <a:ext uri="{FF2B5EF4-FFF2-40B4-BE49-F238E27FC236}">
                <a16:creationId xmlns:a16="http://schemas.microsoft.com/office/drawing/2014/main" id="{FDEA7059-8B03-422C-BB2C-48F67E8F7E99}"/>
              </a:ext>
            </a:extLst>
          </p:cNvPr>
          <p:cNvSpPr>
            <a:spLocks noChangeArrowheads="1"/>
          </p:cNvSpPr>
          <p:nvPr/>
        </p:nvSpPr>
        <p:spPr bwMode="auto">
          <a:xfrm>
            <a:off x="4724400" y="3962400"/>
            <a:ext cx="3962400" cy="15240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Dân quân tự vệ, </a:t>
            </a:r>
          </a:p>
          <a:p>
            <a:pPr algn="ctr" eaLnBrk="0" hangingPunct="0"/>
            <a:r>
              <a:rPr sz="2400" noProof="1">
                <a:solidFill>
                  <a:schemeClr val="bg1"/>
                </a:solidFill>
                <a:latin typeface="Arial" panose="02080604020202020204" pitchFamily="34" charset="0"/>
              </a:rPr>
              <a:t>công an nhân dân và </a:t>
            </a:r>
          </a:p>
          <a:p>
            <a:pPr algn="ctr" eaLnBrk="0" hangingPunct="0"/>
            <a:r>
              <a:rPr sz="2400" noProof="1">
                <a:solidFill>
                  <a:schemeClr val="bg1"/>
                </a:solidFill>
                <a:latin typeface="Arial" panose="02080604020202020204" pitchFamily="34" charset="0"/>
              </a:rPr>
              <a:t>bộ đội chủ lực</a:t>
            </a:r>
            <a:endParaRPr sz="2200" b="1" noProof="1">
              <a:solidFill>
                <a:schemeClr val="bg1"/>
              </a:solidFill>
              <a:latin typeface="Times New Roman" pitchFamily="18" charset="0"/>
              <a:ea typeface="Times New Roman" pitchFamily="18" charset="0"/>
            </a:endParaRPr>
          </a:p>
        </p:txBody>
      </p:sp>
      <p:sp>
        <p:nvSpPr>
          <p:cNvPr id="95238" name="Text Box 16">
            <a:extLst>
              <a:ext uri="{FF2B5EF4-FFF2-40B4-BE49-F238E27FC236}">
                <a16:creationId xmlns:a16="http://schemas.microsoft.com/office/drawing/2014/main" id="{909D44B8-70C3-4BA8-A2BB-19F6C8A9B9B1}"/>
              </a:ext>
            </a:extLst>
          </p:cNvPr>
          <p:cNvSpPr txBox="1">
            <a:spLocks noChangeArrowheads="1"/>
          </p:cNvSpPr>
          <p:nvPr/>
        </p:nvSpPr>
        <p:spPr bwMode="auto">
          <a:xfrm>
            <a:off x="169863" y="1371600"/>
            <a:ext cx="1184275" cy="40005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24</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16755" name="Oval 19">
            <a:extLst>
              <a:ext uri="{FF2B5EF4-FFF2-40B4-BE49-F238E27FC236}">
                <a16:creationId xmlns:a16="http://schemas.microsoft.com/office/drawing/2014/main" id="{3A4DCC38-1A92-4925-926C-5167A06C5B37}"/>
              </a:ext>
            </a:extLst>
          </p:cNvPr>
          <p:cNvSpPr>
            <a:spLocks noChangeArrowheads="1"/>
          </p:cNvSpPr>
          <p:nvPr/>
        </p:nvSpPr>
        <p:spPr bwMode="auto">
          <a:xfrm>
            <a:off x="4773613" y="60817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95241" name="Picture 20" descr="ani32">
            <a:extLst>
              <a:ext uri="{FF2B5EF4-FFF2-40B4-BE49-F238E27FC236}">
                <a16:creationId xmlns:a16="http://schemas.microsoft.com/office/drawing/2014/main" id="{82EB7CBE-9221-4959-A4B1-5A389205B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01000" y="60023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57" name="Oval 21">
            <a:extLst>
              <a:ext uri="{FF2B5EF4-FFF2-40B4-BE49-F238E27FC236}">
                <a16:creationId xmlns:a16="http://schemas.microsoft.com/office/drawing/2014/main" id="{F1D476A4-61D4-4910-ABA4-9E7FCAA44AB1}"/>
              </a:ext>
            </a:extLst>
          </p:cNvPr>
          <p:cNvSpPr>
            <a:spLocks noChangeArrowheads="1"/>
          </p:cNvSpPr>
          <p:nvPr/>
        </p:nvSpPr>
        <p:spPr bwMode="auto">
          <a:xfrm>
            <a:off x="4773613" y="60817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16758" name="Oval 22">
            <a:extLst>
              <a:ext uri="{FF2B5EF4-FFF2-40B4-BE49-F238E27FC236}">
                <a16:creationId xmlns:a16="http://schemas.microsoft.com/office/drawing/2014/main" id="{6764AA49-FD43-45C9-A43B-4F4CDCF31F1E}"/>
              </a:ext>
            </a:extLst>
          </p:cNvPr>
          <p:cNvSpPr>
            <a:spLocks noChangeArrowheads="1"/>
          </p:cNvSpPr>
          <p:nvPr/>
        </p:nvSpPr>
        <p:spPr bwMode="auto">
          <a:xfrm>
            <a:off x="4776788" y="60833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16759" name="Oval 23">
            <a:extLst>
              <a:ext uri="{FF2B5EF4-FFF2-40B4-BE49-F238E27FC236}">
                <a16:creationId xmlns:a16="http://schemas.microsoft.com/office/drawing/2014/main" id="{FE7B6B8A-096A-479C-9C14-9DC051421985}"/>
              </a:ext>
            </a:extLst>
          </p:cNvPr>
          <p:cNvSpPr>
            <a:spLocks noChangeArrowheads="1"/>
          </p:cNvSpPr>
          <p:nvPr/>
        </p:nvSpPr>
        <p:spPr bwMode="auto">
          <a:xfrm>
            <a:off x="4779963" y="607536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16760" name="Oval 24">
            <a:extLst>
              <a:ext uri="{FF2B5EF4-FFF2-40B4-BE49-F238E27FC236}">
                <a16:creationId xmlns:a16="http://schemas.microsoft.com/office/drawing/2014/main" id="{3A79074E-D0E2-4A96-A0B2-773F1D766EB6}"/>
              </a:ext>
            </a:extLst>
          </p:cNvPr>
          <p:cNvSpPr>
            <a:spLocks noChangeArrowheads="1"/>
          </p:cNvSpPr>
          <p:nvPr/>
        </p:nvSpPr>
        <p:spPr bwMode="auto">
          <a:xfrm>
            <a:off x="4779963" y="60817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16761" name="Oval 25">
            <a:extLst>
              <a:ext uri="{FF2B5EF4-FFF2-40B4-BE49-F238E27FC236}">
                <a16:creationId xmlns:a16="http://schemas.microsoft.com/office/drawing/2014/main" id="{60B93052-AC49-4822-B573-C425CAC9FC8B}"/>
              </a:ext>
            </a:extLst>
          </p:cNvPr>
          <p:cNvSpPr>
            <a:spLocks noChangeArrowheads="1"/>
          </p:cNvSpPr>
          <p:nvPr/>
        </p:nvSpPr>
        <p:spPr bwMode="auto">
          <a:xfrm>
            <a:off x="4800600" y="60833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16762" name="Oval 26">
            <a:extLst>
              <a:ext uri="{FF2B5EF4-FFF2-40B4-BE49-F238E27FC236}">
                <a16:creationId xmlns:a16="http://schemas.microsoft.com/office/drawing/2014/main" id="{0E6EBE51-1B1C-407B-A1B2-AE49398B2540}"/>
              </a:ext>
            </a:extLst>
          </p:cNvPr>
          <p:cNvSpPr>
            <a:spLocks noChangeArrowheads="1"/>
          </p:cNvSpPr>
          <p:nvPr/>
        </p:nvSpPr>
        <p:spPr bwMode="auto">
          <a:xfrm>
            <a:off x="4776788" y="60833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95248" name="Text Box 27">
            <a:extLst>
              <a:ext uri="{FF2B5EF4-FFF2-40B4-BE49-F238E27FC236}">
                <a16:creationId xmlns:a16="http://schemas.microsoft.com/office/drawing/2014/main" id="{BD50B6BC-5516-4C5B-8E3E-FE80E228C014}"/>
              </a:ext>
            </a:extLst>
          </p:cNvPr>
          <p:cNvSpPr txBox="1">
            <a:spLocks noChangeArrowheads="1"/>
          </p:cNvSpPr>
          <p:nvPr/>
        </p:nvSpPr>
        <p:spPr bwMode="auto">
          <a:xfrm>
            <a:off x="3429000" y="61722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16764" name="Text Box 28">
            <a:extLst>
              <a:ext uri="{FF2B5EF4-FFF2-40B4-BE49-F238E27FC236}">
                <a16:creationId xmlns:a16="http://schemas.microsoft.com/office/drawing/2014/main" id="{ED58379A-A0A5-4AC6-873B-62CE4FC3D020}"/>
              </a:ext>
            </a:extLst>
          </p:cNvPr>
          <p:cNvSpPr txBox="1">
            <a:spLocks noChangeArrowheads="1"/>
          </p:cNvSpPr>
          <p:nvPr/>
        </p:nvSpPr>
        <p:spPr bwMode="auto">
          <a:xfrm>
            <a:off x="4495800" y="6002338"/>
            <a:ext cx="9906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6" name="AutoShape 13">
            <a:extLst>
              <a:ext uri="{FF2B5EF4-FFF2-40B4-BE49-F238E27FC236}">
                <a16:creationId xmlns:a16="http://schemas.microsoft.com/office/drawing/2014/main" id="{E7F30D1F-14F0-4466-9F7A-FD8B7039FEB2}"/>
              </a:ext>
            </a:extLst>
          </p:cNvPr>
          <p:cNvSpPr>
            <a:spLocks noChangeArrowheads="1"/>
          </p:cNvSpPr>
          <p:nvPr/>
        </p:nvSpPr>
        <p:spPr bwMode="auto">
          <a:xfrm>
            <a:off x="609600" y="2209800"/>
            <a:ext cx="3808413" cy="15240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A. Lực lượng địa phương,</a:t>
            </a:r>
          </a:p>
          <a:p>
            <a:pPr algn="ctr" eaLnBrk="0" hangingPunct="0"/>
            <a:r>
              <a:rPr sz="2400" noProof="1">
                <a:solidFill>
                  <a:schemeClr val="bg1"/>
                </a:solidFill>
                <a:latin typeface="Arial" panose="02080604020202020204" pitchFamily="34" charset="0"/>
              </a:rPr>
              <a:t> chủ lực và quần chúng </a:t>
            </a:r>
          </a:p>
          <a:p>
            <a:pPr algn="ctr" eaLnBrk="0" hangingPunct="0"/>
            <a:r>
              <a:rPr sz="2400" noProof="1">
                <a:solidFill>
                  <a:schemeClr val="bg1"/>
                </a:solidFill>
                <a:latin typeface="Arial" panose="02080604020202020204" pitchFamily="34" charset="0"/>
              </a:rPr>
              <a:t>nhân dân</a:t>
            </a:r>
            <a:endParaRPr lang="vi-VN" altLang="x-none" sz="2200" b="1" noProof="1">
              <a:solidFill>
                <a:schemeClr val="bg1"/>
              </a:solidFill>
              <a:latin typeface="Arial" panose="02080604020202020204" pitchFamily="34" charset="0"/>
            </a:endParaRPr>
          </a:p>
        </p:txBody>
      </p:sp>
      <p:sp>
        <p:nvSpPr>
          <p:cNvPr id="27" name="AutoShape 13">
            <a:extLst>
              <a:ext uri="{FF2B5EF4-FFF2-40B4-BE49-F238E27FC236}">
                <a16:creationId xmlns:a16="http://schemas.microsoft.com/office/drawing/2014/main" id="{4EC23D6D-DB7D-4B5C-93CB-4008146A8645}"/>
              </a:ext>
            </a:extLst>
          </p:cNvPr>
          <p:cNvSpPr>
            <a:spLocks noChangeArrowheads="1"/>
          </p:cNvSpPr>
          <p:nvPr/>
        </p:nvSpPr>
        <p:spPr bwMode="auto">
          <a:xfrm>
            <a:off x="609600" y="3962400"/>
            <a:ext cx="3810000" cy="15240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Bộ đội biên phòng, </a:t>
            </a:r>
          </a:p>
          <a:p>
            <a:pPr algn="ctr" eaLnBrk="0" hangingPunct="0"/>
            <a:r>
              <a:rPr sz="2400" noProof="1">
                <a:solidFill>
                  <a:schemeClr val="bg1"/>
                </a:solidFill>
                <a:latin typeface="Arial" panose="02080604020202020204" pitchFamily="34" charset="0"/>
              </a:rPr>
              <a:t>dân quân tự vệ và bộ đội </a:t>
            </a:r>
          </a:p>
          <a:p>
            <a:pPr algn="ctr" eaLnBrk="0" hangingPunct="0"/>
            <a:r>
              <a:rPr sz="2400" noProof="1">
                <a:solidFill>
                  <a:schemeClr val="bg1"/>
                </a:solidFill>
                <a:latin typeface="Arial" panose="02080604020202020204" pitchFamily="34" charset="0"/>
              </a:rPr>
              <a:t>địa phương</a:t>
            </a:r>
            <a:endParaRPr sz="2200" b="1" noProof="1">
              <a:solidFill>
                <a:schemeClr val="bg1"/>
              </a:solidFill>
              <a:latin typeface="Times New Roman" pitchFamily="18" charset="0"/>
              <a:ea typeface="Times New Roman" pitchFamily="18"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6000"/>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6500"/>
                            </p:stCondLst>
                            <p:childTnLst>
                              <p:par>
                                <p:cTn id="12" presetID="4" presetClass="entr" presetSubtype="32" fill="hold" grpId="0" nodeType="afterEffect">
                                  <p:stCondLst>
                                    <p:cond delay="0"/>
                                  </p:stCondLst>
                                  <p:childTnLst>
                                    <p:set>
                                      <p:cBhvr>
                                        <p:cTn id="13" dur="1" fill="hold">
                                          <p:stCondLst>
                                            <p:cond delay="0"/>
                                          </p:stCondLst>
                                        </p:cTn>
                                        <p:tgtEl>
                                          <p:spTgt spid="65549"/>
                                        </p:tgtEl>
                                        <p:attrNameLst>
                                          <p:attrName>style.visibility</p:attrName>
                                        </p:attrNameLst>
                                      </p:cBhvr>
                                      <p:to>
                                        <p:strVal val="visible"/>
                                      </p:to>
                                    </p:set>
                                    <p:animEffect transition="in" filter="box(out)">
                                      <p:cBhvr>
                                        <p:cTn id="14" dur="500"/>
                                        <p:tgtEl>
                                          <p:spTgt spid="65549"/>
                                        </p:tgtEl>
                                      </p:cBhvr>
                                    </p:animEffect>
                                  </p:childTnLst>
                                </p:cTn>
                              </p:par>
                            </p:childTnLst>
                          </p:cTn>
                        </p:par>
                        <p:par>
                          <p:cTn id="15" fill="hold" nodeType="afterGroup">
                            <p:stCondLst>
                              <p:cond delay="7000"/>
                            </p:stCondLst>
                            <p:childTnLst>
                              <p:par>
                                <p:cTn id="16" presetID="4" presetClass="entr" presetSubtype="32"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ox(out)">
                                      <p:cBhvr>
                                        <p:cTn id="18" dur="500"/>
                                        <p:tgtEl>
                                          <p:spTgt spid="26"/>
                                        </p:tgtEl>
                                      </p:cBhvr>
                                    </p:animEffect>
                                  </p:childTnLst>
                                </p:cTn>
                              </p:par>
                            </p:childTnLst>
                          </p:cTn>
                        </p:par>
                        <p:par>
                          <p:cTn id="19" fill="hold" nodeType="afterGroup">
                            <p:stCondLst>
                              <p:cond delay="7500"/>
                            </p:stCondLst>
                            <p:childTnLst>
                              <p:par>
                                <p:cTn id="20" presetID="4" presetClass="entr" presetSubtype="32"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9" grpId="0" animBg="1" autoUpdateAnimBg="0"/>
      <p:bldP spid="26" grpId="0" animBg="1" autoUpdateAnimBg="0"/>
      <p:bldP spid="27"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Oval 2">
            <a:extLst>
              <a:ext uri="{FF2B5EF4-FFF2-40B4-BE49-F238E27FC236}">
                <a16:creationId xmlns:a16="http://schemas.microsoft.com/office/drawing/2014/main" id="{ADCE29CD-CBC4-465B-A81A-654693C7F640}"/>
              </a:ext>
            </a:extLst>
          </p:cNvPr>
          <p:cNvSpPr>
            <a:spLocks noChangeArrowheads="1"/>
          </p:cNvSpPr>
          <p:nvPr/>
        </p:nvSpPr>
        <p:spPr bwMode="auto">
          <a:xfrm>
            <a:off x="5118100" y="62484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sp>
        <p:nvSpPr>
          <p:cNvPr id="117779" name="Oval 19">
            <a:extLst>
              <a:ext uri="{FF2B5EF4-FFF2-40B4-BE49-F238E27FC236}">
                <a16:creationId xmlns:a16="http://schemas.microsoft.com/office/drawing/2014/main" id="{C37BACDE-6AC4-4CE5-9E14-38EBE496CCD1}"/>
              </a:ext>
            </a:extLst>
          </p:cNvPr>
          <p:cNvSpPr>
            <a:spLocks noChangeArrowheads="1"/>
          </p:cNvSpPr>
          <p:nvPr/>
        </p:nvSpPr>
        <p:spPr bwMode="auto">
          <a:xfrm>
            <a:off x="5118100" y="62436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96260" name="Picture 20" descr="ani32">
            <a:extLst>
              <a:ext uri="{FF2B5EF4-FFF2-40B4-BE49-F238E27FC236}">
                <a16:creationId xmlns:a16="http://schemas.microsoft.com/office/drawing/2014/main" id="{C14FEB06-BDA1-4E29-A6A4-4E4089164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153400" y="62293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81" name="Oval 21">
            <a:extLst>
              <a:ext uri="{FF2B5EF4-FFF2-40B4-BE49-F238E27FC236}">
                <a16:creationId xmlns:a16="http://schemas.microsoft.com/office/drawing/2014/main" id="{99091DD8-63DC-4596-BBD9-85834887954D}"/>
              </a:ext>
            </a:extLst>
          </p:cNvPr>
          <p:cNvSpPr>
            <a:spLocks noChangeArrowheads="1"/>
          </p:cNvSpPr>
          <p:nvPr/>
        </p:nvSpPr>
        <p:spPr bwMode="auto">
          <a:xfrm>
            <a:off x="5118100" y="622617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17782" name="Oval 22">
            <a:extLst>
              <a:ext uri="{FF2B5EF4-FFF2-40B4-BE49-F238E27FC236}">
                <a16:creationId xmlns:a16="http://schemas.microsoft.com/office/drawing/2014/main" id="{4848CAAF-6A82-48EB-8608-8478856B57B5}"/>
              </a:ext>
            </a:extLst>
          </p:cNvPr>
          <p:cNvSpPr>
            <a:spLocks noChangeArrowheads="1"/>
          </p:cNvSpPr>
          <p:nvPr/>
        </p:nvSpPr>
        <p:spPr bwMode="auto">
          <a:xfrm>
            <a:off x="5118100" y="62166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17783" name="Oval 23">
            <a:extLst>
              <a:ext uri="{FF2B5EF4-FFF2-40B4-BE49-F238E27FC236}">
                <a16:creationId xmlns:a16="http://schemas.microsoft.com/office/drawing/2014/main" id="{F98EB604-C4B7-421F-B912-C51C3828EC03}"/>
              </a:ext>
            </a:extLst>
          </p:cNvPr>
          <p:cNvSpPr>
            <a:spLocks noChangeArrowheads="1"/>
          </p:cNvSpPr>
          <p:nvPr/>
        </p:nvSpPr>
        <p:spPr bwMode="auto">
          <a:xfrm>
            <a:off x="5118100" y="62436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17784" name="Oval 24">
            <a:extLst>
              <a:ext uri="{FF2B5EF4-FFF2-40B4-BE49-F238E27FC236}">
                <a16:creationId xmlns:a16="http://schemas.microsoft.com/office/drawing/2014/main" id="{0E423480-349C-4E7D-954E-F3B250199B8A}"/>
              </a:ext>
            </a:extLst>
          </p:cNvPr>
          <p:cNvSpPr>
            <a:spLocks noChangeArrowheads="1"/>
          </p:cNvSpPr>
          <p:nvPr/>
        </p:nvSpPr>
        <p:spPr bwMode="auto">
          <a:xfrm>
            <a:off x="5118100" y="62166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17785" name="Oval 25">
            <a:extLst>
              <a:ext uri="{FF2B5EF4-FFF2-40B4-BE49-F238E27FC236}">
                <a16:creationId xmlns:a16="http://schemas.microsoft.com/office/drawing/2014/main" id="{D63E71AE-4E37-4C42-BD2E-234EF9C2FEE9}"/>
              </a:ext>
            </a:extLst>
          </p:cNvPr>
          <p:cNvSpPr>
            <a:spLocks noChangeArrowheads="1"/>
          </p:cNvSpPr>
          <p:nvPr/>
        </p:nvSpPr>
        <p:spPr bwMode="auto">
          <a:xfrm>
            <a:off x="5118100" y="622617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17786" name="Oval 26">
            <a:extLst>
              <a:ext uri="{FF2B5EF4-FFF2-40B4-BE49-F238E27FC236}">
                <a16:creationId xmlns:a16="http://schemas.microsoft.com/office/drawing/2014/main" id="{1FF0FDEB-6C2F-4EE3-B7BE-04161919FA3A}"/>
              </a:ext>
            </a:extLst>
          </p:cNvPr>
          <p:cNvSpPr>
            <a:spLocks noChangeArrowheads="1"/>
          </p:cNvSpPr>
          <p:nvPr/>
        </p:nvSpPr>
        <p:spPr bwMode="auto">
          <a:xfrm>
            <a:off x="5118100" y="62484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96267" name="Text Box 27">
            <a:extLst>
              <a:ext uri="{FF2B5EF4-FFF2-40B4-BE49-F238E27FC236}">
                <a16:creationId xmlns:a16="http://schemas.microsoft.com/office/drawing/2014/main" id="{BBB0ADE1-76C9-4972-BA5A-00977A60BFCB}"/>
              </a:ext>
            </a:extLst>
          </p:cNvPr>
          <p:cNvSpPr txBox="1">
            <a:spLocks noChangeArrowheads="1"/>
          </p:cNvSpPr>
          <p:nvPr/>
        </p:nvSpPr>
        <p:spPr bwMode="auto">
          <a:xfrm>
            <a:off x="3746500" y="62626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17788" name="Text Box 28">
            <a:extLst>
              <a:ext uri="{FF2B5EF4-FFF2-40B4-BE49-F238E27FC236}">
                <a16:creationId xmlns:a16="http://schemas.microsoft.com/office/drawing/2014/main" id="{8616172F-5D01-47D1-AD8E-B32B2CC65829}"/>
              </a:ext>
            </a:extLst>
          </p:cNvPr>
          <p:cNvSpPr txBox="1">
            <a:spLocks noChangeArrowheads="1"/>
          </p:cNvSpPr>
          <p:nvPr/>
        </p:nvSpPr>
        <p:spPr bwMode="auto">
          <a:xfrm>
            <a:off x="4800600" y="6078538"/>
            <a:ext cx="9906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pic>
        <p:nvPicPr>
          <p:cNvPr id="96273" name="Picture 15" descr="people008">
            <a:extLst>
              <a:ext uri="{FF2B5EF4-FFF2-40B4-BE49-F238E27FC236}">
                <a16:creationId xmlns:a16="http://schemas.microsoft.com/office/drawing/2014/main" id="{E4EDB192-EF50-40EE-BBA8-27DA2CA6E818}"/>
              </a:ext>
            </a:extLst>
          </p:cNvPr>
          <p:cNvPicPr>
            <a:picLocks noChangeAspect="1" noChangeArrowheads="1"/>
          </p:cNvPicPr>
          <p:nvPr/>
        </p:nvPicPr>
        <p:blipFill>
          <a:blip r:embed="rId3">
            <a:lum contrast="12000"/>
            <a:extLst>
              <a:ext uri="{28A0092B-C50C-407E-A947-70E740481C1C}">
                <a14:useLocalDpi xmlns:a14="http://schemas.microsoft.com/office/drawing/2010/main" val="0"/>
              </a:ext>
            </a:extLst>
          </a:blip>
          <a:srcRect/>
          <a:stretch>
            <a:fillRect/>
          </a:stretch>
        </p:blipFill>
        <p:spPr bwMode="auto">
          <a:xfrm>
            <a:off x="76200" y="5867400"/>
            <a:ext cx="99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
            <a:extLst>
              <a:ext uri="{FF2B5EF4-FFF2-40B4-BE49-F238E27FC236}">
                <a16:creationId xmlns:a16="http://schemas.microsoft.com/office/drawing/2014/main" id="{E207FD62-EC48-4320-8034-521E6A9AD7B6}"/>
              </a:ext>
            </a:extLst>
          </p:cNvPr>
          <p:cNvSpPr txBox="1">
            <a:spLocks noChangeArrowheads="1"/>
          </p:cNvSpPr>
          <p:nvPr/>
        </p:nvSpPr>
        <p:spPr bwMode="auto">
          <a:xfrm>
            <a:off x="1524000" y="1143000"/>
            <a:ext cx="711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Nhu cầu bảo đảm cho chiến tranh và ổn định đời sống nhân dân đòi hỏi cao và khẩn trương nên trong chiến tranh nhân dân bảo vệ Tổ quốc chúng ta phải thực hiện:</a:t>
            </a:r>
            <a:endParaRPr lang="en-US" altLang="en-US" sz="2400" i="1">
              <a:cs typeface="Arial" panose="020B0604020202020204" pitchFamily="34" charset="0"/>
            </a:endParaRPr>
          </a:p>
        </p:txBody>
      </p:sp>
      <p:sp>
        <p:nvSpPr>
          <p:cNvPr id="28" name="AutoShape 5">
            <a:extLst>
              <a:ext uri="{FF2B5EF4-FFF2-40B4-BE49-F238E27FC236}">
                <a16:creationId xmlns:a16="http://schemas.microsoft.com/office/drawing/2014/main" id="{11390987-BCC0-4A0F-85F4-28A0951FB504}"/>
              </a:ext>
            </a:extLst>
          </p:cNvPr>
          <p:cNvSpPr>
            <a:spLocks noChangeArrowheads="1"/>
          </p:cNvSpPr>
          <p:nvPr/>
        </p:nvSpPr>
        <p:spPr bwMode="auto">
          <a:xfrm>
            <a:off x="304800" y="4343400"/>
            <a:ext cx="4265613" cy="1436688"/>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400">
                <a:solidFill>
                  <a:schemeClr val="bg1"/>
                </a:solidFill>
              </a:rPr>
              <a:t>C Kết hợp kháng chiến với </a:t>
            </a:r>
          </a:p>
          <a:p>
            <a:pPr algn="ctr" eaLnBrk="0" hangingPunct="0"/>
            <a:r>
              <a:rPr lang="en-US" altLang="en-US" sz="2400">
                <a:solidFill>
                  <a:schemeClr val="bg1"/>
                </a:solidFill>
              </a:rPr>
              <a:t>xây dựng, vừa kháng chiến </a:t>
            </a:r>
          </a:p>
          <a:p>
            <a:pPr algn="ctr" eaLnBrk="0" hangingPunct="0"/>
            <a:r>
              <a:rPr lang="en-US" altLang="en-US" sz="2400">
                <a:solidFill>
                  <a:schemeClr val="bg1"/>
                </a:solidFill>
              </a:rPr>
              <a:t>vừa xây dựng</a:t>
            </a:r>
          </a:p>
        </p:txBody>
      </p:sp>
      <p:sp>
        <p:nvSpPr>
          <p:cNvPr id="30" name="AutoShape 13">
            <a:extLst>
              <a:ext uri="{FF2B5EF4-FFF2-40B4-BE49-F238E27FC236}">
                <a16:creationId xmlns:a16="http://schemas.microsoft.com/office/drawing/2014/main" id="{C8B7ED8F-E203-43BB-A4E4-B45BC0F90854}"/>
              </a:ext>
            </a:extLst>
          </p:cNvPr>
          <p:cNvSpPr>
            <a:spLocks noChangeArrowheads="1"/>
          </p:cNvSpPr>
          <p:nvPr/>
        </p:nvSpPr>
        <p:spPr bwMode="auto">
          <a:xfrm>
            <a:off x="4640263" y="2743200"/>
            <a:ext cx="4198937" cy="14478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B. Vừa đánh giặc vừa </a:t>
            </a:r>
          </a:p>
          <a:p>
            <a:pPr algn="ctr" eaLnBrk="0" hangingPunct="0"/>
            <a:r>
              <a:rPr sz="2400" noProof="1">
                <a:solidFill>
                  <a:schemeClr val="bg1"/>
                </a:solidFill>
                <a:latin typeface="Arial" panose="02080604020202020204" pitchFamily="34" charset="0"/>
              </a:rPr>
              <a:t>sản xuất không ngừng </a:t>
            </a:r>
          </a:p>
          <a:p>
            <a:pPr algn="ctr" eaLnBrk="0" hangingPunct="0"/>
            <a:r>
              <a:rPr sz="2400" noProof="1">
                <a:solidFill>
                  <a:schemeClr val="bg1"/>
                </a:solidFill>
                <a:latin typeface="Arial" panose="02080604020202020204" pitchFamily="34" charset="0"/>
              </a:rPr>
              <a:t>phát triển kinh tế</a:t>
            </a:r>
            <a:endParaRPr lang="vi-VN" altLang="x-none" sz="2100" b="1" noProof="1">
              <a:solidFill>
                <a:schemeClr val="bg1"/>
              </a:solidFill>
              <a:latin typeface="Arial" panose="02080604020202020204" pitchFamily="34" charset="0"/>
            </a:endParaRPr>
          </a:p>
        </p:txBody>
      </p:sp>
      <p:sp>
        <p:nvSpPr>
          <p:cNvPr id="96277" name="Text Box 16">
            <a:extLst>
              <a:ext uri="{FF2B5EF4-FFF2-40B4-BE49-F238E27FC236}">
                <a16:creationId xmlns:a16="http://schemas.microsoft.com/office/drawing/2014/main" id="{4C764C99-3B2A-4D29-805E-8C7571FAAE36}"/>
              </a:ext>
            </a:extLst>
          </p:cNvPr>
          <p:cNvSpPr txBox="1">
            <a:spLocks noChangeArrowheads="1"/>
          </p:cNvSpPr>
          <p:nvPr/>
        </p:nvSpPr>
        <p:spPr bwMode="auto">
          <a:xfrm>
            <a:off x="250825" y="1279525"/>
            <a:ext cx="12731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25</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26" name="AutoShape 13">
            <a:extLst>
              <a:ext uri="{FF2B5EF4-FFF2-40B4-BE49-F238E27FC236}">
                <a16:creationId xmlns:a16="http://schemas.microsoft.com/office/drawing/2014/main" id="{ADFC3416-9998-4D6A-BCB3-F9A409A8834A}"/>
              </a:ext>
            </a:extLst>
          </p:cNvPr>
          <p:cNvSpPr>
            <a:spLocks noChangeArrowheads="1"/>
          </p:cNvSpPr>
          <p:nvPr/>
        </p:nvSpPr>
        <p:spPr bwMode="auto">
          <a:xfrm>
            <a:off x="304800" y="2743200"/>
            <a:ext cx="4203700" cy="14478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A. Kết hợp kháng chiến với</a:t>
            </a:r>
          </a:p>
          <a:p>
            <a:pPr algn="ctr" eaLnBrk="0" hangingPunct="0"/>
            <a:r>
              <a:rPr sz="2400" noProof="1">
                <a:solidFill>
                  <a:schemeClr val="bg1"/>
                </a:solidFill>
                <a:latin typeface="Arial" panose="02080604020202020204" pitchFamily="34" charset="0"/>
              </a:rPr>
              <a:t> kiến quốc, ổn định đời sống </a:t>
            </a:r>
          </a:p>
          <a:p>
            <a:pPr algn="ctr" eaLnBrk="0" hangingPunct="0"/>
            <a:r>
              <a:rPr sz="2400" noProof="1">
                <a:solidFill>
                  <a:schemeClr val="bg1"/>
                </a:solidFill>
                <a:latin typeface="Arial" panose="02080604020202020204" pitchFamily="34" charset="0"/>
              </a:rPr>
              <a:t>nhân dân</a:t>
            </a:r>
            <a:endParaRPr sz="2100" b="1" noProof="1">
              <a:solidFill>
                <a:schemeClr val="bg1"/>
              </a:solidFill>
              <a:latin typeface="Arial" panose="02080604020202020204" pitchFamily="34" charset="0"/>
            </a:endParaRPr>
          </a:p>
        </p:txBody>
      </p:sp>
      <p:sp>
        <p:nvSpPr>
          <p:cNvPr id="29" name="AutoShape 13">
            <a:extLst>
              <a:ext uri="{FF2B5EF4-FFF2-40B4-BE49-F238E27FC236}">
                <a16:creationId xmlns:a16="http://schemas.microsoft.com/office/drawing/2014/main" id="{2388E860-FA73-4E4F-BBCC-9AA0DA3CDD85}"/>
              </a:ext>
            </a:extLst>
          </p:cNvPr>
          <p:cNvSpPr>
            <a:spLocks noChangeArrowheads="1"/>
          </p:cNvSpPr>
          <p:nvPr/>
        </p:nvSpPr>
        <p:spPr bwMode="auto">
          <a:xfrm>
            <a:off x="4654550" y="4343400"/>
            <a:ext cx="4184650" cy="1436688"/>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Vừa đánh giặc vừa </a:t>
            </a:r>
          </a:p>
          <a:p>
            <a:pPr algn="ctr" eaLnBrk="0" hangingPunct="0"/>
            <a:r>
              <a:rPr sz="2400" noProof="1">
                <a:solidFill>
                  <a:schemeClr val="bg1"/>
                </a:solidFill>
                <a:latin typeface="Arial" panose="02080604020202020204" pitchFamily="34" charset="0"/>
              </a:rPr>
              <a:t>phát triển kinh tế, nâng cao </a:t>
            </a:r>
          </a:p>
          <a:p>
            <a:pPr algn="ctr" eaLnBrk="0" hangingPunct="0"/>
            <a:r>
              <a:rPr sz="2400" noProof="1">
                <a:solidFill>
                  <a:schemeClr val="bg1"/>
                </a:solidFill>
                <a:latin typeface="Arial" panose="02080604020202020204" pitchFamily="34" charset="0"/>
              </a:rPr>
              <a:t>đời sống nhân dân</a:t>
            </a:r>
            <a:endParaRPr lang="vi-VN" altLang="x-none" sz="21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7">
                                            <p:txEl>
                                              <p:pRg st="0" end="0"/>
                                            </p:txEl>
                                          </p:spTgt>
                                        </p:tgtEl>
                                        <p:attrNameLst>
                                          <p:attrName>style.visibility</p:attrName>
                                        </p:attrNameLst>
                                      </p:cBhvr>
                                      <p:to>
                                        <p:strVal val="visible"/>
                                      </p:to>
                                    </p:set>
                                  </p:childTnLst>
                                </p:cTn>
                              </p:par>
                            </p:childTnLst>
                          </p:cTn>
                        </p:par>
                        <p:par>
                          <p:cTn id="7" fill="hold" nodeType="afterGroup">
                            <p:stCondLst>
                              <p:cond delay="9300"/>
                            </p:stCondLst>
                            <p:childTnLst>
                              <p:par>
                                <p:cTn id="8" presetID="4" presetClass="entr" presetSubtype="32" fill="hold" grpId="0" nodeType="after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box(out)">
                                      <p:cBhvr>
                                        <p:cTn id="10" dur="500"/>
                                        <p:tgtEl>
                                          <p:spTgt spid="30"/>
                                        </p:tgtEl>
                                      </p:cBhvr>
                                    </p:animEffect>
                                  </p:childTnLst>
                                </p:cTn>
                              </p:par>
                            </p:childTnLst>
                          </p:cTn>
                        </p:par>
                        <p:par>
                          <p:cTn id="11" fill="hold" nodeType="afterGroup">
                            <p:stCondLst>
                              <p:cond delay="9800"/>
                            </p:stCondLst>
                            <p:childTnLst>
                              <p:par>
                                <p:cTn id="12" presetID="4" presetClass="entr" presetSubtype="32"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box(out)">
                                      <p:cBhvr>
                                        <p:cTn id="14" dur="500"/>
                                        <p:tgtEl>
                                          <p:spTgt spid="28"/>
                                        </p:tgtEl>
                                      </p:cBhvr>
                                    </p:animEffect>
                                  </p:childTnLst>
                                </p:cTn>
                              </p:par>
                            </p:childTnLst>
                          </p:cTn>
                        </p:par>
                        <p:par>
                          <p:cTn id="15" fill="hold" nodeType="afterGroup">
                            <p:stCondLst>
                              <p:cond delay="10300"/>
                            </p:stCondLst>
                            <p:childTnLst>
                              <p:par>
                                <p:cTn id="16" presetID="4" presetClass="entr" presetSubtype="32"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ox(out)">
                                      <p:cBhvr>
                                        <p:cTn id="18" dur="500"/>
                                        <p:tgtEl>
                                          <p:spTgt spid="26"/>
                                        </p:tgtEl>
                                      </p:cBhvr>
                                    </p:animEffect>
                                  </p:childTnLst>
                                </p:cTn>
                              </p:par>
                            </p:childTnLst>
                          </p:cTn>
                        </p:par>
                        <p:par>
                          <p:cTn id="19" fill="hold" nodeType="afterGroup">
                            <p:stCondLst>
                              <p:cond delay="10800"/>
                            </p:stCondLst>
                            <p:childTnLst>
                              <p:par>
                                <p:cTn id="20" presetID="4" presetClass="entr" presetSubtype="32"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ox(out)">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autoUpdateAnimBg="0"/>
      <p:bldP spid="28" grpId="0" animBg="1" autoUpdateAnimBg="0"/>
      <p:bldP spid="30" grpId="0" animBg="1" autoUpdateAnimBg="0"/>
      <p:bldP spid="26" grpId="0" animBg="1" autoUpdateAnimBg="0"/>
      <p:bldP spid="29"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Oval 2">
            <a:extLst>
              <a:ext uri="{FF2B5EF4-FFF2-40B4-BE49-F238E27FC236}">
                <a16:creationId xmlns:a16="http://schemas.microsoft.com/office/drawing/2014/main" id="{DAF8135A-80FE-426C-8692-8D448892FCBE}"/>
              </a:ext>
            </a:extLst>
          </p:cNvPr>
          <p:cNvSpPr>
            <a:spLocks noChangeArrowheads="1"/>
          </p:cNvSpPr>
          <p:nvPr/>
        </p:nvSpPr>
        <p:spPr bwMode="auto">
          <a:xfrm>
            <a:off x="5118100" y="62484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sp>
        <p:nvSpPr>
          <p:cNvPr id="117779" name="Oval 19">
            <a:extLst>
              <a:ext uri="{FF2B5EF4-FFF2-40B4-BE49-F238E27FC236}">
                <a16:creationId xmlns:a16="http://schemas.microsoft.com/office/drawing/2014/main" id="{67434AE5-B7F0-4575-BF99-A54FC6CA2B88}"/>
              </a:ext>
            </a:extLst>
          </p:cNvPr>
          <p:cNvSpPr>
            <a:spLocks noChangeArrowheads="1"/>
          </p:cNvSpPr>
          <p:nvPr/>
        </p:nvSpPr>
        <p:spPr bwMode="auto">
          <a:xfrm>
            <a:off x="5118100" y="62436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97284" name="Picture 20" descr="ani32">
            <a:extLst>
              <a:ext uri="{FF2B5EF4-FFF2-40B4-BE49-F238E27FC236}">
                <a16:creationId xmlns:a16="http://schemas.microsoft.com/office/drawing/2014/main" id="{EE59C039-50F5-4077-988B-C73D65ECB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8153400" y="622935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81" name="Oval 21">
            <a:extLst>
              <a:ext uri="{FF2B5EF4-FFF2-40B4-BE49-F238E27FC236}">
                <a16:creationId xmlns:a16="http://schemas.microsoft.com/office/drawing/2014/main" id="{90622FA9-A6DD-4E66-BF5C-47ECF28B3642}"/>
              </a:ext>
            </a:extLst>
          </p:cNvPr>
          <p:cNvSpPr>
            <a:spLocks noChangeArrowheads="1"/>
          </p:cNvSpPr>
          <p:nvPr/>
        </p:nvSpPr>
        <p:spPr bwMode="auto">
          <a:xfrm>
            <a:off x="5118100" y="622617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17782" name="Oval 22">
            <a:extLst>
              <a:ext uri="{FF2B5EF4-FFF2-40B4-BE49-F238E27FC236}">
                <a16:creationId xmlns:a16="http://schemas.microsoft.com/office/drawing/2014/main" id="{C9CBB0E8-BC04-49FC-B867-E15AF0128612}"/>
              </a:ext>
            </a:extLst>
          </p:cNvPr>
          <p:cNvSpPr>
            <a:spLocks noChangeArrowheads="1"/>
          </p:cNvSpPr>
          <p:nvPr/>
        </p:nvSpPr>
        <p:spPr bwMode="auto">
          <a:xfrm>
            <a:off x="5118100" y="62166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17783" name="Oval 23">
            <a:extLst>
              <a:ext uri="{FF2B5EF4-FFF2-40B4-BE49-F238E27FC236}">
                <a16:creationId xmlns:a16="http://schemas.microsoft.com/office/drawing/2014/main" id="{B688D221-58F0-4BF2-B223-5365871163C3}"/>
              </a:ext>
            </a:extLst>
          </p:cNvPr>
          <p:cNvSpPr>
            <a:spLocks noChangeArrowheads="1"/>
          </p:cNvSpPr>
          <p:nvPr/>
        </p:nvSpPr>
        <p:spPr bwMode="auto">
          <a:xfrm>
            <a:off x="5118100" y="62436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17784" name="Oval 24">
            <a:extLst>
              <a:ext uri="{FF2B5EF4-FFF2-40B4-BE49-F238E27FC236}">
                <a16:creationId xmlns:a16="http://schemas.microsoft.com/office/drawing/2014/main" id="{306001AB-ABFE-494E-B88B-EF1E5992E61F}"/>
              </a:ext>
            </a:extLst>
          </p:cNvPr>
          <p:cNvSpPr>
            <a:spLocks noChangeArrowheads="1"/>
          </p:cNvSpPr>
          <p:nvPr/>
        </p:nvSpPr>
        <p:spPr bwMode="auto">
          <a:xfrm>
            <a:off x="5118100" y="62166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17785" name="Oval 25">
            <a:extLst>
              <a:ext uri="{FF2B5EF4-FFF2-40B4-BE49-F238E27FC236}">
                <a16:creationId xmlns:a16="http://schemas.microsoft.com/office/drawing/2014/main" id="{F61298A9-BBF3-4E6A-AA07-FDEA33B7DE11}"/>
              </a:ext>
            </a:extLst>
          </p:cNvPr>
          <p:cNvSpPr>
            <a:spLocks noChangeArrowheads="1"/>
          </p:cNvSpPr>
          <p:nvPr/>
        </p:nvSpPr>
        <p:spPr bwMode="auto">
          <a:xfrm>
            <a:off x="5118100" y="622617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17786" name="Oval 26">
            <a:extLst>
              <a:ext uri="{FF2B5EF4-FFF2-40B4-BE49-F238E27FC236}">
                <a16:creationId xmlns:a16="http://schemas.microsoft.com/office/drawing/2014/main" id="{031F5F86-CA82-4D33-93BF-39548CA93660}"/>
              </a:ext>
            </a:extLst>
          </p:cNvPr>
          <p:cNvSpPr>
            <a:spLocks noChangeArrowheads="1"/>
          </p:cNvSpPr>
          <p:nvPr/>
        </p:nvSpPr>
        <p:spPr bwMode="auto">
          <a:xfrm>
            <a:off x="5118100" y="62484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97291" name="Text Box 27">
            <a:extLst>
              <a:ext uri="{FF2B5EF4-FFF2-40B4-BE49-F238E27FC236}">
                <a16:creationId xmlns:a16="http://schemas.microsoft.com/office/drawing/2014/main" id="{6F814C0A-16CE-4E07-BD2D-E5A2F0291AAD}"/>
              </a:ext>
            </a:extLst>
          </p:cNvPr>
          <p:cNvSpPr txBox="1">
            <a:spLocks noChangeArrowheads="1"/>
          </p:cNvSpPr>
          <p:nvPr/>
        </p:nvSpPr>
        <p:spPr bwMode="auto">
          <a:xfrm>
            <a:off x="3746500" y="62626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17788" name="Text Box 28">
            <a:extLst>
              <a:ext uri="{FF2B5EF4-FFF2-40B4-BE49-F238E27FC236}">
                <a16:creationId xmlns:a16="http://schemas.microsoft.com/office/drawing/2014/main" id="{1902A5A9-738D-4A0A-AFB4-AA977DCFA1C8}"/>
              </a:ext>
            </a:extLst>
          </p:cNvPr>
          <p:cNvSpPr txBox="1">
            <a:spLocks noChangeArrowheads="1"/>
          </p:cNvSpPr>
          <p:nvPr/>
        </p:nvSpPr>
        <p:spPr bwMode="auto">
          <a:xfrm>
            <a:off x="4800600" y="6078538"/>
            <a:ext cx="9906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pic>
        <p:nvPicPr>
          <p:cNvPr id="97297" name="Picture 15" descr="people008">
            <a:extLst>
              <a:ext uri="{FF2B5EF4-FFF2-40B4-BE49-F238E27FC236}">
                <a16:creationId xmlns:a16="http://schemas.microsoft.com/office/drawing/2014/main" id="{8705A5E2-C137-40AB-9AF2-0E226481BEF9}"/>
              </a:ext>
            </a:extLst>
          </p:cNvPr>
          <p:cNvPicPr>
            <a:picLocks noChangeAspect="1" noChangeArrowheads="1"/>
          </p:cNvPicPr>
          <p:nvPr/>
        </p:nvPicPr>
        <p:blipFill>
          <a:blip r:embed="rId3">
            <a:lum contrast="12000"/>
            <a:extLst>
              <a:ext uri="{28A0092B-C50C-407E-A947-70E740481C1C}">
                <a14:useLocalDpi xmlns:a14="http://schemas.microsoft.com/office/drawing/2010/main" val="0"/>
              </a:ext>
            </a:extLst>
          </a:blip>
          <a:srcRect/>
          <a:stretch>
            <a:fillRect/>
          </a:stretch>
        </p:blipFill>
        <p:spPr bwMode="auto">
          <a:xfrm>
            <a:off x="76200" y="5867400"/>
            <a:ext cx="99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AutoShape 5">
            <a:extLst>
              <a:ext uri="{FF2B5EF4-FFF2-40B4-BE49-F238E27FC236}">
                <a16:creationId xmlns:a16="http://schemas.microsoft.com/office/drawing/2014/main" id="{477B6BFE-DBDF-42E6-A4A3-787886509B0F}"/>
              </a:ext>
            </a:extLst>
          </p:cNvPr>
          <p:cNvSpPr>
            <a:spLocks noChangeArrowheads="1"/>
          </p:cNvSpPr>
          <p:nvPr/>
        </p:nvSpPr>
        <p:spPr bwMode="auto">
          <a:xfrm>
            <a:off x="4654550" y="2754313"/>
            <a:ext cx="4184650" cy="1436687"/>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400">
                <a:solidFill>
                  <a:schemeClr val="bg1"/>
                </a:solidFill>
              </a:rPr>
              <a:t>B. Duy trì sức mạnh </a:t>
            </a:r>
          </a:p>
          <a:p>
            <a:pPr algn="ctr" eaLnBrk="0" hangingPunct="0"/>
            <a:r>
              <a:rPr lang="en-US" altLang="en-US" sz="2400">
                <a:solidFill>
                  <a:schemeClr val="bg1"/>
                </a:solidFill>
              </a:rPr>
              <a:t>đánh thắng kẻ thù</a:t>
            </a:r>
          </a:p>
        </p:txBody>
      </p:sp>
      <p:sp>
        <p:nvSpPr>
          <p:cNvPr id="30" name="AutoShape 13">
            <a:extLst>
              <a:ext uri="{FF2B5EF4-FFF2-40B4-BE49-F238E27FC236}">
                <a16:creationId xmlns:a16="http://schemas.microsoft.com/office/drawing/2014/main" id="{E48675BC-7593-4B6B-9BCE-E93580574551}"/>
              </a:ext>
            </a:extLst>
          </p:cNvPr>
          <p:cNvSpPr>
            <a:spLocks noChangeArrowheads="1"/>
          </p:cNvSpPr>
          <p:nvPr/>
        </p:nvSpPr>
        <p:spPr bwMode="auto">
          <a:xfrm>
            <a:off x="250825" y="4343400"/>
            <a:ext cx="4198938" cy="1436688"/>
          </a:xfrm>
          <a:prstGeom prst="flowChartTerminator">
            <a:avLst/>
          </a:prstGeom>
          <a:solidFill>
            <a:schemeClr val="accent6"/>
          </a:solidFill>
          <a:ln w="9525">
            <a:solidFill>
              <a:srgbClr val="3366FF"/>
            </a:solidFill>
            <a:miter lim="800000"/>
          </a:ln>
        </p:spPr>
        <p:txBody>
          <a:bodyPr wrap="none" anchor="ctr"/>
          <a:lstStyle/>
          <a:p>
            <a:pPr marL="457200" indent="-457200" algn="ctr" eaLnBrk="0" hangingPunct="0"/>
            <a:r>
              <a:rPr sz="2400" noProof="1">
                <a:solidFill>
                  <a:schemeClr val="bg1"/>
                </a:solidFill>
                <a:latin typeface="Arial" panose="02080604020202020204" pitchFamily="34" charset="0"/>
              </a:rPr>
              <a:t>C. Duy trì sản xuất </a:t>
            </a:r>
          </a:p>
          <a:p>
            <a:pPr marL="457200" indent="-457200" algn="ctr" eaLnBrk="0" hangingPunct="0"/>
            <a:r>
              <a:rPr sz="2400" noProof="1">
                <a:solidFill>
                  <a:schemeClr val="bg1"/>
                </a:solidFill>
                <a:latin typeface="Arial" panose="02080604020202020204" pitchFamily="34" charset="0"/>
              </a:rPr>
              <a:t>kinh doanh</a:t>
            </a:r>
            <a:endParaRPr sz="2100" b="1" noProof="1">
              <a:solidFill>
                <a:schemeClr val="bg1"/>
              </a:solidFill>
              <a:latin typeface="Arial" panose="02080604020202020204" pitchFamily="34" charset="0"/>
            </a:endParaRPr>
          </a:p>
        </p:txBody>
      </p:sp>
      <p:sp>
        <p:nvSpPr>
          <p:cNvPr id="97300" name="Text Box 16">
            <a:extLst>
              <a:ext uri="{FF2B5EF4-FFF2-40B4-BE49-F238E27FC236}">
                <a16:creationId xmlns:a16="http://schemas.microsoft.com/office/drawing/2014/main" id="{7DC6BCD7-653A-40BB-9137-A7A286C0E24D}"/>
              </a:ext>
            </a:extLst>
          </p:cNvPr>
          <p:cNvSpPr txBox="1">
            <a:spLocks noChangeArrowheads="1"/>
          </p:cNvSpPr>
          <p:nvPr/>
        </p:nvSpPr>
        <p:spPr bwMode="auto">
          <a:xfrm>
            <a:off x="250825" y="1279525"/>
            <a:ext cx="12731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26</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26" name="AutoShape 13">
            <a:extLst>
              <a:ext uri="{FF2B5EF4-FFF2-40B4-BE49-F238E27FC236}">
                <a16:creationId xmlns:a16="http://schemas.microsoft.com/office/drawing/2014/main" id="{B01166BD-0E2A-47BA-B75B-BB80D538198F}"/>
              </a:ext>
            </a:extLst>
          </p:cNvPr>
          <p:cNvSpPr>
            <a:spLocks noChangeArrowheads="1"/>
          </p:cNvSpPr>
          <p:nvPr/>
        </p:nvSpPr>
        <p:spPr bwMode="auto">
          <a:xfrm>
            <a:off x="304800" y="2743200"/>
            <a:ext cx="4144963" cy="14478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A. Bảo đảm đời sống </a:t>
            </a:r>
          </a:p>
          <a:p>
            <a:pPr algn="ctr" eaLnBrk="0" hangingPunct="0"/>
            <a:r>
              <a:rPr sz="2400" noProof="1">
                <a:solidFill>
                  <a:schemeClr val="bg1"/>
                </a:solidFill>
                <a:latin typeface="Arial" panose="02080604020202020204" pitchFamily="34" charset="0"/>
              </a:rPr>
              <a:t>cho quân dân </a:t>
            </a:r>
            <a:endParaRPr lang="vi-VN" altLang="x-none" sz="2100" b="1" noProof="1">
              <a:solidFill>
                <a:schemeClr val="bg1"/>
              </a:solidFill>
              <a:latin typeface="Arial" panose="02080604020202020204" pitchFamily="34" charset="0"/>
            </a:endParaRPr>
          </a:p>
        </p:txBody>
      </p:sp>
      <p:sp>
        <p:nvSpPr>
          <p:cNvPr id="29" name="AutoShape 13">
            <a:extLst>
              <a:ext uri="{FF2B5EF4-FFF2-40B4-BE49-F238E27FC236}">
                <a16:creationId xmlns:a16="http://schemas.microsoft.com/office/drawing/2014/main" id="{6266BD0D-56FC-4EF2-AA9E-FBF1D8E1C3B3}"/>
              </a:ext>
            </a:extLst>
          </p:cNvPr>
          <p:cNvSpPr>
            <a:spLocks noChangeArrowheads="1"/>
          </p:cNvSpPr>
          <p:nvPr/>
        </p:nvSpPr>
        <p:spPr bwMode="auto">
          <a:xfrm>
            <a:off x="4654550" y="4343400"/>
            <a:ext cx="4184650" cy="1436688"/>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D. Bảo đảm cho liên tục </a:t>
            </a:r>
          </a:p>
          <a:p>
            <a:pPr algn="ctr" eaLnBrk="0" hangingPunct="0"/>
            <a:r>
              <a:rPr sz="2400" noProof="1">
                <a:solidFill>
                  <a:schemeClr val="bg1"/>
                </a:solidFill>
                <a:latin typeface="Arial" panose="02080604020202020204" pitchFamily="34" charset="0"/>
              </a:rPr>
              <a:t>chiến đấu</a:t>
            </a:r>
            <a:endParaRPr lang="vi-VN" altLang="x-none" sz="2100" b="1" noProof="1">
              <a:solidFill>
                <a:schemeClr val="bg1"/>
              </a:solidFill>
              <a:latin typeface="Arial" panose="02080604020202020204" pitchFamily="34" charset="0"/>
            </a:endParaRPr>
          </a:p>
        </p:txBody>
      </p:sp>
      <p:sp>
        <p:nvSpPr>
          <p:cNvPr id="33" name="Text Box 4">
            <a:extLst>
              <a:ext uri="{FF2B5EF4-FFF2-40B4-BE49-F238E27FC236}">
                <a16:creationId xmlns:a16="http://schemas.microsoft.com/office/drawing/2014/main" id="{AD61B428-F43F-4424-9AFC-A822576FC971}"/>
              </a:ext>
            </a:extLst>
          </p:cNvPr>
          <p:cNvSpPr txBox="1">
            <a:spLocks noChangeArrowheads="1"/>
          </p:cNvSpPr>
          <p:nvPr/>
        </p:nvSpPr>
        <p:spPr bwMode="auto">
          <a:xfrm>
            <a:off x="1524000" y="1143000"/>
            <a:ext cx="7162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200" i="1"/>
              <a:t>Tiến hành chiến tranh nhân dân, chúng ta phải kết hợp kháng chiến với xây dựng, vừa kháng chiến vừa xây dựng, ra sức sản xuất, thực hành tiết kiệm, giữ gìn bồi dưỡng lực lượng ta càng đánh càng mạnh, chính là để:</a:t>
            </a:r>
            <a:endParaRPr lang="en-US" altLang="en-US" sz="2200" i="1">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ox(out)">
                                      <p:cBhvr>
                                        <p:cTn id="7" dur="500"/>
                                        <p:tgtEl>
                                          <p:spTgt spid="30"/>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box(out)">
                                      <p:cBhvr>
                                        <p:cTn id="11" dur="500"/>
                                        <p:tgtEl>
                                          <p:spTgt spid="28"/>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ox(out)">
                                      <p:cBhvr>
                                        <p:cTn id="15" dur="500"/>
                                        <p:tgtEl>
                                          <p:spTgt spid="26"/>
                                        </p:tgtEl>
                                      </p:cBhvr>
                                    </p:animEffect>
                                  </p:childTnLst>
                                </p:cTn>
                              </p:par>
                            </p:childTnLst>
                          </p:cTn>
                        </p:par>
                        <p:par>
                          <p:cTn id="16" fill="hold" nodeType="afterGroup">
                            <p:stCondLst>
                              <p:cond delay="1500"/>
                            </p:stCondLst>
                            <p:childTnLst>
                              <p:par>
                                <p:cTn id="17" presetID="4" presetClass="entr" presetSubtype="32"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ox(out)">
                                      <p:cBhvr>
                                        <p:cTn id="19" dur="500"/>
                                        <p:tgtEl>
                                          <p:spTgt spid="2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type="lt">
                                    <p:tmAbs val="75"/>
                                  </p:iterate>
                                  <p:childTnLst>
                                    <p:set>
                                      <p:cBhvr>
                                        <p:cTn id="23" dur="1" fill="hold">
                                          <p:stCondLst>
                                            <p:cond delay="74"/>
                                          </p:stCondLst>
                                        </p:cTn>
                                        <p:tgtEl>
                                          <p:spTgt spid="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autoUpdateAnimBg="0"/>
      <p:bldP spid="30" grpId="0" animBg="1" autoUpdateAnimBg="0"/>
      <p:bldP spid="26" grpId="0" animBg="1" autoUpdateAnimBg="0"/>
      <p:bldP spid="29" grpId="0" animBg="1" autoUpdateAnimBg="0"/>
      <p:bldP spid="3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Oval 2">
            <a:extLst>
              <a:ext uri="{FF2B5EF4-FFF2-40B4-BE49-F238E27FC236}">
                <a16:creationId xmlns:a16="http://schemas.microsoft.com/office/drawing/2014/main" id="{DEC73663-F1C5-4587-A3AB-ACC3F31779A5}"/>
              </a:ext>
            </a:extLst>
          </p:cNvPr>
          <p:cNvSpPr>
            <a:spLocks noChangeArrowheads="1"/>
          </p:cNvSpPr>
          <p:nvPr/>
        </p:nvSpPr>
        <p:spPr bwMode="auto">
          <a:xfrm>
            <a:off x="4641850" y="61341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98306" name="Picture 15" descr="people008">
            <a:extLst>
              <a:ext uri="{FF2B5EF4-FFF2-40B4-BE49-F238E27FC236}">
                <a16:creationId xmlns:a16="http://schemas.microsoft.com/office/drawing/2014/main" id="{A590C781-A170-4D2D-BDC1-620F33B2CB44}"/>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6200"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12B4F38C-E360-4695-A2C8-4D8DFFB3DDC6}"/>
              </a:ext>
            </a:extLst>
          </p:cNvPr>
          <p:cNvSpPr txBox="1">
            <a:spLocks noChangeArrowheads="1"/>
          </p:cNvSpPr>
          <p:nvPr/>
        </p:nvSpPr>
        <p:spPr bwMode="auto">
          <a:xfrm>
            <a:off x="1676400" y="1379538"/>
            <a:ext cx="6934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i="1"/>
              <a:t>Lực lượng làm nòng cốt cho toàn dân đánh giặc ở cơ sở là:</a:t>
            </a:r>
            <a:endParaRPr lang="en-US" altLang="en-US" sz="2300" b="1" i="1">
              <a:cs typeface="Arial" panose="020B0604020202020204" pitchFamily="34" charset="0"/>
            </a:endParaRPr>
          </a:p>
        </p:txBody>
      </p:sp>
      <p:sp>
        <p:nvSpPr>
          <p:cNvPr id="65541" name="AutoShape 5">
            <a:extLst>
              <a:ext uri="{FF2B5EF4-FFF2-40B4-BE49-F238E27FC236}">
                <a16:creationId xmlns:a16="http://schemas.microsoft.com/office/drawing/2014/main" id="{F8F2B4FE-A8A0-4D74-8744-A26B6F61D061}"/>
              </a:ext>
            </a:extLst>
          </p:cNvPr>
          <p:cNvSpPr>
            <a:spLocks noChangeArrowheads="1"/>
          </p:cNvSpPr>
          <p:nvPr/>
        </p:nvSpPr>
        <p:spPr bwMode="auto">
          <a:xfrm>
            <a:off x="4570413" y="4191000"/>
            <a:ext cx="4152900" cy="12192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spcBef>
                <a:spcPct val="20000"/>
              </a:spcBef>
            </a:pPr>
            <a:r>
              <a:rPr lang="en-US" altLang="en-US" sz="2400">
                <a:solidFill>
                  <a:schemeClr val="bg1"/>
                </a:solidFill>
              </a:rPr>
              <a:t>D. Lực lượng dân quân </a:t>
            </a:r>
          </a:p>
          <a:p>
            <a:pPr algn="ctr" eaLnBrk="0" hangingPunct="0">
              <a:spcBef>
                <a:spcPct val="20000"/>
              </a:spcBef>
            </a:pPr>
            <a:r>
              <a:rPr lang="en-US" altLang="en-US" sz="2400">
                <a:solidFill>
                  <a:schemeClr val="bg1"/>
                </a:solidFill>
              </a:rPr>
              <a:t>tự vệ</a:t>
            </a:r>
            <a:endParaRPr lang="en-US" altLang="en-US" sz="2400">
              <a:solidFill>
                <a:schemeClr val="bg1"/>
              </a:solidFill>
              <a:cs typeface="Arial" panose="020B0604020202020204" pitchFamily="34" charset="0"/>
            </a:endParaRPr>
          </a:p>
        </p:txBody>
      </p:sp>
      <p:sp>
        <p:nvSpPr>
          <p:cNvPr id="65546" name="AutoShape 10">
            <a:extLst>
              <a:ext uri="{FF2B5EF4-FFF2-40B4-BE49-F238E27FC236}">
                <a16:creationId xmlns:a16="http://schemas.microsoft.com/office/drawing/2014/main" id="{50026FD2-A066-49AA-AC5B-9931EC1F025B}"/>
              </a:ext>
            </a:extLst>
          </p:cNvPr>
          <p:cNvSpPr>
            <a:spLocks noChangeArrowheads="1"/>
          </p:cNvSpPr>
          <p:nvPr/>
        </p:nvSpPr>
        <p:spPr bwMode="auto">
          <a:xfrm>
            <a:off x="4583113" y="2514600"/>
            <a:ext cx="4152900" cy="1219200"/>
          </a:xfrm>
          <a:prstGeom prst="flowChartTerminator">
            <a:avLst/>
          </a:prstGeom>
          <a:solidFill>
            <a:schemeClr val="accent2"/>
          </a:solidFill>
          <a:ln w="9525">
            <a:solidFill>
              <a:srgbClr val="3366FF"/>
            </a:solidFill>
            <a:miter lim="800000"/>
            <a:headEnd/>
            <a:tailEnd/>
          </a:ln>
        </p:spPr>
        <p:txBody>
          <a:bodyPr wrap="none" anchor="ctr"/>
          <a:lstStyle/>
          <a:p>
            <a:pPr algn="ctr"/>
            <a:r>
              <a:rPr lang="en-US" altLang="en-US" sz="2400">
                <a:solidFill>
                  <a:schemeClr val="bg1"/>
                </a:solidFill>
              </a:rPr>
              <a:t> B. Lực lượng vũ trang </a:t>
            </a:r>
          </a:p>
          <a:p>
            <a:pPr algn="ctr"/>
            <a:r>
              <a:rPr lang="en-US" altLang="en-US" sz="2400">
                <a:solidFill>
                  <a:schemeClr val="bg1"/>
                </a:solidFill>
              </a:rPr>
              <a:t>địa phương</a:t>
            </a:r>
            <a:endParaRPr lang="en-US" altLang="en-US" sz="2300" b="1">
              <a:solidFill>
                <a:schemeClr val="bg1"/>
              </a:solidFill>
              <a:cs typeface="Arial" panose="020B0604020202020204" pitchFamily="34" charset="0"/>
            </a:endParaRPr>
          </a:p>
        </p:txBody>
      </p:sp>
      <p:sp>
        <p:nvSpPr>
          <p:cNvPr id="98310" name="Text Box 16">
            <a:extLst>
              <a:ext uri="{FF2B5EF4-FFF2-40B4-BE49-F238E27FC236}">
                <a16:creationId xmlns:a16="http://schemas.microsoft.com/office/drawing/2014/main" id="{EDB1C3E4-5E4F-4A68-BE20-4302214F9300}"/>
              </a:ext>
            </a:extLst>
          </p:cNvPr>
          <p:cNvSpPr txBox="1">
            <a:spLocks noChangeArrowheads="1"/>
          </p:cNvSpPr>
          <p:nvPr/>
        </p:nvSpPr>
        <p:spPr bwMode="auto">
          <a:xfrm>
            <a:off x="368300" y="1295400"/>
            <a:ext cx="1308100"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27</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19827" name="Oval 19">
            <a:extLst>
              <a:ext uri="{FF2B5EF4-FFF2-40B4-BE49-F238E27FC236}">
                <a16:creationId xmlns:a16="http://schemas.microsoft.com/office/drawing/2014/main" id="{0F3022EB-72F9-45DA-B247-6B393999822A}"/>
              </a:ext>
            </a:extLst>
          </p:cNvPr>
          <p:cNvSpPr>
            <a:spLocks noChangeArrowheads="1"/>
          </p:cNvSpPr>
          <p:nvPr/>
        </p:nvSpPr>
        <p:spPr bwMode="auto">
          <a:xfrm>
            <a:off x="4641850" y="61341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98313" name="Picture 20" descr="ani32">
            <a:extLst>
              <a:ext uri="{FF2B5EF4-FFF2-40B4-BE49-F238E27FC236}">
                <a16:creationId xmlns:a16="http://schemas.microsoft.com/office/drawing/2014/main" id="{EF5546F6-463B-4A89-A715-95F5A48E0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77200" y="61134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29" name="Oval 21">
            <a:extLst>
              <a:ext uri="{FF2B5EF4-FFF2-40B4-BE49-F238E27FC236}">
                <a16:creationId xmlns:a16="http://schemas.microsoft.com/office/drawing/2014/main" id="{210003E4-BCF8-4027-A204-FB143B51A598}"/>
              </a:ext>
            </a:extLst>
          </p:cNvPr>
          <p:cNvSpPr>
            <a:spLocks noChangeArrowheads="1"/>
          </p:cNvSpPr>
          <p:nvPr/>
        </p:nvSpPr>
        <p:spPr bwMode="auto">
          <a:xfrm>
            <a:off x="4648200" y="61341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19830" name="Oval 22">
            <a:extLst>
              <a:ext uri="{FF2B5EF4-FFF2-40B4-BE49-F238E27FC236}">
                <a16:creationId xmlns:a16="http://schemas.microsoft.com/office/drawing/2014/main" id="{260F83E6-ECD5-4B3D-9A86-E68D2DAA00DB}"/>
              </a:ext>
            </a:extLst>
          </p:cNvPr>
          <p:cNvSpPr>
            <a:spLocks noChangeArrowheads="1"/>
          </p:cNvSpPr>
          <p:nvPr/>
        </p:nvSpPr>
        <p:spPr bwMode="auto">
          <a:xfrm>
            <a:off x="4648200" y="61404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19831" name="Oval 23">
            <a:extLst>
              <a:ext uri="{FF2B5EF4-FFF2-40B4-BE49-F238E27FC236}">
                <a16:creationId xmlns:a16="http://schemas.microsoft.com/office/drawing/2014/main" id="{2A0390B3-90F5-4C81-AF3C-2B84B5CD0113}"/>
              </a:ext>
            </a:extLst>
          </p:cNvPr>
          <p:cNvSpPr>
            <a:spLocks noChangeArrowheads="1"/>
          </p:cNvSpPr>
          <p:nvPr/>
        </p:nvSpPr>
        <p:spPr bwMode="auto">
          <a:xfrm>
            <a:off x="4641850" y="61341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19832" name="Oval 24">
            <a:extLst>
              <a:ext uri="{FF2B5EF4-FFF2-40B4-BE49-F238E27FC236}">
                <a16:creationId xmlns:a16="http://schemas.microsoft.com/office/drawing/2014/main" id="{A8726970-F9AB-4320-9649-E04C58F5817C}"/>
              </a:ext>
            </a:extLst>
          </p:cNvPr>
          <p:cNvSpPr>
            <a:spLocks noChangeArrowheads="1"/>
          </p:cNvSpPr>
          <p:nvPr/>
        </p:nvSpPr>
        <p:spPr bwMode="auto">
          <a:xfrm>
            <a:off x="4648200" y="61404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19833" name="Oval 25">
            <a:extLst>
              <a:ext uri="{FF2B5EF4-FFF2-40B4-BE49-F238E27FC236}">
                <a16:creationId xmlns:a16="http://schemas.microsoft.com/office/drawing/2014/main" id="{D9A4F446-EFED-4025-8025-064E3570AD98}"/>
              </a:ext>
            </a:extLst>
          </p:cNvPr>
          <p:cNvSpPr>
            <a:spLocks noChangeArrowheads="1"/>
          </p:cNvSpPr>
          <p:nvPr/>
        </p:nvSpPr>
        <p:spPr bwMode="auto">
          <a:xfrm>
            <a:off x="4648200" y="6132513"/>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19834" name="Oval 26">
            <a:extLst>
              <a:ext uri="{FF2B5EF4-FFF2-40B4-BE49-F238E27FC236}">
                <a16:creationId xmlns:a16="http://schemas.microsoft.com/office/drawing/2014/main" id="{891C709E-6B42-41DB-BC86-EA8A81F8E987}"/>
              </a:ext>
            </a:extLst>
          </p:cNvPr>
          <p:cNvSpPr>
            <a:spLocks noChangeArrowheads="1"/>
          </p:cNvSpPr>
          <p:nvPr/>
        </p:nvSpPr>
        <p:spPr bwMode="auto">
          <a:xfrm>
            <a:off x="4633913" y="6156325"/>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98320" name="Text Box 27">
            <a:extLst>
              <a:ext uri="{FF2B5EF4-FFF2-40B4-BE49-F238E27FC236}">
                <a16:creationId xmlns:a16="http://schemas.microsoft.com/office/drawing/2014/main" id="{31312C89-E422-4E38-B2EE-203FE3BAEA87}"/>
              </a:ext>
            </a:extLst>
          </p:cNvPr>
          <p:cNvSpPr txBox="1">
            <a:spLocks noChangeArrowheads="1"/>
          </p:cNvSpPr>
          <p:nvPr/>
        </p:nvSpPr>
        <p:spPr bwMode="auto">
          <a:xfrm>
            <a:off x="32766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CC4B280D-C59B-4485-A09B-18DD1E9B8A3A}"/>
              </a:ext>
            </a:extLst>
          </p:cNvPr>
          <p:cNvSpPr>
            <a:spLocks noChangeArrowheads="1"/>
          </p:cNvSpPr>
          <p:nvPr/>
        </p:nvSpPr>
        <p:spPr bwMode="auto">
          <a:xfrm>
            <a:off x="295275" y="2514600"/>
            <a:ext cx="3962400" cy="1219200"/>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400">
                <a:solidFill>
                  <a:schemeClr val="bg1"/>
                </a:solidFill>
              </a:rPr>
              <a:t> A. Bộ đội và dân quân </a:t>
            </a:r>
          </a:p>
          <a:p>
            <a:pPr algn="ctr" eaLnBrk="0" hangingPunct="0"/>
            <a:r>
              <a:rPr lang="en-US" altLang="en-US" sz="2400">
                <a:solidFill>
                  <a:schemeClr val="bg1"/>
                </a:solidFill>
              </a:rPr>
              <a:t>tự vệ</a:t>
            </a:r>
            <a:endParaRPr lang="vi-VN" altLang="en-US" sz="2400" b="1">
              <a:solidFill>
                <a:schemeClr val="bg1"/>
              </a:solidFill>
              <a:cs typeface="Arial" panose="020B0604020202020204" pitchFamily="34" charset="0"/>
            </a:endParaRPr>
          </a:p>
        </p:txBody>
      </p:sp>
      <p:sp>
        <p:nvSpPr>
          <p:cNvPr id="28" name="AutoShape 10">
            <a:extLst>
              <a:ext uri="{FF2B5EF4-FFF2-40B4-BE49-F238E27FC236}">
                <a16:creationId xmlns:a16="http://schemas.microsoft.com/office/drawing/2014/main" id="{4C4B6477-B3BA-4E07-8B5E-753514042DBD}"/>
              </a:ext>
            </a:extLst>
          </p:cNvPr>
          <p:cNvSpPr>
            <a:spLocks noChangeArrowheads="1"/>
          </p:cNvSpPr>
          <p:nvPr/>
        </p:nvSpPr>
        <p:spPr bwMode="auto">
          <a:xfrm>
            <a:off x="295275" y="4191000"/>
            <a:ext cx="3962400" cy="1295400"/>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400">
                <a:solidFill>
                  <a:schemeClr val="bg1"/>
                </a:solidFill>
              </a:rPr>
              <a:t> C. Bộ đội địa phương</a:t>
            </a:r>
            <a:endParaRPr lang="vi-VN" altLang="en-US" sz="2400" b="1">
              <a:solidFill>
                <a:schemeClr val="bg1"/>
              </a:solidFill>
              <a:cs typeface="Arial" panose="020B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3300"/>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3800"/>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4300"/>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4800"/>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7" grpId="0" animBg="1" autoUpdateAnimBg="0"/>
      <p:bldP spid="28"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Oval 2">
            <a:extLst>
              <a:ext uri="{FF2B5EF4-FFF2-40B4-BE49-F238E27FC236}">
                <a16:creationId xmlns:a16="http://schemas.microsoft.com/office/drawing/2014/main" id="{977ACC55-ECE7-40D8-9FD5-B681A61B8971}"/>
              </a:ext>
            </a:extLst>
          </p:cNvPr>
          <p:cNvSpPr>
            <a:spLocks noChangeArrowheads="1"/>
          </p:cNvSpPr>
          <p:nvPr/>
        </p:nvSpPr>
        <p:spPr bwMode="auto">
          <a:xfrm>
            <a:off x="4848225"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99330" name="Picture 15" descr="people008">
            <a:extLst>
              <a:ext uri="{FF2B5EF4-FFF2-40B4-BE49-F238E27FC236}">
                <a16:creationId xmlns:a16="http://schemas.microsoft.com/office/drawing/2014/main" id="{64310F75-484B-4B7F-A19B-508C1B24AAAE}"/>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1" name="Text Box 9">
            <a:extLst>
              <a:ext uri="{FF2B5EF4-FFF2-40B4-BE49-F238E27FC236}">
                <a16:creationId xmlns:a16="http://schemas.microsoft.com/office/drawing/2014/main" id="{C5C86EDE-9FC5-414D-BE0E-CDB9545D5E62}"/>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0EDD5821-9712-4993-9BD4-7E87D1C8B6E5}"/>
              </a:ext>
            </a:extLst>
          </p:cNvPr>
          <p:cNvSpPr txBox="1">
            <a:spLocks noChangeArrowheads="1"/>
          </p:cNvSpPr>
          <p:nvPr/>
        </p:nvSpPr>
        <p:spPr bwMode="auto">
          <a:xfrm>
            <a:off x="1447800" y="1143000"/>
            <a:ext cx="739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Tiến hành chiến tranh nhân dân, chúng ta phải động viên và tổ chức quần chúng nhân dân cùng lực lượng vũ trang nhân dân:</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BDD45F79-6CD6-4C77-B0B7-4FE8731AD952}"/>
              </a:ext>
            </a:extLst>
          </p:cNvPr>
          <p:cNvSpPr>
            <a:spLocks noChangeArrowheads="1"/>
          </p:cNvSpPr>
          <p:nvPr/>
        </p:nvSpPr>
        <p:spPr bwMode="auto">
          <a:xfrm>
            <a:off x="4916488" y="2819400"/>
            <a:ext cx="3581400" cy="1220788"/>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400">
                <a:solidFill>
                  <a:schemeClr val="bg1"/>
                </a:solidFill>
              </a:rPr>
              <a:t>B. Trực tiếp chiến đấu </a:t>
            </a:r>
          </a:p>
          <a:p>
            <a:pPr algn="ctr" eaLnBrk="0" hangingPunct="0"/>
            <a:r>
              <a:rPr lang="en-US" altLang="en-US" sz="2400">
                <a:solidFill>
                  <a:schemeClr val="bg1"/>
                </a:solidFill>
              </a:rPr>
              <a:t>và phục vụ chiến đấu</a:t>
            </a:r>
          </a:p>
        </p:txBody>
      </p:sp>
      <p:sp>
        <p:nvSpPr>
          <p:cNvPr id="65549" name="AutoShape 13">
            <a:extLst>
              <a:ext uri="{FF2B5EF4-FFF2-40B4-BE49-F238E27FC236}">
                <a16:creationId xmlns:a16="http://schemas.microsoft.com/office/drawing/2014/main" id="{7C50DBF2-5EB5-432E-8172-F04014DFFF56}"/>
              </a:ext>
            </a:extLst>
          </p:cNvPr>
          <p:cNvSpPr>
            <a:spLocks noChangeArrowheads="1"/>
          </p:cNvSpPr>
          <p:nvPr/>
        </p:nvSpPr>
        <p:spPr bwMode="auto">
          <a:xfrm>
            <a:off x="762000" y="4267200"/>
            <a:ext cx="3581400" cy="1220788"/>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Trực tiếp ra trận và </a:t>
            </a:r>
          </a:p>
          <a:p>
            <a:pPr algn="ctr" eaLnBrk="0" hangingPunct="0"/>
            <a:r>
              <a:rPr sz="2400" noProof="1">
                <a:solidFill>
                  <a:schemeClr val="bg1"/>
                </a:solidFill>
                <a:latin typeface="Arial" panose="02080604020202020204" pitchFamily="34" charset="0"/>
              </a:rPr>
              <a:t>phòng tránh đánh địch</a:t>
            </a:r>
            <a:endParaRPr lang="vi-VN" altLang="x-none" sz="2400" b="1" noProof="1">
              <a:solidFill>
                <a:schemeClr val="bg1"/>
              </a:solidFill>
              <a:latin typeface="Arial" panose="02080604020202020204" pitchFamily="34" charset="0"/>
            </a:endParaRPr>
          </a:p>
        </p:txBody>
      </p:sp>
      <p:sp>
        <p:nvSpPr>
          <p:cNvPr id="99335" name="Text Box 16">
            <a:extLst>
              <a:ext uri="{FF2B5EF4-FFF2-40B4-BE49-F238E27FC236}">
                <a16:creationId xmlns:a16="http://schemas.microsoft.com/office/drawing/2014/main" id="{84F64FD0-4F21-4189-8B84-9C30E1D77BB4}"/>
              </a:ext>
            </a:extLst>
          </p:cNvPr>
          <p:cNvSpPr txBox="1">
            <a:spLocks noChangeArrowheads="1"/>
          </p:cNvSpPr>
          <p:nvPr/>
        </p:nvSpPr>
        <p:spPr bwMode="auto">
          <a:xfrm>
            <a:off x="246063" y="1355725"/>
            <a:ext cx="11842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28</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20851" name="Oval 19">
            <a:extLst>
              <a:ext uri="{FF2B5EF4-FFF2-40B4-BE49-F238E27FC236}">
                <a16:creationId xmlns:a16="http://schemas.microsoft.com/office/drawing/2014/main" id="{57D2B130-AA2B-4E28-9D52-BBC2C0F2E915}"/>
              </a:ext>
            </a:extLst>
          </p:cNvPr>
          <p:cNvSpPr>
            <a:spLocks noChangeArrowheads="1"/>
          </p:cNvSpPr>
          <p:nvPr/>
        </p:nvSpPr>
        <p:spPr bwMode="auto">
          <a:xfrm>
            <a:off x="4848225"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99338" name="Picture 20" descr="ani32">
            <a:extLst>
              <a:ext uri="{FF2B5EF4-FFF2-40B4-BE49-F238E27FC236}">
                <a16:creationId xmlns:a16="http://schemas.microsoft.com/office/drawing/2014/main" id="{586356DA-66D5-4CCC-A637-BCDE729D7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894638" y="59975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53" name="Oval 21">
            <a:extLst>
              <a:ext uri="{FF2B5EF4-FFF2-40B4-BE49-F238E27FC236}">
                <a16:creationId xmlns:a16="http://schemas.microsoft.com/office/drawing/2014/main" id="{8DBB1DB8-E7F7-4EDE-B88D-C97C20B15FC4}"/>
              </a:ext>
            </a:extLst>
          </p:cNvPr>
          <p:cNvSpPr>
            <a:spLocks noChangeArrowheads="1"/>
          </p:cNvSpPr>
          <p:nvPr/>
        </p:nvSpPr>
        <p:spPr bwMode="auto">
          <a:xfrm>
            <a:off x="4846638"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20854" name="Oval 22">
            <a:extLst>
              <a:ext uri="{FF2B5EF4-FFF2-40B4-BE49-F238E27FC236}">
                <a16:creationId xmlns:a16="http://schemas.microsoft.com/office/drawing/2014/main" id="{A6456D97-301E-410C-BECC-A6B2B6AA9E17}"/>
              </a:ext>
            </a:extLst>
          </p:cNvPr>
          <p:cNvSpPr>
            <a:spLocks noChangeArrowheads="1"/>
          </p:cNvSpPr>
          <p:nvPr/>
        </p:nvSpPr>
        <p:spPr bwMode="auto">
          <a:xfrm>
            <a:off x="4846638" y="60912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20855" name="Oval 23">
            <a:extLst>
              <a:ext uri="{FF2B5EF4-FFF2-40B4-BE49-F238E27FC236}">
                <a16:creationId xmlns:a16="http://schemas.microsoft.com/office/drawing/2014/main" id="{017CD85A-84C3-4230-9610-67AA626C5276}"/>
              </a:ext>
            </a:extLst>
          </p:cNvPr>
          <p:cNvSpPr>
            <a:spLocks noChangeArrowheads="1"/>
          </p:cNvSpPr>
          <p:nvPr/>
        </p:nvSpPr>
        <p:spPr bwMode="auto">
          <a:xfrm>
            <a:off x="4846638" y="60912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20856" name="Oval 24">
            <a:extLst>
              <a:ext uri="{FF2B5EF4-FFF2-40B4-BE49-F238E27FC236}">
                <a16:creationId xmlns:a16="http://schemas.microsoft.com/office/drawing/2014/main" id="{FCB3F853-3951-414E-AFED-7A4CADB902F0}"/>
              </a:ext>
            </a:extLst>
          </p:cNvPr>
          <p:cNvSpPr>
            <a:spLocks noChangeArrowheads="1"/>
          </p:cNvSpPr>
          <p:nvPr/>
        </p:nvSpPr>
        <p:spPr bwMode="auto">
          <a:xfrm>
            <a:off x="4848225" y="60912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20857" name="Oval 25">
            <a:extLst>
              <a:ext uri="{FF2B5EF4-FFF2-40B4-BE49-F238E27FC236}">
                <a16:creationId xmlns:a16="http://schemas.microsoft.com/office/drawing/2014/main" id="{4DF50311-96D9-4A64-A4A4-226164AB5D3D}"/>
              </a:ext>
            </a:extLst>
          </p:cNvPr>
          <p:cNvSpPr>
            <a:spLocks noChangeArrowheads="1"/>
          </p:cNvSpPr>
          <p:nvPr/>
        </p:nvSpPr>
        <p:spPr bwMode="auto">
          <a:xfrm>
            <a:off x="4846638" y="60912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20858" name="Oval 26">
            <a:extLst>
              <a:ext uri="{FF2B5EF4-FFF2-40B4-BE49-F238E27FC236}">
                <a16:creationId xmlns:a16="http://schemas.microsoft.com/office/drawing/2014/main" id="{E7521274-7EAA-4311-B1A9-0FB3FFCDD475}"/>
              </a:ext>
            </a:extLst>
          </p:cNvPr>
          <p:cNvSpPr>
            <a:spLocks noChangeArrowheads="1"/>
          </p:cNvSpPr>
          <p:nvPr/>
        </p:nvSpPr>
        <p:spPr bwMode="auto">
          <a:xfrm>
            <a:off x="4848225" y="60912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99345" name="Text Box 27">
            <a:extLst>
              <a:ext uri="{FF2B5EF4-FFF2-40B4-BE49-F238E27FC236}">
                <a16:creationId xmlns:a16="http://schemas.microsoft.com/office/drawing/2014/main" id="{05DD8613-4139-4259-AD00-FBA1DF891A00}"/>
              </a:ext>
            </a:extLst>
          </p:cNvPr>
          <p:cNvSpPr txBox="1">
            <a:spLocks noChangeArrowheads="1"/>
          </p:cNvSpPr>
          <p:nvPr/>
        </p:nvSpPr>
        <p:spPr bwMode="auto">
          <a:xfrm>
            <a:off x="3505200" y="61864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20860" name="Text Box 28">
            <a:extLst>
              <a:ext uri="{FF2B5EF4-FFF2-40B4-BE49-F238E27FC236}">
                <a16:creationId xmlns:a16="http://schemas.microsoft.com/office/drawing/2014/main" id="{22C81079-72DF-4B14-B06A-9BC384C70D00}"/>
              </a:ext>
            </a:extLst>
          </p:cNvPr>
          <p:cNvSpPr txBox="1">
            <a:spLocks noChangeArrowheads="1"/>
          </p:cNvSpPr>
          <p:nvPr/>
        </p:nvSpPr>
        <p:spPr bwMode="auto">
          <a:xfrm>
            <a:off x="4724400" y="5997575"/>
            <a:ext cx="685800" cy="78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3">
            <a:extLst>
              <a:ext uri="{FF2B5EF4-FFF2-40B4-BE49-F238E27FC236}">
                <a16:creationId xmlns:a16="http://schemas.microsoft.com/office/drawing/2014/main" id="{A71BE0A0-966C-4988-991D-DCE0B8BDD64E}"/>
              </a:ext>
            </a:extLst>
          </p:cNvPr>
          <p:cNvSpPr>
            <a:spLocks noChangeArrowheads="1"/>
          </p:cNvSpPr>
          <p:nvPr/>
        </p:nvSpPr>
        <p:spPr bwMode="auto">
          <a:xfrm>
            <a:off x="715963" y="2819400"/>
            <a:ext cx="3627437" cy="1220788"/>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A. Sẵn sàng chiến đấu </a:t>
            </a:r>
          </a:p>
          <a:p>
            <a:pPr algn="ctr" eaLnBrk="0" hangingPunct="0"/>
            <a:r>
              <a:rPr sz="2400" noProof="1">
                <a:solidFill>
                  <a:schemeClr val="bg1"/>
                </a:solidFill>
                <a:latin typeface="Arial" panose="02080604020202020204" pitchFamily="34" charset="0"/>
              </a:rPr>
              <a:t>và bảo vệ mục tiêu</a:t>
            </a:r>
            <a:endParaRPr lang="vi-VN" altLang="x-none" sz="2400" b="1" noProof="1">
              <a:solidFill>
                <a:schemeClr val="bg1"/>
              </a:solidFill>
              <a:latin typeface="Arial" panose="02080604020202020204" pitchFamily="34" charset="0"/>
            </a:endParaRPr>
          </a:p>
        </p:txBody>
      </p:sp>
      <p:sp>
        <p:nvSpPr>
          <p:cNvPr id="28" name="AutoShape 13">
            <a:extLst>
              <a:ext uri="{FF2B5EF4-FFF2-40B4-BE49-F238E27FC236}">
                <a16:creationId xmlns:a16="http://schemas.microsoft.com/office/drawing/2014/main" id="{F001E57C-2E04-4EF2-854B-2FC24C0B6C48}"/>
              </a:ext>
            </a:extLst>
          </p:cNvPr>
          <p:cNvSpPr>
            <a:spLocks noChangeArrowheads="1"/>
          </p:cNvSpPr>
          <p:nvPr/>
        </p:nvSpPr>
        <p:spPr bwMode="auto">
          <a:xfrm>
            <a:off x="4916488" y="4267200"/>
            <a:ext cx="3663950" cy="1220788"/>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Sẵn sàng chiến đấu </a:t>
            </a:r>
          </a:p>
          <a:p>
            <a:pPr algn="ctr" eaLnBrk="0" hangingPunct="0"/>
            <a:r>
              <a:rPr sz="2400" noProof="1">
                <a:solidFill>
                  <a:schemeClr val="bg1"/>
                </a:solidFill>
                <a:latin typeface="Arial" panose="02080604020202020204" pitchFamily="34" charset="0"/>
              </a:rPr>
              <a:t>trong mọi điều kiện</a:t>
            </a:r>
            <a:endParaRPr lang="vi-VN" altLang="x-none" sz="24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7200"/>
                            </p:stCondLst>
                            <p:childTnLst>
                              <p:par>
                                <p:cTn id="8" presetID="4" presetClass="entr" presetSubtype="32" fill="hold" grpId="0" nodeType="afterEffect">
                                  <p:stCondLst>
                                    <p:cond delay="0"/>
                                  </p:stCondLst>
                                  <p:childTnLst>
                                    <p:set>
                                      <p:cBhvr>
                                        <p:cTn id="9" dur="1" fill="hold">
                                          <p:stCondLst>
                                            <p:cond delay="0"/>
                                          </p:stCondLst>
                                        </p:cTn>
                                        <p:tgtEl>
                                          <p:spTgt spid="65549"/>
                                        </p:tgtEl>
                                        <p:attrNameLst>
                                          <p:attrName>style.visibility</p:attrName>
                                        </p:attrNameLst>
                                      </p:cBhvr>
                                      <p:to>
                                        <p:strVal val="visible"/>
                                      </p:to>
                                    </p:set>
                                    <p:animEffect transition="in" filter="box(out)">
                                      <p:cBhvr>
                                        <p:cTn id="10" dur="500"/>
                                        <p:tgtEl>
                                          <p:spTgt spid="65549"/>
                                        </p:tgtEl>
                                      </p:cBhvr>
                                    </p:animEffect>
                                  </p:childTnLst>
                                </p:cTn>
                              </p:par>
                            </p:childTnLst>
                          </p:cTn>
                        </p:par>
                        <p:par>
                          <p:cTn id="11" fill="hold" nodeType="afterGroup">
                            <p:stCondLst>
                              <p:cond delay="7700"/>
                            </p:stCondLst>
                            <p:childTnLst>
                              <p:par>
                                <p:cTn id="12" presetID="4" presetClass="entr" presetSubtype="32" fill="hold" grpId="0" nodeType="afterEffect">
                                  <p:stCondLst>
                                    <p:cond delay="0"/>
                                  </p:stCondLst>
                                  <p:childTnLst>
                                    <p:set>
                                      <p:cBhvr>
                                        <p:cTn id="13" dur="1" fill="hold">
                                          <p:stCondLst>
                                            <p:cond delay="0"/>
                                          </p:stCondLst>
                                        </p:cTn>
                                        <p:tgtEl>
                                          <p:spTgt spid="65541"/>
                                        </p:tgtEl>
                                        <p:attrNameLst>
                                          <p:attrName>style.visibility</p:attrName>
                                        </p:attrNameLst>
                                      </p:cBhvr>
                                      <p:to>
                                        <p:strVal val="visible"/>
                                      </p:to>
                                    </p:set>
                                    <p:animEffect transition="in" filter="box(out)">
                                      <p:cBhvr>
                                        <p:cTn id="14" dur="500"/>
                                        <p:tgtEl>
                                          <p:spTgt spid="65541"/>
                                        </p:tgtEl>
                                      </p:cBhvr>
                                    </p:animEffect>
                                  </p:childTnLst>
                                </p:cTn>
                              </p:par>
                            </p:childTnLst>
                          </p:cTn>
                        </p:par>
                        <p:par>
                          <p:cTn id="15" fill="hold" nodeType="afterGroup">
                            <p:stCondLst>
                              <p:cond delay="8200"/>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8700"/>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9" grpId="0" animBg="1" autoUpdateAnimBg="0"/>
      <p:bldP spid="27" grpId="0" animBg="1" autoUpdateAnimBg="0"/>
      <p:bldP spid="28"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Oval 2">
            <a:extLst>
              <a:ext uri="{FF2B5EF4-FFF2-40B4-BE49-F238E27FC236}">
                <a16:creationId xmlns:a16="http://schemas.microsoft.com/office/drawing/2014/main" id="{91AC96DB-1B0A-4B6C-B814-B38750334D52}"/>
              </a:ext>
            </a:extLst>
          </p:cNvPr>
          <p:cNvSpPr>
            <a:spLocks noChangeArrowheads="1"/>
          </p:cNvSpPr>
          <p:nvPr/>
        </p:nvSpPr>
        <p:spPr bwMode="auto">
          <a:xfrm>
            <a:off x="451485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100354" name="Picture 15" descr="people008">
            <a:extLst>
              <a:ext uri="{FF2B5EF4-FFF2-40B4-BE49-F238E27FC236}">
                <a16:creationId xmlns:a16="http://schemas.microsoft.com/office/drawing/2014/main" id="{00EAE1EC-BB8E-44C8-8944-FF5852C775C4}"/>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76200"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5" name="Text Box 9">
            <a:extLst>
              <a:ext uri="{FF2B5EF4-FFF2-40B4-BE49-F238E27FC236}">
                <a16:creationId xmlns:a16="http://schemas.microsoft.com/office/drawing/2014/main" id="{C5CA7577-C327-4B2A-9DEF-4B4AEF1E4F92}"/>
              </a:ext>
            </a:extLst>
          </p:cNvPr>
          <p:cNvSpPr txBox="1">
            <a:spLocks noChangeArrowheads="1"/>
          </p:cNvSpPr>
          <p:nvPr/>
        </p:nvSpPr>
        <p:spPr bwMode="auto">
          <a:xfrm>
            <a:off x="1981200" y="2667000"/>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vi-VN" altLang="en-US">
              <a:cs typeface="Arial" panose="020B0604020202020204" pitchFamily="34" charset="0"/>
            </a:endParaRPr>
          </a:p>
        </p:txBody>
      </p:sp>
      <p:sp>
        <p:nvSpPr>
          <p:cNvPr id="65540" name="Text Box 4">
            <a:extLst>
              <a:ext uri="{FF2B5EF4-FFF2-40B4-BE49-F238E27FC236}">
                <a16:creationId xmlns:a16="http://schemas.microsoft.com/office/drawing/2014/main" id="{A2B9EB64-CDC7-424A-9F14-379E4A15BD4C}"/>
              </a:ext>
            </a:extLst>
          </p:cNvPr>
          <p:cNvSpPr txBox="1">
            <a:spLocks noChangeArrowheads="1"/>
          </p:cNvSpPr>
          <p:nvPr/>
        </p:nvSpPr>
        <p:spPr bwMode="auto">
          <a:xfrm>
            <a:off x="1717675" y="1366838"/>
            <a:ext cx="719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Đối với Việt Nam hiện nay, kẻ thù đang thực hiện:</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DFF6405B-A60C-4C5B-9A8F-3225D0B146B9}"/>
              </a:ext>
            </a:extLst>
          </p:cNvPr>
          <p:cNvSpPr>
            <a:spLocks noChangeArrowheads="1"/>
          </p:cNvSpPr>
          <p:nvPr/>
        </p:nvSpPr>
        <p:spPr bwMode="auto">
          <a:xfrm>
            <a:off x="304800" y="4191000"/>
            <a:ext cx="4000500" cy="14478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400">
                <a:solidFill>
                  <a:schemeClr val="bg1"/>
                </a:solidFill>
              </a:rPr>
              <a:t>C. Chiến lược “Diễn biến </a:t>
            </a:r>
          </a:p>
          <a:p>
            <a:pPr algn="ctr" eaLnBrk="0" hangingPunct="0"/>
            <a:r>
              <a:rPr lang="en-US" altLang="en-US" sz="2400">
                <a:solidFill>
                  <a:schemeClr val="bg1"/>
                </a:solidFill>
              </a:rPr>
              <a:t>hòa bình” và sẵn sàng </a:t>
            </a:r>
          </a:p>
          <a:p>
            <a:pPr algn="ctr" eaLnBrk="0" hangingPunct="0"/>
            <a:r>
              <a:rPr lang="en-US" altLang="en-US" sz="2400">
                <a:solidFill>
                  <a:schemeClr val="bg1"/>
                </a:solidFill>
              </a:rPr>
              <a:t>can thiệp bằng quân sự</a:t>
            </a:r>
          </a:p>
        </p:txBody>
      </p:sp>
      <p:sp>
        <p:nvSpPr>
          <p:cNvPr id="65546" name="AutoShape 10">
            <a:extLst>
              <a:ext uri="{FF2B5EF4-FFF2-40B4-BE49-F238E27FC236}">
                <a16:creationId xmlns:a16="http://schemas.microsoft.com/office/drawing/2014/main" id="{9C7543B3-6D48-4389-952D-D6ACCC19BF83}"/>
              </a:ext>
            </a:extLst>
          </p:cNvPr>
          <p:cNvSpPr>
            <a:spLocks noChangeArrowheads="1"/>
          </p:cNvSpPr>
          <p:nvPr/>
        </p:nvSpPr>
        <p:spPr bwMode="auto">
          <a:xfrm>
            <a:off x="4737100" y="4191000"/>
            <a:ext cx="3949700" cy="14478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Phương châm “Ngăn </a:t>
            </a:r>
          </a:p>
          <a:p>
            <a:pPr algn="ctr" eaLnBrk="0" hangingPunct="0"/>
            <a:r>
              <a:rPr sz="2400" noProof="1">
                <a:solidFill>
                  <a:schemeClr val="bg1"/>
                </a:solidFill>
                <a:latin typeface="Arial" panose="02080604020202020204" pitchFamily="34" charset="0"/>
              </a:rPr>
              <a:t>chặn chủ nghĩa cộng sản” </a:t>
            </a:r>
          </a:p>
          <a:p>
            <a:pPr algn="ctr" eaLnBrk="0" hangingPunct="0"/>
            <a:r>
              <a:rPr sz="2400" noProof="1">
                <a:solidFill>
                  <a:schemeClr val="bg1"/>
                </a:solidFill>
                <a:latin typeface="Arial" panose="02080604020202020204" pitchFamily="34" charset="0"/>
              </a:rPr>
              <a:t>và răn đe quân sự</a:t>
            </a:r>
            <a:endParaRPr sz="2400" b="1" noProof="1">
              <a:solidFill>
                <a:schemeClr val="bg1"/>
              </a:solidFill>
              <a:latin typeface="Arial" panose="02080604020202020204" pitchFamily="34" charset="0"/>
            </a:endParaRPr>
          </a:p>
        </p:txBody>
      </p:sp>
      <p:sp>
        <p:nvSpPr>
          <p:cNvPr id="100359" name="Text Box 16">
            <a:extLst>
              <a:ext uri="{FF2B5EF4-FFF2-40B4-BE49-F238E27FC236}">
                <a16:creationId xmlns:a16="http://schemas.microsoft.com/office/drawing/2014/main" id="{E4C2444A-A372-4EF0-9896-130BF1493890}"/>
              </a:ext>
            </a:extLst>
          </p:cNvPr>
          <p:cNvSpPr txBox="1">
            <a:spLocks noChangeArrowheads="1"/>
          </p:cNvSpPr>
          <p:nvPr/>
        </p:nvSpPr>
        <p:spPr bwMode="auto">
          <a:xfrm>
            <a:off x="304800" y="1504950"/>
            <a:ext cx="12604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29</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21875" name="Oval 19">
            <a:extLst>
              <a:ext uri="{FF2B5EF4-FFF2-40B4-BE49-F238E27FC236}">
                <a16:creationId xmlns:a16="http://schemas.microsoft.com/office/drawing/2014/main" id="{E02968E6-C063-42EF-BDC5-0EFFA6CE84D0}"/>
              </a:ext>
            </a:extLst>
          </p:cNvPr>
          <p:cNvSpPr>
            <a:spLocks noChangeArrowheads="1"/>
          </p:cNvSpPr>
          <p:nvPr/>
        </p:nvSpPr>
        <p:spPr bwMode="auto">
          <a:xfrm>
            <a:off x="451485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100362" name="Picture 20" descr="ani32">
            <a:extLst>
              <a:ext uri="{FF2B5EF4-FFF2-40B4-BE49-F238E27FC236}">
                <a16:creationId xmlns:a16="http://schemas.microsoft.com/office/drawing/2014/main" id="{5A6FC8BA-CD6E-4015-BFDF-BBCB8561B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01000" y="59388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77" name="Oval 21">
            <a:extLst>
              <a:ext uri="{FF2B5EF4-FFF2-40B4-BE49-F238E27FC236}">
                <a16:creationId xmlns:a16="http://schemas.microsoft.com/office/drawing/2014/main" id="{1E17111B-28EB-41DF-B81E-5B10A96F234F}"/>
              </a:ext>
            </a:extLst>
          </p:cNvPr>
          <p:cNvSpPr>
            <a:spLocks noChangeArrowheads="1"/>
          </p:cNvSpPr>
          <p:nvPr/>
        </p:nvSpPr>
        <p:spPr bwMode="auto">
          <a:xfrm>
            <a:off x="451485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21878" name="Oval 22">
            <a:extLst>
              <a:ext uri="{FF2B5EF4-FFF2-40B4-BE49-F238E27FC236}">
                <a16:creationId xmlns:a16="http://schemas.microsoft.com/office/drawing/2014/main" id="{F0FE571C-C28E-4AD5-AF78-01E70EE2C123}"/>
              </a:ext>
            </a:extLst>
          </p:cNvPr>
          <p:cNvSpPr>
            <a:spLocks noChangeArrowheads="1"/>
          </p:cNvSpPr>
          <p:nvPr/>
        </p:nvSpPr>
        <p:spPr bwMode="auto">
          <a:xfrm>
            <a:off x="4511675"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21879" name="Oval 23">
            <a:extLst>
              <a:ext uri="{FF2B5EF4-FFF2-40B4-BE49-F238E27FC236}">
                <a16:creationId xmlns:a16="http://schemas.microsoft.com/office/drawing/2014/main" id="{D517D44C-A25A-4659-A75B-F7315B4B7BEE}"/>
              </a:ext>
            </a:extLst>
          </p:cNvPr>
          <p:cNvSpPr>
            <a:spLocks noChangeArrowheads="1"/>
          </p:cNvSpPr>
          <p:nvPr/>
        </p:nvSpPr>
        <p:spPr bwMode="auto">
          <a:xfrm>
            <a:off x="4508500" y="60896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21880" name="Oval 24">
            <a:extLst>
              <a:ext uri="{FF2B5EF4-FFF2-40B4-BE49-F238E27FC236}">
                <a16:creationId xmlns:a16="http://schemas.microsoft.com/office/drawing/2014/main" id="{A18A0FCE-281C-4A09-8D74-0F11D82732FA}"/>
              </a:ext>
            </a:extLst>
          </p:cNvPr>
          <p:cNvSpPr>
            <a:spLocks noChangeArrowheads="1"/>
          </p:cNvSpPr>
          <p:nvPr/>
        </p:nvSpPr>
        <p:spPr bwMode="auto">
          <a:xfrm>
            <a:off x="4514850" y="60896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21881" name="Oval 25">
            <a:extLst>
              <a:ext uri="{FF2B5EF4-FFF2-40B4-BE49-F238E27FC236}">
                <a16:creationId xmlns:a16="http://schemas.microsoft.com/office/drawing/2014/main" id="{AC419936-F65D-43F3-A312-B49A81F638F4}"/>
              </a:ext>
            </a:extLst>
          </p:cNvPr>
          <p:cNvSpPr>
            <a:spLocks noChangeArrowheads="1"/>
          </p:cNvSpPr>
          <p:nvPr/>
        </p:nvSpPr>
        <p:spPr bwMode="auto">
          <a:xfrm>
            <a:off x="4495800" y="60960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21882" name="Oval 26">
            <a:extLst>
              <a:ext uri="{FF2B5EF4-FFF2-40B4-BE49-F238E27FC236}">
                <a16:creationId xmlns:a16="http://schemas.microsoft.com/office/drawing/2014/main" id="{7AB3E82E-D7EA-4D60-9BEA-79189CFC5671}"/>
              </a:ext>
            </a:extLst>
          </p:cNvPr>
          <p:cNvSpPr>
            <a:spLocks noChangeArrowheads="1"/>
          </p:cNvSpPr>
          <p:nvPr/>
        </p:nvSpPr>
        <p:spPr bwMode="auto">
          <a:xfrm>
            <a:off x="4506913" y="608965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100369" name="Text Box 27">
            <a:extLst>
              <a:ext uri="{FF2B5EF4-FFF2-40B4-BE49-F238E27FC236}">
                <a16:creationId xmlns:a16="http://schemas.microsoft.com/office/drawing/2014/main" id="{30F8444F-2CBD-4EAD-8838-56FD05169756}"/>
              </a:ext>
            </a:extLst>
          </p:cNvPr>
          <p:cNvSpPr txBox="1">
            <a:spLocks noChangeArrowheads="1"/>
          </p:cNvSpPr>
          <p:nvPr/>
        </p:nvSpPr>
        <p:spPr bwMode="auto">
          <a:xfrm>
            <a:off x="3352800" y="6186488"/>
            <a:ext cx="99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21884" name="Text Box 28">
            <a:extLst>
              <a:ext uri="{FF2B5EF4-FFF2-40B4-BE49-F238E27FC236}">
                <a16:creationId xmlns:a16="http://schemas.microsoft.com/office/drawing/2014/main" id="{2C7F2AA8-AADC-4FE6-B235-5E19FE9FB5D2}"/>
              </a:ext>
            </a:extLst>
          </p:cNvPr>
          <p:cNvSpPr txBox="1">
            <a:spLocks noChangeArrowheads="1"/>
          </p:cNvSpPr>
          <p:nvPr/>
        </p:nvSpPr>
        <p:spPr bwMode="auto">
          <a:xfrm>
            <a:off x="4305300" y="6073775"/>
            <a:ext cx="838200" cy="784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9D36B669-3899-4884-B6C4-43E194265E96}"/>
              </a:ext>
            </a:extLst>
          </p:cNvPr>
          <p:cNvSpPr>
            <a:spLocks noChangeArrowheads="1"/>
          </p:cNvSpPr>
          <p:nvPr/>
        </p:nvSpPr>
        <p:spPr bwMode="auto">
          <a:xfrm>
            <a:off x="4648200" y="2362200"/>
            <a:ext cx="4038600" cy="13716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B. Chủ trương “Toàn cầu</a:t>
            </a:r>
          </a:p>
          <a:p>
            <a:pPr algn="ctr" eaLnBrk="0" hangingPunct="0"/>
            <a:r>
              <a:rPr sz="2400" noProof="1">
                <a:solidFill>
                  <a:schemeClr val="bg1"/>
                </a:solidFill>
                <a:latin typeface="Arial" panose="02080604020202020204" pitchFamily="34" charset="0"/>
              </a:rPr>
              <a:t> hóa” và chạy đua vũ trang </a:t>
            </a:r>
          </a:p>
          <a:p>
            <a:pPr algn="ctr" eaLnBrk="0" hangingPunct="0"/>
            <a:r>
              <a:rPr sz="2400" noProof="1">
                <a:solidFill>
                  <a:schemeClr val="bg1"/>
                </a:solidFill>
                <a:latin typeface="Arial" panose="02080604020202020204" pitchFamily="34" charset="0"/>
              </a:rPr>
              <a:t>sẵn sàng can thiệp </a:t>
            </a:r>
            <a:endParaRPr lang="vi-VN" altLang="x-none" sz="2400" b="1" noProof="1">
              <a:solidFill>
                <a:schemeClr val="bg1"/>
              </a:solidFill>
              <a:latin typeface="Arial" panose="02080604020202020204" pitchFamily="34" charset="0"/>
            </a:endParaRPr>
          </a:p>
        </p:txBody>
      </p:sp>
      <p:sp>
        <p:nvSpPr>
          <p:cNvPr id="28" name="AutoShape 10">
            <a:extLst>
              <a:ext uri="{FF2B5EF4-FFF2-40B4-BE49-F238E27FC236}">
                <a16:creationId xmlns:a16="http://schemas.microsoft.com/office/drawing/2014/main" id="{4B7C7495-7D8A-446E-94B3-EF867A23B740}"/>
              </a:ext>
            </a:extLst>
          </p:cNvPr>
          <p:cNvSpPr>
            <a:spLocks noChangeArrowheads="1"/>
          </p:cNvSpPr>
          <p:nvPr/>
        </p:nvSpPr>
        <p:spPr bwMode="auto">
          <a:xfrm>
            <a:off x="304800" y="2362200"/>
            <a:ext cx="4000500" cy="13716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A. Chiến lược “Ngoại giao</a:t>
            </a:r>
          </a:p>
          <a:p>
            <a:pPr algn="ctr" eaLnBrk="0" hangingPunct="0"/>
            <a:r>
              <a:rPr sz="2400" noProof="1">
                <a:solidFill>
                  <a:schemeClr val="bg1"/>
                </a:solidFill>
                <a:latin typeface="Arial" panose="02080604020202020204" pitchFamily="34" charset="0"/>
              </a:rPr>
              <a:t> thân thiện” và chuẩn bị </a:t>
            </a:r>
          </a:p>
          <a:p>
            <a:pPr algn="ctr" eaLnBrk="0" hangingPunct="0"/>
            <a:r>
              <a:rPr sz="2400" noProof="1">
                <a:solidFill>
                  <a:schemeClr val="bg1"/>
                </a:solidFill>
                <a:latin typeface="Arial" panose="02080604020202020204" pitchFamily="34" charset="0"/>
              </a:rPr>
              <a:t>chiến tranh</a:t>
            </a:r>
            <a:endParaRPr lang="vi-VN" altLang="x-none" sz="24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2925"/>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3425"/>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3925"/>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4425"/>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7" grpId="0" animBg="1" autoUpdateAnimBg="0"/>
      <p:bldP spid="28"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Oval 2">
            <a:extLst>
              <a:ext uri="{FF2B5EF4-FFF2-40B4-BE49-F238E27FC236}">
                <a16:creationId xmlns:a16="http://schemas.microsoft.com/office/drawing/2014/main" id="{F886EB82-1BB7-4C8C-B5DF-1D77AD54053B}"/>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101378" name="Picture 15" descr="people008">
            <a:extLst>
              <a:ext uri="{FF2B5EF4-FFF2-40B4-BE49-F238E27FC236}">
                <a16:creationId xmlns:a16="http://schemas.microsoft.com/office/drawing/2014/main" id="{582E634F-D8A8-4D66-949A-ECF9FFEDEDBB}"/>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609600" y="5883275"/>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E5486E71-22B6-4F30-B0C4-EE0F81B1E61E}"/>
              </a:ext>
            </a:extLst>
          </p:cNvPr>
          <p:cNvSpPr txBox="1">
            <a:spLocks noChangeArrowheads="1"/>
          </p:cNvSpPr>
          <p:nvPr/>
        </p:nvSpPr>
        <p:spPr bwMode="auto">
          <a:xfrm>
            <a:off x="1676400" y="1143000"/>
            <a:ext cx="71628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300" i="1"/>
              <a:t>Trong chiến tranh nhân dân bảo vệ Tổ quốc, chúng ta phải chuẩn bị mọi mặt trên cả </a:t>
            </a:r>
            <a:r>
              <a:rPr lang="en-US" altLang="en-US" sz="2400" i="1"/>
              <a:t>nước</a:t>
            </a:r>
            <a:r>
              <a:rPr lang="en-US" altLang="en-US" sz="2300" i="1"/>
              <a:t> cũng như từng khu vực để đủ sức đánh được lâu dài, vì:</a:t>
            </a:r>
            <a:endParaRPr lang="en-US" altLang="en-US" sz="2300" i="1">
              <a:cs typeface="Arial" panose="020B0604020202020204" pitchFamily="34" charset="0"/>
            </a:endParaRPr>
          </a:p>
        </p:txBody>
      </p:sp>
      <p:sp>
        <p:nvSpPr>
          <p:cNvPr id="65541" name="AutoShape 5">
            <a:extLst>
              <a:ext uri="{FF2B5EF4-FFF2-40B4-BE49-F238E27FC236}">
                <a16:creationId xmlns:a16="http://schemas.microsoft.com/office/drawing/2014/main" id="{63A80562-D61D-4689-A25B-15B09A298472}"/>
              </a:ext>
            </a:extLst>
          </p:cNvPr>
          <p:cNvSpPr>
            <a:spLocks noChangeArrowheads="1"/>
          </p:cNvSpPr>
          <p:nvPr/>
        </p:nvSpPr>
        <p:spPr bwMode="auto">
          <a:xfrm>
            <a:off x="4724400" y="2362200"/>
            <a:ext cx="4343400" cy="17526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200">
                <a:solidFill>
                  <a:schemeClr val="bg1"/>
                </a:solidFill>
              </a:rPr>
              <a:t>B. Kẻ thù xâm lược </a:t>
            </a:r>
            <a:r>
              <a:rPr lang="vi-VN" altLang="en-US" sz="2200">
                <a:solidFill>
                  <a:schemeClr val="bg1"/>
                </a:solidFill>
              </a:rPr>
              <a:t>nước ta </a:t>
            </a:r>
            <a:endParaRPr lang="en-US" altLang="en-US" sz="2200">
              <a:solidFill>
                <a:schemeClr val="bg1"/>
              </a:solidFill>
            </a:endParaRPr>
          </a:p>
          <a:p>
            <a:pPr algn="ctr" eaLnBrk="0" hangingPunct="0"/>
            <a:r>
              <a:rPr lang="en-US" altLang="en-US" sz="2200">
                <a:solidFill>
                  <a:schemeClr val="bg1"/>
                </a:solidFill>
              </a:rPr>
              <a:t>là nước lớn, </a:t>
            </a:r>
            <a:r>
              <a:rPr lang="vi-VN" altLang="en-US" sz="2200">
                <a:solidFill>
                  <a:schemeClr val="bg1"/>
                </a:solidFill>
              </a:rPr>
              <a:t>có quân đông,</a:t>
            </a:r>
            <a:r>
              <a:rPr lang="en-US" altLang="en-US" sz="2200">
                <a:solidFill>
                  <a:schemeClr val="bg1"/>
                </a:solidFill>
              </a:rPr>
              <a:t> </a:t>
            </a:r>
          </a:p>
          <a:p>
            <a:pPr algn="ctr" eaLnBrk="0" hangingPunct="0"/>
            <a:r>
              <a:rPr lang="en-US" altLang="en-US" sz="2200">
                <a:solidFill>
                  <a:schemeClr val="bg1"/>
                </a:solidFill>
              </a:rPr>
              <a:t>trang bị vũ khí kỹ thuật cao, </a:t>
            </a:r>
          </a:p>
          <a:p>
            <a:pPr algn="ctr" eaLnBrk="0" hangingPunct="0"/>
            <a:r>
              <a:rPr lang="en-US" altLang="en-US" sz="2200">
                <a:solidFill>
                  <a:schemeClr val="bg1"/>
                </a:solidFill>
              </a:rPr>
              <a:t>tiềm lực kinh tế, quân sự mạnh</a:t>
            </a:r>
          </a:p>
          <a:p>
            <a:pPr algn="ctr" eaLnBrk="0" hangingPunct="0"/>
            <a:r>
              <a:rPr lang="en-US" altLang="en-US" sz="2200">
                <a:solidFill>
                  <a:schemeClr val="bg1"/>
                </a:solidFill>
              </a:rPr>
              <a:t> hơn ta nhiều lần</a:t>
            </a:r>
          </a:p>
        </p:txBody>
      </p:sp>
      <p:sp>
        <p:nvSpPr>
          <p:cNvPr id="65546" name="AutoShape 10">
            <a:extLst>
              <a:ext uri="{FF2B5EF4-FFF2-40B4-BE49-F238E27FC236}">
                <a16:creationId xmlns:a16="http://schemas.microsoft.com/office/drawing/2014/main" id="{CE14A524-E003-4F85-B991-6A69B55E38DE}"/>
              </a:ext>
            </a:extLst>
          </p:cNvPr>
          <p:cNvSpPr>
            <a:spLocks noChangeArrowheads="1"/>
          </p:cNvSpPr>
          <p:nvPr/>
        </p:nvSpPr>
        <p:spPr bwMode="auto">
          <a:xfrm>
            <a:off x="4724400" y="4191000"/>
            <a:ext cx="4343400" cy="1752600"/>
          </a:xfrm>
          <a:prstGeom prst="flowChartTerminator">
            <a:avLst/>
          </a:prstGeom>
          <a:solidFill>
            <a:schemeClr val="accent6"/>
          </a:solidFill>
          <a:ln w="9525">
            <a:solidFill>
              <a:srgbClr val="3366FF"/>
            </a:solidFill>
            <a:miter lim="800000"/>
          </a:ln>
        </p:spPr>
        <p:txBody>
          <a:bodyPr wrap="none" anchor="ctr"/>
          <a:lstStyle/>
          <a:p>
            <a:pPr algn="ctr" eaLnBrk="0" hangingPunct="0"/>
            <a:r>
              <a:rPr lang="en-US" altLang="en-US" sz="2200">
                <a:solidFill>
                  <a:schemeClr val="bg1"/>
                </a:solidFill>
              </a:rPr>
              <a:t> D. Để đối phó với kẻ thù </a:t>
            </a:r>
          </a:p>
          <a:p>
            <a:pPr algn="ctr" eaLnBrk="0" hangingPunct="0"/>
            <a:r>
              <a:rPr lang="en-US" altLang="en-US" sz="2200">
                <a:solidFill>
                  <a:schemeClr val="bg1"/>
                </a:solidFill>
              </a:rPr>
              <a:t>có sức mạnh gấp ta nhiều lần, </a:t>
            </a:r>
          </a:p>
          <a:p>
            <a:pPr algn="ctr" eaLnBrk="0" hangingPunct="0"/>
            <a:r>
              <a:rPr lang="en-US" altLang="en-US" sz="2200">
                <a:solidFill>
                  <a:schemeClr val="bg1"/>
                </a:solidFill>
              </a:rPr>
              <a:t>âm mưu thủ đoạn đánh nhanh, </a:t>
            </a:r>
          </a:p>
          <a:p>
            <a:pPr algn="ctr" eaLnBrk="0" hangingPunct="0"/>
            <a:r>
              <a:rPr lang="en-US" altLang="en-US" sz="2200">
                <a:solidFill>
                  <a:schemeClr val="bg1"/>
                </a:solidFill>
              </a:rPr>
              <a:t>thắng nhanh, </a:t>
            </a:r>
            <a:r>
              <a:rPr lang="vi-VN" altLang="en-US" sz="2200">
                <a:solidFill>
                  <a:schemeClr val="bg1"/>
                </a:solidFill>
              </a:rPr>
              <a:t>tiến công với sức </a:t>
            </a:r>
            <a:endParaRPr lang="en-US" altLang="en-US" sz="2200">
              <a:solidFill>
                <a:schemeClr val="bg1"/>
              </a:solidFill>
            </a:endParaRPr>
          </a:p>
          <a:p>
            <a:pPr algn="ctr" eaLnBrk="0" hangingPunct="0"/>
            <a:r>
              <a:rPr lang="vi-VN" altLang="en-US" sz="2200">
                <a:solidFill>
                  <a:schemeClr val="bg1"/>
                </a:solidFill>
              </a:rPr>
              <a:t>mạnh quân sự áp đảo</a:t>
            </a:r>
            <a:endParaRPr lang="en-US" altLang="en-US" sz="2200" b="1">
              <a:solidFill>
                <a:schemeClr val="bg1"/>
              </a:solidFill>
            </a:endParaRPr>
          </a:p>
        </p:txBody>
      </p:sp>
      <p:sp>
        <p:nvSpPr>
          <p:cNvPr id="101382" name="Text Box 16">
            <a:extLst>
              <a:ext uri="{FF2B5EF4-FFF2-40B4-BE49-F238E27FC236}">
                <a16:creationId xmlns:a16="http://schemas.microsoft.com/office/drawing/2014/main" id="{82FEC0FF-C110-43C3-B236-6B1DC1F84986}"/>
              </a:ext>
            </a:extLst>
          </p:cNvPr>
          <p:cNvSpPr txBox="1">
            <a:spLocks noChangeArrowheads="1"/>
          </p:cNvSpPr>
          <p:nvPr/>
        </p:nvSpPr>
        <p:spPr bwMode="auto">
          <a:xfrm>
            <a:off x="263525" y="1355725"/>
            <a:ext cx="11842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30</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22899" name="Oval 19">
            <a:extLst>
              <a:ext uri="{FF2B5EF4-FFF2-40B4-BE49-F238E27FC236}">
                <a16:creationId xmlns:a16="http://schemas.microsoft.com/office/drawing/2014/main" id="{B75649BD-D0C6-4D20-8328-2F497EE9E474}"/>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101385" name="Picture 20" descr="ani32">
            <a:extLst>
              <a:ext uri="{FF2B5EF4-FFF2-40B4-BE49-F238E27FC236}">
                <a16:creationId xmlns:a16="http://schemas.microsoft.com/office/drawing/2014/main" id="{D3BFF7C9-EB4A-402D-AE18-1B30FC40F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39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a:extLst>
              <a:ext uri="{FF2B5EF4-FFF2-40B4-BE49-F238E27FC236}">
                <a16:creationId xmlns:a16="http://schemas.microsoft.com/office/drawing/2014/main" id="{B5187B8D-DD4F-4CAC-8584-B74ECA57B948}"/>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22902" name="Oval 22">
            <a:extLst>
              <a:ext uri="{FF2B5EF4-FFF2-40B4-BE49-F238E27FC236}">
                <a16:creationId xmlns:a16="http://schemas.microsoft.com/office/drawing/2014/main" id="{76E98B4B-90B3-4DFA-9730-363AC833086E}"/>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22903" name="Oval 23">
            <a:extLst>
              <a:ext uri="{FF2B5EF4-FFF2-40B4-BE49-F238E27FC236}">
                <a16:creationId xmlns:a16="http://schemas.microsoft.com/office/drawing/2014/main" id="{19343D5F-127B-4632-BBCC-2258F2D243E0}"/>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22904" name="Oval 24">
            <a:extLst>
              <a:ext uri="{FF2B5EF4-FFF2-40B4-BE49-F238E27FC236}">
                <a16:creationId xmlns:a16="http://schemas.microsoft.com/office/drawing/2014/main" id="{A8E2032A-32C1-440E-86A6-DE86343A9042}"/>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22905" name="Oval 25">
            <a:extLst>
              <a:ext uri="{FF2B5EF4-FFF2-40B4-BE49-F238E27FC236}">
                <a16:creationId xmlns:a16="http://schemas.microsoft.com/office/drawing/2014/main" id="{A564ED40-6009-4699-85A0-3352F44EDE6F}"/>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22906" name="Oval 26">
            <a:extLst>
              <a:ext uri="{FF2B5EF4-FFF2-40B4-BE49-F238E27FC236}">
                <a16:creationId xmlns:a16="http://schemas.microsoft.com/office/drawing/2014/main" id="{487D32F8-C04F-4A91-B552-7DC95C5E31CF}"/>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101392" name="Text Box 27">
            <a:extLst>
              <a:ext uri="{FF2B5EF4-FFF2-40B4-BE49-F238E27FC236}">
                <a16:creationId xmlns:a16="http://schemas.microsoft.com/office/drawing/2014/main" id="{17AAFB72-352E-472D-9424-D3173ABFC7AC}"/>
              </a:ext>
            </a:extLst>
          </p:cNvPr>
          <p:cNvSpPr txBox="1">
            <a:spLocks noChangeArrowheads="1"/>
          </p:cNvSpPr>
          <p:nvPr/>
        </p:nvSpPr>
        <p:spPr bwMode="auto">
          <a:xfrm>
            <a:off x="3746500" y="6186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22908" name="Text Box 28">
            <a:extLst>
              <a:ext uri="{FF2B5EF4-FFF2-40B4-BE49-F238E27FC236}">
                <a16:creationId xmlns:a16="http://schemas.microsoft.com/office/drawing/2014/main" id="{FA75E70D-3825-46E0-8F79-E77CAFC9D688}"/>
              </a:ext>
            </a:extLst>
          </p:cNvPr>
          <p:cNvSpPr txBox="1">
            <a:spLocks noChangeArrowheads="1"/>
          </p:cNvSpPr>
          <p:nvPr/>
        </p:nvSpPr>
        <p:spPr bwMode="auto">
          <a:xfrm>
            <a:off x="5181600" y="6002338"/>
            <a:ext cx="6858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EBDFEAEE-D0BC-4E34-A4A9-A08174673CEB}"/>
              </a:ext>
            </a:extLst>
          </p:cNvPr>
          <p:cNvSpPr>
            <a:spLocks noChangeArrowheads="1"/>
          </p:cNvSpPr>
          <p:nvPr/>
        </p:nvSpPr>
        <p:spPr bwMode="auto">
          <a:xfrm>
            <a:off x="152400" y="2362200"/>
            <a:ext cx="4279900" cy="1752600"/>
          </a:xfrm>
          <a:prstGeom prst="flowChartTerminator">
            <a:avLst/>
          </a:prstGeom>
          <a:solidFill>
            <a:schemeClr val="accent6"/>
          </a:solidFill>
          <a:ln w="9525">
            <a:solidFill>
              <a:srgbClr val="3366FF"/>
            </a:solidFill>
            <a:miter lim="800000"/>
          </a:ln>
        </p:spPr>
        <p:txBody>
          <a:bodyPr wrap="none" anchor="ctr"/>
          <a:lstStyle/>
          <a:p>
            <a:pPr algn="ctr" eaLnBrk="0" hangingPunct="0"/>
            <a:r>
              <a:rPr sz="2200" noProof="1">
                <a:solidFill>
                  <a:schemeClr val="bg1"/>
                </a:solidFill>
                <a:latin typeface="Arial" panose="02080604020202020204" pitchFamily="34" charset="0"/>
              </a:rPr>
              <a:t> A. Phát huy truyền thống </a:t>
            </a:r>
          </a:p>
          <a:p>
            <a:pPr algn="ctr" eaLnBrk="0" hangingPunct="0"/>
            <a:r>
              <a:rPr sz="2200" noProof="1">
                <a:solidFill>
                  <a:schemeClr val="bg1"/>
                </a:solidFill>
                <a:latin typeface="Arial" panose="02080604020202020204" pitchFamily="34" charset="0"/>
              </a:rPr>
              <a:t>chống ngoại xâm của ông </a:t>
            </a:r>
          </a:p>
          <a:p>
            <a:pPr algn="ctr" eaLnBrk="0" hangingPunct="0"/>
            <a:r>
              <a:rPr sz="2200" noProof="1">
                <a:solidFill>
                  <a:schemeClr val="bg1"/>
                </a:solidFill>
                <a:latin typeface="Arial" panose="02080604020202020204" pitchFamily="34" charset="0"/>
              </a:rPr>
              <a:t>cha ta, trường kỳ kháng </a:t>
            </a:r>
          </a:p>
          <a:p>
            <a:pPr algn="ctr" eaLnBrk="0" hangingPunct="0"/>
            <a:r>
              <a:rPr sz="2200" noProof="1">
                <a:solidFill>
                  <a:schemeClr val="bg1"/>
                </a:solidFill>
                <a:latin typeface="Arial" panose="02080604020202020204" pitchFamily="34" charset="0"/>
              </a:rPr>
              <a:t>chiến, lấy nhỏ đánh lớn, </a:t>
            </a:r>
          </a:p>
          <a:p>
            <a:pPr algn="ctr" eaLnBrk="0" hangingPunct="0"/>
            <a:r>
              <a:rPr sz="2200" noProof="1">
                <a:solidFill>
                  <a:schemeClr val="bg1"/>
                </a:solidFill>
                <a:latin typeface="Arial" panose="02080604020202020204" pitchFamily="34" charset="0"/>
              </a:rPr>
              <a:t>lấy ít địch nhiều</a:t>
            </a:r>
            <a:endParaRPr sz="2200" b="1" noProof="1">
              <a:solidFill>
                <a:schemeClr val="bg1"/>
              </a:solidFill>
              <a:latin typeface="Arial" panose="02080604020202020204" pitchFamily="34" charset="0"/>
            </a:endParaRPr>
          </a:p>
        </p:txBody>
      </p:sp>
      <p:sp>
        <p:nvSpPr>
          <p:cNvPr id="28" name="AutoShape 10">
            <a:extLst>
              <a:ext uri="{FF2B5EF4-FFF2-40B4-BE49-F238E27FC236}">
                <a16:creationId xmlns:a16="http://schemas.microsoft.com/office/drawing/2014/main" id="{1CF206B9-31AF-49C8-BC9F-AD9C5BF04DEC}"/>
              </a:ext>
            </a:extLst>
          </p:cNvPr>
          <p:cNvSpPr>
            <a:spLocks noChangeArrowheads="1"/>
          </p:cNvSpPr>
          <p:nvPr/>
        </p:nvSpPr>
        <p:spPr bwMode="auto">
          <a:xfrm>
            <a:off x="152400" y="4191000"/>
            <a:ext cx="4279900" cy="1752600"/>
          </a:xfrm>
          <a:prstGeom prst="flowChartTerminator">
            <a:avLst/>
          </a:prstGeom>
          <a:solidFill>
            <a:schemeClr val="accent6"/>
          </a:solidFill>
          <a:ln w="9525">
            <a:solidFill>
              <a:srgbClr val="3366FF"/>
            </a:solidFill>
            <a:miter lim="800000"/>
          </a:ln>
        </p:spPr>
        <p:txBody>
          <a:bodyPr wrap="none" anchor="ctr"/>
          <a:lstStyle/>
          <a:p>
            <a:pPr algn="ctr" eaLnBrk="0" hangingPunct="0"/>
            <a:r>
              <a:rPr sz="2200" noProof="1">
                <a:solidFill>
                  <a:schemeClr val="bg1"/>
                </a:solidFill>
                <a:latin typeface="Arial" panose="02080604020202020204" pitchFamily="34" charset="0"/>
              </a:rPr>
              <a:t> C. Kẻ thù xâm lược có </a:t>
            </a:r>
          </a:p>
          <a:p>
            <a:pPr algn="ctr" eaLnBrk="0" hangingPunct="0"/>
            <a:r>
              <a:rPr sz="2200" noProof="1">
                <a:solidFill>
                  <a:schemeClr val="bg1"/>
                </a:solidFill>
                <a:latin typeface="Arial" panose="02080604020202020204" pitchFamily="34" charset="0"/>
              </a:rPr>
              <a:t>quân số đông, vũ khí hiện đại, </a:t>
            </a:r>
          </a:p>
          <a:p>
            <a:pPr algn="ctr" eaLnBrk="0" hangingPunct="0"/>
            <a:r>
              <a:rPr sz="2200" noProof="1">
                <a:solidFill>
                  <a:schemeClr val="bg1"/>
                </a:solidFill>
                <a:latin typeface="Arial" panose="02080604020202020204" pitchFamily="34" charset="0"/>
              </a:rPr>
              <a:t>kết hợp tiến công quân sự </a:t>
            </a:r>
          </a:p>
          <a:p>
            <a:pPr algn="ctr" eaLnBrk="0" hangingPunct="0"/>
            <a:r>
              <a:rPr sz="2200" noProof="1">
                <a:solidFill>
                  <a:schemeClr val="bg1"/>
                </a:solidFill>
                <a:latin typeface="Arial" panose="02080604020202020204" pitchFamily="34" charset="0"/>
              </a:rPr>
              <a:t>từ bên ngoài với bạo loạn </a:t>
            </a:r>
          </a:p>
          <a:p>
            <a:pPr algn="ctr" eaLnBrk="0" hangingPunct="0"/>
            <a:r>
              <a:rPr sz="2200" noProof="1">
                <a:solidFill>
                  <a:schemeClr val="bg1"/>
                </a:solidFill>
                <a:latin typeface="Arial" panose="02080604020202020204" pitchFamily="34" charset="0"/>
              </a:rPr>
              <a:t>lật đổ từ bên trong</a:t>
            </a:r>
            <a:endParaRPr lang="vi-VN" altLang="x-none" sz="22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8250"/>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8750"/>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9250"/>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9750"/>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7" grpId="0" animBg="1" autoUpdateAnimBg="0"/>
      <p:bldP spid="28"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Oval 2">
            <a:extLst>
              <a:ext uri="{FF2B5EF4-FFF2-40B4-BE49-F238E27FC236}">
                <a16:creationId xmlns:a16="http://schemas.microsoft.com/office/drawing/2014/main" id="{6F7F9538-8203-41FC-B57E-43DA6413C800}"/>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102402" name="Picture 15" descr="people008">
            <a:extLst>
              <a:ext uri="{FF2B5EF4-FFF2-40B4-BE49-F238E27FC236}">
                <a16:creationId xmlns:a16="http://schemas.microsoft.com/office/drawing/2014/main" id="{F1B53F2E-E8C0-4883-8544-35383E24C517}"/>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609600" y="5883275"/>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D7C5644F-707E-44DC-AC08-AC1B93402D85}"/>
              </a:ext>
            </a:extLst>
          </p:cNvPr>
          <p:cNvSpPr txBox="1">
            <a:spLocks noChangeArrowheads="1"/>
          </p:cNvSpPr>
          <p:nvPr/>
        </p:nvSpPr>
        <p:spPr bwMode="auto">
          <a:xfrm>
            <a:off x="1752600" y="1143000"/>
            <a:ext cx="67151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i="1"/>
              <a:t>Lực lượng trong chiến tranh nhân dân bảo vệ Tổ quốc gồm:</a:t>
            </a:r>
            <a:endParaRPr lang="en-US" altLang="en-US" sz="2300" b="1" i="1">
              <a:cs typeface="Arial" panose="020B0604020202020204" pitchFamily="34" charset="0"/>
            </a:endParaRPr>
          </a:p>
        </p:txBody>
      </p:sp>
      <p:sp>
        <p:nvSpPr>
          <p:cNvPr id="65541" name="AutoShape 5">
            <a:extLst>
              <a:ext uri="{FF2B5EF4-FFF2-40B4-BE49-F238E27FC236}">
                <a16:creationId xmlns:a16="http://schemas.microsoft.com/office/drawing/2014/main" id="{D208537F-2E17-4D6B-A913-125407B062DD}"/>
              </a:ext>
            </a:extLst>
          </p:cNvPr>
          <p:cNvSpPr>
            <a:spLocks noChangeArrowheads="1"/>
          </p:cNvSpPr>
          <p:nvPr/>
        </p:nvSpPr>
        <p:spPr bwMode="auto">
          <a:xfrm>
            <a:off x="263525" y="3983038"/>
            <a:ext cx="3927475" cy="1579562"/>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200">
                <a:solidFill>
                  <a:schemeClr val="bg1"/>
                </a:solidFill>
              </a:rPr>
              <a:t>C. Lực lượng toàn dân được</a:t>
            </a:r>
          </a:p>
          <a:p>
            <a:pPr algn="ctr" eaLnBrk="0" hangingPunct="0"/>
            <a:r>
              <a:rPr lang="en-US" altLang="en-US" sz="2200">
                <a:solidFill>
                  <a:schemeClr val="bg1"/>
                </a:solidFill>
              </a:rPr>
              <a:t>tổ chức chặt chẽ thành lực</a:t>
            </a:r>
          </a:p>
          <a:p>
            <a:pPr algn="ctr" eaLnBrk="0" hangingPunct="0"/>
            <a:r>
              <a:rPr lang="en-US" altLang="en-US" sz="2200">
                <a:solidFill>
                  <a:schemeClr val="bg1"/>
                </a:solidFill>
              </a:rPr>
              <a:t> lượng quần chúng rộng </a:t>
            </a:r>
          </a:p>
          <a:p>
            <a:pPr algn="ctr" eaLnBrk="0" hangingPunct="0"/>
            <a:r>
              <a:rPr lang="en-US" altLang="en-US" sz="2200">
                <a:solidFill>
                  <a:schemeClr val="bg1"/>
                </a:solidFill>
              </a:rPr>
              <a:t>rãi và lực lượng quân sự</a:t>
            </a:r>
          </a:p>
        </p:txBody>
      </p:sp>
      <p:sp>
        <p:nvSpPr>
          <p:cNvPr id="65546" name="AutoShape 10">
            <a:extLst>
              <a:ext uri="{FF2B5EF4-FFF2-40B4-BE49-F238E27FC236}">
                <a16:creationId xmlns:a16="http://schemas.microsoft.com/office/drawing/2014/main" id="{C405F064-A392-43AA-ADC3-42100DBEDD16}"/>
              </a:ext>
            </a:extLst>
          </p:cNvPr>
          <p:cNvSpPr>
            <a:spLocks noChangeArrowheads="1"/>
          </p:cNvSpPr>
          <p:nvPr/>
        </p:nvSpPr>
        <p:spPr bwMode="auto">
          <a:xfrm>
            <a:off x="4724400" y="3962400"/>
            <a:ext cx="4000500"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200" noProof="1">
                <a:solidFill>
                  <a:schemeClr val="bg1"/>
                </a:solidFill>
                <a:latin typeface="Arial" panose="02080604020202020204" pitchFamily="34" charset="0"/>
              </a:rPr>
              <a:t> D. Lực lượng vũ trang </a:t>
            </a:r>
          </a:p>
          <a:p>
            <a:pPr algn="ctr" eaLnBrk="0" hangingPunct="0"/>
            <a:r>
              <a:rPr sz="2200" noProof="1">
                <a:solidFill>
                  <a:schemeClr val="bg1"/>
                </a:solidFill>
                <a:latin typeface="Arial" panose="02080604020202020204" pitchFamily="34" charset="0"/>
              </a:rPr>
              <a:t>thường trực, lực lượng dự bị </a:t>
            </a:r>
          </a:p>
          <a:p>
            <a:pPr algn="ctr" eaLnBrk="0" hangingPunct="0"/>
            <a:r>
              <a:rPr sz="2200" noProof="1">
                <a:solidFill>
                  <a:schemeClr val="bg1"/>
                </a:solidFill>
                <a:latin typeface="Arial" panose="02080604020202020204" pitchFamily="34" charset="0"/>
              </a:rPr>
              <a:t>động viên và lực lượng </a:t>
            </a:r>
          </a:p>
          <a:p>
            <a:pPr algn="ctr" eaLnBrk="0" hangingPunct="0"/>
            <a:r>
              <a:rPr sz="2200" noProof="1">
                <a:solidFill>
                  <a:schemeClr val="bg1"/>
                </a:solidFill>
                <a:latin typeface="Arial" panose="02080604020202020204" pitchFamily="34" charset="0"/>
              </a:rPr>
              <a:t>dân quân tự vệ</a:t>
            </a:r>
            <a:endParaRPr sz="2200" b="1" noProof="1">
              <a:solidFill>
                <a:schemeClr val="bg1"/>
              </a:solidFill>
              <a:latin typeface="Arial" panose="02080604020202020204" pitchFamily="34" charset="0"/>
            </a:endParaRPr>
          </a:p>
        </p:txBody>
      </p:sp>
      <p:sp>
        <p:nvSpPr>
          <p:cNvPr id="102406" name="Text Box 16">
            <a:extLst>
              <a:ext uri="{FF2B5EF4-FFF2-40B4-BE49-F238E27FC236}">
                <a16:creationId xmlns:a16="http://schemas.microsoft.com/office/drawing/2014/main" id="{343A3042-BF08-4792-BA7A-358BEC9B650D}"/>
              </a:ext>
            </a:extLst>
          </p:cNvPr>
          <p:cNvSpPr txBox="1">
            <a:spLocks noChangeArrowheads="1"/>
          </p:cNvSpPr>
          <p:nvPr/>
        </p:nvSpPr>
        <p:spPr bwMode="auto">
          <a:xfrm>
            <a:off x="263525" y="1355725"/>
            <a:ext cx="11842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31</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22899" name="Oval 19">
            <a:extLst>
              <a:ext uri="{FF2B5EF4-FFF2-40B4-BE49-F238E27FC236}">
                <a16:creationId xmlns:a16="http://schemas.microsoft.com/office/drawing/2014/main" id="{4ED48845-07B7-4C43-9D34-3D0BA532BF96}"/>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102409" name="Picture 20" descr="ani32">
            <a:extLst>
              <a:ext uri="{FF2B5EF4-FFF2-40B4-BE49-F238E27FC236}">
                <a16:creationId xmlns:a16="http://schemas.microsoft.com/office/drawing/2014/main" id="{251D7D04-014E-4E9F-BC93-12A2C2C2B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39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a:extLst>
              <a:ext uri="{FF2B5EF4-FFF2-40B4-BE49-F238E27FC236}">
                <a16:creationId xmlns:a16="http://schemas.microsoft.com/office/drawing/2014/main" id="{D21AAB83-5F40-4B30-A64A-20BF0ECBE205}"/>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22902" name="Oval 22">
            <a:extLst>
              <a:ext uri="{FF2B5EF4-FFF2-40B4-BE49-F238E27FC236}">
                <a16:creationId xmlns:a16="http://schemas.microsoft.com/office/drawing/2014/main" id="{DA41059F-D34C-450B-82FD-6D8D0B35FF7A}"/>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22903" name="Oval 23">
            <a:extLst>
              <a:ext uri="{FF2B5EF4-FFF2-40B4-BE49-F238E27FC236}">
                <a16:creationId xmlns:a16="http://schemas.microsoft.com/office/drawing/2014/main" id="{645F7A11-B033-440D-A5B0-5592A45A73B7}"/>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22904" name="Oval 24">
            <a:extLst>
              <a:ext uri="{FF2B5EF4-FFF2-40B4-BE49-F238E27FC236}">
                <a16:creationId xmlns:a16="http://schemas.microsoft.com/office/drawing/2014/main" id="{D451FFFF-69CD-4ADD-8AEB-46DCD6EF263A}"/>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22905" name="Oval 25">
            <a:extLst>
              <a:ext uri="{FF2B5EF4-FFF2-40B4-BE49-F238E27FC236}">
                <a16:creationId xmlns:a16="http://schemas.microsoft.com/office/drawing/2014/main" id="{B054D835-5D39-4645-97BA-6E11478D3796}"/>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22906" name="Oval 26">
            <a:extLst>
              <a:ext uri="{FF2B5EF4-FFF2-40B4-BE49-F238E27FC236}">
                <a16:creationId xmlns:a16="http://schemas.microsoft.com/office/drawing/2014/main" id="{AF4B762D-9F5A-457A-8862-F81F6DBB12F5}"/>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102416" name="Text Box 27">
            <a:extLst>
              <a:ext uri="{FF2B5EF4-FFF2-40B4-BE49-F238E27FC236}">
                <a16:creationId xmlns:a16="http://schemas.microsoft.com/office/drawing/2014/main" id="{83E272C7-67DB-4EF7-AF3E-788D0B8C4094}"/>
              </a:ext>
            </a:extLst>
          </p:cNvPr>
          <p:cNvSpPr txBox="1">
            <a:spLocks noChangeArrowheads="1"/>
          </p:cNvSpPr>
          <p:nvPr/>
        </p:nvSpPr>
        <p:spPr bwMode="auto">
          <a:xfrm>
            <a:off x="3746500" y="6186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22908" name="Text Box 28">
            <a:extLst>
              <a:ext uri="{FF2B5EF4-FFF2-40B4-BE49-F238E27FC236}">
                <a16:creationId xmlns:a16="http://schemas.microsoft.com/office/drawing/2014/main" id="{5E673921-AB3C-4E4A-BCB1-54A7D70B75DD}"/>
              </a:ext>
            </a:extLst>
          </p:cNvPr>
          <p:cNvSpPr txBox="1">
            <a:spLocks noChangeArrowheads="1"/>
          </p:cNvSpPr>
          <p:nvPr/>
        </p:nvSpPr>
        <p:spPr bwMode="auto">
          <a:xfrm>
            <a:off x="5181600" y="6002338"/>
            <a:ext cx="6858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C830D2F6-F3C1-4923-82B6-1BC9D4001C69}"/>
              </a:ext>
            </a:extLst>
          </p:cNvPr>
          <p:cNvSpPr>
            <a:spLocks noChangeArrowheads="1"/>
          </p:cNvSpPr>
          <p:nvPr/>
        </p:nvSpPr>
        <p:spPr bwMode="auto">
          <a:xfrm>
            <a:off x="263525" y="2133600"/>
            <a:ext cx="4003675"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200" noProof="1">
                <a:solidFill>
                  <a:schemeClr val="bg1"/>
                </a:solidFill>
                <a:latin typeface="Arial" panose="02080604020202020204" pitchFamily="34" charset="0"/>
              </a:rPr>
              <a:t> A. Lực lượng vũ trang ba thứ</a:t>
            </a:r>
          </a:p>
          <a:p>
            <a:pPr algn="ctr" eaLnBrk="0" hangingPunct="0"/>
            <a:r>
              <a:rPr sz="2200" noProof="1">
                <a:solidFill>
                  <a:schemeClr val="bg1"/>
                </a:solidFill>
                <a:latin typeface="Arial" panose="02080604020202020204" pitchFamily="34" charset="0"/>
              </a:rPr>
              <a:t> quân làm nòng cốt kết hợp với </a:t>
            </a:r>
          </a:p>
          <a:p>
            <a:pPr algn="ctr" eaLnBrk="0" hangingPunct="0"/>
            <a:r>
              <a:rPr sz="2200" noProof="1">
                <a:solidFill>
                  <a:schemeClr val="bg1"/>
                </a:solidFill>
                <a:latin typeface="Arial" panose="02080604020202020204" pitchFamily="34" charset="0"/>
              </a:rPr>
              <a:t>các lực lượng vũ trang khác </a:t>
            </a:r>
          </a:p>
          <a:p>
            <a:pPr algn="ctr" eaLnBrk="0" hangingPunct="0"/>
            <a:r>
              <a:rPr sz="2200" noProof="1">
                <a:solidFill>
                  <a:schemeClr val="bg1"/>
                </a:solidFill>
                <a:latin typeface="Arial" panose="02080604020202020204" pitchFamily="34" charset="0"/>
              </a:rPr>
              <a:t>trong khu vực phòng thủ </a:t>
            </a:r>
            <a:endParaRPr sz="2200" b="1" noProof="1">
              <a:solidFill>
                <a:schemeClr val="bg1"/>
              </a:solidFill>
              <a:latin typeface="Arial" panose="02080604020202020204" pitchFamily="34" charset="0"/>
            </a:endParaRPr>
          </a:p>
        </p:txBody>
      </p:sp>
      <p:sp>
        <p:nvSpPr>
          <p:cNvPr id="28" name="AutoShape 10">
            <a:extLst>
              <a:ext uri="{FF2B5EF4-FFF2-40B4-BE49-F238E27FC236}">
                <a16:creationId xmlns:a16="http://schemas.microsoft.com/office/drawing/2014/main" id="{008363F9-8C15-44C4-BCBB-118C687EC6D7}"/>
              </a:ext>
            </a:extLst>
          </p:cNvPr>
          <p:cNvSpPr>
            <a:spLocks noChangeArrowheads="1"/>
          </p:cNvSpPr>
          <p:nvPr/>
        </p:nvSpPr>
        <p:spPr bwMode="auto">
          <a:xfrm>
            <a:off x="4733925" y="2133600"/>
            <a:ext cx="3990975" cy="1600200"/>
          </a:xfrm>
          <a:prstGeom prst="flowChartTerminator">
            <a:avLst/>
          </a:prstGeom>
          <a:solidFill>
            <a:schemeClr val="accent6"/>
          </a:solidFill>
          <a:ln w="9525">
            <a:solidFill>
              <a:srgbClr val="3366FF"/>
            </a:solidFill>
            <a:miter lim="800000"/>
          </a:ln>
        </p:spPr>
        <p:txBody>
          <a:bodyPr wrap="none" anchor="ctr"/>
          <a:lstStyle/>
          <a:p>
            <a:pPr algn="ctr" eaLnBrk="0" hangingPunct="0"/>
            <a:r>
              <a:rPr sz="2200" noProof="1">
                <a:solidFill>
                  <a:schemeClr val="bg1"/>
                </a:solidFill>
                <a:latin typeface="Arial" panose="02080604020202020204" pitchFamily="34" charset="0"/>
              </a:rPr>
              <a:t> B. Lực lượng vũ trang nhân </a:t>
            </a:r>
          </a:p>
          <a:p>
            <a:pPr algn="ctr" eaLnBrk="0" hangingPunct="0"/>
            <a:r>
              <a:rPr sz="2200" noProof="1">
                <a:solidFill>
                  <a:schemeClr val="bg1"/>
                </a:solidFill>
                <a:latin typeface="Arial" panose="02080604020202020204" pitchFamily="34" charset="0"/>
              </a:rPr>
              <a:t>dân gồm ba thứ quân : bộ đội </a:t>
            </a:r>
          </a:p>
          <a:p>
            <a:pPr algn="ctr" eaLnBrk="0" hangingPunct="0"/>
            <a:r>
              <a:rPr sz="2200" noProof="1">
                <a:solidFill>
                  <a:schemeClr val="bg1"/>
                </a:solidFill>
                <a:latin typeface="Arial" panose="02080604020202020204" pitchFamily="34" charset="0"/>
              </a:rPr>
              <a:t>chủ lực, bộ đội địa phương</a:t>
            </a:r>
          </a:p>
          <a:p>
            <a:pPr algn="ctr" eaLnBrk="0" hangingPunct="0"/>
            <a:r>
              <a:rPr sz="2200" noProof="1">
                <a:solidFill>
                  <a:schemeClr val="bg1"/>
                </a:solidFill>
                <a:latin typeface="Arial" panose="02080604020202020204" pitchFamily="34" charset="0"/>
              </a:rPr>
              <a:t> và lực lượng dân quân tự vệ</a:t>
            </a:r>
            <a:endParaRPr lang="vi-VN" altLang="x-none" sz="22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3375"/>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3875"/>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4375"/>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4875"/>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7" grpId="0" animBg="1" autoUpdateAnimBg="0"/>
      <p:bldP spid="2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Text Box 4">
            <a:extLst>
              <a:ext uri="{FF2B5EF4-FFF2-40B4-BE49-F238E27FC236}">
                <a16:creationId xmlns:a16="http://schemas.microsoft.com/office/drawing/2014/main" id="{A2CDC981-21AF-43D6-B208-2DF95E1D7B33}"/>
              </a:ext>
            </a:extLst>
          </p:cNvPr>
          <p:cNvSpPr txBox="1">
            <a:spLocks noChangeArrowheads="1"/>
          </p:cNvSpPr>
          <p:nvPr/>
        </p:nvSpPr>
        <p:spPr bwMode="auto">
          <a:xfrm>
            <a:off x="1666875" y="914400"/>
            <a:ext cx="68389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000"/>
              <a:t>Một trong những tính chất của CTND bảo vệ tổ quốc l</a:t>
            </a:r>
            <a:r>
              <a:rPr lang="en-US" altLang="en-US" sz="3000">
                <a:cs typeface="Arial" panose="020B0604020202020204" pitchFamily="34" charset="0"/>
              </a:rPr>
              <a:t>à</a:t>
            </a:r>
            <a:r>
              <a:rPr lang="en-US" altLang="en-US" sz="3000"/>
              <a:t> cuộc chiến tranh:</a:t>
            </a:r>
            <a:endParaRPr lang="en-US" altLang="en-US" sz="3000">
              <a:cs typeface="Arial" panose="020B0604020202020204" pitchFamily="34" charset="0"/>
            </a:endParaRPr>
          </a:p>
        </p:txBody>
      </p:sp>
      <p:sp>
        <p:nvSpPr>
          <p:cNvPr id="24578" name="AutoShape 5">
            <a:extLst>
              <a:ext uri="{FF2B5EF4-FFF2-40B4-BE49-F238E27FC236}">
                <a16:creationId xmlns:a16="http://schemas.microsoft.com/office/drawing/2014/main" id="{A80490FD-AC8F-41AF-80B0-30B86B08F001}"/>
              </a:ext>
            </a:extLst>
          </p:cNvPr>
          <p:cNvSpPr>
            <a:spLocks noChangeArrowheads="1"/>
          </p:cNvSpPr>
          <p:nvPr/>
        </p:nvSpPr>
        <p:spPr bwMode="auto">
          <a:xfrm>
            <a:off x="228600" y="4191000"/>
            <a:ext cx="41910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C. Mang tính hiện đại</a:t>
            </a:r>
            <a:endParaRPr lang="en-US" altLang="en-US" sz="2000">
              <a:solidFill>
                <a:schemeClr val="bg1"/>
              </a:solidFill>
              <a:cs typeface="Arial" panose="020B0604020202020204" pitchFamily="34" charset="0"/>
            </a:endParaRPr>
          </a:p>
        </p:txBody>
      </p:sp>
      <p:sp>
        <p:nvSpPr>
          <p:cNvPr id="65546" name="AutoShape 10">
            <a:extLst>
              <a:ext uri="{FF2B5EF4-FFF2-40B4-BE49-F238E27FC236}">
                <a16:creationId xmlns:a16="http://schemas.microsoft.com/office/drawing/2014/main" id="{85AD644B-22C7-4DFD-9373-B564CC5659AB}"/>
              </a:ext>
            </a:extLst>
          </p:cNvPr>
          <p:cNvSpPr>
            <a:spLocks noChangeArrowheads="1"/>
          </p:cNvSpPr>
          <p:nvPr/>
        </p:nvSpPr>
        <p:spPr bwMode="auto">
          <a:xfrm>
            <a:off x="228600" y="2320925"/>
            <a:ext cx="4191000" cy="1565275"/>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zh-CN" sz="2600">
                <a:solidFill>
                  <a:srgbClr val="FFFFFF"/>
                </a:solidFill>
                <a:ea typeface="SimSun" panose="02010600030101010101" pitchFamily="2" charset="-122"/>
              </a:rPr>
              <a:t>A. Chống quân xâm lược </a:t>
            </a:r>
            <a:endParaRPr lang="en-US" altLang="zh-CN" sz="2600">
              <a:solidFill>
                <a:schemeClr val="bg1"/>
              </a:solidFill>
              <a:ea typeface="SimSun" panose="02010600030101010101" pitchFamily="2" charset="-122"/>
            </a:endParaRPr>
          </a:p>
        </p:txBody>
      </p:sp>
      <p:sp>
        <p:nvSpPr>
          <p:cNvPr id="27" name="AutoShape 10">
            <a:extLst>
              <a:ext uri="{FF2B5EF4-FFF2-40B4-BE49-F238E27FC236}">
                <a16:creationId xmlns:a16="http://schemas.microsoft.com/office/drawing/2014/main" id="{C8927AFC-F192-4AAC-BDA4-EB08A554EECB}"/>
              </a:ext>
            </a:extLst>
          </p:cNvPr>
          <p:cNvSpPr>
            <a:spLocks noChangeArrowheads="1"/>
          </p:cNvSpPr>
          <p:nvPr/>
        </p:nvSpPr>
        <p:spPr bwMode="auto">
          <a:xfrm>
            <a:off x="4662488" y="2286000"/>
            <a:ext cx="4252912" cy="1600200"/>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0" hangingPunct="0"/>
            <a:r>
              <a:rPr lang="en-US" altLang="zh-CN" sz="2600">
                <a:solidFill>
                  <a:srgbClr val="FFFFFF"/>
                </a:solidFill>
                <a:ea typeface="SimSun" panose="02010600030101010101" pitchFamily="2" charset="-122"/>
              </a:rPr>
              <a:t>B. Bảo vệ </a:t>
            </a:r>
          </a:p>
          <a:p>
            <a:pPr algn="ctr" eaLnBrk="0" hangingPunct="0"/>
            <a:r>
              <a:rPr lang="en-US" altLang="zh-CN" sz="2600">
                <a:solidFill>
                  <a:srgbClr val="FFFFFF"/>
                </a:solidFill>
                <a:ea typeface="SimSun" panose="02010600030101010101" pitchFamily="2" charset="-122"/>
              </a:rPr>
              <a:t>độc lập dân tộc</a:t>
            </a:r>
            <a:endParaRPr lang="vi-VN" altLang="en-US" sz="2600">
              <a:solidFill>
                <a:srgbClr val="FFFFFF"/>
              </a:solidFill>
            </a:endParaRPr>
          </a:p>
        </p:txBody>
      </p:sp>
      <p:sp>
        <p:nvSpPr>
          <p:cNvPr id="28" name="AutoShape 10">
            <a:extLst>
              <a:ext uri="{FF2B5EF4-FFF2-40B4-BE49-F238E27FC236}">
                <a16:creationId xmlns:a16="http://schemas.microsoft.com/office/drawing/2014/main" id="{863A8EFC-A58C-4FD9-A45A-C0E2B856866F}"/>
              </a:ext>
            </a:extLst>
          </p:cNvPr>
          <p:cNvSpPr>
            <a:spLocks noChangeArrowheads="1"/>
          </p:cNvSpPr>
          <p:nvPr/>
        </p:nvSpPr>
        <p:spPr bwMode="auto">
          <a:xfrm>
            <a:off x="4662488" y="4191000"/>
            <a:ext cx="4252912" cy="1600200"/>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zh-CN" sz="2600">
                <a:solidFill>
                  <a:srgbClr val="FFFFFF"/>
                </a:solidFill>
                <a:ea typeface="SimSun" panose="02010600030101010101" pitchFamily="2" charset="-122"/>
              </a:rPr>
              <a:t>D. Bảo vệ </a:t>
            </a:r>
          </a:p>
          <a:p>
            <a:pPr algn="ctr"/>
            <a:r>
              <a:rPr lang="en-US" altLang="zh-CN" sz="2600">
                <a:solidFill>
                  <a:srgbClr val="FFFFFF"/>
                </a:solidFill>
                <a:ea typeface="SimSun" panose="02010600030101010101" pitchFamily="2" charset="-122"/>
              </a:rPr>
              <a:t>chủ nghĩa xã hội</a:t>
            </a:r>
            <a:endParaRPr lang="en-US" altLang="zh-CN" sz="2600">
              <a:solidFill>
                <a:schemeClr val="bg1"/>
              </a:solidFill>
              <a:ea typeface="SimSun" panose="02010600030101010101" pitchFamily="2" charset="-122"/>
            </a:endParaRPr>
          </a:p>
        </p:txBody>
      </p:sp>
      <p:sp>
        <p:nvSpPr>
          <p:cNvPr id="24582" name="Rectangle: Rounded Corners 7">
            <a:extLst>
              <a:ext uri="{FF2B5EF4-FFF2-40B4-BE49-F238E27FC236}">
                <a16:creationId xmlns:a16="http://schemas.microsoft.com/office/drawing/2014/main" id="{FA36D1D6-B197-4303-AC66-327E341655E4}"/>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06</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Oval 2">
            <a:extLst>
              <a:ext uri="{FF2B5EF4-FFF2-40B4-BE49-F238E27FC236}">
                <a16:creationId xmlns:a16="http://schemas.microsoft.com/office/drawing/2014/main" id="{CBE69C9D-071C-4DCE-881D-FA22B321567D}"/>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103426" name="Picture 15" descr="people008">
            <a:extLst>
              <a:ext uri="{FF2B5EF4-FFF2-40B4-BE49-F238E27FC236}">
                <a16:creationId xmlns:a16="http://schemas.microsoft.com/office/drawing/2014/main" id="{32283552-DC85-4243-AF91-E7B8ADFC386F}"/>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609600" y="5883275"/>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020627AE-97F4-4A0C-83B5-1EF520498A7A}"/>
              </a:ext>
            </a:extLst>
          </p:cNvPr>
          <p:cNvSpPr txBox="1">
            <a:spLocks noChangeArrowheads="1"/>
          </p:cNvSpPr>
          <p:nvPr/>
        </p:nvSpPr>
        <p:spPr bwMode="auto">
          <a:xfrm>
            <a:off x="1524000" y="1227138"/>
            <a:ext cx="7315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Trong chiến tranh nhân dân bảo vệ tổ quốc, thế trận của chiến tranh được triển khai:</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18E3D3BE-AF1D-4376-8E3F-AFD1762FE7FF}"/>
              </a:ext>
            </a:extLst>
          </p:cNvPr>
          <p:cNvSpPr>
            <a:spLocks noChangeArrowheads="1"/>
          </p:cNvSpPr>
          <p:nvPr/>
        </p:nvSpPr>
        <p:spPr bwMode="auto">
          <a:xfrm>
            <a:off x="636588" y="2362200"/>
            <a:ext cx="3810000" cy="13716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400">
                <a:solidFill>
                  <a:schemeClr val="bg1"/>
                </a:solidFill>
              </a:rPr>
              <a:t>A. Bố trí rộng trên cả nước </a:t>
            </a:r>
          </a:p>
          <a:p>
            <a:pPr algn="ctr" eaLnBrk="0" hangingPunct="0"/>
            <a:r>
              <a:rPr lang="en-US" altLang="en-US" sz="2400">
                <a:solidFill>
                  <a:schemeClr val="bg1"/>
                </a:solidFill>
              </a:rPr>
              <a:t>nhưng phải có trọng tâm,</a:t>
            </a:r>
          </a:p>
          <a:p>
            <a:pPr algn="ctr" eaLnBrk="0" hangingPunct="0"/>
            <a:r>
              <a:rPr lang="en-US" altLang="en-US" sz="2400">
                <a:solidFill>
                  <a:schemeClr val="bg1"/>
                </a:solidFill>
              </a:rPr>
              <a:t> trọng điểm</a:t>
            </a:r>
          </a:p>
        </p:txBody>
      </p:sp>
      <p:sp>
        <p:nvSpPr>
          <p:cNvPr id="65546" name="AutoShape 10">
            <a:extLst>
              <a:ext uri="{FF2B5EF4-FFF2-40B4-BE49-F238E27FC236}">
                <a16:creationId xmlns:a16="http://schemas.microsoft.com/office/drawing/2014/main" id="{05298706-9097-490F-8E4D-40C853D4B15C}"/>
              </a:ext>
            </a:extLst>
          </p:cNvPr>
          <p:cNvSpPr>
            <a:spLocks noChangeArrowheads="1"/>
          </p:cNvSpPr>
          <p:nvPr/>
        </p:nvSpPr>
        <p:spPr bwMode="auto">
          <a:xfrm>
            <a:off x="4724400" y="3962400"/>
            <a:ext cx="3911600" cy="13716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Sắp xếp rộng trên các </a:t>
            </a:r>
          </a:p>
          <a:p>
            <a:pPr algn="ctr" eaLnBrk="0" hangingPunct="0"/>
            <a:r>
              <a:rPr sz="2400" noProof="1">
                <a:solidFill>
                  <a:schemeClr val="bg1"/>
                </a:solidFill>
                <a:latin typeface="Arial" panose="02080604020202020204" pitchFamily="34" charset="0"/>
              </a:rPr>
              <a:t>địa phương, tập trung ở </a:t>
            </a:r>
          </a:p>
          <a:p>
            <a:pPr algn="ctr" eaLnBrk="0" hangingPunct="0"/>
            <a:r>
              <a:rPr sz="2400" noProof="1">
                <a:solidFill>
                  <a:schemeClr val="bg1"/>
                </a:solidFill>
                <a:latin typeface="Arial" panose="02080604020202020204" pitchFamily="34" charset="0"/>
              </a:rPr>
              <a:t>các nơi trọng điểm</a:t>
            </a:r>
            <a:endParaRPr sz="2400" b="1" noProof="1">
              <a:solidFill>
                <a:schemeClr val="bg1"/>
              </a:solidFill>
              <a:latin typeface="Arial" panose="02080604020202020204" pitchFamily="34" charset="0"/>
            </a:endParaRPr>
          </a:p>
        </p:txBody>
      </p:sp>
      <p:sp>
        <p:nvSpPr>
          <p:cNvPr id="103430" name="Text Box 16">
            <a:extLst>
              <a:ext uri="{FF2B5EF4-FFF2-40B4-BE49-F238E27FC236}">
                <a16:creationId xmlns:a16="http://schemas.microsoft.com/office/drawing/2014/main" id="{0456300F-4267-4296-89CB-19AD01EB30D1}"/>
              </a:ext>
            </a:extLst>
          </p:cNvPr>
          <p:cNvSpPr txBox="1">
            <a:spLocks noChangeArrowheads="1"/>
          </p:cNvSpPr>
          <p:nvPr/>
        </p:nvSpPr>
        <p:spPr bwMode="auto">
          <a:xfrm>
            <a:off x="263525" y="1355725"/>
            <a:ext cx="11842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32</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22899" name="Oval 19">
            <a:extLst>
              <a:ext uri="{FF2B5EF4-FFF2-40B4-BE49-F238E27FC236}">
                <a16:creationId xmlns:a16="http://schemas.microsoft.com/office/drawing/2014/main" id="{883C3933-C77A-47F5-BB03-5CED25A72FDE}"/>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103433" name="Picture 20" descr="ani32">
            <a:extLst>
              <a:ext uri="{FF2B5EF4-FFF2-40B4-BE49-F238E27FC236}">
                <a16:creationId xmlns:a16="http://schemas.microsoft.com/office/drawing/2014/main" id="{9D03D21B-6442-4162-AD24-306E1DF1F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39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a:extLst>
              <a:ext uri="{FF2B5EF4-FFF2-40B4-BE49-F238E27FC236}">
                <a16:creationId xmlns:a16="http://schemas.microsoft.com/office/drawing/2014/main" id="{62BE1738-E4AA-47A9-AE7F-DF469109A98C}"/>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22902" name="Oval 22">
            <a:extLst>
              <a:ext uri="{FF2B5EF4-FFF2-40B4-BE49-F238E27FC236}">
                <a16:creationId xmlns:a16="http://schemas.microsoft.com/office/drawing/2014/main" id="{FC62F547-EBC2-46A9-A4F8-226AA01DEA52}"/>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22903" name="Oval 23">
            <a:extLst>
              <a:ext uri="{FF2B5EF4-FFF2-40B4-BE49-F238E27FC236}">
                <a16:creationId xmlns:a16="http://schemas.microsoft.com/office/drawing/2014/main" id="{FDCDB7FF-A3A9-4430-ACE8-4DFA43CA012C}"/>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22904" name="Oval 24">
            <a:extLst>
              <a:ext uri="{FF2B5EF4-FFF2-40B4-BE49-F238E27FC236}">
                <a16:creationId xmlns:a16="http://schemas.microsoft.com/office/drawing/2014/main" id="{50343829-FB29-4761-9A78-D1F8DB296A9F}"/>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22905" name="Oval 25">
            <a:extLst>
              <a:ext uri="{FF2B5EF4-FFF2-40B4-BE49-F238E27FC236}">
                <a16:creationId xmlns:a16="http://schemas.microsoft.com/office/drawing/2014/main" id="{276521A5-3019-4CC2-AB86-69C9DBAAB308}"/>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22906" name="Oval 26">
            <a:extLst>
              <a:ext uri="{FF2B5EF4-FFF2-40B4-BE49-F238E27FC236}">
                <a16:creationId xmlns:a16="http://schemas.microsoft.com/office/drawing/2014/main" id="{79DB1C2A-8F1F-41EC-8616-9B6BBD068D5E}"/>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103440" name="Text Box 27">
            <a:extLst>
              <a:ext uri="{FF2B5EF4-FFF2-40B4-BE49-F238E27FC236}">
                <a16:creationId xmlns:a16="http://schemas.microsoft.com/office/drawing/2014/main" id="{4BDE23CD-263E-48D2-9259-A42E5BC6650A}"/>
              </a:ext>
            </a:extLst>
          </p:cNvPr>
          <p:cNvSpPr txBox="1">
            <a:spLocks noChangeArrowheads="1"/>
          </p:cNvSpPr>
          <p:nvPr/>
        </p:nvSpPr>
        <p:spPr bwMode="auto">
          <a:xfrm>
            <a:off x="3746500" y="6186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22908" name="Text Box 28">
            <a:extLst>
              <a:ext uri="{FF2B5EF4-FFF2-40B4-BE49-F238E27FC236}">
                <a16:creationId xmlns:a16="http://schemas.microsoft.com/office/drawing/2014/main" id="{A5AAEA13-5D72-4D7C-BD00-93F5662B9C30}"/>
              </a:ext>
            </a:extLst>
          </p:cNvPr>
          <p:cNvSpPr txBox="1">
            <a:spLocks noChangeArrowheads="1"/>
          </p:cNvSpPr>
          <p:nvPr/>
        </p:nvSpPr>
        <p:spPr bwMode="auto">
          <a:xfrm>
            <a:off x="5181600" y="6002338"/>
            <a:ext cx="6858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51FDB8A9-C44F-46D4-AF76-99086BD296B3}"/>
              </a:ext>
            </a:extLst>
          </p:cNvPr>
          <p:cNvSpPr>
            <a:spLocks noChangeArrowheads="1"/>
          </p:cNvSpPr>
          <p:nvPr/>
        </p:nvSpPr>
        <p:spPr bwMode="auto">
          <a:xfrm>
            <a:off x="533400" y="3989388"/>
            <a:ext cx="3898900" cy="13716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Bố trí sâu, rộng, </a:t>
            </a:r>
          </a:p>
          <a:p>
            <a:pPr algn="ctr" eaLnBrk="0" hangingPunct="0"/>
            <a:r>
              <a:rPr sz="2400" noProof="1">
                <a:solidFill>
                  <a:schemeClr val="bg1"/>
                </a:solidFill>
                <a:latin typeface="Arial" panose="02080604020202020204" pitchFamily="34" charset="0"/>
              </a:rPr>
              <a:t>tập trung ở khu vực kinh </a:t>
            </a:r>
          </a:p>
          <a:p>
            <a:pPr algn="ctr" eaLnBrk="0" hangingPunct="0"/>
            <a:r>
              <a:rPr sz="2400" noProof="1">
                <a:solidFill>
                  <a:schemeClr val="bg1"/>
                </a:solidFill>
                <a:latin typeface="Arial" panose="02080604020202020204" pitchFamily="34" charset="0"/>
              </a:rPr>
              <a:t>tế - xã hội chủ yếu</a:t>
            </a:r>
            <a:endParaRPr sz="2400" b="1" noProof="1">
              <a:solidFill>
                <a:schemeClr val="bg1"/>
              </a:solidFill>
              <a:latin typeface="Arial" panose="02080604020202020204" pitchFamily="34" charset="0"/>
            </a:endParaRPr>
          </a:p>
        </p:txBody>
      </p:sp>
      <p:sp>
        <p:nvSpPr>
          <p:cNvPr id="28" name="AutoShape 10">
            <a:extLst>
              <a:ext uri="{FF2B5EF4-FFF2-40B4-BE49-F238E27FC236}">
                <a16:creationId xmlns:a16="http://schemas.microsoft.com/office/drawing/2014/main" id="{D53E6EA9-F394-458F-84B0-76DD234BDACC}"/>
              </a:ext>
            </a:extLst>
          </p:cNvPr>
          <p:cNvSpPr>
            <a:spLocks noChangeArrowheads="1"/>
          </p:cNvSpPr>
          <p:nvPr/>
        </p:nvSpPr>
        <p:spPr bwMode="auto">
          <a:xfrm>
            <a:off x="4733925" y="2362200"/>
            <a:ext cx="3902075" cy="13716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b="1" noProof="1">
                <a:solidFill>
                  <a:schemeClr val="bg1"/>
                </a:solidFill>
                <a:latin typeface="Arial" panose="02080604020202020204" pitchFamily="34" charset="0"/>
              </a:rPr>
              <a:t> </a:t>
            </a:r>
            <a:r>
              <a:rPr sz="2400" noProof="1">
                <a:solidFill>
                  <a:schemeClr val="bg1"/>
                </a:solidFill>
                <a:latin typeface="Arial" panose="02080604020202020204" pitchFamily="34" charset="0"/>
              </a:rPr>
              <a:t>B. Triển khai rộng khắp,</a:t>
            </a:r>
          </a:p>
          <a:p>
            <a:pPr algn="ctr" eaLnBrk="0" hangingPunct="0"/>
            <a:r>
              <a:rPr sz="2400" noProof="1">
                <a:solidFill>
                  <a:schemeClr val="bg1"/>
                </a:solidFill>
                <a:latin typeface="Arial" panose="02080604020202020204" pitchFamily="34" charset="0"/>
              </a:rPr>
              <a:t> có trọng tâm, trọng điểm, </a:t>
            </a:r>
          </a:p>
          <a:p>
            <a:pPr algn="ctr" eaLnBrk="0" hangingPunct="0"/>
            <a:r>
              <a:rPr sz="2400" noProof="1">
                <a:solidFill>
                  <a:schemeClr val="bg1"/>
                </a:solidFill>
                <a:latin typeface="Arial" panose="02080604020202020204" pitchFamily="34" charset="0"/>
              </a:rPr>
              <a:t>không dàn trải</a:t>
            </a:r>
            <a:endParaRPr lang="vi-VN" altLang="x-none" sz="24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5100"/>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5600"/>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6100"/>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6600"/>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7" grpId="0" animBg="1" autoUpdateAnimBg="0"/>
      <p:bldP spid="28"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Oval 2">
            <a:extLst>
              <a:ext uri="{FF2B5EF4-FFF2-40B4-BE49-F238E27FC236}">
                <a16:creationId xmlns:a16="http://schemas.microsoft.com/office/drawing/2014/main" id="{E5B2356C-B4B3-4D13-B491-513B210E3212}"/>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104450" name="Picture 15" descr="people008">
            <a:extLst>
              <a:ext uri="{FF2B5EF4-FFF2-40B4-BE49-F238E27FC236}">
                <a16:creationId xmlns:a16="http://schemas.microsoft.com/office/drawing/2014/main" id="{9B2B73C1-8A15-4EB0-B800-88B77D5CEFDC}"/>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609600" y="5883275"/>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104B93E9-A049-46A8-902A-C74ED1B70663}"/>
              </a:ext>
            </a:extLst>
          </p:cNvPr>
          <p:cNvSpPr txBox="1">
            <a:spLocks noChangeArrowheads="1"/>
          </p:cNvSpPr>
          <p:nvPr/>
        </p:nvSpPr>
        <p:spPr bwMode="auto">
          <a:xfrm>
            <a:off x="1752600" y="1214438"/>
            <a:ext cx="7086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400" i="1"/>
              <a:t>Thế trận chiến tranh nhân dân là:</a:t>
            </a:r>
            <a:endParaRPr lang="en-US" altLang="en-US" sz="2400" i="1">
              <a:cs typeface="Arial" panose="020B0604020202020204" pitchFamily="34" charset="0"/>
            </a:endParaRPr>
          </a:p>
        </p:txBody>
      </p:sp>
      <p:sp>
        <p:nvSpPr>
          <p:cNvPr id="65541" name="AutoShape 5">
            <a:extLst>
              <a:ext uri="{FF2B5EF4-FFF2-40B4-BE49-F238E27FC236}">
                <a16:creationId xmlns:a16="http://schemas.microsoft.com/office/drawing/2014/main" id="{1E4C8047-DFBC-4FD1-89D2-2CECD4ABA477}"/>
              </a:ext>
            </a:extLst>
          </p:cNvPr>
          <p:cNvSpPr>
            <a:spLocks noChangeArrowheads="1"/>
          </p:cNvSpPr>
          <p:nvPr/>
        </p:nvSpPr>
        <p:spPr bwMode="auto">
          <a:xfrm>
            <a:off x="4724400" y="3989388"/>
            <a:ext cx="4038600" cy="13716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300">
                <a:solidFill>
                  <a:schemeClr val="bg1"/>
                </a:solidFill>
              </a:rPr>
              <a:t>D. Sự tổ chức, bố trí lực </a:t>
            </a:r>
          </a:p>
          <a:p>
            <a:pPr algn="ctr" eaLnBrk="0" hangingPunct="0"/>
            <a:r>
              <a:rPr lang="en-US" altLang="en-US" sz="2300">
                <a:solidFill>
                  <a:schemeClr val="bg1"/>
                </a:solidFill>
              </a:rPr>
              <a:t>lượng để tiến hành chiến tranh</a:t>
            </a:r>
          </a:p>
          <a:p>
            <a:pPr algn="ctr" eaLnBrk="0" hangingPunct="0"/>
            <a:r>
              <a:rPr lang="en-US" altLang="en-US" sz="2300">
                <a:solidFill>
                  <a:schemeClr val="bg1"/>
                </a:solidFill>
              </a:rPr>
              <a:t> và hoạt động tác chiến</a:t>
            </a:r>
          </a:p>
        </p:txBody>
      </p:sp>
      <p:sp>
        <p:nvSpPr>
          <p:cNvPr id="65546" name="AutoShape 10">
            <a:extLst>
              <a:ext uri="{FF2B5EF4-FFF2-40B4-BE49-F238E27FC236}">
                <a16:creationId xmlns:a16="http://schemas.microsoft.com/office/drawing/2014/main" id="{9C438F03-E514-4749-81A8-500BEC38B7D2}"/>
              </a:ext>
            </a:extLst>
          </p:cNvPr>
          <p:cNvSpPr>
            <a:spLocks noChangeArrowheads="1"/>
          </p:cNvSpPr>
          <p:nvPr/>
        </p:nvSpPr>
        <p:spPr bwMode="auto">
          <a:xfrm>
            <a:off x="558800" y="2133600"/>
            <a:ext cx="3911600" cy="13716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A. Sự sắp xếp, bố trí </a:t>
            </a:r>
          </a:p>
          <a:p>
            <a:pPr algn="ctr" eaLnBrk="0" hangingPunct="0"/>
            <a:r>
              <a:rPr sz="2400" noProof="1">
                <a:solidFill>
                  <a:schemeClr val="bg1"/>
                </a:solidFill>
                <a:latin typeface="Arial" panose="02080604020202020204" pitchFamily="34" charset="0"/>
              </a:rPr>
              <a:t>các lực lượng để chiến đấu </a:t>
            </a:r>
          </a:p>
          <a:p>
            <a:pPr algn="ctr" eaLnBrk="0" hangingPunct="0"/>
            <a:r>
              <a:rPr sz="2400" noProof="1">
                <a:solidFill>
                  <a:schemeClr val="bg1"/>
                </a:solidFill>
                <a:latin typeface="Arial" panose="02080604020202020204" pitchFamily="34" charset="0"/>
              </a:rPr>
              <a:t>trong khu vực phòng thủ  </a:t>
            </a:r>
            <a:endParaRPr sz="2400" b="1" noProof="1">
              <a:solidFill>
                <a:schemeClr val="bg1"/>
              </a:solidFill>
              <a:latin typeface="Arial" panose="02080604020202020204" pitchFamily="34" charset="0"/>
            </a:endParaRPr>
          </a:p>
        </p:txBody>
      </p:sp>
      <p:sp>
        <p:nvSpPr>
          <p:cNvPr id="104454" name="Text Box 16">
            <a:extLst>
              <a:ext uri="{FF2B5EF4-FFF2-40B4-BE49-F238E27FC236}">
                <a16:creationId xmlns:a16="http://schemas.microsoft.com/office/drawing/2014/main" id="{C178E4AD-52DF-4F0B-90DA-E45D5CDB7793}"/>
              </a:ext>
            </a:extLst>
          </p:cNvPr>
          <p:cNvSpPr txBox="1">
            <a:spLocks noChangeArrowheads="1"/>
          </p:cNvSpPr>
          <p:nvPr/>
        </p:nvSpPr>
        <p:spPr bwMode="auto">
          <a:xfrm>
            <a:off x="263525" y="1355725"/>
            <a:ext cx="11842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33</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22899" name="Oval 19">
            <a:extLst>
              <a:ext uri="{FF2B5EF4-FFF2-40B4-BE49-F238E27FC236}">
                <a16:creationId xmlns:a16="http://schemas.microsoft.com/office/drawing/2014/main" id="{7D78B308-6015-4A9C-B27A-6D0681E3729E}"/>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104457" name="Picture 20" descr="ani32">
            <a:extLst>
              <a:ext uri="{FF2B5EF4-FFF2-40B4-BE49-F238E27FC236}">
                <a16:creationId xmlns:a16="http://schemas.microsoft.com/office/drawing/2014/main" id="{49DCBF38-0483-4C77-9E4F-E74336BFC6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39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a:extLst>
              <a:ext uri="{FF2B5EF4-FFF2-40B4-BE49-F238E27FC236}">
                <a16:creationId xmlns:a16="http://schemas.microsoft.com/office/drawing/2014/main" id="{35ADCC59-12E0-4D55-B19D-7FCE68C2E68A}"/>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22902" name="Oval 22">
            <a:extLst>
              <a:ext uri="{FF2B5EF4-FFF2-40B4-BE49-F238E27FC236}">
                <a16:creationId xmlns:a16="http://schemas.microsoft.com/office/drawing/2014/main" id="{53F8215A-E00A-4F7F-84C9-F32653069554}"/>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22903" name="Oval 23">
            <a:extLst>
              <a:ext uri="{FF2B5EF4-FFF2-40B4-BE49-F238E27FC236}">
                <a16:creationId xmlns:a16="http://schemas.microsoft.com/office/drawing/2014/main" id="{1245F5B8-2D80-4597-B25E-0876370FF0D9}"/>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22904" name="Oval 24">
            <a:extLst>
              <a:ext uri="{FF2B5EF4-FFF2-40B4-BE49-F238E27FC236}">
                <a16:creationId xmlns:a16="http://schemas.microsoft.com/office/drawing/2014/main" id="{0670AF90-4E94-499C-953D-0D1C8A87931D}"/>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22905" name="Oval 25">
            <a:extLst>
              <a:ext uri="{FF2B5EF4-FFF2-40B4-BE49-F238E27FC236}">
                <a16:creationId xmlns:a16="http://schemas.microsoft.com/office/drawing/2014/main" id="{B4916431-5920-4F7F-AFEF-FB58EFED4989}"/>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22906" name="Oval 26">
            <a:extLst>
              <a:ext uri="{FF2B5EF4-FFF2-40B4-BE49-F238E27FC236}">
                <a16:creationId xmlns:a16="http://schemas.microsoft.com/office/drawing/2014/main" id="{8C3CC875-E839-4B2D-AEB1-1E3404A870D6}"/>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104464" name="Text Box 27">
            <a:extLst>
              <a:ext uri="{FF2B5EF4-FFF2-40B4-BE49-F238E27FC236}">
                <a16:creationId xmlns:a16="http://schemas.microsoft.com/office/drawing/2014/main" id="{A205DC72-B0C7-46D4-8CD6-0A6EB1B988F7}"/>
              </a:ext>
            </a:extLst>
          </p:cNvPr>
          <p:cNvSpPr txBox="1">
            <a:spLocks noChangeArrowheads="1"/>
          </p:cNvSpPr>
          <p:nvPr/>
        </p:nvSpPr>
        <p:spPr bwMode="auto">
          <a:xfrm>
            <a:off x="3746500" y="6186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22908" name="Text Box 28">
            <a:extLst>
              <a:ext uri="{FF2B5EF4-FFF2-40B4-BE49-F238E27FC236}">
                <a16:creationId xmlns:a16="http://schemas.microsoft.com/office/drawing/2014/main" id="{BC8D3CE2-52FE-46B7-BD71-4857CD363C4C}"/>
              </a:ext>
            </a:extLst>
          </p:cNvPr>
          <p:cNvSpPr txBox="1">
            <a:spLocks noChangeArrowheads="1"/>
          </p:cNvSpPr>
          <p:nvPr/>
        </p:nvSpPr>
        <p:spPr bwMode="auto">
          <a:xfrm>
            <a:off x="5181600" y="6002338"/>
            <a:ext cx="6858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6B02DAE7-0241-4910-B190-465DA6D9082B}"/>
              </a:ext>
            </a:extLst>
          </p:cNvPr>
          <p:cNvSpPr>
            <a:spLocks noChangeArrowheads="1"/>
          </p:cNvSpPr>
          <p:nvPr/>
        </p:nvSpPr>
        <p:spPr bwMode="auto">
          <a:xfrm>
            <a:off x="533400" y="3989388"/>
            <a:ext cx="3937000" cy="13716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Sự bố trí lực lượng,</a:t>
            </a:r>
          </a:p>
          <a:p>
            <a:pPr algn="ctr" eaLnBrk="0" hangingPunct="0"/>
            <a:r>
              <a:rPr sz="2400" noProof="1">
                <a:solidFill>
                  <a:schemeClr val="bg1"/>
                </a:solidFill>
                <a:latin typeface="Arial" panose="02080604020202020204" pitchFamily="34" charset="0"/>
              </a:rPr>
              <a:t> vũ khí để hoạt động tác chiến </a:t>
            </a:r>
          </a:p>
          <a:p>
            <a:pPr algn="ctr" eaLnBrk="0" hangingPunct="0"/>
            <a:r>
              <a:rPr sz="2400" noProof="1">
                <a:solidFill>
                  <a:schemeClr val="bg1"/>
                </a:solidFill>
                <a:latin typeface="Arial" panose="02080604020202020204" pitchFamily="34" charset="0"/>
              </a:rPr>
              <a:t>phòng thủ đất nước </a:t>
            </a:r>
            <a:endParaRPr sz="2400" b="1" noProof="1">
              <a:solidFill>
                <a:schemeClr val="bg1"/>
              </a:solidFill>
              <a:latin typeface="Arial" panose="02080604020202020204" pitchFamily="34" charset="0"/>
            </a:endParaRPr>
          </a:p>
        </p:txBody>
      </p:sp>
      <p:sp>
        <p:nvSpPr>
          <p:cNvPr id="28" name="AutoShape 10">
            <a:extLst>
              <a:ext uri="{FF2B5EF4-FFF2-40B4-BE49-F238E27FC236}">
                <a16:creationId xmlns:a16="http://schemas.microsoft.com/office/drawing/2014/main" id="{A36FBDBD-C8B4-4270-84A9-F452B65D3E29}"/>
              </a:ext>
            </a:extLst>
          </p:cNvPr>
          <p:cNvSpPr>
            <a:spLocks noChangeArrowheads="1"/>
          </p:cNvSpPr>
          <p:nvPr/>
        </p:nvSpPr>
        <p:spPr bwMode="auto">
          <a:xfrm>
            <a:off x="4733925" y="2133600"/>
            <a:ext cx="4029075" cy="13716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B. Sự tổ chức, sắp xếp,</a:t>
            </a:r>
          </a:p>
          <a:p>
            <a:pPr algn="ctr" eaLnBrk="0" hangingPunct="0"/>
            <a:r>
              <a:rPr sz="2400" noProof="1">
                <a:solidFill>
                  <a:schemeClr val="bg1"/>
                </a:solidFill>
                <a:latin typeface="Arial" panose="02080604020202020204" pitchFamily="34" charset="0"/>
              </a:rPr>
              <a:t> bố trí các lực lượng vũ trang</a:t>
            </a:r>
          </a:p>
          <a:p>
            <a:pPr algn="ctr" eaLnBrk="0" hangingPunct="0"/>
            <a:r>
              <a:rPr sz="2400" noProof="1">
                <a:solidFill>
                  <a:schemeClr val="bg1"/>
                </a:solidFill>
                <a:latin typeface="Arial" panose="02080604020202020204" pitchFamily="34" charset="0"/>
              </a:rPr>
              <a:t> nhân dân đánh giặc</a:t>
            </a:r>
            <a:endParaRPr lang="vi-VN" altLang="x-none" sz="24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2025"/>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2525"/>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3025"/>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3525"/>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7" grpId="0" animBg="1" autoUpdateAnimBg="0"/>
      <p:bldP spid="28"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Oval 2">
            <a:extLst>
              <a:ext uri="{FF2B5EF4-FFF2-40B4-BE49-F238E27FC236}">
                <a16:creationId xmlns:a16="http://schemas.microsoft.com/office/drawing/2014/main" id="{F0E536A4-8CCD-4979-A2A7-7E791CFE4A6F}"/>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105474" name="Picture 15" descr="people008">
            <a:extLst>
              <a:ext uri="{FF2B5EF4-FFF2-40B4-BE49-F238E27FC236}">
                <a16:creationId xmlns:a16="http://schemas.microsoft.com/office/drawing/2014/main" id="{BBAC53C8-2199-4ACE-91A9-0A84089AB682}"/>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609600" y="5883275"/>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44A46223-CCAD-470B-9E01-997DABC20077}"/>
              </a:ext>
            </a:extLst>
          </p:cNvPr>
          <p:cNvSpPr txBox="1">
            <a:spLocks noChangeArrowheads="1"/>
          </p:cNvSpPr>
          <p:nvPr/>
        </p:nvSpPr>
        <p:spPr bwMode="auto">
          <a:xfrm>
            <a:off x="1752600" y="1143000"/>
            <a:ext cx="7086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i="1"/>
              <a:t>Kết hợp sức mạnh dân tộc với sức mạnh thời đại trong chiến tranh nhân dân bảo vệ Tổ quốc nhằm:</a:t>
            </a:r>
            <a:endParaRPr lang="en-US" altLang="en-US" sz="2300" b="1" i="1">
              <a:cs typeface="Arial" panose="020B0604020202020204" pitchFamily="34" charset="0"/>
            </a:endParaRPr>
          </a:p>
        </p:txBody>
      </p:sp>
      <p:sp>
        <p:nvSpPr>
          <p:cNvPr id="65541" name="AutoShape 5">
            <a:extLst>
              <a:ext uri="{FF2B5EF4-FFF2-40B4-BE49-F238E27FC236}">
                <a16:creationId xmlns:a16="http://schemas.microsoft.com/office/drawing/2014/main" id="{823FA609-B51D-4026-AE29-A6298EFF231F}"/>
              </a:ext>
            </a:extLst>
          </p:cNvPr>
          <p:cNvSpPr>
            <a:spLocks noChangeArrowheads="1"/>
          </p:cNvSpPr>
          <p:nvPr/>
        </p:nvSpPr>
        <p:spPr bwMode="auto">
          <a:xfrm>
            <a:off x="4648200" y="2393950"/>
            <a:ext cx="4114800" cy="13716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400">
                <a:solidFill>
                  <a:schemeClr val="bg1"/>
                </a:solidFill>
              </a:rPr>
              <a:t>B. Tranh thủ sự ủng hộ của </a:t>
            </a:r>
          </a:p>
          <a:p>
            <a:pPr algn="ctr" eaLnBrk="0" hangingPunct="0"/>
            <a:r>
              <a:rPr lang="en-US" altLang="en-US" sz="2400">
                <a:solidFill>
                  <a:schemeClr val="bg1"/>
                </a:solidFill>
              </a:rPr>
              <a:t>nhân dân yêu chuộng hòa </a:t>
            </a:r>
          </a:p>
          <a:p>
            <a:pPr algn="ctr" eaLnBrk="0" hangingPunct="0"/>
            <a:r>
              <a:rPr lang="en-US" altLang="en-US" sz="2400">
                <a:solidFill>
                  <a:schemeClr val="bg1"/>
                </a:solidFill>
              </a:rPr>
              <a:t>bình trên thế giới </a:t>
            </a:r>
          </a:p>
        </p:txBody>
      </p:sp>
      <p:sp>
        <p:nvSpPr>
          <p:cNvPr id="65546" name="AutoShape 10">
            <a:extLst>
              <a:ext uri="{FF2B5EF4-FFF2-40B4-BE49-F238E27FC236}">
                <a16:creationId xmlns:a16="http://schemas.microsoft.com/office/drawing/2014/main" id="{CE5D6A2B-018A-4885-81C5-E2F488D5AA6B}"/>
              </a:ext>
            </a:extLst>
          </p:cNvPr>
          <p:cNvSpPr>
            <a:spLocks noChangeArrowheads="1"/>
          </p:cNvSpPr>
          <p:nvPr/>
        </p:nvSpPr>
        <p:spPr bwMode="auto">
          <a:xfrm>
            <a:off x="304800" y="2411413"/>
            <a:ext cx="3911600" cy="13716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A. Tạo nên sức mạnh </a:t>
            </a:r>
          </a:p>
          <a:p>
            <a:pPr algn="ctr" eaLnBrk="0" hangingPunct="0"/>
            <a:r>
              <a:rPr sz="2400" noProof="1">
                <a:solidFill>
                  <a:schemeClr val="bg1"/>
                </a:solidFill>
                <a:latin typeface="Arial" panose="02080604020202020204" pitchFamily="34" charset="0"/>
              </a:rPr>
              <a:t>tổng hợp bao gồm cả nội </a:t>
            </a:r>
          </a:p>
          <a:p>
            <a:pPr algn="ctr" eaLnBrk="0" hangingPunct="0"/>
            <a:r>
              <a:rPr sz="2400" noProof="1">
                <a:solidFill>
                  <a:schemeClr val="bg1"/>
                </a:solidFill>
                <a:latin typeface="Arial" panose="02080604020202020204" pitchFamily="34" charset="0"/>
              </a:rPr>
              <a:t>lực và ngoại lực</a:t>
            </a:r>
            <a:endParaRPr sz="2400" b="1" noProof="1">
              <a:solidFill>
                <a:schemeClr val="bg1"/>
              </a:solidFill>
              <a:latin typeface="Arial" panose="02080604020202020204" pitchFamily="34" charset="0"/>
            </a:endParaRPr>
          </a:p>
        </p:txBody>
      </p:sp>
      <p:sp>
        <p:nvSpPr>
          <p:cNvPr id="105478" name="Text Box 16">
            <a:extLst>
              <a:ext uri="{FF2B5EF4-FFF2-40B4-BE49-F238E27FC236}">
                <a16:creationId xmlns:a16="http://schemas.microsoft.com/office/drawing/2014/main" id="{974732BA-A37F-4DEA-A233-48E5417641EC}"/>
              </a:ext>
            </a:extLst>
          </p:cNvPr>
          <p:cNvSpPr txBox="1">
            <a:spLocks noChangeArrowheads="1"/>
          </p:cNvSpPr>
          <p:nvPr/>
        </p:nvSpPr>
        <p:spPr bwMode="auto">
          <a:xfrm>
            <a:off x="263525" y="1355725"/>
            <a:ext cx="11842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34</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22899" name="Oval 19">
            <a:extLst>
              <a:ext uri="{FF2B5EF4-FFF2-40B4-BE49-F238E27FC236}">
                <a16:creationId xmlns:a16="http://schemas.microsoft.com/office/drawing/2014/main" id="{6F190B83-C42F-41AE-AB8F-5AFD099BB2A0}"/>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105481" name="Picture 20" descr="ani32">
            <a:extLst>
              <a:ext uri="{FF2B5EF4-FFF2-40B4-BE49-F238E27FC236}">
                <a16:creationId xmlns:a16="http://schemas.microsoft.com/office/drawing/2014/main" id="{F3CD6CD5-41EC-4F1E-9DEE-94BAEED5B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39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a:extLst>
              <a:ext uri="{FF2B5EF4-FFF2-40B4-BE49-F238E27FC236}">
                <a16:creationId xmlns:a16="http://schemas.microsoft.com/office/drawing/2014/main" id="{026D7C5B-EC26-427C-BA62-621EB6A2E0D8}"/>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22902" name="Oval 22">
            <a:extLst>
              <a:ext uri="{FF2B5EF4-FFF2-40B4-BE49-F238E27FC236}">
                <a16:creationId xmlns:a16="http://schemas.microsoft.com/office/drawing/2014/main" id="{BD976DB1-F495-4F1B-9772-D0863E403ACC}"/>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22903" name="Oval 23">
            <a:extLst>
              <a:ext uri="{FF2B5EF4-FFF2-40B4-BE49-F238E27FC236}">
                <a16:creationId xmlns:a16="http://schemas.microsoft.com/office/drawing/2014/main" id="{8F0D9B05-FE65-4E3B-AB7B-4D92A365C8AC}"/>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22904" name="Oval 24">
            <a:extLst>
              <a:ext uri="{FF2B5EF4-FFF2-40B4-BE49-F238E27FC236}">
                <a16:creationId xmlns:a16="http://schemas.microsoft.com/office/drawing/2014/main" id="{B6AFEE41-6610-4194-B4E3-AF2EA8546E7D}"/>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22905" name="Oval 25">
            <a:extLst>
              <a:ext uri="{FF2B5EF4-FFF2-40B4-BE49-F238E27FC236}">
                <a16:creationId xmlns:a16="http://schemas.microsoft.com/office/drawing/2014/main" id="{7768AC6F-CEC5-4346-8030-FC5C25B21D3D}"/>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22906" name="Oval 26">
            <a:extLst>
              <a:ext uri="{FF2B5EF4-FFF2-40B4-BE49-F238E27FC236}">
                <a16:creationId xmlns:a16="http://schemas.microsoft.com/office/drawing/2014/main" id="{824C1C5D-AD51-4221-8F9A-F6864A9AC07E}"/>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105488" name="Text Box 27">
            <a:extLst>
              <a:ext uri="{FF2B5EF4-FFF2-40B4-BE49-F238E27FC236}">
                <a16:creationId xmlns:a16="http://schemas.microsoft.com/office/drawing/2014/main" id="{D178417B-56D0-49FF-90E1-651D21B15ECD}"/>
              </a:ext>
            </a:extLst>
          </p:cNvPr>
          <p:cNvSpPr txBox="1">
            <a:spLocks noChangeArrowheads="1"/>
          </p:cNvSpPr>
          <p:nvPr/>
        </p:nvSpPr>
        <p:spPr bwMode="auto">
          <a:xfrm>
            <a:off x="3746500" y="6186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22908" name="Text Box 28">
            <a:extLst>
              <a:ext uri="{FF2B5EF4-FFF2-40B4-BE49-F238E27FC236}">
                <a16:creationId xmlns:a16="http://schemas.microsoft.com/office/drawing/2014/main" id="{ED157FC2-4AE9-449E-BCC0-DC473A7349B5}"/>
              </a:ext>
            </a:extLst>
          </p:cNvPr>
          <p:cNvSpPr txBox="1">
            <a:spLocks noChangeArrowheads="1"/>
          </p:cNvSpPr>
          <p:nvPr/>
        </p:nvSpPr>
        <p:spPr bwMode="auto">
          <a:xfrm>
            <a:off x="5181600" y="6002338"/>
            <a:ext cx="6858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3EC5A5F2-E57B-438F-948A-57E5260EC391}"/>
              </a:ext>
            </a:extLst>
          </p:cNvPr>
          <p:cNvSpPr>
            <a:spLocks noChangeArrowheads="1"/>
          </p:cNvSpPr>
          <p:nvPr/>
        </p:nvSpPr>
        <p:spPr bwMode="auto">
          <a:xfrm>
            <a:off x="304800" y="4267200"/>
            <a:ext cx="3911600" cy="13716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Nêu cao tinh thần </a:t>
            </a:r>
          </a:p>
          <a:p>
            <a:pPr algn="ctr" eaLnBrk="0" hangingPunct="0"/>
            <a:r>
              <a:rPr sz="2400" noProof="1">
                <a:solidFill>
                  <a:schemeClr val="bg1"/>
                </a:solidFill>
                <a:latin typeface="Arial" panose="02080604020202020204" pitchFamily="34" charset="0"/>
              </a:rPr>
              <a:t>đoàn kết quốc tế, phát huy </a:t>
            </a:r>
          </a:p>
          <a:p>
            <a:pPr algn="ctr" eaLnBrk="0" hangingPunct="0"/>
            <a:r>
              <a:rPr sz="2400" noProof="1">
                <a:solidFill>
                  <a:schemeClr val="bg1"/>
                </a:solidFill>
                <a:latin typeface="Arial" panose="02080604020202020204" pitchFamily="34" charset="0"/>
              </a:rPr>
              <a:t>kết quả hội nhập quốc tế</a:t>
            </a:r>
            <a:endParaRPr sz="2400" b="1" noProof="1">
              <a:solidFill>
                <a:schemeClr val="bg1"/>
              </a:solidFill>
              <a:latin typeface="Arial" panose="02080604020202020204" pitchFamily="34" charset="0"/>
            </a:endParaRPr>
          </a:p>
        </p:txBody>
      </p:sp>
      <p:sp>
        <p:nvSpPr>
          <p:cNvPr id="28" name="AutoShape 10">
            <a:extLst>
              <a:ext uri="{FF2B5EF4-FFF2-40B4-BE49-F238E27FC236}">
                <a16:creationId xmlns:a16="http://schemas.microsoft.com/office/drawing/2014/main" id="{784BA648-E755-4C58-BA7B-0E04EA0AA369}"/>
              </a:ext>
            </a:extLst>
          </p:cNvPr>
          <p:cNvSpPr>
            <a:spLocks noChangeArrowheads="1"/>
          </p:cNvSpPr>
          <p:nvPr/>
        </p:nvSpPr>
        <p:spPr bwMode="auto">
          <a:xfrm>
            <a:off x="4648200" y="4267200"/>
            <a:ext cx="4114800" cy="13716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Tranh thủ sự ủng hộ </a:t>
            </a:r>
          </a:p>
          <a:p>
            <a:pPr algn="ctr" eaLnBrk="0" hangingPunct="0"/>
            <a:r>
              <a:rPr sz="2400" noProof="1">
                <a:solidFill>
                  <a:schemeClr val="bg1"/>
                </a:solidFill>
                <a:latin typeface="Arial" panose="02080604020202020204" pitchFamily="34" charset="0"/>
              </a:rPr>
              <a:t>mọi mặt của các nước </a:t>
            </a:r>
          </a:p>
          <a:p>
            <a:pPr algn="ctr" eaLnBrk="0" hangingPunct="0"/>
            <a:r>
              <a:rPr sz="2400" noProof="1">
                <a:solidFill>
                  <a:schemeClr val="bg1"/>
                </a:solidFill>
                <a:latin typeface="Arial" panose="02080604020202020204" pitchFamily="34" charset="0"/>
              </a:rPr>
              <a:t>xã hội chủ nghĩa</a:t>
            </a:r>
            <a:endParaRPr lang="vi-VN" altLang="x-none" sz="24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5550"/>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6050"/>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6550"/>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7050"/>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7" grpId="0" animBg="1" autoUpdateAnimBg="0"/>
      <p:bldP spid="28"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Oval 2">
            <a:extLst>
              <a:ext uri="{FF2B5EF4-FFF2-40B4-BE49-F238E27FC236}">
                <a16:creationId xmlns:a16="http://schemas.microsoft.com/office/drawing/2014/main" id="{F2A9C48E-D6D2-483F-BC09-1714D5AB4D01}"/>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106498" name="Picture 15" descr="people008">
            <a:extLst>
              <a:ext uri="{FF2B5EF4-FFF2-40B4-BE49-F238E27FC236}">
                <a16:creationId xmlns:a16="http://schemas.microsoft.com/office/drawing/2014/main" id="{A102125D-D8AC-4D4A-BDF0-98ADA5D95533}"/>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609600" y="5883275"/>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D0313C0E-4803-4FD5-95CA-D3FB9ADFB542}"/>
              </a:ext>
            </a:extLst>
          </p:cNvPr>
          <p:cNvSpPr txBox="1">
            <a:spLocks noChangeArrowheads="1"/>
          </p:cNvSpPr>
          <p:nvPr/>
        </p:nvSpPr>
        <p:spPr bwMode="auto">
          <a:xfrm>
            <a:off x="1524000" y="1143000"/>
            <a:ext cx="73152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2200" i="1"/>
              <a:t>Trong chiến tranh nhân dân bảo vệ Tổ quốc, phải kết hợp đấu tranh quân sự với bảo đảm an ninh chính trị, giữ gìn trật tự an toàn xã hội, trấn áp kịp thời mọi âm mưu và hành động phá hoại gây bạo loạn lật đổ, vì:</a:t>
            </a:r>
            <a:endParaRPr lang="en-US" altLang="en-US" sz="2200" i="1">
              <a:cs typeface="Arial" panose="020B0604020202020204" pitchFamily="34" charset="0"/>
            </a:endParaRPr>
          </a:p>
        </p:txBody>
      </p:sp>
      <p:sp>
        <p:nvSpPr>
          <p:cNvPr id="65541" name="AutoShape 5">
            <a:extLst>
              <a:ext uri="{FF2B5EF4-FFF2-40B4-BE49-F238E27FC236}">
                <a16:creationId xmlns:a16="http://schemas.microsoft.com/office/drawing/2014/main" id="{CD367325-57B3-47C3-856B-EDE2AC1A974E}"/>
              </a:ext>
            </a:extLst>
          </p:cNvPr>
          <p:cNvSpPr>
            <a:spLocks noChangeArrowheads="1"/>
          </p:cNvSpPr>
          <p:nvPr/>
        </p:nvSpPr>
        <p:spPr bwMode="auto">
          <a:xfrm>
            <a:off x="152400" y="4373563"/>
            <a:ext cx="4368800" cy="1570037"/>
          </a:xfrm>
          <a:prstGeom prst="flowChartTerminator">
            <a:avLst/>
          </a:prstGeom>
          <a:solidFill>
            <a:srgbClr val="92D050"/>
          </a:solidFill>
          <a:ln w="9525">
            <a:solidFill>
              <a:srgbClr val="3366FF"/>
            </a:solidFill>
            <a:miter lim="800000"/>
            <a:headEnd/>
            <a:tailEnd/>
          </a:ln>
        </p:spPr>
        <p:txBody>
          <a:bodyPr wrap="none" anchor="ctr"/>
          <a:lstStyle/>
          <a:p>
            <a:pPr eaLnBrk="0" hangingPunct="0"/>
            <a:r>
              <a:rPr lang="en-US" altLang="en-US" sz="2200">
                <a:solidFill>
                  <a:schemeClr val="bg1"/>
                </a:solidFill>
              </a:rPr>
              <a:t>C. Lực lượng phản động trong </a:t>
            </a:r>
          </a:p>
          <a:p>
            <a:pPr eaLnBrk="0" hangingPunct="0"/>
            <a:r>
              <a:rPr lang="en-US" altLang="en-US" sz="2200">
                <a:solidFill>
                  <a:schemeClr val="bg1"/>
                </a:solidFill>
              </a:rPr>
              <a:t>nước lợi dụng cơ hội để kích </a:t>
            </a:r>
          </a:p>
          <a:p>
            <a:pPr eaLnBrk="0" hangingPunct="0"/>
            <a:r>
              <a:rPr lang="en-US" altLang="en-US" sz="2200">
                <a:solidFill>
                  <a:schemeClr val="bg1"/>
                </a:solidFill>
              </a:rPr>
              <a:t>động làm mất ổn định chính trị, </a:t>
            </a:r>
          </a:p>
          <a:p>
            <a:pPr eaLnBrk="0" hangingPunct="0"/>
            <a:r>
              <a:rPr lang="en-US" altLang="en-US" sz="2200">
                <a:solidFill>
                  <a:schemeClr val="bg1"/>
                </a:solidFill>
              </a:rPr>
              <a:t>gây rối loạn, lật đổ hậu phương</a:t>
            </a:r>
          </a:p>
        </p:txBody>
      </p:sp>
      <p:sp>
        <p:nvSpPr>
          <p:cNvPr id="65546" name="AutoShape 10">
            <a:extLst>
              <a:ext uri="{FF2B5EF4-FFF2-40B4-BE49-F238E27FC236}">
                <a16:creationId xmlns:a16="http://schemas.microsoft.com/office/drawing/2014/main" id="{03C37044-6581-4C6E-84DD-ABB8D502C5BC}"/>
              </a:ext>
            </a:extLst>
          </p:cNvPr>
          <p:cNvSpPr>
            <a:spLocks noChangeArrowheads="1"/>
          </p:cNvSpPr>
          <p:nvPr/>
        </p:nvSpPr>
        <p:spPr bwMode="auto">
          <a:xfrm>
            <a:off x="228600" y="2667000"/>
            <a:ext cx="4279900" cy="1524000"/>
          </a:xfrm>
          <a:prstGeom prst="flowChartTerminator">
            <a:avLst/>
          </a:prstGeom>
          <a:solidFill>
            <a:schemeClr val="accent6"/>
          </a:solidFill>
          <a:ln w="9525">
            <a:solidFill>
              <a:srgbClr val="3366FF"/>
            </a:solidFill>
            <a:miter lim="800000"/>
          </a:ln>
        </p:spPr>
        <p:txBody>
          <a:bodyPr wrap="none" anchor="ctr"/>
          <a:lstStyle/>
          <a:p>
            <a:pPr algn="ctr" eaLnBrk="0" hangingPunct="0"/>
            <a:r>
              <a:rPr sz="2200" noProof="1">
                <a:solidFill>
                  <a:schemeClr val="bg1"/>
                </a:solidFill>
                <a:latin typeface="Arial" panose="02080604020202020204" pitchFamily="34" charset="0"/>
              </a:rPr>
              <a:t> A. Lực lượng phản động trong </a:t>
            </a:r>
          </a:p>
          <a:p>
            <a:pPr algn="ctr" eaLnBrk="0" hangingPunct="0"/>
            <a:r>
              <a:rPr sz="2200" noProof="1">
                <a:solidFill>
                  <a:schemeClr val="bg1"/>
                </a:solidFill>
                <a:latin typeface="Arial" panose="02080604020202020204" pitchFamily="34" charset="0"/>
              </a:rPr>
              <a:t>nước lợi dụng chiến tranh kết </a:t>
            </a:r>
          </a:p>
          <a:p>
            <a:pPr algn="ctr" eaLnBrk="0" hangingPunct="0"/>
            <a:r>
              <a:rPr sz="2200" noProof="1">
                <a:solidFill>
                  <a:schemeClr val="bg1"/>
                </a:solidFill>
                <a:latin typeface="Arial" panose="02080604020202020204" pitchFamily="34" charset="0"/>
              </a:rPr>
              <a:t>hợp với phản động nước ngoài </a:t>
            </a:r>
          </a:p>
          <a:p>
            <a:pPr algn="ctr" eaLnBrk="0" hangingPunct="0"/>
            <a:r>
              <a:rPr sz="2200" noProof="1">
                <a:solidFill>
                  <a:schemeClr val="bg1"/>
                </a:solidFill>
                <a:latin typeface="Arial" panose="02080604020202020204" pitchFamily="34" charset="0"/>
              </a:rPr>
              <a:t>chống phá hậu phương</a:t>
            </a:r>
            <a:endParaRPr sz="2200" b="1" noProof="1">
              <a:solidFill>
                <a:schemeClr val="bg1"/>
              </a:solidFill>
              <a:latin typeface="Arial" panose="02080604020202020204" pitchFamily="34" charset="0"/>
            </a:endParaRPr>
          </a:p>
        </p:txBody>
      </p:sp>
      <p:sp>
        <p:nvSpPr>
          <p:cNvPr id="106502" name="Text Box 16">
            <a:extLst>
              <a:ext uri="{FF2B5EF4-FFF2-40B4-BE49-F238E27FC236}">
                <a16:creationId xmlns:a16="http://schemas.microsoft.com/office/drawing/2014/main" id="{85939377-AA36-448F-A9F3-E1541FD3D6F8}"/>
              </a:ext>
            </a:extLst>
          </p:cNvPr>
          <p:cNvSpPr txBox="1">
            <a:spLocks noChangeArrowheads="1"/>
          </p:cNvSpPr>
          <p:nvPr/>
        </p:nvSpPr>
        <p:spPr bwMode="auto">
          <a:xfrm>
            <a:off x="263525" y="1355725"/>
            <a:ext cx="11842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35</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22899" name="Oval 19">
            <a:extLst>
              <a:ext uri="{FF2B5EF4-FFF2-40B4-BE49-F238E27FC236}">
                <a16:creationId xmlns:a16="http://schemas.microsoft.com/office/drawing/2014/main" id="{D8823167-F2E7-44BA-BA1B-A9C2F1BC05A4}"/>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106505" name="Picture 20" descr="ani32">
            <a:extLst>
              <a:ext uri="{FF2B5EF4-FFF2-40B4-BE49-F238E27FC236}">
                <a16:creationId xmlns:a16="http://schemas.microsoft.com/office/drawing/2014/main" id="{57D157AD-FA5D-4CCB-AA61-F693E306D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39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a:extLst>
              <a:ext uri="{FF2B5EF4-FFF2-40B4-BE49-F238E27FC236}">
                <a16:creationId xmlns:a16="http://schemas.microsoft.com/office/drawing/2014/main" id="{0739F71D-3532-4EF1-8FE7-D5962B1D8182}"/>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22902" name="Oval 22">
            <a:extLst>
              <a:ext uri="{FF2B5EF4-FFF2-40B4-BE49-F238E27FC236}">
                <a16:creationId xmlns:a16="http://schemas.microsoft.com/office/drawing/2014/main" id="{7A9F13F0-90E4-4609-9D50-2D302B00DFE3}"/>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22903" name="Oval 23">
            <a:extLst>
              <a:ext uri="{FF2B5EF4-FFF2-40B4-BE49-F238E27FC236}">
                <a16:creationId xmlns:a16="http://schemas.microsoft.com/office/drawing/2014/main" id="{9C2D006C-39F4-423D-BF4B-A9B308A69A93}"/>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22904" name="Oval 24">
            <a:extLst>
              <a:ext uri="{FF2B5EF4-FFF2-40B4-BE49-F238E27FC236}">
                <a16:creationId xmlns:a16="http://schemas.microsoft.com/office/drawing/2014/main" id="{4D4C27C3-4718-49AE-A465-6A234391F295}"/>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22905" name="Oval 25">
            <a:extLst>
              <a:ext uri="{FF2B5EF4-FFF2-40B4-BE49-F238E27FC236}">
                <a16:creationId xmlns:a16="http://schemas.microsoft.com/office/drawing/2014/main" id="{6E4602C3-EA30-4728-BE69-441940A75572}"/>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22906" name="Oval 26">
            <a:extLst>
              <a:ext uri="{FF2B5EF4-FFF2-40B4-BE49-F238E27FC236}">
                <a16:creationId xmlns:a16="http://schemas.microsoft.com/office/drawing/2014/main" id="{D8B8446B-D225-4CC0-89CB-79990705B65E}"/>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106512" name="Text Box 27">
            <a:extLst>
              <a:ext uri="{FF2B5EF4-FFF2-40B4-BE49-F238E27FC236}">
                <a16:creationId xmlns:a16="http://schemas.microsoft.com/office/drawing/2014/main" id="{85BDF073-BA9B-4CF3-9DF9-30C59A60FF2A}"/>
              </a:ext>
            </a:extLst>
          </p:cNvPr>
          <p:cNvSpPr txBox="1">
            <a:spLocks noChangeArrowheads="1"/>
          </p:cNvSpPr>
          <p:nvPr/>
        </p:nvSpPr>
        <p:spPr bwMode="auto">
          <a:xfrm>
            <a:off x="3746500" y="6111875"/>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22908" name="Text Box 28">
            <a:extLst>
              <a:ext uri="{FF2B5EF4-FFF2-40B4-BE49-F238E27FC236}">
                <a16:creationId xmlns:a16="http://schemas.microsoft.com/office/drawing/2014/main" id="{5DEC539B-347E-4C86-B42F-8EC8E7DBF319}"/>
              </a:ext>
            </a:extLst>
          </p:cNvPr>
          <p:cNvSpPr txBox="1">
            <a:spLocks noChangeArrowheads="1"/>
          </p:cNvSpPr>
          <p:nvPr/>
        </p:nvSpPr>
        <p:spPr bwMode="auto">
          <a:xfrm>
            <a:off x="5181600" y="6002338"/>
            <a:ext cx="6858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C5CDD63C-32FF-45A4-9E4F-5DF97A5DDCD4}"/>
              </a:ext>
            </a:extLst>
          </p:cNvPr>
          <p:cNvSpPr>
            <a:spLocks noChangeArrowheads="1"/>
          </p:cNvSpPr>
          <p:nvPr/>
        </p:nvSpPr>
        <p:spPr bwMode="auto">
          <a:xfrm>
            <a:off x="4800600" y="2667000"/>
            <a:ext cx="4191000" cy="1524000"/>
          </a:xfrm>
          <a:prstGeom prst="flowChartTerminator">
            <a:avLst/>
          </a:prstGeom>
          <a:solidFill>
            <a:schemeClr val="accent6"/>
          </a:solidFill>
          <a:ln w="9525">
            <a:solidFill>
              <a:srgbClr val="3366FF"/>
            </a:solidFill>
            <a:miter lim="800000"/>
          </a:ln>
        </p:spPr>
        <p:txBody>
          <a:bodyPr wrap="none" anchor="ctr"/>
          <a:lstStyle/>
          <a:p>
            <a:pPr algn="ctr" eaLnBrk="0" hangingPunct="0"/>
            <a:r>
              <a:rPr sz="2200" noProof="1">
                <a:solidFill>
                  <a:schemeClr val="bg1"/>
                </a:solidFill>
                <a:latin typeface="Arial" panose="02080604020202020204" pitchFamily="34" charset="0"/>
              </a:rPr>
              <a:t> B. Kẻ thù tiến hành chiến </a:t>
            </a:r>
          </a:p>
          <a:p>
            <a:pPr algn="ctr" eaLnBrk="0" hangingPunct="0"/>
            <a:r>
              <a:rPr sz="2200" noProof="1">
                <a:solidFill>
                  <a:schemeClr val="bg1"/>
                </a:solidFill>
                <a:latin typeface="Arial" panose="02080604020202020204" pitchFamily="34" charset="0"/>
              </a:rPr>
              <a:t>tranh tâm lý, gián điệp, kết </a:t>
            </a:r>
          </a:p>
          <a:p>
            <a:pPr algn="ctr" eaLnBrk="0" hangingPunct="0"/>
            <a:r>
              <a:rPr sz="2200" noProof="1">
                <a:solidFill>
                  <a:schemeClr val="bg1"/>
                </a:solidFill>
                <a:latin typeface="Arial" panose="02080604020202020204" pitchFamily="34" charset="0"/>
              </a:rPr>
              <a:t>hợp với lực lượng phản động </a:t>
            </a:r>
          </a:p>
          <a:p>
            <a:pPr algn="ctr" eaLnBrk="0" hangingPunct="0"/>
            <a:r>
              <a:rPr sz="2200" noProof="1">
                <a:solidFill>
                  <a:schemeClr val="bg1"/>
                </a:solidFill>
                <a:latin typeface="Arial" panose="02080604020202020204" pitchFamily="34" charset="0"/>
              </a:rPr>
              <a:t>phá hoại hậu phương</a:t>
            </a:r>
            <a:endParaRPr sz="2200" b="1" noProof="1">
              <a:solidFill>
                <a:schemeClr val="bg1"/>
              </a:solidFill>
              <a:latin typeface="Arial" panose="02080604020202020204" pitchFamily="34" charset="0"/>
            </a:endParaRPr>
          </a:p>
        </p:txBody>
      </p:sp>
      <p:sp>
        <p:nvSpPr>
          <p:cNvPr id="28" name="AutoShape 10">
            <a:extLst>
              <a:ext uri="{FF2B5EF4-FFF2-40B4-BE49-F238E27FC236}">
                <a16:creationId xmlns:a16="http://schemas.microsoft.com/office/drawing/2014/main" id="{2546716D-EF0A-4E2B-960C-1ECB080CBDB4}"/>
              </a:ext>
            </a:extLst>
          </p:cNvPr>
          <p:cNvSpPr>
            <a:spLocks noChangeArrowheads="1"/>
          </p:cNvSpPr>
          <p:nvPr/>
        </p:nvSpPr>
        <p:spPr bwMode="auto">
          <a:xfrm>
            <a:off x="4800600" y="4373563"/>
            <a:ext cx="4191000" cy="1570037"/>
          </a:xfrm>
          <a:prstGeom prst="flowChartTerminator">
            <a:avLst/>
          </a:prstGeom>
          <a:solidFill>
            <a:schemeClr val="accent6"/>
          </a:solidFill>
          <a:ln w="9525">
            <a:solidFill>
              <a:srgbClr val="3366FF"/>
            </a:solidFill>
            <a:miter lim="800000"/>
          </a:ln>
        </p:spPr>
        <p:txBody>
          <a:bodyPr wrap="none" anchor="ctr"/>
          <a:lstStyle/>
          <a:p>
            <a:pPr algn="ctr" eaLnBrk="0" hangingPunct="0"/>
            <a:r>
              <a:rPr sz="2200" noProof="1">
                <a:solidFill>
                  <a:schemeClr val="bg1"/>
                </a:solidFill>
                <a:latin typeface="Arial" panose="02080604020202020204" pitchFamily="34" charset="0"/>
              </a:rPr>
              <a:t> D. Lực lượng phản động </a:t>
            </a:r>
          </a:p>
          <a:p>
            <a:pPr algn="ctr" eaLnBrk="0" hangingPunct="0"/>
            <a:r>
              <a:rPr sz="2200" noProof="1">
                <a:solidFill>
                  <a:schemeClr val="bg1"/>
                </a:solidFill>
                <a:latin typeface="Arial" panose="02080604020202020204" pitchFamily="34" charset="0"/>
              </a:rPr>
              <a:t>trong nước cấu kết với quân </a:t>
            </a:r>
          </a:p>
          <a:p>
            <a:pPr algn="ctr" eaLnBrk="0" hangingPunct="0"/>
            <a:r>
              <a:rPr sz="2200" noProof="1">
                <a:solidFill>
                  <a:schemeClr val="bg1"/>
                </a:solidFill>
                <a:latin typeface="Arial" panose="02080604020202020204" pitchFamily="34" charset="0"/>
              </a:rPr>
              <a:t>xâm lược để nổi dậy chống </a:t>
            </a:r>
          </a:p>
          <a:p>
            <a:pPr algn="ctr" eaLnBrk="0" hangingPunct="0"/>
            <a:r>
              <a:rPr sz="2200" noProof="1">
                <a:solidFill>
                  <a:schemeClr val="bg1"/>
                </a:solidFill>
                <a:latin typeface="Arial" panose="02080604020202020204" pitchFamily="34" charset="0"/>
              </a:rPr>
              <a:t>phá hậu phương</a:t>
            </a:r>
            <a:endParaRPr sz="22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12225"/>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12725"/>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13225"/>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13725"/>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7" grpId="0" animBg="1" autoUpdateAnimBg="0"/>
      <p:bldP spid="28"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Oval 2">
            <a:extLst>
              <a:ext uri="{FF2B5EF4-FFF2-40B4-BE49-F238E27FC236}">
                <a16:creationId xmlns:a16="http://schemas.microsoft.com/office/drawing/2014/main" id="{1390D38E-2793-4014-9269-B86AFF83802E}"/>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00</a:t>
            </a:r>
            <a:endParaRPr lang="en-US" altLang="en-US" sz="2000" b="1">
              <a:solidFill>
                <a:srgbClr val="FF0000"/>
              </a:solidFill>
              <a:cs typeface="Arial" panose="020B0604020202020204" pitchFamily="34" charset="0"/>
            </a:endParaRPr>
          </a:p>
        </p:txBody>
      </p:sp>
      <p:pic>
        <p:nvPicPr>
          <p:cNvPr id="107522" name="Picture 15" descr="people008">
            <a:extLst>
              <a:ext uri="{FF2B5EF4-FFF2-40B4-BE49-F238E27FC236}">
                <a16:creationId xmlns:a16="http://schemas.microsoft.com/office/drawing/2014/main" id="{56C4C375-F2CA-4D3D-ABC7-94AD9074B51F}"/>
              </a:ext>
            </a:extLst>
          </p:cNvPr>
          <p:cNvPicPr>
            <a:picLocks noChangeAspect="1" noChangeArrowheads="1"/>
          </p:cNvPicPr>
          <p:nvPr/>
        </p:nvPicPr>
        <p:blipFill>
          <a:blip r:embed="rId2">
            <a:lum contrast="12000"/>
            <a:extLst>
              <a:ext uri="{28A0092B-C50C-407E-A947-70E740481C1C}">
                <a14:useLocalDpi xmlns:a14="http://schemas.microsoft.com/office/drawing/2010/main" val="0"/>
              </a:ext>
            </a:extLst>
          </a:blip>
          <a:srcRect/>
          <a:stretch>
            <a:fillRect/>
          </a:stretch>
        </p:blipFill>
        <p:spPr bwMode="auto">
          <a:xfrm>
            <a:off x="609600" y="5883275"/>
            <a:ext cx="8382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6B625163-5AAD-41C0-AF49-01058F0C1546}"/>
              </a:ext>
            </a:extLst>
          </p:cNvPr>
          <p:cNvSpPr txBox="1">
            <a:spLocks noChangeArrowheads="1"/>
          </p:cNvSpPr>
          <p:nvPr/>
        </p:nvSpPr>
        <p:spPr bwMode="auto">
          <a:xfrm>
            <a:off x="1752600" y="1196975"/>
            <a:ext cx="6400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2400" i="1"/>
              <a:t>Tiến hành chiến tranh nhân dân bảo vệ Tổ quốc phải kết hợp chặt chẽ:</a:t>
            </a:r>
            <a:endParaRPr lang="en-US" altLang="en-US" sz="2400" b="1" i="1">
              <a:cs typeface="Arial" panose="020B0604020202020204" pitchFamily="34" charset="0"/>
            </a:endParaRPr>
          </a:p>
        </p:txBody>
      </p:sp>
      <p:sp>
        <p:nvSpPr>
          <p:cNvPr id="65541" name="AutoShape 5">
            <a:extLst>
              <a:ext uri="{FF2B5EF4-FFF2-40B4-BE49-F238E27FC236}">
                <a16:creationId xmlns:a16="http://schemas.microsoft.com/office/drawing/2014/main" id="{0D9BAFEC-1E67-4489-8FEC-33209F0DE659}"/>
              </a:ext>
            </a:extLst>
          </p:cNvPr>
          <p:cNvSpPr>
            <a:spLocks noChangeArrowheads="1"/>
          </p:cNvSpPr>
          <p:nvPr/>
        </p:nvSpPr>
        <p:spPr bwMode="auto">
          <a:xfrm>
            <a:off x="247650" y="2209800"/>
            <a:ext cx="4260850" cy="1447800"/>
          </a:xfrm>
          <a:prstGeom prst="flowChartTerminator">
            <a:avLst/>
          </a:prstGeom>
          <a:solidFill>
            <a:srgbClr val="92D050"/>
          </a:solidFill>
          <a:ln w="9525">
            <a:solidFill>
              <a:srgbClr val="3366FF"/>
            </a:solidFill>
            <a:miter lim="800000"/>
            <a:headEnd/>
            <a:tailEnd/>
          </a:ln>
        </p:spPr>
        <p:txBody>
          <a:bodyPr wrap="none" anchor="ctr"/>
          <a:lstStyle/>
          <a:p>
            <a:pPr algn="ctr" eaLnBrk="0" hangingPunct="0"/>
            <a:r>
              <a:rPr lang="en-US" altLang="en-US" sz="2400">
                <a:solidFill>
                  <a:schemeClr val="bg1"/>
                </a:solidFill>
              </a:rPr>
              <a:t>A. Chống địch tấn công từ </a:t>
            </a:r>
          </a:p>
          <a:p>
            <a:pPr algn="ctr" eaLnBrk="0" hangingPunct="0"/>
            <a:r>
              <a:rPr lang="en-US" altLang="en-US" sz="2400">
                <a:solidFill>
                  <a:schemeClr val="bg1"/>
                </a:solidFill>
              </a:rPr>
              <a:t>bên ngoài vào với bạo loạn </a:t>
            </a:r>
          </a:p>
          <a:p>
            <a:pPr algn="ctr" eaLnBrk="0" hangingPunct="0"/>
            <a:r>
              <a:rPr lang="en-US" altLang="en-US" sz="2400">
                <a:solidFill>
                  <a:schemeClr val="bg1"/>
                </a:solidFill>
              </a:rPr>
              <a:t>lật đổ từ bên trong</a:t>
            </a:r>
          </a:p>
        </p:txBody>
      </p:sp>
      <p:sp>
        <p:nvSpPr>
          <p:cNvPr id="65546" name="AutoShape 10">
            <a:extLst>
              <a:ext uri="{FF2B5EF4-FFF2-40B4-BE49-F238E27FC236}">
                <a16:creationId xmlns:a16="http://schemas.microsoft.com/office/drawing/2014/main" id="{0C4412F8-9C0A-407F-B4AF-A3D7EED7E952}"/>
              </a:ext>
            </a:extLst>
          </p:cNvPr>
          <p:cNvSpPr>
            <a:spLocks noChangeArrowheads="1"/>
          </p:cNvSpPr>
          <p:nvPr/>
        </p:nvSpPr>
        <p:spPr bwMode="auto">
          <a:xfrm>
            <a:off x="247650" y="4084638"/>
            <a:ext cx="4279900" cy="1401762"/>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C. Chống bạo loạn bên </a:t>
            </a:r>
          </a:p>
          <a:p>
            <a:pPr algn="ctr" eaLnBrk="0" hangingPunct="0"/>
            <a:r>
              <a:rPr sz="2400" noProof="1">
                <a:solidFill>
                  <a:schemeClr val="bg1"/>
                </a:solidFill>
                <a:latin typeface="Arial" panose="02080604020202020204" pitchFamily="34" charset="0"/>
              </a:rPr>
              <a:t>trong với trấn áp bọn phản </a:t>
            </a:r>
          </a:p>
          <a:p>
            <a:pPr algn="ctr" eaLnBrk="0" hangingPunct="0"/>
            <a:r>
              <a:rPr sz="2400" noProof="1">
                <a:solidFill>
                  <a:schemeClr val="bg1"/>
                </a:solidFill>
                <a:latin typeface="Arial" panose="02080604020202020204" pitchFamily="34" charset="0"/>
              </a:rPr>
              <a:t>động trong nước</a:t>
            </a:r>
            <a:endParaRPr sz="2300" b="1" noProof="1">
              <a:solidFill>
                <a:schemeClr val="bg1"/>
              </a:solidFill>
              <a:latin typeface="Arial" panose="02080604020202020204" pitchFamily="34" charset="0"/>
            </a:endParaRPr>
          </a:p>
        </p:txBody>
      </p:sp>
      <p:sp>
        <p:nvSpPr>
          <p:cNvPr id="107526" name="Text Box 16">
            <a:extLst>
              <a:ext uri="{FF2B5EF4-FFF2-40B4-BE49-F238E27FC236}">
                <a16:creationId xmlns:a16="http://schemas.microsoft.com/office/drawing/2014/main" id="{6DB8565C-35E1-4F8F-AEA4-BCEE3FC961A7}"/>
              </a:ext>
            </a:extLst>
          </p:cNvPr>
          <p:cNvSpPr txBox="1">
            <a:spLocks noChangeArrowheads="1"/>
          </p:cNvSpPr>
          <p:nvPr/>
        </p:nvSpPr>
        <p:spPr bwMode="auto">
          <a:xfrm>
            <a:off x="263525" y="1355725"/>
            <a:ext cx="1184275" cy="3968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sz="2000">
                <a:solidFill>
                  <a:srgbClr val="FFFFFF"/>
                </a:solidFill>
                <a:latin typeface="Times New Roman" panose="02020603050405020304" pitchFamily="18" charset="0"/>
              </a:rPr>
              <a:t>CÂU 36</a:t>
            </a:r>
            <a:endParaRPr lang="en-US" altLang="en-US" sz="2000">
              <a:solidFill>
                <a:srgbClr val="FFFFFF"/>
              </a:solidFill>
              <a:latin typeface="Times New Roman" panose="02020603050405020304" pitchFamily="18" charset="0"/>
              <a:cs typeface="Times New Roman" panose="02020603050405020304" pitchFamily="18" charset="0"/>
            </a:endParaRPr>
          </a:p>
        </p:txBody>
      </p:sp>
      <p:sp>
        <p:nvSpPr>
          <p:cNvPr id="122899" name="Oval 19">
            <a:extLst>
              <a:ext uri="{FF2B5EF4-FFF2-40B4-BE49-F238E27FC236}">
                <a16:creationId xmlns:a16="http://schemas.microsoft.com/office/drawing/2014/main" id="{EFC9209A-406B-4FE9-B0EC-81BBD4C86871}"/>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1</a:t>
            </a:r>
            <a:endParaRPr lang="en-US" altLang="en-US" sz="2000" b="1">
              <a:solidFill>
                <a:srgbClr val="FF0000"/>
              </a:solidFill>
              <a:cs typeface="Arial" panose="020B0604020202020204" pitchFamily="34" charset="0"/>
            </a:endParaRPr>
          </a:p>
        </p:txBody>
      </p:sp>
      <p:pic>
        <p:nvPicPr>
          <p:cNvPr id="107529" name="Picture 20" descr="ani32">
            <a:extLst>
              <a:ext uri="{FF2B5EF4-FFF2-40B4-BE49-F238E27FC236}">
                <a16:creationId xmlns:a16="http://schemas.microsoft.com/office/drawing/2014/main" id="{69CC68DA-0255-47E9-9186-5BD488AFE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0391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1" name="Oval 21">
            <a:extLst>
              <a:ext uri="{FF2B5EF4-FFF2-40B4-BE49-F238E27FC236}">
                <a16:creationId xmlns:a16="http://schemas.microsoft.com/office/drawing/2014/main" id="{0F7140BC-E223-434D-B277-EF42640EC36E}"/>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2</a:t>
            </a:r>
            <a:endParaRPr lang="en-US" altLang="en-US" sz="2000" b="1">
              <a:solidFill>
                <a:srgbClr val="FF0000"/>
              </a:solidFill>
              <a:cs typeface="Arial" panose="020B0604020202020204" pitchFamily="34" charset="0"/>
            </a:endParaRPr>
          </a:p>
        </p:txBody>
      </p:sp>
      <p:sp>
        <p:nvSpPr>
          <p:cNvPr id="122902" name="Oval 22">
            <a:extLst>
              <a:ext uri="{FF2B5EF4-FFF2-40B4-BE49-F238E27FC236}">
                <a16:creationId xmlns:a16="http://schemas.microsoft.com/office/drawing/2014/main" id="{C8584A2D-1835-4784-99E5-26652AE4519F}"/>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3</a:t>
            </a:r>
            <a:endParaRPr lang="en-US" altLang="en-US" sz="2000" b="1">
              <a:solidFill>
                <a:srgbClr val="FF0000"/>
              </a:solidFill>
              <a:cs typeface="Arial" panose="020B0604020202020204" pitchFamily="34" charset="0"/>
            </a:endParaRPr>
          </a:p>
        </p:txBody>
      </p:sp>
      <p:sp>
        <p:nvSpPr>
          <p:cNvPr id="122903" name="Oval 23">
            <a:extLst>
              <a:ext uri="{FF2B5EF4-FFF2-40B4-BE49-F238E27FC236}">
                <a16:creationId xmlns:a16="http://schemas.microsoft.com/office/drawing/2014/main" id="{E89AA016-A34E-40B1-932C-E8670FE61539}"/>
              </a:ext>
            </a:extLst>
          </p:cNvPr>
          <p:cNvSpPr>
            <a:spLocks noChangeArrowheads="1"/>
          </p:cNvSpPr>
          <p:nvPr/>
        </p:nvSpPr>
        <p:spPr bwMode="auto">
          <a:xfrm>
            <a:off x="5268913" y="6142038"/>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4</a:t>
            </a:r>
            <a:endParaRPr lang="en-US" altLang="en-US" sz="2000" b="1">
              <a:solidFill>
                <a:srgbClr val="FF0000"/>
              </a:solidFill>
              <a:cs typeface="Arial" panose="020B0604020202020204" pitchFamily="34" charset="0"/>
            </a:endParaRPr>
          </a:p>
        </p:txBody>
      </p:sp>
      <p:sp>
        <p:nvSpPr>
          <p:cNvPr id="122904" name="Oval 24">
            <a:extLst>
              <a:ext uri="{FF2B5EF4-FFF2-40B4-BE49-F238E27FC236}">
                <a16:creationId xmlns:a16="http://schemas.microsoft.com/office/drawing/2014/main" id="{F443395A-4585-4EED-A1F7-4F78A4081F29}"/>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5</a:t>
            </a:r>
            <a:endParaRPr lang="en-US" altLang="en-US" sz="2000" b="1">
              <a:solidFill>
                <a:srgbClr val="FF0000"/>
              </a:solidFill>
              <a:cs typeface="Arial" panose="020B0604020202020204" pitchFamily="34" charset="0"/>
            </a:endParaRPr>
          </a:p>
        </p:txBody>
      </p:sp>
      <p:sp>
        <p:nvSpPr>
          <p:cNvPr id="122905" name="Oval 25">
            <a:extLst>
              <a:ext uri="{FF2B5EF4-FFF2-40B4-BE49-F238E27FC236}">
                <a16:creationId xmlns:a16="http://schemas.microsoft.com/office/drawing/2014/main" id="{3F975286-1E54-470B-A878-E084852604AB}"/>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6</a:t>
            </a:r>
            <a:endParaRPr lang="en-US" altLang="en-US" sz="2000" b="1">
              <a:solidFill>
                <a:srgbClr val="FF0000"/>
              </a:solidFill>
              <a:cs typeface="Arial" panose="020B0604020202020204" pitchFamily="34" charset="0"/>
            </a:endParaRPr>
          </a:p>
        </p:txBody>
      </p:sp>
      <p:sp>
        <p:nvSpPr>
          <p:cNvPr id="122906" name="Oval 26">
            <a:extLst>
              <a:ext uri="{FF2B5EF4-FFF2-40B4-BE49-F238E27FC236}">
                <a16:creationId xmlns:a16="http://schemas.microsoft.com/office/drawing/2014/main" id="{BACE4852-415F-46A4-AF0B-E5D0BB24AEEB}"/>
              </a:ext>
            </a:extLst>
          </p:cNvPr>
          <p:cNvSpPr>
            <a:spLocks noChangeArrowheads="1"/>
          </p:cNvSpPr>
          <p:nvPr/>
        </p:nvSpPr>
        <p:spPr bwMode="auto">
          <a:xfrm>
            <a:off x="5268913" y="6159500"/>
            <a:ext cx="457200" cy="457200"/>
          </a:xfrm>
          <a:prstGeom prst="ellipse">
            <a:avLst/>
          </a:prstGeom>
          <a:solidFill>
            <a:srgbClr val="FF9900"/>
          </a:solidFill>
          <a:ln w="9525">
            <a:solidFill>
              <a:srgbClr val="CC3300"/>
            </a:solidFill>
            <a:round/>
            <a:headEnd/>
            <a:tailEnd/>
          </a:ln>
        </p:spPr>
        <p:txBody>
          <a:bodyPr wrap="none" anchor="ctr"/>
          <a:lstStyle/>
          <a:p>
            <a:pPr algn="ctr"/>
            <a:r>
              <a:rPr lang="en-US" altLang="en-US" sz="2000" b="1">
                <a:solidFill>
                  <a:srgbClr val="FF0000"/>
                </a:solidFill>
              </a:rPr>
              <a:t>7</a:t>
            </a:r>
            <a:endParaRPr lang="en-US" altLang="en-US" sz="2000" b="1">
              <a:solidFill>
                <a:srgbClr val="FF0000"/>
              </a:solidFill>
              <a:cs typeface="Arial" panose="020B0604020202020204" pitchFamily="34" charset="0"/>
            </a:endParaRPr>
          </a:p>
        </p:txBody>
      </p:sp>
      <p:sp>
        <p:nvSpPr>
          <p:cNvPr id="107536" name="Text Box 27">
            <a:extLst>
              <a:ext uri="{FF2B5EF4-FFF2-40B4-BE49-F238E27FC236}">
                <a16:creationId xmlns:a16="http://schemas.microsoft.com/office/drawing/2014/main" id="{7FB42353-8392-49F9-AFCD-20646864A8B0}"/>
              </a:ext>
            </a:extLst>
          </p:cNvPr>
          <p:cNvSpPr txBox="1">
            <a:spLocks noChangeArrowheads="1"/>
          </p:cNvSpPr>
          <p:nvPr/>
        </p:nvSpPr>
        <p:spPr bwMode="auto">
          <a:xfrm>
            <a:off x="3746500" y="6186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r>
              <a:rPr lang="en-US" altLang="en-US" b="1"/>
              <a:t>Times</a:t>
            </a:r>
            <a:endParaRPr lang="en-US" altLang="en-US" b="1">
              <a:cs typeface="Arial" panose="020B0604020202020204" pitchFamily="34" charset="0"/>
            </a:endParaRPr>
          </a:p>
        </p:txBody>
      </p:sp>
      <p:sp>
        <p:nvSpPr>
          <p:cNvPr id="122908" name="Text Box 28">
            <a:extLst>
              <a:ext uri="{FF2B5EF4-FFF2-40B4-BE49-F238E27FC236}">
                <a16:creationId xmlns:a16="http://schemas.microsoft.com/office/drawing/2014/main" id="{3BA449DA-34E7-4B94-8CB4-7AF16A4019E8}"/>
              </a:ext>
            </a:extLst>
          </p:cNvPr>
          <p:cNvSpPr txBox="1">
            <a:spLocks noChangeArrowheads="1"/>
          </p:cNvSpPr>
          <p:nvPr/>
        </p:nvSpPr>
        <p:spPr bwMode="auto">
          <a:xfrm>
            <a:off x="5181600" y="6002338"/>
            <a:ext cx="685800" cy="7794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ct val="50000"/>
              </a:spcBef>
            </a:pPr>
            <a:endParaRPr lang="en-US" altLang="en-US" b="1"/>
          </a:p>
          <a:p>
            <a:pPr algn="ctr">
              <a:spcBef>
                <a:spcPct val="50000"/>
              </a:spcBef>
            </a:pPr>
            <a:endParaRPr lang="en-US" altLang="en-US" b="1">
              <a:cs typeface="Arial" panose="020B0604020202020204" pitchFamily="34" charset="0"/>
            </a:endParaRPr>
          </a:p>
        </p:txBody>
      </p:sp>
      <p:sp>
        <p:nvSpPr>
          <p:cNvPr id="27" name="AutoShape 10">
            <a:extLst>
              <a:ext uri="{FF2B5EF4-FFF2-40B4-BE49-F238E27FC236}">
                <a16:creationId xmlns:a16="http://schemas.microsoft.com/office/drawing/2014/main" id="{1C44B01A-CD7F-4C0E-B617-C679A135DB67}"/>
              </a:ext>
            </a:extLst>
          </p:cNvPr>
          <p:cNvSpPr>
            <a:spLocks noChangeArrowheads="1"/>
          </p:cNvSpPr>
          <p:nvPr/>
        </p:nvSpPr>
        <p:spPr bwMode="auto">
          <a:xfrm>
            <a:off x="4724400" y="2209800"/>
            <a:ext cx="4267200" cy="14478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B. Chống quân xâm lược </a:t>
            </a:r>
          </a:p>
          <a:p>
            <a:pPr algn="ctr" eaLnBrk="0" hangingPunct="0"/>
            <a:r>
              <a:rPr sz="2400" noProof="1">
                <a:solidFill>
                  <a:schemeClr val="bg1"/>
                </a:solidFill>
                <a:latin typeface="Arial" panose="02080604020202020204" pitchFamily="34" charset="0"/>
              </a:rPr>
              <a:t>bên ngoài với chống bọn </a:t>
            </a:r>
          </a:p>
          <a:p>
            <a:pPr algn="ctr" eaLnBrk="0" hangingPunct="0"/>
            <a:r>
              <a:rPr sz="2400" noProof="1">
                <a:solidFill>
                  <a:schemeClr val="bg1"/>
                </a:solidFill>
                <a:latin typeface="Arial" panose="02080604020202020204" pitchFamily="34" charset="0"/>
              </a:rPr>
              <a:t>khủng bố bên trong</a:t>
            </a:r>
            <a:endParaRPr sz="2400" b="1" noProof="1">
              <a:solidFill>
                <a:schemeClr val="bg1"/>
              </a:solidFill>
              <a:latin typeface="Arial" panose="02080604020202020204" pitchFamily="34" charset="0"/>
            </a:endParaRPr>
          </a:p>
        </p:txBody>
      </p:sp>
      <p:sp>
        <p:nvSpPr>
          <p:cNvPr id="28" name="AutoShape 10">
            <a:extLst>
              <a:ext uri="{FF2B5EF4-FFF2-40B4-BE49-F238E27FC236}">
                <a16:creationId xmlns:a16="http://schemas.microsoft.com/office/drawing/2014/main" id="{9E57E42E-E944-4981-96AE-7C286AC94913}"/>
              </a:ext>
            </a:extLst>
          </p:cNvPr>
          <p:cNvSpPr>
            <a:spLocks noChangeArrowheads="1"/>
          </p:cNvSpPr>
          <p:nvPr/>
        </p:nvSpPr>
        <p:spPr bwMode="auto">
          <a:xfrm>
            <a:off x="4724400" y="4038600"/>
            <a:ext cx="4267200" cy="1447800"/>
          </a:xfrm>
          <a:prstGeom prst="flowChartTerminator">
            <a:avLst/>
          </a:prstGeom>
          <a:solidFill>
            <a:schemeClr val="accent6"/>
          </a:solidFill>
          <a:ln w="9525">
            <a:solidFill>
              <a:srgbClr val="3366FF"/>
            </a:solidFill>
            <a:miter lim="800000"/>
          </a:ln>
        </p:spPr>
        <p:txBody>
          <a:bodyPr wrap="none" anchor="ctr"/>
          <a:lstStyle/>
          <a:p>
            <a:pPr algn="ctr" eaLnBrk="0" hangingPunct="0"/>
            <a:r>
              <a:rPr sz="2400" noProof="1">
                <a:solidFill>
                  <a:schemeClr val="bg1"/>
                </a:solidFill>
                <a:latin typeface="Arial" panose="02080604020202020204" pitchFamily="34" charset="0"/>
              </a:rPr>
              <a:t> D. Chống bạo loạn lật đổ</a:t>
            </a:r>
          </a:p>
          <a:p>
            <a:pPr algn="ctr" eaLnBrk="0" hangingPunct="0"/>
            <a:r>
              <a:rPr sz="2400" noProof="1">
                <a:solidFill>
                  <a:schemeClr val="bg1"/>
                </a:solidFill>
                <a:latin typeface="Arial" panose="02080604020202020204" pitchFamily="34" charset="0"/>
              </a:rPr>
              <a:t> với các hoạt động phá hoại </a:t>
            </a:r>
          </a:p>
          <a:p>
            <a:pPr algn="ctr" eaLnBrk="0" hangingPunct="0"/>
            <a:r>
              <a:rPr sz="2400" noProof="1">
                <a:solidFill>
                  <a:schemeClr val="bg1"/>
                </a:solidFill>
                <a:latin typeface="Arial" panose="02080604020202020204" pitchFamily="34" charset="0"/>
              </a:rPr>
              <a:t>khác từ bên ngoài</a:t>
            </a:r>
            <a:endParaRPr sz="2400" b="1" noProof="1">
              <a:solidFill>
                <a:schemeClr val="bg1"/>
              </a:solidFill>
              <a:latin typeface="Arial" panose="02080604020202020204"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65540">
                                            <p:txEl>
                                              <p:pRg st="0" end="0"/>
                                            </p:txEl>
                                          </p:spTgt>
                                        </p:tgtEl>
                                        <p:attrNameLst>
                                          <p:attrName>style.visibility</p:attrName>
                                        </p:attrNameLst>
                                      </p:cBhvr>
                                      <p:to>
                                        <p:strVal val="visible"/>
                                      </p:to>
                                    </p:set>
                                  </p:childTnLst>
                                </p:cTn>
                              </p:par>
                            </p:childTnLst>
                          </p:cTn>
                        </p:par>
                        <p:par>
                          <p:cTn id="7" fill="hold" nodeType="afterGroup">
                            <p:stCondLst>
                              <p:cond delay="4050"/>
                            </p:stCondLst>
                            <p:childTnLst>
                              <p:par>
                                <p:cTn id="8" presetID="4" presetClass="entr" presetSubtype="32" fill="hold" grpId="0" nodeType="afterEffect">
                                  <p:stCondLst>
                                    <p:cond delay="0"/>
                                  </p:stCondLst>
                                  <p:childTnLst>
                                    <p:set>
                                      <p:cBhvr>
                                        <p:cTn id="9" dur="1" fill="hold">
                                          <p:stCondLst>
                                            <p:cond delay="0"/>
                                          </p:stCondLst>
                                        </p:cTn>
                                        <p:tgtEl>
                                          <p:spTgt spid="65541"/>
                                        </p:tgtEl>
                                        <p:attrNameLst>
                                          <p:attrName>style.visibility</p:attrName>
                                        </p:attrNameLst>
                                      </p:cBhvr>
                                      <p:to>
                                        <p:strVal val="visible"/>
                                      </p:to>
                                    </p:set>
                                    <p:animEffect transition="in" filter="box(out)">
                                      <p:cBhvr>
                                        <p:cTn id="10" dur="500"/>
                                        <p:tgtEl>
                                          <p:spTgt spid="65541"/>
                                        </p:tgtEl>
                                      </p:cBhvr>
                                    </p:animEffect>
                                  </p:childTnLst>
                                </p:cTn>
                              </p:par>
                            </p:childTnLst>
                          </p:cTn>
                        </p:par>
                        <p:par>
                          <p:cTn id="11" fill="hold" nodeType="afterGroup">
                            <p:stCondLst>
                              <p:cond delay="4550"/>
                            </p:stCondLst>
                            <p:childTnLst>
                              <p:par>
                                <p:cTn id="12" presetID="4" presetClass="entr" presetSubtype="32" fill="hold" grpId="0" nodeType="afterEffect">
                                  <p:stCondLst>
                                    <p:cond delay="0"/>
                                  </p:stCondLst>
                                  <p:childTnLst>
                                    <p:set>
                                      <p:cBhvr>
                                        <p:cTn id="13" dur="1" fill="hold">
                                          <p:stCondLst>
                                            <p:cond delay="0"/>
                                          </p:stCondLst>
                                        </p:cTn>
                                        <p:tgtEl>
                                          <p:spTgt spid="65546"/>
                                        </p:tgtEl>
                                        <p:attrNameLst>
                                          <p:attrName>style.visibility</p:attrName>
                                        </p:attrNameLst>
                                      </p:cBhvr>
                                      <p:to>
                                        <p:strVal val="visible"/>
                                      </p:to>
                                    </p:set>
                                    <p:animEffect transition="in" filter="box(out)">
                                      <p:cBhvr>
                                        <p:cTn id="14" dur="500"/>
                                        <p:tgtEl>
                                          <p:spTgt spid="65546"/>
                                        </p:tgtEl>
                                      </p:cBhvr>
                                    </p:animEffect>
                                  </p:childTnLst>
                                </p:cTn>
                              </p:par>
                            </p:childTnLst>
                          </p:cTn>
                        </p:par>
                        <p:par>
                          <p:cTn id="15" fill="hold" nodeType="afterGroup">
                            <p:stCondLst>
                              <p:cond delay="5050"/>
                            </p:stCondLst>
                            <p:childTnLst>
                              <p:par>
                                <p:cTn id="16" presetID="4" presetClass="entr" presetSubtype="3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ox(out)">
                                      <p:cBhvr>
                                        <p:cTn id="18" dur="500"/>
                                        <p:tgtEl>
                                          <p:spTgt spid="27"/>
                                        </p:tgtEl>
                                      </p:cBhvr>
                                    </p:animEffect>
                                  </p:childTnLst>
                                </p:cTn>
                              </p:par>
                            </p:childTnLst>
                          </p:cTn>
                        </p:par>
                        <p:par>
                          <p:cTn id="19" fill="hold" nodeType="afterGroup">
                            <p:stCondLst>
                              <p:cond delay="5550"/>
                            </p:stCondLst>
                            <p:childTnLst>
                              <p:par>
                                <p:cTn id="20" presetID="4" presetClass="entr" presetSubtype="3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ou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autoUpdateAnimBg="0"/>
      <p:bldP spid="65541" grpId="0" animBg="1" autoUpdateAnimBg="0"/>
      <p:bldP spid="65546" grpId="0" animBg="1" autoUpdateAnimBg="0"/>
      <p:bldP spid="27" grpId="0" animBg="1" autoUpdateAnimBg="0"/>
      <p:bldP spid="2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Text Box 4">
            <a:extLst>
              <a:ext uri="{FF2B5EF4-FFF2-40B4-BE49-F238E27FC236}">
                <a16:creationId xmlns:a16="http://schemas.microsoft.com/office/drawing/2014/main" id="{F5F2BF49-6635-4D86-94DB-6FF5A6DF89CE}"/>
              </a:ext>
            </a:extLst>
          </p:cNvPr>
          <p:cNvSpPr txBox="1">
            <a:spLocks noChangeArrowheads="1"/>
          </p:cNvSpPr>
          <p:nvPr/>
        </p:nvSpPr>
        <p:spPr bwMode="auto">
          <a:xfrm>
            <a:off x="1325563" y="762000"/>
            <a:ext cx="7543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sz="2200"/>
              <a:t>CTND BVTQ “l</a:t>
            </a:r>
            <a:r>
              <a:rPr lang="en-US" altLang="en-US" sz="2200">
                <a:cs typeface="Arial" panose="020B0604020202020204" pitchFamily="34" charset="0"/>
              </a:rPr>
              <a:t>à</a:t>
            </a:r>
            <a:r>
              <a:rPr lang="en-US" altLang="en-US" sz="2200"/>
              <a:t> cuộc chiến tranh chính nghĩa, tự vệ cách mạng, nhằm bảo vệ độc lập, tự do của dân tộc, bảo vệ ĐLCQ, thống nhất v</a:t>
            </a:r>
            <a:r>
              <a:rPr lang="en-US" altLang="en-US" sz="2200">
                <a:cs typeface="Arial" panose="020B0604020202020204" pitchFamily="34" charset="0"/>
              </a:rPr>
              <a:t>à</a:t>
            </a:r>
            <a:r>
              <a:rPr lang="en-US" altLang="en-US" sz="2200"/>
              <a:t> TVLT của đất nước, bảo vệ Đảng, bảo vệ chế độ, bảo vệ nhân dân” l</a:t>
            </a:r>
            <a:r>
              <a:rPr lang="en-US" altLang="en-US" sz="2200">
                <a:cs typeface="Arial" panose="020B0604020202020204" pitchFamily="34" charset="0"/>
              </a:rPr>
              <a:t>à</a:t>
            </a:r>
            <a:r>
              <a:rPr lang="en-US" altLang="en-US" sz="2200"/>
              <a:t> một nội dung của:</a:t>
            </a:r>
            <a:endParaRPr lang="en-US" altLang="en-US" sz="2200">
              <a:cs typeface="Arial" panose="020B0604020202020204" pitchFamily="34" charset="0"/>
            </a:endParaRPr>
          </a:p>
        </p:txBody>
      </p:sp>
      <p:sp>
        <p:nvSpPr>
          <p:cNvPr id="26626" name="AutoShape 5">
            <a:extLst>
              <a:ext uri="{FF2B5EF4-FFF2-40B4-BE49-F238E27FC236}">
                <a16:creationId xmlns:a16="http://schemas.microsoft.com/office/drawing/2014/main" id="{1D71494F-C92E-49F7-B15C-B1E413C64E8E}"/>
              </a:ext>
            </a:extLst>
          </p:cNvPr>
          <p:cNvSpPr>
            <a:spLocks noChangeArrowheads="1"/>
          </p:cNvSpPr>
          <p:nvPr/>
        </p:nvSpPr>
        <p:spPr bwMode="auto">
          <a:xfrm>
            <a:off x="4724400" y="4191000"/>
            <a:ext cx="41910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D. Tính chất của </a:t>
            </a:r>
          </a:p>
          <a:p>
            <a:pPr algn="ctr"/>
            <a:r>
              <a:rPr lang="en-US" altLang="en-US" sz="2000">
                <a:solidFill>
                  <a:schemeClr val="bg1"/>
                </a:solidFill>
              </a:rPr>
              <a:t>chiến tranh nhân dân</a:t>
            </a:r>
          </a:p>
          <a:p>
            <a:pPr algn="ctr"/>
            <a:r>
              <a:rPr lang="en-US" altLang="en-US" sz="2000">
                <a:solidFill>
                  <a:schemeClr val="bg1"/>
                </a:solidFill>
              </a:rPr>
              <a:t> bảo vệ Tổ quốc</a:t>
            </a:r>
            <a:endParaRPr lang="en-US" altLang="en-US" sz="2000">
              <a:solidFill>
                <a:schemeClr val="bg1"/>
              </a:solidFill>
              <a:cs typeface="Arial" panose="020B0604020202020204" pitchFamily="34" charset="0"/>
            </a:endParaRPr>
          </a:p>
        </p:txBody>
      </p:sp>
      <p:sp>
        <p:nvSpPr>
          <p:cNvPr id="26627" name="AutoShape 13">
            <a:extLst>
              <a:ext uri="{FF2B5EF4-FFF2-40B4-BE49-F238E27FC236}">
                <a16:creationId xmlns:a16="http://schemas.microsoft.com/office/drawing/2014/main" id="{0A434E79-F025-4B24-8886-9714FDB895FB}"/>
              </a:ext>
            </a:extLst>
          </p:cNvPr>
          <p:cNvSpPr>
            <a:spLocks noChangeArrowheads="1"/>
          </p:cNvSpPr>
          <p:nvPr/>
        </p:nvSpPr>
        <p:spPr bwMode="auto">
          <a:xfrm>
            <a:off x="4724400" y="2286000"/>
            <a:ext cx="4191000" cy="1616075"/>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700">
                <a:solidFill>
                  <a:schemeClr val="bg1"/>
                </a:solidFill>
              </a:rPr>
              <a:t>B. Đặc điểm của</a:t>
            </a:r>
          </a:p>
          <a:p>
            <a:pPr algn="ctr" eaLnBrk="0" hangingPunct="0"/>
            <a:r>
              <a:rPr lang="en-US" altLang="en-US" sz="2700">
                <a:solidFill>
                  <a:schemeClr val="bg1"/>
                </a:solidFill>
              </a:rPr>
              <a:t>chiến tranh nhân dân</a:t>
            </a:r>
          </a:p>
          <a:p>
            <a:pPr algn="ctr" eaLnBrk="0" hangingPunct="0"/>
            <a:r>
              <a:rPr lang="en-US" altLang="en-US" sz="2700">
                <a:solidFill>
                  <a:schemeClr val="bg1"/>
                </a:solidFill>
              </a:rPr>
              <a:t>bảo vệ Tổ quốc</a:t>
            </a:r>
            <a:endParaRPr lang="vi-VN" altLang="en-US" sz="2700">
              <a:solidFill>
                <a:schemeClr val="bg1"/>
              </a:solidFill>
              <a:cs typeface="Arial" panose="020B0604020202020204" pitchFamily="34" charset="0"/>
            </a:endParaRPr>
          </a:p>
        </p:txBody>
      </p:sp>
      <p:sp>
        <p:nvSpPr>
          <p:cNvPr id="26628" name="AutoShape 13">
            <a:extLst>
              <a:ext uri="{FF2B5EF4-FFF2-40B4-BE49-F238E27FC236}">
                <a16:creationId xmlns:a16="http://schemas.microsoft.com/office/drawing/2014/main" id="{3DC312BD-4073-42B3-BA3C-1A56DBE67775}"/>
              </a:ext>
            </a:extLst>
          </p:cNvPr>
          <p:cNvSpPr>
            <a:spLocks noChangeArrowheads="1"/>
          </p:cNvSpPr>
          <p:nvPr/>
        </p:nvSpPr>
        <p:spPr bwMode="auto">
          <a:xfrm>
            <a:off x="228600" y="2286000"/>
            <a:ext cx="4191000" cy="1616075"/>
          </a:xfrm>
          <a:prstGeom prst="flowChartTerminator">
            <a:avLst/>
          </a:prstGeom>
          <a:solidFill>
            <a:schemeClr val="accent2"/>
          </a:solidFill>
          <a:ln w="9525">
            <a:solidFill>
              <a:srgbClr val="3366FF"/>
            </a:solidFill>
            <a:miter lim="800000"/>
            <a:headEnd/>
            <a:tailEnd/>
          </a:ln>
        </p:spPr>
        <p:txBody>
          <a:bodyPr wrap="none" anchor="ctr"/>
          <a:lstStyle/>
          <a:p>
            <a:pPr algn="ctr"/>
            <a:r>
              <a:rPr lang="en-US" altLang="en-US" sz="2700">
                <a:solidFill>
                  <a:schemeClr val="bg1"/>
                </a:solidFill>
              </a:rPr>
              <a:t>A. Đặc trưng nền </a:t>
            </a:r>
          </a:p>
          <a:p>
            <a:pPr algn="ctr"/>
            <a:r>
              <a:rPr lang="en-US" altLang="en-US" sz="2700">
                <a:solidFill>
                  <a:schemeClr val="bg1"/>
                </a:solidFill>
              </a:rPr>
              <a:t>quốc phòng to</a:t>
            </a:r>
            <a:r>
              <a:rPr lang="en-US" altLang="en-US" sz="2700">
                <a:solidFill>
                  <a:schemeClr val="bg1"/>
                </a:solidFill>
                <a:cs typeface="Arial" panose="020B0604020202020204" pitchFamily="34" charset="0"/>
              </a:rPr>
              <a:t>à</a:t>
            </a:r>
            <a:r>
              <a:rPr lang="en-US" altLang="en-US" sz="2700">
                <a:solidFill>
                  <a:schemeClr val="bg1"/>
                </a:solidFill>
              </a:rPr>
              <a:t>n dân, </a:t>
            </a:r>
          </a:p>
          <a:p>
            <a:pPr algn="ctr"/>
            <a:r>
              <a:rPr lang="en-US" altLang="en-US" sz="2700">
                <a:solidFill>
                  <a:schemeClr val="bg1"/>
                </a:solidFill>
              </a:rPr>
              <a:t>an ninh nhân dân</a:t>
            </a:r>
            <a:endParaRPr lang="en-US" altLang="en-US" sz="2700">
              <a:solidFill>
                <a:schemeClr val="bg1"/>
              </a:solidFill>
              <a:cs typeface="Arial" panose="020B0604020202020204" pitchFamily="34" charset="0"/>
            </a:endParaRPr>
          </a:p>
        </p:txBody>
      </p:sp>
      <p:sp>
        <p:nvSpPr>
          <p:cNvPr id="26629" name="AutoShape 13">
            <a:extLst>
              <a:ext uri="{FF2B5EF4-FFF2-40B4-BE49-F238E27FC236}">
                <a16:creationId xmlns:a16="http://schemas.microsoft.com/office/drawing/2014/main" id="{5F8C08E6-7151-4211-A1AA-422176724826}"/>
              </a:ext>
            </a:extLst>
          </p:cNvPr>
          <p:cNvSpPr>
            <a:spLocks noChangeArrowheads="1"/>
          </p:cNvSpPr>
          <p:nvPr/>
        </p:nvSpPr>
        <p:spPr bwMode="auto">
          <a:xfrm>
            <a:off x="228600" y="4191000"/>
            <a:ext cx="4191000" cy="1616075"/>
          </a:xfrm>
          <a:prstGeom prst="flowChartTerminator">
            <a:avLst/>
          </a:prstGeom>
          <a:solidFill>
            <a:schemeClr val="accent2"/>
          </a:solidFill>
          <a:ln w="9525">
            <a:solidFill>
              <a:srgbClr val="3366FF"/>
            </a:solidFill>
            <a:miter lim="800000"/>
            <a:headEnd/>
            <a:tailEnd/>
          </a:ln>
        </p:spPr>
        <p:txBody>
          <a:bodyPr wrap="none" anchor="ctr"/>
          <a:lstStyle/>
          <a:p>
            <a:pPr algn="ctr" eaLnBrk="0" hangingPunct="0"/>
            <a:r>
              <a:rPr lang="en-US" altLang="en-US" sz="2700">
                <a:solidFill>
                  <a:schemeClr val="bg1"/>
                </a:solidFill>
              </a:rPr>
              <a:t>C. Quan điểm về </a:t>
            </a:r>
          </a:p>
          <a:p>
            <a:pPr algn="ctr" eaLnBrk="0" hangingPunct="0"/>
            <a:r>
              <a:rPr lang="en-US" altLang="en-US" sz="2700">
                <a:solidFill>
                  <a:schemeClr val="bg1"/>
                </a:solidFill>
              </a:rPr>
              <a:t>chiến tranh nhân dân </a:t>
            </a:r>
          </a:p>
          <a:p>
            <a:pPr algn="ctr" eaLnBrk="0" hangingPunct="0"/>
            <a:r>
              <a:rPr lang="en-US" altLang="en-US" sz="2700">
                <a:solidFill>
                  <a:schemeClr val="bg1"/>
                </a:solidFill>
              </a:rPr>
              <a:t>bảo vệ Tổ quốc</a:t>
            </a:r>
            <a:endParaRPr lang="vi-VN" altLang="en-US" sz="2700">
              <a:solidFill>
                <a:schemeClr val="bg1"/>
              </a:solidFill>
              <a:cs typeface="Arial" panose="020B0604020202020204" pitchFamily="34" charset="0"/>
            </a:endParaRPr>
          </a:p>
        </p:txBody>
      </p:sp>
      <p:sp>
        <p:nvSpPr>
          <p:cNvPr id="26630" name="Rectangle: Rounded Corners 7">
            <a:extLst>
              <a:ext uri="{FF2B5EF4-FFF2-40B4-BE49-F238E27FC236}">
                <a16:creationId xmlns:a16="http://schemas.microsoft.com/office/drawing/2014/main" id="{5B84F14A-E309-47AD-97D5-B9C3D7D868EC}"/>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07</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Text Box 4">
            <a:extLst>
              <a:ext uri="{FF2B5EF4-FFF2-40B4-BE49-F238E27FC236}">
                <a16:creationId xmlns:a16="http://schemas.microsoft.com/office/drawing/2014/main" id="{6829D39C-30FD-42D0-AC85-25F5CF807C60}"/>
              </a:ext>
            </a:extLst>
          </p:cNvPr>
          <p:cNvSpPr txBox="1">
            <a:spLocks noChangeArrowheads="1"/>
          </p:cNvSpPr>
          <p:nvPr/>
        </p:nvSpPr>
        <p:spPr bwMode="auto">
          <a:xfrm>
            <a:off x="1825625" y="868363"/>
            <a:ext cx="6477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200"/>
              <a:t>Muốn tiến h</a:t>
            </a:r>
            <a:r>
              <a:rPr lang="en-US" altLang="en-US" sz="3200">
                <a:cs typeface="Arial" panose="020B0604020202020204" pitchFamily="34" charset="0"/>
              </a:rPr>
              <a:t>à</a:t>
            </a:r>
            <a:r>
              <a:rPr lang="en-US" altLang="en-US" sz="3200"/>
              <a:t>nh chiến tranh nhân dân thắng lợi, chúng ta phải:</a:t>
            </a:r>
            <a:endParaRPr lang="en-US" altLang="en-US" sz="3200" b="1">
              <a:cs typeface="Arial" panose="020B0604020202020204" pitchFamily="34" charset="0"/>
            </a:endParaRPr>
          </a:p>
        </p:txBody>
      </p:sp>
      <p:sp>
        <p:nvSpPr>
          <p:cNvPr id="28674" name="AutoShape 5">
            <a:extLst>
              <a:ext uri="{FF2B5EF4-FFF2-40B4-BE49-F238E27FC236}">
                <a16:creationId xmlns:a16="http://schemas.microsoft.com/office/drawing/2014/main" id="{BAD6719E-7218-4B04-B141-DB85DD6374C7}"/>
              </a:ext>
            </a:extLst>
          </p:cNvPr>
          <p:cNvSpPr>
            <a:spLocks noChangeArrowheads="1"/>
          </p:cNvSpPr>
          <p:nvPr/>
        </p:nvSpPr>
        <p:spPr bwMode="auto">
          <a:xfrm>
            <a:off x="228600" y="4191000"/>
            <a:ext cx="41910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C. Tổ chức thế trận </a:t>
            </a:r>
          </a:p>
          <a:p>
            <a:pPr algn="ctr"/>
            <a:r>
              <a:rPr lang="en-US" altLang="en-US" sz="2000">
                <a:solidFill>
                  <a:schemeClr val="bg1"/>
                </a:solidFill>
              </a:rPr>
              <a:t>chiến tranh nhân dân</a:t>
            </a:r>
            <a:endParaRPr lang="en-US" altLang="en-US" sz="2000">
              <a:solidFill>
                <a:schemeClr val="bg1"/>
              </a:solidFill>
              <a:cs typeface="Arial" panose="020B0604020202020204" pitchFamily="34" charset="0"/>
            </a:endParaRPr>
          </a:p>
        </p:txBody>
      </p:sp>
      <p:sp>
        <p:nvSpPr>
          <p:cNvPr id="65546" name="AutoShape 10">
            <a:extLst>
              <a:ext uri="{FF2B5EF4-FFF2-40B4-BE49-F238E27FC236}">
                <a16:creationId xmlns:a16="http://schemas.microsoft.com/office/drawing/2014/main" id="{2ED391D0-D7B6-425A-B2EC-26C1A7722448}"/>
              </a:ext>
            </a:extLst>
          </p:cNvPr>
          <p:cNvSpPr>
            <a:spLocks noChangeArrowheads="1"/>
          </p:cNvSpPr>
          <p:nvPr/>
        </p:nvSpPr>
        <p:spPr bwMode="auto">
          <a:xfrm>
            <a:off x="228600" y="2286000"/>
            <a:ext cx="4191000" cy="1600200"/>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0" hangingPunct="0"/>
            <a:r>
              <a:rPr lang="en-US" altLang="zh-CN" sz="2600">
                <a:solidFill>
                  <a:srgbClr val="FFFFFF"/>
                </a:solidFill>
                <a:ea typeface="SimSun" panose="02010600030101010101" pitchFamily="2" charset="-122"/>
              </a:rPr>
              <a:t>A. Tổ chức lực lượng </a:t>
            </a:r>
          </a:p>
          <a:p>
            <a:pPr algn="ctr" eaLnBrk="0" hangingPunct="0"/>
            <a:r>
              <a:rPr lang="en-US" altLang="zh-CN" sz="2600">
                <a:solidFill>
                  <a:srgbClr val="FFFFFF"/>
                </a:solidFill>
                <a:ea typeface="SimSun" panose="02010600030101010101" pitchFamily="2" charset="-122"/>
              </a:rPr>
              <a:t>toàn dân đánh giặc</a:t>
            </a:r>
            <a:endParaRPr lang="vi-VN" altLang="en-US" sz="2600">
              <a:solidFill>
                <a:srgbClr val="FFFFFF"/>
              </a:solidFill>
            </a:endParaRPr>
          </a:p>
        </p:txBody>
      </p:sp>
      <p:sp>
        <p:nvSpPr>
          <p:cNvPr id="27" name="AutoShape 10">
            <a:extLst>
              <a:ext uri="{FF2B5EF4-FFF2-40B4-BE49-F238E27FC236}">
                <a16:creationId xmlns:a16="http://schemas.microsoft.com/office/drawing/2014/main" id="{65E18D9A-5A99-436F-B10A-20D24DEDE0C3}"/>
              </a:ext>
            </a:extLst>
          </p:cNvPr>
          <p:cNvSpPr>
            <a:spLocks noChangeArrowheads="1"/>
          </p:cNvSpPr>
          <p:nvPr/>
        </p:nvSpPr>
        <p:spPr bwMode="auto">
          <a:xfrm>
            <a:off x="4648200" y="2286000"/>
            <a:ext cx="4267200" cy="1600200"/>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zh-CN" sz="2600">
                <a:solidFill>
                  <a:srgbClr val="FFFFFF"/>
                </a:solidFill>
                <a:ea typeface="SimSun" panose="02010600030101010101" pitchFamily="2" charset="-122"/>
              </a:rPr>
              <a:t>B. Tổ chức thế trận địa</a:t>
            </a:r>
          </a:p>
          <a:p>
            <a:pPr algn="ctr"/>
            <a:r>
              <a:rPr lang="en-US" altLang="zh-CN" sz="2600">
                <a:solidFill>
                  <a:srgbClr val="FFFFFF"/>
                </a:solidFill>
                <a:ea typeface="SimSun" panose="02010600030101010101" pitchFamily="2" charset="-122"/>
              </a:rPr>
              <a:t>đánh giặc ở địa phương</a:t>
            </a:r>
            <a:endParaRPr lang="en-US" altLang="zh-CN" sz="2600">
              <a:solidFill>
                <a:schemeClr val="bg1"/>
              </a:solidFill>
              <a:ea typeface="SimSun" panose="02010600030101010101" pitchFamily="2" charset="-122"/>
            </a:endParaRPr>
          </a:p>
        </p:txBody>
      </p:sp>
      <p:sp>
        <p:nvSpPr>
          <p:cNvPr id="28" name="AutoShape 10">
            <a:extLst>
              <a:ext uri="{FF2B5EF4-FFF2-40B4-BE49-F238E27FC236}">
                <a16:creationId xmlns:a16="http://schemas.microsoft.com/office/drawing/2014/main" id="{72CD8AAC-E04B-4AAE-A28F-BF03567F60F6}"/>
              </a:ext>
            </a:extLst>
          </p:cNvPr>
          <p:cNvSpPr>
            <a:spLocks noChangeArrowheads="1"/>
          </p:cNvSpPr>
          <p:nvPr/>
        </p:nvSpPr>
        <p:spPr bwMode="auto">
          <a:xfrm>
            <a:off x="4724400" y="4191000"/>
            <a:ext cx="4191000" cy="1600200"/>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altLang="zh-CN" sz="2600">
                <a:solidFill>
                  <a:srgbClr val="FFFFFF"/>
                </a:solidFill>
                <a:ea typeface="SimSun" panose="02010600030101010101" pitchFamily="2" charset="-122"/>
              </a:rPr>
              <a:t>D. Tổ chức thế và lực </a:t>
            </a:r>
          </a:p>
          <a:p>
            <a:pPr algn="ctr"/>
            <a:r>
              <a:rPr lang="en-US" altLang="zh-CN" sz="2600">
                <a:solidFill>
                  <a:srgbClr val="FFFFFF"/>
                </a:solidFill>
                <a:ea typeface="SimSun" panose="02010600030101010101" pitchFamily="2" charset="-122"/>
              </a:rPr>
              <a:t>khu vực phòng thủ</a:t>
            </a:r>
            <a:endParaRPr lang="en-US" altLang="zh-CN" sz="2600">
              <a:solidFill>
                <a:schemeClr val="bg1"/>
              </a:solidFill>
              <a:ea typeface="SimSun" panose="02010600030101010101" pitchFamily="2" charset="-122"/>
            </a:endParaRPr>
          </a:p>
        </p:txBody>
      </p:sp>
      <p:sp>
        <p:nvSpPr>
          <p:cNvPr id="28678" name="Rectangle: Rounded Corners 7">
            <a:extLst>
              <a:ext uri="{FF2B5EF4-FFF2-40B4-BE49-F238E27FC236}">
                <a16:creationId xmlns:a16="http://schemas.microsoft.com/office/drawing/2014/main" id="{5421F693-3A2D-4700-AD10-33581EC5CEA4}"/>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08</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Text Box 4">
            <a:extLst>
              <a:ext uri="{FF2B5EF4-FFF2-40B4-BE49-F238E27FC236}">
                <a16:creationId xmlns:a16="http://schemas.microsoft.com/office/drawing/2014/main" id="{98A30CB8-C78C-41F1-A5E0-4597FFA6C2EB}"/>
              </a:ext>
            </a:extLst>
          </p:cNvPr>
          <p:cNvSpPr txBox="1">
            <a:spLocks noChangeArrowheads="1"/>
          </p:cNvSpPr>
          <p:nvPr/>
        </p:nvSpPr>
        <p:spPr bwMode="auto">
          <a:xfrm>
            <a:off x="1447800" y="914400"/>
            <a:ext cx="7162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spcBef>
                <a:spcPct val="20000"/>
              </a:spcBef>
            </a:pPr>
            <a:r>
              <a:rPr lang="en-US" altLang="en-US" sz="3200"/>
              <a:t>Để tiến h</a:t>
            </a:r>
            <a:r>
              <a:rPr lang="en-US" altLang="en-US" sz="3200">
                <a:cs typeface="Arial" panose="020B0604020202020204" pitchFamily="34" charset="0"/>
              </a:rPr>
              <a:t>à</a:t>
            </a:r>
            <a:r>
              <a:rPr lang="en-US" altLang="en-US" sz="3200"/>
              <a:t>nh CTND BVTQ, quan điểm của Đảng ta l</a:t>
            </a:r>
            <a:r>
              <a:rPr lang="en-US" altLang="en-US" sz="3200">
                <a:cs typeface="Arial" panose="020B0604020202020204" pitchFamily="34" charset="0"/>
              </a:rPr>
              <a:t>à</a:t>
            </a:r>
            <a:r>
              <a:rPr lang="en-US" altLang="en-US" sz="3200"/>
              <a:t> phải chuẩn bị mọi mặt:</a:t>
            </a:r>
            <a:endParaRPr lang="en-US" altLang="en-US" sz="3200">
              <a:cs typeface="Arial" panose="020B0604020202020204" pitchFamily="34" charset="0"/>
            </a:endParaRPr>
          </a:p>
        </p:txBody>
      </p:sp>
      <p:sp>
        <p:nvSpPr>
          <p:cNvPr id="30722" name="AutoShape 5">
            <a:extLst>
              <a:ext uri="{FF2B5EF4-FFF2-40B4-BE49-F238E27FC236}">
                <a16:creationId xmlns:a16="http://schemas.microsoft.com/office/drawing/2014/main" id="{3FD42267-9B2E-402F-B055-965E4B767705}"/>
              </a:ext>
            </a:extLst>
          </p:cNvPr>
          <p:cNvSpPr>
            <a:spLocks noChangeArrowheads="1"/>
          </p:cNvSpPr>
          <p:nvPr/>
        </p:nvSpPr>
        <p:spPr bwMode="auto">
          <a:xfrm>
            <a:off x="228600" y="2286000"/>
            <a:ext cx="4191000" cy="1600200"/>
          </a:xfrm>
          <a:prstGeom prst="flowChartTerminator">
            <a:avLst/>
          </a:prstGeom>
          <a:solidFill>
            <a:srgbClr val="92D050"/>
          </a:solidFill>
          <a:ln w="9525">
            <a:solidFill>
              <a:srgbClr val="3366FF"/>
            </a:solidFill>
            <a:miter lim="800000"/>
            <a:headEnd/>
            <a:tailEnd/>
          </a:ln>
        </p:spPr>
        <p:txBody>
          <a:bodyPr wrap="none" anchor="ctr"/>
          <a:lstStyle/>
          <a:p>
            <a:pPr algn="ctr"/>
            <a:r>
              <a:rPr lang="en-US" altLang="en-US" sz="2000">
                <a:solidFill>
                  <a:schemeClr val="bg1"/>
                </a:solidFill>
              </a:rPr>
              <a:t>A. Trên cả nước cũng </a:t>
            </a:r>
          </a:p>
          <a:p>
            <a:pPr algn="ctr"/>
            <a:r>
              <a:rPr lang="en-US" altLang="en-US" sz="2000">
                <a:solidFill>
                  <a:schemeClr val="bg1"/>
                </a:solidFill>
              </a:rPr>
              <a:t>như từng khu vực để </a:t>
            </a:r>
          </a:p>
          <a:p>
            <a:pPr algn="ctr"/>
            <a:r>
              <a:rPr lang="en-US" altLang="en-US" sz="2000">
                <a:solidFill>
                  <a:schemeClr val="bg1"/>
                </a:solidFill>
              </a:rPr>
              <a:t>đủ sức đánh lâu d</a:t>
            </a:r>
            <a:r>
              <a:rPr lang="en-US" altLang="en-US" sz="2000">
                <a:solidFill>
                  <a:schemeClr val="bg1"/>
                </a:solidFill>
                <a:cs typeface="Arial" panose="020B0604020202020204" pitchFamily="34" charset="0"/>
              </a:rPr>
              <a:t>à</a:t>
            </a:r>
            <a:r>
              <a:rPr lang="en-US" altLang="en-US" sz="2000">
                <a:solidFill>
                  <a:schemeClr val="bg1"/>
                </a:solidFill>
              </a:rPr>
              <a:t>i</a:t>
            </a:r>
            <a:endParaRPr lang="en-US" altLang="en-US" sz="2000">
              <a:solidFill>
                <a:schemeClr val="bg1"/>
              </a:solidFill>
              <a:cs typeface="Arial" panose="020B0604020202020204" pitchFamily="34" charset="0"/>
            </a:endParaRPr>
          </a:p>
        </p:txBody>
      </p:sp>
      <p:sp>
        <p:nvSpPr>
          <p:cNvPr id="65549" name="AutoShape 13">
            <a:extLst>
              <a:ext uri="{FF2B5EF4-FFF2-40B4-BE49-F238E27FC236}">
                <a16:creationId xmlns:a16="http://schemas.microsoft.com/office/drawing/2014/main" id="{37FB82A2-34C3-41F2-A356-B8C2E15ABF8A}"/>
              </a:ext>
            </a:extLst>
          </p:cNvPr>
          <p:cNvSpPr>
            <a:spLocks noChangeArrowheads="1"/>
          </p:cNvSpPr>
          <p:nvPr/>
        </p:nvSpPr>
        <p:spPr bwMode="auto">
          <a:xfrm>
            <a:off x="254000" y="4191000"/>
            <a:ext cx="4165600" cy="1600200"/>
          </a:xfrm>
          <a:prstGeom prst="flowChartTerminator">
            <a:avLst/>
          </a:prstGeom>
          <a:solidFill>
            <a:schemeClr val="accent6"/>
          </a:solidFill>
          <a:ln w="9525">
            <a:solidFill>
              <a:srgbClr val="3366FF"/>
            </a:solidFill>
            <a:miter lim="800000"/>
          </a:ln>
        </p:spPr>
        <p:txBody>
          <a:bodyPr wrap="none" anchor="ctr"/>
          <a:lstStyle/>
          <a:p>
            <a:pPr algn="ctr"/>
            <a:r>
              <a:rPr lang="en-US" altLang="zh-CN" sz="2600">
                <a:solidFill>
                  <a:schemeClr val="bg1"/>
                </a:solidFill>
                <a:ea typeface="SimSun" panose="02010600030101010101" pitchFamily="2" charset="-122"/>
              </a:rPr>
              <a:t>C. Chu đáo, toàn diện, </a:t>
            </a:r>
          </a:p>
          <a:p>
            <a:pPr algn="ctr"/>
            <a:r>
              <a:rPr lang="en-US" altLang="zh-CN" sz="2600">
                <a:solidFill>
                  <a:schemeClr val="bg1"/>
                </a:solidFill>
                <a:ea typeface="SimSun" panose="02010600030101010101" pitchFamily="2" charset="-122"/>
              </a:rPr>
              <a:t>rộng khắp để đủ sức </a:t>
            </a:r>
          </a:p>
          <a:p>
            <a:pPr algn="ctr"/>
            <a:r>
              <a:rPr lang="en-US" altLang="zh-CN" sz="2600">
                <a:solidFill>
                  <a:schemeClr val="bg1"/>
                </a:solidFill>
                <a:ea typeface="SimSun" panose="02010600030101010101" pitchFamily="2" charset="-122"/>
              </a:rPr>
              <a:t>đánh lâu dài</a:t>
            </a:r>
            <a:endParaRPr lang="en-US" altLang="zh-CN" sz="2600">
              <a:solidFill>
                <a:schemeClr val="bg1"/>
              </a:solidFill>
              <a:latin typeface="Times New Roman" panose="02020603050405020304" pitchFamily="18" charset="0"/>
              <a:ea typeface="SimSun" panose="02010600030101010101" pitchFamily="2" charset="-122"/>
            </a:endParaRPr>
          </a:p>
        </p:txBody>
      </p:sp>
      <p:sp>
        <p:nvSpPr>
          <p:cNvPr id="27" name="AutoShape 13">
            <a:extLst>
              <a:ext uri="{FF2B5EF4-FFF2-40B4-BE49-F238E27FC236}">
                <a16:creationId xmlns:a16="http://schemas.microsoft.com/office/drawing/2014/main" id="{9BA74496-D42F-4FBE-AE9B-39516B419373}"/>
              </a:ext>
            </a:extLst>
          </p:cNvPr>
          <p:cNvSpPr>
            <a:spLocks noChangeArrowheads="1"/>
          </p:cNvSpPr>
          <p:nvPr/>
        </p:nvSpPr>
        <p:spPr bwMode="auto">
          <a:xfrm>
            <a:off x="4648200" y="2286000"/>
            <a:ext cx="4267200" cy="1606550"/>
          </a:xfrm>
          <a:prstGeom prst="flowChartTerminator">
            <a:avLst/>
          </a:prstGeom>
          <a:solidFill>
            <a:schemeClr val="accent6"/>
          </a:solidFill>
          <a:ln w="9525">
            <a:solidFill>
              <a:srgbClr val="3366FF"/>
            </a:solidFill>
            <a:miter lim="800000"/>
          </a:ln>
        </p:spPr>
        <p:txBody>
          <a:bodyPr wrap="none" anchor="ctr"/>
          <a:lstStyle/>
          <a:p>
            <a:pPr algn="ctr" eaLnBrk="0" hangingPunct="0"/>
            <a:r>
              <a:rPr lang="en-US" altLang="zh-CN" sz="2600">
                <a:solidFill>
                  <a:schemeClr val="bg1"/>
                </a:solidFill>
                <a:ea typeface="SimSun" panose="02010600030101010101" pitchFamily="2" charset="-122"/>
              </a:rPr>
              <a:t>B. Đầy đủ cả tiềm </a:t>
            </a:r>
          </a:p>
          <a:p>
            <a:pPr algn="ctr" eaLnBrk="0" hangingPunct="0"/>
            <a:r>
              <a:rPr lang="en-US" altLang="zh-CN" sz="2600">
                <a:solidFill>
                  <a:schemeClr val="bg1"/>
                </a:solidFill>
                <a:ea typeface="SimSun" panose="02010600030101010101" pitchFamily="2" charset="-122"/>
              </a:rPr>
              <a:t>lực kinh tế, quân sự, lực</a:t>
            </a:r>
          </a:p>
          <a:p>
            <a:pPr algn="ctr" eaLnBrk="0" hangingPunct="0"/>
            <a:r>
              <a:rPr lang="en-US" altLang="zh-CN" sz="2600">
                <a:solidFill>
                  <a:schemeClr val="bg1"/>
                </a:solidFill>
                <a:ea typeface="SimSun" panose="02010600030101010101" pitchFamily="2" charset="-122"/>
              </a:rPr>
              <a:t>lượng để đánh lâu dài</a:t>
            </a:r>
            <a:endParaRPr lang="vi-VN" altLang="en-US" sz="2600">
              <a:solidFill>
                <a:schemeClr val="bg1"/>
              </a:solidFill>
            </a:endParaRPr>
          </a:p>
        </p:txBody>
      </p:sp>
      <p:sp>
        <p:nvSpPr>
          <p:cNvPr id="28" name="AutoShape 13">
            <a:extLst>
              <a:ext uri="{FF2B5EF4-FFF2-40B4-BE49-F238E27FC236}">
                <a16:creationId xmlns:a16="http://schemas.microsoft.com/office/drawing/2014/main" id="{4AB8FF17-7320-46E2-8962-DDAEF52AD6F8}"/>
              </a:ext>
            </a:extLst>
          </p:cNvPr>
          <p:cNvSpPr>
            <a:spLocks noChangeArrowheads="1"/>
          </p:cNvSpPr>
          <p:nvPr/>
        </p:nvSpPr>
        <p:spPr bwMode="auto">
          <a:xfrm>
            <a:off x="4648200" y="4184650"/>
            <a:ext cx="4267200" cy="1606550"/>
          </a:xfrm>
          <a:prstGeom prst="flowChartTerminator">
            <a:avLst/>
          </a:prstGeom>
          <a:solidFill>
            <a:schemeClr val="accent6"/>
          </a:solidFill>
          <a:ln w="9525">
            <a:solidFill>
              <a:srgbClr val="3366FF"/>
            </a:solidFill>
            <a:miter lim="800000"/>
          </a:ln>
        </p:spPr>
        <p:txBody>
          <a:bodyPr wrap="none" anchor="ctr"/>
          <a:lstStyle/>
          <a:p>
            <a:pPr algn="ctr"/>
            <a:r>
              <a:rPr lang="en-US" altLang="zh-CN" sz="2600">
                <a:solidFill>
                  <a:schemeClr val="bg1"/>
                </a:solidFill>
                <a:ea typeface="SimSun" panose="02010600030101010101" pitchFamily="2" charset="-122"/>
              </a:rPr>
              <a:t>D. Trên tất cả khu vực</a:t>
            </a:r>
          </a:p>
          <a:p>
            <a:pPr algn="ctr"/>
            <a:r>
              <a:rPr lang="en-US" altLang="zh-CN" sz="2600">
                <a:solidFill>
                  <a:schemeClr val="bg1"/>
                </a:solidFill>
                <a:ea typeface="SimSun" panose="02010600030101010101" pitchFamily="2" charset="-122"/>
              </a:rPr>
              <a:t> phòng thủ để đủ sức</a:t>
            </a:r>
          </a:p>
          <a:p>
            <a:pPr algn="ctr"/>
            <a:r>
              <a:rPr lang="en-US" altLang="zh-CN" sz="2600">
                <a:solidFill>
                  <a:schemeClr val="bg1"/>
                </a:solidFill>
                <a:ea typeface="SimSun" panose="02010600030101010101" pitchFamily="2" charset="-122"/>
              </a:rPr>
              <a:t> đánh lâu dài</a:t>
            </a:r>
            <a:endParaRPr lang="en-US" altLang="zh-CN" sz="2600">
              <a:solidFill>
                <a:schemeClr val="bg1"/>
              </a:solidFill>
              <a:latin typeface="Times New Roman" panose="02020603050405020304" pitchFamily="18" charset="0"/>
              <a:ea typeface="SimSun" panose="02010600030101010101" pitchFamily="2" charset="-122"/>
            </a:endParaRPr>
          </a:p>
        </p:txBody>
      </p:sp>
      <p:sp>
        <p:nvSpPr>
          <p:cNvPr id="30726" name="Rectangle: Rounded Corners 7">
            <a:extLst>
              <a:ext uri="{FF2B5EF4-FFF2-40B4-BE49-F238E27FC236}">
                <a16:creationId xmlns:a16="http://schemas.microsoft.com/office/drawing/2014/main" id="{45A3D42B-A0B3-423A-86D6-3FBB09E96D58}"/>
              </a:ext>
            </a:extLst>
          </p:cNvPr>
          <p:cNvSpPr>
            <a:spLocks noChangeArrowheads="1"/>
          </p:cNvSpPr>
          <p:nvPr/>
        </p:nvSpPr>
        <p:spPr bwMode="auto">
          <a:xfrm>
            <a:off x="88900" y="914400"/>
            <a:ext cx="977900" cy="990600"/>
          </a:xfrm>
          <a:prstGeom prst="roundRect">
            <a:avLst>
              <a:gd name="adj" fmla="val 10144"/>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vi-VN" sz="2600" b="1">
                <a:latin typeface="Times New Roman" panose="02020603050405020304" pitchFamily="18" charset="0"/>
              </a:rPr>
              <a:t>CÂU</a:t>
            </a:r>
          </a:p>
          <a:p>
            <a:pPr algn="ctr"/>
            <a:r>
              <a:rPr lang="en-US" altLang="vi-VN" sz="2600" b="1">
                <a:latin typeface="Times New Roman" panose="02020603050405020304" pitchFamily="18" charset="0"/>
              </a:rPr>
              <a:t>09</a:t>
            </a:r>
            <a:endParaRPr lang="vi-VN" altLang="vi-VN" sz="2600" b="1">
              <a:latin typeface="Times New Roman" panose="02020603050405020304" pitchFamily="18" charset="0"/>
              <a:cs typeface="Times New Roman" panose="02020603050405020304" pitchFamily="18" charset="0"/>
            </a:endParaRPr>
          </a:p>
        </p:txBody>
      </p:sp>
    </p:spTree>
  </p:cSld>
  <p:clrMapOvr>
    <a:masterClrMapping/>
  </p:clrMapOvr>
  <p:transition advTm="60000"/>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80604020202020204" pitchFamily="34"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8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6925</Words>
  <Application>Microsoft Office PowerPoint</Application>
  <PresentationFormat>On-screen Show (4:3)</PresentationFormat>
  <Paragraphs>1286</Paragraphs>
  <Slides>64</Slides>
  <Notes>28</Notes>
  <HiddenSlides>0</HiddenSlides>
  <MMClips>36</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8 LY DAO THANH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LH</dc:creator>
  <cp:lastModifiedBy>Ntqhuy2k2@21g.in</cp:lastModifiedBy>
  <cp:revision>570</cp:revision>
  <dcterms:created xsi:type="dcterms:W3CDTF">2009-03-12T22:37:18Z</dcterms:created>
  <dcterms:modified xsi:type="dcterms:W3CDTF">2021-05-24T08:46:16Z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