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sldIdLst>
    <p:sldId id="311"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56"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340" r:id="rId68"/>
    <p:sldId id="341" r:id="rId69"/>
    <p:sldId id="354" r:id="rId70"/>
    <p:sldId id="355" r:id="rId71"/>
    <p:sldId id="357" r:id="rId72"/>
    <p:sldId id="358" r:id="rId73"/>
    <p:sldId id="400" r:id="rId74"/>
    <p:sldId id="401" r:id="rId75"/>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Verdana" panose="020B0604030504040204" pitchFamily="34" charset="0"/>
      <p:regular r:id="rId81"/>
      <p:bold r:id="rId82"/>
      <p:italic r:id="rId83"/>
      <p:boldItalic r:id="rId84"/>
    </p:embeddedFont>
  </p:embeddedFontLst>
  <p:custDataLst>
    <p:tags r:id="rId8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2880">
          <p15:clr>
            <a:srgbClr val="A4A3A4"/>
          </p15:clr>
        </p15:guide>
        <p15:guide id="2" pos="5616">
          <p15:clr>
            <a:srgbClr val="A4A3A4"/>
          </p15:clr>
        </p15:guide>
        <p15:guide id="3" orient="horz"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87065" autoAdjust="0"/>
  </p:normalViewPr>
  <p:slideViewPr>
    <p:cSldViewPr>
      <p:cViewPr varScale="1">
        <p:scale>
          <a:sx n="39" d="100"/>
          <a:sy n="39" d="100"/>
        </p:scale>
        <p:origin x="696" y="48"/>
      </p:cViewPr>
      <p:guideLst>
        <p:guide pos="2880"/>
        <p:guide pos="561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847712-D3D7-4D7C-A199-247D14F4A5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ACA5307A-503C-4277-852D-0E90F7EEAF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F098F4C-ED9F-404E-A16A-00F666EC8B25}"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A03FBC3D-D185-45D7-A874-B5DC4D0953A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FFB0161D-0D52-4A2E-BCD0-9775EECFA33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5ED985E9-0525-4272-907B-CCE31A8E880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54C6B087-BD9F-40C4-8DAE-422243C324E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1C15800-FC0F-4A1A-9149-4FC49165ED82}" type="slidenum">
              <a:rPr lang="vi-VN" altLang="en-US"/>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870A58-DEC7-468C-970D-42051E0644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687F0C6E-52D2-43EC-8C59-22EDC0478D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 Trang 40</a:t>
            </a:r>
            <a:endParaRPr lang="vi-VN" altLang="vi-VN"/>
          </a:p>
        </p:txBody>
      </p:sp>
      <p:sp>
        <p:nvSpPr>
          <p:cNvPr id="15364" name="Slide Number Placeholder 3">
            <a:extLst>
              <a:ext uri="{FF2B5EF4-FFF2-40B4-BE49-F238E27FC236}">
                <a16:creationId xmlns:a16="http://schemas.microsoft.com/office/drawing/2014/main" id="{18532097-DBA6-4D18-AA49-95AB10FE5A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168132-9418-4A3C-AE0C-553DA19AA1EE}" type="slidenum">
              <a:rPr lang="vi-VN" altLang="vi-VN"/>
              <a:pPr/>
              <a:t>1</a:t>
            </a:fld>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427DEE9-45F1-4E94-9DA2-AA2C398B61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3D92EEC3-D176-4DE0-80B0-F6BAEAFEC1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3796" name="Slide Number Placeholder 3">
            <a:extLst>
              <a:ext uri="{FF2B5EF4-FFF2-40B4-BE49-F238E27FC236}">
                <a16:creationId xmlns:a16="http://schemas.microsoft.com/office/drawing/2014/main" id="{BCB50B89-FA55-4E88-95D0-223F466AE2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C2B181-3A7C-4609-94F8-D85E25883B1B}" type="slidenum">
              <a:rPr lang="vi-VN" altLang="vi-VN"/>
              <a:pPr/>
              <a:t>10</a:t>
            </a:fld>
            <a:endParaRPr lang="vi-VN"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EE6C537-F996-4422-B02C-EBFE0A8360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E37EEF7-245E-4591-809A-AA54FDC412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35844" name="Slide Number Placeholder 3">
            <a:extLst>
              <a:ext uri="{FF2B5EF4-FFF2-40B4-BE49-F238E27FC236}">
                <a16:creationId xmlns:a16="http://schemas.microsoft.com/office/drawing/2014/main" id="{582BC480-5E94-426B-AB37-808AB66ACD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0DFC19-DA37-4524-9A7E-F7B89034FA1A}" type="slidenum">
              <a:rPr lang="vi-VN" altLang="vi-VN"/>
              <a:pPr/>
              <a:t>11</a:t>
            </a:fld>
            <a:endParaRPr lang="vi-VN"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DB70A6A-CCBB-4B5D-99AC-CE30EE899A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14E8C72-BD4C-4E03-9023-CBB97A6D6F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37892" name="Slide Number Placeholder 3">
            <a:extLst>
              <a:ext uri="{FF2B5EF4-FFF2-40B4-BE49-F238E27FC236}">
                <a16:creationId xmlns:a16="http://schemas.microsoft.com/office/drawing/2014/main" id="{DEBF765B-CB6B-4CA4-9CFA-26108B1453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EE72FF-ECFE-4834-A8E1-52FF7E4138E7}" type="slidenum">
              <a:rPr lang="vi-VN" altLang="vi-VN"/>
              <a:pPr/>
              <a:t>12</a:t>
            </a:fld>
            <a:endParaRPr lang="vi-VN"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DF70FC1E-420D-46CD-95DF-2BBD1B044F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43E380C-9CA5-4FD5-9C39-96ADE17179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39940" name="Slide Number Placeholder 3">
            <a:extLst>
              <a:ext uri="{FF2B5EF4-FFF2-40B4-BE49-F238E27FC236}">
                <a16:creationId xmlns:a16="http://schemas.microsoft.com/office/drawing/2014/main" id="{86D3AD6E-26B2-4B44-BBAA-A46B9A189F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76C920-2328-4648-9979-7092C2A69B03}" type="slidenum">
              <a:rPr lang="vi-VN" altLang="vi-VN"/>
              <a:pPr/>
              <a:t>13</a:t>
            </a:fld>
            <a:endParaRPr lang="vi-VN"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A467686B-4489-46FF-97A7-31220C069D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47A2F12-6573-4CA0-B5B0-BA86119BC3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41988" name="Slide Number Placeholder 3">
            <a:extLst>
              <a:ext uri="{FF2B5EF4-FFF2-40B4-BE49-F238E27FC236}">
                <a16:creationId xmlns:a16="http://schemas.microsoft.com/office/drawing/2014/main" id="{3D39E1CA-F4B5-4BFA-A10B-348F196549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EE9368-E725-45CC-AD64-DF883B5D456C}" type="slidenum">
              <a:rPr lang="vi-VN" altLang="vi-VN"/>
              <a:pPr/>
              <a:t>14</a:t>
            </a:fld>
            <a:endParaRPr lang="vi-VN"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5DC191F4-8A9C-434A-9B5D-FBA6EF6FF0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04233D4-70E3-48B4-9D76-38E0064487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44036" name="Slide Number Placeholder 3">
            <a:extLst>
              <a:ext uri="{FF2B5EF4-FFF2-40B4-BE49-F238E27FC236}">
                <a16:creationId xmlns:a16="http://schemas.microsoft.com/office/drawing/2014/main" id="{25BA0DA0-1B61-4E48-8217-CC2B3A7A25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6CC5C6-B1DB-4F41-A77B-99E3DDAE2CDD}" type="slidenum">
              <a:rPr lang="vi-VN" altLang="vi-VN"/>
              <a:pPr/>
              <a:t>15</a:t>
            </a:fld>
            <a:endParaRPr lang="vi-VN"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0CB2B530-61D9-41BA-8067-07EC48C8EA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B8B4FFF6-A64F-442A-BDFF-A130B25645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46084" name="Slide Number Placeholder 3">
            <a:extLst>
              <a:ext uri="{FF2B5EF4-FFF2-40B4-BE49-F238E27FC236}">
                <a16:creationId xmlns:a16="http://schemas.microsoft.com/office/drawing/2014/main" id="{3BC68F67-9E47-4ED5-B16C-3AA798BC2A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BFAB13-46DF-48D5-86FD-AD282055AA3E}" type="slidenum">
              <a:rPr lang="vi-VN" altLang="vi-VN"/>
              <a:pPr/>
              <a:t>16</a:t>
            </a:fld>
            <a:endParaRPr lang="vi-VN"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D882D9B7-FBAD-4AEC-8F8C-561DA27AD9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0FA76E5-6F80-4107-8BE9-0172F7E4C0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48132" name="Slide Number Placeholder 3">
            <a:extLst>
              <a:ext uri="{FF2B5EF4-FFF2-40B4-BE49-F238E27FC236}">
                <a16:creationId xmlns:a16="http://schemas.microsoft.com/office/drawing/2014/main" id="{58B9AE5C-B4E4-426B-AA4E-4576962915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722DC3-3C6E-445F-975D-5C5484FAB462}" type="slidenum">
              <a:rPr lang="vi-VN" altLang="vi-VN"/>
              <a:pPr/>
              <a:t>17</a:t>
            </a:fld>
            <a:endParaRPr lang="vi-VN"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EF81192A-42CD-421E-A147-4D44E80285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90A1CCD0-FC92-4549-B923-0D0561C331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0180" name="Slide Number Placeholder 3">
            <a:extLst>
              <a:ext uri="{FF2B5EF4-FFF2-40B4-BE49-F238E27FC236}">
                <a16:creationId xmlns:a16="http://schemas.microsoft.com/office/drawing/2014/main" id="{5C75611C-D09E-4F83-B87D-E605F9E5A5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10AA2E-5AAD-4EEA-904F-74F9EBA7AA54}" type="slidenum">
              <a:rPr lang="vi-VN" altLang="vi-VN"/>
              <a:pPr/>
              <a:t>18</a:t>
            </a:fld>
            <a:endParaRPr lang="vi-VN"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1C7A264-C67E-4CC7-8D61-413A7485C9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8554AF27-7214-4520-801D-9B099C5FCD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52228" name="Slide Number Placeholder 3">
            <a:extLst>
              <a:ext uri="{FF2B5EF4-FFF2-40B4-BE49-F238E27FC236}">
                <a16:creationId xmlns:a16="http://schemas.microsoft.com/office/drawing/2014/main" id="{26AEB7F1-BB94-470F-AC1C-EA2129D0B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5C67DB-C1A9-4936-B176-0376C5F174A8}" type="slidenum">
              <a:rPr lang="vi-VN" altLang="vi-VN"/>
              <a:pPr/>
              <a:t>19</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4F2B18C-DEFB-4F75-90FB-89CC11622B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0EFCC184-BBB7-4F06-8A6F-72F1298A7F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 Trang 40</a:t>
            </a:r>
            <a:endParaRPr lang="vi-VN" altLang="vi-VN"/>
          </a:p>
        </p:txBody>
      </p:sp>
      <p:sp>
        <p:nvSpPr>
          <p:cNvPr id="17412" name="Slide Number Placeholder 3">
            <a:extLst>
              <a:ext uri="{FF2B5EF4-FFF2-40B4-BE49-F238E27FC236}">
                <a16:creationId xmlns:a16="http://schemas.microsoft.com/office/drawing/2014/main" id="{C032462F-402C-4572-9034-A63FABFE6E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51BA72-2A1F-4D51-8179-BC3CB86A7EB6}" type="slidenum">
              <a:rPr lang="vi-VN" altLang="vi-VN"/>
              <a:pPr/>
              <a:t>2</a:t>
            </a:fld>
            <a:endParaRPr lang="vi-VN"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9B01C11F-DC1F-4B09-BB47-8D27BE1162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9795F2FC-0EA8-4783-8703-0569380D5B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54276" name="Slide Number Placeholder 3">
            <a:extLst>
              <a:ext uri="{FF2B5EF4-FFF2-40B4-BE49-F238E27FC236}">
                <a16:creationId xmlns:a16="http://schemas.microsoft.com/office/drawing/2014/main" id="{3CABC9E9-BDF9-46B0-A48C-9DB283AA7B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CD5682-8748-461D-8032-1BBAB6DB6E85}" type="slidenum">
              <a:rPr lang="vi-VN" altLang="vi-VN"/>
              <a:pPr/>
              <a:t>20</a:t>
            </a:fld>
            <a:endParaRPr lang="vi-VN" alt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8C648BE4-4D66-45A9-AF5F-0DBF660A33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0051C53B-8DA5-4863-B3B3-700B6E7A89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56324" name="Slide Number Placeholder 3">
            <a:extLst>
              <a:ext uri="{FF2B5EF4-FFF2-40B4-BE49-F238E27FC236}">
                <a16:creationId xmlns:a16="http://schemas.microsoft.com/office/drawing/2014/main" id="{8A5FFE46-4758-4D5C-900F-CBAF79B4AC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E91525-0754-439E-81B4-68EFEE5AD79A}" type="slidenum">
              <a:rPr lang="vi-VN" altLang="vi-VN"/>
              <a:pPr/>
              <a:t>21</a:t>
            </a:fld>
            <a:endParaRPr lang="vi-VN"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D63FACF-6241-4387-9D6E-587F79A17A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7C16AE79-0170-4D9C-8FF3-21CE98CC5B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58372" name="Slide Number Placeholder 3">
            <a:extLst>
              <a:ext uri="{FF2B5EF4-FFF2-40B4-BE49-F238E27FC236}">
                <a16:creationId xmlns:a16="http://schemas.microsoft.com/office/drawing/2014/main" id="{6D8FC143-F6B0-48CF-8478-F9D3BF8634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B2ED5B-9FA4-42DD-905A-3C7CBCA396BB}" type="slidenum">
              <a:rPr lang="vi-VN" altLang="vi-VN"/>
              <a:pPr/>
              <a:t>22</a:t>
            </a:fld>
            <a:endParaRPr lang="vi-VN"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78F40EF2-3C18-4A52-8E60-2294AC95E5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73F627E3-4B36-4732-B686-7BED622F6A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60420" name="Slide Number Placeholder 3">
            <a:extLst>
              <a:ext uri="{FF2B5EF4-FFF2-40B4-BE49-F238E27FC236}">
                <a16:creationId xmlns:a16="http://schemas.microsoft.com/office/drawing/2014/main" id="{4DA86344-6E83-4CE5-A04E-88C0A79D49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F02AA7-08A2-4760-AADF-226217EE3BF6}" type="slidenum">
              <a:rPr lang="vi-VN" altLang="vi-VN"/>
              <a:pPr/>
              <a:t>23</a:t>
            </a:fld>
            <a:endParaRPr lang="vi-VN"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AEAFFA51-B815-49F1-91D1-7D5AE102ED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2F753E23-3649-4AF0-AB2D-8433DAD40B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62468" name="Slide Number Placeholder 3">
            <a:extLst>
              <a:ext uri="{FF2B5EF4-FFF2-40B4-BE49-F238E27FC236}">
                <a16:creationId xmlns:a16="http://schemas.microsoft.com/office/drawing/2014/main" id="{AC525D63-A005-4234-B056-05EA477A3B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81482B-9731-4248-BA04-F6A8EFF746F6}" type="slidenum">
              <a:rPr lang="vi-VN" altLang="vi-VN"/>
              <a:pPr/>
              <a:t>24</a:t>
            </a:fld>
            <a:endParaRPr lang="vi-VN" alt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713FB56C-5A4F-453B-A111-DA94B9516C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AA8EFE1B-AD0A-47D3-B895-5B36B9F2CC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64516" name="Slide Number Placeholder 3">
            <a:extLst>
              <a:ext uri="{FF2B5EF4-FFF2-40B4-BE49-F238E27FC236}">
                <a16:creationId xmlns:a16="http://schemas.microsoft.com/office/drawing/2014/main" id="{5B0F6132-2B07-4B84-B74F-2C4E355130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5EBA75-FAFA-4DFA-952D-3C1483837B90}" type="slidenum">
              <a:rPr lang="vi-VN" altLang="vi-VN"/>
              <a:pPr/>
              <a:t>25</a:t>
            </a:fld>
            <a:endParaRPr lang="vi-VN" alt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02FA7467-A7FB-4270-8C61-CE9946D77B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0FDEC9E6-7602-4736-A82F-260587F0A0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66564" name="Slide Number Placeholder 3">
            <a:extLst>
              <a:ext uri="{FF2B5EF4-FFF2-40B4-BE49-F238E27FC236}">
                <a16:creationId xmlns:a16="http://schemas.microsoft.com/office/drawing/2014/main" id="{3715E968-30AD-4290-96F0-96D5AA77CB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D508C1-0E65-4A35-9F49-B4B78A22679D}" type="slidenum">
              <a:rPr lang="vi-VN" altLang="vi-VN"/>
              <a:pPr/>
              <a:t>26</a:t>
            </a:fld>
            <a:endParaRPr lang="vi-VN" alt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E495224-43AB-44A3-9E2B-AB061B4F3E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67C218F9-2E78-43DB-BF42-8CB7F21785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68612" name="Slide Number Placeholder 3">
            <a:extLst>
              <a:ext uri="{FF2B5EF4-FFF2-40B4-BE49-F238E27FC236}">
                <a16:creationId xmlns:a16="http://schemas.microsoft.com/office/drawing/2014/main" id="{D19A0C1F-2E98-483A-851A-0A6F30A6F0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CF5DE9-A48E-415F-8FE3-93BDB3A32580}" type="slidenum">
              <a:rPr lang="vi-VN" altLang="vi-VN"/>
              <a:pPr/>
              <a:t>27</a:t>
            </a:fld>
            <a:endParaRPr lang="vi-VN" alt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BF1AAE74-9817-4DE9-BDD7-E46F900E31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31D6496F-C7FB-428D-9ACC-DFAEE46D3D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70660" name="Slide Number Placeholder 3">
            <a:extLst>
              <a:ext uri="{FF2B5EF4-FFF2-40B4-BE49-F238E27FC236}">
                <a16:creationId xmlns:a16="http://schemas.microsoft.com/office/drawing/2014/main" id="{04D72B00-726E-41B3-8BAB-C4A492B2C0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8E4D14-C487-455C-A78B-5CCBB38509FA}" type="slidenum">
              <a:rPr lang="vi-VN" altLang="vi-VN"/>
              <a:pPr/>
              <a:t>28</a:t>
            </a:fld>
            <a:endParaRPr lang="vi-VN" altLang="vi-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23D7770C-C3AF-44EB-9954-1CF25799801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EBD7592-F51B-4983-A26B-C5EE32529E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72708" name="Slide Number Placeholder 3">
            <a:extLst>
              <a:ext uri="{FF2B5EF4-FFF2-40B4-BE49-F238E27FC236}">
                <a16:creationId xmlns:a16="http://schemas.microsoft.com/office/drawing/2014/main" id="{48895C0A-8F1D-4A0F-BD3C-B86F2C2450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C1B59D-A218-4735-B0E7-517FEB27C794}" type="slidenum">
              <a:rPr lang="vi-VN" altLang="vi-VN"/>
              <a:pPr/>
              <a:t>29</a:t>
            </a:fld>
            <a:endParaRPr lang="vi-VN"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E1C7091-6D4C-4DB5-BDA6-2D6168A652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6A5A5891-203E-4336-BA49-06786FF0D8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 Trang 40</a:t>
            </a:r>
            <a:endParaRPr lang="vi-VN" altLang="vi-VN"/>
          </a:p>
        </p:txBody>
      </p:sp>
      <p:sp>
        <p:nvSpPr>
          <p:cNvPr id="19460" name="Slide Number Placeholder 3">
            <a:extLst>
              <a:ext uri="{FF2B5EF4-FFF2-40B4-BE49-F238E27FC236}">
                <a16:creationId xmlns:a16="http://schemas.microsoft.com/office/drawing/2014/main" id="{C17DFD13-9FA3-477A-B4BA-CCA27B1400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A79081-29EF-439D-B934-59E1411C1902}" type="slidenum">
              <a:rPr lang="vi-VN" altLang="vi-VN"/>
              <a:pPr/>
              <a:t>3</a:t>
            </a:fld>
            <a:endParaRPr lang="vi-VN" alt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D1AEDEEC-4D38-42CF-9D51-2DE171CF26D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0B6B6953-ED86-4B9B-AD35-DB41954260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74756" name="Slide Number Placeholder 3">
            <a:extLst>
              <a:ext uri="{FF2B5EF4-FFF2-40B4-BE49-F238E27FC236}">
                <a16:creationId xmlns:a16="http://schemas.microsoft.com/office/drawing/2014/main" id="{36916561-7662-4432-A949-7933A64FEE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0D7218-6A8D-43D6-AFFD-2FECEE69A044}" type="slidenum">
              <a:rPr lang="vi-VN" altLang="vi-VN"/>
              <a:pPr/>
              <a:t>30</a:t>
            </a:fld>
            <a:endParaRPr lang="vi-VN" altLang="vi-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2A0D1109-A573-40D2-8928-0267164563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9FF2C6C0-BBC5-4783-9D11-E4751CE2F5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76804" name="Slide Number Placeholder 3">
            <a:extLst>
              <a:ext uri="{FF2B5EF4-FFF2-40B4-BE49-F238E27FC236}">
                <a16:creationId xmlns:a16="http://schemas.microsoft.com/office/drawing/2014/main" id="{63F381D5-9345-4767-8F64-C65465AE6A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C8FD53-5C16-4D55-BF52-F57BC33D5F6B}" type="slidenum">
              <a:rPr lang="vi-VN" altLang="vi-VN"/>
              <a:pPr/>
              <a:t>31</a:t>
            </a:fld>
            <a:endParaRPr lang="vi-VN" altLang="vi-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13D382E7-B6C1-4C16-89A6-A551F18273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BFEEFBAB-7057-40A2-8468-337AEECB28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78852" name="Slide Number Placeholder 3">
            <a:extLst>
              <a:ext uri="{FF2B5EF4-FFF2-40B4-BE49-F238E27FC236}">
                <a16:creationId xmlns:a16="http://schemas.microsoft.com/office/drawing/2014/main" id="{680B950A-2D52-4A4D-B5B7-6C094B590A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412733-E1AE-4A55-B5C1-546843F678DE}" type="slidenum">
              <a:rPr lang="vi-VN" altLang="vi-VN"/>
              <a:pPr/>
              <a:t>32</a:t>
            </a:fld>
            <a:endParaRPr lang="vi-VN" altLang="vi-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7DF87622-02D5-4715-8D00-E1638AD7D6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60A9028D-5900-4D9E-9431-7D65C638A9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80900" name="Slide Number Placeholder 3">
            <a:extLst>
              <a:ext uri="{FF2B5EF4-FFF2-40B4-BE49-F238E27FC236}">
                <a16:creationId xmlns:a16="http://schemas.microsoft.com/office/drawing/2014/main" id="{4287A6EC-940E-41DC-9040-B124809FBC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9C72A2-B49C-4D38-96E1-A863C39BC7FB}" type="slidenum">
              <a:rPr lang="vi-VN" altLang="vi-VN"/>
              <a:pPr/>
              <a:t>33</a:t>
            </a:fld>
            <a:endParaRPr lang="vi-VN" altLang="vi-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79232DB3-A457-4311-B8A5-9112578E9C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4F05D79C-312B-4724-9D67-62977A2855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2948" name="Slide Number Placeholder 3">
            <a:extLst>
              <a:ext uri="{FF2B5EF4-FFF2-40B4-BE49-F238E27FC236}">
                <a16:creationId xmlns:a16="http://schemas.microsoft.com/office/drawing/2014/main" id="{D2A489A6-9FFC-4BD7-832F-445DFF4876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EF43FA-F3E1-4CCA-8980-321E35FD2236}" type="slidenum">
              <a:rPr lang="vi-VN" altLang="vi-VN"/>
              <a:pPr/>
              <a:t>34</a:t>
            </a:fld>
            <a:endParaRPr lang="vi-VN" altLang="vi-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94C86597-23F6-489C-8C16-0CBC7D4205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E48DDBA2-6FEC-4FE9-97C3-B62228C32C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84996" name="Slide Number Placeholder 3">
            <a:extLst>
              <a:ext uri="{FF2B5EF4-FFF2-40B4-BE49-F238E27FC236}">
                <a16:creationId xmlns:a16="http://schemas.microsoft.com/office/drawing/2014/main" id="{DD673046-53E1-4F4D-8F37-F57C86BDBE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1A10ED-B299-44E9-9BB0-2013200F7603}" type="slidenum">
              <a:rPr lang="vi-VN" altLang="vi-VN"/>
              <a:pPr/>
              <a:t>35</a:t>
            </a:fld>
            <a:endParaRPr lang="vi-VN" altLang="vi-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E355FCF-31F8-45A1-8C9B-F4A689B5B1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E9E17EA1-CF0C-4B89-8E4E-33A66C7E41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87044" name="Slide Number Placeholder 3">
            <a:extLst>
              <a:ext uri="{FF2B5EF4-FFF2-40B4-BE49-F238E27FC236}">
                <a16:creationId xmlns:a16="http://schemas.microsoft.com/office/drawing/2014/main" id="{D4BF6B57-9569-4730-B92C-B615BC7E0E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B0C0E-0A53-43DC-8B70-CD4D1A487F6E}" type="slidenum">
              <a:rPr lang="vi-VN" altLang="vi-VN"/>
              <a:pPr/>
              <a:t>36</a:t>
            </a:fld>
            <a:endParaRPr lang="vi-VN" altLang="vi-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BD967AD-A986-4895-8945-FCCE60A51F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A669B254-808C-4B09-944F-582DEE18DE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9092" name="Slide Number Placeholder 3">
            <a:extLst>
              <a:ext uri="{FF2B5EF4-FFF2-40B4-BE49-F238E27FC236}">
                <a16:creationId xmlns:a16="http://schemas.microsoft.com/office/drawing/2014/main" id="{C8A564B5-56EE-4DC4-A8A3-98A6CEC7D2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262CB3-D9F9-4EF0-B279-CF47A1EEDECC}" type="slidenum">
              <a:rPr lang="vi-VN" altLang="vi-VN"/>
              <a:pPr/>
              <a:t>37</a:t>
            </a:fld>
            <a:endParaRPr lang="vi-VN" altLang="vi-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A2572D5-3C95-4115-A5C0-2C6D4445A9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215121B6-E5FB-43F7-BC62-414655F999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91140" name="Slide Number Placeholder 3">
            <a:extLst>
              <a:ext uri="{FF2B5EF4-FFF2-40B4-BE49-F238E27FC236}">
                <a16:creationId xmlns:a16="http://schemas.microsoft.com/office/drawing/2014/main" id="{FFB90AE9-1C59-419B-A1CC-4C02087E0B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AFB96-6BE7-4CCC-BF43-41D50D0E6D6F}" type="slidenum">
              <a:rPr lang="vi-VN" altLang="vi-VN"/>
              <a:pPr/>
              <a:t>38</a:t>
            </a:fld>
            <a:endParaRPr lang="vi-VN" altLang="vi-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05953AEF-EEE1-48AE-A881-21D4BD2D59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8AD16F4F-6C6D-456D-A364-9095980C51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3188" name="Slide Number Placeholder 3">
            <a:extLst>
              <a:ext uri="{FF2B5EF4-FFF2-40B4-BE49-F238E27FC236}">
                <a16:creationId xmlns:a16="http://schemas.microsoft.com/office/drawing/2014/main" id="{E488835C-C4F2-487E-A601-883B61B288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ADB288-6812-4884-9237-C6472A8302ED}" type="slidenum">
              <a:rPr lang="vi-VN" altLang="vi-VN"/>
              <a:pPr/>
              <a:t>39</a:t>
            </a:fld>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B209425-0404-4223-9B9B-390E90B9CD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C500F03-E2CD-49BE-9A5B-5FC333EE8E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 Trang 41</a:t>
            </a:r>
            <a:endParaRPr lang="vi-VN" altLang="vi-VN"/>
          </a:p>
        </p:txBody>
      </p:sp>
      <p:sp>
        <p:nvSpPr>
          <p:cNvPr id="21508" name="Slide Number Placeholder 3">
            <a:extLst>
              <a:ext uri="{FF2B5EF4-FFF2-40B4-BE49-F238E27FC236}">
                <a16:creationId xmlns:a16="http://schemas.microsoft.com/office/drawing/2014/main" id="{72974130-FE65-4BFC-8E49-D3F0C6C110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EAD042-D9E5-4810-A87B-2BEAC065B2CF}" type="slidenum">
              <a:rPr lang="vi-VN" altLang="vi-VN"/>
              <a:pPr/>
              <a:t>4</a:t>
            </a:fld>
            <a:endParaRPr lang="vi-VN"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A8132EBF-1CC3-4A33-A539-0EFD13F066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4608D548-2053-4E5F-A893-380F24E860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95236" name="Slide Number Placeholder 3">
            <a:extLst>
              <a:ext uri="{FF2B5EF4-FFF2-40B4-BE49-F238E27FC236}">
                <a16:creationId xmlns:a16="http://schemas.microsoft.com/office/drawing/2014/main" id="{162232F9-4AA0-4C15-9F4A-2B7D955F24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62E4A5-3D99-43CC-ACE1-B02907B22C26}" type="slidenum">
              <a:rPr lang="vi-VN" altLang="vi-VN"/>
              <a:pPr/>
              <a:t>40</a:t>
            </a:fld>
            <a:endParaRPr lang="vi-VN" altLang="vi-V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FE7552FD-F22F-486B-A7C5-E17C37C015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D8014F5A-DBAB-4AE8-AAEC-03F922534C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97284" name="Slide Number Placeholder 3">
            <a:extLst>
              <a:ext uri="{FF2B5EF4-FFF2-40B4-BE49-F238E27FC236}">
                <a16:creationId xmlns:a16="http://schemas.microsoft.com/office/drawing/2014/main" id="{D907210C-F607-427F-97FB-D882CA8103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CB57CD-CB69-41A9-B2C9-CB34A02A67F5}" type="slidenum">
              <a:rPr lang="vi-VN" altLang="vi-VN"/>
              <a:pPr/>
              <a:t>41</a:t>
            </a:fld>
            <a:endParaRPr lang="vi-VN" altLang="vi-V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F4E0E42D-6DD3-4169-B085-D70C1144B6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077929F3-8B9B-412C-9D5E-9C6DAA9DB6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99332" name="Slide Number Placeholder 3">
            <a:extLst>
              <a:ext uri="{FF2B5EF4-FFF2-40B4-BE49-F238E27FC236}">
                <a16:creationId xmlns:a16="http://schemas.microsoft.com/office/drawing/2014/main" id="{8ACFBBEE-DE20-4786-87C5-9D4FECC481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74359C-5BFC-463F-8B43-04798EEA6929}" type="slidenum">
              <a:rPr lang="vi-VN" altLang="vi-VN"/>
              <a:pPr/>
              <a:t>42</a:t>
            </a:fld>
            <a:endParaRPr lang="vi-VN" altLang="vi-V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5133C8DF-8975-4F31-AED3-363550C97B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E7B8F15D-3250-44ED-81D4-765A7C9938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01380" name="Slide Number Placeholder 3">
            <a:extLst>
              <a:ext uri="{FF2B5EF4-FFF2-40B4-BE49-F238E27FC236}">
                <a16:creationId xmlns:a16="http://schemas.microsoft.com/office/drawing/2014/main" id="{7F7E11C7-70EE-42BE-BA11-19DAE36874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3EDF3C-10FB-4F88-9E98-0DA41F95E2DF}" type="slidenum">
              <a:rPr lang="vi-VN" altLang="vi-VN"/>
              <a:pPr/>
              <a:t>43</a:t>
            </a:fld>
            <a:endParaRPr lang="vi-VN" altLang="vi-V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E8DB4461-415D-4EFE-B9B6-4AF5404205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6019D5A6-F4FB-42EB-84FF-1564F8215D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03428" name="Slide Number Placeholder 3">
            <a:extLst>
              <a:ext uri="{FF2B5EF4-FFF2-40B4-BE49-F238E27FC236}">
                <a16:creationId xmlns:a16="http://schemas.microsoft.com/office/drawing/2014/main" id="{292E55F1-66C0-45EE-8DC2-5080ED6C01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099C90-7E10-47B6-A519-2B65BEDF1C90}" type="slidenum">
              <a:rPr lang="vi-VN" altLang="vi-VN"/>
              <a:pPr/>
              <a:t>44</a:t>
            </a:fld>
            <a:endParaRPr lang="vi-VN" altLang="vi-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4F7957C-1160-4882-96ED-421D5F2688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323310F5-B891-4C6E-ACAB-02A7E55343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05476" name="Slide Number Placeholder 3">
            <a:extLst>
              <a:ext uri="{FF2B5EF4-FFF2-40B4-BE49-F238E27FC236}">
                <a16:creationId xmlns:a16="http://schemas.microsoft.com/office/drawing/2014/main" id="{4BE36D47-C465-4E0F-8864-4404134F34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DCF8B6-E516-44F6-BB7B-7C277292BB74}" type="slidenum">
              <a:rPr lang="vi-VN" altLang="vi-VN"/>
              <a:pPr/>
              <a:t>45</a:t>
            </a:fld>
            <a:endParaRPr lang="vi-VN" altLang="vi-V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1B445F1F-AD89-4383-AC53-D2E92E7300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7AF78D79-864F-4757-932E-E64826F92D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07524" name="Slide Number Placeholder 3">
            <a:extLst>
              <a:ext uri="{FF2B5EF4-FFF2-40B4-BE49-F238E27FC236}">
                <a16:creationId xmlns:a16="http://schemas.microsoft.com/office/drawing/2014/main" id="{3BA39530-8FD0-4EC0-867B-C887F80A9A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30A350-2FA1-45FC-9456-5D652F777B0C}" type="slidenum">
              <a:rPr lang="vi-VN" altLang="vi-VN"/>
              <a:pPr/>
              <a:t>46</a:t>
            </a:fld>
            <a:endParaRPr lang="vi-VN" altLang="vi-V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35714176-E1B5-4996-887F-42CFE3D726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8A175E6E-F32B-407A-BC9C-A509C4BAAC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9572" name="Slide Number Placeholder 3">
            <a:extLst>
              <a:ext uri="{FF2B5EF4-FFF2-40B4-BE49-F238E27FC236}">
                <a16:creationId xmlns:a16="http://schemas.microsoft.com/office/drawing/2014/main" id="{D3F5365C-B8D7-4F23-8067-DC4DE3135C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ED92D-3CD1-4E50-9B31-AF613F6AD37A}" type="slidenum">
              <a:rPr lang="vi-VN" altLang="vi-VN"/>
              <a:pPr/>
              <a:t>47</a:t>
            </a:fld>
            <a:endParaRPr lang="vi-VN" altLang="vi-V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75D72DED-15B5-43D3-98A8-EBE0EBC44F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E4BF5BD9-50E4-4320-9224-FFE798FCD2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1620" name="Slide Number Placeholder 3">
            <a:extLst>
              <a:ext uri="{FF2B5EF4-FFF2-40B4-BE49-F238E27FC236}">
                <a16:creationId xmlns:a16="http://schemas.microsoft.com/office/drawing/2014/main" id="{1E642286-A75B-4072-8FC1-55FCE9A3C9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484482-86E3-4B2D-9360-3C5FA4A8507C}" type="slidenum">
              <a:rPr lang="vi-VN" altLang="vi-VN"/>
              <a:pPr/>
              <a:t>48</a:t>
            </a:fld>
            <a:endParaRPr lang="vi-VN" altLang="vi-V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9A6D95FE-FDA6-4BC1-947A-4125701371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34165A01-630D-48CB-AE7C-8ED231A707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3668" name="Slide Number Placeholder 3">
            <a:extLst>
              <a:ext uri="{FF2B5EF4-FFF2-40B4-BE49-F238E27FC236}">
                <a16:creationId xmlns:a16="http://schemas.microsoft.com/office/drawing/2014/main" id="{B1F23644-5D90-45D4-80A4-BEFD9EE6A9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8D8A0F-A5D7-4C49-973D-234D2F04A808}" type="slidenum">
              <a:rPr lang="vi-VN" altLang="vi-VN"/>
              <a:pPr/>
              <a:t>49</a:t>
            </a:fld>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A5643AC1-B38B-4478-8B06-DB87758B15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51D5C3B-C363-45D2-8158-D7947827F4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 Trang 40</a:t>
            </a:r>
            <a:endParaRPr lang="vi-VN" altLang="vi-VN"/>
          </a:p>
        </p:txBody>
      </p:sp>
      <p:sp>
        <p:nvSpPr>
          <p:cNvPr id="23556" name="Slide Number Placeholder 3">
            <a:extLst>
              <a:ext uri="{FF2B5EF4-FFF2-40B4-BE49-F238E27FC236}">
                <a16:creationId xmlns:a16="http://schemas.microsoft.com/office/drawing/2014/main" id="{D15A35BD-313D-4EAB-84C0-65944F8868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99EC66-D026-47DB-BEDD-76D7E0823826}" type="slidenum">
              <a:rPr lang="vi-VN" altLang="vi-VN"/>
              <a:pPr/>
              <a:t>5</a:t>
            </a:fld>
            <a:endParaRPr lang="vi-VN" altLang="vi-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4F1DD8C3-89E4-4F8B-9BB5-94D8B78092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2C9B4A7F-D9B6-473A-961C-A57970D249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5716" name="Slide Number Placeholder 3">
            <a:extLst>
              <a:ext uri="{FF2B5EF4-FFF2-40B4-BE49-F238E27FC236}">
                <a16:creationId xmlns:a16="http://schemas.microsoft.com/office/drawing/2014/main" id="{8ABADAFA-0FFF-4DE8-AB61-36E89DF1F8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EC892A-2BDD-4C03-A05A-C1984C153F3A}" type="slidenum">
              <a:rPr lang="vi-VN" altLang="vi-VN"/>
              <a:pPr/>
              <a:t>50</a:t>
            </a:fld>
            <a:endParaRPr lang="vi-VN" altLang="vi-V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3E52BF84-B4EE-45E3-8573-DD6B348D7B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E671DFDE-F80C-47D7-891E-C019AAFFA6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7764" name="Slide Number Placeholder 3">
            <a:extLst>
              <a:ext uri="{FF2B5EF4-FFF2-40B4-BE49-F238E27FC236}">
                <a16:creationId xmlns:a16="http://schemas.microsoft.com/office/drawing/2014/main" id="{7CDEB7E1-013E-4AF1-8A54-F09E80C2AD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D68740-6FDC-49D0-B917-506B506E7ABC}" type="slidenum">
              <a:rPr lang="vi-VN" altLang="vi-VN"/>
              <a:pPr/>
              <a:t>51</a:t>
            </a:fld>
            <a:endParaRPr lang="vi-VN" altLang="vi-V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BD009688-6D08-4DB1-98B9-50E0308808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CA74D8AF-2C37-4314-8D06-A53D0360B4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9812" name="Slide Number Placeholder 3">
            <a:extLst>
              <a:ext uri="{FF2B5EF4-FFF2-40B4-BE49-F238E27FC236}">
                <a16:creationId xmlns:a16="http://schemas.microsoft.com/office/drawing/2014/main" id="{9853A654-B8DE-4921-AD7C-EAAB36C07B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4A19E5-C6AB-4E6A-8F88-742106747161}" type="slidenum">
              <a:rPr lang="vi-VN" altLang="vi-VN"/>
              <a:pPr/>
              <a:t>52</a:t>
            </a:fld>
            <a:endParaRPr lang="vi-VN" altLang="vi-V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E8C31055-0C95-4D05-8F64-BE35F5620A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2B2C4F17-19F0-42C9-BABC-56324BC63D1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1860" name="Slide Number Placeholder 3">
            <a:extLst>
              <a:ext uri="{FF2B5EF4-FFF2-40B4-BE49-F238E27FC236}">
                <a16:creationId xmlns:a16="http://schemas.microsoft.com/office/drawing/2014/main" id="{D3861E67-874C-4367-9DC4-F0CB72E4EE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D35FD5-5D90-4BFF-B83B-9544C98A3649}" type="slidenum">
              <a:rPr lang="vi-VN" altLang="vi-VN"/>
              <a:pPr/>
              <a:t>53</a:t>
            </a:fld>
            <a:endParaRPr lang="vi-VN" altLang="vi-V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6E17699A-974F-4A5C-99AE-3FA1196E29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34C0D560-BDDD-486A-964D-D3782E0461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3908" name="Slide Number Placeholder 3">
            <a:extLst>
              <a:ext uri="{FF2B5EF4-FFF2-40B4-BE49-F238E27FC236}">
                <a16:creationId xmlns:a16="http://schemas.microsoft.com/office/drawing/2014/main" id="{FBA144EE-94E1-4728-9F36-7D870E2C82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A9BA05-B443-4CCE-909F-F43BDD646195}" type="slidenum">
              <a:rPr lang="vi-VN" altLang="vi-VN"/>
              <a:pPr/>
              <a:t>54</a:t>
            </a:fld>
            <a:endParaRPr lang="vi-VN" altLang="vi-V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F39A980A-8DBE-4B23-AC13-084CE2C3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DAD7866B-6A27-45C6-B134-949EAAA4FD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5956" name="Slide Number Placeholder 3">
            <a:extLst>
              <a:ext uri="{FF2B5EF4-FFF2-40B4-BE49-F238E27FC236}">
                <a16:creationId xmlns:a16="http://schemas.microsoft.com/office/drawing/2014/main" id="{5A1B8684-7539-49BF-89C3-AA0AEA61BD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DA9CD8-9702-4527-ABE9-0EE0117391BB}" type="slidenum">
              <a:rPr lang="vi-VN" altLang="vi-VN"/>
              <a:pPr/>
              <a:t>55</a:t>
            </a:fld>
            <a:endParaRPr lang="vi-VN" altLang="vi-V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5493D833-7EAE-40BA-9B64-CD0C169887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0C712ADE-1C84-4EFB-9204-DE02302280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28004" name="Slide Number Placeholder 3">
            <a:extLst>
              <a:ext uri="{FF2B5EF4-FFF2-40B4-BE49-F238E27FC236}">
                <a16:creationId xmlns:a16="http://schemas.microsoft.com/office/drawing/2014/main" id="{968A90B0-E336-4AA1-BDC0-F78B009FDA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8B99C2-9DF9-4EA2-9944-612B8EF03F1F}" type="slidenum">
              <a:rPr lang="vi-VN" altLang="vi-VN"/>
              <a:pPr/>
              <a:t>56</a:t>
            </a:fld>
            <a:endParaRPr lang="vi-VN" altLang="vi-V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40049FF8-C466-40B4-99DF-5A4188E410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F4A9D1AC-6AB7-480D-B303-B97D08D579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30052" name="Slide Number Placeholder 3">
            <a:extLst>
              <a:ext uri="{FF2B5EF4-FFF2-40B4-BE49-F238E27FC236}">
                <a16:creationId xmlns:a16="http://schemas.microsoft.com/office/drawing/2014/main" id="{9A76B955-FD2B-4FB5-A8E4-FFDD4E0BFA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6F0DE2-BD4B-4F84-8037-D9D1A63F0D74}" type="slidenum">
              <a:rPr lang="vi-VN" altLang="vi-VN"/>
              <a:pPr/>
              <a:t>57</a:t>
            </a:fld>
            <a:endParaRPr lang="vi-VN" altLang="vi-V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A207992B-666B-4242-9CA7-5B2B1D3F83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0E148A8F-4DC3-49B7-AE38-8E9E8269C7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32100" name="Slide Number Placeholder 3">
            <a:extLst>
              <a:ext uri="{FF2B5EF4-FFF2-40B4-BE49-F238E27FC236}">
                <a16:creationId xmlns:a16="http://schemas.microsoft.com/office/drawing/2014/main" id="{206D334B-41B8-4C33-BC9B-1880296936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443A2C-B42D-4EA7-9941-7D3A369C3BCB}" type="slidenum">
              <a:rPr lang="vi-VN" altLang="vi-VN"/>
              <a:pPr/>
              <a:t>58</a:t>
            </a:fld>
            <a:endParaRPr lang="vi-VN" altLang="vi-V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6D2A4BB8-F14C-4313-9EFB-A17E3F8B89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09ABFFE5-7593-4739-860C-C8397FDBCF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34148" name="Slide Number Placeholder 3">
            <a:extLst>
              <a:ext uri="{FF2B5EF4-FFF2-40B4-BE49-F238E27FC236}">
                <a16:creationId xmlns:a16="http://schemas.microsoft.com/office/drawing/2014/main" id="{87F088EA-B17A-486D-AE09-99B0B532F1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EBEA7E-1750-4923-843D-8BA20792D481}" type="slidenum">
              <a:rPr lang="vi-VN" altLang="vi-VN"/>
              <a:pPr/>
              <a:t>59</a:t>
            </a:fld>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EE6A3E00-29B4-4089-AA29-908BF505E5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94240797-C4CD-4607-AFAA-1641E6DF31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 Giải pháp 1 Trang 48</a:t>
            </a:r>
            <a:endParaRPr lang="vi-VN" altLang="vi-VN"/>
          </a:p>
        </p:txBody>
      </p:sp>
      <p:sp>
        <p:nvSpPr>
          <p:cNvPr id="25604" name="Slide Number Placeholder 3">
            <a:extLst>
              <a:ext uri="{FF2B5EF4-FFF2-40B4-BE49-F238E27FC236}">
                <a16:creationId xmlns:a16="http://schemas.microsoft.com/office/drawing/2014/main" id="{689058C0-8A88-4CF3-9BA2-6E3D34543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600180-01B2-4364-A69A-4FC9D36D9AD2}" type="slidenum">
              <a:rPr lang="vi-VN" altLang="vi-VN"/>
              <a:pPr/>
              <a:t>6</a:t>
            </a:fld>
            <a:endParaRPr lang="vi-VN" altLang="vi-V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6112E9D8-0586-4B4E-84C4-9A925A5901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264240D1-2484-4C3A-B951-F8FC47D142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36196" name="Slide Number Placeholder 3">
            <a:extLst>
              <a:ext uri="{FF2B5EF4-FFF2-40B4-BE49-F238E27FC236}">
                <a16:creationId xmlns:a16="http://schemas.microsoft.com/office/drawing/2014/main" id="{C601B515-6C01-4E57-BB8D-3D0FC6CCCC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BD33D8-29C5-4ABF-ADCA-1E9567DD921A}" type="slidenum">
              <a:rPr lang="vi-VN" altLang="vi-VN"/>
              <a:pPr/>
              <a:t>60</a:t>
            </a:fld>
            <a:endParaRPr lang="vi-VN" altLang="vi-V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9E91C394-AD9A-4C56-A006-0FDD9F619B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7B89EC62-CE7A-4667-89F6-B40620334F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38244" name="Slide Number Placeholder 3">
            <a:extLst>
              <a:ext uri="{FF2B5EF4-FFF2-40B4-BE49-F238E27FC236}">
                <a16:creationId xmlns:a16="http://schemas.microsoft.com/office/drawing/2014/main" id="{BCA2A56B-2A9F-41E9-864F-BE3FC4CA4F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06D56E-09BC-430F-A03C-CA59C593DD94}" type="slidenum">
              <a:rPr lang="vi-VN" altLang="vi-VN"/>
              <a:pPr/>
              <a:t>61</a:t>
            </a:fld>
            <a:endParaRPr lang="vi-VN" altLang="vi-V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2CC85008-CEF1-4413-8886-2C29ED4E43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AE79824F-38E3-4F24-A2E4-8F4986578B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40292" name="Slide Number Placeholder 3">
            <a:extLst>
              <a:ext uri="{FF2B5EF4-FFF2-40B4-BE49-F238E27FC236}">
                <a16:creationId xmlns:a16="http://schemas.microsoft.com/office/drawing/2014/main" id="{E2566FFC-B8D7-4AAB-AF47-4E0175EA78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B72204-42A5-4A55-95A9-C74D4A8574B2}" type="slidenum">
              <a:rPr lang="vi-VN" altLang="vi-VN"/>
              <a:pPr/>
              <a:t>62</a:t>
            </a:fld>
            <a:endParaRPr lang="vi-VN" altLang="vi-V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8A1E7124-17D0-4BD1-A699-E4FEC0DEF6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83965F06-F474-4868-AE3A-2E73F6C09E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42340" name="Slide Number Placeholder 3">
            <a:extLst>
              <a:ext uri="{FF2B5EF4-FFF2-40B4-BE49-F238E27FC236}">
                <a16:creationId xmlns:a16="http://schemas.microsoft.com/office/drawing/2014/main" id="{00A9D561-C457-45A2-8495-8FB0E32B73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D8101E-2A57-4E02-AA7E-E0718497EE32}" type="slidenum">
              <a:rPr lang="vi-VN" altLang="vi-VN"/>
              <a:pPr/>
              <a:t>63</a:t>
            </a:fld>
            <a:endParaRPr lang="vi-VN" altLang="vi-V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3F6D9970-05A9-4784-AE26-DB64263DE4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DA82D813-843A-4652-A3C1-CBF7EF1F0B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44388" name="Slide Number Placeholder 3">
            <a:extLst>
              <a:ext uri="{FF2B5EF4-FFF2-40B4-BE49-F238E27FC236}">
                <a16:creationId xmlns:a16="http://schemas.microsoft.com/office/drawing/2014/main" id="{BF31FD40-42EB-4C2C-873A-926F5FDDB3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6F340F-C2F5-4EDF-9D51-C3AB2C706122}" type="slidenum">
              <a:rPr lang="vi-VN" altLang="vi-VN"/>
              <a:pPr/>
              <a:t>64</a:t>
            </a:fld>
            <a:endParaRPr lang="vi-VN" altLang="vi-V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2A3B3805-B84B-4A2A-BD94-9D1E520BB5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37046791-E1DA-4816-BD10-AB14DD256C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46436" name="Slide Number Placeholder 3">
            <a:extLst>
              <a:ext uri="{FF2B5EF4-FFF2-40B4-BE49-F238E27FC236}">
                <a16:creationId xmlns:a16="http://schemas.microsoft.com/office/drawing/2014/main" id="{A4A7ADBF-8938-49E7-9964-2C88C1A59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74FDCE-8429-44CC-8F54-C98ED4F7D2C8}" type="slidenum">
              <a:rPr lang="vi-VN" altLang="vi-VN"/>
              <a:pPr/>
              <a:t>65</a:t>
            </a:fld>
            <a:endParaRPr lang="vi-VN" altLang="vi-V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0743A466-C2B8-40A6-8D75-A1B3B5A0F21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41D0C03D-1B5D-4B57-B9D5-EAC9223668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48484" name="Slide Number Placeholder 3">
            <a:extLst>
              <a:ext uri="{FF2B5EF4-FFF2-40B4-BE49-F238E27FC236}">
                <a16:creationId xmlns:a16="http://schemas.microsoft.com/office/drawing/2014/main" id="{E070E647-1AE6-4CBA-A4EE-81D11F87F2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5AFA92-665A-48F9-999E-A5E18FB75294}" type="slidenum">
              <a:rPr lang="vi-VN" altLang="vi-VN"/>
              <a:pPr/>
              <a:t>66</a:t>
            </a:fld>
            <a:endParaRPr lang="vi-VN" altLang="vi-V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5660C244-66A5-4669-88C3-C81CFFAAE2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A197FAB6-62CF-42DD-A41C-71C6FD6090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50532" name="Slide Number Placeholder 3">
            <a:extLst>
              <a:ext uri="{FF2B5EF4-FFF2-40B4-BE49-F238E27FC236}">
                <a16:creationId xmlns:a16="http://schemas.microsoft.com/office/drawing/2014/main" id="{D931FA5E-E63D-4601-A4FC-A43820D013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D9EC0F-A3E4-4D25-AC5E-67E1AFF4F654}" type="slidenum">
              <a:rPr lang="vi-VN" altLang="vi-VN"/>
              <a:pPr/>
              <a:t>67</a:t>
            </a:fld>
            <a:endParaRPr lang="vi-VN" altLang="vi-V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F9AC6310-FC78-44BA-8785-065E05F247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791BC234-9AB6-4F3E-99C3-98C7D4155C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52580" name="Slide Number Placeholder 3">
            <a:extLst>
              <a:ext uri="{FF2B5EF4-FFF2-40B4-BE49-F238E27FC236}">
                <a16:creationId xmlns:a16="http://schemas.microsoft.com/office/drawing/2014/main" id="{FA114089-95D5-4E37-8A0F-6025737378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871896-580A-4754-875C-5F6013D9E0BE}" type="slidenum">
              <a:rPr lang="vi-VN" altLang="vi-VN"/>
              <a:pPr/>
              <a:t>68</a:t>
            </a:fld>
            <a:endParaRPr lang="vi-VN" altLang="vi-V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0DCCADA7-65FA-4D29-B420-84280AB945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9FB29DD7-277F-41F4-B702-E3F0483509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54628" name="Slide Number Placeholder 3">
            <a:extLst>
              <a:ext uri="{FF2B5EF4-FFF2-40B4-BE49-F238E27FC236}">
                <a16:creationId xmlns:a16="http://schemas.microsoft.com/office/drawing/2014/main" id="{283C392B-8867-491D-B6E4-6150691DC6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C5DD68-E598-42BC-900D-C76CE7B249D3}" type="slidenum">
              <a:rPr lang="vi-VN" altLang="vi-VN"/>
              <a:pPr/>
              <a:t>69</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1EC02262-062C-43ED-B469-DB12A80981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505371DB-6A5B-4A28-871F-F06E5C3F49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 Nghị định 119 Trang 50</a:t>
            </a:r>
            <a:endParaRPr lang="vi-VN" altLang="vi-VN"/>
          </a:p>
        </p:txBody>
      </p:sp>
      <p:sp>
        <p:nvSpPr>
          <p:cNvPr id="27652" name="Slide Number Placeholder 3">
            <a:extLst>
              <a:ext uri="{FF2B5EF4-FFF2-40B4-BE49-F238E27FC236}">
                <a16:creationId xmlns:a16="http://schemas.microsoft.com/office/drawing/2014/main" id="{4AC24989-CE00-4C19-9F18-EDE39DE659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E05F86-6231-41C4-BDC2-0BD05EF5D8BE}" type="slidenum">
              <a:rPr lang="vi-VN" altLang="vi-VN"/>
              <a:pPr/>
              <a:t>7</a:t>
            </a:fld>
            <a:endParaRPr lang="vi-VN" altLang="vi-V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A06E793-4F8C-4895-A8CF-F2B8FCE32E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92804600-C607-4EE6-AB87-9EB67B938E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56676" name="Slide Number Placeholder 3">
            <a:extLst>
              <a:ext uri="{FF2B5EF4-FFF2-40B4-BE49-F238E27FC236}">
                <a16:creationId xmlns:a16="http://schemas.microsoft.com/office/drawing/2014/main" id="{BA85839A-8F9C-4A84-B947-2B999F56C6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50FAEF-2FAF-46FF-8DD3-6F6F6CFCA40F}" type="slidenum">
              <a:rPr lang="vi-VN" altLang="vi-VN"/>
              <a:pPr/>
              <a:t>70</a:t>
            </a:fld>
            <a:endParaRPr lang="vi-VN" altLang="vi-V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2D3D9696-AC7A-4651-A817-3CFE3E96AE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E13D1A17-2EC9-4EA7-89EE-D7DE10E0C1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58724" name="Slide Number Placeholder 3">
            <a:extLst>
              <a:ext uri="{FF2B5EF4-FFF2-40B4-BE49-F238E27FC236}">
                <a16:creationId xmlns:a16="http://schemas.microsoft.com/office/drawing/2014/main" id="{6A9EFB21-8BDF-462F-AD4A-EFFB25F07F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3470EA-E4D1-47E0-8AAF-294EDCA16D04}" type="slidenum">
              <a:rPr lang="vi-VN" altLang="vi-VN"/>
              <a:pPr/>
              <a:t>71</a:t>
            </a:fld>
            <a:endParaRPr lang="vi-VN" altLang="vi-V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434EB8C6-294F-485B-8229-0A3E633FE9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7365B0B3-F7FC-48A9-84D5-F28D0AFC7B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60772" name="Slide Number Placeholder 3">
            <a:extLst>
              <a:ext uri="{FF2B5EF4-FFF2-40B4-BE49-F238E27FC236}">
                <a16:creationId xmlns:a16="http://schemas.microsoft.com/office/drawing/2014/main" id="{5F36330B-7506-4CF7-BA06-D21DA91812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2134EC-E095-4810-89B0-5E02C9F3115A}" type="slidenum">
              <a:rPr lang="vi-VN" altLang="vi-VN"/>
              <a:pPr/>
              <a:t>72</a:t>
            </a:fld>
            <a:endParaRPr lang="vi-VN" altLang="vi-V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EA152F58-3278-4278-80A9-9F55B17184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496C4AA8-3233-4535-9EB3-047BDD3BDE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62820" name="Slide Number Placeholder 3">
            <a:extLst>
              <a:ext uri="{FF2B5EF4-FFF2-40B4-BE49-F238E27FC236}">
                <a16:creationId xmlns:a16="http://schemas.microsoft.com/office/drawing/2014/main" id="{1E1B1EDC-E6A2-44C6-B7EA-2797B422BA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13834A-5E5A-4DC4-A198-2E7691740484}" type="slidenum">
              <a:rPr lang="vi-VN" altLang="vi-VN"/>
              <a:pPr/>
              <a:t>73</a:t>
            </a:fld>
            <a:endParaRPr lang="vi-VN" altLang="vi-V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F2B379E8-8A4E-4B5B-9CD2-A62F8DBFCA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94DA91B2-F9B1-4222-8A8C-1853372B1A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64868" name="Slide Number Placeholder 3">
            <a:extLst>
              <a:ext uri="{FF2B5EF4-FFF2-40B4-BE49-F238E27FC236}">
                <a16:creationId xmlns:a16="http://schemas.microsoft.com/office/drawing/2014/main" id="{4C5E1970-03C4-4D75-AB07-16B3E6ABDA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606565-ADED-4675-9044-5425B490C35C}" type="slidenum">
              <a:rPr lang="vi-VN" altLang="vi-VN"/>
              <a:pPr/>
              <a:t>74</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A3CCE50-75B1-4A0F-9963-EA413E7315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A8CA075-5DC4-4C25-ACAF-895A86851E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 Trang 40 - dòng cuối cùng</a:t>
            </a:r>
            <a:endParaRPr lang="vi-VN" altLang="vi-VN"/>
          </a:p>
        </p:txBody>
      </p:sp>
      <p:sp>
        <p:nvSpPr>
          <p:cNvPr id="29700" name="Slide Number Placeholder 3">
            <a:extLst>
              <a:ext uri="{FF2B5EF4-FFF2-40B4-BE49-F238E27FC236}">
                <a16:creationId xmlns:a16="http://schemas.microsoft.com/office/drawing/2014/main" id="{D5E9407D-656E-45B1-8ED2-73EFA9739E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696B54-397E-4ABB-BF2D-DA09B3E3CE26}" type="slidenum">
              <a:rPr lang="vi-VN" altLang="vi-VN"/>
              <a:pPr/>
              <a:t>8</a:t>
            </a:fld>
            <a:endParaRPr lang="vi-VN"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C904612-9D93-4187-8971-DB20E74408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0DA3EB87-EEFD-4736-A1AD-E5FBA5FDA7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31748" name="Slide Number Placeholder 3">
            <a:extLst>
              <a:ext uri="{FF2B5EF4-FFF2-40B4-BE49-F238E27FC236}">
                <a16:creationId xmlns:a16="http://schemas.microsoft.com/office/drawing/2014/main" id="{11CAA038-E1CA-4F26-881B-BFBD0E97DA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D02064-F371-4244-B09C-F4A26846BA4E}" type="slidenum">
              <a:rPr lang="vi-VN" altLang="vi-VN"/>
              <a:pPr/>
              <a:t>9</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16D4F44-2945-40DA-A881-84153BAB755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E5F885-6322-4B7B-8E03-A7BCB4BE4BF2}"/>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71E921-A9E5-44B0-96E4-B70AB24E952B}"/>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3559E55-FE0D-424C-8A96-296D22117B99}" type="slidenum">
              <a:rPr lang="en-US" altLang="en-US"/>
              <a:pPr/>
              <a:t>‹#›</a:t>
            </a:fld>
            <a:endParaRPr lang="en-US" altLang="en-US"/>
          </a:p>
        </p:txBody>
      </p:sp>
    </p:spTree>
    <p:extLst>
      <p:ext uri="{BB962C8B-B14F-4D97-AF65-F5344CB8AC3E}">
        <p14:creationId xmlns:p14="http://schemas.microsoft.com/office/powerpoint/2010/main" val="354995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65B936-DF14-4BE7-BB16-AEF9868591D3}"/>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4E2C62F-117B-460C-8A70-B3DE5449C68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C696DA-EF66-4FC3-886C-69D62C3AFC0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CE48E967-A5CE-47CB-A097-6B178814A575}" type="slidenum">
              <a:rPr lang="en-US" altLang="en-US"/>
              <a:pPr/>
              <a:t>‹#›</a:t>
            </a:fld>
            <a:endParaRPr lang="en-US" altLang="en-US"/>
          </a:p>
        </p:txBody>
      </p:sp>
    </p:spTree>
    <p:extLst>
      <p:ext uri="{BB962C8B-B14F-4D97-AF65-F5344CB8AC3E}">
        <p14:creationId xmlns:p14="http://schemas.microsoft.com/office/powerpoint/2010/main" val="28466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2797277-B124-4E1D-BBFF-AFF32C03882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70E8CF-D888-4B8E-9E18-339F8FE10E97}"/>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BA2DAAF-FD7D-4BB8-AD82-56C6E83DD8C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0DF0589A-BC8F-435A-A981-3B6C88DE0B7A}" type="slidenum">
              <a:rPr lang="en-US" altLang="en-US"/>
              <a:pPr/>
              <a:t>‹#›</a:t>
            </a:fld>
            <a:endParaRPr lang="en-US" altLang="en-US"/>
          </a:p>
        </p:txBody>
      </p:sp>
    </p:spTree>
    <p:extLst>
      <p:ext uri="{BB962C8B-B14F-4D97-AF65-F5344CB8AC3E}">
        <p14:creationId xmlns:p14="http://schemas.microsoft.com/office/powerpoint/2010/main" val="90445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16B1D7-F699-42B0-9100-BA54E371F91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7A7CE1-D43E-4873-BDF1-0C6259BECB4F}"/>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D95BB8-A9A5-42F4-B934-01008005175C}"/>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AD11600F-771C-4D05-B6B4-E885B562C48C}" type="slidenum">
              <a:rPr lang="en-US" altLang="en-US"/>
              <a:pPr/>
              <a:t>‹#›</a:t>
            </a:fld>
            <a:endParaRPr lang="en-US" altLang="en-US"/>
          </a:p>
        </p:txBody>
      </p:sp>
    </p:spTree>
    <p:extLst>
      <p:ext uri="{BB962C8B-B14F-4D97-AF65-F5344CB8AC3E}">
        <p14:creationId xmlns:p14="http://schemas.microsoft.com/office/powerpoint/2010/main" val="345089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27EEA06-09E3-45D6-8182-EBA84516B7E3}"/>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55AE272-3FEE-4015-AFA2-C4835CC2752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6916DA-E4AB-44C5-A3DE-D7217E341D2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AA69AED-A1A8-4C97-A6ED-A16D24CF47D7}" type="slidenum">
              <a:rPr lang="en-US" altLang="en-US"/>
              <a:pPr/>
              <a:t>‹#›</a:t>
            </a:fld>
            <a:endParaRPr lang="en-US" altLang="en-US"/>
          </a:p>
        </p:txBody>
      </p:sp>
    </p:spTree>
    <p:extLst>
      <p:ext uri="{BB962C8B-B14F-4D97-AF65-F5344CB8AC3E}">
        <p14:creationId xmlns:p14="http://schemas.microsoft.com/office/powerpoint/2010/main" val="254927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67A5509B-2190-413C-B111-0EC896BC8D2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88D33E3C-A668-4941-86DC-8F5DBA0341C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9B765106-B806-4D73-B534-1EB9C9C175A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0AE6D7A8-BD40-4F39-927B-913BDB635BE3}" type="slidenum">
              <a:rPr lang="en-US" altLang="en-US"/>
              <a:pPr/>
              <a:t>‹#›</a:t>
            </a:fld>
            <a:endParaRPr lang="en-US" altLang="en-US"/>
          </a:p>
        </p:txBody>
      </p:sp>
    </p:spTree>
    <p:extLst>
      <p:ext uri="{BB962C8B-B14F-4D97-AF65-F5344CB8AC3E}">
        <p14:creationId xmlns:p14="http://schemas.microsoft.com/office/powerpoint/2010/main" val="145905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A9BB18B-EEFA-499F-8E8C-950D7B3B0B8D}"/>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C8DC9DD-1D0C-40C2-A0E3-52DAFB907BB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867D253-4771-445F-A4BB-06981384368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7E1476D-F87D-4110-9D9D-68E59BD3FBAC}" type="slidenum">
              <a:rPr lang="en-US" altLang="en-US"/>
              <a:pPr/>
              <a:t>‹#›</a:t>
            </a:fld>
            <a:endParaRPr lang="en-US" altLang="en-US"/>
          </a:p>
        </p:txBody>
      </p:sp>
    </p:spTree>
    <p:extLst>
      <p:ext uri="{BB962C8B-B14F-4D97-AF65-F5344CB8AC3E}">
        <p14:creationId xmlns:p14="http://schemas.microsoft.com/office/powerpoint/2010/main" val="10550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719C3CA6-1F61-465C-8BAE-C9BF82F3806D}"/>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C3A0181-97E1-427E-9D31-AC263FB7917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BF21BCB-A17B-4895-BD76-B22C13576F9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0C3E2403-B72E-4F1D-8C56-B1B67194C9B3}" type="slidenum">
              <a:rPr lang="en-US" altLang="en-US"/>
              <a:pPr/>
              <a:t>‹#›</a:t>
            </a:fld>
            <a:endParaRPr lang="en-US" altLang="en-US"/>
          </a:p>
        </p:txBody>
      </p:sp>
    </p:spTree>
    <p:extLst>
      <p:ext uri="{BB962C8B-B14F-4D97-AF65-F5344CB8AC3E}">
        <p14:creationId xmlns:p14="http://schemas.microsoft.com/office/powerpoint/2010/main" val="62680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E3E498-0681-4C03-A00B-88DA9448B02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1DA61ED-E5D1-431A-AC36-0745DBA10212}"/>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B566459-9B26-4CC7-ABF0-2B05A266CAE1}"/>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BA72E939-D488-45A7-BBEF-AFC3A4B83DC2}" type="slidenum">
              <a:rPr lang="en-US" altLang="en-US"/>
              <a:pPr/>
              <a:t>‹#›</a:t>
            </a:fld>
            <a:endParaRPr lang="en-US" altLang="en-US"/>
          </a:p>
        </p:txBody>
      </p:sp>
    </p:spTree>
    <p:extLst>
      <p:ext uri="{BB962C8B-B14F-4D97-AF65-F5344CB8AC3E}">
        <p14:creationId xmlns:p14="http://schemas.microsoft.com/office/powerpoint/2010/main" val="39654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A31C4CC6-E0B6-4B5B-863E-B8052F270595}"/>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CAA95BCA-868B-40CF-8594-C8662E81E95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25EA7DFE-BDE8-49CC-819A-1940B764E0A7}"/>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56E8543F-E80F-48A9-9C8C-1FC19C332F4E}" type="slidenum">
              <a:rPr lang="en-US" altLang="en-US"/>
              <a:pPr/>
              <a:t>‹#›</a:t>
            </a:fld>
            <a:endParaRPr lang="en-US" altLang="en-US"/>
          </a:p>
        </p:txBody>
      </p:sp>
    </p:spTree>
    <p:extLst>
      <p:ext uri="{BB962C8B-B14F-4D97-AF65-F5344CB8AC3E}">
        <p14:creationId xmlns:p14="http://schemas.microsoft.com/office/powerpoint/2010/main" val="343496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E379E726-85C6-4B9D-AE48-7E1842059316}"/>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71551B77-87C2-405E-ACC7-8DFAD3DCF3DC}"/>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46BA6EE0-2AC4-4F4C-A2A7-BE1BA39DB3E4}"/>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954E802A-B03E-46E5-830A-25E37222E35F}" type="slidenum">
              <a:rPr lang="en-US" altLang="en-US"/>
              <a:pPr/>
              <a:t>‹#›</a:t>
            </a:fld>
            <a:endParaRPr lang="en-US" altLang="en-US"/>
          </a:p>
        </p:txBody>
      </p:sp>
    </p:spTree>
    <p:extLst>
      <p:ext uri="{BB962C8B-B14F-4D97-AF65-F5344CB8AC3E}">
        <p14:creationId xmlns:p14="http://schemas.microsoft.com/office/powerpoint/2010/main" val="142921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8405A4A2-E305-40CE-8D77-04EBCB27FE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375" y="53975"/>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7" name="Group 8">
            <a:extLst>
              <a:ext uri="{FF2B5EF4-FFF2-40B4-BE49-F238E27FC236}">
                <a16:creationId xmlns:a16="http://schemas.microsoft.com/office/drawing/2014/main" id="{742D7AB7-8623-4FAF-901F-EEAD257C7ED1}"/>
              </a:ext>
            </a:extLst>
          </p:cNvPr>
          <p:cNvGrpSpPr>
            <a:grpSpLocks/>
          </p:cNvGrpSpPr>
          <p:nvPr userDrawn="1"/>
        </p:nvGrpSpPr>
        <p:grpSpPr bwMode="auto">
          <a:xfrm>
            <a:off x="1485900" y="42863"/>
            <a:ext cx="7451725" cy="720725"/>
            <a:chOff x="1770400" y="1008617"/>
            <a:chExt cx="7221200" cy="897558"/>
          </a:xfrm>
        </p:grpSpPr>
        <p:grpSp>
          <p:nvGrpSpPr>
            <p:cNvPr id="1028" name="Group 9">
              <a:extLst>
                <a:ext uri="{FF2B5EF4-FFF2-40B4-BE49-F238E27FC236}">
                  <a16:creationId xmlns:a16="http://schemas.microsoft.com/office/drawing/2014/main" id="{3094DD0F-8059-41F0-A9A2-036134C9B139}"/>
                </a:ext>
              </a:extLst>
            </p:cNvPr>
            <p:cNvGrpSpPr>
              <a:grpSpLocks/>
            </p:cNvGrpSpPr>
            <p:nvPr userDrawn="1"/>
          </p:nvGrpSpPr>
          <p:grpSpPr bwMode="auto">
            <a:xfrm>
              <a:off x="1770400" y="1008617"/>
              <a:ext cx="7221200" cy="897558"/>
              <a:chOff x="1770400" y="1523999"/>
              <a:chExt cx="7221200" cy="897558"/>
            </a:xfrm>
          </p:grpSpPr>
          <p:sp>
            <p:nvSpPr>
              <p:cNvPr id="11" name="Rounded Rectangle 11">
                <a:extLst>
                  <a:ext uri="{FF2B5EF4-FFF2-40B4-BE49-F238E27FC236}">
                    <a16:creationId xmlns:a16="http://schemas.microsoft.com/office/drawing/2014/main" id="{F78ED1BB-CE14-4778-AAE1-9245049D5672}"/>
                  </a:ext>
                </a:extLst>
              </p:cNvPr>
              <p:cNvSpPr/>
              <p:nvPr userDrawn="1"/>
            </p:nvSpPr>
            <p:spPr>
              <a:xfrm>
                <a:off x="1770400" y="1523999"/>
                <a:ext cx="7221200"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endParaRPr lang="en-US"/>
              </a:p>
            </p:txBody>
          </p:sp>
          <p:sp>
            <p:nvSpPr>
              <p:cNvPr id="12" name="Rounded Rectangle 4">
                <a:extLst>
                  <a:ext uri="{FF2B5EF4-FFF2-40B4-BE49-F238E27FC236}">
                    <a16:creationId xmlns:a16="http://schemas.microsoft.com/office/drawing/2014/main" id="{57168291-389C-46A6-B87C-F175F04872A7}"/>
                  </a:ext>
                </a:extLst>
              </p:cNvPr>
              <p:cNvSpPr/>
              <p:nvPr userDrawn="1"/>
            </p:nvSpPr>
            <p:spPr>
              <a:xfrm>
                <a:off x="1971930" y="1553653"/>
                <a:ext cx="5199756" cy="840226"/>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2" name="WordArt 15">
                <a:extLst>
                  <a:ext uri="{FF2B5EF4-FFF2-40B4-BE49-F238E27FC236}">
                    <a16:creationId xmlns:a16="http://schemas.microsoft.com/office/drawing/2014/main" id="{1E29869E-F6B9-432D-9392-6C20AFC11874}"/>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29" name="WordArt 15">
              <a:extLst>
                <a:ext uri="{FF2B5EF4-FFF2-40B4-BE49-F238E27FC236}">
                  <a16:creationId xmlns:a16="http://schemas.microsoft.com/office/drawing/2014/main" id="{48228B1A-B611-4692-9B6E-763B7379DB36}"/>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audio" Target="../media/audio3.wav"/><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BEB8B13E-A9E7-422A-8495-07F1EA660992}"/>
              </a:ext>
            </a:extLst>
          </p:cNvPr>
          <p:cNvSpPr txBox="1">
            <a:spLocks noChangeArrowheads="1"/>
          </p:cNvSpPr>
          <p:nvPr/>
        </p:nvSpPr>
        <p:spPr bwMode="auto">
          <a:xfrm>
            <a:off x="1692275" y="1031875"/>
            <a:ext cx="6858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a:t>Quốc phòng là công việc giữ nước</a:t>
            </a:r>
            <a:endParaRPr lang="vi-VN" altLang="en-US" sz="3000"/>
          </a:p>
          <a:p>
            <a:pPr algn="ctr"/>
            <a:r>
              <a:rPr lang="fr-FR" altLang="en-US" sz="3000"/>
              <a:t>của một quốc gia, nhằm mục đích:</a:t>
            </a:r>
            <a:endParaRPr lang="en-US" altLang="en-US" sz="3000"/>
          </a:p>
        </p:txBody>
      </p:sp>
      <p:sp>
        <p:nvSpPr>
          <p:cNvPr id="65549" name="AutoShape 13">
            <a:extLst>
              <a:ext uri="{FF2B5EF4-FFF2-40B4-BE49-F238E27FC236}">
                <a16:creationId xmlns:a16="http://schemas.microsoft.com/office/drawing/2014/main" id="{CD764566-96DD-480C-8AA7-411C7086B373}"/>
              </a:ext>
            </a:extLst>
          </p:cNvPr>
          <p:cNvSpPr>
            <a:spLocks noChangeArrowheads="1"/>
          </p:cNvSpPr>
          <p:nvPr/>
        </p:nvSpPr>
        <p:spPr bwMode="auto">
          <a:xfrm>
            <a:off x="228600" y="2308225"/>
            <a:ext cx="41910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vững</a:t>
            </a:r>
            <a:r>
              <a:rPr lang="fr-FR" sz="2200" dirty="0">
                <a:latin typeface="Arial" charset="0"/>
              </a:rPr>
              <a:t> </a:t>
            </a:r>
            <a:r>
              <a:rPr lang="fr-FR" sz="2200" dirty="0" err="1">
                <a:latin typeface="Arial" charset="0"/>
              </a:rPr>
              <a:t>chắc</a:t>
            </a:r>
            <a:r>
              <a:rPr lang="fr-FR" sz="2200" dirty="0">
                <a:latin typeface="Arial" charset="0"/>
              </a:rPr>
              <a:t> </a:t>
            </a:r>
            <a:r>
              <a:rPr lang="fr-FR" sz="2200" dirty="0" err="1">
                <a:latin typeface="Arial" charset="0"/>
              </a:rPr>
              <a:t>độc</a:t>
            </a:r>
            <a:r>
              <a:rPr lang="fr-FR" sz="2200" dirty="0">
                <a:latin typeface="Arial" charset="0"/>
              </a:rPr>
              <a:t> </a:t>
            </a:r>
            <a:r>
              <a:rPr lang="fr-FR" sz="2200" dirty="0" err="1">
                <a:latin typeface="Arial" charset="0"/>
              </a:rPr>
              <a:t>lập</a:t>
            </a:r>
            <a:r>
              <a:rPr lang="fr-FR" sz="2200" dirty="0">
                <a:latin typeface="Arial" charset="0"/>
              </a:rPr>
              <a:t>, </a:t>
            </a:r>
          </a:p>
          <a:p>
            <a:pPr algn="ctr">
              <a:defRPr/>
            </a:pPr>
            <a:r>
              <a:rPr lang="fr-FR" sz="2200" dirty="0" err="1">
                <a:latin typeface="Arial" charset="0"/>
              </a:rPr>
              <a:t>chủ</a:t>
            </a:r>
            <a:r>
              <a:rPr lang="fr-FR" sz="2200" dirty="0">
                <a:latin typeface="Arial" charset="0"/>
              </a:rPr>
              <a:t> </a:t>
            </a:r>
            <a:r>
              <a:rPr lang="fr-FR" sz="2200" dirty="0" err="1">
                <a:latin typeface="Arial" charset="0"/>
              </a:rPr>
              <a:t>quyền</a:t>
            </a:r>
            <a:r>
              <a:rPr lang="fr-FR" sz="2200" dirty="0">
                <a:latin typeface="Arial" charset="0"/>
              </a:rPr>
              <a:t> </a:t>
            </a:r>
            <a:r>
              <a:rPr lang="fr-FR" sz="2200" dirty="0" err="1">
                <a:latin typeface="Arial" charset="0"/>
              </a:rPr>
              <a:t>và</a:t>
            </a:r>
            <a:r>
              <a:rPr lang="fr-FR" sz="2200" dirty="0">
                <a:latin typeface="Arial" charset="0"/>
              </a:rPr>
              <a:t> </a:t>
            </a:r>
            <a:r>
              <a:rPr lang="fr-FR" sz="2200" dirty="0" err="1">
                <a:latin typeface="Arial" charset="0"/>
              </a:rPr>
              <a:t>toàn</a:t>
            </a:r>
            <a:r>
              <a:rPr lang="fr-FR" sz="2200" dirty="0">
                <a:latin typeface="Arial" charset="0"/>
              </a:rPr>
              <a:t> </a:t>
            </a:r>
            <a:r>
              <a:rPr lang="fr-FR" sz="2200" dirty="0" err="1">
                <a:latin typeface="Arial" charset="0"/>
              </a:rPr>
              <a:t>vẹn</a:t>
            </a:r>
            <a:r>
              <a:rPr lang="fr-FR" sz="2200" dirty="0">
                <a:latin typeface="Arial" charset="0"/>
              </a:rPr>
              <a:t> </a:t>
            </a:r>
            <a:r>
              <a:rPr lang="fr-FR" sz="2200" dirty="0" err="1">
                <a:latin typeface="Arial" charset="0"/>
              </a:rPr>
              <a:t>lãnh</a:t>
            </a:r>
            <a:r>
              <a:rPr lang="fr-FR" sz="2200" dirty="0">
                <a:latin typeface="Arial" charset="0"/>
              </a:rPr>
              <a:t> </a:t>
            </a:r>
            <a:r>
              <a:rPr lang="fr-FR" sz="2200" dirty="0" err="1">
                <a:latin typeface="Arial" charset="0"/>
              </a:rPr>
              <a:t>thổ</a:t>
            </a:r>
            <a:r>
              <a:rPr lang="fr-FR" sz="2200" dirty="0">
                <a:latin typeface="Arial" charset="0"/>
              </a:rPr>
              <a:t>,</a:t>
            </a:r>
          </a:p>
          <a:p>
            <a:pPr algn="ctr">
              <a:defRPr/>
            </a:pPr>
            <a:r>
              <a:rPr lang="fr-FR" sz="2200" dirty="0" err="1">
                <a:latin typeface="Arial" charset="0"/>
              </a:rPr>
              <a:t>tạo</a:t>
            </a:r>
            <a:r>
              <a:rPr lang="fr-FR" sz="2200" dirty="0">
                <a:latin typeface="Arial" charset="0"/>
              </a:rPr>
              <a:t> </a:t>
            </a:r>
            <a:r>
              <a:rPr lang="fr-FR" sz="2200" dirty="0" err="1">
                <a:latin typeface="Arial" charset="0"/>
              </a:rPr>
              <a:t>môi</a:t>
            </a:r>
            <a:r>
              <a:rPr lang="fr-FR" sz="2200" dirty="0">
                <a:latin typeface="Arial" charset="0"/>
              </a:rPr>
              <a:t> </a:t>
            </a:r>
            <a:r>
              <a:rPr lang="fr-FR" sz="2200" dirty="0" err="1">
                <a:latin typeface="Arial" charset="0"/>
              </a:rPr>
              <a:t>trường</a:t>
            </a:r>
            <a:r>
              <a:rPr lang="fr-FR" sz="2200" dirty="0">
                <a:latin typeface="Arial" charset="0"/>
              </a:rPr>
              <a:t> </a:t>
            </a:r>
            <a:r>
              <a:rPr lang="fr-FR" sz="2200" dirty="0" err="1">
                <a:latin typeface="Arial" charset="0"/>
              </a:rPr>
              <a:t>thuận</a:t>
            </a:r>
            <a:r>
              <a:rPr lang="fr-FR" sz="2200" dirty="0">
                <a:latin typeface="Arial" charset="0"/>
              </a:rPr>
              <a:t> </a:t>
            </a:r>
            <a:r>
              <a:rPr lang="fr-FR" sz="2200" dirty="0" err="1">
                <a:latin typeface="Arial" charset="0"/>
              </a:rPr>
              <a:t>lợi</a:t>
            </a:r>
            <a:r>
              <a:rPr lang="fr-FR" sz="2200" dirty="0">
                <a:latin typeface="Arial" charset="0"/>
              </a:rPr>
              <a:t> </a:t>
            </a:r>
            <a:r>
              <a:rPr lang="fr-FR" sz="2200" dirty="0" err="1">
                <a:latin typeface="Arial" charset="0"/>
              </a:rPr>
              <a:t>để</a:t>
            </a:r>
            <a:r>
              <a:rPr lang="fr-FR" sz="2200" dirty="0">
                <a:latin typeface="Arial" charset="0"/>
              </a:rPr>
              <a:t> </a:t>
            </a:r>
          </a:p>
          <a:p>
            <a:pPr algn="ctr">
              <a:defRPr/>
            </a:pPr>
            <a:r>
              <a:rPr lang="fr-FR" sz="2200" dirty="0" err="1">
                <a:latin typeface="Arial" charset="0"/>
              </a:rPr>
              <a:t>xây</a:t>
            </a:r>
            <a:r>
              <a:rPr lang="fr-FR" sz="2200" dirty="0">
                <a:latin typeface="Arial" charset="0"/>
              </a:rPr>
              <a:t> </a:t>
            </a:r>
            <a:r>
              <a:rPr lang="fr-FR" sz="2200" dirty="0" err="1">
                <a:latin typeface="Arial" charset="0"/>
              </a:rPr>
              <a:t>dựng</a:t>
            </a:r>
            <a:r>
              <a:rPr lang="fr-FR" sz="2200" dirty="0">
                <a:latin typeface="Arial" charset="0"/>
              </a:rPr>
              <a:t> </a:t>
            </a:r>
            <a:r>
              <a:rPr lang="fr-FR" sz="2200" dirty="0" err="1">
                <a:latin typeface="Arial" charset="0"/>
              </a:rPr>
              <a:t>đất</a:t>
            </a:r>
            <a:r>
              <a:rPr lang="fr-FR" sz="2200" dirty="0">
                <a:latin typeface="Arial" charset="0"/>
              </a:rPr>
              <a:t> </a:t>
            </a:r>
            <a:r>
              <a:rPr lang="fr-FR" sz="2200" dirty="0" err="1">
                <a:latin typeface="Arial" charset="0"/>
              </a:rPr>
              <a:t>nước</a:t>
            </a:r>
            <a:endParaRPr lang="en-US" sz="2200" dirty="0">
              <a:latin typeface="Arial" charset="0"/>
            </a:endParaRPr>
          </a:p>
        </p:txBody>
      </p:sp>
      <p:sp>
        <p:nvSpPr>
          <p:cNvPr id="65545" name="AutoShape 9">
            <a:extLst>
              <a:ext uri="{FF2B5EF4-FFF2-40B4-BE49-F238E27FC236}">
                <a16:creationId xmlns:a16="http://schemas.microsoft.com/office/drawing/2014/main" id="{F3DB439C-8B59-44E5-89D0-47F40DC03021}"/>
              </a:ext>
            </a:extLst>
          </p:cNvPr>
          <p:cNvSpPr>
            <a:spLocks noChangeArrowheads="1"/>
          </p:cNvSpPr>
          <p:nvPr/>
        </p:nvSpPr>
        <p:spPr bwMode="auto">
          <a:xfrm>
            <a:off x="228600" y="4200525"/>
            <a:ext cx="41910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200" dirty="0">
                <a:latin typeface="Arial" charset="0"/>
              </a:rPr>
              <a:t> C. </a:t>
            </a: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chế</a:t>
            </a:r>
            <a:r>
              <a:rPr lang="fr-FR" sz="2200" dirty="0">
                <a:latin typeface="Arial" charset="0"/>
              </a:rPr>
              <a:t> </a:t>
            </a:r>
            <a:r>
              <a:rPr lang="fr-FR" sz="2200" dirty="0" err="1">
                <a:latin typeface="Arial" charset="0"/>
              </a:rPr>
              <a:t>độ</a:t>
            </a:r>
            <a:r>
              <a:rPr lang="fr-FR" sz="2200" dirty="0">
                <a:latin typeface="Arial" charset="0"/>
              </a:rPr>
              <a:t> </a:t>
            </a:r>
            <a:r>
              <a:rPr lang="fr-FR" sz="2200" dirty="0" err="1">
                <a:latin typeface="Arial" charset="0"/>
              </a:rPr>
              <a:t>xã</a:t>
            </a:r>
            <a:r>
              <a:rPr lang="fr-FR" sz="2200" dirty="0">
                <a:latin typeface="Arial" charset="0"/>
              </a:rPr>
              <a:t> </a:t>
            </a:r>
            <a:r>
              <a:rPr lang="fr-FR" sz="2200" dirty="0" err="1">
                <a:latin typeface="Arial" charset="0"/>
              </a:rPr>
              <a:t>hội</a:t>
            </a:r>
            <a:endParaRPr lang="fr-FR" sz="2200" dirty="0">
              <a:latin typeface="Arial" charset="0"/>
            </a:endParaRPr>
          </a:p>
          <a:p>
            <a:pPr algn="ctr">
              <a:defRPr/>
            </a:pPr>
            <a:r>
              <a:rPr lang="fr-FR" sz="2200" dirty="0">
                <a:latin typeface="Arial" charset="0"/>
              </a:rPr>
              <a:t> </a:t>
            </a:r>
            <a:r>
              <a:rPr lang="fr-FR" sz="2200" dirty="0" err="1">
                <a:latin typeface="Arial" charset="0"/>
              </a:rPr>
              <a:t>chủ</a:t>
            </a:r>
            <a:r>
              <a:rPr lang="fr-FR" sz="2200" dirty="0">
                <a:latin typeface="Arial" charset="0"/>
              </a:rPr>
              <a:t> </a:t>
            </a:r>
            <a:r>
              <a:rPr lang="fr-FR" sz="2200" dirty="0" err="1">
                <a:latin typeface="Arial" charset="0"/>
              </a:rPr>
              <a:t>nghĩa</a:t>
            </a:r>
            <a:r>
              <a:rPr lang="fr-FR" sz="2200" dirty="0">
                <a:latin typeface="Arial" charset="0"/>
              </a:rPr>
              <a:t>, </a:t>
            </a: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lợi</a:t>
            </a:r>
            <a:r>
              <a:rPr lang="fr-FR" sz="2200" dirty="0">
                <a:latin typeface="Arial" charset="0"/>
              </a:rPr>
              <a:t> </a:t>
            </a:r>
            <a:r>
              <a:rPr lang="fr-FR" sz="2200" dirty="0" err="1">
                <a:latin typeface="Arial" charset="0"/>
              </a:rPr>
              <a:t>ích</a:t>
            </a:r>
            <a:r>
              <a:rPr lang="fr-FR" sz="2200" dirty="0">
                <a:latin typeface="Arial" charset="0"/>
              </a:rPr>
              <a:t> </a:t>
            </a:r>
            <a:r>
              <a:rPr lang="fr-FR" sz="2200" dirty="0" err="1">
                <a:latin typeface="Arial" charset="0"/>
              </a:rPr>
              <a:t>của</a:t>
            </a:r>
            <a:r>
              <a:rPr lang="fr-FR" sz="2200" dirty="0">
                <a:latin typeface="Arial" charset="0"/>
              </a:rPr>
              <a:t> </a:t>
            </a:r>
          </a:p>
          <a:p>
            <a:pPr algn="ctr">
              <a:defRPr/>
            </a:pPr>
            <a:r>
              <a:rPr lang="fr-FR" sz="2200" dirty="0" err="1">
                <a:latin typeface="Arial" charset="0"/>
              </a:rPr>
              <a:t>giai</a:t>
            </a:r>
            <a:r>
              <a:rPr lang="fr-FR" sz="2200" dirty="0">
                <a:latin typeface="Arial" charset="0"/>
              </a:rPr>
              <a:t> </a:t>
            </a:r>
            <a:r>
              <a:rPr lang="fr-FR" sz="2200" dirty="0" err="1">
                <a:latin typeface="Arial" charset="0"/>
              </a:rPr>
              <a:t>cấp</a:t>
            </a:r>
            <a:r>
              <a:rPr lang="fr-FR" sz="2200" dirty="0">
                <a:latin typeface="Arial" charset="0"/>
              </a:rPr>
              <a:t> </a:t>
            </a:r>
            <a:r>
              <a:rPr lang="fr-FR" sz="2200" dirty="0" err="1">
                <a:latin typeface="Arial" charset="0"/>
              </a:rPr>
              <a:t>công</a:t>
            </a:r>
            <a:r>
              <a:rPr lang="fr-FR" sz="2200" dirty="0">
                <a:latin typeface="Arial" charset="0"/>
              </a:rPr>
              <a:t> </a:t>
            </a:r>
            <a:r>
              <a:rPr lang="fr-FR" sz="2200" dirty="0" err="1">
                <a:latin typeface="Arial" charset="0"/>
              </a:rPr>
              <a:t>nhân</a:t>
            </a:r>
            <a:r>
              <a:rPr lang="fr-FR" sz="2200" dirty="0">
                <a:latin typeface="Arial" charset="0"/>
              </a:rPr>
              <a:t> </a:t>
            </a:r>
            <a:r>
              <a:rPr lang="fr-FR" sz="2200" dirty="0" err="1">
                <a:latin typeface="Arial" charset="0"/>
              </a:rPr>
              <a:t>và</a:t>
            </a:r>
            <a:r>
              <a:rPr lang="fr-FR" sz="2200" dirty="0">
                <a:latin typeface="Arial" charset="0"/>
              </a:rPr>
              <a:t> </a:t>
            </a:r>
          </a:p>
          <a:p>
            <a:pPr algn="ctr">
              <a:defRPr/>
            </a:pPr>
            <a:r>
              <a:rPr lang="fr-FR" sz="2200" dirty="0" err="1">
                <a:latin typeface="Arial" charset="0"/>
              </a:rPr>
              <a:t>nhân</a:t>
            </a:r>
            <a:r>
              <a:rPr lang="fr-FR" sz="2200" dirty="0">
                <a:latin typeface="Arial" charset="0"/>
              </a:rPr>
              <a:t> </a:t>
            </a:r>
            <a:r>
              <a:rPr lang="fr-FR" sz="2200" dirty="0" err="1">
                <a:latin typeface="Arial" charset="0"/>
              </a:rPr>
              <a:t>dân</a:t>
            </a:r>
            <a:r>
              <a:rPr lang="fr-FR" sz="2200" dirty="0">
                <a:latin typeface="Arial" charset="0"/>
              </a:rPr>
              <a:t> lao </a:t>
            </a:r>
            <a:r>
              <a:rPr lang="fr-FR" sz="2200" dirty="0" err="1">
                <a:latin typeface="Arial" charset="0"/>
              </a:rPr>
              <a:t>động</a:t>
            </a:r>
            <a:endParaRPr lang="vi-VN" sz="2200" b="1" dirty="0">
              <a:latin typeface="Arial" charset="0"/>
            </a:endParaRPr>
          </a:p>
        </p:txBody>
      </p:sp>
      <p:sp>
        <p:nvSpPr>
          <p:cNvPr id="26" name="AutoShape 9">
            <a:extLst>
              <a:ext uri="{FF2B5EF4-FFF2-40B4-BE49-F238E27FC236}">
                <a16:creationId xmlns:a16="http://schemas.microsoft.com/office/drawing/2014/main" id="{879076F7-7194-4C68-9B62-E1A814A246C8}"/>
              </a:ext>
            </a:extLst>
          </p:cNvPr>
          <p:cNvSpPr>
            <a:spLocks noChangeArrowheads="1"/>
          </p:cNvSpPr>
          <p:nvPr/>
        </p:nvSpPr>
        <p:spPr bwMode="auto">
          <a:xfrm>
            <a:off x="4648200" y="2289175"/>
            <a:ext cx="42672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200" dirty="0">
                <a:latin typeface="Arial" charset="0"/>
              </a:rPr>
              <a:t> B. </a:t>
            </a: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vững</a:t>
            </a:r>
            <a:r>
              <a:rPr lang="fr-FR" sz="2200" dirty="0">
                <a:latin typeface="Arial" charset="0"/>
              </a:rPr>
              <a:t> </a:t>
            </a:r>
            <a:r>
              <a:rPr lang="fr-FR" sz="2200" dirty="0" err="1">
                <a:latin typeface="Arial" charset="0"/>
              </a:rPr>
              <a:t>chắc</a:t>
            </a:r>
            <a:r>
              <a:rPr lang="fr-FR" sz="2200" dirty="0">
                <a:latin typeface="Arial" charset="0"/>
              </a:rPr>
              <a:t> </a:t>
            </a:r>
            <a:r>
              <a:rPr lang="fr-FR" sz="2200" dirty="0" err="1">
                <a:latin typeface="Arial" charset="0"/>
              </a:rPr>
              <a:t>Tổ</a:t>
            </a:r>
            <a:r>
              <a:rPr lang="fr-FR" sz="2200" dirty="0">
                <a:latin typeface="Arial" charset="0"/>
              </a:rPr>
              <a:t> </a:t>
            </a:r>
            <a:r>
              <a:rPr lang="fr-FR" sz="2200" dirty="0" err="1">
                <a:latin typeface="Arial" charset="0"/>
              </a:rPr>
              <a:t>quốc</a:t>
            </a:r>
            <a:r>
              <a:rPr lang="fr-FR" sz="2200" dirty="0">
                <a:latin typeface="Arial" charset="0"/>
              </a:rPr>
              <a:t>, </a:t>
            </a:r>
          </a:p>
          <a:p>
            <a:pPr algn="ctr">
              <a:spcBef>
                <a:spcPts val="0"/>
              </a:spcBef>
              <a:defRPr/>
            </a:pP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tính</a:t>
            </a:r>
            <a:r>
              <a:rPr lang="fr-FR" sz="2200" dirty="0">
                <a:latin typeface="Arial" charset="0"/>
              </a:rPr>
              <a:t> </a:t>
            </a:r>
            <a:r>
              <a:rPr lang="fr-FR" sz="2200" dirty="0" err="1">
                <a:latin typeface="Arial" charset="0"/>
              </a:rPr>
              <a:t>mạng</a:t>
            </a:r>
            <a:r>
              <a:rPr lang="fr-FR" sz="2200" dirty="0">
                <a:latin typeface="Arial" charset="0"/>
              </a:rPr>
              <a:t> </a:t>
            </a:r>
            <a:r>
              <a:rPr lang="fr-FR" sz="2200" dirty="0" err="1">
                <a:latin typeface="Arial" charset="0"/>
              </a:rPr>
              <a:t>và</a:t>
            </a:r>
            <a:r>
              <a:rPr lang="fr-FR" sz="2200" dirty="0">
                <a:latin typeface="Arial" charset="0"/>
              </a:rPr>
              <a:t> </a:t>
            </a:r>
            <a:r>
              <a:rPr lang="fr-FR" sz="2200" dirty="0" err="1">
                <a:latin typeface="Arial" charset="0"/>
              </a:rPr>
              <a:t>tài</a:t>
            </a:r>
            <a:r>
              <a:rPr lang="fr-FR" sz="2200" dirty="0">
                <a:latin typeface="Arial" charset="0"/>
              </a:rPr>
              <a:t> </a:t>
            </a:r>
            <a:r>
              <a:rPr lang="fr-FR" sz="2200" dirty="0" err="1">
                <a:latin typeface="Arial" charset="0"/>
              </a:rPr>
              <a:t>sản</a:t>
            </a:r>
            <a:endParaRPr lang="fr-FR" sz="2200" dirty="0">
              <a:latin typeface="Arial" charset="0"/>
            </a:endParaRPr>
          </a:p>
          <a:p>
            <a:pPr algn="ctr">
              <a:spcBef>
                <a:spcPts val="0"/>
              </a:spcBef>
              <a:defRPr/>
            </a:pPr>
            <a:r>
              <a:rPr lang="fr-FR" sz="2200" dirty="0">
                <a:latin typeface="Arial" charset="0"/>
              </a:rPr>
              <a:t> </a:t>
            </a:r>
            <a:r>
              <a:rPr lang="fr-FR" sz="2200" dirty="0" err="1">
                <a:latin typeface="Arial" charset="0"/>
              </a:rPr>
              <a:t>của</a:t>
            </a:r>
            <a:r>
              <a:rPr lang="fr-FR" sz="2200" dirty="0">
                <a:latin typeface="Arial" charset="0"/>
              </a:rPr>
              <a:t> </a:t>
            </a:r>
            <a:r>
              <a:rPr lang="fr-FR" sz="2200" dirty="0" err="1">
                <a:latin typeface="Arial" charset="0"/>
              </a:rPr>
              <a:t>nhân</a:t>
            </a:r>
            <a:r>
              <a:rPr lang="fr-FR" sz="2200" dirty="0">
                <a:latin typeface="Arial" charset="0"/>
              </a:rPr>
              <a:t> </a:t>
            </a:r>
            <a:r>
              <a:rPr lang="fr-FR" sz="2200" dirty="0" err="1">
                <a:latin typeface="Arial" charset="0"/>
              </a:rPr>
              <a:t>dân</a:t>
            </a:r>
            <a:r>
              <a:rPr lang="fr-FR" sz="2200" dirty="0">
                <a:latin typeface="Arial" charset="0"/>
              </a:rPr>
              <a:t>, </a:t>
            </a: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thành</a:t>
            </a:r>
            <a:r>
              <a:rPr lang="fr-FR" sz="2200" dirty="0">
                <a:latin typeface="Arial" charset="0"/>
              </a:rPr>
              <a:t> </a:t>
            </a:r>
          </a:p>
          <a:p>
            <a:pPr algn="ctr">
              <a:spcBef>
                <a:spcPts val="0"/>
              </a:spcBef>
              <a:defRPr/>
            </a:pPr>
            <a:r>
              <a:rPr lang="fr-FR" sz="2200" dirty="0" err="1">
                <a:latin typeface="Arial" charset="0"/>
              </a:rPr>
              <a:t>quả</a:t>
            </a:r>
            <a:r>
              <a:rPr lang="fr-FR" sz="2200" dirty="0">
                <a:latin typeface="Arial" charset="0"/>
              </a:rPr>
              <a:t> </a:t>
            </a:r>
            <a:r>
              <a:rPr lang="fr-FR" sz="2200" dirty="0" err="1">
                <a:latin typeface="Arial" charset="0"/>
              </a:rPr>
              <a:t>cách</a:t>
            </a:r>
            <a:r>
              <a:rPr lang="fr-FR" sz="2200" dirty="0">
                <a:latin typeface="Arial" charset="0"/>
              </a:rPr>
              <a:t> </a:t>
            </a:r>
            <a:r>
              <a:rPr lang="fr-FR" sz="2200" dirty="0" err="1">
                <a:latin typeface="Arial" charset="0"/>
              </a:rPr>
              <a:t>mạng</a:t>
            </a:r>
            <a:endParaRPr lang="en-US" altLang="en-US" sz="2200" b="1" dirty="0">
              <a:latin typeface="Arial" charset="0"/>
            </a:endParaRPr>
          </a:p>
        </p:txBody>
      </p:sp>
      <p:sp>
        <p:nvSpPr>
          <p:cNvPr id="28" name="AutoShape 9">
            <a:extLst>
              <a:ext uri="{FF2B5EF4-FFF2-40B4-BE49-F238E27FC236}">
                <a16:creationId xmlns:a16="http://schemas.microsoft.com/office/drawing/2014/main" id="{822D0437-9EDB-4597-BF47-363B5E310F6D}"/>
              </a:ext>
            </a:extLst>
          </p:cNvPr>
          <p:cNvSpPr>
            <a:spLocks noChangeArrowheads="1"/>
          </p:cNvSpPr>
          <p:nvPr/>
        </p:nvSpPr>
        <p:spPr bwMode="auto">
          <a:xfrm>
            <a:off x="4648200" y="4200525"/>
            <a:ext cx="41910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200" dirty="0">
                <a:latin typeface="Arial" charset="0"/>
              </a:rPr>
              <a:t> D. </a:t>
            </a: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chính</a:t>
            </a:r>
            <a:r>
              <a:rPr lang="fr-FR" sz="2200" dirty="0">
                <a:latin typeface="Arial" charset="0"/>
              </a:rPr>
              <a:t> </a:t>
            </a:r>
            <a:r>
              <a:rPr lang="fr-FR" sz="2200" dirty="0" err="1">
                <a:latin typeface="Arial" charset="0"/>
              </a:rPr>
              <a:t>quyền</a:t>
            </a:r>
            <a:r>
              <a:rPr lang="fr-FR" sz="2200" dirty="0">
                <a:latin typeface="Arial" charset="0"/>
              </a:rPr>
              <a:t>, </a:t>
            </a:r>
            <a:r>
              <a:rPr lang="fr-FR" sz="2200" dirty="0" err="1">
                <a:latin typeface="Arial" charset="0"/>
              </a:rPr>
              <a:t>chống</a:t>
            </a:r>
            <a:endParaRPr lang="fr-FR" sz="2200" dirty="0">
              <a:latin typeface="Arial" charset="0"/>
            </a:endParaRPr>
          </a:p>
          <a:p>
            <a:pPr algn="ctr">
              <a:defRPr/>
            </a:pPr>
            <a:r>
              <a:rPr lang="fr-FR" sz="2200" dirty="0">
                <a:latin typeface="Arial" charset="0"/>
              </a:rPr>
              <a:t> </a:t>
            </a:r>
            <a:r>
              <a:rPr lang="fr-FR" sz="2200" dirty="0" err="1">
                <a:latin typeface="Arial" charset="0"/>
              </a:rPr>
              <a:t>lại</a:t>
            </a:r>
            <a:r>
              <a:rPr lang="fr-FR" sz="2200" dirty="0">
                <a:latin typeface="Arial" charset="0"/>
              </a:rPr>
              <a:t> </a:t>
            </a:r>
            <a:r>
              <a:rPr lang="fr-FR" sz="2200" dirty="0" err="1">
                <a:latin typeface="Arial" charset="0"/>
              </a:rPr>
              <a:t>mọi</a:t>
            </a:r>
            <a:r>
              <a:rPr lang="fr-FR" sz="2200" dirty="0">
                <a:latin typeface="Arial" charset="0"/>
              </a:rPr>
              <a:t> </a:t>
            </a:r>
            <a:r>
              <a:rPr lang="fr-FR" sz="2200" dirty="0" err="1">
                <a:latin typeface="Arial" charset="0"/>
              </a:rPr>
              <a:t>âm</a:t>
            </a:r>
            <a:r>
              <a:rPr lang="fr-FR" sz="2200" dirty="0">
                <a:latin typeface="Arial" charset="0"/>
              </a:rPr>
              <a:t> </a:t>
            </a:r>
            <a:r>
              <a:rPr lang="fr-FR" sz="2200" dirty="0" err="1">
                <a:latin typeface="Arial" charset="0"/>
              </a:rPr>
              <a:t>mưu</a:t>
            </a:r>
            <a:r>
              <a:rPr lang="fr-FR" sz="2200" dirty="0">
                <a:latin typeface="Arial" charset="0"/>
              </a:rPr>
              <a:t> </a:t>
            </a:r>
            <a:r>
              <a:rPr lang="fr-FR" sz="2200" dirty="0" err="1">
                <a:latin typeface="Arial" charset="0"/>
              </a:rPr>
              <a:t>thủ</a:t>
            </a:r>
            <a:r>
              <a:rPr lang="fr-FR" sz="2200" dirty="0">
                <a:latin typeface="Arial" charset="0"/>
              </a:rPr>
              <a:t> </a:t>
            </a:r>
            <a:r>
              <a:rPr lang="fr-FR" sz="2200" dirty="0" err="1">
                <a:latin typeface="Arial" charset="0"/>
              </a:rPr>
              <a:t>đoạn</a:t>
            </a:r>
            <a:r>
              <a:rPr lang="fr-FR" sz="2200" dirty="0">
                <a:latin typeface="Arial" charset="0"/>
              </a:rPr>
              <a:t> </a:t>
            </a:r>
            <a:r>
              <a:rPr lang="fr-FR" sz="2200" dirty="0" err="1">
                <a:latin typeface="Arial" charset="0"/>
              </a:rPr>
              <a:t>chống</a:t>
            </a:r>
            <a:endParaRPr lang="fr-FR" sz="2200" dirty="0">
              <a:latin typeface="Arial" charset="0"/>
            </a:endParaRPr>
          </a:p>
          <a:p>
            <a:pPr algn="ctr">
              <a:defRPr/>
            </a:pPr>
            <a:r>
              <a:rPr lang="fr-FR" sz="2200" dirty="0">
                <a:latin typeface="Arial" charset="0"/>
              </a:rPr>
              <a:t> </a:t>
            </a:r>
            <a:r>
              <a:rPr lang="fr-FR" sz="2200" dirty="0" err="1">
                <a:latin typeface="Arial" charset="0"/>
              </a:rPr>
              <a:t>phá</a:t>
            </a:r>
            <a:r>
              <a:rPr lang="fr-FR" sz="2200" dirty="0">
                <a:latin typeface="Arial" charset="0"/>
              </a:rPr>
              <a:t> </a:t>
            </a:r>
            <a:r>
              <a:rPr lang="fr-FR" sz="2200" dirty="0" err="1">
                <a:latin typeface="Arial" charset="0"/>
              </a:rPr>
              <a:t>của</a:t>
            </a:r>
            <a:r>
              <a:rPr lang="fr-FR" sz="2200" dirty="0">
                <a:latin typeface="Arial" charset="0"/>
              </a:rPr>
              <a:t> </a:t>
            </a:r>
            <a:r>
              <a:rPr lang="fr-FR" sz="2200" dirty="0" err="1">
                <a:latin typeface="Arial" charset="0"/>
              </a:rPr>
              <a:t>chủ</a:t>
            </a:r>
            <a:r>
              <a:rPr lang="fr-FR" sz="2200" dirty="0">
                <a:latin typeface="Arial" charset="0"/>
              </a:rPr>
              <a:t> </a:t>
            </a:r>
            <a:r>
              <a:rPr lang="fr-FR" sz="2200" dirty="0" err="1">
                <a:latin typeface="Arial" charset="0"/>
              </a:rPr>
              <a:t>nghĩa</a:t>
            </a:r>
            <a:r>
              <a:rPr lang="fr-FR" sz="2200" dirty="0">
                <a:latin typeface="Arial" charset="0"/>
              </a:rPr>
              <a:t> </a:t>
            </a:r>
            <a:r>
              <a:rPr lang="fr-FR" sz="2200" dirty="0" err="1">
                <a:latin typeface="Arial" charset="0"/>
              </a:rPr>
              <a:t>đế</a:t>
            </a:r>
            <a:r>
              <a:rPr lang="fr-FR" sz="2200" dirty="0">
                <a:latin typeface="Arial" charset="0"/>
              </a:rPr>
              <a:t> </a:t>
            </a:r>
            <a:r>
              <a:rPr lang="fr-FR" sz="2200" dirty="0" err="1">
                <a:latin typeface="Arial" charset="0"/>
              </a:rPr>
              <a:t>quốc</a:t>
            </a:r>
            <a:r>
              <a:rPr lang="fr-FR" sz="2200" dirty="0">
                <a:latin typeface="Arial" charset="0"/>
              </a:rPr>
              <a:t> </a:t>
            </a:r>
            <a:r>
              <a:rPr lang="fr-FR" sz="2200" dirty="0" err="1">
                <a:latin typeface="Arial" charset="0"/>
              </a:rPr>
              <a:t>và</a:t>
            </a:r>
            <a:r>
              <a:rPr lang="fr-FR" sz="2200" dirty="0">
                <a:latin typeface="Arial" charset="0"/>
              </a:rPr>
              <a:t> </a:t>
            </a:r>
          </a:p>
          <a:p>
            <a:pPr algn="ctr">
              <a:defRPr/>
            </a:pPr>
            <a:r>
              <a:rPr lang="fr-FR" sz="2200" dirty="0" err="1">
                <a:latin typeface="Arial" charset="0"/>
              </a:rPr>
              <a:t>các</a:t>
            </a:r>
            <a:r>
              <a:rPr lang="fr-FR" sz="2200" dirty="0">
                <a:latin typeface="Arial" charset="0"/>
              </a:rPr>
              <a:t> </a:t>
            </a:r>
            <a:r>
              <a:rPr lang="fr-FR" sz="2200" dirty="0" err="1">
                <a:latin typeface="Arial" charset="0"/>
              </a:rPr>
              <a:t>thế</a:t>
            </a:r>
            <a:r>
              <a:rPr lang="fr-FR" sz="2200" dirty="0">
                <a:latin typeface="Arial" charset="0"/>
              </a:rPr>
              <a:t> </a:t>
            </a:r>
            <a:r>
              <a:rPr lang="fr-FR" sz="2200" dirty="0" err="1">
                <a:latin typeface="Arial" charset="0"/>
              </a:rPr>
              <a:t>lực</a:t>
            </a:r>
            <a:r>
              <a:rPr lang="fr-FR" sz="2200" dirty="0">
                <a:latin typeface="Arial" charset="0"/>
              </a:rPr>
              <a:t> </a:t>
            </a:r>
            <a:r>
              <a:rPr lang="fr-FR" sz="2200" dirty="0" err="1">
                <a:latin typeface="Arial" charset="0"/>
              </a:rPr>
              <a:t>phản</a:t>
            </a:r>
            <a:r>
              <a:rPr lang="fr-FR" sz="2200" dirty="0">
                <a:latin typeface="Arial" charset="0"/>
              </a:rPr>
              <a:t> </a:t>
            </a:r>
            <a:r>
              <a:rPr lang="fr-FR" sz="2200" dirty="0" err="1">
                <a:latin typeface="Arial" charset="0"/>
              </a:rPr>
              <a:t>động</a:t>
            </a:r>
            <a:endParaRPr lang="vi-VN" sz="2200" b="1" dirty="0">
              <a:latin typeface="Arial" charset="0"/>
            </a:endParaRPr>
          </a:p>
        </p:txBody>
      </p:sp>
      <p:sp>
        <p:nvSpPr>
          <p:cNvPr id="2" name="Rectangle: Rounded Corners 1">
            <a:extLst>
              <a:ext uri="{FF2B5EF4-FFF2-40B4-BE49-F238E27FC236}">
                <a16:creationId xmlns:a16="http://schemas.microsoft.com/office/drawing/2014/main" id="{D1094CB0-E7F6-4520-981B-91EEE0BA58DD}"/>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9"/>
                                        </p:tgtEl>
                                        <p:attrNameLst>
                                          <p:attrName>style.color</p:attrName>
                                        </p:attrNameLst>
                                      </p:cBhvr>
                                      <p:by>
                                        <p:hsl h="-7200000" s="0" l="0"/>
                                      </p:by>
                                    </p:animClr>
                                    <p:animClr clrSpc="hsl" dir="cw">
                                      <p:cBhvr>
                                        <p:cTn id="30" dur="500" fill="hold"/>
                                        <p:tgtEl>
                                          <p:spTgt spid="65549"/>
                                        </p:tgtEl>
                                        <p:attrNameLst>
                                          <p:attrName>fillcolor</p:attrName>
                                        </p:attrNameLst>
                                      </p:cBhvr>
                                      <p:by>
                                        <p:hsl h="-7200000" s="0" l="0"/>
                                      </p:by>
                                    </p:animClr>
                                    <p:animClr clrSpc="hsl" dir="cw">
                                      <p:cBhvr>
                                        <p:cTn id="31" dur="500" fill="hold"/>
                                        <p:tgtEl>
                                          <p:spTgt spid="65549"/>
                                        </p:tgtEl>
                                        <p:attrNameLst>
                                          <p:attrName>stroke.color</p:attrName>
                                        </p:attrNameLst>
                                      </p:cBhvr>
                                      <p:by>
                                        <p:hsl h="-7200000" s="0" l="0"/>
                                      </p:by>
                                    </p:animClr>
                                    <p:set>
                                      <p:cBhvr>
                                        <p:cTn id="32" dur="500" fill="hold"/>
                                        <p:tgtEl>
                                          <p:spTgt spid="65549"/>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9" grpId="0" animBg="1"/>
      <p:bldP spid="65549" grpId="1" animBg="1"/>
      <p:bldP spid="65545" grpId="0" animBg="1"/>
      <p:bldP spid="26"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CCD0F242-50A2-44F7-A232-91BA6A584EFA}"/>
              </a:ext>
            </a:extLst>
          </p:cNvPr>
          <p:cNvSpPr txBox="1">
            <a:spLocks noChangeArrowheads="1"/>
          </p:cNvSpPr>
          <p:nvPr/>
        </p:nvSpPr>
        <p:spPr bwMode="auto">
          <a:xfrm>
            <a:off x="1371600" y="985838"/>
            <a:ext cx="76962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300"/>
              <a:t>Kinh tế, </a:t>
            </a:r>
            <a:r>
              <a:rPr lang="vi-VN" altLang="en-US" sz="2300"/>
              <a:t>QP, AN</a:t>
            </a:r>
            <a:r>
              <a:rPr lang="fr-FR" altLang="en-US" sz="2300"/>
              <a:t> mỗi lĩnh vực đều có quy luật</a:t>
            </a:r>
            <a:endParaRPr lang="vi-VN" altLang="en-US" sz="2300"/>
          </a:p>
          <a:p>
            <a:pPr algn="ctr"/>
            <a:r>
              <a:rPr lang="fr-FR" altLang="en-US" sz="2300"/>
              <a:t>phát triển đặc thù, do đó việc kết hợp phát triển KTXH với </a:t>
            </a:r>
            <a:r>
              <a:rPr lang="vi-VN" altLang="en-US" sz="2300"/>
              <a:t>tăng cường, củng cố</a:t>
            </a:r>
            <a:r>
              <a:rPr lang="fr-FR" altLang="en-US" sz="2300"/>
              <a:t> </a:t>
            </a:r>
            <a:r>
              <a:rPr lang="vi-VN" altLang="en-US" sz="2300"/>
              <a:t>QP&amp;</a:t>
            </a:r>
            <a:r>
              <a:rPr lang="fr-FR" altLang="en-US" sz="2300"/>
              <a:t>AN phải thực hiện:</a:t>
            </a:r>
            <a:endParaRPr lang="en-US" altLang="en-US" sz="2300"/>
          </a:p>
        </p:txBody>
      </p:sp>
      <p:sp>
        <p:nvSpPr>
          <p:cNvPr id="65541" name="AutoShape 5">
            <a:extLst>
              <a:ext uri="{FF2B5EF4-FFF2-40B4-BE49-F238E27FC236}">
                <a16:creationId xmlns:a16="http://schemas.microsoft.com/office/drawing/2014/main" id="{BDA7AACC-45C8-43AB-AC3F-0F2756DDA7CA}"/>
              </a:ext>
            </a:extLst>
          </p:cNvPr>
          <p:cNvSpPr>
            <a:spLocks noChangeArrowheads="1"/>
          </p:cNvSpPr>
          <p:nvPr/>
        </p:nvSpPr>
        <p:spPr bwMode="auto">
          <a:xfrm>
            <a:off x="228600" y="4205288"/>
            <a:ext cx="4191000" cy="15811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C.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a:t>
            </a:r>
            <a:endParaRPr lang="en-US" sz="2400" dirty="0">
              <a:solidFill>
                <a:schemeClr val="tx1"/>
              </a:solidFill>
            </a:endParaRPr>
          </a:p>
          <a:p>
            <a:pPr algn="ctr">
              <a:defRPr/>
            </a:pPr>
            <a:r>
              <a:rPr lang="fr-FR" sz="2400" dirty="0">
                <a:solidFill>
                  <a:schemeClr val="tx1"/>
                </a:solidFill>
              </a:rPr>
              <a:t> </a:t>
            </a:r>
            <a:r>
              <a:rPr lang="fr-FR" sz="2400" dirty="0" err="1">
                <a:solidFill>
                  <a:schemeClr val="tx1"/>
                </a:solidFill>
              </a:rPr>
              <a:t>hợp</a:t>
            </a:r>
            <a:r>
              <a:rPr lang="fr-FR" sz="2400" dirty="0">
                <a:solidFill>
                  <a:schemeClr val="tx1"/>
                </a:solidFill>
              </a:rPr>
              <a:t> </a:t>
            </a:r>
            <a:r>
              <a:rPr lang="fr-FR" sz="2400" dirty="0" err="1">
                <a:solidFill>
                  <a:schemeClr val="tx1"/>
                </a:solidFill>
              </a:rPr>
              <a:t>lý</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endParaRPr lang="en-US" sz="2400" dirty="0">
              <a:solidFill>
                <a:schemeClr val="tx1"/>
              </a:solidFill>
            </a:endParaRPr>
          </a:p>
          <a:p>
            <a:pPr algn="ctr">
              <a:defRPr/>
            </a:pPr>
            <a:r>
              <a:rPr lang="fr-FR" sz="2400" dirty="0">
                <a:solidFill>
                  <a:schemeClr val="tx1"/>
                </a:solidFill>
              </a:rPr>
              <a:t> </a:t>
            </a:r>
            <a:r>
              <a:rPr lang="fr-FR" sz="2400" dirty="0" err="1">
                <a:solidFill>
                  <a:schemeClr val="tx1"/>
                </a:solidFill>
              </a:rPr>
              <a:t>và</a:t>
            </a:r>
            <a:r>
              <a:rPr lang="fr-FR" sz="2400" dirty="0">
                <a:solidFill>
                  <a:schemeClr val="tx1"/>
                </a:solidFill>
              </a:rPr>
              <a:t> </a:t>
            </a:r>
            <a:r>
              <a:rPr lang="fr-FR" sz="2400" dirty="0" err="1">
                <a:solidFill>
                  <a:schemeClr val="tx1"/>
                </a:solidFill>
              </a:rPr>
              <a:t>hài</a:t>
            </a:r>
            <a:r>
              <a:rPr lang="fr-FR" sz="2400" dirty="0">
                <a:solidFill>
                  <a:schemeClr val="tx1"/>
                </a:solidFill>
              </a:rPr>
              <a:t> </a:t>
            </a:r>
            <a:r>
              <a:rPr lang="fr-FR" sz="2400" dirty="0" err="1">
                <a:solidFill>
                  <a:schemeClr val="tx1"/>
                </a:solidFill>
              </a:rPr>
              <a:t>hòa</a:t>
            </a:r>
            <a:endParaRPr lang="en-US" sz="2400" dirty="0">
              <a:solidFill>
                <a:schemeClr val="tx1"/>
              </a:solidFill>
            </a:endParaRPr>
          </a:p>
        </p:txBody>
      </p:sp>
      <p:sp>
        <p:nvSpPr>
          <p:cNvPr id="65549" name="AutoShape 13">
            <a:extLst>
              <a:ext uri="{FF2B5EF4-FFF2-40B4-BE49-F238E27FC236}">
                <a16:creationId xmlns:a16="http://schemas.microsoft.com/office/drawing/2014/main" id="{BEDD58D8-D4C4-40FA-B8C8-101F855E09C8}"/>
              </a:ext>
            </a:extLst>
          </p:cNvPr>
          <p:cNvSpPr>
            <a:spLocks noChangeArrowheads="1"/>
          </p:cNvSpPr>
          <p:nvPr/>
        </p:nvSpPr>
        <p:spPr bwMode="auto">
          <a:xfrm>
            <a:off x="228600" y="2305050"/>
            <a:ext cx="4191000" cy="15811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A.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 </a:t>
            </a:r>
          </a:p>
          <a:p>
            <a:pPr algn="ctr">
              <a:defRPr/>
            </a:pPr>
            <a:r>
              <a:rPr lang="fr-FR" sz="2400" dirty="0" err="1">
                <a:solidFill>
                  <a:schemeClr val="tx1"/>
                </a:solidFill>
              </a:rPr>
              <a:t>hài</a:t>
            </a:r>
            <a:r>
              <a:rPr lang="fr-FR" sz="2400" dirty="0">
                <a:solidFill>
                  <a:schemeClr val="tx1"/>
                </a:solidFill>
              </a:rPr>
              <a:t> </a:t>
            </a:r>
            <a:r>
              <a:rPr lang="fr-FR" sz="2400" dirty="0" err="1">
                <a:solidFill>
                  <a:schemeClr val="tx1"/>
                </a:solidFill>
              </a:rPr>
              <a:t>hòa</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r>
              <a:rPr lang="fr-FR" sz="2400" dirty="0">
                <a:solidFill>
                  <a:schemeClr val="tx1"/>
                </a:solidFill>
              </a:rPr>
              <a:t> </a:t>
            </a:r>
            <a:r>
              <a:rPr lang="fr-FR" sz="2400" dirty="0" err="1">
                <a:solidFill>
                  <a:schemeClr val="tx1"/>
                </a:solidFill>
              </a:rPr>
              <a:t>và</a:t>
            </a:r>
            <a:r>
              <a:rPr lang="fr-FR" sz="2400" dirty="0">
                <a:solidFill>
                  <a:schemeClr val="tx1"/>
                </a:solidFill>
              </a:rPr>
              <a:t> </a:t>
            </a:r>
          </a:p>
          <a:p>
            <a:pPr algn="ctr">
              <a:defRPr/>
            </a:pPr>
            <a:r>
              <a:rPr lang="fr-FR" sz="2400" dirty="0" err="1">
                <a:solidFill>
                  <a:schemeClr val="tx1"/>
                </a:solidFill>
              </a:rPr>
              <a:t>chặt</a:t>
            </a:r>
            <a:r>
              <a:rPr lang="fr-FR" sz="2400" dirty="0">
                <a:solidFill>
                  <a:schemeClr val="tx1"/>
                </a:solidFill>
              </a:rPr>
              <a:t> </a:t>
            </a:r>
            <a:r>
              <a:rPr lang="fr-FR" sz="2400" dirty="0" err="1">
                <a:solidFill>
                  <a:schemeClr val="tx1"/>
                </a:solidFill>
              </a:rPr>
              <a:t>chẽ</a:t>
            </a:r>
            <a:endParaRPr lang="vi-VN" sz="2400" dirty="0">
              <a:solidFill>
                <a:schemeClr val="tx1"/>
              </a:solidFill>
            </a:endParaRPr>
          </a:p>
        </p:txBody>
      </p:sp>
      <p:sp>
        <p:nvSpPr>
          <p:cNvPr id="27" name="AutoShape 13">
            <a:extLst>
              <a:ext uri="{FF2B5EF4-FFF2-40B4-BE49-F238E27FC236}">
                <a16:creationId xmlns:a16="http://schemas.microsoft.com/office/drawing/2014/main" id="{9D1706F1-179F-4134-B09C-FF7D6401FD88}"/>
              </a:ext>
            </a:extLst>
          </p:cNvPr>
          <p:cNvSpPr>
            <a:spLocks noChangeArrowheads="1"/>
          </p:cNvSpPr>
          <p:nvPr/>
        </p:nvSpPr>
        <p:spPr bwMode="auto">
          <a:xfrm>
            <a:off x="4724400" y="2347913"/>
            <a:ext cx="4191000" cy="1538287"/>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B.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cụ</a:t>
            </a:r>
            <a:r>
              <a:rPr lang="fr-FR" sz="2400" dirty="0">
                <a:solidFill>
                  <a:schemeClr val="tx1"/>
                </a:solidFill>
              </a:rPr>
              <a:t> </a:t>
            </a:r>
            <a:r>
              <a:rPr lang="fr-FR" sz="2400" dirty="0" err="1">
                <a:solidFill>
                  <a:schemeClr val="tx1"/>
                </a:solidFill>
              </a:rPr>
              <a:t>thể</a:t>
            </a:r>
            <a:r>
              <a:rPr lang="fr-FR" sz="2400" dirty="0">
                <a:solidFill>
                  <a:schemeClr val="tx1"/>
                </a:solidFill>
              </a:rPr>
              <a:t>, </a:t>
            </a:r>
          </a:p>
          <a:p>
            <a:pPr algn="ctr">
              <a:defRPr/>
            </a:pP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 </a:t>
            </a:r>
            <a:r>
              <a:rPr lang="fr-FR" sz="2400" dirty="0" err="1">
                <a:solidFill>
                  <a:schemeClr val="tx1"/>
                </a:solidFill>
              </a:rPr>
              <a:t>thống</a:t>
            </a:r>
            <a:r>
              <a:rPr lang="fr-FR" sz="2400" dirty="0">
                <a:solidFill>
                  <a:schemeClr val="tx1"/>
                </a:solidFill>
              </a:rPr>
              <a:t> </a:t>
            </a:r>
            <a:r>
              <a:rPr lang="fr-FR" sz="2400" dirty="0" err="1">
                <a:solidFill>
                  <a:schemeClr val="tx1"/>
                </a:solidFill>
              </a:rPr>
              <a:t>nhất</a:t>
            </a:r>
            <a:r>
              <a:rPr lang="fr-FR" sz="2400" dirty="0">
                <a:solidFill>
                  <a:schemeClr val="tx1"/>
                </a:solidFill>
              </a:rPr>
              <a:t> </a:t>
            </a:r>
          </a:p>
          <a:p>
            <a:pPr algn="ctr">
              <a:defRPr/>
            </a:pPr>
            <a:r>
              <a:rPr lang="fr-FR" sz="2400" dirty="0" err="1">
                <a:solidFill>
                  <a:schemeClr val="tx1"/>
                </a:solidFill>
              </a:rPr>
              <a:t>và</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endParaRPr lang="vi-VN" sz="2400" dirty="0">
              <a:solidFill>
                <a:schemeClr val="tx1"/>
              </a:solidFill>
            </a:endParaRPr>
          </a:p>
        </p:txBody>
      </p:sp>
      <p:sp>
        <p:nvSpPr>
          <p:cNvPr id="28" name="AutoShape 13">
            <a:extLst>
              <a:ext uri="{FF2B5EF4-FFF2-40B4-BE49-F238E27FC236}">
                <a16:creationId xmlns:a16="http://schemas.microsoft.com/office/drawing/2014/main" id="{2FEE760B-7EB7-48FA-9A0C-1032FB59C9CE}"/>
              </a:ext>
            </a:extLst>
          </p:cNvPr>
          <p:cNvSpPr>
            <a:spLocks noChangeArrowheads="1"/>
          </p:cNvSpPr>
          <p:nvPr/>
        </p:nvSpPr>
        <p:spPr bwMode="auto">
          <a:xfrm>
            <a:off x="4724400" y="4205288"/>
            <a:ext cx="4191000" cy="15811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cụ</a:t>
            </a:r>
            <a:r>
              <a:rPr lang="fr-FR" sz="2400" dirty="0">
                <a:solidFill>
                  <a:schemeClr val="tx1"/>
                </a:solidFill>
              </a:rPr>
              <a:t> </a:t>
            </a:r>
            <a:r>
              <a:rPr lang="fr-FR" sz="2400" dirty="0" err="1">
                <a:solidFill>
                  <a:schemeClr val="tx1"/>
                </a:solidFill>
              </a:rPr>
              <a:t>thể</a:t>
            </a:r>
            <a:r>
              <a:rPr lang="fr-FR" sz="2400" dirty="0">
                <a:solidFill>
                  <a:schemeClr val="tx1"/>
                </a:solidFill>
              </a:rPr>
              <a:t>, </a:t>
            </a:r>
          </a:p>
          <a:p>
            <a:pPr algn="ctr">
              <a:defRPr/>
            </a:pPr>
            <a:r>
              <a:rPr lang="fr-FR" sz="2400" dirty="0" err="1">
                <a:solidFill>
                  <a:schemeClr val="tx1"/>
                </a:solidFill>
              </a:rPr>
              <a:t>chặt</a:t>
            </a:r>
            <a:r>
              <a:rPr lang="fr-FR" sz="2400" dirty="0">
                <a:solidFill>
                  <a:schemeClr val="tx1"/>
                </a:solidFill>
              </a:rPr>
              <a:t> </a:t>
            </a:r>
            <a:r>
              <a:rPr lang="fr-FR" sz="2400" dirty="0" err="1">
                <a:solidFill>
                  <a:schemeClr val="tx1"/>
                </a:solidFill>
              </a:rPr>
              <a:t>chẽ</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r>
              <a:rPr lang="fr-FR" sz="2400" dirty="0">
                <a:solidFill>
                  <a:schemeClr val="tx1"/>
                </a:solidFill>
              </a:rPr>
              <a:t> </a:t>
            </a:r>
            <a:r>
              <a:rPr lang="fr-FR" sz="2400" dirty="0" err="1">
                <a:solidFill>
                  <a:schemeClr val="tx1"/>
                </a:solidFill>
              </a:rPr>
              <a:t>và</a:t>
            </a:r>
            <a:endParaRPr lang="fr-FR" sz="2400" dirty="0">
              <a:solidFill>
                <a:schemeClr val="tx1"/>
              </a:solidFill>
            </a:endParaRPr>
          </a:p>
          <a:p>
            <a:pPr algn="ctr">
              <a:defRPr/>
            </a:pPr>
            <a:r>
              <a:rPr lang="fr-FR" sz="2400" dirty="0">
                <a:solidFill>
                  <a:schemeClr val="tx1"/>
                </a:solidFill>
              </a:rPr>
              <a:t> </a:t>
            </a:r>
            <a:r>
              <a:rPr lang="fr-FR" sz="2400" dirty="0" err="1">
                <a:solidFill>
                  <a:schemeClr val="tx1"/>
                </a:solidFill>
              </a:rPr>
              <a:t>hài</a:t>
            </a:r>
            <a:r>
              <a:rPr lang="fr-FR" sz="2400" dirty="0">
                <a:solidFill>
                  <a:schemeClr val="tx1"/>
                </a:solidFill>
              </a:rPr>
              <a:t> </a:t>
            </a:r>
            <a:r>
              <a:rPr lang="fr-FR" sz="2400" dirty="0" err="1">
                <a:solidFill>
                  <a:schemeClr val="tx1"/>
                </a:solidFill>
              </a:rPr>
              <a:t>hòa</a:t>
            </a:r>
            <a:endParaRPr lang="vi-VN" sz="2400" dirty="0">
              <a:solidFill>
                <a:schemeClr val="tx1"/>
              </a:solidFill>
            </a:endParaRPr>
          </a:p>
        </p:txBody>
      </p:sp>
      <p:sp>
        <p:nvSpPr>
          <p:cNvPr id="32" name="Rectangle: Rounded Corners 31">
            <a:extLst>
              <a:ext uri="{FF2B5EF4-FFF2-40B4-BE49-F238E27FC236}">
                <a16:creationId xmlns:a16="http://schemas.microsoft.com/office/drawing/2014/main" id="{C4B9255F-6FB5-4DCB-8AD2-8A21A267785F}"/>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9">
            <a:extLst>
              <a:ext uri="{FF2B5EF4-FFF2-40B4-BE49-F238E27FC236}">
                <a16:creationId xmlns:a16="http://schemas.microsoft.com/office/drawing/2014/main" id="{A3399D3F-D5C9-427F-98AD-3686B2883BBF}"/>
              </a:ext>
            </a:extLst>
          </p:cNvPr>
          <p:cNvSpPr txBox="1">
            <a:spLocks noChangeArrowheads="1"/>
          </p:cNvSpPr>
          <p:nvPr/>
        </p:nvSpPr>
        <p:spPr bwMode="auto">
          <a:xfrm>
            <a:off x="1981200" y="2690813"/>
            <a:ext cx="266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80A29641-E572-457D-A65A-FE134031A299}"/>
              </a:ext>
            </a:extLst>
          </p:cNvPr>
          <p:cNvSpPr txBox="1">
            <a:spLocks noChangeArrowheads="1"/>
          </p:cNvSpPr>
          <p:nvPr/>
        </p:nvSpPr>
        <p:spPr bwMode="auto">
          <a:xfrm>
            <a:off x="1477963" y="1109663"/>
            <a:ext cx="69040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Kinh tế, QP&amp;AN có</a:t>
            </a:r>
          </a:p>
          <a:p>
            <a:pPr algn="ctr"/>
            <a:r>
              <a:rPr lang="en-US" altLang="en-US" sz="2800"/>
              <a:t>mối quan hệ với nhau, trong đó:</a:t>
            </a:r>
            <a:endParaRPr lang="en-US" altLang="en-US" sz="2800" b="1"/>
          </a:p>
        </p:txBody>
      </p:sp>
      <p:sp>
        <p:nvSpPr>
          <p:cNvPr id="65541" name="AutoShape 5">
            <a:extLst>
              <a:ext uri="{FF2B5EF4-FFF2-40B4-BE49-F238E27FC236}">
                <a16:creationId xmlns:a16="http://schemas.microsoft.com/office/drawing/2014/main" id="{7012D7C0-10F5-41CA-B329-0DF976C1AB87}"/>
              </a:ext>
            </a:extLst>
          </p:cNvPr>
          <p:cNvSpPr>
            <a:spLocks noChangeArrowheads="1"/>
          </p:cNvSpPr>
          <p:nvPr/>
        </p:nvSpPr>
        <p:spPr bwMode="auto">
          <a:xfrm>
            <a:off x="257175" y="2309813"/>
            <a:ext cx="4162425"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a:latin typeface="Arial" charset="0"/>
              </a:rPr>
              <a:t>QP&amp;AN </a:t>
            </a:r>
            <a:endParaRPr lang="en-US" sz="2400" dirty="0">
              <a:latin typeface="Arial" charset="0"/>
            </a:endParaRPr>
          </a:p>
          <a:p>
            <a:pPr algn="ctr">
              <a:defRPr/>
            </a:pP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trở</a:t>
            </a:r>
            <a:r>
              <a:rPr lang="en-US" sz="2400" dirty="0">
                <a:latin typeface="Arial" charset="0"/>
              </a:rPr>
              <a:t> </a:t>
            </a:r>
            <a:r>
              <a:rPr lang="en-US" sz="2400" dirty="0" err="1">
                <a:latin typeface="Arial" charset="0"/>
              </a:rPr>
              <a:t>lại</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 </a:t>
            </a:r>
            <a:r>
              <a:rPr lang="en-US" sz="2400" dirty="0" err="1">
                <a:latin typeface="Arial" charset="0"/>
              </a:rPr>
              <a:t>xã</a:t>
            </a:r>
            <a:endParaRPr lang="en-US" sz="2400" dirty="0">
              <a:latin typeface="Arial" charset="0"/>
            </a:endParaRPr>
          </a:p>
          <a:p>
            <a:pPr algn="ctr">
              <a:defRPr/>
            </a:pPr>
            <a:r>
              <a:rPr lang="en-US" sz="2400" dirty="0" err="1">
                <a:latin typeface="Arial" charset="0"/>
              </a:rPr>
              <a:t>hội</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cực</a:t>
            </a:r>
            <a:endParaRPr lang="en-US" sz="2400" dirty="0">
              <a:latin typeface="Arial" charset="0"/>
            </a:endParaRPr>
          </a:p>
        </p:txBody>
      </p:sp>
      <p:sp>
        <p:nvSpPr>
          <p:cNvPr id="65549" name="AutoShape 13">
            <a:extLst>
              <a:ext uri="{FF2B5EF4-FFF2-40B4-BE49-F238E27FC236}">
                <a16:creationId xmlns:a16="http://schemas.microsoft.com/office/drawing/2014/main" id="{A37A8F12-E650-474E-9A2E-EB1D171D8CDF}"/>
              </a:ext>
            </a:extLst>
          </p:cNvPr>
          <p:cNvSpPr>
            <a:spLocks noChangeArrowheads="1"/>
          </p:cNvSpPr>
          <p:nvPr/>
        </p:nvSpPr>
        <p:spPr bwMode="auto">
          <a:xfrm>
            <a:off x="4648200" y="4221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tích</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đến</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phát</a:t>
            </a:r>
            <a:r>
              <a:rPr lang="en-US" sz="2400" dirty="0">
                <a:latin typeface="Arial" charset="0"/>
              </a:rPr>
              <a:t> </a:t>
            </a:r>
          </a:p>
          <a:p>
            <a:pPr algn="ctr" eaLnBrk="1" hangingPunct="1">
              <a:defRPr/>
            </a:pPr>
            <a:r>
              <a:rPr lang="en-US" sz="2400" err="1">
                <a:latin typeface="Arial" charset="0"/>
              </a:rPr>
              <a:t>triển</a:t>
            </a:r>
            <a:r>
              <a:rPr lang="en-US" sz="2400">
                <a:latin typeface="Arial" charset="0"/>
              </a:rPr>
              <a:t> QP&amp;AN</a:t>
            </a:r>
            <a:endParaRPr lang="en-US" alt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D451D43E-F43B-447D-A6F3-0A21C7E8844C}"/>
              </a:ext>
            </a:extLst>
          </p:cNvPr>
          <p:cNvSpPr>
            <a:spLocks noChangeArrowheads="1"/>
          </p:cNvSpPr>
          <p:nvPr/>
        </p:nvSpPr>
        <p:spPr bwMode="auto">
          <a:xfrm>
            <a:off x="4648200" y="230981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ảnh</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hưởng</a:t>
            </a:r>
            <a:r>
              <a:rPr lang="en-US" sz="2400" dirty="0">
                <a:latin typeface="Arial" charset="0"/>
              </a:rPr>
              <a:t> </a:t>
            </a:r>
            <a:r>
              <a:rPr lang="en-US" sz="2400" dirty="0" err="1">
                <a:latin typeface="Arial" charset="0"/>
              </a:rPr>
              <a:t>rất</a:t>
            </a:r>
            <a:r>
              <a:rPr lang="en-US" sz="2400" dirty="0">
                <a:latin typeface="Arial" charset="0"/>
              </a:rPr>
              <a:t> </a:t>
            </a:r>
            <a:r>
              <a:rPr lang="en-US" sz="2400" dirty="0" err="1">
                <a:latin typeface="Arial" charset="0"/>
              </a:rPr>
              <a:t>lớn</a:t>
            </a:r>
            <a:r>
              <a:rPr lang="en-US" sz="2400" dirty="0">
                <a:latin typeface="Arial" charset="0"/>
              </a:rPr>
              <a:t> </a:t>
            </a:r>
            <a:r>
              <a:rPr lang="en-US" sz="2400" dirty="0" err="1">
                <a:latin typeface="Arial" charset="0"/>
              </a:rPr>
              <a:t>đến</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endParaRPr lang="en-US" sz="2400" dirty="0">
              <a:latin typeface="Arial" charset="0"/>
            </a:endParaRPr>
          </a:p>
          <a:p>
            <a:pPr algn="ctr" eaLnBrk="1" hangingPunct="1">
              <a:defRPr/>
            </a:pPr>
            <a:r>
              <a:rPr lang="en-US" sz="2400" dirty="0">
                <a:latin typeface="Arial" charset="0"/>
              </a:rPr>
              <a:t> </a:t>
            </a:r>
            <a:r>
              <a:rPr lang="en-US" sz="2400" err="1">
                <a:latin typeface="Arial" charset="0"/>
              </a:rPr>
              <a:t>của</a:t>
            </a:r>
            <a:r>
              <a:rPr lang="en-US" sz="2400">
                <a:latin typeface="Arial" charset="0"/>
              </a:rPr>
              <a:t> QP&amp;AN</a:t>
            </a:r>
            <a:endParaRPr lang="vi-VN" sz="2400" b="1" dirty="0">
              <a:latin typeface="Arial" charset="0"/>
            </a:endParaRPr>
          </a:p>
        </p:txBody>
      </p:sp>
      <p:sp>
        <p:nvSpPr>
          <p:cNvPr id="28" name="AutoShape 13">
            <a:extLst>
              <a:ext uri="{FF2B5EF4-FFF2-40B4-BE49-F238E27FC236}">
                <a16:creationId xmlns:a16="http://schemas.microsoft.com/office/drawing/2014/main" id="{1D572187-A028-4EFE-BB79-90D53D1CBF59}"/>
              </a:ext>
            </a:extLst>
          </p:cNvPr>
          <p:cNvSpPr>
            <a:spLocks noChangeArrowheads="1"/>
          </p:cNvSpPr>
          <p:nvPr/>
        </p:nvSpPr>
        <p:spPr bwMode="auto">
          <a:xfrm>
            <a:off x="257175" y="4221163"/>
            <a:ext cx="4162425"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a:t>
            </a:r>
            <a:r>
              <a:rPr lang="en-US" sz="2400">
                <a:latin typeface="Arial" charset="0"/>
              </a:rPr>
              <a:t>. QP&amp;AN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chỉ</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là</a:t>
            </a:r>
            <a:r>
              <a:rPr lang="en-US" sz="2400" dirty="0">
                <a:latin typeface="Arial" charset="0"/>
              </a:rPr>
              <a:t> </a:t>
            </a:r>
            <a:r>
              <a:rPr lang="en-US" sz="2400" dirty="0" err="1">
                <a:latin typeface="Arial" charset="0"/>
              </a:rPr>
              <a:t>chủ</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yếu</a:t>
            </a:r>
            <a:r>
              <a:rPr lang="en-US" sz="2400" dirty="0">
                <a:latin typeface="Arial" charset="0"/>
              </a:rPr>
              <a:t> </a:t>
            </a:r>
            <a:r>
              <a:rPr lang="en-US" sz="2400" err="1">
                <a:latin typeface="Arial" charset="0"/>
              </a:rPr>
              <a:t>đến</a:t>
            </a:r>
            <a:r>
              <a:rPr lang="en-US" sz="2400">
                <a:latin typeface="Arial" charset="0"/>
              </a:rPr>
              <a:t> KTXH</a:t>
            </a:r>
            <a:endParaRPr lang="vi-VN" sz="2400" b="1" dirty="0">
              <a:latin typeface="Arial" charset="0"/>
            </a:endParaRPr>
          </a:p>
        </p:txBody>
      </p:sp>
      <p:sp>
        <p:nvSpPr>
          <p:cNvPr id="30" name="Rectangle: Rounded Corners 29">
            <a:extLst>
              <a:ext uri="{FF2B5EF4-FFF2-40B4-BE49-F238E27FC236}">
                <a16:creationId xmlns:a16="http://schemas.microsoft.com/office/drawing/2014/main" id="{D80B9E68-EB61-4863-AE21-3F1E78A06349}"/>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9">
            <a:extLst>
              <a:ext uri="{FF2B5EF4-FFF2-40B4-BE49-F238E27FC236}">
                <a16:creationId xmlns:a16="http://schemas.microsoft.com/office/drawing/2014/main" id="{C9651627-3006-4A42-9108-9EC8485C1E9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E23C3B89-DE87-4467-968B-E00F89192064}"/>
              </a:ext>
            </a:extLst>
          </p:cNvPr>
          <p:cNvSpPr txBox="1">
            <a:spLocks noChangeArrowheads="1"/>
          </p:cNvSpPr>
          <p:nvPr/>
        </p:nvSpPr>
        <p:spPr bwMode="auto">
          <a:xfrm>
            <a:off x="1354138" y="1152525"/>
            <a:ext cx="76676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i="1"/>
              <a:t>“Hoạt động QP&amp;AN có thể dẫn đến hủy hoại môi trường sinh thái</a:t>
            </a:r>
            <a:r>
              <a:rPr lang="en-US" altLang="en-US" sz="2600"/>
              <a:t>” là một trong những tác động:</a:t>
            </a:r>
          </a:p>
        </p:txBody>
      </p:sp>
      <p:sp>
        <p:nvSpPr>
          <p:cNvPr id="65541" name="AutoShape 5">
            <a:extLst>
              <a:ext uri="{FF2B5EF4-FFF2-40B4-BE49-F238E27FC236}">
                <a16:creationId xmlns:a16="http://schemas.microsoft.com/office/drawing/2014/main" id="{4DA58E32-F160-41AF-B4E7-5A4C878201E5}"/>
              </a:ext>
            </a:extLst>
          </p:cNvPr>
          <p:cNvSpPr>
            <a:spLocks noChangeArrowheads="1"/>
          </p:cNvSpPr>
          <p:nvPr/>
        </p:nvSpPr>
        <p:spPr bwMode="auto">
          <a:xfrm>
            <a:off x="4686300" y="4200525"/>
            <a:ext cx="4229100" cy="15557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Tiêu</a:t>
            </a:r>
            <a:r>
              <a:rPr lang="en-US" sz="2400" dirty="0">
                <a:latin typeface="Arial" charset="0"/>
              </a:rPr>
              <a:t> </a:t>
            </a:r>
            <a:r>
              <a:rPr lang="en-US" sz="2400" dirty="0" err="1">
                <a:latin typeface="Arial" charset="0"/>
              </a:rPr>
              <a:t>cực</a:t>
            </a:r>
            <a:r>
              <a:rPr lang="en-US" sz="2400" dirty="0">
                <a:latin typeface="Arial" charset="0"/>
              </a:rPr>
              <a:t> </a:t>
            </a:r>
            <a:r>
              <a:rPr lang="en-US" sz="2400" err="1">
                <a:latin typeface="Arial" charset="0"/>
              </a:rPr>
              <a:t>của</a:t>
            </a:r>
            <a:r>
              <a:rPr lang="en-US" sz="2400">
                <a:latin typeface="Arial" charset="0"/>
              </a:rPr>
              <a:t> QP&amp;AN</a:t>
            </a:r>
          </a:p>
          <a:p>
            <a:pPr algn="ctr">
              <a:defRPr/>
            </a:pPr>
            <a:r>
              <a:rPr lang="en-US" sz="2400">
                <a:latin typeface="Arial" charset="0"/>
              </a:rPr>
              <a:t>đối </a:t>
            </a:r>
            <a:r>
              <a:rPr lang="en-US" sz="2400" err="1">
                <a:latin typeface="Arial" charset="0"/>
              </a:rPr>
              <a:t>với</a:t>
            </a:r>
            <a:r>
              <a:rPr lang="en-US" sz="2400">
                <a:latin typeface="Arial" charset="0"/>
              </a:rPr>
              <a:t> KTXH</a:t>
            </a:r>
            <a:endParaRPr lang="en-US" sz="2400" dirty="0">
              <a:latin typeface="Arial" charset="0"/>
            </a:endParaRPr>
          </a:p>
        </p:txBody>
      </p:sp>
      <p:sp>
        <p:nvSpPr>
          <p:cNvPr id="65546" name="AutoShape 10">
            <a:extLst>
              <a:ext uri="{FF2B5EF4-FFF2-40B4-BE49-F238E27FC236}">
                <a16:creationId xmlns:a16="http://schemas.microsoft.com/office/drawing/2014/main" id="{6DF4829E-6610-4056-9CA6-8648AAF91A10}"/>
              </a:ext>
            </a:extLst>
          </p:cNvPr>
          <p:cNvSpPr>
            <a:spLocks noChangeArrowheads="1"/>
          </p:cNvSpPr>
          <p:nvPr/>
        </p:nvSpPr>
        <p:spPr bwMode="auto">
          <a:xfrm>
            <a:off x="4686300" y="2286000"/>
            <a:ext cx="42291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B. </a:t>
            </a:r>
            <a:r>
              <a:rPr lang="en-US" sz="2400" dirty="0" err="1">
                <a:latin typeface="Arial" charset="0"/>
              </a:rPr>
              <a:t>Ảnh</a:t>
            </a:r>
            <a:r>
              <a:rPr lang="en-US" sz="2400" dirty="0">
                <a:latin typeface="Arial" charset="0"/>
              </a:rPr>
              <a:t> </a:t>
            </a:r>
            <a:r>
              <a:rPr lang="en-US" sz="2400" err="1">
                <a:latin typeface="Arial" charset="0"/>
              </a:rPr>
              <a:t>hưởng</a:t>
            </a:r>
            <a:r>
              <a:rPr lang="en-US" sz="2400">
                <a:latin typeface="Arial" charset="0"/>
              </a:rPr>
              <a:t> của QP&amp;AN</a:t>
            </a:r>
          </a:p>
          <a:p>
            <a:pPr algn="ctr">
              <a:spcBef>
                <a:spcPts val="0"/>
              </a:spcBef>
              <a:defRPr/>
            </a:pPr>
            <a:r>
              <a:rPr lang="en-US" sz="2400">
                <a:latin typeface="Arial" charset="0"/>
              </a:rPr>
              <a:t>đến KTXH</a:t>
            </a:r>
            <a:endParaRPr lang="en-US" altLang="en-US" sz="2300" b="1" dirty="0">
              <a:latin typeface="Arial" charset="0"/>
            </a:endParaRPr>
          </a:p>
        </p:txBody>
      </p:sp>
      <p:sp>
        <p:nvSpPr>
          <p:cNvPr id="27" name="AutoShape 10">
            <a:extLst>
              <a:ext uri="{FF2B5EF4-FFF2-40B4-BE49-F238E27FC236}">
                <a16:creationId xmlns:a16="http://schemas.microsoft.com/office/drawing/2014/main" id="{8F2C106B-CD90-4CFC-909F-D94ADDD1FF61}"/>
              </a:ext>
            </a:extLst>
          </p:cNvPr>
          <p:cNvSpPr>
            <a:spLocks noChangeArrowheads="1"/>
          </p:cNvSpPr>
          <p:nvPr/>
        </p:nvSpPr>
        <p:spPr bwMode="auto">
          <a:xfrm>
            <a:off x="228600" y="4200525"/>
            <a:ext cx="4229100" cy="15906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Sâu</a:t>
            </a:r>
            <a:r>
              <a:rPr lang="en-US" sz="2400" dirty="0">
                <a:latin typeface="Arial" charset="0"/>
              </a:rPr>
              <a:t> </a:t>
            </a:r>
            <a:r>
              <a:rPr lang="en-US" sz="2400" dirty="0" err="1">
                <a:latin typeface="Arial" charset="0"/>
              </a:rPr>
              <a:t>sắc</a:t>
            </a:r>
            <a:r>
              <a:rPr lang="en-US" sz="2400" dirty="0">
                <a:latin typeface="Arial" charset="0"/>
              </a:rPr>
              <a:t> </a:t>
            </a:r>
            <a:r>
              <a:rPr lang="en-US" sz="2400" err="1">
                <a:latin typeface="Arial" charset="0"/>
              </a:rPr>
              <a:t>của</a:t>
            </a:r>
            <a:r>
              <a:rPr lang="en-US" sz="2400">
                <a:latin typeface="Arial" charset="0"/>
              </a:rPr>
              <a:t> QP&amp;AN</a:t>
            </a:r>
          </a:p>
          <a:p>
            <a:pPr algn="ctr">
              <a:spcBef>
                <a:spcPts val="0"/>
              </a:spcBef>
              <a:defRPr/>
            </a:pPr>
            <a:r>
              <a:rPr lang="en-US" sz="2400">
                <a:latin typeface="Arial" charset="0"/>
              </a:rPr>
              <a:t>đến KTXH</a:t>
            </a:r>
            <a:endParaRPr lang="en-US" altLang="en-US" sz="2300" b="1" dirty="0">
              <a:latin typeface="Arial" charset="0"/>
            </a:endParaRPr>
          </a:p>
        </p:txBody>
      </p:sp>
      <p:sp>
        <p:nvSpPr>
          <p:cNvPr id="28" name="AutoShape 10">
            <a:extLst>
              <a:ext uri="{FF2B5EF4-FFF2-40B4-BE49-F238E27FC236}">
                <a16:creationId xmlns:a16="http://schemas.microsoft.com/office/drawing/2014/main" id="{3D628E71-AEF2-4782-84D2-C87CF3322B1F}"/>
              </a:ext>
            </a:extLst>
          </p:cNvPr>
          <p:cNvSpPr>
            <a:spLocks noChangeArrowheads="1"/>
          </p:cNvSpPr>
          <p:nvPr/>
        </p:nvSpPr>
        <p:spPr bwMode="auto">
          <a:xfrm>
            <a:off x="228600" y="2286000"/>
            <a:ext cx="42291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err="1">
                <a:latin typeface="Arial" charset="0"/>
              </a:rPr>
              <a:t>của</a:t>
            </a:r>
            <a:r>
              <a:rPr lang="en-US" sz="2400">
                <a:latin typeface="Arial" charset="0"/>
              </a:rPr>
              <a:t> QP&amp;AN</a:t>
            </a:r>
          </a:p>
          <a:p>
            <a:pPr algn="ctr">
              <a:defRPr/>
            </a:pPr>
            <a:r>
              <a:rPr lang="en-US" sz="2400">
                <a:latin typeface="Arial" charset="0"/>
              </a:rPr>
              <a:t>đến KTXH</a:t>
            </a:r>
            <a:endParaRPr lang="vi-VN" sz="2400" b="1" dirty="0">
              <a:latin typeface="Arial" charset="0"/>
            </a:endParaRPr>
          </a:p>
        </p:txBody>
      </p:sp>
      <p:sp>
        <p:nvSpPr>
          <p:cNvPr id="30" name="Rectangle: Rounded Corners 29">
            <a:extLst>
              <a:ext uri="{FF2B5EF4-FFF2-40B4-BE49-F238E27FC236}">
                <a16:creationId xmlns:a16="http://schemas.microsoft.com/office/drawing/2014/main" id="{87F29EC7-55B6-454B-A120-02E7BB1F613C}"/>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9">
            <a:extLst>
              <a:ext uri="{FF2B5EF4-FFF2-40B4-BE49-F238E27FC236}">
                <a16:creationId xmlns:a16="http://schemas.microsoft.com/office/drawing/2014/main" id="{722EAF2F-6DAD-4CE9-BCBF-F2E7EE8292DA}"/>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BC9B19DF-5F0F-4D6F-9EDC-2C9E54B428B8}"/>
              </a:ext>
            </a:extLst>
          </p:cNvPr>
          <p:cNvSpPr txBox="1">
            <a:spLocks noChangeArrowheads="1"/>
          </p:cNvSpPr>
          <p:nvPr/>
        </p:nvSpPr>
        <p:spPr bwMode="auto">
          <a:xfrm>
            <a:off x="1570038" y="944563"/>
            <a:ext cx="72390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a:t>Trong kháng chiến chống Pháp, Đảng ta chủ trương </a:t>
            </a:r>
            <a:r>
              <a:rPr lang="en-US" altLang="en-US" sz="2500" i="1"/>
              <a:t>“vừa kháng chiến, vừa kiến quốc”</a:t>
            </a:r>
            <a:r>
              <a:rPr lang="en-US" altLang="en-US" sz="2500"/>
              <a:t> là thực hiện đúng đắn:</a:t>
            </a:r>
          </a:p>
        </p:txBody>
      </p:sp>
      <p:sp>
        <p:nvSpPr>
          <p:cNvPr id="65541" name="AutoShape 5">
            <a:extLst>
              <a:ext uri="{FF2B5EF4-FFF2-40B4-BE49-F238E27FC236}">
                <a16:creationId xmlns:a16="http://schemas.microsoft.com/office/drawing/2014/main" id="{CF5D7268-D117-46B4-9AF7-F73F4699A520}"/>
              </a:ext>
            </a:extLst>
          </p:cNvPr>
          <p:cNvSpPr>
            <a:spLocks noChangeArrowheads="1"/>
          </p:cNvSpPr>
          <p:nvPr/>
        </p:nvSpPr>
        <p:spPr bwMode="auto">
          <a:xfrm>
            <a:off x="228600" y="4191000"/>
            <a:ext cx="4217988"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t>
            </a:r>
          </a:p>
        </p:txBody>
      </p:sp>
      <p:sp>
        <p:nvSpPr>
          <p:cNvPr id="65549" name="AutoShape 13">
            <a:extLst>
              <a:ext uri="{FF2B5EF4-FFF2-40B4-BE49-F238E27FC236}">
                <a16:creationId xmlns:a16="http://schemas.microsoft.com/office/drawing/2014/main" id="{D9B70116-E84B-427D-8C8C-5A4D5E87AE03}"/>
              </a:ext>
            </a:extLst>
          </p:cNvPr>
          <p:cNvSpPr>
            <a:spLocks noChangeArrowheads="1"/>
          </p:cNvSpPr>
          <p:nvPr/>
        </p:nvSpPr>
        <p:spPr bwMode="auto">
          <a:xfrm>
            <a:off x="228600" y="2286000"/>
            <a:ext cx="4219575"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tiền</a:t>
            </a:r>
            <a:r>
              <a:rPr lang="en-US" sz="2400" dirty="0">
                <a:solidFill>
                  <a:schemeClr val="tx1"/>
                </a:solidFill>
              </a:rPr>
              <a:t> </a:t>
            </a:r>
            <a:r>
              <a:rPr lang="en-US" sz="2400" dirty="0" err="1">
                <a:solidFill>
                  <a:schemeClr val="tx1"/>
                </a:solidFill>
              </a:rPr>
              <a:t>tuyến</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hậu</a:t>
            </a:r>
            <a:r>
              <a:rPr lang="en-US" sz="2400" dirty="0">
                <a:solidFill>
                  <a:schemeClr val="tx1"/>
                </a:solidFill>
              </a:rPr>
              <a:t> </a:t>
            </a:r>
            <a:r>
              <a:rPr lang="en-US" sz="2400" dirty="0" err="1">
                <a:solidFill>
                  <a:schemeClr val="tx1"/>
                </a:solidFill>
              </a:rPr>
              <a:t>phương</a:t>
            </a:r>
            <a:endParaRPr lang="vi-VN" sz="2300" b="1" dirty="0">
              <a:solidFill>
                <a:schemeClr val="tx1"/>
              </a:solidFill>
            </a:endParaRPr>
          </a:p>
        </p:txBody>
      </p:sp>
      <p:sp>
        <p:nvSpPr>
          <p:cNvPr id="27" name="AutoShape 13">
            <a:extLst>
              <a:ext uri="{FF2B5EF4-FFF2-40B4-BE49-F238E27FC236}">
                <a16:creationId xmlns:a16="http://schemas.microsoft.com/office/drawing/2014/main" id="{66B9F07B-F585-44AF-9AA9-5401F8CEA5DA}"/>
              </a:ext>
            </a:extLst>
          </p:cNvPr>
          <p:cNvSpPr>
            <a:spLocks noChangeArrowheads="1"/>
          </p:cNvSpPr>
          <p:nvPr/>
        </p:nvSpPr>
        <p:spPr bwMode="auto">
          <a:xfrm>
            <a:off x="4648200" y="2286000"/>
            <a:ext cx="4219575"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en-US" sz="2300" b="1" dirty="0">
              <a:solidFill>
                <a:schemeClr val="tx1"/>
              </a:solidFill>
            </a:endParaRPr>
          </a:p>
        </p:txBody>
      </p:sp>
      <p:sp>
        <p:nvSpPr>
          <p:cNvPr id="28" name="AutoShape 13">
            <a:extLst>
              <a:ext uri="{FF2B5EF4-FFF2-40B4-BE49-F238E27FC236}">
                <a16:creationId xmlns:a16="http://schemas.microsoft.com/office/drawing/2014/main" id="{EC583D9A-7ADE-4CAE-AB49-B2AF18526C3A}"/>
              </a:ext>
            </a:extLst>
          </p:cNvPr>
          <p:cNvSpPr>
            <a:spLocks noChangeArrowheads="1"/>
          </p:cNvSpPr>
          <p:nvPr/>
        </p:nvSpPr>
        <p:spPr bwMode="auto">
          <a:xfrm>
            <a:off x="4695825" y="4191000"/>
            <a:ext cx="4219575"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đấu</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sản</a:t>
            </a:r>
            <a:r>
              <a:rPr lang="en-US" sz="2400" dirty="0">
                <a:solidFill>
                  <a:schemeClr val="tx1"/>
                </a:solidFill>
              </a:rPr>
              <a:t> </a:t>
            </a:r>
            <a:r>
              <a:rPr lang="en-US" sz="2400" dirty="0" err="1">
                <a:solidFill>
                  <a:schemeClr val="tx1"/>
                </a:solidFill>
              </a:rPr>
              <a:t>xuất</a:t>
            </a:r>
            <a:endParaRPr lang="vi-VN" sz="2300" b="1" dirty="0">
              <a:solidFill>
                <a:schemeClr val="tx1"/>
              </a:solidFill>
            </a:endParaRPr>
          </a:p>
        </p:txBody>
      </p:sp>
      <p:sp>
        <p:nvSpPr>
          <p:cNvPr id="30" name="Rectangle: Rounded Corners 29">
            <a:extLst>
              <a:ext uri="{FF2B5EF4-FFF2-40B4-BE49-F238E27FC236}">
                <a16:creationId xmlns:a16="http://schemas.microsoft.com/office/drawing/2014/main" id="{ECADBA0C-D1B2-403B-B70E-EE97CC581748}"/>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4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6DC7B76-B038-4F99-9E21-884E7CCCB7BE}"/>
              </a:ext>
            </a:extLst>
          </p:cNvPr>
          <p:cNvSpPr txBox="1">
            <a:spLocks noChangeArrowheads="1"/>
          </p:cNvSpPr>
          <p:nvPr/>
        </p:nvSpPr>
        <p:spPr bwMode="auto">
          <a:xfrm>
            <a:off x="1468438" y="1320800"/>
            <a:ext cx="742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Bản chất của chế độ KTXH quyết định đến:</a:t>
            </a:r>
            <a:endParaRPr lang="en-US" altLang="en-US" sz="2800" b="1"/>
          </a:p>
        </p:txBody>
      </p:sp>
      <p:sp>
        <p:nvSpPr>
          <p:cNvPr id="65541" name="AutoShape 5">
            <a:extLst>
              <a:ext uri="{FF2B5EF4-FFF2-40B4-BE49-F238E27FC236}">
                <a16:creationId xmlns:a16="http://schemas.microsoft.com/office/drawing/2014/main" id="{8EE5115A-B978-405E-B770-2D7FE1391D7F}"/>
              </a:ext>
            </a:extLst>
          </p:cNvPr>
          <p:cNvSpPr>
            <a:spLocks noChangeArrowheads="1"/>
          </p:cNvSpPr>
          <p:nvPr/>
        </p:nvSpPr>
        <p:spPr bwMode="auto">
          <a:xfrm>
            <a:off x="4718050" y="4191000"/>
            <a:ext cx="4197350" cy="15954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Bản</a:t>
            </a:r>
            <a:r>
              <a:rPr lang="en-US" sz="2400" dirty="0">
                <a:latin typeface="Arial" charset="0"/>
              </a:rPr>
              <a:t> </a:t>
            </a:r>
            <a:r>
              <a:rPr lang="en-US" sz="2400" dirty="0" err="1">
                <a:latin typeface="Arial" charset="0"/>
              </a:rPr>
              <a:t>chất</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a:latin typeface="Arial" charset="0"/>
              </a:rPr>
              <a:t>QP&amp;AN</a:t>
            </a:r>
            <a:endParaRPr lang="en-US" sz="2400" dirty="0">
              <a:latin typeface="Arial" charset="0"/>
            </a:endParaRPr>
          </a:p>
        </p:txBody>
      </p:sp>
      <p:sp>
        <p:nvSpPr>
          <p:cNvPr id="65549" name="AutoShape 13">
            <a:extLst>
              <a:ext uri="{FF2B5EF4-FFF2-40B4-BE49-F238E27FC236}">
                <a16:creationId xmlns:a16="http://schemas.microsoft.com/office/drawing/2014/main" id="{B36B9C6E-6620-4841-9754-D24CF7CDDF83}"/>
              </a:ext>
            </a:extLst>
          </p:cNvPr>
          <p:cNvSpPr>
            <a:spLocks noChangeArrowheads="1"/>
          </p:cNvSpPr>
          <p:nvPr/>
        </p:nvSpPr>
        <p:spPr bwMode="auto">
          <a:xfrm>
            <a:off x="4718050" y="2354263"/>
            <a:ext cx="4197350" cy="15319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Mục</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a:latin typeface="Arial" charset="0"/>
              </a:rPr>
              <a:t>QP&amp;AN</a:t>
            </a:r>
            <a:endParaRPr lang="vi-VN" sz="2400" b="1" dirty="0">
              <a:latin typeface="Arial" charset="0"/>
            </a:endParaRPr>
          </a:p>
        </p:txBody>
      </p:sp>
      <p:sp>
        <p:nvSpPr>
          <p:cNvPr id="27" name="AutoShape 13">
            <a:extLst>
              <a:ext uri="{FF2B5EF4-FFF2-40B4-BE49-F238E27FC236}">
                <a16:creationId xmlns:a16="http://schemas.microsoft.com/office/drawing/2014/main" id="{2371CCF4-E145-4EED-B4C7-DB092E740B55}"/>
              </a:ext>
            </a:extLst>
          </p:cNvPr>
          <p:cNvSpPr>
            <a:spLocks noChangeArrowheads="1"/>
          </p:cNvSpPr>
          <p:nvPr/>
        </p:nvSpPr>
        <p:spPr bwMode="auto">
          <a:xfrm>
            <a:off x="228600" y="4211638"/>
            <a:ext cx="4229100" cy="15954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Tính</a:t>
            </a:r>
            <a:r>
              <a:rPr lang="en-US" sz="2400" dirty="0">
                <a:latin typeface="Arial" charset="0"/>
              </a:rPr>
              <a:t> </a:t>
            </a:r>
            <a:r>
              <a:rPr lang="en-US" sz="2400" dirty="0" err="1">
                <a:latin typeface="Arial" charset="0"/>
              </a:rPr>
              <a:t>chất</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a:latin typeface="Arial" charset="0"/>
              </a:rPr>
              <a:t>QP&amp;AN</a:t>
            </a:r>
            <a:endParaRPr lang="vi-VN" sz="2400" b="1" dirty="0">
              <a:latin typeface="Arial" charset="0"/>
            </a:endParaRPr>
          </a:p>
        </p:txBody>
      </p:sp>
      <p:sp>
        <p:nvSpPr>
          <p:cNvPr id="28" name="AutoShape 13">
            <a:extLst>
              <a:ext uri="{FF2B5EF4-FFF2-40B4-BE49-F238E27FC236}">
                <a16:creationId xmlns:a16="http://schemas.microsoft.com/office/drawing/2014/main" id="{32694548-DB38-436A-800F-EC201FCD8202}"/>
              </a:ext>
            </a:extLst>
          </p:cNvPr>
          <p:cNvSpPr>
            <a:spLocks noChangeArrowheads="1"/>
          </p:cNvSpPr>
          <p:nvPr/>
        </p:nvSpPr>
        <p:spPr bwMode="auto">
          <a:xfrm>
            <a:off x="260350" y="2309813"/>
            <a:ext cx="419735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Mục</a:t>
            </a:r>
            <a:r>
              <a:rPr lang="en-US" sz="2400" dirty="0">
                <a:latin typeface="Arial" charset="0"/>
              </a:rPr>
              <a:t> </a:t>
            </a:r>
            <a:r>
              <a:rPr lang="en-US" sz="2400" dirty="0" err="1">
                <a:latin typeface="Arial" charset="0"/>
              </a:rPr>
              <a:t>đích</a:t>
            </a:r>
            <a:r>
              <a:rPr lang="en-US" sz="2400" dirty="0">
                <a:latin typeface="Arial" charset="0"/>
              </a:rPr>
              <a:t> </a:t>
            </a:r>
            <a:r>
              <a:rPr lang="en-US" sz="2400" dirty="0" err="1">
                <a:latin typeface="Arial" charset="0"/>
              </a:rPr>
              <a:t>của</a:t>
            </a:r>
            <a:r>
              <a:rPr lang="en-US" sz="2400" dirty="0">
                <a:latin typeface="Arial" charset="0"/>
              </a:rPr>
              <a:t> </a:t>
            </a:r>
          </a:p>
          <a:p>
            <a:pPr algn="ctr">
              <a:spcBef>
                <a:spcPts val="0"/>
              </a:spcBef>
              <a:defRPr/>
            </a:pPr>
            <a:r>
              <a:rPr lang="en-US" sz="2400">
                <a:latin typeface="Arial" charset="0"/>
              </a:rPr>
              <a:t>QP&amp;AN</a:t>
            </a:r>
            <a:endParaRPr lang="vi-VN" altLang="en-US" sz="2300" b="1" dirty="0">
              <a:latin typeface="Arial" charset="0"/>
            </a:endParaRPr>
          </a:p>
        </p:txBody>
      </p:sp>
      <p:sp>
        <p:nvSpPr>
          <p:cNvPr id="30" name="Rectangle: Rounded Corners 29">
            <a:extLst>
              <a:ext uri="{FF2B5EF4-FFF2-40B4-BE49-F238E27FC236}">
                <a16:creationId xmlns:a16="http://schemas.microsoft.com/office/drawing/2014/main" id="{56D1E796-B78F-454F-897A-25A153B45E48}"/>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3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3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3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Text Box 4">
            <a:extLst>
              <a:ext uri="{FF2B5EF4-FFF2-40B4-BE49-F238E27FC236}">
                <a16:creationId xmlns:a16="http://schemas.microsoft.com/office/drawing/2014/main" id="{E53708F8-90B2-4EF8-9DC2-0C6792E782FE}"/>
              </a:ext>
            </a:extLst>
          </p:cNvPr>
          <p:cNvSpPr txBox="1">
            <a:spLocks noChangeArrowheads="1"/>
          </p:cNvSpPr>
          <p:nvPr/>
        </p:nvSpPr>
        <p:spPr bwMode="auto">
          <a:xfrm>
            <a:off x="1446213" y="1066800"/>
            <a:ext cx="71643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a:t>Kết hợp phát triển KTXH với</a:t>
            </a:r>
          </a:p>
          <a:p>
            <a:pPr algn="ctr">
              <a:spcBef>
                <a:spcPct val="20000"/>
              </a:spcBef>
            </a:pPr>
            <a:r>
              <a:rPr lang="en-US" altLang="en-US" sz="2500"/>
              <a:t>tăng cường, củng cố QP&amp;AN đối với nước ta là:</a:t>
            </a:r>
          </a:p>
        </p:txBody>
      </p:sp>
      <p:sp>
        <p:nvSpPr>
          <p:cNvPr id="38" name="AutoShape 5">
            <a:extLst>
              <a:ext uri="{FF2B5EF4-FFF2-40B4-BE49-F238E27FC236}">
                <a16:creationId xmlns:a16="http://schemas.microsoft.com/office/drawing/2014/main" id="{C45C86A6-C10E-48AD-9D8E-735EF7E45743}"/>
              </a:ext>
            </a:extLst>
          </p:cNvPr>
          <p:cNvSpPr>
            <a:spLocks noChangeArrowheads="1"/>
          </p:cNvSpPr>
          <p:nvPr/>
        </p:nvSpPr>
        <p:spPr bwMode="auto">
          <a:xfrm>
            <a:off x="228600" y="4214813"/>
            <a:ext cx="41910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Một</a:t>
            </a:r>
            <a:r>
              <a:rPr lang="en-US" sz="2400" dirty="0">
                <a:latin typeface="Arial" charset="0"/>
              </a:rPr>
              <a:t> </a:t>
            </a:r>
            <a:r>
              <a:rPr lang="en-US" sz="2400" dirty="0" err="1">
                <a:latin typeface="Arial" charset="0"/>
              </a:rPr>
              <a:t>tất</a:t>
            </a:r>
            <a:r>
              <a:rPr lang="en-US" sz="2400" dirty="0">
                <a:latin typeface="Arial" charset="0"/>
              </a:rPr>
              <a:t> </a:t>
            </a:r>
            <a:r>
              <a:rPr lang="en-US" sz="2400" dirty="0" err="1">
                <a:latin typeface="Arial" charset="0"/>
              </a:rPr>
              <a:t>yếu</a:t>
            </a:r>
            <a:endParaRPr lang="en-US" sz="2400" dirty="0">
              <a:latin typeface="Arial" charset="0"/>
            </a:endParaRPr>
          </a:p>
        </p:txBody>
      </p:sp>
      <p:sp>
        <p:nvSpPr>
          <p:cNvPr id="42" name="AutoShape 9">
            <a:extLst>
              <a:ext uri="{FF2B5EF4-FFF2-40B4-BE49-F238E27FC236}">
                <a16:creationId xmlns:a16="http://schemas.microsoft.com/office/drawing/2014/main" id="{1F67B389-B2DD-4598-AC04-6F4BC84445BC}"/>
              </a:ext>
            </a:extLst>
          </p:cNvPr>
          <p:cNvSpPr>
            <a:spLocks noChangeArrowheads="1"/>
          </p:cNvSpPr>
          <p:nvPr/>
        </p:nvSpPr>
        <p:spPr bwMode="auto">
          <a:xfrm>
            <a:off x="4648200" y="2305050"/>
            <a:ext cx="4267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Rất</a:t>
            </a:r>
            <a:r>
              <a:rPr lang="en-US" sz="2400" dirty="0">
                <a:latin typeface="Arial" charset="0"/>
              </a:rPr>
              <a:t> </a:t>
            </a:r>
            <a:r>
              <a:rPr lang="en-US" sz="2400" dirty="0" err="1">
                <a:latin typeface="Arial" charset="0"/>
              </a:rPr>
              <a:t>cần</a:t>
            </a:r>
            <a:r>
              <a:rPr lang="en-US" sz="2400" dirty="0">
                <a:latin typeface="Arial" charset="0"/>
              </a:rPr>
              <a:t> </a:t>
            </a:r>
            <a:r>
              <a:rPr lang="en-US" sz="2400" dirty="0" err="1">
                <a:latin typeface="Arial" charset="0"/>
              </a:rPr>
              <a:t>thiết</a:t>
            </a:r>
            <a:endParaRPr lang="vi-VN" sz="2400" b="1" dirty="0">
              <a:latin typeface="Arial" charset="0"/>
            </a:endParaRPr>
          </a:p>
        </p:txBody>
      </p:sp>
      <p:sp>
        <p:nvSpPr>
          <p:cNvPr id="25" name="AutoShape 9">
            <a:extLst>
              <a:ext uri="{FF2B5EF4-FFF2-40B4-BE49-F238E27FC236}">
                <a16:creationId xmlns:a16="http://schemas.microsoft.com/office/drawing/2014/main" id="{DB24E9EA-7754-48D4-8E5A-2068EEB45451}"/>
              </a:ext>
            </a:extLst>
          </p:cNvPr>
          <p:cNvSpPr>
            <a:spLocks noChangeArrowheads="1"/>
          </p:cNvSpPr>
          <p:nvPr/>
        </p:nvSpPr>
        <p:spPr bwMode="auto">
          <a:xfrm>
            <a:off x="4648200" y="4214813"/>
            <a:ext cx="42672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Rất</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trọng</a:t>
            </a:r>
            <a:endParaRPr lang="en-US" altLang="en-US" sz="2400" b="1" dirty="0">
              <a:latin typeface="Arial" charset="0"/>
            </a:endParaRPr>
          </a:p>
        </p:txBody>
      </p:sp>
      <p:sp>
        <p:nvSpPr>
          <p:cNvPr id="26" name="AutoShape 9">
            <a:extLst>
              <a:ext uri="{FF2B5EF4-FFF2-40B4-BE49-F238E27FC236}">
                <a16:creationId xmlns:a16="http://schemas.microsoft.com/office/drawing/2014/main" id="{CBA06D83-B442-4303-9650-EF799E81A86E}"/>
              </a:ext>
            </a:extLst>
          </p:cNvPr>
          <p:cNvSpPr>
            <a:spLocks noChangeArrowheads="1"/>
          </p:cNvSpPr>
          <p:nvPr/>
        </p:nvSpPr>
        <p:spPr bwMode="auto">
          <a:xfrm>
            <a:off x="228600" y="2305050"/>
            <a:ext cx="41910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Một</a:t>
            </a:r>
            <a:r>
              <a:rPr lang="en-US" sz="2400" dirty="0">
                <a:latin typeface="Arial" charset="0"/>
              </a:rPr>
              <a:t> </a:t>
            </a:r>
            <a:r>
              <a:rPr lang="en-US" sz="2400" dirty="0" err="1">
                <a:latin typeface="Arial" charset="0"/>
              </a:rPr>
              <a:t>yêu</a:t>
            </a:r>
            <a:r>
              <a:rPr lang="en-US" sz="2400" dirty="0">
                <a:latin typeface="Arial" charset="0"/>
              </a:rPr>
              <a:t> </a:t>
            </a:r>
            <a:r>
              <a:rPr lang="en-US" sz="2400" dirty="0" err="1">
                <a:latin typeface="Arial" charset="0"/>
              </a:rPr>
              <a:t>cầu</a:t>
            </a:r>
            <a:endParaRPr lang="en-US" altLang="en-US" sz="2400" b="1" dirty="0">
              <a:latin typeface="Arial" charset="0"/>
            </a:endParaRPr>
          </a:p>
        </p:txBody>
      </p:sp>
      <p:sp>
        <p:nvSpPr>
          <p:cNvPr id="28" name="Rectangle: Rounded Corners 27">
            <a:extLst>
              <a:ext uri="{FF2B5EF4-FFF2-40B4-BE49-F238E27FC236}">
                <a16:creationId xmlns:a16="http://schemas.microsoft.com/office/drawing/2014/main" id="{EEF88EEA-86A9-4B80-8521-BBC9DB17AD7A}"/>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3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3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38"/>
                                        </p:tgtEl>
                                        <p:attrNameLst>
                                          <p:attrName>style.color</p:attrName>
                                        </p:attrNameLst>
                                      </p:cBhvr>
                                      <p:by>
                                        <p:hsl h="-7200000" s="0" l="0"/>
                                      </p:by>
                                    </p:animClr>
                                    <p:animClr clrSpc="hsl" dir="cw">
                                      <p:cBhvr>
                                        <p:cTn id="30" dur="500" fill="hold"/>
                                        <p:tgtEl>
                                          <p:spTgt spid="38"/>
                                        </p:tgtEl>
                                        <p:attrNameLst>
                                          <p:attrName>fillcolor</p:attrName>
                                        </p:attrNameLst>
                                      </p:cBhvr>
                                      <p:by>
                                        <p:hsl h="-7200000" s="0" l="0"/>
                                      </p:by>
                                    </p:animClr>
                                    <p:animClr clrSpc="hsl" dir="cw">
                                      <p:cBhvr>
                                        <p:cTn id="31" dur="500" fill="hold"/>
                                        <p:tgtEl>
                                          <p:spTgt spid="38"/>
                                        </p:tgtEl>
                                        <p:attrNameLst>
                                          <p:attrName>stroke.color</p:attrName>
                                        </p:attrNameLst>
                                      </p:cBhvr>
                                      <p:by>
                                        <p:hsl h="-7200000" s="0" l="0"/>
                                      </p:by>
                                    </p:animClr>
                                    <p:set>
                                      <p:cBhvr>
                                        <p:cTn id="32" dur="500" fill="hold"/>
                                        <p:tgtEl>
                                          <p:spTgt spid="38"/>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8" grpId="1" animBg="1"/>
      <p:bldP spid="42"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3ECF127B-C361-47AB-B227-91DC2D90A6D0}"/>
              </a:ext>
            </a:extLst>
          </p:cNvPr>
          <p:cNvSpPr txBox="1">
            <a:spLocks noChangeArrowheads="1"/>
          </p:cNvSpPr>
          <p:nvPr/>
        </p:nvSpPr>
        <p:spPr bwMode="auto">
          <a:xfrm>
            <a:off x="1751013" y="1066800"/>
            <a:ext cx="68040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600"/>
              <a:t>Ông cha ta đã thể hiện kết hợp kinh tế</a:t>
            </a:r>
          </a:p>
          <a:p>
            <a:pPr algn="ctr">
              <a:spcBef>
                <a:spcPct val="20000"/>
              </a:spcBef>
            </a:pPr>
            <a:r>
              <a:rPr lang="fr-FR" altLang="en-US" sz="2600"/>
              <a:t>với quốc phòng bằng kế sách:</a:t>
            </a:r>
            <a:endParaRPr lang="en-US" altLang="en-US" sz="2600"/>
          </a:p>
        </p:txBody>
      </p:sp>
      <p:sp>
        <p:nvSpPr>
          <p:cNvPr id="65541" name="AutoShape 5">
            <a:extLst>
              <a:ext uri="{FF2B5EF4-FFF2-40B4-BE49-F238E27FC236}">
                <a16:creationId xmlns:a16="http://schemas.microsoft.com/office/drawing/2014/main" id="{B24D2324-5354-41EA-B5F9-BDA767D57E9F}"/>
              </a:ext>
            </a:extLst>
          </p:cNvPr>
          <p:cNvSpPr>
            <a:spLocks noChangeArrowheads="1"/>
          </p:cNvSpPr>
          <p:nvPr/>
        </p:nvSpPr>
        <p:spPr bwMode="auto">
          <a:xfrm>
            <a:off x="4648200" y="2300288"/>
            <a:ext cx="4267200" cy="15859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a:t>
            </a:r>
            <a:r>
              <a:rPr lang="fr-FR" sz="2400" dirty="0">
                <a:latin typeface="Arial" charset="0"/>
              </a:rPr>
              <a:t>. </a:t>
            </a:r>
            <a:r>
              <a:rPr lang="fr-FR" sz="2400" dirty="0" err="1">
                <a:latin typeface="Arial" charset="0"/>
              </a:rPr>
              <a:t>Ngụ</a:t>
            </a:r>
            <a:r>
              <a:rPr lang="fr-FR" sz="2400" dirty="0">
                <a:latin typeface="Arial" charset="0"/>
              </a:rPr>
              <a:t> </a:t>
            </a:r>
            <a:r>
              <a:rPr lang="fr-FR" sz="2400" dirty="0" err="1">
                <a:latin typeface="Arial" charset="0"/>
              </a:rPr>
              <a:t>binh</a:t>
            </a:r>
            <a:r>
              <a:rPr lang="fr-FR" sz="2400" dirty="0">
                <a:latin typeface="Arial" charset="0"/>
              </a:rPr>
              <a:t> </a:t>
            </a:r>
            <a:r>
              <a:rPr lang="fr-FR" sz="2400">
                <a:latin typeface="Arial" charset="0"/>
              </a:rPr>
              <a:t>ư nông</a:t>
            </a:r>
            <a:endParaRPr lang="en-US" sz="2400" dirty="0">
              <a:latin typeface="Arial" charset="0"/>
            </a:endParaRPr>
          </a:p>
        </p:txBody>
      </p:sp>
      <p:sp>
        <p:nvSpPr>
          <p:cNvPr id="65546" name="AutoShape 10">
            <a:extLst>
              <a:ext uri="{FF2B5EF4-FFF2-40B4-BE49-F238E27FC236}">
                <a16:creationId xmlns:a16="http://schemas.microsoft.com/office/drawing/2014/main" id="{9FC010D8-8DD6-4CF9-AA34-EBB1033D554C}"/>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Ngụ</a:t>
            </a:r>
            <a:r>
              <a:rPr lang="fr-FR" sz="2400" dirty="0">
                <a:latin typeface="Arial" charset="0"/>
              </a:rPr>
              <a:t> </a:t>
            </a:r>
            <a:r>
              <a:rPr lang="fr-FR" sz="2400" dirty="0" err="1">
                <a:latin typeface="Arial" charset="0"/>
              </a:rPr>
              <a:t>binh</a:t>
            </a:r>
            <a:r>
              <a:rPr lang="fr-FR" sz="2400" dirty="0">
                <a:latin typeface="Arial" charset="0"/>
              </a:rPr>
              <a:t> </a:t>
            </a:r>
            <a:r>
              <a:rPr lang="fr-FR" sz="2400" dirty="0" err="1">
                <a:latin typeface="Arial" charset="0"/>
              </a:rPr>
              <a:t>công</a:t>
            </a:r>
            <a:r>
              <a:rPr lang="fr-FR" sz="2400" dirty="0">
                <a:latin typeface="Arial" charset="0"/>
              </a:rPr>
              <a:t> </a:t>
            </a:r>
            <a:r>
              <a:rPr lang="fr-FR" sz="2400" dirty="0" err="1">
                <a:latin typeface="Arial" charset="0"/>
              </a:rPr>
              <a:t>nông</a:t>
            </a:r>
            <a:endParaRPr lang="vi-VN" sz="2400" b="1" dirty="0">
              <a:latin typeface="Arial" charset="0"/>
            </a:endParaRPr>
          </a:p>
        </p:txBody>
      </p:sp>
      <p:sp>
        <p:nvSpPr>
          <p:cNvPr id="27" name="AutoShape 10">
            <a:extLst>
              <a:ext uri="{FF2B5EF4-FFF2-40B4-BE49-F238E27FC236}">
                <a16:creationId xmlns:a16="http://schemas.microsoft.com/office/drawing/2014/main" id="{675534DC-AAC5-45EC-BE4A-2DBC0C7C0074}"/>
              </a:ext>
            </a:extLst>
          </p:cNvPr>
          <p:cNvSpPr>
            <a:spLocks noChangeArrowheads="1"/>
          </p:cNvSpPr>
          <p:nvPr/>
        </p:nvSpPr>
        <p:spPr bwMode="auto">
          <a:xfrm>
            <a:off x="228600" y="2300288"/>
            <a:ext cx="4191000" cy="15859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A. </a:t>
            </a:r>
            <a:r>
              <a:rPr lang="fr-FR" sz="2400" dirty="0" err="1">
                <a:latin typeface="Arial" charset="0"/>
              </a:rPr>
              <a:t>Ngụ</a:t>
            </a:r>
            <a:r>
              <a:rPr lang="fr-FR" sz="2400" dirty="0">
                <a:latin typeface="Arial" charset="0"/>
              </a:rPr>
              <a:t> </a:t>
            </a:r>
            <a:r>
              <a:rPr lang="fr-FR" sz="2400" dirty="0" err="1">
                <a:latin typeface="Arial" charset="0"/>
              </a:rPr>
              <a:t>nông</a:t>
            </a:r>
            <a:r>
              <a:rPr lang="fr-FR" sz="2400" dirty="0">
                <a:latin typeface="Arial" charset="0"/>
              </a:rPr>
              <a:t> ư </a:t>
            </a:r>
            <a:r>
              <a:rPr lang="fr-FR" sz="2400" dirty="0" err="1">
                <a:latin typeface="Arial" charset="0"/>
              </a:rPr>
              <a:t>binh</a:t>
            </a:r>
            <a:endParaRPr lang="fr-FR" altLang="en-US" sz="2400" b="1" dirty="0">
              <a:latin typeface="Arial" charset="0"/>
            </a:endParaRPr>
          </a:p>
        </p:txBody>
      </p:sp>
      <p:sp>
        <p:nvSpPr>
          <p:cNvPr id="28" name="AutoShape 10">
            <a:extLst>
              <a:ext uri="{FF2B5EF4-FFF2-40B4-BE49-F238E27FC236}">
                <a16:creationId xmlns:a16="http://schemas.microsoft.com/office/drawing/2014/main" id="{A3813F18-6F95-4B44-A5C3-B37D85514CD0}"/>
              </a:ext>
            </a:extLst>
          </p:cNvPr>
          <p:cNvSpPr>
            <a:spLocks noChangeArrowheads="1"/>
          </p:cNvSpPr>
          <p:nvPr/>
        </p:nvSpPr>
        <p:spPr bwMode="auto">
          <a:xfrm>
            <a:off x="228600" y="4191000"/>
            <a:ext cx="4038600" cy="15859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C. </a:t>
            </a:r>
            <a:r>
              <a:rPr lang="fr-FR" sz="2400" dirty="0" err="1">
                <a:latin typeface="Arial" charset="0"/>
              </a:rPr>
              <a:t>Nông</a:t>
            </a:r>
            <a:r>
              <a:rPr lang="fr-FR" sz="2400" dirty="0">
                <a:latin typeface="Arial" charset="0"/>
              </a:rPr>
              <a:t> </a:t>
            </a:r>
            <a:r>
              <a:rPr lang="fr-FR" sz="2400" dirty="0" err="1">
                <a:latin typeface="Arial" charset="0"/>
              </a:rPr>
              <a:t>binh</a:t>
            </a:r>
            <a:r>
              <a:rPr lang="fr-FR" sz="2400" dirty="0">
                <a:latin typeface="Arial" charset="0"/>
              </a:rPr>
              <a:t> </a:t>
            </a:r>
            <a:r>
              <a:rPr lang="fr-FR" sz="2400" dirty="0" err="1">
                <a:latin typeface="Arial" charset="0"/>
              </a:rPr>
              <a:t>cư</a:t>
            </a:r>
            <a:r>
              <a:rPr lang="fr-FR" sz="2400" dirty="0">
                <a:latin typeface="Arial" charset="0"/>
              </a:rPr>
              <a:t> </a:t>
            </a:r>
            <a:r>
              <a:rPr lang="fr-FR" sz="2400" dirty="0" err="1">
                <a:latin typeface="Arial" charset="0"/>
              </a:rPr>
              <a:t>ngụ</a:t>
            </a:r>
            <a:endParaRPr lang="en-US" altLang="en-US" sz="2400" b="1" dirty="0">
              <a:latin typeface="Arial" charset="0"/>
            </a:endParaRPr>
          </a:p>
        </p:txBody>
      </p:sp>
      <p:sp>
        <p:nvSpPr>
          <p:cNvPr id="30" name="Rectangle: Rounded Corners 29">
            <a:extLst>
              <a:ext uri="{FF2B5EF4-FFF2-40B4-BE49-F238E27FC236}">
                <a16:creationId xmlns:a16="http://schemas.microsoft.com/office/drawing/2014/main" id="{3DEF5F4C-DF98-4409-9730-5735F406C4C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76334AA-E7EE-4C1C-B98E-214A2578AC0D}"/>
              </a:ext>
            </a:extLst>
          </p:cNvPr>
          <p:cNvSpPr txBox="1">
            <a:spLocks noChangeArrowheads="1"/>
          </p:cNvSpPr>
          <p:nvPr/>
        </p:nvSpPr>
        <p:spPr bwMode="auto">
          <a:xfrm>
            <a:off x="1295400" y="99060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400"/>
              <a:t>Kinh tế, QP, AN là ba mặt hoạt động cơ bản nhất</a:t>
            </a:r>
          </a:p>
          <a:p>
            <a:pPr algn="ctr"/>
            <a:r>
              <a:rPr lang="fr-FR" altLang="en-US" sz="2400"/>
              <a:t>của một quốc gia, mỗi lĩnh vực có mục đích, cách thức</a:t>
            </a:r>
          </a:p>
          <a:p>
            <a:pPr algn="ctr"/>
            <a:r>
              <a:rPr lang="fr-FR" altLang="en-US" sz="2400"/>
              <a:t>hoạt động riêng và chịu sự chi phối của:</a:t>
            </a:r>
            <a:endParaRPr lang="en-US" altLang="en-US" sz="2400"/>
          </a:p>
        </p:txBody>
      </p:sp>
      <p:sp>
        <p:nvSpPr>
          <p:cNvPr id="65541" name="AutoShape 5">
            <a:extLst>
              <a:ext uri="{FF2B5EF4-FFF2-40B4-BE49-F238E27FC236}">
                <a16:creationId xmlns:a16="http://schemas.microsoft.com/office/drawing/2014/main" id="{9D769AF1-B109-4167-AFDB-FA1C8BD953E6}"/>
              </a:ext>
            </a:extLst>
          </p:cNvPr>
          <p:cNvSpPr>
            <a:spLocks noChangeArrowheads="1"/>
          </p:cNvSpPr>
          <p:nvPr/>
        </p:nvSpPr>
        <p:spPr bwMode="auto">
          <a:xfrm>
            <a:off x="228600" y="4191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fr-FR" sz="2400" dirty="0">
                <a:latin typeface="Arial" charset="0"/>
              </a:rPr>
              <a:t>C. </a:t>
            </a:r>
            <a:r>
              <a:rPr lang="fr-FR" sz="2400" dirty="0" err="1">
                <a:latin typeface="Arial" charset="0"/>
              </a:rPr>
              <a:t>Hệ</a:t>
            </a:r>
            <a:r>
              <a:rPr lang="fr-FR" sz="2400" dirty="0">
                <a:latin typeface="Arial" charset="0"/>
              </a:rPr>
              <a:t> </a:t>
            </a:r>
            <a:r>
              <a:rPr lang="fr-FR" sz="2400" dirty="0" err="1">
                <a:latin typeface="Arial" charset="0"/>
              </a:rPr>
              <a:t>thống</a:t>
            </a:r>
            <a:r>
              <a:rPr lang="fr-FR" sz="2400" dirty="0">
                <a:latin typeface="Arial" charset="0"/>
              </a:rPr>
              <a:t> </a:t>
            </a:r>
            <a:r>
              <a:rPr lang="fr-FR" sz="2400" dirty="0" err="1">
                <a:latin typeface="Arial" charset="0"/>
              </a:rPr>
              <a:t>quy</a:t>
            </a:r>
            <a:r>
              <a:rPr lang="fr-FR" sz="2400" dirty="0">
                <a:latin typeface="Arial" charset="0"/>
              </a:rPr>
              <a:t> </a:t>
            </a:r>
            <a:r>
              <a:rPr lang="fr-FR" sz="2400" dirty="0" err="1">
                <a:latin typeface="Arial" charset="0"/>
              </a:rPr>
              <a:t>luật</a:t>
            </a:r>
            <a:r>
              <a:rPr lang="fr-FR" sz="2400" dirty="0">
                <a:latin typeface="Arial" charset="0"/>
              </a:rPr>
              <a:t> </a:t>
            </a:r>
            <a:r>
              <a:rPr lang="fr-FR" sz="2400" dirty="0" err="1">
                <a:latin typeface="Arial" charset="0"/>
              </a:rPr>
              <a:t>riêng</a:t>
            </a:r>
            <a:endParaRPr lang="en-US" sz="2400" dirty="0">
              <a:latin typeface="Arial" charset="0"/>
            </a:endParaRPr>
          </a:p>
        </p:txBody>
      </p:sp>
      <p:sp>
        <p:nvSpPr>
          <p:cNvPr id="65549" name="AutoShape 13">
            <a:extLst>
              <a:ext uri="{FF2B5EF4-FFF2-40B4-BE49-F238E27FC236}">
                <a16:creationId xmlns:a16="http://schemas.microsoft.com/office/drawing/2014/main" id="{C319FC87-148B-475E-B3CC-E66E6C5E93AA}"/>
              </a:ext>
            </a:extLst>
          </p:cNvPr>
          <p:cNvSpPr>
            <a:spLocks noChangeArrowheads="1"/>
          </p:cNvSpPr>
          <p:nvPr/>
        </p:nvSpPr>
        <p:spPr bwMode="auto">
          <a:xfrm>
            <a:off x="228600" y="2286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A. </a:t>
            </a:r>
            <a:r>
              <a:rPr lang="fr-FR" sz="2400" dirty="0" err="1">
                <a:latin typeface="Arial" charset="0"/>
              </a:rPr>
              <a:t>Hệ</a:t>
            </a:r>
            <a:r>
              <a:rPr lang="fr-FR" sz="2400" dirty="0">
                <a:latin typeface="Arial" charset="0"/>
              </a:rPr>
              <a:t> </a:t>
            </a:r>
            <a:r>
              <a:rPr lang="fr-FR" sz="2400" dirty="0" err="1">
                <a:latin typeface="Arial" charset="0"/>
              </a:rPr>
              <a:t>thống</a:t>
            </a:r>
            <a:r>
              <a:rPr lang="fr-FR" sz="2400" dirty="0">
                <a:latin typeface="Arial" charset="0"/>
              </a:rPr>
              <a:t> </a:t>
            </a:r>
            <a:r>
              <a:rPr lang="fr-FR" sz="2400" dirty="0" err="1">
                <a:latin typeface="Arial" charset="0"/>
              </a:rPr>
              <a:t>quy</a:t>
            </a:r>
            <a:r>
              <a:rPr lang="fr-FR" sz="2400" dirty="0">
                <a:latin typeface="Arial" charset="0"/>
              </a:rPr>
              <a:t> </a:t>
            </a:r>
            <a:r>
              <a:rPr lang="fr-FR" sz="2400" dirty="0" err="1">
                <a:latin typeface="Arial" charset="0"/>
              </a:rPr>
              <a:t>luật</a:t>
            </a:r>
            <a:r>
              <a:rPr lang="fr-FR" sz="2400" dirty="0">
                <a:latin typeface="Arial" charset="0"/>
              </a:rPr>
              <a:t> </a:t>
            </a:r>
            <a:r>
              <a:rPr lang="fr-FR" sz="2400" dirty="0" err="1">
                <a:latin typeface="Arial" charset="0"/>
              </a:rPr>
              <a:t>chung</a:t>
            </a:r>
            <a:endParaRPr lang="en-US" altLang="en-US" sz="2300" b="1" dirty="0">
              <a:latin typeface="Arial" charset="0"/>
            </a:endParaRPr>
          </a:p>
        </p:txBody>
      </p:sp>
      <p:sp>
        <p:nvSpPr>
          <p:cNvPr id="27" name="AutoShape 13">
            <a:extLst>
              <a:ext uri="{FF2B5EF4-FFF2-40B4-BE49-F238E27FC236}">
                <a16:creationId xmlns:a16="http://schemas.microsoft.com/office/drawing/2014/main" id="{CA228374-B6DA-48A9-83F1-1A65BC2CA24F}"/>
              </a:ext>
            </a:extLst>
          </p:cNvPr>
          <p:cNvSpPr>
            <a:spLocks noChangeArrowheads="1"/>
          </p:cNvSpPr>
          <p:nvPr/>
        </p:nvSpPr>
        <p:spPr bwMode="auto">
          <a:xfrm>
            <a:off x="4724400" y="2286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B</a:t>
            </a:r>
            <a:r>
              <a:rPr lang="fr-FR" sz="2400">
                <a:latin typeface="Arial" charset="0"/>
              </a:rPr>
              <a:t>. </a:t>
            </a:r>
            <a:r>
              <a:rPr lang="fr-FR" sz="2400" dirty="0">
                <a:latin typeface="Arial" charset="0"/>
              </a:rPr>
              <a:t>H</a:t>
            </a:r>
            <a:r>
              <a:rPr lang="fr-FR" sz="2400">
                <a:latin typeface="Arial" charset="0"/>
              </a:rPr>
              <a:t>ệ </a:t>
            </a:r>
            <a:r>
              <a:rPr lang="fr-FR" sz="2400" dirty="0" err="1">
                <a:latin typeface="Arial" charset="0"/>
              </a:rPr>
              <a:t>thống</a:t>
            </a:r>
            <a:r>
              <a:rPr lang="fr-FR" sz="2400" dirty="0">
                <a:latin typeface="Arial" charset="0"/>
              </a:rPr>
              <a:t> </a:t>
            </a:r>
            <a:r>
              <a:rPr lang="fr-FR" sz="2400" dirty="0" err="1">
                <a:latin typeface="Arial" charset="0"/>
              </a:rPr>
              <a:t>quy</a:t>
            </a:r>
            <a:r>
              <a:rPr lang="fr-FR" sz="2400" dirty="0">
                <a:latin typeface="Arial" charset="0"/>
              </a:rPr>
              <a:t> </a:t>
            </a:r>
            <a:r>
              <a:rPr lang="fr-FR" sz="2400" dirty="0" err="1">
                <a:latin typeface="Arial" charset="0"/>
              </a:rPr>
              <a:t>tắc</a:t>
            </a:r>
            <a:r>
              <a:rPr lang="fr-FR" sz="2400" dirty="0">
                <a:latin typeface="Arial" charset="0"/>
              </a:rPr>
              <a:t> </a:t>
            </a:r>
            <a:r>
              <a:rPr lang="fr-FR" sz="2400" dirty="0" err="1">
                <a:latin typeface="Arial" charset="0"/>
              </a:rPr>
              <a:t>riêng</a:t>
            </a:r>
            <a:endParaRPr lang="en-US" altLang="en-US" sz="2300" b="1" dirty="0">
              <a:latin typeface="Arial" charset="0"/>
            </a:endParaRPr>
          </a:p>
        </p:txBody>
      </p:sp>
      <p:sp>
        <p:nvSpPr>
          <p:cNvPr id="28" name="AutoShape 13">
            <a:extLst>
              <a:ext uri="{FF2B5EF4-FFF2-40B4-BE49-F238E27FC236}">
                <a16:creationId xmlns:a16="http://schemas.microsoft.com/office/drawing/2014/main" id="{45119BBD-08EF-4D22-BF7C-CF64A504D9AF}"/>
              </a:ext>
            </a:extLst>
          </p:cNvPr>
          <p:cNvSpPr>
            <a:spLocks noChangeArrowheads="1"/>
          </p:cNvSpPr>
          <p:nvPr/>
        </p:nvSpPr>
        <p:spPr bwMode="auto">
          <a:xfrm>
            <a:off x="4724400" y="4191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D. </a:t>
            </a:r>
            <a:r>
              <a:rPr lang="fr-FR" sz="2400" dirty="0" err="1">
                <a:latin typeface="Arial" charset="0"/>
              </a:rPr>
              <a:t>Hệ</a:t>
            </a:r>
            <a:r>
              <a:rPr lang="fr-FR" sz="2400" dirty="0">
                <a:latin typeface="Arial" charset="0"/>
              </a:rPr>
              <a:t> </a:t>
            </a:r>
            <a:r>
              <a:rPr lang="fr-FR" sz="2400" dirty="0" err="1">
                <a:latin typeface="Arial" charset="0"/>
              </a:rPr>
              <a:t>thống</a:t>
            </a:r>
            <a:r>
              <a:rPr lang="fr-FR" sz="2400" dirty="0">
                <a:latin typeface="Arial" charset="0"/>
              </a:rPr>
              <a:t> </a:t>
            </a:r>
            <a:r>
              <a:rPr lang="fr-FR" sz="2400" dirty="0" err="1">
                <a:latin typeface="Arial" charset="0"/>
              </a:rPr>
              <a:t>pháp</a:t>
            </a:r>
            <a:r>
              <a:rPr lang="fr-FR" sz="2400" dirty="0">
                <a:latin typeface="Arial" charset="0"/>
              </a:rPr>
              <a:t> </a:t>
            </a:r>
            <a:r>
              <a:rPr lang="fr-FR" sz="2400" dirty="0" err="1">
                <a:latin typeface="Arial" charset="0"/>
              </a:rPr>
              <a:t>quy</a:t>
            </a:r>
            <a:r>
              <a:rPr lang="fr-FR" sz="2400" dirty="0">
                <a:latin typeface="Arial" charset="0"/>
              </a:rPr>
              <a:t> </a:t>
            </a:r>
            <a:r>
              <a:rPr lang="fr-FR" sz="2400" dirty="0" err="1">
                <a:latin typeface="Arial" charset="0"/>
              </a:rPr>
              <a:t>chung</a:t>
            </a:r>
            <a:endParaRPr lang="en-US" altLang="en-US" sz="2300" b="1" dirty="0">
              <a:latin typeface="Arial" charset="0"/>
            </a:endParaRPr>
          </a:p>
        </p:txBody>
      </p:sp>
      <p:sp>
        <p:nvSpPr>
          <p:cNvPr id="30" name="Rectangle: Rounded Corners 29">
            <a:extLst>
              <a:ext uri="{FF2B5EF4-FFF2-40B4-BE49-F238E27FC236}">
                <a16:creationId xmlns:a16="http://schemas.microsoft.com/office/drawing/2014/main" id="{872C378A-D09D-46F1-B8BF-2C3CC7BC25A2}"/>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4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4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2C7A95E3-86A6-423A-90CD-9724E75C9A1B}"/>
              </a:ext>
            </a:extLst>
          </p:cNvPr>
          <p:cNvSpPr txBox="1">
            <a:spLocks noChangeArrowheads="1"/>
          </p:cNvSpPr>
          <p:nvPr/>
        </p:nvSpPr>
        <p:spPr bwMode="auto">
          <a:xfrm>
            <a:off x="1495425" y="1057275"/>
            <a:ext cx="72771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a:t>Kết hợp phát triển kinh tế với củng cố</a:t>
            </a:r>
          </a:p>
          <a:p>
            <a:pPr algn="ctr">
              <a:spcBef>
                <a:spcPct val="20000"/>
              </a:spcBef>
            </a:pPr>
            <a:r>
              <a:rPr lang="fr-FR" altLang="en-US" sz="2800"/>
              <a:t>QP&amp;AN ở Việt Nam đã có:</a:t>
            </a:r>
            <a:endParaRPr lang="en-US" altLang="en-US" sz="2800"/>
          </a:p>
        </p:txBody>
      </p:sp>
      <p:sp>
        <p:nvSpPr>
          <p:cNvPr id="65541" name="AutoShape 5">
            <a:extLst>
              <a:ext uri="{FF2B5EF4-FFF2-40B4-BE49-F238E27FC236}">
                <a16:creationId xmlns:a16="http://schemas.microsoft.com/office/drawing/2014/main" id="{8C8FA291-8BB6-43F4-BE99-EB31B1E28652}"/>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fr-FR" sz="2400" dirty="0" err="1">
                <a:latin typeface="Arial" charset="0"/>
              </a:rPr>
              <a:t>Từ</a:t>
            </a:r>
            <a:r>
              <a:rPr lang="fr-FR" sz="2400" dirty="0">
                <a:latin typeface="Arial" charset="0"/>
              </a:rPr>
              <a:t> </a:t>
            </a:r>
            <a:r>
              <a:rPr lang="fr-FR" sz="2400" dirty="0" err="1">
                <a:latin typeface="Arial" charset="0"/>
              </a:rPr>
              <a:t>lâu</a:t>
            </a:r>
            <a:r>
              <a:rPr lang="fr-FR" sz="2400" dirty="0">
                <a:latin typeface="Arial" charset="0"/>
              </a:rPr>
              <a:t> </a:t>
            </a:r>
            <a:r>
              <a:rPr lang="fr-FR" sz="2400" dirty="0" err="1">
                <a:latin typeface="Arial" charset="0"/>
              </a:rPr>
              <a:t>đời</a:t>
            </a:r>
            <a:endParaRPr lang="en-US" sz="2400" dirty="0">
              <a:latin typeface="Arial" charset="0"/>
            </a:endParaRPr>
          </a:p>
        </p:txBody>
      </p:sp>
      <p:sp>
        <p:nvSpPr>
          <p:cNvPr id="65546" name="AutoShape 10">
            <a:extLst>
              <a:ext uri="{FF2B5EF4-FFF2-40B4-BE49-F238E27FC236}">
                <a16:creationId xmlns:a16="http://schemas.microsoft.com/office/drawing/2014/main" id="{B528D786-DA1F-462B-A271-EF3AB69E2A42}"/>
              </a:ext>
            </a:extLst>
          </p:cNvPr>
          <p:cNvSpPr>
            <a:spLocks noChangeArrowheads="1"/>
          </p:cNvSpPr>
          <p:nvPr/>
        </p:nvSpPr>
        <p:spPr bwMode="auto">
          <a:xfrm>
            <a:off x="4648200" y="2316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r>
              <a:rPr lang="fr-FR" sz="2400" dirty="0">
                <a:latin typeface="Arial" charset="0"/>
              </a:rPr>
              <a:t> B. </a:t>
            </a:r>
            <a:r>
              <a:rPr lang="fr-FR" sz="2400" dirty="0" err="1">
                <a:latin typeface="Arial" charset="0"/>
              </a:rPr>
              <a:t>Thời</a:t>
            </a:r>
            <a:r>
              <a:rPr lang="fr-FR" sz="2400" dirty="0">
                <a:latin typeface="Arial" charset="0"/>
              </a:rPr>
              <a:t> </a:t>
            </a:r>
            <a:r>
              <a:rPr lang="fr-FR" sz="2400" dirty="0" err="1">
                <a:latin typeface="Arial" charset="0"/>
              </a:rPr>
              <a:t>phong</a:t>
            </a:r>
            <a:r>
              <a:rPr lang="fr-FR" sz="2400" dirty="0">
                <a:latin typeface="Arial" charset="0"/>
              </a:rPr>
              <a:t> </a:t>
            </a:r>
            <a:r>
              <a:rPr lang="fr-FR" sz="2400" dirty="0" err="1">
                <a:latin typeface="Arial" charset="0"/>
              </a:rPr>
              <a:t>kiến</a:t>
            </a:r>
            <a:endParaRPr lang="en-US" altLang="en-US" sz="2200" b="1" dirty="0">
              <a:latin typeface="Arial" charset="0"/>
            </a:endParaRPr>
          </a:p>
        </p:txBody>
      </p:sp>
      <p:sp>
        <p:nvSpPr>
          <p:cNvPr id="27" name="AutoShape 10">
            <a:extLst>
              <a:ext uri="{FF2B5EF4-FFF2-40B4-BE49-F238E27FC236}">
                <a16:creationId xmlns:a16="http://schemas.microsoft.com/office/drawing/2014/main" id="{9817A5EC-76D9-4C5E-8C11-E9B3D8A55597}"/>
              </a:ext>
            </a:extLst>
          </p:cNvPr>
          <p:cNvSpPr>
            <a:spLocks noChangeArrowheads="1"/>
          </p:cNvSpPr>
          <p:nvPr/>
        </p:nvSpPr>
        <p:spPr bwMode="auto">
          <a:xfrm>
            <a:off x="228600" y="4191000"/>
            <a:ext cx="41910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Khi </a:t>
            </a:r>
            <a:r>
              <a:rPr lang="fr-FR" sz="2400" dirty="0" err="1">
                <a:latin typeface="Arial" charset="0"/>
              </a:rPr>
              <a:t>chống</a:t>
            </a:r>
            <a:r>
              <a:rPr lang="fr-FR" sz="2400" dirty="0">
                <a:latin typeface="Arial" charset="0"/>
              </a:rPr>
              <a:t> </a:t>
            </a:r>
            <a:r>
              <a:rPr lang="fr-FR" sz="2400" dirty="0" err="1">
                <a:latin typeface="Arial" charset="0"/>
              </a:rPr>
              <a:t>Pháp</a:t>
            </a:r>
            <a:endParaRPr lang="vi-VN" sz="2200" b="1" dirty="0">
              <a:latin typeface="Arial" charset="0"/>
            </a:endParaRPr>
          </a:p>
        </p:txBody>
      </p:sp>
      <p:sp>
        <p:nvSpPr>
          <p:cNvPr id="28" name="AutoShape 10">
            <a:extLst>
              <a:ext uri="{FF2B5EF4-FFF2-40B4-BE49-F238E27FC236}">
                <a16:creationId xmlns:a16="http://schemas.microsoft.com/office/drawing/2014/main" id="{FDC65438-FE61-4783-B0B2-860CC5B4BC50}"/>
              </a:ext>
            </a:extLst>
          </p:cNvPr>
          <p:cNvSpPr>
            <a:spLocks noChangeArrowheads="1"/>
          </p:cNvSpPr>
          <p:nvPr/>
        </p:nvSpPr>
        <p:spPr bwMode="auto">
          <a:xfrm>
            <a:off x="4648200" y="4191000"/>
            <a:ext cx="42672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Thời</a:t>
            </a:r>
            <a:r>
              <a:rPr lang="fr-FR" sz="2400" dirty="0">
                <a:latin typeface="Arial" charset="0"/>
              </a:rPr>
              <a:t> </a:t>
            </a:r>
            <a:r>
              <a:rPr lang="fr-FR" sz="2400" dirty="0" err="1">
                <a:latin typeface="Arial" charset="0"/>
              </a:rPr>
              <a:t>chống</a:t>
            </a:r>
            <a:r>
              <a:rPr lang="fr-FR" sz="2400" dirty="0">
                <a:latin typeface="Arial" charset="0"/>
              </a:rPr>
              <a:t> </a:t>
            </a:r>
            <a:r>
              <a:rPr lang="fr-FR" sz="2400" dirty="0" err="1">
                <a:latin typeface="Arial" charset="0"/>
              </a:rPr>
              <a:t>Mỹ</a:t>
            </a:r>
            <a:endParaRPr lang="vi-VN" sz="2200" b="1" dirty="0">
              <a:latin typeface="Arial" charset="0"/>
            </a:endParaRPr>
          </a:p>
        </p:txBody>
      </p:sp>
      <p:sp>
        <p:nvSpPr>
          <p:cNvPr id="32" name="Rectangle: Rounded Corners 31">
            <a:extLst>
              <a:ext uri="{FF2B5EF4-FFF2-40B4-BE49-F238E27FC236}">
                <a16:creationId xmlns:a16="http://schemas.microsoft.com/office/drawing/2014/main" id="{12667726-A362-4FAC-99EF-6AAF5A967D9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DF06F2DD-92FA-4E8B-B074-1568A8BE6EC5}"/>
              </a:ext>
            </a:extLst>
          </p:cNvPr>
          <p:cNvSpPr txBox="1">
            <a:spLocks noChangeArrowheads="1"/>
          </p:cNvSpPr>
          <p:nvPr/>
        </p:nvSpPr>
        <p:spPr bwMode="auto">
          <a:xfrm>
            <a:off x="1706563" y="1003300"/>
            <a:ext cx="64770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a:t>Đối với vùng kinh tế trọng điểm,</a:t>
            </a:r>
          </a:p>
          <a:p>
            <a:pPr algn="ctr">
              <a:spcBef>
                <a:spcPct val="20000"/>
              </a:spcBef>
            </a:pPr>
            <a:r>
              <a:rPr lang="fr-FR" altLang="en-US" sz="2800"/>
              <a:t>hiện nay nước ta xác định:</a:t>
            </a:r>
            <a:endParaRPr lang="en-US" altLang="en-US" sz="2800"/>
          </a:p>
        </p:txBody>
      </p:sp>
      <p:sp>
        <p:nvSpPr>
          <p:cNvPr id="65541" name="AutoShape 5">
            <a:extLst>
              <a:ext uri="{FF2B5EF4-FFF2-40B4-BE49-F238E27FC236}">
                <a16:creationId xmlns:a16="http://schemas.microsoft.com/office/drawing/2014/main" id="{215ADB7E-3712-4944-9FC1-29A63A3D9C5A}"/>
              </a:ext>
            </a:extLst>
          </p:cNvPr>
          <p:cNvSpPr>
            <a:spLocks noChangeArrowheads="1"/>
          </p:cNvSpPr>
          <p:nvPr/>
        </p:nvSpPr>
        <p:spPr bwMode="auto">
          <a:xfrm>
            <a:off x="4648200" y="4229100"/>
            <a:ext cx="4267200" cy="15621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D. 4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dirty="0">
              <a:solidFill>
                <a:schemeClr val="tx1"/>
              </a:solidFill>
            </a:endParaRPr>
          </a:p>
        </p:txBody>
      </p:sp>
      <p:sp>
        <p:nvSpPr>
          <p:cNvPr id="65546" name="AutoShape 10">
            <a:extLst>
              <a:ext uri="{FF2B5EF4-FFF2-40B4-BE49-F238E27FC236}">
                <a16:creationId xmlns:a16="http://schemas.microsoft.com/office/drawing/2014/main" id="{A09F1D2F-10BE-4306-83EA-019B19AB8B5E}"/>
              </a:ext>
            </a:extLst>
          </p:cNvPr>
          <p:cNvSpPr>
            <a:spLocks noChangeArrowheads="1"/>
          </p:cNvSpPr>
          <p:nvPr/>
        </p:nvSpPr>
        <p:spPr bwMode="auto">
          <a:xfrm>
            <a:off x="228600" y="2316163"/>
            <a:ext cx="4191000" cy="1565275"/>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A. 6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b="1" dirty="0">
              <a:solidFill>
                <a:schemeClr val="tx1"/>
              </a:solidFill>
            </a:endParaRPr>
          </a:p>
        </p:txBody>
      </p:sp>
      <p:sp>
        <p:nvSpPr>
          <p:cNvPr id="26" name="AutoShape 10">
            <a:extLst>
              <a:ext uri="{FF2B5EF4-FFF2-40B4-BE49-F238E27FC236}">
                <a16:creationId xmlns:a16="http://schemas.microsoft.com/office/drawing/2014/main" id="{F1504B99-6A56-4E46-9285-E8C009968F01}"/>
              </a:ext>
            </a:extLst>
          </p:cNvPr>
          <p:cNvSpPr>
            <a:spLocks noChangeArrowheads="1"/>
          </p:cNvSpPr>
          <p:nvPr/>
        </p:nvSpPr>
        <p:spPr bwMode="auto">
          <a:xfrm>
            <a:off x="228600" y="4229100"/>
            <a:ext cx="4114800" cy="15621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C. 5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fr-FR" sz="2400" dirty="0">
              <a:solidFill>
                <a:schemeClr val="tx1"/>
              </a:solidFill>
            </a:endParaRPr>
          </a:p>
        </p:txBody>
      </p:sp>
      <p:sp>
        <p:nvSpPr>
          <p:cNvPr id="27" name="AutoShape 10">
            <a:extLst>
              <a:ext uri="{FF2B5EF4-FFF2-40B4-BE49-F238E27FC236}">
                <a16:creationId xmlns:a16="http://schemas.microsoft.com/office/drawing/2014/main" id="{7B0F1FBA-40D1-4FB1-8F6E-22F6DEDE098E}"/>
              </a:ext>
            </a:extLst>
          </p:cNvPr>
          <p:cNvSpPr>
            <a:spLocks noChangeArrowheads="1"/>
          </p:cNvSpPr>
          <p:nvPr/>
        </p:nvSpPr>
        <p:spPr bwMode="auto">
          <a:xfrm>
            <a:off x="4648200" y="2297113"/>
            <a:ext cx="4267200" cy="15430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B. 3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b="1" dirty="0">
              <a:solidFill>
                <a:schemeClr val="tx1"/>
              </a:solidFill>
            </a:endParaRPr>
          </a:p>
        </p:txBody>
      </p:sp>
      <p:sp>
        <p:nvSpPr>
          <p:cNvPr id="29" name="Rectangle: Rounded Corners 28">
            <a:extLst>
              <a:ext uri="{FF2B5EF4-FFF2-40B4-BE49-F238E27FC236}">
                <a16:creationId xmlns:a16="http://schemas.microsoft.com/office/drawing/2014/main" id="{B77FACEC-1A9B-4C90-A071-4364A2FAFBD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19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2978D9E-2B21-4FBB-8F31-F1590C02A2B4}"/>
              </a:ext>
            </a:extLst>
          </p:cNvPr>
          <p:cNvSpPr txBox="1">
            <a:spLocks noChangeArrowheads="1"/>
          </p:cNvSpPr>
          <p:nvPr/>
        </p:nvSpPr>
        <p:spPr bwMode="auto">
          <a:xfrm>
            <a:off x="1412875" y="1050925"/>
            <a:ext cx="754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altLang="en-US" sz="3000"/>
              <a:t>Hoạt động an ninh của một</a:t>
            </a:r>
            <a:endParaRPr lang="vi-VN" altLang="en-US" sz="3000"/>
          </a:p>
          <a:p>
            <a:pPr algn="ctr" eaLnBrk="1" hangingPunct="1"/>
            <a:r>
              <a:rPr lang="fr-FR" altLang="en-US" sz="3000"/>
              <a:t>quốc gia</a:t>
            </a:r>
            <a:r>
              <a:rPr lang="vi-VN" altLang="en-US" sz="3000"/>
              <a:t> </a:t>
            </a:r>
            <a:r>
              <a:rPr lang="fr-FR" altLang="en-US" sz="3000"/>
              <a:t>là để bảo đảm:</a:t>
            </a:r>
            <a:endParaRPr lang="en-US" altLang="en-US" sz="3000"/>
          </a:p>
        </p:txBody>
      </p:sp>
      <p:sp>
        <p:nvSpPr>
          <p:cNvPr id="65541" name="AutoShape 5">
            <a:extLst>
              <a:ext uri="{FF2B5EF4-FFF2-40B4-BE49-F238E27FC236}">
                <a16:creationId xmlns:a16="http://schemas.microsoft.com/office/drawing/2014/main" id="{828E2774-C8B4-4583-8FBB-DEA4AFA7D9D0}"/>
              </a:ext>
            </a:extLst>
          </p:cNvPr>
          <p:cNvSpPr>
            <a:spLocks noChangeArrowheads="1"/>
          </p:cNvSpPr>
          <p:nvPr/>
        </p:nvSpPr>
        <p:spPr bwMode="auto">
          <a:xfrm>
            <a:off x="4648200" y="4214813"/>
            <a:ext cx="42672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altLang="en-US" sz="2200" dirty="0">
                <a:latin typeface="Arial" charset="0"/>
              </a:rPr>
              <a:t>D. </a:t>
            </a:r>
            <a:r>
              <a:rPr lang="fr-FR" altLang="en-US" sz="2200" dirty="0" err="1">
                <a:latin typeface="Arial" charset="0"/>
              </a:rPr>
              <a:t>Đất</a:t>
            </a:r>
            <a:r>
              <a:rPr lang="fr-FR" altLang="en-US" sz="2200" dirty="0">
                <a:latin typeface="Arial" charset="0"/>
              </a:rPr>
              <a:t> </a:t>
            </a:r>
            <a:r>
              <a:rPr lang="fr-FR" altLang="en-US" sz="2200" dirty="0" err="1">
                <a:latin typeface="Arial" charset="0"/>
              </a:rPr>
              <a:t>nước</a:t>
            </a:r>
            <a:r>
              <a:rPr lang="fr-FR" altLang="en-US" sz="2200" dirty="0">
                <a:latin typeface="Arial" charset="0"/>
              </a:rPr>
              <a:t> </a:t>
            </a:r>
            <a:r>
              <a:rPr lang="fr-FR" altLang="en-US" sz="2200" dirty="0" err="1">
                <a:latin typeface="Arial" charset="0"/>
              </a:rPr>
              <a:t>trạng</a:t>
            </a:r>
            <a:r>
              <a:rPr lang="fr-FR" altLang="en-US" sz="2200" dirty="0">
                <a:latin typeface="Arial" charset="0"/>
              </a:rPr>
              <a:t> </a:t>
            </a:r>
            <a:r>
              <a:rPr lang="fr-FR" altLang="en-US" sz="2200" dirty="0" err="1">
                <a:latin typeface="Arial" charset="0"/>
              </a:rPr>
              <a:t>thái</a:t>
            </a:r>
            <a:r>
              <a:rPr lang="fr-FR" altLang="en-US" sz="2200" dirty="0">
                <a:latin typeface="Arial" charset="0"/>
              </a:rPr>
              <a:t> </a:t>
            </a:r>
            <a:r>
              <a:rPr lang="fr-FR" altLang="en-US" sz="2200" dirty="0" err="1">
                <a:latin typeface="Arial" charset="0"/>
              </a:rPr>
              <a:t>ổn</a:t>
            </a:r>
            <a:r>
              <a:rPr lang="fr-FR" altLang="en-US" sz="2200" dirty="0">
                <a:latin typeface="Arial" charset="0"/>
              </a:rPr>
              <a:t> </a:t>
            </a:r>
            <a:endParaRPr lang="en-US" altLang="en-US" sz="2200" dirty="0">
              <a:latin typeface="Arial" charset="0"/>
            </a:endParaRPr>
          </a:p>
          <a:p>
            <a:pPr algn="ctr">
              <a:spcBef>
                <a:spcPts val="0"/>
              </a:spcBef>
              <a:defRPr/>
            </a:pPr>
            <a:r>
              <a:rPr lang="fr-FR" altLang="en-US" sz="2200" dirty="0" err="1">
                <a:latin typeface="Arial" charset="0"/>
              </a:rPr>
              <a:t>định</a:t>
            </a:r>
            <a:r>
              <a:rPr lang="fr-FR" altLang="en-US" sz="2200" dirty="0">
                <a:latin typeface="Arial" charset="0"/>
              </a:rPr>
              <a:t> an </a:t>
            </a:r>
            <a:r>
              <a:rPr lang="fr-FR" altLang="en-US" sz="2200" dirty="0" err="1">
                <a:latin typeface="Arial" charset="0"/>
              </a:rPr>
              <a:t>toàn</a:t>
            </a:r>
            <a:r>
              <a:rPr lang="fr-FR" altLang="en-US" sz="2200" dirty="0">
                <a:latin typeface="Arial" charset="0"/>
              </a:rPr>
              <a:t>, </a:t>
            </a:r>
            <a:r>
              <a:rPr lang="fr-FR" altLang="en-US" sz="2200" dirty="0" err="1">
                <a:latin typeface="Arial" charset="0"/>
              </a:rPr>
              <a:t>không</a:t>
            </a:r>
            <a:r>
              <a:rPr lang="fr-FR" altLang="en-US" sz="2200" dirty="0">
                <a:latin typeface="Arial" charset="0"/>
              </a:rPr>
              <a:t> </a:t>
            </a:r>
            <a:r>
              <a:rPr lang="fr-FR" altLang="en-US" sz="2200" dirty="0" err="1">
                <a:latin typeface="Arial" charset="0"/>
              </a:rPr>
              <a:t>có</a:t>
            </a:r>
            <a:r>
              <a:rPr lang="fr-FR" altLang="en-US" sz="2200" dirty="0">
                <a:latin typeface="Arial" charset="0"/>
              </a:rPr>
              <a:t> </a:t>
            </a:r>
            <a:endParaRPr lang="en-US" altLang="en-US" sz="2200" dirty="0">
              <a:latin typeface="Arial" charset="0"/>
            </a:endParaRPr>
          </a:p>
          <a:p>
            <a:pPr algn="ctr">
              <a:spcBef>
                <a:spcPts val="0"/>
              </a:spcBef>
              <a:defRPr/>
            </a:pPr>
            <a:r>
              <a:rPr lang="fr-FR" altLang="en-US" sz="2200" dirty="0" err="1">
                <a:latin typeface="Arial" charset="0"/>
              </a:rPr>
              <a:t>dấu</a:t>
            </a:r>
            <a:r>
              <a:rPr lang="fr-FR" altLang="en-US" sz="2200" dirty="0">
                <a:latin typeface="Arial" charset="0"/>
              </a:rPr>
              <a:t> </a:t>
            </a:r>
            <a:r>
              <a:rPr lang="fr-FR" altLang="en-US" sz="2200" dirty="0" err="1">
                <a:latin typeface="Arial" charset="0"/>
              </a:rPr>
              <a:t>hiệu</a:t>
            </a:r>
            <a:r>
              <a:rPr lang="fr-FR" altLang="en-US" sz="2200" dirty="0">
                <a:latin typeface="Arial" charset="0"/>
              </a:rPr>
              <a:t> </a:t>
            </a:r>
            <a:r>
              <a:rPr lang="fr-FR" altLang="en-US" sz="2200" dirty="0" err="1">
                <a:latin typeface="Arial" charset="0"/>
              </a:rPr>
              <a:t>nguy</a:t>
            </a:r>
            <a:r>
              <a:rPr lang="fr-FR" altLang="en-US" sz="2200" dirty="0">
                <a:latin typeface="Arial" charset="0"/>
              </a:rPr>
              <a:t> </a:t>
            </a:r>
            <a:r>
              <a:rPr lang="fr-FR" altLang="en-US" sz="2200" dirty="0" err="1">
                <a:latin typeface="Arial" charset="0"/>
              </a:rPr>
              <a:t>hiểm</a:t>
            </a:r>
            <a:r>
              <a:rPr lang="fr-FR" altLang="en-US" sz="2200" dirty="0">
                <a:latin typeface="Arial" charset="0"/>
              </a:rPr>
              <a:t> </a:t>
            </a:r>
            <a:r>
              <a:rPr lang="fr-FR" altLang="en-US" sz="2200" dirty="0" err="1">
                <a:latin typeface="Arial" charset="0"/>
              </a:rPr>
              <a:t>đe</a:t>
            </a:r>
            <a:r>
              <a:rPr lang="fr-FR" altLang="en-US" sz="2200" dirty="0">
                <a:latin typeface="Arial" charset="0"/>
              </a:rPr>
              <a:t> </a:t>
            </a:r>
            <a:r>
              <a:rPr lang="fr-FR" altLang="en-US" sz="2200" dirty="0" err="1">
                <a:latin typeface="Arial" charset="0"/>
              </a:rPr>
              <a:t>dọa</a:t>
            </a:r>
            <a:r>
              <a:rPr lang="fr-FR" altLang="en-US" sz="2200" dirty="0">
                <a:latin typeface="Arial" charset="0"/>
              </a:rPr>
              <a:t> </a:t>
            </a:r>
            <a:endParaRPr lang="en-US" altLang="en-US" sz="2200" dirty="0">
              <a:latin typeface="Arial" charset="0"/>
            </a:endParaRPr>
          </a:p>
          <a:p>
            <a:pPr algn="ctr">
              <a:spcBef>
                <a:spcPts val="0"/>
              </a:spcBef>
              <a:defRPr/>
            </a:pPr>
            <a:r>
              <a:rPr lang="fr-FR" altLang="en-US" sz="2200" dirty="0">
                <a:latin typeface="Arial" charset="0"/>
              </a:rPr>
              <a:t> </a:t>
            </a:r>
            <a:r>
              <a:rPr lang="fr-FR" altLang="en-US" sz="2200" dirty="0" err="1">
                <a:latin typeface="Arial" charset="0"/>
              </a:rPr>
              <a:t>sự</a:t>
            </a:r>
            <a:r>
              <a:rPr lang="fr-FR" altLang="en-US" sz="2200" dirty="0">
                <a:latin typeface="Arial" charset="0"/>
              </a:rPr>
              <a:t> </a:t>
            </a:r>
            <a:r>
              <a:rPr lang="fr-FR" altLang="en-US" sz="2200" dirty="0" err="1">
                <a:latin typeface="Arial" charset="0"/>
              </a:rPr>
              <a:t>tồn</a:t>
            </a:r>
            <a:r>
              <a:rPr lang="fr-FR" altLang="en-US" sz="2200" dirty="0">
                <a:latin typeface="Arial" charset="0"/>
              </a:rPr>
              <a:t> </a:t>
            </a:r>
            <a:r>
              <a:rPr lang="fr-FR" altLang="en-US" sz="2200" dirty="0" err="1">
                <a:latin typeface="Arial" charset="0"/>
              </a:rPr>
              <a:t>tại</a:t>
            </a:r>
            <a:r>
              <a:rPr lang="fr-FR" altLang="en-US" sz="2200" dirty="0">
                <a:latin typeface="Arial" charset="0"/>
              </a:rPr>
              <a:t> </a:t>
            </a:r>
            <a:r>
              <a:rPr lang="fr-FR" altLang="en-US" sz="2200" dirty="0" err="1">
                <a:latin typeface="Arial" charset="0"/>
              </a:rPr>
              <a:t>và</a:t>
            </a:r>
            <a:r>
              <a:rPr lang="fr-FR" altLang="en-US" sz="2200" dirty="0">
                <a:latin typeface="Arial" charset="0"/>
              </a:rPr>
              <a:t> </a:t>
            </a:r>
            <a:r>
              <a:rPr lang="fr-FR" altLang="en-US" sz="2200" dirty="0" err="1">
                <a:latin typeface="Arial" charset="0"/>
              </a:rPr>
              <a:t>phát</a:t>
            </a:r>
            <a:r>
              <a:rPr lang="fr-FR" altLang="en-US" sz="2200" dirty="0">
                <a:latin typeface="Arial" charset="0"/>
              </a:rPr>
              <a:t> </a:t>
            </a:r>
            <a:r>
              <a:rPr lang="fr-FR" altLang="en-US" sz="2200" dirty="0" err="1">
                <a:latin typeface="Arial" charset="0"/>
              </a:rPr>
              <a:t>triển</a:t>
            </a:r>
            <a:r>
              <a:rPr lang="fr-FR" altLang="en-US" sz="2200" dirty="0">
                <a:latin typeface="Arial" charset="0"/>
              </a:rPr>
              <a:t> </a:t>
            </a:r>
            <a:endParaRPr lang="en-US" altLang="en-US" sz="2200" dirty="0">
              <a:latin typeface="Arial" charset="0"/>
            </a:endParaRPr>
          </a:p>
        </p:txBody>
      </p:sp>
      <p:sp>
        <p:nvSpPr>
          <p:cNvPr id="65549" name="AutoShape 13">
            <a:extLst>
              <a:ext uri="{FF2B5EF4-FFF2-40B4-BE49-F238E27FC236}">
                <a16:creationId xmlns:a16="http://schemas.microsoft.com/office/drawing/2014/main" id="{6A08BE8F-2CEF-4F34-AB6B-4D2249359A9D}"/>
              </a:ext>
            </a:extLst>
          </p:cNvPr>
          <p:cNvSpPr>
            <a:spLocks noChangeArrowheads="1"/>
          </p:cNvSpPr>
          <p:nvPr/>
        </p:nvSpPr>
        <p:spPr bwMode="auto">
          <a:xfrm>
            <a:off x="4648200" y="2322513"/>
            <a:ext cx="4267200"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300" dirty="0">
                <a:latin typeface="Arial" charset="0"/>
              </a:rPr>
              <a:t>B. </a:t>
            </a:r>
            <a:r>
              <a:rPr lang="fr-FR" sz="2300" dirty="0" err="1">
                <a:latin typeface="Arial" charset="0"/>
              </a:rPr>
              <a:t>Đất</a:t>
            </a:r>
            <a:r>
              <a:rPr lang="fr-FR" sz="2300" dirty="0">
                <a:latin typeface="Arial" charset="0"/>
              </a:rPr>
              <a:t> </a:t>
            </a:r>
            <a:r>
              <a:rPr lang="fr-FR" sz="2300" dirty="0" err="1">
                <a:latin typeface="Arial" charset="0"/>
              </a:rPr>
              <a:t>nước</a:t>
            </a:r>
            <a:r>
              <a:rPr lang="fr-FR" sz="2300" dirty="0">
                <a:latin typeface="Arial" charset="0"/>
              </a:rPr>
              <a:t> an </a:t>
            </a:r>
            <a:r>
              <a:rPr lang="fr-FR" sz="2300" dirty="0" err="1">
                <a:latin typeface="Arial" charset="0"/>
              </a:rPr>
              <a:t>toàn</a:t>
            </a:r>
            <a:r>
              <a:rPr lang="fr-FR" sz="2300" dirty="0">
                <a:latin typeface="Arial" charset="0"/>
              </a:rPr>
              <a:t>, </a:t>
            </a:r>
            <a:r>
              <a:rPr lang="fr-FR" sz="2300" dirty="0" err="1">
                <a:latin typeface="Arial" charset="0"/>
              </a:rPr>
              <a:t>xã</a:t>
            </a:r>
            <a:r>
              <a:rPr lang="fr-FR" sz="2300" dirty="0">
                <a:latin typeface="Arial" charset="0"/>
              </a:rPr>
              <a:t> </a:t>
            </a:r>
            <a:r>
              <a:rPr lang="fr-FR" sz="2300" dirty="0" err="1">
                <a:latin typeface="Arial" charset="0"/>
              </a:rPr>
              <a:t>hội</a:t>
            </a:r>
            <a:endParaRPr lang="fr-FR" sz="2300" dirty="0">
              <a:latin typeface="Arial" charset="0"/>
            </a:endParaRPr>
          </a:p>
          <a:p>
            <a:pPr algn="ctr">
              <a:defRPr/>
            </a:pPr>
            <a:r>
              <a:rPr lang="fr-FR" sz="2300" dirty="0" err="1">
                <a:latin typeface="Arial" charset="0"/>
              </a:rPr>
              <a:t>trật</a:t>
            </a:r>
            <a:r>
              <a:rPr lang="fr-FR" sz="2300" dirty="0">
                <a:latin typeface="Arial" charset="0"/>
              </a:rPr>
              <a:t> </a:t>
            </a:r>
            <a:r>
              <a:rPr lang="fr-FR" sz="2300" dirty="0" err="1">
                <a:latin typeface="Arial" charset="0"/>
              </a:rPr>
              <a:t>tự</a:t>
            </a:r>
            <a:r>
              <a:rPr lang="fr-FR" sz="2300" dirty="0">
                <a:latin typeface="Arial" charset="0"/>
              </a:rPr>
              <a:t> </a:t>
            </a:r>
            <a:r>
              <a:rPr lang="fr-FR" sz="2300" dirty="0" err="1">
                <a:latin typeface="Arial" charset="0"/>
              </a:rPr>
              <a:t>không</a:t>
            </a:r>
            <a:r>
              <a:rPr lang="fr-FR" sz="2300" dirty="0">
                <a:latin typeface="Arial" charset="0"/>
              </a:rPr>
              <a:t> </a:t>
            </a:r>
            <a:r>
              <a:rPr lang="fr-FR" sz="2300" dirty="0" err="1">
                <a:latin typeface="Arial" charset="0"/>
              </a:rPr>
              <a:t>bị</a:t>
            </a:r>
            <a:r>
              <a:rPr lang="fr-FR" sz="2300" dirty="0">
                <a:latin typeface="Arial" charset="0"/>
              </a:rPr>
              <a:t> </a:t>
            </a:r>
            <a:r>
              <a:rPr lang="fr-FR" sz="2300" dirty="0" err="1">
                <a:latin typeface="Arial" charset="0"/>
              </a:rPr>
              <a:t>rối</a:t>
            </a:r>
            <a:r>
              <a:rPr lang="fr-FR" sz="2300" dirty="0">
                <a:latin typeface="Arial" charset="0"/>
              </a:rPr>
              <a:t> </a:t>
            </a:r>
            <a:r>
              <a:rPr lang="fr-FR" sz="2300" dirty="0" err="1">
                <a:latin typeface="Arial" charset="0"/>
              </a:rPr>
              <a:t>loạn</a:t>
            </a:r>
            <a:r>
              <a:rPr lang="fr-FR" sz="2300" dirty="0">
                <a:latin typeface="Arial" charset="0"/>
              </a:rPr>
              <a:t>, </a:t>
            </a:r>
            <a:r>
              <a:rPr lang="fr-FR" sz="2300" dirty="0" err="1">
                <a:latin typeface="Arial" charset="0"/>
              </a:rPr>
              <a:t>mọi</a:t>
            </a:r>
            <a:r>
              <a:rPr lang="fr-FR" sz="2300" dirty="0">
                <a:latin typeface="Arial" charset="0"/>
              </a:rPr>
              <a:t> </a:t>
            </a:r>
          </a:p>
          <a:p>
            <a:pPr algn="ctr">
              <a:defRPr/>
            </a:pPr>
            <a:r>
              <a:rPr lang="fr-FR" sz="2300" dirty="0" err="1">
                <a:latin typeface="Arial" charset="0"/>
              </a:rPr>
              <a:t>người</a:t>
            </a:r>
            <a:r>
              <a:rPr lang="fr-FR" sz="2300" dirty="0">
                <a:latin typeface="Arial" charset="0"/>
              </a:rPr>
              <a:t> </a:t>
            </a:r>
            <a:r>
              <a:rPr lang="fr-FR" sz="2300" dirty="0" err="1">
                <a:latin typeface="Arial" charset="0"/>
              </a:rPr>
              <a:t>được</a:t>
            </a:r>
            <a:r>
              <a:rPr lang="fr-FR" sz="2300" dirty="0">
                <a:latin typeface="Arial" charset="0"/>
              </a:rPr>
              <a:t> </a:t>
            </a:r>
            <a:r>
              <a:rPr lang="fr-FR" sz="2300" dirty="0" err="1">
                <a:latin typeface="Arial" charset="0"/>
              </a:rPr>
              <a:t>sống</a:t>
            </a:r>
            <a:r>
              <a:rPr lang="fr-FR" sz="2300" dirty="0">
                <a:latin typeface="Arial" charset="0"/>
              </a:rPr>
              <a:t> </a:t>
            </a:r>
            <a:r>
              <a:rPr lang="fr-FR" sz="2300" dirty="0" err="1">
                <a:latin typeface="Arial" charset="0"/>
              </a:rPr>
              <a:t>bình</a:t>
            </a:r>
            <a:r>
              <a:rPr lang="fr-FR" sz="2300" dirty="0">
                <a:latin typeface="Arial" charset="0"/>
              </a:rPr>
              <a:t> </a:t>
            </a:r>
            <a:r>
              <a:rPr lang="fr-FR" sz="2300" dirty="0" err="1">
                <a:latin typeface="Arial" charset="0"/>
              </a:rPr>
              <a:t>yên</a:t>
            </a:r>
            <a:r>
              <a:rPr lang="fr-FR" sz="2300" dirty="0">
                <a:latin typeface="Arial" charset="0"/>
              </a:rPr>
              <a:t>, </a:t>
            </a:r>
          </a:p>
          <a:p>
            <a:pPr algn="ctr">
              <a:defRPr/>
            </a:pPr>
            <a:r>
              <a:rPr lang="fr-FR" sz="2300" dirty="0" err="1">
                <a:latin typeface="Arial" charset="0"/>
              </a:rPr>
              <a:t>xã</a:t>
            </a:r>
            <a:r>
              <a:rPr lang="fr-FR" sz="2300" dirty="0">
                <a:latin typeface="Arial" charset="0"/>
              </a:rPr>
              <a:t> </a:t>
            </a:r>
            <a:r>
              <a:rPr lang="fr-FR" sz="2300" dirty="0" err="1">
                <a:latin typeface="Arial" charset="0"/>
              </a:rPr>
              <a:t>hội</a:t>
            </a:r>
            <a:r>
              <a:rPr lang="fr-FR" sz="2300" dirty="0">
                <a:latin typeface="Arial" charset="0"/>
              </a:rPr>
              <a:t> </a:t>
            </a:r>
            <a:r>
              <a:rPr lang="fr-FR" sz="2300" dirty="0" err="1">
                <a:latin typeface="Arial" charset="0"/>
              </a:rPr>
              <a:t>tồn</a:t>
            </a:r>
            <a:r>
              <a:rPr lang="fr-FR" sz="2300" dirty="0">
                <a:latin typeface="Arial" charset="0"/>
              </a:rPr>
              <a:t> </a:t>
            </a:r>
            <a:r>
              <a:rPr lang="fr-FR" sz="2300" dirty="0" err="1">
                <a:latin typeface="Arial" charset="0"/>
              </a:rPr>
              <a:t>tại</a:t>
            </a:r>
            <a:r>
              <a:rPr lang="fr-FR" sz="2300" dirty="0">
                <a:latin typeface="Arial" charset="0"/>
              </a:rPr>
              <a:t> </a:t>
            </a:r>
            <a:r>
              <a:rPr lang="fr-FR" sz="2300" dirty="0" err="1">
                <a:latin typeface="Arial" charset="0"/>
              </a:rPr>
              <a:t>và</a:t>
            </a:r>
            <a:r>
              <a:rPr lang="fr-FR" sz="2300" dirty="0">
                <a:latin typeface="Arial" charset="0"/>
              </a:rPr>
              <a:t> </a:t>
            </a:r>
            <a:r>
              <a:rPr lang="fr-FR" sz="2300" dirty="0" err="1">
                <a:latin typeface="Arial" charset="0"/>
              </a:rPr>
              <a:t>phát</a:t>
            </a:r>
            <a:r>
              <a:rPr lang="fr-FR" sz="2300" dirty="0">
                <a:latin typeface="Arial" charset="0"/>
              </a:rPr>
              <a:t> </a:t>
            </a:r>
            <a:r>
              <a:rPr lang="fr-FR" sz="2300" dirty="0" err="1">
                <a:latin typeface="Arial" charset="0"/>
              </a:rPr>
              <a:t>triển</a:t>
            </a:r>
            <a:endParaRPr lang="vi-VN" sz="2300" dirty="0">
              <a:latin typeface="Arial" charset="0"/>
            </a:endParaRPr>
          </a:p>
        </p:txBody>
      </p:sp>
      <p:sp>
        <p:nvSpPr>
          <p:cNvPr id="26" name="AutoShape 13">
            <a:extLst>
              <a:ext uri="{FF2B5EF4-FFF2-40B4-BE49-F238E27FC236}">
                <a16:creationId xmlns:a16="http://schemas.microsoft.com/office/drawing/2014/main" id="{C1D23C69-0083-4BE7-8093-73F9052AB005}"/>
              </a:ext>
            </a:extLst>
          </p:cNvPr>
          <p:cNvSpPr>
            <a:spLocks noChangeArrowheads="1"/>
          </p:cNvSpPr>
          <p:nvPr/>
        </p:nvSpPr>
        <p:spPr bwMode="auto">
          <a:xfrm>
            <a:off x="228600" y="2322513"/>
            <a:ext cx="4191000"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300" dirty="0">
                <a:latin typeface="Arial" charset="0"/>
              </a:rPr>
              <a:t>A. </a:t>
            </a:r>
            <a:r>
              <a:rPr lang="fr-FR" sz="2300" dirty="0" err="1">
                <a:latin typeface="Arial" charset="0"/>
              </a:rPr>
              <a:t>Đất</a:t>
            </a:r>
            <a:r>
              <a:rPr lang="fr-FR" sz="2300" dirty="0">
                <a:latin typeface="Arial" charset="0"/>
              </a:rPr>
              <a:t> </a:t>
            </a:r>
            <a:r>
              <a:rPr lang="fr-FR" sz="2300" dirty="0" err="1">
                <a:latin typeface="Arial" charset="0"/>
              </a:rPr>
              <a:t>nước</a:t>
            </a:r>
            <a:r>
              <a:rPr lang="fr-FR" sz="2300" dirty="0">
                <a:latin typeface="Arial" charset="0"/>
              </a:rPr>
              <a:t> </a:t>
            </a:r>
            <a:r>
              <a:rPr lang="fr-FR" sz="2300" dirty="0" err="1">
                <a:latin typeface="Arial" charset="0"/>
              </a:rPr>
              <a:t>ổn</a:t>
            </a:r>
            <a:r>
              <a:rPr lang="fr-FR" sz="2300" dirty="0">
                <a:latin typeface="Arial" charset="0"/>
              </a:rPr>
              <a:t> </a:t>
            </a:r>
            <a:r>
              <a:rPr lang="fr-FR" sz="2300" dirty="0" err="1">
                <a:latin typeface="Arial" charset="0"/>
              </a:rPr>
              <a:t>định</a:t>
            </a:r>
            <a:r>
              <a:rPr lang="fr-FR" sz="2300" dirty="0">
                <a:latin typeface="Arial" charset="0"/>
              </a:rPr>
              <a:t>, </a:t>
            </a:r>
            <a:r>
              <a:rPr lang="fr-FR" sz="2300" dirty="0" err="1">
                <a:latin typeface="Arial" charset="0"/>
              </a:rPr>
              <a:t>bình</a:t>
            </a:r>
            <a:r>
              <a:rPr lang="fr-FR" sz="2300" dirty="0">
                <a:latin typeface="Arial" charset="0"/>
              </a:rPr>
              <a:t> </a:t>
            </a:r>
          </a:p>
          <a:p>
            <a:pPr algn="ctr">
              <a:defRPr/>
            </a:pPr>
            <a:r>
              <a:rPr lang="fr-FR" sz="2300" dirty="0" err="1">
                <a:latin typeface="Arial" charset="0"/>
              </a:rPr>
              <a:t>yên</a:t>
            </a:r>
            <a:r>
              <a:rPr lang="fr-FR" sz="2300" dirty="0">
                <a:latin typeface="Arial" charset="0"/>
              </a:rPr>
              <a:t>, </a:t>
            </a:r>
            <a:r>
              <a:rPr lang="fr-FR" sz="2300" dirty="0" err="1">
                <a:latin typeface="Arial" charset="0"/>
              </a:rPr>
              <a:t>tính</a:t>
            </a:r>
            <a:r>
              <a:rPr lang="fr-FR" sz="2300" dirty="0">
                <a:latin typeface="Arial" charset="0"/>
              </a:rPr>
              <a:t> </a:t>
            </a:r>
            <a:r>
              <a:rPr lang="fr-FR" sz="2300" dirty="0" err="1">
                <a:latin typeface="Arial" charset="0"/>
              </a:rPr>
              <a:t>mạng</a:t>
            </a:r>
            <a:r>
              <a:rPr lang="fr-FR" sz="2300" dirty="0">
                <a:latin typeface="Arial" charset="0"/>
              </a:rPr>
              <a:t> </a:t>
            </a:r>
            <a:r>
              <a:rPr lang="fr-FR" sz="2300" dirty="0" err="1">
                <a:latin typeface="Arial" charset="0"/>
              </a:rPr>
              <a:t>và</a:t>
            </a:r>
            <a:r>
              <a:rPr lang="fr-FR" sz="2300" dirty="0">
                <a:latin typeface="Arial" charset="0"/>
              </a:rPr>
              <a:t> </a:t>
            </a:r>
            <a:r>
              <a:rPr lang="fr-FR" sz="2300" dirty="0" err="1">
                <a:latin typeface="Arial" charset="0"/>
              </a:rPr>
              <a:t>tài</a:t>
            </a:r>
            <a:r>
              <a:rPr lang="fr-FR" sz="2300" dirty="0">
                <a:latin typeface="Arial" charset="0"/>
              </a:rPr>
              <a:t> </a:t>
            </a:r>
            <a:r>
              <a:rPr lang="fr-FR" sz="2300" dirty="0" err="1">
                <a:latin typeface="Arial" charset="0"/>
              </a:rPr>
              <a:t>sản</a:t>
            </a:r>
            <a:r>
              <a:rPr lang="fr-FR" sz="2300" dirty="0">
                <a:latin typeface="Arial" charset="0"/>
              </a:rPr>
              <a:t> </a:t>
            </a:r>
          </a:p>
          <a:p>
            <a:pPr algn="ctr">
              <a:defRPr/>
            </a:pPr>
            <a:r>
              <a:rPr lang="fr-FR" sz="2300" dirty="0" err="1">
                <a:latin typeface="Arial" charset="0"/>
              </a:rPr>
              <a:t>nhân</a:t>
            </a:r>
            <a:r>
              <a:rPr lang="fr-FR" sz="2300" dirty="0">
                <a:latin typeface="Arial" charset="0"/>
              </a:rPr>
              <a:t> </a:t>
            </a:r>
            <a:r>
              <a:rPr lang="fr-FR" sz="2300" dirty="0" err="1">
                <a:latin typeface="Arial" charset="0"/>
              </a:rPr>
              <a:t>dân</a:t>
            </a:r>
            <a:r>
              <a:rPr lang="fr-FR" sz="2300" dirty="0">
                <a:latin typeface="Arial" charset="0"/>
              </a:rPr>
              <a:t> </a:t>
            </a:r>
            <a:r>
              <a:rPr lang="fr-FR" sz="2300" dirty="0" err="1">
                <a:latin typeface="Arial" charset="0"/>
              </a:rPr>
              <a:t>được</a:t>
            </a:r>
            <a:r>
              <a:rPr lang="fr-FR" sz="2300" dirty="0">
                <a:latin typeface="Arial" charset="0"/>
              </a:rPr>
              <a:t> </a:t>
            </a:r>
            <a:r>
              <a:rPr lang="fr-FR" sz="2300" dirty="0" err="1">
                <a:latin typeface="Arial" charset="0"/>
              </a:rPr>
              <a:t>bảo</a:t>
            </a:r>
            <a:r>
              <a:rPr lang="fr-FR" sz="2300" dirty="0">
                <a:latin typeface="Arial" charset="0"/>
              </a:rPr>
              <a:t> </a:t>
            </a:r>
            <a:r>
              <a:rPr lang="fr-FR" sz="2300" dirty="0" err="1">
                <a:latin typeface="Arial" charset="0"/>
              </a:rPr>
              <a:t>vệ</a:t>
            </a:r>
            <a:r>
              <a:rPr lang="fr-FR" sz="2300" dirty="0">
                <a:latin typeface="Arial" charset="0"/>
              </a:rPr>
              <a:t>, </a:t>
            </a:r>
            <a:r>
              <a:rPr lang="fr-FR" sz="2300" dirty="0" err="1">
                <a:latin typeface="Arial" charset="0"/>
              </a:rPr>
              <a:t>xã</a:t>
            </a:r>
            <a:r>
              <a:rPr lang="fr-FR" sz="2300" dirty="0">
                <a:latin typeface="Arial" charset="0"/>
              </a:rPr>
              <a:t> </a:t>
            </a:r>
          </a:p>
          <a:p>
            <a:pPr algn="ctr">
              <a:defRPr/>
            </a:pPr>
            <a:r>
              <a:rPr lang="fr-FR" sz="2300" dirty="0" err="1">
                <a:latin typeface="Arial" charset="0"/>
              </a:rPr>
              <a:t>hội</a:t>
            </a:r>
            <a:r>
              <a:rPr lang="fr-FR" sz="2300" dirty="0">
                <a:latin typeface="Arial" charset="0"/>
              </a:rPr>
              <a:t> </a:t>
            </a:r>
            <a:r>
              <a:rPr lang="fr-FR" sz="2300" dirty="0" err="1">
                <a:latin typeface="Arial" charset="0"/>
              </a:rPr>
              <a:t>không</a:t>
            </a:r>
            <a:r>
              <a:rPr lang="fr-FR" sz="2300" dirty="0">
                <a:latin typeface="Arial" charset="0"/>
              </a:rPr>
              <a:t> </a:t>
            </a:r>
            <a:r>
              <a:rPr lang="fr-FR" sz="2300" dirty="0" err="1">
                <a:latin typeface="Arial" charset="0"/>
              </a:rPr>
              <a:t>ngừng</a:t>
            </a:r>
            <a:r>
              <a:rPr lang="fr-FR" sz="2300" dirty="0">
                <a:latin typeface="Arial" charset="0"/>
              </a:rPr>
              <a:t> </a:t>
            </a:r>
            <a:r>
              <a:rPr lang="fr-FR" sz="2300" dirty="0" err="1">
                <a:latin typeface="Arial" charset="0"/>
              </a:rPr>
              <a:t>phát</a:t>
            </a:r>
            <a:r>
              <a:rPr lang="fr-FR" sz="2300" dirty="0">
                <a:latin typeface="Arial" charset="0"/>
              </a:rPr>
              <a:t> </a:t>
            </a:r>
            <a:r>
              <a:rPr lang="fr-FR" sz="2300" dirty="0" err="1">
                <a:latin typeface="Arial" charset="0"/>
              </a:rPr>
              <a:t>triển</a:t>
            </a:r>
            <a:endParaRPr lang="vi-VN" sz="2300" dirty="0">
              <a:latin typeface="Arial" charset="0"/>
            </a:endParaRPr>
          </a:p>
        </p:txBody>
      </p:sp>
      <p:sp>
        <p:nvSpPr>
          <p:cNvPr id="27" name="AutoShape 13">
            <a:extLst>
              <a:ext uri="{FF2B5EF4-FFF2-40B4-BE49-F238E27FC236}">
                <a16:creationId xmlns:a16="http://schemas.microsoft.com/office/drawing/2014/main" id="{670BF726-22FB-483B-AF74-0BFF97CA4569}"/>
              </a:ext>
            </a:extLst>
          </p:cNvPr>
          <p:cNvSpPr>
            <a:spLocks noChangeArrowheads="1"/>
          </p:cNvSpPr>
          <p:nvPr/>
        </p:nvSpPr>
        <p:spPr bwMode="auto">
          <a:xfrm>
            <a:off x="228600" y="4214813"/>
            <a:ext cx="4191000" cy="15922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300" dirty="0">
                <a:latin typeface="Arial" charset="0"/>
              </a:rPr>
              <a:t>C. </a:t>
            </a:r>
            <a:r>
              <a:rPr lang="fr-FR" sz="2300" dirty="0" err="1">
                <a:latin typeface="Arial" charset="0"/>
              </a:rPr>
              <a:t>Đất</a:t>
            </a:r>
            <a:r>
              <a:rPr lang="fr-FR" sz="2300" dirty="0">
                <a:latin typeface="Arial" charset="0"/>
              </a:rPr>
              <a:t> </a:t>
            </a:r>
            <a:r>
              <a:rPr lang="fr-FR" sz="2300" dirty="0" err="1">
                <a:latin typeface="Arial" charset="0"/>
              </a:rPr>
              <a:t>nước</a:t>
            </a:r>
            <a:r>
              <a:rPr lang="fr-FR" sz="2300" dirty="0">
                <a:latin typeface="Arial" charset="0"/>
              </a:rPr>
              <a:t> </a:t>
            </a:r>
            <a:r>
              <a:rPr lang="fr-FR" sz="2300" dirty="0" err="1">
                <a:latin typeface="Arial" charset="0"/>
              </a:rPr>
              <a:t>thanh</a:t>
            </a:r>
            <a:r>
              <a:rPr lang="fr-FR" sz="2300" dirty="0">
                <a:latin typeface="Arial" charset="0"/>
              </a:rPr>
              <a:t> </a:t>
            </a:r>
            <a:r>
              <a:rPr lang="fr-FR" sz="2300" dirty="0" err="1">
                <a:latin typeface="Arial" charset="0"/>
              </a:rPr>
              <a:t>bình</a:t>
            </a:r>
            <a:r>
              <a:rPr lang="fr-FR" sz="2300" dirty="0">
                <a:latin typeface="Arial" charset="0"/>
              </a:rPr>
              <a:t>, </a:t>
            </a:r>
            <a:r>
              <a:rPr lang="fr-FR" sz="2300" dirty="0" err="1">
                <a:latin typeface="Arial" charset="0"/>
              </a:rPr>
              <a:t>xã</a:t>
            </a:r>
            <a:r>
              <a:rPr lang="fr-FR" sz="2300" dirty="0">
                <a:latin typeface="Arial" charset="0"/>
              </a:rPr>
              <a:t> </a:t>
            </a:r>
          </a:p>
          <a:p>
            <a:pPr algn="ctr">
              <a:defRPr/>
            </a:pPr>
            <a:r>
              <a:rPr lang="fr-FR" sz="2300" dirty="0" err="1">
                <a:latin typeface="Arial" charset="0"/>
              </a:rPr>
              <a:t>hội</a:t>
            </a:r>
            <a:r>
              <a:rPr lang="fr-FR" sz="2300" dirty="0">
                <a:latin typeface="Arial" charset="0"/>
              </a:rPr>
              <a:t> </a:t>
            </a:r>
            <a:r>
              <a:rPr lang="fr-FR" sz="2300" dirty="0" err="1">
                <a:latin typeface="Arial" charset="0"/>
              </a:rPr>
              <a:t>có</a:t>
            </a:r>
            <a:r>
              <a:rPr lang="fr-FR" sz="2300" dirty="0">
                <a:latin typeface="Arial" charset="0"/>
              </a:rPr>
              <a:t> </a:t>
            </a:r>
            <a:r>
              <a:rPr lang="fr-FR" sz="2300" dirty="0" err="1">
                <a:latin typeface="Arial" charset="0"/>
              </a:rPr>
              <a:t>trật</a:t>
            </a:r>
            <a:r>
              <a:rPr lang="fr-FR" sz="2300" dirty="0">
                <a:latin typeface="Arial" charset="0"/>
              </a:rPr>
              <a:t> </a:t>
            </a:r>
            <a:r>
              <a:rPr lang="fr-FR" sz="2300" dirty="0" err="1">
                <a:latin typeface="Arial" charset="0"/>
              </a:rPr>
              <a:t>tự</a:t>
            </a:r>
            <a:r>
              <a:rPr lang="fr-FR" sz="2300" dirty="0">
                <a:latin typeface="Arial" charset="0"/>
              </a:rPr>
              <a:t> </a:t>
            </a:r>
            <a:r>
              <a:rPr lang="fr-FR" sz="2300" dirty="0" err="1">
                <a:latin typeface="Arial" charset="0"/>
              </a:rPr>
              <a:t>kỷ</a:t>
            </a:r>
            <a:r>
              <a:rPr lang="fr-FR" sz="2300" dirty="0">
                <a:latin typeface="Arial" charset="0"/>
              </a:rPr>
              <a:t> </a:t>
            </a:r>
            <a:r>
              <a:rPr lang="fr-FR" sz="2300" dirty="0" err="1">
                <a:latin typeface="Arial" charset="0"/>
              </a:rPr>
              <a:t>cương</a:t>
            </a:r>
            <a:r>
              <a:rPr lang="fr-FR" sz="2300" dirty="0">
                <a:latin typeface="Arial" charset="0"/>
              </a:rPr>
              <a:t>, </a:t>
            </a:r>
            <a:r>
              <a:rPr lang="fr-FR" sz="2300" dirty="0" err="1">
                <a:latin typeface="Arial" charset="0"/>
              </a:rPr>
              <a:t>mọi</a:t>
            </a:r>
            <a:endParaRPr lang="fr-FR" sz="2300" dirty="0">
              <a:latin typeface="Arial" charset="0"/>
            </a:endParaRPr>
          </a:p>
          <a:p>
            <a:pPr algn="ctr">
              <a:defRPr/>
            </a:pPr>
            <a:r>
              <a:rPr lang="fr-FR" sz="2300" dirty="0">
                <a:latin typeface="Arial" charset="0"/>
              </a:rPr>
              <a:t> </a:t>
            </a:r>
            <a:r>
              <a:rPr lang="fr-FR" sz="2300" dirty="0" err="1">
                <a:latin typeface="Arial" charset="0"/>
              </a:rPr>
              <a:t>người</a:t>
            </a:r>
            <a:r>
              <a:rPr lang="fr-FR" sz="2300" dirty="0">
                <a:latin typeface="Arial" charset="0"/>
              </a:rPr>
              <a:t> </a:t>
            </a:r>
            <a:r>
              <a:rPr lang="fr-FR" sz="2300" dirty="0" err="1">
                <a:latin typeface="Arial" charset="0"/>
              </a:rPr>
              <a:t>được</a:t>
            </a:r>
            <a:r>
              <a:rPr lang="fr-FR" sz="2300" dirty="0">
                <a:latin typeface="Arial" charset="0"/>
              </a:rPr>
              <a:t> an </a:t>
            </a:r>
            <a:r>
              <a:rPr lang="fr-FR" sz="2300" dirty="0" err="1">
                <a:latin typeface="Arial" charset="0"/>
              </a:rPr>
              <a:t>toàn</a:t>
            </a:r>
            <a:r>
              <a:rPr lang="fr-FR" sz="2300" dirty="0">
                <a:latin typeface="Arial" charset="0"/>
              </a:rPr>
              <a:t>, </a:t>
            </a:r>
            <a:r>
              <a:rPr lang="fr-FR" sz="2300" dirty="0" err="1">
                <a:latin typeface="Arial" charset="0"/>
              </a:rPr>
              <a:t>xã</a:t>
            </a:r>
            <a:r>
              <a:rPr lang="fr-FR" sz="2300" dirty="0">
                <a:latin typeface="Arial" charset="0"/>
              </a:rPr>
              <a:t> </a:t>
            </a:r>
            <a:r>
              <a:rPr lang="fr-FR" sz="2300" dirty="0" err="1">
                <a:latin typeface="Arial" charset="0"/>
              </a:rPr>
              <a:t>hội</a:t>
            </a:r>
            <a:r>
              <a:rPr lang="fr-FR" sz="2300" dirty="0">
                <a:latin typeface="Arial" charset="0"/>
              </a:rPr>
              <a:t> </a:t>
            </a:r>
          </a:p>
          <a:p>
            <a:pPr algn="ctr">
              <a:defRPr/>
            </a:pPr>
            <a:r>
              <a:rPr lang="fr-FR" sz="2300" dirty="0" err="1">
                <a:latin typeface="Arial" charset="0"/>
              </a:rPr>
              <a:t>tồn</a:t>
            </a:r>
            <a:r>
              <a:rPr lang="fr-FR" sz="2300" dirty="0">
                <a:latin typeface="Arial" charset="0"/>
              </a:rPr>
              <a:t> </a:t>
            </a:r>
            <a:r>
              <a:rPr lang="fr-FR" sz="2300" dirty="0" err="1">
                <a:latin typeface="Arial" charset="0"/>
              </a:rPr>
              <a:t>tại</a:t>
            </a:r>
            <a:r>
              <a:rPr lang="fr-FR" sz="2300" dirty="0">
                <a:latin typeface="Arial" charset="0"/>
              </a:rPr>
              <a:t> </a:t>
            </a:r>
            <a:r>
              <a:rPr lang="fr-FR" sz="2300" dirty="0" err="1">
                <a:latin typeface="Arial" charset="0"/>
              </a:rPr>
              <a:t>và</a:t>
            </a:r>
            <a:r>
              <a:rPr lang="fr-FR" sz="2300" dirty="0">
                <a:latin typeface="Arial" charset="0"/>
              </a:rPr>
              <a:t> </a:t>
            </a:r>
            <a:r>
              <a:rPr lang="fr-FR" sz="2300" dirty="0" err="1">
                <a:latin typeface="Arial" charset="0"/>
              </a:rPr>
              <a:t>phát</a:t>
            </a:r>
            <a:r>
              <a:rPr lang="fr-FR" sz="2300" dirty="0">
                <a:latin typeface="Arial" charset="0"/>
              </a:rPr>
              <a:t> </a:t>
            </a:r>
            <a:r>
              <a:rPr lang="fr-FR" sz="2300" dirty="0" err="1">
                <a:latin typeface="Arial" charset="0"/>
              </a:rPr>
              <a:t>triển</a:t>
            </a:r>
            <a:endParaRPr lang="vi-VN" sz="2300" dirty="0">
              <a:latin typeface="Arial" charset="0"/>
            </a:endParaRPr>
          </a:p>
        </p:txBody>
      </p:sp>
      <p:sp>
        <p:nvSpPr>
          <p:cNvPr id="30" name="Rectangle: Rounded Corners 29">
            <a:extLst>
              <a:ext uri="{FF2B5EF4-FFF2-40B4-BE49-F238E27FC236}">
                <a16:creationId xmlns:a16="http://schemas.microsoft.com/office/drawing/2014/main" id="{73C30487-CD6C-467F-B7F7-3A87856C6DE1}"/>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5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1A52CFA9-8EF7-4C0B-BC65-89F9AC448D09}"/>
              </a:ext>
            </a:extLst>
          </p:cNvPr>
          <p:cNvSpPr txBox="1">
            <a:spLocks noChangeArrowheads="1"/>
          </p:cNvSpPr>
          <p:nvPr/>
        </p:nvSpPr>
        <p:spPr bwMode="auto">
          <a:xfrm>
            <a:off x="1828800" y="1011238"/>
            <a:ext cx="6743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a:t>Trên thế giới việc kết hợp kinh tế</a:t>
            </a:r>
          </a:p>
          <a:p>
            <a:pPr algn="ctr">
              <a:spcBef>
                <a:spcPct val="20000"/>
              </a:spcBef>
            </a:pPr>
            <a:r>
              <a:rPr lang="fr-FR" altLang="en-US" sz="2800"/>
              <a:t>Với QP&amp;AN được thực hiện ở:</a:t>
            </a:r>
            <a:endParaRPr lang="en-US" altLang="en-US" sz="2800"/>
          </a:p>
        </p:txBody>
      </p:sp>
      <p:sp>
        <p:nvSpPr>
          <p:cNvPr id="65541" name="AutoShape 5">
            <a:extLst>
              <a:ext uri="{FF2B5EF4-FFF2-40B4-BE49-F238E27FC236}">
                <a16:creationId xmlns:a16="http://schemas.microsoft.com/office/drawing/2014/main" id="{556BD4EE-0B7A-45A7-BE30-F84A5DC7F5B1}"/>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B. </a:t>
            </a:r>
            <a:r>
              <a:rPr lang="fr-FR" sz="2400" dirty="0" err="1">
                <a:latin typeface="Arial" charset="0"/>
              </a:rPr>
              <a:t>Tất</a:t>
            </a:r>
            <a:r>
              <a:rPr lang="fr-FR" sz="2400" dirty="0">
                <a:latin typeface="Arial" charset="0"/>
              </a:rPr>
              <a:t> </a:t>
            </a:r>
            <a:r>
              <a:rPr lang="fr-FR" sz="2400" dirty="0" err="1">
                <a:latin typeface="Arial" charset="0"/>
              </a:rPr>
              <a:t>cả</a:t>
            </a:r>
            <a:r>
              <a:rPr lang="fr-FR" sz="2400" dirty="0">
                <a:latin typeface="Arial" charset="0"/>
              </a:rPr>
              <a:t> </a:t>
            </a:r>
            <a:r>
              <a:rPr lang="fr-FR" sz="2400" dirty="0" err="1">
                <a:latin typeface="Arial" charset="0"/>
              </a:rPr>
              <a:t>các</a:t>
            </a:r>
            <a:r>
              <a:rPr lang="fr-FR" sz="2400" dirty="0">
                <a:latin typeface="Arial" charset="0"/>
              </a:rPr>
              <a:t> </a:t>
            </a:r>
            <a:r>
              <a:rPr lang="fr-FR" sz="2400" dirty="0" err="1">
                <a:latin typeface="Arial" charset="0"/>
              </a:rPr>
              <a:t>nước</a:t>
            </a:r>
            <a:endParaRPr lang="en-US" sz="2400" dirty="0">
              <a:latin typeface="Arial" charset="0"/>
            </a:endParaRPr>
          </a:p>
        </p:txBody>
      </p:sp>
      <p:sp>
        <p:nvSpPr>
          <p:cNvPr id="65546" name="AutoShape 10">
            <a:extLst>
              <a:ext uri="{FF2B5EF4-FFF2-40B4-BE49-F238E27FC236}">
                <a16:creationId xmlns:a16="http://schemas.microsoft.com/office/drawing/2014/main" id="{06E1791A-6BBA-442C-8A0C-99865E37E2B4}"/>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Những</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nghèo</a:t>
            </a:r>
            <a:endParaRPr lang="vi-VN" sz="2100" b="1" dirty="0">
              <a:latin typeface="Arial" charset="0"/>
            </a:endParaRPr>
          </a:p>
        </p:txBody>
      </p:sp>
      <p:sp>
        <p:nvSpPr>
          <p:cNvPr id="26" name="AutoShape 10">
            <a:extLst>
              <a:ext uri="{FF2B5EF4-FFF2-40B4-BE49-F238E27FC236}">
                <a16:creationId xmlns:a16="http://schemas.microsoft.com/office/drawing/2014/main" id="{AFD41293-6EE0-4B07-BDB1-07A14B33AA2C}"/>
              </a:ext>
            </a:extLst>
          </p:cNvPr>
          <p:cNvSpPr>
            <a:spLocks noChangeArrowheads="1"/>
          </p:cNvSpPr>
          <p:nvPr/>
        </p:nvSpPr>
        <p:spPr bwMode="auto">
          <a:xfrm>
            <a:off x="228600" y="4191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Các</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phát</a:t>
            </a:r>
            <a:r>
              <a:rPr lang="fr-FR" sz="2400" dirty="0">
                <a:latin typeface="Arial" charset="0"/>
              </a:rPr>
              <a:t> </a:t>
            </a:r>
            <a:r>
              <a:rPr lang="fr-FR" sz="2400" dirty="0" err="1">
                <a:latin typeface="Arial" charset="0"/>
              </a:rPr>
              <a:t>triển</a:t>
            </a:r>
            <a:endParaRPr lang="vi-VN" sz="2100" b="1" dirty="0">
              <a:latin typeface="Arial" charset="0"/>
            </a:endParaRPr>
          </a:p>
        </p:txBody>
      </p:sp>
      <p:sp>
        <p:nvSpPr>
          <p:cNvPr id="27" name="AutoShape 10">
            <a:extLst>
              <a:ext uri="{FF2B5EF4-FFF2-40B4-BE49-F238E27FC236}">
                <a16:creationId xmlns:a16="http://schemas.microsoft.com/office/drawing/2014/main" id="{532CF09C-4FA3-46F5-BA4A-A1A08C4C86B9}"/>
              </a:ext>
            </a:extLst>
          </p:cNvPr>
          <p:cNvSpPr>
            <a:spLocks noChangeArrowheads="1"/>
          </p:cNvSpPr>
          <p:nvPr/>
        </p:nvSpPr>
        <p:spPr bwMode="auto">
          <a:xfrm>
            <a:off x="4724400" y="4191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Những</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giàu</a:t>
            </a:r>
            <a:endParaRPr lang="vi-VN" sz="2100" b="1" dirty="0">
              <a:latin typeface="Arial" charset="0"/>
            </a:endParaRPr>
          </a:p>
        </p:txBody>
      </p:sp>
      <p:sp>
        <p:nvSpPr>
          <p:cNvPr id="29" name="Rectangle: Rounded Corners 28">
            <a:extLst>
              <a:ext uri="{FF2B5EF4-FFF2-40B4-BE49-F238E27FC236}">
                <a16:creationId xmlns:a16="http://schemas.microsoft.com/office/drawing/2014/main" id="{F644CDC6-D103-41DE-883E-C685EA177EE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EC155C9-68C2-4F9F-A050-6276DA4E0F92}"/>
              </a:ext>
            </a:extLst>
          </p:cNvPr>
          <p:cNvSpPr txBox="1">
            <a:spLocks noChangeArrowheads="1"/>
          </p:cNvSpPr>
          <p:nvPr/>
        </p:nvSpPr>
        <p:spPr bwMode="auto">
          <a:xfrm>
            <a:off x="1295400" y="9144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400"/>
              <a:t>Trong kháng chiến chống Mỹ, việc kết hợp</a:t>
            </a:r>
          </a:p>
          <a:p>
            <a:pPr algn="ctr"/>
            <a:r>
              <a:rPr lang="fr-FR" altLang="en-US" sz="2400"/>
              <a:t>phát triển KTXH với </a:t>
            </a:r>
            <a:r>
              <a:rPr lang="vi-VN" altLang="en-US" sz="2400"/>
              <a:t>tăng cường, củng cố</a:t>
            </a:r>
            <a:r>
              <a:rPr lang="fr-FR" altLang="en-US" sz="2400"/>
              <a:t> QP&amp;AN</a:t>
            </a:r>
          </a:p>
          <a:p>
            <a:pPr algn="ctr"/>
            <a:r>
              <a:rPr lang="fr-FR" altLang="en-US" sz="2400"/>
              <a:t>ở nước ta đã thể hiện trong việc xác định:</a:t>
            </a:r>
            <a:endParaRPr lang="en-US" altLang="en-US" sz="2400"/>
          </a:p>
        </p:txBody>
      </p:sp>
      <p:sp>
        <p:nvSpPr>
          <p:cNvPr id="65541" name="AutoShape 5">
            <a:extLst>
              <a:ext uri="{FF2B5EF4-FFF2-40B4-BE49-F238E27FC236}">
                <a16:creationId xmlns:a16="http://schemas.microsoft.com/office/drawing/2014/main" id="{6E1F1FD4-E1CE-471C-968D-65B53B886F8F}"/>
              </a:ext>
            </a:extLst>
          </p:cNvPr>
          <p:cNvSpPr>
            <a:spLocks noChangeArrowheads="1"/>
          </p:cNvSpPr>
          <p:nvPr/>
        </p:nvSpPr>
        <p:spPr bwMode="auto">
          <a:xfrm>
            <a:off x="4648200" y="4219575"/>
            <a:ext cx="4267200" cy="15541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D. </a:t>
            </a:r>
            <a:r>
              <a:rPr lang="fr-FR" sz="2400" dirty="0" err="1">
                <a:latin typeface="Arial" charset="0"/>
              </a:rPr>
              <a:t>Miền</a:t>
            </a:r>
            <a:r>
              <a:rPr lang="fr-FR" sz="2400" dirty="0">
                <a:latin typeface="Arial" charset="0"/>
              </a:rPr>
              <a:t> </a:t>
            </a:r>
            <a:r>
              <a:rPr lang="fr-FR" sz="2400" dirty="0" err="1">
                <a:latin typeface="Arial" charset="0"/>
              </a:rPr>
              <a:t>Bắc</a:t>
            </a:r>
            <a:r>
              <a:rPr lang="fr-FR" sz="2400" dirty="0">
                <a:latin typeface="Arial" charset="0"/>
              </a:rPr>
              <a:t> là </a:t>
            </a:r>
            <a:r>
              <a:rPr lang="fr-FR" sz="2400" dirty="0" err="1">
                <a:latin typeface="Arial" charset="0"/>
              </a:rPr>
              <a:t>hậu</a:t>
            </a:r>
            <a:r>
              <a:rPr lang="fr-FR" sz="2400" dirty="0">
                <a:latin typeface="Arial" charset="0"/>
              </a:rPr>
              <a:t> </a:t>
            </a:r>
            <a:r>
              <a:rPr lang="fr-FR" sz="2400" dirty="0" err="1">
                <a:latin typeface="Arial" charset="0"/>
              </a:rPr>
              <a:t>phương</a:t>
            </a:r>
            <a:r>
              <a:rPr lang="fr-FR" sz="2400" dirty="0">
                <a:latin typeface="Arial" charset="0"/>
              </a:rPr>
              <a:t>, </a:t>
            </a:r>
          </a:p>
          <a:p>
            <a:pPr algn="ctr">
              <a:defRPr/>
            </a:pPr>
            <a:r>
              <a:rPr lang="fr-FR" sz="2400" dirty="0" err="1">
                <a:latin typeface="Arial" charset="0"/>
              </a:rPr>
              <a:t>miền</a:t>
            </a:r>
            <a:r>
              <a:rPr lang="fr-FR" sz="2400" dirty="0">
                <a:latin typeface="Arial" charset="0"/>
              </a:rPr>
              <a:t> Nam là </a:t>
            </a:r>
            <a:r>
              <a:rPr lang="fr-FR" sz="2400" dirty="0" err="1">
                <a:latin typeface="Arial" charset="0"/>
              </a:rPr>
              <a:t>tiền</a:t>
            </a:r>
            <a:r>
              <a:rPr lang="fr-FR" sz="2400" dirty="0">
                <a:latin typeface="Arial" charset="0"/>
              </a:rPr>
              <a:t> </a:t>
            </a:r>
            <a:r>
              <a:rPr lang="fr-FR" sz="2400" dirty="0" err="1">
                <a:latin typeface="Arial" charset="0"/>
              </a:rPr>
              <a:t>tuyến</a:t>
            </a:r>
            <a:endParaRPr lang="en-US" sz="2400" dirty="0">
              <a:latin typeface="Arial" charset="0"/>
            </a:endParaRPr>
          </a:p>
        </p:txBody>
      </p:sp>
      <p:sp>
        <p:nvSpPr>
          <p:cNvPr id="65549" name="AutoShape 13">
            <a:extLst>
              <a:ext uri="{FF2B5EF4-FFF2-40B4-BE49-F238E27FC236}">
                <a16:creationId xmlns:a16="http://schemas.microsoft.com/office/drawing/2014/main" id="{5E548763-D374-4B10-BB7B-48A535C7D23D}"/>
              </a:ext>
            </a:extLst>
          </p:cNvPr>
          <p:cNvSpPr>
            <a:spLocks noChangeArrowheads="1"/>
          </p:cNvSpPr>
          <p:nvPr/>
        </p:nvSpPr>
        <p:spPr bwMode="auto">
          <a:xfrm>
            <a:off x="228600" y="2314575"/>
            <a:ext cx="4191000" cy="15716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Miền</a:t>
            </a:r>
            <a:r>
              <a:rPr lang="fr-FR" sz="2400" dirty="0">
                <a:latin typeface="Arial" charset="0"/>
              </a:rPr>
              <a:t> </a:t>
            </a:r>
            <a:r>
              <a:rPr lang="fr-FR" sz="2400" dirty="0" err="1">
                <a:latin typeface="Arial" charset="0"/>
              </a:rPr>
              <a:t>Bắc</a:t>
            </a:r>
            <a:r>
              <a:rPr lang="fr-FR" sz="2400" dirty="0">
                <a:latin typeface="Arial" charset="0"/>
              </a:rPr>
              <a:t> </a:t>
            </a:r>
            <a:r>
              <a:rPr lang="fr-FR" sz="2400" dirty="0" err="1">
                <a:latin typeface="Arial" charset="0"/>
              </a:rPr>
              <a:t>chống</a:t>
            </a:r>
            <a:r>
              <a:rPr lang="fr-FR" sz="2400" dirty="0">
                <a:latin typeface="Arial" charset="0"/>
              </a:rPr>
              <a:t> </a:t>
            </a:r>
            <a:r>
              <a:rPr lang="fr-FR" sz="2400" dirty="0" err="1">
                <a:latin typeface="Arial" charset="0"/>
              </a:rPr>
              <a:t>Mỹ</a:t>
            </a:r>
            <a:r>
              <a:rPr lang="fr-FR" sz="2400" dirty="0">
                <a:latin typeface="Arial" charset="0"/>
              </a:rPr>
              <a:t>, </a:t>
            </a:r>
          </a:p>
          <a:p>
            <a:pPr algn="ctr">
              <a:defRPr/>
            </a:pPr>
            <a:r>
              <a:rPr lang="fr-FR" sz="2400" dirty="0" err="1">
                <a:latin typeface="Arial" charset="0"/>
              </a:rPr>
              <a:t>miền</a:t>
            </a:r>
            <a:r>
              <a:rPr lang="fr-FR" sz="2400" dirty="0">
                <a:latin typeface="Arial" charset="0"/>
              </a:rPr>
              <a:t> Nam </a:t>
            </a:r>
            <a:r>
              <a:rPr lang="fr-FR" sz="2400" dirty="0" err="1">
                <a:latin typeface="Arial" charset="0"/>
              </a:rPr>
              <a:t>diệt</a:t>
            </a:r>
            <a:r>
              <a:rPr lang="fr-FR" sz="2400" dirty="0">
                <a:latin typeface="Arial" charset="0"/>
              </a:rPr>
              <a:t> </a:t>
            </a:r>
            <a:r>
              <a:rPr lang="fr-FR" sz="2400" dirty="0" err="1">
                <a:latin typeface="Arial" charset="0"/>
              </a:rPr>
              <a:t>ngụy</a:t>
            </a:r>
            <a:endParaRPr lang="vi-VN" sz="2200" b="1" dirty="0">
              <a:latin typeface="Arial" charset="0"/>
            </a:endParaRPr>
          </a:p>
        </p:txBody>
      </p:sp>
      <p:sp>
        <p:nvSpPr>
          <p:cNvPr id="26" name="AutoShape 13">
            <a:extLst>
              <a:ext uri="{FF2B5EF4-FFF2-40B4-BE49-F238E27FC236}">
                <a16:creationId xmlns:a16="http://schemas.microsoft.com/office/drawing/2014/main" id="{0CC340AD-F042-4AB5-9C95-2B4B8F364E4C}"/>
              </a:ext>
            </a:extLst>
          </p:cNvPr>
          <p:cNvSpPr>
            <a:spLocks noChangeArrowheads="1"/>
          </p:cNvSpPr>
          <p:nvPr/>
        </p:nvSpPr>
        <p:spPr bwMode="auto">
          <a:xfrm>
            <a:off x="4648200" y="2314575"/>
            <a:ext cx="4267200" cy="15716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Miền</a:t>
            </a:r>
            <a:r>
              <a:rPr lang="fr-FR" sz="2400" dirty="0">
                <a:latin typeface="Arial" charset="0"/>
              </a:rPr>
              <a:t> </a:t>
            </a:r>
            <a:r>
              <a:rPr lang="fr-FR" sz="2400" dirty="0" err="1">
                <a:latin typeface="Arial" charset="0"/>
              </a:rPr>
              <a:t>Bắc</a:t>
            </a:r>
            <a:r>
              <a:rPr lang="fr-FR" sz="2400" dirty="0">
                <a:latin typeface="Arial" charset="0"/>
              </a:rPr>
              <a:t> là </a:t>
            </a:r>
            <a:r>
              <a:rPr lang="fr-FR" sz="2400" dirty="0" err="1">
                <a:latin typeface="Arial" charset="0"/>
              </a:rPr>
              <a:t>căn</a:t>
            </a:r>
            <a:r>
              <a:rPr lang="fr-FR" sz="2400" dirty="0">
                <a:latin typeface="Arial" charset="0"/>
              </a:rPr>
              <a:t> </a:t>
            </a:r>
            <a:r>
              <a:rPr lang="fr-FR" sz="2400" dirty="0" err="1">
                <a:latin typeface="Arial" charset="0"/>
              </a:rPr>
              <a:t>cứ</a:t>
            </a:r>
            <a:r>
              <a:rPr lang="fr-FR" sz="2400" dirty="0">
                <a:latin typeface="Arial" charset="0"/>
              </a:rPr>
              <a:t>, </a:t>
            </a:r>
          </a:p>
          <a:p>
            <a:pPr algn="ctr">
              <a:defRPr/>
            </a:pPr>
            <a:r>
              <a:rPr lang="fr-FR" sz="2400" dirty="0" err="1">
                <a:latin typeface="Arial" charset="0"/>
              </a:rPr>
              <a:t>miền</a:t>
            </a:r>
            <a:r>
              <a:rPr lang="fr-FR" sz="2400" dirty="0">
                <a:latin typeface="Arial" charset="0"/>
              </a:rPr>
              <a:t> Nam là </a:t>
            </a:r>
            <a:r>
              <a:rPr lang="fr-FR" sz="2400" dirty="0" err="1">
                <a:latin typeface="Arial" charset="0"/>
              </a:rPr>
              <a:t>chiến</a:t>
            </a:r>
            <a:r>
              <a:rPr lang="fr-FR" sz="2400" dirty="0">
                <a:latin typeface="Arial" charset="0"/>
              </a:rPr>
              <a:t> </a:t>
            </a:r>
            <a:r>
              <a:rPr lang="fr-FR" sz="2400" dirty="0" err="1">
                <a:latin typeface="Arial" charset="0"/>
              </a:rPr>
              <a:t>trường</a:t>
            </a:r>
            <a:endParaRPr lang="vi-VN" sz="2200" b="1" dirty="0">
              <a:latin typeface="Arial" charset="0"/>
            </a:endParaRPr>
          </a:p>
        </p:txBody>
      </p:sp>
      <p:sp>
        <p:nvSpPr>
          <p:cNvPr id="27" name="AutoShape 13">
            <a:extLst>
              <a:ext uri="{FF2B5EF4-FFF2-40B4-BE49-F238E27FC236}">
                <a16:creationId xmlns:a16="http://schemas.microsoft.com/office/drawing/2014/main" id="{885AF169-F515-4EBE-985C-F95C3C24742B}"/>
              </a:ext>
            </a:extLst>
          </p:cNvPr>
          <p:cNvSpPr>
            <a:spLocks noChangeArrowheads="1"/>
          </p:cNvSpPr>
          <p:nvPr/>
        </p:nvSpPr>
        <p:spPr bwMode="auto">
          <a:xfrm>
            <a:off x="228600" y="4219575"/>
            <a:ext cx="41910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Miền</a:t>
            </a:r>
            <a:r>
              <a:rPr lang="fr-FR" sz="2400" dirty="0">
                <a:latin typeface="Arial" charset="0"/>
              </a:rPr>
              <a:t> </a:t>
            </a:r>
            <a:r>
              <a:rPr lang="fr-FR" sz="2400" dirty="0" err="1">
                <a:latin typeface="Arial" charset="0"/>
              </a:rPr>
              <a:t>Bắc</a:t>
            </a:r>
            <a:r>
              <a:rPr lang="fr-FR" sz="2400" dirty="0">
                <a:latin typeface="Arial" charset="0"/>
              </a:rPr>
              <a:t>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p>
          <a:p>
            <a:pPr algn="ctr">
              <a:defRPr/>
            </a:pPr>
            <a:r>
              <a:rPr lang="fr-FR" sz="2400" dirty="0" err="1">
                <a:latin typeface="Arial" charset="0"/>
              </a:rPr>
              <a:t>miền</a:t>
            </a:r>
            <a:r>
              <a:rPr lang="fr-FR" sz="2400" dirty="0">
                <a:latin typeface="Arial" charset="0"/>
              </a:rPr>
              <a:t> Nam </a:t>
            </a:r>
            <a:r>
              <a:rPr lang="fr-FR" sz="2400" dirty="0" err="1">
                <a:latin typeface="Arial" charset="0"/>
              </a:rPr>
              <a:t>chiến</a:t>
            </a:r>
            <a:r>
              <a:rPr lang="fr-FR" sz="2400" dirty="0">
                <a:latin typeface="Arial" charset="0"/>
              </a:rPr>
              <a:t> </a:t>
            </a:r>
            <a:r>
              <a:rPr lang="fr-FR" sz="2400" dirty="0" err="1">
                <a:latin typeface="Arial" charset="0"/>
              </a:rPr>
              <a:t>đấu</a:t>
            </a:r>
            <a:endParaRPr lang="vi-VN" sz="2200" b="1" dirty="0">
              <a:latin typeface="Arial" charset="0"/>
            </a:endParaRPr>
          </a:p>
        </p:txBody>
      </p:sp>
      <p:sp>
        <p:nvSpPr>
          <p:cNvPr id="29" name="Rectangle: Rounded Corners 28">
            <a:extLst>
              <a:ext uri="{FF2B5EF4-FFF2-40B4-BE49-F238E27FC236}">
                <a16:creationId xmlns:a16="http://schemas.microsoft.com/office/drawing/2014/main" id="{2C35C85D-50E0-4EA7-821A-3EBBEC50F342}"/>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1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1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ext Box 9">
            <a:extLst>
              <a:ext uri="{FF2B5EF4-FFF2-40B4-BE49-F238E27FC236}">
                <a16:creationId xmlns:a16="http://schemas.microsoft.com/office/drawing/2014/main" id="{41B51A95-2838-43F4-94C7-1D25AA62AA11}"/>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65BB4C3A-93A5-4B88-9F84-3B83C0F21613}"/>
              </a:ext>
            </a:extLst>
          </p:cNvPr>
          <p:cNvSpPr txBox="1">
            <a:spLocks noChangeArrowheads="1"/>
          </p:cNvSpPr>
          <p:nvPr/>
        </p:nvSpPr>
        <p:spPr bwMode="auto">
          <a:xfrm>
            <a:off x="1544638" y="1079500"/>
            <a:ext cx="6923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a:t>Một trong những đặc điểm đối với</a:t>
            </a:r>
          </a:p>
          <a:p>
            <a:pPr algn="ctr"/>
            <a:r>
              <a:rPr lang="fr-FR" altLang="en-US" sz="2800"/>
              <a:t>vùng kinh tế trọng điểm là:</a:t>
            </a:r>
            <a:endParaRPr lang="en-US" altLang="en-US" sz="2800" b="1"/>
          </a:p>
        </p:txBody>
      </p:sp>
      <p:sp>
        <p:nvSpPr>
          <p:cNvPr id="65541" name="AutoShape 5">
            <a:extLst>
              <a:ext uri="{FF2B5EF4-FFF2-40B4-BE49-F238E27FC236}">
                <a16:creationId xmlns:a16="http://schemas.microsoft.com/office/drawing/2014/main" id="{3E1957F2-1EC6-4B5D-922D-6548B9573B3A}"/>
              </a:ext>
            </a:extLst>
          </p:cNvPr>
          <p:cNvSpPr>
            <a:spLocks noChangeArrowheads="1"/>
          </p:cNvSpPr>
          <p:nvPr/>
        </p:nvSpPr>
        <p:spPr bwMode="auto">
          <a:xfrm>
            <a:off x="263525" y="2338388"/>
            <a:ext cx="4156075" cy="15478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fr-FR" sz="2400" dirty="0" err="1">
                <a:latin typeface="Arial" charset="0"/>
              </a:rPr>
              <a:t>Mật</a:t>
            </a:r>
            <a:r>
              <a:rPr lang="fr-FR" sz="2400" dirty="0">
                <a:latin typeface="Arial" charset="0"/>
              </a:rPr>
              <a:t> </a:t>
            </a:r>
            <a:r>
              <a:rPr lang="fr-FR" sz="2400" dirty="0" err="1">
                <a:latin typeface="Arial" charset="0"/>
              </a:rPr>
              <a:t>độ</a:t>
            </a:r>
            <a:r>
              <a:rPr lang="fr-FR" sz="2400" dirty="0">
                <a:latin typeface="Arial" charset="0"/>
              </a:rPr>
              <a:t> </a:t>
            </a:r>
            <a:r>
              <a:rPr lang="fr-FR" sz="2400" dirty="0" err="1">
                <a:latin typeface="Arial" charset="0"/>
              </a:rPr>
              <a:t>dân</a:t>
            </a:r>
            <a:r>
              <a:rPr lang="fr-FR" sz="2400" dirty="0">
                <a:latin typeface="Arial" charset="0"/>
              </a:rPr>
              <a:t> </a:t>
            </a:r>
            <a:r>
              <a:rPr lang="fr-FR" sz="2400" dirty="0" err="1">
                <a:latin typeface="Arial" charset="0"/>
              </a:rPr>
              <a:t>cư</a:t>
            </a:r>
            <a:r>
              <a:rPr lang="fr-FR" sz="2400" dirty="0">
                <a:latin typeface="Arial" charset="0"/>
              </a:rPr>
              <a:t>, </a:t>
            </a:r>
            <a:r>
              <a:rPr lang="fr-FR" sz="2400" dirty="0" err="1">
                <a:latin typeface="Arial" charset="0"/>
              </a:rPr>
              <a:t>tính</a:t>
            </a:r>
            <a:r>
              <a:rPr lang="fr-FR" sz="2400" dirty="0">
                <a:latin typeface="Arial" charset="0"/>
              </a:rPr>
              <a:t> </a:t>
            </a:r>
            <a:r>
              <a:rPr lang="fr-FR" sz="2400" dirty="0" err="1">
                <a:latin typeface="Arial" charset="0"/>
              </a:rPr>
              <a:t>chất</a:t>
            </a:r>
            <a:endParaRPr lang="fr-FR" sz="2400" dirty="0">
              <a:latin typeface="Arial" charset="0"/>
            </a:endParaRPr>
          </a:p>
          <a:p>
            <a:pPr algn="ctr">
              <a:defRPr/>
            </a:pPr>
            <a:r>
              <a:rPr lang="fr-FR" sz="2400" dirty="0">
                <a:latin typeface="Arial" charset="0"/>
              </a:rPr>
              <a:t> </a:t>
            </a:r>
            <a:r>
              <a:rPr lang="fr-FR" sz="2400" dirty="0" err="1">
                <a:latin typeface="Arial" charset="0"/>
              </a:rPr>
              <a:t>đô</a:t>
            </a:r>
            <a:r>
              <a:rPr lang="fr-FR" sz="2400" dirty="0">
                <a:latin typeface="Arial" charset="0"/>
              </a:rPr>
              <a:t> </a:t>
            </a:r>
            <a:r>
              <a:rPr lang="fr-FR" sz="2400" dirty="0" err="1">
                <a:latin typeface="Arial" charset="0"/>
              </a:rPr>
              <a:t>thị</a:t>
            </a:r>
            <a:r>
              <a:rPr lang="fr-FR" sz="2400" dirty="0">
                <a:latin typeface="Arial" charset="0"/>
              </a:rPr>
              <a:t> </a:t>
            </a:r>
            <a:r>
              <a:rPr lang="fr-FR" sz="2400" dirty="0" err="1">
                <a:latin typeface="Arial" charset="0"/>
              </a:rPr>
              <a:t>hóa</a:t>
            </a:r>
            <a:r>
              <a:rPr lang="fr-FR" sz="2400" dirty="0">
                <a:latin typeface="Arial" charset="0"/>
              </a:rPr>
              <a:t> </a:t>
            </a:r>
            <a:r>
              <a:rPr lang="fr-FR" sz="2400" dirty="0" err="1">
                <a:latin typeface="Arial" charset="0"/>
              </a:rPr>
              <a:t>cao</a:t>
            </a:r>
            <a:endParaRPr lang="en-US" sz="2400" dirty="0">
              <a:latin typeface="Arial" charset="0"/>
            </a:endParaRPr>
          </a:p>
        </p:txBody>
      </p:sp>
      <p:sp>
        <p:nvSpPr>
          <p:cNvPr id="65546" name="AutoShape 10">
            <a:extLst>
              <a:ext uri="{FF2B5EF4-FFF2-40B4-BE49-F238E27FC236}">
                <a16:creationId xmlns:a16="http://schemas.microsoft.com/office/drawing/2014/main" id="{4BFF7F94-AD3C-4970-8D3F-674A9EDA1B24}"/>
              </a:ext>
            </a:extLst>
          </p:cNvPr>
          <p:cNvSpPr>
            <a:spLocks noChangeArrowheads="1"/>
          </p:cNvSpPr>
          <p:nvPr/>
        </p:nvSpPr>
        <p:spPr bwMode="auto">
          <a:xfrm>
            <a:off x="4648200" y="2338388"/>
            <a:ext cx="4267200" cy="15478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B. </a:t>
            </a:r>
            <a:r>
              <a:rPr lang="fr-FR" sz="2400" dirty="0" err="1">
                <a:latin typeface="Arial" charset="0"/>
              </a:rPr>
              <a:t>Tính</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phức</a:t>
            </a:r>
            <a:r>
              <a:rPr lang="fr-FR" sz="2400" dirty="0">
                <a:latin typeface="Arial" charset="0"/>
              </a:rPr>
              <a:t> </a:t>
            </a:r>
            <a:r>
              <a:rPr lang="fr-FR" sz="2400" dirty="0" err="1">
                <a:latin typeface="Arial" charset="0"/>
              </a:rPr>
              <a:t>tap</a:t>
            </a:r>
            <a:endParaRPr lang="fr-FR" sz="2400" dirty="0">
              <a:latin typeface="Arial" charset="0"/>
            </a:endParaRPr>
          </a:p>
          <a:p>
            <a:pPr algn="ctr">
              <a:spcBef>
                <a:spcPts val="0"/>
              </a:spcBef>
              <a:defRPr/>
            </a:pPr>
            <a:r>
              <a:rPr lang="fr-FR" sz="2400" dirty="0">
                <a:latin typeface="Arial" charset="0"/>
              </a:rPr>
              <a:t> </a:t>
            </a:r>
            <a:r>
              <a:rPr lang="fr-FR" sz="2400" dirty="0" err="1">
                <a:latin typeface="Arial" charset="0"/>
              </a:rPr>
              <a:t>bởi</a:t>
            </a:r>
            <a:r>
              <a:rPr lang="fr-FR" sz="2400" dirty="0">
                <a:latin typeface="Arial" charset="0"/>
              </a:rPr>
              <a:t> </a:t>
            </a:r>
            <a:r>
              <a:rPr lang="fr-FR" sz="2400" dirty="0" err="1">
                <a:latin typeface="Arial" charset="0"/>
              </a:rPr>
              <a:t>đô</a:t>
            </a:r>
            <a:r>
              <a:rPr lang="fr-FR" sz="2400" dirty="0">
                <a:latin typeface="Arial" charset="0"/>
              </a:rPr>
              <a:t> </a:t>
            </a:r>
            <a:r>
              <a:rPr lang="fr-FR" sz="2400" dirty="0" err="1">
                <a:latin typeface="Arial" charset="0"/>
              </a:rPr>
              <a:t>thị</a:t>
            </a:r>
            <a:r>
              <a:rPr lang="fr-FR" sz="2400" dirty="0">
                <a:latin typeface="Arial" charset="0"/>
              </a:rPr>
              <a:t> </a:t>
            </a:r>
            <a:r>
              <a:rPr lang="fr-FR" sz="2400" dirty="0" err="1">
                <a:latin typeface="Arial" charset="0"/>
              </a:rPr>
              <a:t>hóa</a:t>
            </a:r>
            <a:r>
              <a:rPr lang="fr-FR" sz="2400" dirty="0">
                <a:latin typeface="Arial" charset="0"/>
              </a:rPr>
              <a:t> </a:t>
            </a:r>
            <a:r>
              <a:rPr lang="fr-FR" sz="2400" dirty="0" err="1">
                <a:latin typeface="Arial" charset="0"/>
              </a:rPr>
              <a:t>cao</a:t>
            </a:r>
            <a:endParaRPr lang="en-US" altLang="en-US" sz="2200" b="1" dirty="0">
              <a:latin typeface="Arial" charset="0"/>
            </a:endParaRPr>
          </a:p>
        </p:txBody>
      </p:sp>
      <p:sp>
        <p:nvSpPr>
          <p:cNvPr id="26" name="AutoShape 10">
            <a:extLst>
              <a:ext uri="{FF2B5EF4-FFF2-40B4-BE49-F238E27FC236}">
                <a16:creationId xmlns:a16="http://schemas.microsoft.com/office/drawing/2014/main" id="{60554D14-835A-4EB1-83FF-24C607725266}"/>
              </a:ext>
            </a:extLst>
          </p:cNvPr>
          <p:cNvSpPr>
            <a:spLocks noChangeArrowheads="1"/>
          </p:cNvSpPr>
          <p:nvPr/>
        </p:nvSpPr>
        <p:spPr bwMode="auto">
          <a:xfrm>
            <a:off x="263525" y="4232275"/>
            <a:ext cx="4156075" cy="15636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Dân</a:t>
            </a:r>
            <a:r>
              <a:rPr lang="fr-FR" sz="2400" dirty="0">
                <a:latin typeface="Arial" charset="0"/>
              </a:rPr>
              <a:t> </a:t>
            </a:r>
            <a:r>
              <a:rPr lang="fr-FR" sz="2400" dirty="0" err="1">
                <a:latin typeface="Arial" charset="0"/>
              </a:rPr>
              <a:t>cư</a:t>
            </a:r>
            <a:r>
              <a:rPr lang="fr-FR" sz="2400" dirty="0">
                <a:latin typeface="Arial" charset="0"/>
              </a:rPr>
              <a:t> </a:t>
            </a:r>
            <a:r>
              <a:rPr lang="fr-FR" sz="2400" dirty="0" err="1">
                <a:latin typeface="Arial" charset="0"/>
              </a:rPr>
              <a:t>đông</a:t>
            </a:r>
            <a:r>
              <a:rPr lang="fr-FR" sz="2400" dirty="0">
                <a:latin typeface="Arial" charset="0"/>
              </a:rPr>
              <a:t> </a:t>
            </a:r>
            <a:r>
              <a:rPr lang="fr-FR" sz="2400" dirty="0" err="1">
                <a:latin typeface="Arial" charset="0"/>
              </a:rPr>
              <a:t>đúc</a:t>
            </a:r>
            <a:r>
              <a:rPr lang="fr-FR" sz="2400" dirty="0">
                <a:latin typeface="Arial" charset="0"/>
              </a:rPr>
              <a:t>, </a:t>
            </a:r>
          </a:p>
          <a:p>
            <a:pPr algn="ctr">
              <a:defRPr/>
            </a:pPr>
            <a:r>
              <a:rPr lang="fr-FR" sz="2400" dirty="0">
                <a:latin typeface="Arial" charset="0"/>
              </a:rPr>
              <a:t>an </a:t>
            </a:r>
            <a:r>
              <a:rPr lang="fr-FR" sz="2400" dirty="0" err="1">
                <a:latin typeface="Arial" charset="0"/>
              </a:rPr>
              <a:t>ninh</a:t>
            </a:r>
            <a:r>
              <a:rPr lang="fr-FR" sz="2400" dirty="0">
                <a:latin typeface="Arial" charset="0"/>
              </a:rPr>
              <a:t> </a:t>
            </a:r>
            <a:r>
              <a:rPr lang="fr-FR" sz="2400" dirty="0" err="1">
                <a:latin typeface="Arial" charset="0"/>
              </a:rPr>
              <a:t>phức</a:t>
            </a:r>
            <a:r>
              <a:rPr lang="fr-FR" sz="2400" dirty="0">
                <a:latin typeface="Arial" charset="0"/>
              </a:rPr>
              <a:t> </a:t>
            </a:r>
            <a:r>
              <a:rPr lang="fr-FR" sz="2400" dirty="0" err="1">
                <a:latin typeface="Arial" charset="0"/>
              </a:rPr>
              <a:t>tạp</a:t>
            </a:r>
            <a:endParaRPr lang="vi-VN" sz="2200" b="1" dirty="0">
              <a:latin typeface="Arial" charset="0"/>
            </a:endParaRPr>
          </a:p>
        </p:txBody>
      </p:sp>
      <p:sp>
        <p:nvSpPr>
          <p:cNvPr id="27" name="AutoShape 10">
            <a:extLst>
              <a:ext uri="{FF2B5EF4-FFF2-40B4-BE49-F238E27FC236}">
                <a16:creationId xmlns:a16="http://schemas.microsoft.com/office/drawing/2014/main" id="{E2B03AB2-342A-4B3A-9350-8E4732E448D5}"/>
              </a:ext>
            </a:extLst>
          </p:cNvPr>
          <p:cNvSpPr>
            <a:spLocks noChangeArrowheads="1"/>
          </p:cNvSpPr>
          <p:nvPr/>
        </p:nvSpPr>
        <p:spPr bwMode="auto">
          <a:xfrm>
            <a:off x="4648200" y="4232275"/>
            <a:ext cx="42672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400" dirty="0">
                <a:latin typeface="Arial" charset="0"/>
              </a:rPr>
              <a:t> D. </a:t>
            </a:r>
            <a:r>
              <a:rPr lang="fr-FR" sz="2400" dirty="0" err="1">
                <a:latin typeface="Arial" charset="0"/>
              </a:rPr>
              <a:t>Dân</a:t>
            </a:r>
            <a:r>
              <a:rPr lang="fr-FR" sz="2400" dirty="0">
                <a:latin typeface="Arial" charset="0"/>
              </a:rPr>
              <a:t> </a:t>
            </a:r>
            <a:r>
              <a:rPr lang="fr-FR" sz="2400" dirty="0" err="1">
                <a:latin typeface="Arial" charset="0"/>
              </a:rPr>
              <a:t>số</a:t>
            </a:r>
            <a:r>
              <a:rPr lang="fr-FR" sz="2400" dirty="0">
                <a:latin typeface="Arial" charset="0"/>
              </a:rPr>
              <a:t> </a:t>
            </a:r>
            <a:r>
              <a:rPr lang="fr-FR" sz="2400" dirty="0" err="1">
                <a:latin typeface="Arial" charset="0"/>
              </a:rPr>
              <a:t>đông</a:t>
            </a:r>
            <a:r>
              <a:rPr lang="fr-FR" sz="2400" dirty="0">
                <a:latin typeface="Arial" charset="0"/>
              </a:rPr>
              <a:t>, </a:t>
            </a:r>
            <a:r>
              <a:rPr lang="fr-FR" sz="2400" dirty="0" err="1">
                <a:latin typeface="Arial" charset="0"/>
              </a:rPr>
              <a:t>đô</a:t>
            </a:r>
            <a:r>
              <a:rPr lang="fr-FR" sz="2400" dirty="0">
                <a:latin typeface="Arial" charset="0"/>
              </a:rPr>
              <a:t> </a:t>
            </a:r>
            <a:r>
              <a:rPr lang="fr-FR" sz="2400" dirty="0" err="1">
                <a:latin typeface="Arial" charset="0"/>
              </a:rPr>
              <a:t>thị</a:t>
            </a:r>
            <a:r>
              <a:rPr lang="fr-FR" sz="2400" dirty="0">
                <a:latin typeface="Arial" charset="0"/>
              </a:rPr>
              <a:t> </a:t>
            </a:r>
          </a:p>
          <a:p>
            <a:pPr algn="ctr">
              <a:spcBef>
                <a:spcPts val="0"/>
              </a:spcBef>
              <a:defRPr/>
            </a:pP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r>
              <a:rPr lang="fr-FR" sz="2400" dirty="0" err="1">
                <a:latin typeface="Arial" charset="0"/>
              </a:rPr>
              <a:t>nhanh</a:t>
            </a:r>
            <a:endParaRPr lang="en-US" altLang="en-US" sz="2200" b="1" dirty="0">
              <a:latin typeface="Arial" charset="0"/>
            </a:endParaRPr>
          </a:p>
        </p:txBody>
      </p:sp>
      <p:sp>
        <p:nvSpPr>
          <p:cNvPr id="29" name="Rectangle: Rounded Corners 28">
            <a:extLst>
              <a:ext uri="{FF2B5EF4-FFF2-40B4-BE49-F238E27FC236}">
                <a16:creationId xmlns:a16="http://schemas.microsoft.com/office/drawing/2014/main" id="{287BAF38-BA6F-46B5-83B4-B91F12D0A8F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F05178C3-3165-4FFB-A137-F47F73AEF409}"/>
              </a:ext>
            </a:extLst>
          </p:cNvPr>
          <p:cNvSpPr txBox="1">
            <a:spLocks noChangeArrowheads="1"/>
          </p:cNvSpPr>
          <p:nvPr/>
        </p:nvSpPr>
        <p:spPr bwMode="auto">
          <a:xfrm>
            <a:off x="1554163" y="1181100"/>
            <a:ext cx="71294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a:t>Trong giai đoạn hiện nay, chúng ta phải kết hợp phát triển KTXH với </a:t>
            </a:r>
            <a:r>
              <a:rPr lang="vi-VN" altLang="en-US" sz="2300"/>
              <a:t>tăng cường, củng cố </a:t>
            </a:r>
            <a:r>
              <a:rPr lang="en-US" altLang="en-US" sz="2300"/>
              <a:t>QP&amp;AN là để:</a:t>
            </a:r>
          </a:p>
        </p:txBody>
      </p:sp>
      <p:sp>
        <p:nvSpPr>
          <p:cNvPr id="65541" name="AutoShape 5">
            <a:extLst>
              <a:ext uri="{FF2B5EF4-FFF2-40B4-BE49-F238E27FC236}">
                <a16:creationId xmlns:a16="http://schemas.microsoft.com/office/drawing/2014/main" id="{FCFBD374-6C48-4168-9244-040C4F5C8E98}"/>
              </a:ext>
            </a:extLst>
          </p:cNvPr>
          <p:cNvSpPr>
            <a:spLocks noChangeArrowheads="1"/>
          </p:cNvSpPr>
          <p:nvPr/>
        </p:nvSpPr>
        <p:spPr bwMode="auto">
          <a:xfrm>
            <a:off x="4648200" y="2286000"/>
            <a:ext cx="4267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lợi</a:t>
            </a:r>
            <a:r>
              <a:rPr lang="en-US" sz="2400" dirty="0">
                <a:latin typeface="Arial" charset="0"/>
              </a:rPr>
              <a:t> </a:t>
            </a:r>
          </a:p>
          <a:p>
            <a:pPr algn="ctr">
              <a:defRPr/>
            </a:pPr>
            <a:r>
              <a:rPr lang="en-US" sz="2400" dirty="0" err="1">
                <a:latin typeface="Arial" charset="0"/>
              </a:rPr>
              <a:t>hai</a:t>
            </a: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p>
        </p:txBody>
      </p:sp>
      <p:sp>
        <p:nvSpPr>
          <p:cNvPr id="65549" name="AutoShape 13">
            <a:extLst>
              <a:ext uri="{FF2B5EF4-FFF2-40B4-BE49-F238E27FC236}">
                <a16:creationId xmlns:a16="http://schemas.microsoft.com/office/drawing/2014/main" id="{9D5D1785-CB79-4ECA-8636-D56CE490F7C0}"/>
              </a:ext>
            </a:extLst>
          </p:cNvPr>
          <p:cNvSpPr>
            <a:spLocks noChangeArrowheads="1"/>
          </p:cNvSpPr>
          <p:nvPr/>
        </p:nvSpPr>
        <p:spPr bwMode="auto">
          <a:xfrm>
            <a:off x="228600" y="2305050"/>
            <a:ext cx="41910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Đẩy</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en-US" sz="2400" dirty="0">
              <a:latin typeface="Arial" charset="0"/>
            </a:endParaRPr>
          </a:p>
          <a:p>
            <a:pPr algn="ctr">
              <a:defRPr/>
            </a:pP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nước</a:t>
            </a:r>
            <a:endParaRPr lang="vi-VN" sz="2400" b="1" dirty="0">
              <a:latin typeface="Arial" charset="0"/>
            </a:endParaRPr>
          </a:p>
        </p:txBody>
      </p:sp>
      <p:sp>
        <p:nvSpPr>
          <p:cNvPr id="27" name="AutoShape 13">
            <a:extLst>
              <a:ext uri="{FF2B5EF4-FFF2-40B4-BE49-F238E27FC236}">
                <a16:creationId xmlns:a16="http://schemas.microsoft.com/office/drawing/2014/main" id="{67066127-E693-4A2D-B2D0-F3D342231233}"/>
              </a:ext>
            </a:extLst>
          </p:cNvPr>
          <p:cNvSpPr>
            <a:spLocks noChangeArrowheads="1"/>
          </p:cNvSpPr>
          <p:nvPr/>
        </p:nvSpPr>
        <p:spPr bwMode="auto">
          <a:xfrm>
            <a:off x="228600" y="4210050"/>
            <a:ext cx="41910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thành</a:t>
            </a:r>
            <a:r>
              <a:rPr lang="en-US" sz="2400" dirty="0">
                <a:latin typeface="Arial" charset="0"/>
              </a:rPr>
              <a:t> </a:t>
            </a:r>
            <a:r>
              <a:rPr lang="en-US" sz="2400" dirty="0" err="1">
                <a:latin typeface="Arial" charset="0"/>
              </a:rPr>
              <a:t>quả</a:t>
            </a:r>
            <a:r>
              <a:rPr lang="en-US" sz="2400" dirty="0">
                <a:latin typeface="Arial" charset="0"/>
              </a:rPr>
              <a:t> </a:t>
            </a:r>
          </a:p>
          <a:p>
            <a:pPr algn="ctr">
              <a:spcBef>
                <a:spcPts val="0"/>
              </a:spcBef>
              <a:defRPr/>
            </a:pPr>
            <a:r>
              <a:rPr lang="en-US" sz="2400" dirty="0" err="1">
                <a:latin typeface="Arial" charset="0"/>
              </a:rPr>
              <a:t>cách</a:t>
            </a:r>
            <a:r>
              <a:rPr lang="en-US" sz="2400" dirty="0">
                <a:latin typeface="Arial" charset="0"/>
              </a:rPr>
              <a:t> </a:t>
            </a:r>
            <a:r>
              <a:rPr lang="en-US" sz="2400" dirty="0" err="1">
                <a:latin typeface="Arial" charset="0"/>
              </a:rPr>
              <a:t>mạng</a:t>
            </a:r>
            <a:r>
              <a:rPr lang="en-US" sz="2400" dirty="0">
                <a:latin typeface="Arial" charset="0"/>
              </a:rPr>
              <a:t> </a:t>
            </a:r>
            <a:r>
              <a:rPr lang="en-US" sz="2400" dirty="0" err="1">
                <a:latin typeface="Arial" charset="0"/>
              </a:rPr>
              <a:t>đã</a:t>
            </a:r>
            <a:r>
              <a:rPr lang="en-US" sz="2400" dirty="0">
                <a:latin typeface="Arial" charset="0"/>
              </a:rPr>
              <a:t> </a:t>
            </a:r>
            <a:r>
              <a:rPr lang="en-US" sz="2400" dirty="0" err="1">
                <a:latin typeface="Arial" charset="0"/>
              </a:rPr>
              <a:t>đạt</a:t>
            </a:r>
            <a:r>
              <a:rPr lang="en-US" sz="2400" dirty="0">
                <a:latin typeface="Arial" charset="0"/>
              </a:rPr>
              <a:t> </a:t>
            </a:r>
            <a:r>
              <a:rPr lang="en-US" sz="2400" dirty="0" err="1">
                <a:latin typeface="Arial" charset="0"/>
              </a:rPr>
              <a:t>được</a:t>
            </a:r>
            <a:endParaRPr lang="en-US" altLang="en-US" sz="2400" b="1" dirty="0">
              <a:latin typeface="Arial" charset="0"/>
            </a:endParaRPr>
          </a:p>
        </p:txBody>
      </p:sp>
      <p:sp>
        <p:nvSpPr>
          <p:cNvPr id="28" name="AutoShape 13">
            <a:extLst>
              <a:ext uri="{FF2B5EF4-FFF2-40B4-BE49-F238E27FC236}">
                <a16:creationId xmlns:a16="http://schemas.microsoft.com/office/drawing/2014/main" id="{57F8D105-A8D7-4762-986E-E663DFA784DB}"/>
              </a:ext>
            </a:extLst>
          </p:cNvPr>
          <p:cNvSpPr>
            <a:spLocks noChangeArrowheads="1"/>
          </p:cNvSpPr>
          <p:nvPr/>
        </p:nvSpPr>
        <p:spPr bwMode="auto">
          <a:xfrm>
            <a:off x="4648200" y="4210050"/>
            <a:ext cx="4267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Giữ</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hòa</a:t>
            </a:r>
            <a:r>
              <a:rPr lang="en-US" sz="2400" dirty="0">
                <a:latin typeface="Arial" charset="0"/>
              </a:rPr>
              <a:t> </a:t>
            </a:r>
            <a:r>
              <a:rPr lang="en-US" sz="2400" dirty="0" err="1">
                <a:latin typeface="Arial" charset="0"/>
              </a:rPr>
              <a:t>bình</a:t>
            </a:r>
            <a:r>
              <a:rPr lang="en-US" sz="2400" dirty="0">
                <a:latin typeface="Arial" charset="0"/>
              </a:rPr>
              <a:t>, </a:t>
            </a:r>
            <a:r>
              <a:rPr lang="en-US" sz="2400" dirty="0" err="1">
                <a:latin typeface="Arial" charset="0"/>
              </a:rPr>
              <a:t>bảo</a:t>
            </a:r>
            <a:endParaRPr lang="en-US" sz="2400" dirty="0">
              <a:latin typeface="Arial" charset="0"/>
            </a:endParaRPr>
          </a:p>
          <a:p>
            <a:pPr algn="ctr">
              <a:defRPr/>
            </a:pP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cuộc</a:t>
            </a:r>
            <a:r>
              <a:rPr lang="en-US" sz="2400" dirty="0">
                <a:latin typeface="Arial" charset="0"/>
              </a:rPr>
              <a:t> </a:t>
            </a:r>
            <a:r>
              <a:rPr lang="en-US" sz="2400" dirty="0" err="1">
                <a:latin typeface="Arial" charset="0"/>
              </a:rPr>
              <a:t>sống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400" b="1" dirty="0">
              <a:latin typeface="Arial" charset="0"/>
            </a:endParaRPr>
          </a:p>
        </p:txBody>
      </p:sp>
      <p:sp>
        <p:nvSpPr>
          <p:cNvPr id="30" name="Rectangle: Rounded Corners 29">
            <a:extLst>
              <a:ext uri="{FF2B5EF4-FFF2-40B4-BE49-F238E27FC236}">
                <a16:creationId xmlns:a16="http://schemas.microsoft.com/office/drawing/2014/main" id="{930EA973-0AB3-4FD5-A2F1-315295B4845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495D63DA-F0CC-4330-9105-07D33BF14DA0}"/>
              </a:ext>
            </a:extLst>
          </p:cNvPr>
          <p:cNvSpPr txBox="1">
            <a:spLocks noChangeArrowheads="1"/>
          </p:cNvSpPr>
          <p:nvPr/>
        </p:nvSpPr>
        <p:spPr bwMode="auto">
          <a:xfrm>
            <a:off x="1447800" y="1338263"/>
            <a:ext cx="7391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a:t>Kinh tế quyết định đến QP&amp;AN, trong đó có:</a:t>
            </a:r>
            <a:endParaRPr lang="en-US" altLang="en-US" sz="2800"/>
          </a:p>
        </p:txBody>
      </p:sp>
      <p:sp>
        <p:nvSpPr>
          <p:cNvPr id="65541" name="AutoShape 5">
            <a:extLst>
              <a:ext uri="{FF2B5EF4-FFF2-40B4-BE49-F238E27FC236}">
                <a16:creationId xmlns:a16="http://schemas.microsoft.com/office/drawing/2014/main" id="{94016B3D-420E-45AA-BB9B-9F0F0D408661}"/>
              </a:ext>
            </a:extLst>
          </p:cNvPr>
          <p:cNvSpPr>
            <a:spLocks noChangeArrowheads="1"/>
          </p:cNvSpPr>
          <p:nvPr/>
        </p:nvSpPr>
        <p:spPr bwMode="auto">
          <a:xfrm>
            <a:off x="4648200" y="4191000"/>
            <a:ext cx="42672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300" dirty="0">
                <a:latin typeface="Arial" charset="0"/>
              </a:rPr>
              <a:t>D. </a:t>
            </a:r>
            <a:r>
              <a:rPr lang="fr-FR" sz="2300" dirty="0" err="1">
                <a:latin typeface="Arial" charset="0"/>
              </a:rPr>
              <a:t>Quyết</a:t>
            </a:r>
            <a:r>
              <a:rPr lang="fr-FR" sz="2300" dirty="0">
                <a:latin typeface="Arial" charset="0"/>
              </a:rPr>
              <a:t> </a:t>
            </a:r>
            <a:r>
              <a:rPr lang="fr-FR" sz="2300" dirty="0" err="1">
                <a:latin typeface="Arial" charset="0"/>
              </a:rPr>
              <a:t>định</a:t>
            </a:r>
            <a:r>
              <a:rPr lang="fr-FR" sz="2300" dirty="0">
                <a:latin typeface="Arial" charset="0"/>
              </a:rPr>
              <a:t> </a:t>
            </a:r>
            <a:r>
              <a:rPr lang="fr-FR" sz="2300" dirty="0" err="1">
                <a:latin typeface="Arial" charset="0"/>
              </a:rPr>
              <a:t>đến</a:t>
            </a:r>
            <a:r>
              <a:rPr lang="fr-FR" sz="2300" dirty="0">
                <a:latin typeface="Arial" charset="0"/>
              </a:rPr>
              <a:t> </a:t>
            </a:r>
            <a:r>
              <a:rPr lang="fr-FR" sz="2300" dirty="0" err="1">
                <a:latin typeface="Arial" charset="0"/>
              </a:rPr>
              <a:t>việc</a:t>
            </a:r>
            <a:r>
              <a:rPr lang="fr-FR" sz="2300" dirty="0">
                <a:latin typeface="Arial" charset="0"/>
              </a:rPr>
              <a:t> </a:t>
            </a:r>
          </a:p>
          <a:p>
            <a:pPr algn="ctr">
              <a:defRPr/>
            </a:pPr>
            <a:r>
              <a:rPr lang="fr-FR" sz="2300" dirty="0" err="1">
                <a:latin typeface="Arial" charset="0"/>
              </a:rPr>
              <a:t>cung</a:t>
            </a:r>
            <a:r>
              <a:rPr lang="fr-FR" sz="2300" dirty="0">
                <a:latin typeface="Arial" charset="0"/>
              </a:rPr>
              <a:t> </a:t>
            </a:r>
            <a:r>
              <a:rPr lang="fr-FR" sz="2300" dirty="0" err="1">
                <a:latin typeface="Arial" charset="0"/>
              </a:rPr>
              <a:t>cấp</a:t>
            </a:r>
            <a:r>
              <a:rPr lang="fr-FR" sz="2300" dirty="0">
                <a:latin typeface="Arial" charset="0"/>
              </a:rPr>
              <a:t> </a:t>
            </a:r>
            <a:r>
              <a:rPr lang="fr-FR" sz="2300" dirty="0" err="1">
                <a:latin typeface="Arial" charset="0"/>
              </a:rPr>
              <a:t>số</a:t>
            </a:r>
            <a:r>
              <a:rPr lang="fr-FR" sz="2300" dirty="0">
                <a:latin typeface="Arial" charset="0"/>
              </a:rPr>
              <a:t> </a:t>
            </a:r>
            <a:r>
              <a:rPr lang="fr-FR" sz="2300" dirty="0" err="1">
                <a:latin typeface="Arial" charset="0"/>
              </a:rPr>
              <a:t>lượng</a:t>
            </a:r>
            <a:r>
              <a:rPr lang="fr-FR" sz="2300" dirty="0">
                <a:latin typeface="Arial" charset="0"/>
              </a:rPr>
              <a:t>, </a:t>
            </a:r>
            <a:r>
              <a:rPr lang="fr-FR" sz="2300" dirty="0" err="1">
                <a:latin typeface="Arial" charset="0"/>
              </a:rPr>
              <a:t>chất</a:t>
            </a:r>
            <a:r>
              <a:rPr lang="fr-FR" sz="2300" dirty="0">
                <a:latin typeface="Arial" charset="0"/>
              </a:rPr>
              <a:t> </a:t>
            </a:r>
          </a:p>
          <a:p>
            <a:pPr algn="ctr">
              <a:defRPr/>
            </a:pPr>
            <a:r>
              <a:rPr lang="fr-FR" sz="2300" dirty="0" err="1">
                <a:latin typeface="Arial" charset="0"/>
              </a:rPr>
              <a:t>lượng</a:t>
            </a:r>
            <a:r>
              <a:rPr lang="fr-FR" sz="2300" dirty="0">
                <a:latin typeface="Arial" charset="0"/>
              </a:rPr>
              <a:t> </a:t>
            </a:r>
            <a:r>
              <a:rPr lang="fr-FR" sz="2300" dirty="0" err="1">
                <a:latin typeface="Arial" charset="0"/>
              </a:rPr>
              <a:t>nguồn</a:t>
            </a:r>
            <a:r>
              <a:rPr lang="fr-FR" sz="2300" dirty="0">
                <a:latin typeface="Arial" charset="0"/>
              </a:rPr>
              <a:t> </a:t>
            </a:r>
            <a:r>
              <a:rPr lang="fr-FR" sz="2300" dirty="0" err="1">
                <a:latin typeface="Arial" charset="0"/>
              </a:rPr>
              <a:t>nhân</a:t>
            </a:r>
            <a:r>
              <a:rPr lang="fr-FR" sz="2300" dirty="0">
                <a:latin typeface="Arial" charset="0"/>
              </a:rPr>
              <a:t> </a:t>
            </a:r>
            <a:r>
              <a:rPr lang="fr-FR" sz="2300" dirty="0" err="1">
                <a:latin typeface="Arial" charset="0"/>
              </a:rPr>
              <a:t>lực</a:t>
            </a:r>
            <a:r>
              <a:rPr lang="fr-FR" sz="2300" dirty="0">
                <a:latin typeface="Arial" charset="0"/>
              </a:rPr>
              <a:t> </a:t>
            </a:r>
          </a:p>
          <a:p>
            <a:pPr algn="ctr">
              <a:defRPr/>
            </a:pPr>
            <a:r>
              <a:rPr lang="fr-FR" sz="2300" err="1">
                <a:latin typeface="Arial" charset="0"/>
              </a:rPr>
              <a:t>cho</a:t>
            </a:r>
            <a:r>
              <a:rPr lang="fr-FR" sz="2300">
                <a:latin typeface="Arial" charset="0"/>
              </a:rPr>
              <a:t> QP&amp;AN </a:t>
            </a:r>
            <a:endParaRPr lang="en-US" sz="2300" dirty="0">
              <a:latin typeface="Arial" charset="0"/>
            </a:endParaRPr>
          </a:p>
        </p:txBody>
      </p:sp>
      <p:sp>
        <p:nvSpPr>
          <p:cNvPr id="65549" name="AutoShape 13">
            <a:extLst>
              <a:ext uri="{FF2B5EF4-FFF2-40B4-BE49-F238E27FC236}">
                <a16:creationId xmlns:a16="http://schemas.microsoft.com/office/drawing/2014/main" id="{7B745263-4517-470A-8127-E06B64BB4E07}"/>
              </a:ext>
            </a:extLst>
          </p:cNvPr>
          <p:cNvSpPr>
            <a:spLocks noChangeArrowheads="1"/>
          </p:cNvSpPr>
          <p:nvPr/>
        </p:nvSpPr>
        <p:spPr bwMode="auto">
          <a:xfrm>
            <a:off x="228600" y="4191000"/>
            <a:ext cx="42291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300" dirty="0">
                <a:latin typeface="Arial" charset="0"/>
              </a:rPr>
              <a:t> C. </a:t>
            </a:r>
            <a:r>
              <a:rPr lang="fr-FR" sz="2300" dirty="0" err="1">
                <a:latin typeface="Arial" charset="0"/>
              </a:rPr>
              <a:t>Bảo</a:t>
            </a:r>
            <a:r>
              <a:rPr lang="fr-FR" sz="2300" dirty="0">
                <a:latin typeface="Arial" charset="0"/>
              </a:rPr>
              <a:t> </a:t>
            </a:r>
            <a:r>
              <a:rPr lang="fr-FR" sz="2300" dirty="0" err="1">
                <a:latin typeface="Arial" charset="0"/>
              </a:rPr>
              <a:t>đảm</a:t>
            </a:r>
            <a:r>
              <a:rPr lang="fr-FR" sz="2300" dirty="0">
                <a:latin typeface="Arial" charset="0"/>
              </a:rPr>
              <a:t> </a:t>
            </a:r>
            <a:r>
              <a:rPr lang="fr-FR" sz="2300" dirty="0" err="1">
                <a:latin typeface="Arial" charset="0"/>
              </a:rPr>
              <a:t>đầy</a:t>
            </a:r>
            <a:r>
              <a:rPr lang="fr-FR" sz="2300" dirty="0">
                <a:latin typeface="Arial" charset="0"/>
              </a:rPr>
              <a:t> </a:t>
            </a:r>
            <a:r>
              <a:rPr lang="fr-FR" sz="2300" dirty="0" err="1">
                <a:latin typeface="Arial" charset="0"/>
              </a:rPr>
              <a:t>đủ</a:t>
            </a:r>
            <a:r>
              <a:rPr lang="fr-FR" sz="2300" dirty="0">
                <a:latin typeface="Arial" charset="0"/>
              </a:rPr>
              <a:t> </a:t>
            </a:r>
            <a:r>
              <a:rPr lang="fr-FR" sz="2300" dirty="0" err="1">
                <a:latin typeface="Arial" charset="0"/>
              </a:rPr>
              <a:t>cơ</a:t>
            </a:r>
            <a:r>
              <a:rPr lang="fr-FR" sz="2300" dirty="0">
                <a:latin typeface="Arial" charset="0"/>
              </a:rPr>
              <a:t> </a:t>
            </a:r>
            <a:r>
              <a:rPr lang="fr-FR" sz="2300" dirty="0" err="1">
                <a:latin typeface="Arial" charset="0"/>
              </a:rPr>
              <a:t>sở</a:t>
            </a:r>
            <a:endParaRPr lang="fr-FR" sz="2300" dirty="0">
              <a:latin typeface="Arial" charset="0"/>
            </a:endParaRPr>
          </a:p>
          <a:p>
            <a:pPr algn="ctr">
              <a:spcBef>
                <a:spcPts val="0"/>
              </a:spcBef>
              <a:defRPr/>
            </a:pPr>
            <a:r>
              <a:rPr lang="fr-FR" sz="2300" dirty="0">
                <a:latin typeface="Arial" charset="0"/>
              </a:rPr>
              <a:t> </a:t>
            </a:r>
            <a:r>
              <a:rPr lang="fr-FR" sz="2300" dirty="0" err="1">
                <a:latin typeface="Arial" charset="0"/>
              </a:rPr>
              <a:t>vật</a:t>
            </a:r>
            <a:r>
              <a:rPr lang="fr-FR" sz="2300" dirty="0">
                <a:latin typeface="Arial" charset="0"/>
              </a:rPr>
              <a:t> </a:t>
            </a:r>
            <a:r>
              <a:rPr lang="fr-FR" sz="2300" dirty="0" err="1">
                <a:latin typeface="Arial" charset="0"/>
              </a:rPr>
              <a:t>chất</a:t>
            </a:r>
            <a:r>
              <a:rPr lang="fr-FR" sz="2300" dirty="0">
                <a:latin typeface="Arial" charset="0"/>
              </a:rPr>
              <a:t> </a:t>
            </a:r>
            <a:r>
              <a:rPr lang="fr-FR" sz="2300" dirty="0" err="1">
                <a:latin typeface="Arial" charset="0"/>
              </a:rPr>
              <a:t>kỹ</a:t>
            </a:r>
            <a:r>
              <a:rPr lang="fr-FR" sz="2300" dirty="0">
                <a:latin typeface="Arial" charset="0"/>
              </a:rPr>
              <a:t> </a:t>
            </a:r>
            <a:r>
              <a:rPr lang="fr-FR" sz="2300" dirty="0" err="1">
                <a:latin typeface="Arial" charset="0"/>
              </a:rPr>
              <a:t>thuật</a:t>
            </a:r>
            <a:r>
              <a:rPr lang="fr-FR" sz="2300" dirty="0">
                <a:latin typeface="Arial" charset="0"/>
              </a:rPr>
              <a:t> </a:t>
            </a:r>
            <a:r>
              <a:rPr lang="fr-FR" sz="2300" dirty="0" err="1">
                <a:latin typeface="Arial" charset="0"/>
              </a:rPr>
              <a:t>cho</a:t>
            </a:r>
            <a:r>
              <a:rPr lang="fr-FR" sz="2300" dirty="0">
                <a:latin typeface="Arial" charset="0"/>
              </a:rPr>
              <a:t> </a:t>
            </a:r>
            <a:r>
              <a:rPr lang="fr-FR" sz="2300" dirty="0" err="1">
                <a:latin typeface="Arial" charset="0"/>
              </a:rPr>
              <a:t>mọi</a:t>
            </a:r>
            <a:r>
              <a:rPr lang="fr-FR" sz="2300" dirty="0">
                <a:latin typeface="Arial" charset="0"/>
              </a:rPr>
              <a:t> </a:t>
            </a:r>
          </a:p>
          <a:p>
            <a:pPr algn="ctr">
              <a:spcBef>
                <a:spcPts val="0"/>
              </a:spcBef>
              <a:defRPr/>
            </a:pPr>
            <a:r>
              <a:rPr lang="fr-FR" sz="2300" dirty="0" err="1">
                <a:latin typeface="Arial" charset="0"/>
              </a:rPr>
              <a:t>hoạt</a:t>
            </a:r>
            <a:r>
              <a:rPr lang="fr-FR" sz="2300" dirty="0">
                <a:latin typeface="Arial" charset="0"/>
              </a:rPr>
              <a:t> </a:t>
            </a:r>
            <a:r>
              <a:rPr lang="fr-FR" sz="2300" dirty="0" err="1">
                <a:latin typeface="Arial" charset="0"/>
              </a:rPr>
              <a:t>động</a:t>
            </a:r>
            <a:r>
              <a:rPr lang="fr-FR" sz="2300" dirty="0">
                <a:latin typeface="Arial" charset="0"/>
              </a:rPr>
              <a:t> </a:t>
            </a:r>
            <a:r>
              <a:rPr lang="fr-FR" sz="2300" dirty="0" err="1">
                <a:latin typeface="Arial" charset="0"/>
              </a:rPr>
              <a:t>của</a:t>
            </a:r>
            <a:r>
              <a:rPr lang="fr-FR" sz="2300" dirty="0">
                <a:latin typeface="Arial" charset="0"/>
              </a:rPr>
              <a:t> </a:t>
            </a:r>
            <a:r>
              <a:rPr lang="fr-FR" sz="2300" dirty="0" err="1">
                <a:latin typeface="Arial" charset="0"/>
              </a:rPr>
              <a:t>lực</a:t>
            </a:r>
            <a:r>
              <a:rPr lang="fr-FR" sz="2300" dirty="0">
                <a:latin typeface="Arial" charset="0"/>
              </a:rPr>
              <a:t> </a:t>
            </a:r>
            <a:r>
              <a:rPr lang="fr-FR" sz="2300" dirty="0" err="1">
                <a:latin typeface="Arial" charset="0"/>
              </a:rPr>
              <a:t>lượng</a:t>
            </a:r>
            <a:r>
              <a:rPr lang="fr-FR" sz="2300" dirty="0">
                <a:latin typeface="Arial" charset="0"/>
              </a:rPr>
              <a:t> </a:t>
            </a:r>
          </a:p>
          <a:p>
            <a:pPr algn="ctr">
              <a:spcBef>
                <a:spcPts val="0"/>
              </a:spcBef>
              <a:defRPr/>
            </a:pPr>
            <a:r>
              <a:rPr lang="fr-FR" sz="2300" dirty="0" err="1">
                <a:latin typeface="Arial" charset="0"/>
              </a:rPr>
              <a:t>vũ</a:t>
            </a:r>
            <a:r>
              <a:rPr lang="fr-FR" sz="2300" dirty="0">
                <a:latin typeface="Arial" charset="0"/>
              </a:rPr>
              <a:t> </a:t>
            </a:r>
            <a:r>
              <a:rPr lang="fr-FR" sz="2300" dirty="0" err="1">
                <a:latin typeface="Arial" charset="0"/>
              </a:rPr>
              <a:t>trang</a:t>
            </a:r>
            <a:r>
              <a:rPr lang="fr-FR" sz="2300" dirty="0">
                <a:latin typeface="Arial" charset="0"/>
              </a:rPr>
              <a:t> </a:t>
            </a:r>
            <a:r>
              <a:rPr lang="fr-FR" sz="2300" dirty="0" err="1">
                <a:latin typeface="Arial" charset="0"/>
              </a:rPr>
              <a:t>nhân</a:t>
            </a:r>
            <a:r>
              <a:rPr lang="fr-FR" sz="2300" dirty="0">
                <a:latin typeface="Arial" charset="0"/>
              </a:rPr>
              <a:t> </a:t>
            </a:r>
            <a:r>
              <a:rPr lang="fr-FR" sz="2300" dirty="0" err="1">
                <a:latin typeface="Arial" charset="0"/>
              </a:rPr>
              <a:t>dân</a:t>
            </a:r>
            <a:endParaRPr lang="en-US" altLang="en-US" sz="2300" b="1" dirty="0">
              <a:latin typeface="Arial" charset="0"/>
            </a:endParaRPr>
          </a:p>
        </p:txBody>
      </p:sp>
      <p:sp>
        <p:nvSpPr>
          <p:cNvPr id="26" name="AutoShape 13">
            <a:extLst>
              <a:ext uri="{FF2B5EF4-FFF2-40B4-BE49-F238E27FC236}">
                <a16:creationId xmlns:a16="http://schemas.microsoft.com/office/drawing/2014/main" id="{8DB4AA06-FD00-472B-9597-99346322F62E}"/>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300" dirty="0">
                <a:latin typeface="Arial" charset="0"/>
              </a:rPr>
              <a:t> B. Cung </a:t>
            </a:r>
            <a:r>
              <a:rPr lang="fr-FR" sz="2300" dirty="0" err="1">
                <a:latin typeface="Arial" charset="0"/>
              </a:rPr>
              <a:t>cấp</a:t>
            </a:r>
            <a:r>
              <a:rPr lang="fr-FR" sz="2300" dirty="0">
                <a:latin typeface="Arial" charset="0"/>
              </a:rPr>
              <a:t> </a:t>
            </a:r>
            <a:r>
              <a:rPr lang="fr-FR" sz="2300" dirty="0" err="1">
                <a:latin typeface="Arial" charset="0"/>
              </a:rPr>
              <a:t>cơ</a:t>
            </a:r>
            <a:r>
              <a:rPr lang="fr-FR" sz="2300" dirty="0">
                <a:latin typeface="Arial" charset="0"/>
              </a:rPr>
              <a:t> </a:t>
            </a:r>
            <a:r>
              <a:rPr lang="fr-FR" sz="2300" dirty="0" err="1">
                <a:latin typeface="Arial" charset="0"/>
              </a:rPr>
              <a:t>sở</a:t>
            </a:r>
            <a:r>
              <a:rPr lang="fr-FR" sz="2300" dirty="0">
                <a:latin typeface="Arial" charset="0"/>
              </a:rPr>
              <a:t> </a:t>
            </a:r>
            <a:r>
              <a:rPr lang="fr-FR" sz="2300" dirty="0" err="1">
                <a:latin typeface="Arial" charset="0"/>
              </a:rPr>
              <a:t>vật</a:t>
            </a:r>
            <a:endParaRPr lang="fr-FR" sz="2300" dirty="0">
              <a:latin typeface="Arial" charset="0"/>
            </a:endParaRPr>
          </a:p>
          <a:p>
            <a:pPr algn="ctr">
              <a:defRPr/>
            </a:pPr>
            <a:r>
              <a:rPr lang="fr-FR" sz="2300" dirty="0" err="1">
                <a:latin typeface="Arial" charset="0"/>
              </a:rPr>
              <a:t>chất</a:t>
            </a:r>
            <a:r>
              <a:rPr lang="fr-FR" sz="2300" dirty="0">
                <a:latin typeface="Arial" charset="0"/>
              </a:rPr>
              <a:t>, </a:t>
            </a:r>
            <a:r>
              <a:rPr lang="fr-FR" sz="2300" dirty="0" err="1">
                <a:latin typeface="Arial" charset="0"/>
              </a:rPr>
              <a:t>vũ</a:t>
            </a:r>
            <a:r>
              <a:rPr lang="fr-FR" sz="2300" dirty="0">
                <a:latin typeface="Arial" charset="0"/>
              </a:rPr>
              <a:t> </a:t>
            </a:r>
            <a:r>
              <a:rPr lang="fr-FR" sz="2300" dirty="0" err="1">
                <a:latin typeface="Arial" charset="0"/>
              </a:rPr>
              <a:t>khí</a:t>
            </a:r>
            <a:r>
              <a:rPr lang="fr-FR" sz="2300" dirty="0">
                <a:latin typeface="Arial" charset="0"/>
              </a:rPr>
              <a:t>, </a:t>
            </a:r>
            <a:r>
              <a:rPr lang="fr-FR" sz="2300" dirty="0" err="1">
                <a:latin typeface="Arial" charset="0"/>
              </a:rPr>
              <a:t>trang</a:t>
            </a:r>
            <a:r>
              <a:rPr lang="fr-FR" sz="2300" dirty="0">
                <a:latin typeface="Arial" charset="0"/>
              </a:rPr>
              <a:t> </a:t>
            </a:r>
            <a:r>
              <a:rPr lang="fr-FR" sz="2300" dirty="0" err="1">
                <a:latin typeface="Arial" charset="0"/>
              </a:rPr>
              <a:t>bị</a:t>
            </a:r>
            <a:r>
              <a:rPr lang="fr-FR" sz="2300" dirty="0">
                <a:latin typeface="Arial" charset="0"/>
              </a:rPr>
              <a:t> </a:t>
            </a:r>
            <a:r>
              <a:rPr lang="fr-FR" sz="2300" dirty="0" err="1">
                <a:latin typeface="Arial" charset="0"/>
              </a:rPr>
              <a:t>chiến</a:t>
            </a:r>
            <a:endParaRPr lang="fr-FR" sz="2300" dirty="0">
              <a:latin typeface="Arial" charset="0"/>
            </a:endParaRPr>
          </a:p>
          <a:p>
            <a:pPr algn="ctr">
              <a:defRPr/>
            </a:pPr>
            <a:r>
              <a:rPr lang="fr-FR" sz="2300" dirty="0" err="1">
                <a:latin typeface="Arial" charset="0"/>
              </a:rPr>
              <a:t>đấu</a:t>
            </a:r>
            <a:r>
              <a:rPr lang="fr-FR" sz="2300" dirty="0">
                <a:latin typeface="Arial" charset="0"/>
              </a:rPr>
              <a:t> </a:t>
            </a:r>
            <a:r>
              <a:rPr lang="fr-FR" sz="2300" dirty="0" err="1">
                <a:latin typeface="Arial" charset="0"/>
              </a:rPr>
              <a:t>cho</a:t>
            </a:r>
            <a:r>
              <a:rPr lang="fr-FR" sz="2300" dirty="0">
                <a:latin typeface="Arial" charset="0"/>
              </a:rPr>
              <a:t> </a:t>
            </a:r>
            <a:r>
              <a:rPr lang="fr-FR" sz="2300" dirty="0" err="1">
                <a:latin typeface="Arial" charset="0"/>
              </a:rPr>
              <a:t>các</a:t>
            </a:r>
            <a:r>
              <a:rPr lang="fr-FR" sz="2300" dirty="0">
                <a:latin typeface="Arial" charset="0"/>
              </a:rPr>
              <a:t> </a:t>
            </a:r>
            <a:r>
              <a:rPr lang="fr-FR" sz="2300" dirty="0" err="1">
                <a:latin typeface="Arial" charset="0"/>
              </a:rPr>
              <a:t>lực</a:t>
            </a:r>
            <a:r>
              <a:rPr lang="fr-FR" sz="2300" dirty="0">
                <a:latin typeface="Arial" charset="0"/>
              </a:rPr>
              <a:t> </a:t>
            </a:r>
            <a:r>
              <a:rPr lang="fr-FR" sz="2300" dirty="0" err="1">
                <a:latin typeface="Arial" charset="0"/>
              </a:rPr>
              <a:t>lượng</a:t>
            </a:r>
            <a:r>
              <a:rPr lang="fr-FR" sz="2300" dirty="0">
                <a:latin typeface="Arial" charset="0"/>
              </a:rPr>
              <a:t> </a:t>
            </a:r>
          </a:p>
          <a:p>
            <a:pPr algn="ctr">
              <a:defRPr/>
            </a:pPr>
            <a:r>
              <a:rPr lang="fr-FR" sz="2300" dirty="0" err="1">
                <a:latin typeface="Arial" charset="0"/>
              </a:rPr>
              <a:t>vũ</a:t>
            </a:r>
            <a:r>
              <a:rPr lang="fr-FR" sz="2300" dirty="0">
                <a:latin typeface="Arial" charset="0"/>
              </a:rPr>
              <a:t> </a:t>
            </a:r>
            <a:r>
              <a:rPr lang="fr-FR" sz="2300" dirty="0" err="1">
                <a:latin typeface="Arial" charset="0"/>
              </a:rPr>
              <a:t>trang</a:t>
            </a:r>
            <a:r>
              <a:rPr lang="fr-FR" sz="2300" dirty="0">
                <a:latin typeface="Arial" charset="0"/>
              </a:rPr>
              <a:t> </a:t>
            </a:r>
            <a:r>
              <a:rPr lang="fr-FR" sz="2300" dirty="0" err="1">
                <a:latin typeface="Arial" charset="0"/>
              </a:rPr>
              <a:t>nhân</a:t>
            </a:r>
            <a:r>
              <a:rPr lang="fr-FR" sz="2300" dirty="0">
                <a:latin typeface="Arial" charset="0"/>
              </a:rPr>
              <a:t> </a:t>
            </a:r>
            <a:r>
              <a:rPr lang="fr-FR" sz="2300" dirty="0" err="1">
                <a:latin typeface="Arial" charset="0"/>
              </a:rPr>
              <a:t>dân</a:t>
            </a:r>
            <a:endParaRPr lang="vi-VN" sz="2300" b="1" dirty="0">
              <a:latin typeface="Arial" charset="0"/>
            </a:endParaRPr>
          </a:p>
        </p:txBody>
      </p:sp>
      <p:sp>
        <p:nvSpPr>
          <p:cNvPr id="27" name="AutoShape 13">
            <a:extLst>
              <a:ext uri="{FF2B5EF4-FFF2-40B4-BE49-F238E27FC236}">
                <a16:creationId xmlns:a16="http://schemas.microsoft.com/office/drawing/2014/main" id="{598C03E6-6FBC-40B3-BEE0-1E3796F391C2}"/>
              </a:ext>
            </a:extLst>
          </p:cNvPr>
          <p:cNvSpPr>
            <a:spLocks noChangeArrowheads="1"/>
          </p:cNvSpPr>
          <p:nvPr/>
        </p:nvSpPr>
        <p:spPr bwMode="auto">
          <a:xfrm>
            <a:off x="228600" y="2286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300" dirty="0">
                <a:latin typeface="Arial" charset="0"/>
              </a:rPr>
              <a:t> A. </a:t>
            </a:r>
            <a:r>
              <a:rPr lang="fr-FR" sz="2300" dirty="0" err="1">
                <a:latin typeface="Arial" charset="0"/>
              </a:rPr>
              <a:t>Quyết</a:t>
            </a:r>
            <a:r>
              <a:rPr lang="fr-FR" sz="2300" dirty="0">
                <a:latin typeface="Arial" charset="0"/>
              </a:rPr>
              <a:t> </a:t>
            </a:r>
            <a:r>
              <a:rPr lang="fr-FR" sz="2300" dirty="0" err="1">
                <a:latin typeface="Arial" charset="0"/>
              </a:rPr>
              <a:t>định</a:t>
            </a:r>
            <a:r>
              <a:rPr lang="fr-FR" sz="2300" dirty="0">
                <a:latin typeface="Arial" charset="0"/>
              </a:rPr>
              <a:t> </a:t>
            </a:r>
            <a:r>
              <a:rPr lang="fr-FR" sz="2300" dirty="0" err="1">
                <a:latin typeface="Arial" charset="0"/>
              </a:rPr>
              <a:t>việc</a:t>
            </a:r>
            <a:r>
              <a:rPr lang="fr-FR" sz="2300" dirty="0">
                <a:latin typeface="Arial" charset="0"/>
              </a:rPr>
              <a:t> </a:t>
            </a:r>
            <a:r>
              <a:rPr lang="fr-FR" sz="2300" dirty="0" err="1">
                <a:latin typeface="Arial" charset="0"/>
              </a:rPr>
              <a:t>tổ</a:t>
            </a:r>
            <a:r>
              <a:rPr lang="fr-FR" sz="2300" dirty="0">
                <a:latin typeface="Arial" charset="0"/>
              </a:rPr>
              <a:t> </a:t>
            </a:r>
            <a:r>
              <a:rPr lang="fr-FR" sz="2300" dirty="0" err="1">
                <a:latin typeface="Arial" charset="0"/>
              </a:rPr>
              <a:t>chức</a:t>
            </a:r>
            <a:endParaRPr lang="fr-FR" sz="2300" dirty="0">
              <a:latin typeface="Arial" charset="0"/>
            </a:endParaRPr>
          </a:p>
          <a:p>
            <a:pPr algn="ctr">
              <a:defRPr/>
            </a:pPr>
            <a:r>
              <a:rPr lang="fr-FR" sz="2300" dirty="0">
                <a:latin typeface="Arial" charset="0"/>
              </a:rPr>
              <a:t> </a:t>
            </a:r>
            <a:r>
              <a:rPr lang="fr-FR" sz="2300" dirty="0" err="1">
                <a:latin typeface="Arial" charset="0"/>
              </a:rPr>
              <a:t>khu</a:t>
            </a:r>
            <a:r>
              <a:rPr lang="fr-FR" sz="2300" dirty="0">
                <a:latin typeface="Arial" charset="0"/>
              </a:rPr>
              <a:t> </a:t>
            </a:r>
            <a:r>
              <a:rPr lang="fr-FR" sz="2300" dirty="0" err="1">
                <a:latin typeface="Arial" charset="0"/>
              </a:rPr>
              <a:t>vực</a:t>
            </a:r>
            <a:r>
              <a:rPr lang="fr-FR" sz="2300" dirty="0">
                <a:latin typeface="Arial" charset="0"/>
              </a:rPr>
              <a:t> </a:t>
            </a:r>
            <a:r>
              <a:rPr lang="fr-FR" sz="2300" dirty="0" err="1">
                <a:latin typeface="Arial" charset="0"/>
              </a:rPr>
              <a:t>phòng</a:t>
            </a:r>
            <a:r>
              <a:rPr lang="fr-FR" sz="2300" dirty="0">
                <a:latin typeface="Arial" charset="0"/>
              </a:rPr>
              <a:t> </a:t>
            </a:r>
            <a:r>
              <a:rPr lang="fr-FR" sz="2300" dirty="0" err="1">
                <a:latin typeface="Arial" charset="0"/>
              </a:rPr>
              <a:t>thủ</a:t>
            </a:r>
            <a:r>
              <a:rPr lang="fr-FR" sz="2300" dirty="0">
                <a:latin typeface="Arial" charset="0"/>
              </a:rPr>
              <a:t>, </a:t>
            </a:r>
            <a:r>
              <a:rPr lang="fr-FR" sz="2300" dirty="0" err="1">
                <a:latin typeface="Arial" charset="0"/>
              </a:rPr>
              <a:t>cơ</a:t>
            </a:r>
            <a:r>
              <a:rPr lang="fr-FR" sz="2300" dirty="0">
                <a:latin typeface="Arial" charset="0"/>
              </a:rPr>
              <a:t> </a:t>
            </a:r>
            <a:r>
              <a:rPr lang="fr-FR" sz="2300" dirty="0" err="1">
                <a:latin typeface="Arial" charset="0"/>
              </a:rPr>
              <a:t>sở</a:t>
            </a:r>
            <a:endParaRPr lang="fr-FR" sz="2300" dirty="0">
              <a:latin typeface="Arial" charset="0"/>
            </a:endParaRPr>
          </a:p>
          <a:p>
            <a:pPr algn="ctr">
              <a:defRPr/>
            </a:pPr>
            <a:r>
              <a:rPr lang="fr-FR" sz="2300" dirty="0">
                <a:latin typeface="Arial" charset="0"/>
              </a:rPr>
              <a:t> </a:t>
            </a:r>
            <a:r>
              <a:rPr lang="fr-FR" sz="2300" dirty="0" err="1">
                <a:latin typeface="Arial" charset="0"/>
              </a:rPr>
              <a:t>vật</a:t>
            </a:r>
            <a:r>
              <a:rPr lang="fr-FR" sz="2300" dirty="0">
                <a:latin typeface="Arial" charset="0"/>
              </a:rPr>
              <a:t> </a:t>
            </a:r>
            <a:r>
              <a:rPr lang="fr-FR" sz="2300" dirty="0" err="1">
                <a:latin typeface="Arial" charset="0"/>
              </a:rPr>
              <a:t>chất</a:t>
            </a:r>
            <a:r>
              <a:rPr lang="fr-FR" sz="2300" dirty="0">
                <a:latin typeface="Arial" charset="0"/>
              </a:rPr>
              <a:t> </a:t>
            </a:r>
            <a:r>
              <a:rPr lang="fr-FR" sz="2300" dirty="0" err="1">
                <a:latin typeface="Arial" charset="0"/>
              </a:rPr>
              <a:t>kỹ</a:t>
            </a:r>
            <a:r>
              <a:rPr lang="fr-FR" sz="2300" dirty="0">
                <a:latin typeface="Arial" charset="0"/>
              </a:rPr>
              <a:t> </a:t>
            </a:r>
            <a:r>
              <a:rPr lang="fr-FR" sz="2300" dirty="0" err="1">
                <a:latin typeface="Arial" charset="0"/>
              </a:rPr>
              <a:t>thuật</a:t>
            </a:r>
            <a:r>
              <a:rPr lang="fr-FR" sz="2300" dirty="0">
                <a:latin typeface="Arial" charset="0"/>
              </a:rPr>
              <a:t> </a:t>
            </a:r>
            <a:r>
              <a:rPr lang="fr-FR" sz="2300" dirty="0" err="1">
                <a:latin typeface="Arial" charset="0"/>
              </a:rPr>
              <a:t>cho</a:t>
            </a:r>
            <a:r>
              <a:rPr lang="fr-FR" sz="2300" dirty="0">
                <a:latin typeface="Arial" charset="0"/>
              </a:rPr>
              <a:t> </a:t>
            </a:r>
            <a:r>
              <a:rPr lang="fr-FR" sz="2300" dirty="0" err="1">
                <a:latin typeface="Arial" charset="0"/>
              </a:rPr>
              <a:t>quân</a:t>
            </a:r>
            <a:r>
              <a:rPr lang="fr-FR" sz="2300" dirty="0">
                <a:latin typeface="Arial" charset="0"/>
              </a:rPr>
              <a:t> </a:t>
            </a:r>
            <a:r>
              <a:rPr lang="fr-FR" sz="2300" dirty="0" err="1">
                <a:latin typeface="Arial" charset="0"/>
              </a:rPr>
              <a:t>đội</a:t>
            </a:r>
            <a:r>
              <a:rPr lang="fr-FR" sz="2300" dirty="0">
                <a:latin typeface="Arial" charset="0"/>
              </a:rPr>
              <a:t>,</a:t>
            </a:r>
          </a:p>
          <a:p>
            <a:pPr algn="ctr">
              <a:defRPr/>
            </a:pPr>
            <a:r>
              <a:rPr lang="fr-FR" sz="2300" dirty="0">
                <a:latin typeface="Arial" charset="0"/>
              </a:rPr>
              <a:t> </a:t>
            </a:r>
            <a:r>
              <a:rPr lang="fr-FR" sz="2300" dirty="0" err="1">
                <a:latin typeface="Arial" charset="0"/>
              </a:rPr>
              <a:t>công</a:t>
            </a:r>
            <a:r>
              <a:rPr lang="fr-FR" sz="2300" dirty="0">
                <a:latin typeface="Arial" charset="0"/>
              </a:rPr>
              <a:t> an </a:t>
            </a:r>
            <a:r>
              <a:rPr lang="fr-FR" sz="2300" dirty="0" err="1">
                <a:latin typeface="Arial" charset="0"/>
              </a:rPr>
              <a:t>nhân</a:t>
            </a:r>
            <a:r>
              <a:rPr lang="fr-FR" sz="2300" dirty="0">
                <a:latin typeface="Arial" charset="0"/>
              </a:rPr>
              <a:t> </a:t>
            </a:r>
            <a:r>
              <a:rPr lang="fr-FR" sz="2300" dirty="0" err="1">
                <a:latin typeface="Arial" charset="0"/>
              </a:rPr>
              <a:t>dân</a:t>
            </a:r>
            <a:endParaRPr lang="vi-VN" sz="2300" b="1" dirty="0">
              <a:latin typeface="Arial" charset="0"/>
            </a:endParaRPr>
          </a:p>
        </p:txBody>
      </p:sp>
      <p:sp>
        <p:nvSpPr>
          <p:cNvPr id="29" name="Rectangle: Rounded Corners 28">
            <a:extLst>
              <a:ext uri="{FF2B5EF4-FFF2-40B4-BE49-F238E27FC236}">
                <a16:creationId xmlns:a16="http://schemas.microsoft.com/office/drawing/2014/main" id="{2D4DC5BE-A79B-4BA3-930A-A8B99C44F43D}"/>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4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4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Text Box 4">
            <a:extLst>
              <a:ext uri="{FF2B5EF4-FFF2-40B4-BE49-F238E27FC236}">
                <a16:creationId xmlns:a16="http://schemas.microsoft.com/office/drawing/2014/main" id="{BE70F87E-D290-43F6-9105-B1C0092E0D60}"/>
              </a:ext>
            </a:extLst>
          </p:cNvPr>
          <p:cNvSpPr txBox="1">
            <a:spLocks noChangeArrowheads="1"/>
          </p:cNvSpPr>
          <p:nvPr/>
        </p:nvSpPr>
        <p:spPr bwMode="auto">
          <a:xfrm>
            <a:off x="1447800" y="946150"/>
            <a:ext cx="7402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400"/>
              <a:t>Thực hiện kết hợp phát triển KTXH với</a:t>
            </a:r>
          </a:p>
          <a:p>
            <a:pPr algn="ctr"/>
            <a:r>
              <a:rPr lang="fr-FR" altLang="en-US" sz="2400"/>
              <a:t>tăng cường, củng cố QP&amp;AN, chúng ta phải thực hiện biện pháp:</a:t>
            </a:r>
            <a:endParaRPr lang="en-US" altLang="en-US" sz="2200" b="1"/>
          </a:p>
        </p:txBody>
      </p:sp>
      <p:sp>
        <p:nvSpPr>
          <p:cNvPr id="28" name="AutoShape 5">
            <a:extLst>
              <a:ext uri="{FF2B5EF4-FFF2-40B4-BE49-F238E27FC236}">
                <a16:creationId xmlns:a16="http://schemas.microsoft.com/office/drawing/2014/main" id="{BD8AFDE5-1E92-45AC-A86A-4AD8BE1EDB8D}"/>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fr-FR" sz="2100" dirty="0" err="1">
                <a:latin typeface="Arial" charset="0"/>
              </a:rPr>
              <a:t>Xây</a:t>
            </a:r>
            <a:r>
              <a:rPr lang="fr-FR" sz="2100" dirty="0">
                <a:latin typeface="Arial" charset="0"/>
              </a:rPr>
              <a:t> </a:t>
            </a:r>
            <a:r>
              <a:rPr lang="fr-FR" sz="2100" dirty="0" err="1">
                <a:latin typeface="Arial" charset="0"/>
              </a:rPr>
              <a:t>dựng</a:t>
            </a:r>
            <a:r>
              <a:rPr lang="fr-FR" sz="2100" dirty="0">
                <a:latin typeface="Arial" charset="0"/>
              </a:rPr>
              <a:t> </a:t>
            </a:r>
            <a:r>
              <a:rPr lang="fr-FR" sz="2100" dirty="0" err="1">
                <a:latin typeface="Arial" charset="0"/>
              </a:rPr>
              <a:t>chiến</a:t>
            </a:r>
            <a:r>
              <a:rPr lang="fr-FR" sz="2100" dirty="0">
                <a:latin typeface="Arial" charset="0"/>
              </a:rPr>
              <a:t> </a:t>
            </a:r>
            <a:r>
              <a:rPr lang="fr-FR" sz="2100" dirty="0" err="1">
                <a:latin typeface="Arial" charset="0"/>
              </a:rPr>
              <a:t>lược</a:t>
            </a:r>
            <a:r>
              <a:rPr lang="fr-FR" sz="2100" dirty="0">
                <a:latin typeface="Arial" charset="0"/>
              </a:rPr>
              <a:t> </a:t>
            </a:r>
          </a:p>
          <a:p>
            <a:pPr algn="ctr">
              <a:defRPr/>
            </a:pPr>
            <a:r>
              <a:rPr lang="fr-FR" sz="2100" dirty="0" err="1">
                <a:latin typeface="Arial" charset="0"/>
              </a:rPr>
              <a:t>tổng</a:t>
            </a:r>
            <a:r>
              <a:rPr lang="fr-FR" sz="2100" dirty="0">
                <a:latin typeface="Arial" charset="0"/>
              </a:rPr>
              <a:t> </a:t>
            </a:r>
            <a:r>
              <a:rPr lang="fr-FR" sz="2100" dirty="0" err="1">
                <a:latin typeface="Arial" charset="0"/>
              </a:rPr>
              <a:t>thể</a:t>
            </a:r>
            <a:r>
              <a:rPr lang="fr-FR" sz="2100" dirty="0">
                <a:latin typeface="Arial" charset="0"/>
              </a:rPr>
              <a:t> </a:t>
            </a:r>
            <a:r>
              <a:rPr lang="fr-FR" sz="2100" dirty="0" err="1">
                <a:latin typeface="Arial" charset="0"/>
              </a:rPr>
              <a:t>kết</a:t>
            </a:r>
            <a:r>
              <a:rPr lang="fr-FR" sz="2100" dirty="0">
                <a:latin typeface="Arial" charset="0"/>
              </a:rPr>
              <a:t> </a:t>
            </a:r>
            <a:r>
              <a:rPr lang="fr-FR" sz="2100" dirty="0" err="1">
                <a:latin typeface="Arial" charset="0"/>
              </a:rPr>
              <a:t>hợp</a:t>
            </a:r>
            <a:r>
              <a:rPr lang="fr-FR" sz="2100" dirty="0">
                <a:latin typeface="Arial" charset="0"/>
              </a:rPr>
              <a:t> </a:t>
            </a:r>
            <a:r>
              <a:rPr lang="fr-FR" sz="2100" dirty="0" err="1">
                <a:latin typeface="Arial" charset="0"/>
              </a:rPr>
              <a:t>phát</a:t>
            </a:r>
            <a:r>
              <a:rPr lang="fr-FR" sz="2100" dirty="0">
                <a:latin typeface="Arial" charset="0"/>
              </a:rPr>
              <a:t> </a:t>
            </a:r>
            <a:r>
              <a:rPr lang="fr-FR" sz="2100" err="1">
                <a:latin typeface="Arial" charset="0"/>
              </a:rPr>
              <a:t>triển</a:t>
            </a:r>
            <a:r>
              <a:rPr lang="fr-FR" sz="2100">
                <a:latin typeface="Arial" charset="0"/>
              </a:rPr>
              <a:t> KTXH</a:t>
            </a:r>
          </a:p>
          <a:p>
            <a:pPr algn="ctr">
              <a:defRPr/>
            </a:pPr>
            <a:r>
              <a:rPr lang="fr-FR" sz="2100">
                <a:latin typeface="Arial" charset="0"/>
              </a:rPr>
              <a:t>với tăng, cường củng  </a:t>
            </a:r>
            <a:r>
              <a:rPr lang="fr-FR" sz="2100" err="1">
                <a:latin typeface="Arial" charset="0"/>
              </a:rPr>
              <a:t>cố</a:t>
            </a:r>
            <a:r>
              <a:rPr lang="fr-FR" sz="2100">
                <a:latin typeface="Arial" charset="0"/>
              </a:rPr>
              <a:t> QP&amp;AN</a:t>
            </a:r>
          </a:p>
          <a:p>
            <a:pPr algn="ctr">
              <a:defRPr/>
            </a:pPr>
            <a:r>
              <a:rPr lang="fr-FR" sz="2100">
                <a:latin typeface="Arial" charset="0"/>
              </a:rPr>
              <a:t>trong thời </a:t>
            </a:r>
            <a:r>
              <a:rPr lang="fr-FR" sz="2100" dirty="0" err="1">
                <a:latin typeface="Arial" charset="0"/>
              </a:rPr>
              <a:t>kỳ</a:t>
            </a:r>
            <a:r>
              <a:rPr lang="fr-FR" sz="2100" dirty="0">
                <a:latin typeface="Arial" charset="0"/>
              </a:rPr>
              <a:t> </a:t>
            </a:r>
            <a:r>
              <a:rPr lang="fr-FR" sz="2100" dirty="0" err="1">
                <a:latin typeface="Arial" charset="0"/>
              </a:rPr>
              <a:t>mới</a:t>
            </a:r>
            <a:endParaRPr lang="en-US" sz="2100" dirty="0">
              <a:latin typeface="Arial" charset="0"/>
            </a:endParaRPr>
          </a:p>
        </p:txBody>
      </p:sp>
      <p:sp>
        <p:nvSpPr>
          <p:cNvPr id="30" name="AutoShape 13">
            <a:extLst>
              <a:ext uri="{FF2B5EF4-FFF2-40B4-BE49-F238E27FC236}">
                <a16:creationId xmlns:a16="http://schemas.microsoft.com/office/drawing/2014/main" id="{F40D1550-04F1-4477-B65B-884B1E37934F}"/>
              </a:ext>
            </a:extLst>
          </p:cNvPr>
          <p:cNvSpPr>
            <a:spLocks noChangeArrowheads="1"/>
          </p:cNvSpPr>
          <p:nvPr/>
        </p:nvSpPr>
        <p:spPr bwMode="auto">
          <a:xfrm>
            <a:off x="4624388" y="2316163"/>
            <a:ext cx="4291012"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100" dirty="0">
                <a:latin typeface="Arial" charset="0"/>
              </a:rPr>
              <a:t> B. </a:t>
            </a:r>
            <a:r>
              <a:rPr lang="fr-FR" sz="2100" dirty="0" err="1">
                <a:latin typeface="Arial" charset="0"/>
              </a:rPr>
              <a:t>Mở</a:t>
            </a:r>
            <a:r>
              <a:rPr lang="fr-FR" sz="2100" dirty="0">
                <a:latin typeface="Arial" charset="0"/>
              </a:rPr>
              <a:t> </a:t>
            </a:r>
            <a:r>
              <a:rPr lang="fr-FR" sz="2100" dirty="0" err="1">
                <a:latin typeface="Arial" charset="0"/>
              </a:rPr>
              <a:t>rộng</a:t>
            </a:r>
            <a:r>
              <a:rPr lang="fr-FR" sz="2100" dirty="0">
                <a:latin typeface="Arial" charset="0"/>
              </a:rPr>
              <a:t> </a:t>
            </a:r>
            <a:r>
              <a:rPr lang="fr-FR" sz="2100" dirty="0" err="1">
                <a:latin typeface="Arial" charset="0"/>
              </a:rPr>
              <a:t>quan</a:t>
            </a:r>
            <a:r>
              <a:rPr lang="fr-FR" sz="2100" dirty="0">
                <a:latin typeface="Arial" charset="0"/>
              </a:rPr>
              <a:t> </a:t>
            </a:r>
            <a:r>
              <a:rPr lang="fr-FR" sz="2100" err="1">
                <a:latin typeface="Arial" charset="0"/>
              </a:rPr>
              <a:t>hệ</a:t>
            </a:r>
            <a:r>
              <a:rPr lang="fr-FR" sz="2100">
                <a:latin typeface="Arial" charset="0"/>
              </a:rPr>
              <a:t> đối</a:t>
            </a:r>
            <a:endParaRPr lang="fr-FR" sz="2100" dirty="0">
              <a:latin typeface="Arial" charset="0"/>
            </a:endParaRPr>
          </a:p>
          <a:p>
            <a:pPr algn="ctr">
              <a:defRPr/>
            </a:pPr>
            <a:r>
              <a:rPr lang="fr-FR" sz="2100">
                <a:latin typeface="Arial" charset="0"/>
              </a:rPr>
              <a:t>ngoại, hợp </a:t>
            </a:r>
            <a:r>
              <a:rPr lang="fr-FR" sz="2100" dirty="0" err="1">
                <a:latin typeface="Arial" charset="0"/>
              </a:rPr>
              <a:t>tác</a:t>
            </a:r>
            <a:r>
              <a:rPr lang="fr-FR" sz="2100" dirty="0">
                <a:latin typeface="Arial" charset="0"/>
              </a:rPr>
              <a:t> </a:t>
            </a:r>
            <a:r>
              <a:rPr lang="fr-FR" sz="2100" dirty="0" err="1">
                <a:latin typeface="Arial" charset="0"/>
              </a:rPr>
              <a:t>quốc</a:t>
            </a:r>
            <a:r>
              <a:rPr lang="fr-FR" sz="2100" dirty="0">
                <a:latin typeface="Arial" charset="0"/>
              </a:rPr>
              <a:t> </a:t>
            </a:r>
            <a:r>
              <a:rPr lang="fr-FR" sz="2100" dirty="0" err="1">
                <a:latin typeface="Arial" charset="0"/>
              </a:rPr>
              <a:t>tế</a:t>
            </a:r>
            <a:r>
              <a:rPr lang="fr-FR" sz="2100" dirty="0">
                <a:latin typeface="Arial" charset="0"/>
              </a:rPr>
              <a:t> </a:t>
            </a:r>
            <a:r>
              <a:rPr lang="fr-FR" sz="2100" dirty="0" err="1">
                <a:latin typeface="Arial" charset="0"/>
              </a:rPr>
              <a:t>về</a:t>
            </a:r>
            <a:r>
              <a:rPr lang="fr-FR" sz="2100" dirty="0">
                <a:latin typeface="Arial" charset="0"/>
              </a:rPr>
              <a:t> </a:t>
            </a:r>
            <a:r>
              <a:rPr lang="fr-FR" sz="2100" dirty="0" err="1">
                <a:latin typeface="Arial" charset="0"/>
              </a:rPr>
              <a:t>kinh</a:t>
            </a:r>
            <a:r>
              <a:rPr lang="fr-FR" sz="2100" dirty="0">
                <a:latin typeface="Arial" charset="0"/>
              </a:rPr>
              <a:t> </a:t>
            </a:r>
            <a:r>
              <a:rPr lang="fr-FR" sz="2100" dirty="0" err="1">
                <a:latin typeface="Arial" charset="0"/>
              </a:rPr>
              <a:t>tế</a:t>
            </a:r>
            <a:r>
              <a:rPr lang="fr-FR" sz="2100" dirty="0">
                <a:latin typeface="Arial" charset="0"/>
              </a:rPr>
              <a:t>, </a:t>
            </a:r>
          </a:p>
          <a:p>
            <a:pPr algn="ctr">
              <a:defRPr/>
            </a:pPr>
            <a:r>
              <a:rPr lang="fr-FR" sz="2100" dirty="0" err="1">
                <a:latin typeface="Arial" charset="0"/>
              </a:rPr>
              <a:t>chính</a:t>
            </a:r>
            <a:r>
              <a:rPr lang="fr-FR" sz="2100" dirty="0">
                <a:latin typeface="Arial" charset="0"/>
              </a:rPr>
              <a:t> </a:t>
            </a:r>
            <a:r>
              <a:rPr lang="fr-FR" sz="2100" dirty="0" err="1">
                <a:latin typeface="Arial" charset="0"/>
              </a:rPr>
              <a:t>trị</a:t>
            </a:r>
            <a:r>
              <a:rPr lang="fr-FR" sz="2100" dirty="0">
                <a:latin typeface="Arial" charset="0"/>
              </a:rPr>
              <a:t>, </a:t>
            </a:r>
            <a:r>
              <a:rPr lang="fr-FR" sz="2100" dirty="0" err="1">
                <a:latin typeface="Arial" charset="0"/>
              </a:rPr>
              <a:t>văn</a:t>
            </a:r>
            <a:r>
              <a:rPr lang="fr-FR" sz="2100" dirty="0">
                <a:latin typeface="Arial" charset="0"/>
              </a:rPr>
              <a:t> </a:t>
            </a:r>
            <a:r>
              <a:rPr lang="fr-FR" sz="2100" dirty="0" err="1">
                <a:latin typeface="Arial" charset="0"/>
              </a:rPr>
              <a:t>hóa</a:t>
            </a:r>
            <a:r>
              <a:rPr lang="fr-FR" sz="2100" dirty="0">
                <a:latin typeface="Arial" charset="0"/>
              </a:rPr>
              <a:t>, </a:t>
            </a:r>
            <a:r>
              <a:rPr lang="fr-FR" sz="2100" dirty="0" err="1">
                <a:latin typeface="Arial" charset="0"/>
              </a:rPr>
              <a:t>khoa</a:t>
            </a:r>
            <a:r>
              <a:rPr lang="fr-FR" sz="2100" dirty="0">
                <a:latin typeface="Arial" charset="0"/>
              </a:rPr>
              <a:t> </a:t>
            </a:r>
            <a:r>
              <a:rPr lang="fr-FR" sz="2100" dirty="0" err="1">
                <a:latin typeface="Arial" charset="0"/>
              </a:rPr>
              <a:t>học</a:t>
            </a:r>
            <a:r>
              <a:rPr lang="fr-FR" sz="2100" dirty="0">
                <a:latin typeface="Arial" charset="0"/>
              </a:rPr>
              <a:t>, </a:t>
            </a:r>
          </a:p>
          <a:p>
            <a:pPr algn="ctr">
              <a:defRPr/>
            </a:pPr>
            <a:r>
              <a:rPr lang="fr-FR" sz="2100">
                <a:latin typeface="Arial" charset="0"/>
              </a:rPr>
              <a:t>QP&amp;AN</a:t>
            </a:r>
            <a:endParaRPr lang="vi-VN" sz="2100" b="1" dirty="0">
              <a:latin typeface="Arial" charset="0"/>
            </a:endParaRPr>
          </a:p>
        </p:txBody>
      </p:sp>
      <p:sp>
        <p:nvSpPr>
          <p:cNvPr id="26" name="AutoShape 13">
            <a:extLst>
              <a:ext uri="{FF2B5EF4-FFF2-40B4-BE49-F238E27FC236}">
                <a16:creationId xmlns:a16="http://schemas.microsoft.com/office/drawing/2014/main" id="{E8E20F8E-CB1E-4B65-97C0-1822DCBD02CF}"/>
              </a:ext>
            </a:extLst>
          </p:cNvPr>
          <p:cNvSpPr>
            <a:spLocks noChangeArrowheads="1"/>
          </p:cNvSpPr>
          <p:nvPr/>
        </p:nvSpPr>
        <p:spPr bwMode="auto">
          <a:xfrm>
            <a:off x="228600" y="4222750"/>
            <a:ext cx="41910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sz="2100" dirty="0">
                <a:latin typeface="Arial" charset="0"/>
              </a:rPr>
              <a:t> C. </a:t>
            </a:r>
            <a:r>
              <a:rPr lang="fr-FR" sz="2100" dirty="0" err="1">
                <a:latin typeface="Arial" charset="0"/>
              </a:rPr>
              <a:t>Tổ</a:t>
            </a:r>
            <a:r>
              <a:rPr lang="fr-FR" sz="2100" dirty="0">
                <a:latin typeface="Arial" charset="0"/>
              </a:rPr>
              <a:t> </a:t>
            </a:r>
            <a:r>
              <a:rPr lang="fr-FR" sz="2100" dirty="0" err="1">
                <a:latin typeface="Arial" charset="0"/>
              </a:rPr>
              <a:t>chức</a:t>
            </a:r>
            <a:r>
              <a:rPr lang="fr-FR" sz="2100" dirty="0">
                <a:latin typeface="Arial" charset="0"/>
              </a:rPr>
              <a:t> </a:t>
            </a:r>
            <a:r>
              <a:rPr lang="fr-FR" sz="2100" dirty="0" err="1">
                <a:latin typeface="Arial" charset="0"/>
              </a:rPr>
              <a:t>biên</a:t>
            </a:r>
            <a:r>
              <a:rPr lang="fr-FR" sz="2100" dirty="0">
                <a:latin typeface="Arial" charset="0"/>
              </a:rPr>
              <a:t> </a:t>
            </a:r>
            <a:r>
              <a:rPr lang="fr-FR" sz="2100" dirty="0" err="1">
                <a:latin typeface="Arial" charset="0"/>
              </a:rPr>
              <a:t>chế</a:t>
            </a:r>
            <a:r>
              <a:rPr lang="fr-FR" sz="2100" dirty="0">
                <a:latin typeface="Arial" charset="0"/>
              </a:rPr>
              <a:t> </a:t>
            </a:r>
            <a:r>
              <a:rPr lang="fr-FR" sz="2100" dirty="0" err="1">
                <a:latin typeface="Arial" charset="0"/>
              </a:rPr>
              <a:t>và</a:t>
            </a:r>
            <a:r>
              <a:rPr lang="fr-FR" sz="2100" dirty="0">
                <a:latin typeface="Arial" charset="0"/>
              </a:rPr>
              <a:t> </a:t>
            </a:r>
            <a:r>
              <a:rPr lang="fr-FR" sz="2100" dirty="0" err="1">
                <a:latin typeface="Arial" charset="0"/>
              </a:rPr>
              <a:t>bố</a:t>
            </a:r>
            <a:r>
              <a:rPr lang="fr-FR" sz="2100" dirty="0">
                <a:latin typeface="Arial" charset="0"/>
              </a:rPr>
              <a:t> </a:t>
            </a:r>
            <a:r>
              <a:rPr lang="fr-FR" sz="2100" dirty="0" err="1">
                <a:latin typeface="Arial" charset="0"/>
              </a:rPr>
              <a:t>trí</a:t>
            </a:r>
            <a:endParaRPr lang="fr-FR" sz="2100" dirty="0">
              <a:latin typeface="Arial" charset="0"/>
            </a:endParaRPr>
          </a:p>
          <a:p>
            <a:pPr algn="ctr">
              <a:spcBef>
                <a:spcPts val="0"/>
              </a:spcBef>
              <a:defRPr/>
            </a:pPr>
            <a:r>
              <a:rPr lang="fr-FR" sz="2100" dirty="0" err="1">
                <a:latin typeface="Arial" charset="0"/>
              </a:rPr>
              <a:t>lực</a:t>
            </a:r>
            <a:r>
              <a:rPr lang="fr-FR" sz="2100" dirty="0">
                <a:latin typeface="Arial" charset="0"/>
              </a:rPr>
              <a:t> </a:t>
            </a:r>
            <a:r>
              <a:rPr lang="fr-FR" sz="2100" dirty="0" err="1">
                <a:latin typeface="Arial" charset="0"/>
              </a:rPr>
              <a:t>lượng</a:t>
            </a:r>
            <a:r>
              <a:rPr lang="fr-FR" sz="2100" dirty="0">
                <a:latin typeface="Arial" charset="0"/>
              </a:rPr>
              <a:t> </a:t>
            </a:r>
            <a:r>
              <a:rPr lang="fr-FR" sz="2100" dirty="0" err="1">
                <a:latin typeface="Arial" charset="0"/>
              </a:rPr>
              <a:t>vũ</a:t>
            </a:r>
            <a:r>
              <a:rPr lang="fr-FR" sz="2100" dirty="0">
                <a:latin typeface="Arial" charset="0"/>
              </a:rPr>
              <a:t> </a:t>
            </a:r>
            <a:r>
              <a:rPr lang="fr-FR" sz="2100" dirty="0" err="1">
                <a:latin typeface="Arial" charset="0"/>
              </a:rPr>
              <a:t>trang</a:t>
            </a:r>
            <a:r>
              <a:rPr lang="fr-FR" sz="2100" dirty="0">
                <a:latin typeface="Arial" charset="0"/>
              </a:rPr>
              <a:t> </a:t>
            </a:r>
            <a:r>
              <a:rPr lang="fr-FR" sz="2100" dirty="0" err="1">
                <a:latin typeface="Arial" charset="0"/>
              </a:rPr>
              <a:t>phải</a:t>
            </a:r>
            <a:r>
              <a:rPr lang="fr-FR" sz="2100" dirty="0">
                <a:latin typeface="Arial" charset="0"/>
              </a:rPr>
              <a:t> </a:t>
            </a:r>
            <a:r>
              <a:rPr lang="fr-FR" sz="2100" dirty="0" err="1">
                <a:latin typeface="Arial" charset="0"/>
              </a:rPr>
              <a:t>phù</a:t>
            </a:r>
            <a:r>
              <a:rPr lang="fr-FR" sz="2100" dirty="0">
                <a:latin typeface="Arial" charset="0"/>
              </a:rPr>
              <a:t> </a:t>
            </a:r>
            <a:r>
              <a:rPr lang="fr-FR" sz="2100" dirty="0" err="1">
                <a:latin typeface="Arial" charset="0"/>
              </a:rPr>
              <a:t>hợp</a:t>
            </a:r>
            <a:endParaRPr lang="fr-FR" sz="2100" dirty="0">
              <a:latin typeface="Arial" charset="0"/>
            </a:endParaRPr>
          </a:p>
          <a:p>
            <a:pPr algn="ctr">
              <a:spcBef>
                <a:spcPts val="0"/>
              </a:spcBef>
              <a:defRPr/>
            </a:pPr>
            <a:r>
              <a:rPr lang="fr-FR" sz="2100" dirty="0">
                <a:latin typeface="Arial" charset="0"/>
              </a:rPr>
              <a:t> </a:t>
            </a:r>
            <a:r>
              <a:rPr lang="fr-FR" sz="2100" dirty="0" err="1">
                <a:latin typeface="Arial" charset="0"/>
              </a:rPr>
              <a:t>với</a:t>
            </a:r>
            <a:r>
              <a:rPr lang="fr-FR" sz="2100" dirty="0">
                <a:latin typeface="Arial" charset="0"/>
              </a:rPr>
              <a:t> </a:t>
            </a:r>
            <a:r>
              <a:rPr lang="fr-FR" sz="2100" dirty="0" err="1">
                <a:latin typeface="Arial" charset="0"/>
              </a:rPr>
              <a:t>điều</a:t>
            </a:r>
            <a:r>
              <a:rPr lang="fr-FR" sz="2100" dirty="0">
                <a:latin typeface="Arial" charset="0"/>
              </a:rPr>
              <a:t> </a:t>
            </a:r>
            <a:r>
              <a:rPr lang="fr-FR" sz="2100" dirty="0" err="1">
                <a:latin typeface="Arial" charset="0"/>
              </a:rPr>
              <a:t>kiện</a:t>
            </a:r>
            <a:r>
              <a:rPr lang="fr-FR" sz="2100" dirty="0">
                <a:latin typeface="Arial" charset="0"/>
              </a:rPr>
              <a:t> </a:t>
            </a:r>
            <a:r>
              <a:rPr lang="fr-FR" sz="2100" dirty="0" err="1">
                <a:latin typeface="Arial" charset="0"/>
              </a:rPr>
              <a:t>kinh</a:t>
            </a:r>
            <a:r>
              <a:rPr lang="fr-FR" sz="2100" dirty="0">
                <a:latin typeface="Arial" charset="0"/>
              </a:rPr>
              <a:t> </a:t>
            </a:r>
            <a:r>
              <a:rPr lang="fr-FR" sz="2100" dirty="0" err="1">
                <a:latin typeface="Arial" charset="0"/>
              </a:rPr>
              <a:t>tế</a:t>
            </a:r>
            <a:r>
              <a:rPr lang="fr-FR" sz="2100" dirty="0">
                <a:latin typeface="Arial" charset="0"/>
              </a:rPr>
              <a:t> </a:t>
            </a:r>
            <a:r>
              <a:rPr lang="fr-FR" sz="2100" dirty="0" err="1">
                <a:latin typeface="Arial" charset="0"/>
              </a:rPr>
              <a:t>và</a:t>
            </a:r>
            <a:r>
              <a:rPr lang="fr-FR" sz="2100" dirty="0">
                <a:latin typeface="Arial" charset="0"/>
              </a:rPr>
              <a:t> </a:t>
            </a:r>
            <a:r>
              <a:rPr lang="fr-FR" sz="2100" dirty="0" err="1">
                <a:latin typeface="Arial" charset="0"/>
              </a:rPr>
              <a:t>yêu</a:t>
            </a:r>
            <a:r>
              <a:rPr lang="fr-FR" sz="2100" dirty="0">
                <a:latin typeface="Arial" charset="0"/>
              </a:rPr>
              <a:t> </a:t>
            </a:r>
          </a:p>
          <a:p>
            <a:pPr algn="ctr">
              <a:spcBef>
                <a:spcPts val="0"/>
              </a:spcBef>
              <a:defRPr/>
            </a:pPr>
            <a:r>
              <a:rPr lang="fr-FR" sz="2100" dirty="0" err="1">
                <a:latin typeface="Arial" charset="0"/>
              </a:rPr>
              <a:t>cầu</a:t>
            </a:r>
            <a:r>
              <a:rPr lang="fr-FR" sz="2100" dirty="0">
                <a:latin typeface="Arial" charset="0"/>
              </a:rPr>
              <a:t> </a:t>
            </a:r>
            <a:r>
              <a:rPr lang="fr-FR" sz="2100" dirty="0" err="1">
                <a:latin typeface="Arial" charset="0"/>
              </a:rPr>
              <a:t>bảo</a:t>
            </a:r>
            <a:r>
              <a:rPr lang="fr-FR" sz="2100" dirty="0">
                <a:latin typeface="Arial" charset="0"/>
              </a:rPr>
              <a:t> </a:t>
            </a:r>
            <a:r>
              <a:rPr lang="fr-FR" sz="2100" dirty="0" err="1">
                <a:latin typeface="Arial" charset="0"/>
              </a:rPr>
              <a:t>vệ</a:t>
            </a:r>
            <a:r>
              <a:rPr lang="fr-FR" sz="2100" dirty="0">
                <a:latin typeface="Arial" charset="0"/>
              </a:rPr>
              <a:t> </a:t>
            </a:r>
            <a:r>
              <a:rPr lang="fr-FR" sz="2100" dirty="0" err="1">
                <a:latin typeface="Arial" charset="0"/>
              </a:rPr>
              <a:t>Tổ</a:t>
            </a:r>
            <a:r>
              <a:rPr lang="fr-FR" sz="2100" dirty="0">
                <a:latin typeface="Arial" charset="0"/>
              </a:rPr>
              <a:t> </a:t>
            </a:r>
            <a:r>
              <a:rPr lang="fr-FR" sz="2100" dirty="0" err="1">
                <a:latin typeface="Arial" charset="0"/>
              </a:rPr>
              <a:t>quốc</a:t>
            </a:r>
            <a:endParaRPr lang="en-US" altLang="en-US" sz="2100" b="1" dirty="0">
              <a:latin typeface="Arial" charset="0"/>
            </a:endParaRPr>
          </a:p>
        </p:txBody>
      </p:sp>
      <p:sp>
        <p:nvSpPr>
          <p:cNvPr id="29" name="AutoShape 13">
            <a:extLst>
              <a:ext uri="{FF2B5EF4-FFF2-40B4-BE49-F238E27FC236}">
                <a16:creationId xmlns:a16="http://schemas.microsoft.com/office/drawing/2014/main" id="{8103C938-FFC0-4EC3-B3B3-61A936AE7202}"/>
              </a:ext>
            </a:extLst>
          </p:cNvPr>
          <p:cNvSpPr>
            <a:spLocks noChangeArrowheads="1"/>
          </p:cNvSpPr>
          <p:nvPr/>
        </p:nvSpPr>
        <p:spPr bwMode="auto">
          <a:xfrm>
            <a:off x="4660900" y="4222750"/>
            <a:ext cx="42545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100" dirty="0">
                <a:latin typeface="Arial" charset="0"/>
              </a:rPr>
              <a:t> D. Coi </a:t>
            </a:r>
            <a:r>
              <a:rPr lang="fr-FR" sz="2100" dirty="0" err="1">
                <a:latin typeface="Arial" charset="0"/>
              </a:rPr>
              <a:t>trọng</a:t>
            </a:r>
            <a:r>
              <a:rPr lang="fr-FR" sz="2100" dirty="0">
                <a:latin typeface="Arial" charset="0"/>
              </a:rPr>
              <a:t> </a:t>
            </a:r>
            <a:r>
              <a:rPr lang="fr-FR" sz="2100" dirty="0" err="1">
                <a:latin typeface="Arial" charset="0"/>
              </a:rPr>
              <a:t>giáo</a:t>
            </a:r>
            <a:r>
              <a:rPr lang="fr-FR" sz="2100" dirty="0">
                <a:latin typeface="Arial" charset="0"/>
              </a:rPr>
              <a:t> </a:t>
            </a:r>
            <a:r>
              <a:rPr lang="fr-FR" sz="2100" dirty="0" err="1">
                <a:latin typeface="Arial" charset="0"/>
              </a:rPr>
              <a:t>dục</a:t>
            </a:r>
            <a:r>
              <a:rPr lang="fr-FR" sz="2100" dirty="0">
                <a:latin typeface="Arial" charset="0"/>
              </a:rPr>
              <a:t> </a:t>
            </a:r>
            <a:r>
              <a:rPr lang="fr-FR" sz="2100" dirty="0" err="1">
                <a:latin typeface="Arial" charset="0"/>
              </a:rPr>
              <a:t>bồi</a:t>
            </a:r>
            <a:r>
              <a:rPr lang="fr-FR" sz="2100" dirty="0">
                <a:latin typeface="Arial" charset="0"/>
              </a:rPr>
              <a:t> </a:t>
            </a:r>
          </a:p>
          <a:p>
            <a:pPr algn="ctr">
              <a:defRPr/>
            </a:pPr>
            <a:r>
              <a:rPr lang="fr-FR" sz="2100" dirty="0" err="1">
                <a:latin typeface="Arial" charset="0"/>
              </a:rPr>
              <a:t>dưỡng</a:t>
            </a:r>
            <a:r>
              <a:rPr lang="fr-FR" sz="2100" dirty="0">
                <a:latin typeface="Arial" charset="0"/>
              </a:rPr>
              <a:t> </a:t>
            </a:r>
            <a:r>
              <a:rPr lang="fr-FR" sz="2100" dirty="0" err="1">
                <a:latin typeface="Arial" charset="0"/>
              </a:rPr>
              <a:t>nhân</a:t>
            </a:r>
            <a:r>
              <a:rPr lang="fr-FR" sz="2100" dirty="0">
                <a:latin typeface="Arial" charset="0"/>
              </a:rPr>
              <a:t> </a:t>
            </a:r>
            <a:r>
              <a:rPr lang="fr-FR" sz="2100" dirty="0" err="1">
                <a:latin typeface="Arial" charset="0"/>
              </a:rPr>
              <a:t>lực</a:t>
            </a:r>
            <a:r>
              <a:rPr lang="fr-FR" sz="2100" dirty="0">
                <a:latin typeface="Arial" charset="0"/>
              </a:rPr>
              <a:t>, </a:t>
            </a:r>
            <a:r>
              <a:rPr lang="fr-FR" sz="2100" dirty="0" err="1">
                <a:latin typeface="Arial" charset="0"/>
              </a:rPr>
              <a:t>đào</a:t>
            </a:r>
            <a:r>
              <a:rPr lang="fr-FR" sz="2100" dirty="0">
                <a:latin typeface="Arial" charset="0"/>
              </a:rPr>
              <a:t> </a:t>
            </a:r>
            <a:r>
              <a:rPr lang="fr-FR" sz="2100" err="1">
                <a:latin typeface="Arial" charset="0"/>
              </a:rPr>
              <a:t>tạo</a:t>
            </a:r>
            <a:r>
              <a:rPr lang="fr-FR" sz="2100">
                <a:latin typeface="Arial" charset="0"/>
              </a:rPr>
              <a:t> nhân tài</a:t>
            </a:r>
          </a:p>
          <a:p>
            <a:pPr algn="ctr">
              <a:defRPr/>
            </a:pPr>
            <a:r>
              <a:rPr lang="fr-FR" sz="2100">
                <a:latin typeface="Arial" charset="0"/>
              </a:rPr>
              <a:t>của </a:t>
            </a:r>
            <a:r>
              <a:rPr lang="fr-FR" sz="2100" dirty="0" err="1">
                <a:latin typeface="Arial" charset="0"/>
              </a:rPr>
              <a:t>đất</a:t>
            </a:r>
            <a:r>
              <a:rPr lang="fr-FR" sz="2100" dirty="0">
                <a:latin typeface="Arial" charset="0"/>
              </a:rPr>
              <a:t> </a:t>
            </a:r>
            <a:r>
              <a:rPr lang="fr-FR" sz="2100" dirty="0" err="1">
                <a:latin typeface="Arial" charset="0"/>
              </a:rPr>
              <a:t>nước</a:t>
            </a:r>
            <a:r>
              <a:rPr lang="fr-FR" sz="2100" dirty="0">
                <a:latin typeface="Arial" charset="0"/>
              </a:rPr>
              <a:t>, </a:t>
            </a:r>
            <a:r>
              <a:rPr lang="fr-FR" sz="2100" dirty="0" err="1">
                <a:latin typeface="Arial" charset="0"/>
              </a:rPr>
              <a:t>đáp</a:t>
            </a:r>
            <a:r>
              <a:rPr lang="fr-FR" sz="2100" dirty="0">
                <a:latin typeface="Arial" charset="0"/>
              </a:rPr>
              <a:t> </a:t>
            </a:r>
            <a:r>
              <a:rPr lang="fr-FR" sz="2100" err="1">
                <a:latin typeface="Arial" charset="0"/>
              </a:rPr>
              <a:t>ứng</a:t>
            </a:r>
            <a:r>
              <a:rPr lang="fr-FR" sz="2100">
                <a:latin typeface="Arial" charset="0"/>
              </a:rPr>
              <a:t> yêu cầu</a:t>
            </a:r>
            <a:endParaRPr lang="fr-FR" sz="2100" dirty="0">
              <a:latin typeface="Arial" charset="0"/>
            </a:endParaRPr>
          </a:p>
          <a:p>
            <a:pPr algn="ctr">
              <a:defRPr/>
            </a:pPr>
            <a:r>
              <a:rPr lang="fr-FR" sz="2100">
                <a:latin typeface="Arial" charset="0"/>
              </a:rPr>
              <a:t>xây </a:t>
            </a:r>
            <a:r>
              <a:rPr lang="fr-FR" sz="2100" dirty="0" err="1">
                <a:latin typeface="Arial" charset="0"/>
              </a:rPr>
              <a:t>dựng</a:t>
            </a:r>
            <a:r>
              <a:rPr lang="fr-FR" sz="2100" dirty="0">
                <a:latin typeface="Arial" charset="0"/>
              </a:rPr>
              <a:t> </a:t>
            </a:r>
            <a:r>
              <a:rPr lang="fr-FR" sz="2100" err="1">
                <a:latin typeface="Arial" charset="0"/>
              </a:rPr>
              <a:t>phát</a:t>
            </a:r>
            <a:r>
              <a:rPr lang="fr-FR" sz="2100">
                <a:latin typeface="Arial" charset="0"/>
              </a:rPr>
              <a:t> triển KTXH</a:t>
            </a:r>
            <a:endParaRPr lang="vi-VN" sz="2100" b="1" dirty="0">
              <a:latin typeface="Arial" charset="0"/>
            </a:endParaRPr>
          </a:p>
        </p:txBody>
      </p:sp>
      <p:sp>
        <p:nvSpPr>
          <p:cNvPr id="32" name="Rectangle: Rounded Corners 31">
            <a:extLst>
              <a:ext uri="{FF2B5EF4-FFF2-40B4-BE49-F238E27FC236}">
                <a16:creationId xmlns:a16="http://schemas.microsoft.com/office/drawing/2014/main" id="{4762D183-82E7-402A-B8EB-3D3063FCF53D}"/>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28"/>
                                        </p:tgtEl>
                                        <p:attrNameLst>
                                          <p:attrName>style.color</p:attrName>
                                        </p:attrNameLst>
                                      </p:cBhvr>
                                      <p:by>
                                        <p:hsl h="-7200000" s="0" l="0"/>
                                      </p:by>
                                    </p:animClr>
                                    <p:animClr clrSpc="hsl" dir="cw">
                                      <p:cBhvr>
                                        <p:cTn id="30" dur="500" fill="hold"/>
                                        <p:tgtEl>
                                          <p:spTgt spid="28"/>
                                        </p:tgtEl>
                                        <p:attrNameLst>
                                          <p:attrName>fillcolor</p:attrName>
                                        </p:attrNameLst>
                                      </p:cBhvr>
                                      <p:by>
                                        <p:hsl h="-7200000" s="0" l="0"/>
                                      </p:by>
                                    </p:animClr>
                                    <p:animClr clrSpc="hsl" dir="cw">
                                      <p:cBhvr>
                                        <p:cTn id="31" dur="500" fill="hold"/>
                                        <p:tgtEl>
                                          <p:spTgt spid="28"/>
                                        </p:tgtEl>
                                        <p:attrNameLst>
                                          <p:attrName>stroke.color</p:attrName>
                                        </p:attrNameLst>
                                      </p:cBhvr>
                                      <p:by>
                                        <p:hsl h="-7200000" s="0" l="0"/>
                                      </p:by>
                                    </p:animClr>
                                    <p:set>
                                      <p:cBhvr>
                                        <p:cTn id="32" dur="500" fill="hold"/>
                                        <p:tgtEl>
                                          <p:spTgt spid="28"/>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8" grpId="1" animBg="1"/>
      <p:bldP spid="30" grpId="0" animBg="1"/>
      <p:bldP spid="26"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1813F3F6-34BC-44DF-9C87-EAB1707147DC}"/>
              </a:ext>
            </a:extLst>
          </p:cNvPr>
          <p:cNvSpPr txBox="1">
            <a:spLocks noChangeArrowheads="1"/>
          </p:cNvSpPr>
          <p:nvPr/>
        </p:nvSpPr>
        <p:spPr bwMode="auto">
          <a:xfrm>
            <a:off x="1503363" y="102235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800"/>
              <a:t>Ông cha ta xưa kia đã thực hiện kế sách</a:t>
            </a:r>
          </a:p>
          <a:p>
            <a:pPr algn="ctr"/>
            <a:r>
              <a:rPr lang="fr-FR" altLang="en-US" sz="2800"/>
              <a:t>“động vi binh, tĩnh vi dân” nghĩa là:</a:t>
            </a:r>
            <a:endParaRPr lang="en-US" altLang="en-US" sz="2800"/>
          </a:p>
        </p:txBody>
      </p:sp>
      <p:sp>
        <p:nvSpPr>
          <p:cNvPr id="65541" name="AutoShape 5">
            <a:extLst>
              <a:ext uri="{FF2B5EF4-FFF2-40B4-BE49-F238E27FC236}">
                <a16:creationId xmlns:a16="http://schemas.microsoft.com/office/drawing/2014/main" id="{E5EA3E8C-E835-4B66-8118-040698CAC1BD}"/>
              </a:ext>
            </a:extLst>
          </p:cNvPr>
          <p:cNvSpPr>
            <a:spLocks noChangeArrowheads="1"/>
          </p:cNvSpPr>
          <p:nvPr/>
        </p:nvSpPr>
        <p:spPr bwMode="auto">
          <a:xfrm>
            <a:off x="228600" y="4254500"/>
            <a:ext cx="4191000" cy="1498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C. Khi </a:t>
            </a:r>
            <a:r>
              <a:rPr lang="fr-FR" sz="2400" dirty="0" err="1">
                <a:latin typeface="Arial" charset="0"/>
              </a:rPr>
              <a:t>có</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tranh</a:t>
            </a:r>
            <a:r>
              <a:rPr lang="fr-FR" sz="2400" dirty="0">
                <a:latin typeface="Arial" charset="0"/>
              </a:rPr>
              <a:t> là </a:t>
            </a:r>
          </a:p>
          <a:p>
            <a:pPr algn="ctr">
              <a:defRPr/>
            </a:pPr>
            <a:r>
              <a:rPr lang="fr-FR" sz="2400" dirty="0" err="1">
                <a:latin typeface="Arial" charset="0"/>
              </a:rPr>
              <a:t>người</a:t>
            </a:r>
            <a:r>
              <a:rPr lang="fr-FR" sz="2400" dirty="0">
                <a:latin typeface="Arial" charset="0"/>
              </a:rPr>
              <a:t> </a:t>
            </a:r>
            <a:r>
              <a:rPr lang="fr-FR" sz="2400" dirty="0" err="1">
                <a:latin typeface="Arial" charset="0"/>
              </a:rPr>
              <a:t>lính</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đấu</a:t>
            </a:r>
            <a:r>
              <a:rPr lang="fr-FR" sz="2400" dirty="0">
                <a:latin typeface="Arial" charset="0"/>
              </a:rPr>
              <a:t>, </a:t>
            </a:r>
          </a:p>
          <a:p>
            <a:pPr algn="ctr">
              <a:defRPr/>
            </a:pPr>
            <a:r>
              <a:rPr lang="fr-FR" sz="2400" dirty="0" err="1">
                <a:latin typeface="Arial" charset="0"/>
              </a:rPr>
              <a:t>đất</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hòa</a:t>
            </a:r>
            <a:r>
              <a:rPr lang="fr-FR" sz="2400" dirty="0">
                <a:latin typeface="Arial" charset="0"/>
              </a:rPr>
              <a:t> </a:t>
            </a:r>
            <a:r>
              <a:rPr lang="fr-FR" sz="2400" dirty="0" err="1">
                <a:latin typeface="Arial" charset="0"/>
              </a:rPr>
              <a:t>bình</a:t>
            </a:r>
            <a:r>
              <a:rPr lang="fr-FR" sz="2400" dirty="0">
                <a:latin typeface="Arial" charset="0"/>
              </a:rPr>
              <a:t> là </a:t>
            </a:r>
            <a:r>
              <a:rPr lang="fr-FR" sz="2400" dirty="0" err="1">
                <a:latin typeface="Arial" charset="0"/>
              </a:rPr>
              <a:t>người</a:t>
            </a:r>
            <a:endParaRPr lang="fr-FR" sz="2400" dirty="0">
              <a:latin typeface="Arial" charset="0"/>
            </a:endParaRPr>
          </a:p>
          <a:p>
            <a:pPr algn="ctr">
              <a:defRPr/>
            </a:pPr>
            <a:r>
              <a:rPr lang="fr-FR" sz="2400" dirty="0">
                <a:latin typeface="Arial" charset="0"/>
              </a:rPr>
              <a:t> </a:t>
            </a:r>
            <a:r>
              <a:rPr lang="fr-FR" sz="2400" dirty="0" err="1">
                <a:latin typeface="Arial" charset="0"/>
              </a:rPr>
              <a:t>dân</a:t>
            </a:r>
            <a:r>
              <a:rPr lang="fr-FR" sz="2400" dirty="0">
                <a:latin typeface="Arial" charset="0"/>
              </a:rPr>
              <a:t> </a:t>
            </a: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r>
              <a:rPr lang="fr-FR" sz="2400" dirty="0" err="1">
                <a:latin typeface="Arial" charset="0"/>
              </a:rPr>
              <a:t>kinh</a:t>
            </a:r>
            <a:r>
              <a:rPr lang="fr-FR" sz="2400" dirty="0">
                <a:latin typeface="Arial" charset="0"/>
              </a:rPr>
              <a:t> </a:t>
            </a:r>
            <a:r>
              <a:rPr lang="fr-FR" sz="2400" dirty="0" err="1">
                <a:latin typeface="Arial" charset="0"/>
              </a:rPr>
              <a:t>tế</a:t>
            </a:r>
            <a:endParaRPr lang="en-US" sz="2400" dirty="0">
              <a:latin typeface="Arial" charset="0"/>
            </a:endParaRPr>
          </a:p>
        </p:txBody>
      </p:sp>
      <p:sp>
        <p:nvSpPr>
          <p:cNvPr id="65549" name="AutoShape 13">
            <a:extLst>
              <a:ext uri="{FF2B5EF4-FFF2-40B4-BE49-F238E27FC236}">
                <a16:creationId xmlns:a16="http://schemas.microsoft.com/office/drawing/2014/main" id="{78A10F85-937B-47AE-9940-C7A58F84E4F9}"/>
              </a:ext>
            </a:extLst>
          </p:cNvPr>
          <p:cNvSpPr>
            <a:spLocks noChangeArrowheads="1"/>
          </p:cNvSpPr>
          <p:nvPr/>
        </p:nvSpPr>
        <p:spPr bwMode="auto">
          <a:xfrm>
            <a:off x="4648200" y="2338388"/>
            <a:ext cx="42672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B. Khi </a:t>
            </a:r>
            <a:r>
              <a:rPr lang="fr-FR" sz="2400" dirty="0" err="1">
                <a:latin typeface="Arial" charset="0"/>
              </a:rPr>
              <a:t>đất</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bình</a:t>
            </a:r>
            <a:r>
              <a:rPr lang="fr-FR" sz="2400" dirty="0">
                <a:latin typeface="Arial" charset="0"/>
              </a:rPr>
              <a:t> </a:t>
            </a:r>
          </a:p>
          <a:p>
            <a:pPr algn="ctr">
              <a:defRPr/>
            </a:pPr>
            <a:r>
              <a:rPr lang="fr-FR" sz="2400" dirty="0" err="1">
                <a:latin typeface="Arial" charset="0"/>
              </a:rPr>
              <a:t>yên</a:t>
            </a:r>
            <a:r>
              <a:rPr lang="fr-FR" sz="2400" dirty="0">
                <a:latin typeface="Arial" charset="0"/>
              </a:rPr>
              <a:t> </a:t>
            </a:r>
            <a:r>
              <a:rPr lang="fr-FR" sz="2400" dirty="0" err="1">
                <a:latin typeface="Arial" charset="0"/>
              </a:rPr>
              <a:t>người</a:t>
            </a:r>
            <a:r>
              <a:rPr lang="fr-FR" sz="2400" dirty="0">
                <a:latin typeface="Arial" charset="0"/>
              </a:rPr>
              <a:t> </a:t>
            </a:r>
            <a:r>
              <a:rPr lang="fr-FR" sz="2400" dirty="0" err="1">
                <a:latin typeface="Arial" charset="0"/>
              </a:rPr>
              <a:t>dân</a:t>
            </a:r>
            <a:r>
              <a:rPr lang="fr-FR" sz="2400" dirty="0">
                <a:latin typeface="Arial" charset="0"/>
              </a:rPr>
              <a:t> </a:t>
            </a:r>
            <a:r>
              <a:rPr lang="fr-FR" sz="2400" dirty="0" err="1">
                <a:latin typeface="Arial" charset="0"/>
              </a:rPr>
              <a:t>luôn</a:t>
            </a:r>
            <a:r>
              <a:rPr lang="fr-FR" sz="2400" dirty="0">
                <a:latin typeface="Arial" charset="0"/>
              </a:rPr>
              <a:t> </a:t>
            </a:r>
            <a:r>
              <a:rPr lang="fr-FR" sz="2400" dirty="0" err="1">
                <a:latin typeface="Arial" charset="0"/>
              </a:rPr>
              <a:t>làm</a:t>
            </a:r>
            <a:endParaRPr lang="fr-FR" sz="2400" dirty="0">
              <a:latin typeface="Arial" charset="0"/>
            </a:endParaRPr>
          </a:p>
          <a:p>
            <a:pPr algn="ctr">
              <a:defRPr/>
            </a:pPr>
            <a:r>
              <a:rPr lang="fr-FR" sz="2400" dirty="0">
                <a:latin typeface="Arial" charset="0"/>
              </a:rPr>
              <a:t> </a:t>
            </a:r>
            <a:r>
              <a:rPr lang="fr-FR" sz="2400" dirty="0" err="1">
                <a:latin typeface="Arial" charset="0"/>
              </a:rPr>
              <a:t>người</a:t>
            </a:r>
            <a:r>
              <a:rPr lang="fr-FR" sz="2400" dirty="0">
                <a:latin typeface="Arial" charset="0"/>
              </a:rPr>
              <a:t> </a:t>
            </a:r>
            <a:r>
              <a:rPr lang="fr-FR" sz="2400" dirty="0" err="1">
                <a:latin typeface="Arial" charset="0"/>
              </a:rPr>
              <a:t>lính</a:t>
            </a:r>
            <a:r>
              <a:rPr lang="fr-FR" sz="2400" dirty="0">
                <a:latin typeface="Arial" charset="0"/>
              </a:rPr>
              <a:t> </a:t>
            </a:r>
            <a:r>
              <a:rPr lang="fr-FR" sz="2400" dirty="0" err="1">
                <a:latin typeface="Arial" charset="0"/>
              </a:rPr>
              <a:t>sẵn</a:t>
            </a:r>
            <a:r>
              <a:rPr lang="fr-FR" sz="2400" dirty="0">
                <a:latin typeface="Arial" charset="0"/>
              </a:rPr>
              <a:t> </a:t>
            </a:r>
            <a:r>
              <a:rPr lang="fr-FR" sz="2400" dirty="0" err="1">
                <a:latin typeface="Arial" charset="0"/>
              </a:rPr>
              <a:t>sàng</a:t>
            </a:r>
            <a:r>
              <a:rPr lang="fr-FR" sz="2400" dirty="0">
                <a:latin typeface="Arial" charset="0"/>
              </a:rPr>
              <a:t> </a:t>
            </a:r>
          </a:p>
          <a:p>
            <a:pPr algn="ctr">
              <a:defRPr/>
            </a:pPr>
            <a:r>
              <a:rPr lang="fr-FR" sz="2400" dirty="0" err="1">
                <a:latin typeface="Arial" charset="0"/>
              </a:rPr>
              <a:t>chiến</a:t>
            </a:r>
            <a:r>
              <a:rPr lang="fr-FR" sz="2400" dirty="0">
                <a:latin typeface="Arial" charset="0"/>
              </a:rPr>
              <a:t> </a:t>
            </a:r>
            <a:r>
              <a:rPr lang="fr-FR" sz="2400" dirty="0" err="1">
                <a:latin typeface="Arial" charset="0"/>
              </a:rPr>
              <a:t>đấu</a:t>
            </a:r>
            <a:endParaRPr lang="vi-VN" sz="2400" b="1" dirty="0">
              <a:latin typeface="Arial" charset="0"/>
            </a:endParaRPr>
          </a:p>
        </p:txBody>
      </p:sp>
      <p:sp>
        <p:nvSpPr>
          <p:cNvPr id="26" name="AutoShape 13">
            <a:extLst>
              <a:ext uri="{FF2B5EF4-FFF2-40B4-BE49-F238E27FC236}">
                <a16:creationId xmlns:a16="http://schemas.microsoft.com/office/drawing/2014/main" id="{9BEE6695-08C2-4E86-8CE1-0E7CDAEFF226}"/>
              </a:ext>
            </a:extLst>
          </p:cNvPr>
          <p:cNvSpPr>
            <a:spLocks noChangeArrowheads="1"/>
          </p:cNvSpPr>
          <p:nvPr/>
        </p:nvSpPr>
        <p:spPr bwMode="auto">
          <a:xfrm>
            <a:off x="228600" y="2338388"/>
            <a:ext cx="41910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A. Khi </a:t>
            </a:r>
            <a:r>
              <a:rPr lang="fr-FR" sz="2400" dirty="0" err="1">
                <a:latin typeface="Arial" charset="0"/>
              </a:rPr>
              <a:t>đất</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có</a:t>
            </a:r>
            <a:r>
              <a:rPr lang="fr-FR" sz="2400" dirty="0">
                <a:latin typeface="Arial" charset="0"/>
              </a:rPr>
              <a:t> </a:t>
            </a:r>
            <a:r>
              <a:rPr lang="fr-FR" sz="2400" dirty="0" err="1">
                <a:latin typeface="Arial" charset="0"/>
              </a:rPr>
              <a:t>loạn</a:t>
            </a:r>
            <a:endParaRPr lang="fr-FR" sz="2400" dirty="0">
              <a:latin typeface="Arial" charset="0"/>
            </a:endParaRPr>
          </a:p>
          <a:p>
            <a:pPr algn="ctr">
              <a:defRPr/>
            </a:pPr>
            <a:r>
              <a:rPr lang="fr-FR" sz="2400" dirty="0">
                <a:latin typeface="Arial" charset="0"/>
              </a:rPr>
              <a:t> </a:t>
            </a:r>
            <a:r>
              <a:rPr lang="fr-FR" sz="2400" dirty="0" err="1">
                <a:latin typeface="Arial" charset="0"/>
              </a:rPr>
              <a:t>người</a:t>
            </a:r>
            <a:r>
              <a:rPr lang="fr-FR" sz="2400" dirty="0">
                <a:latin typeface="Arial" charset="0"/>
              </a:rPr>
              <a:t> </a:t>
            </a:r>
            <a:r>
              <a:rPr lang="fr-FR" sz="2400" dirty="0" err="1">
                <a:latin typeface="Arial" charset="0"/>
              </a:rPr>
              <a:t>lính</a:t>
            </a:r>
            <a:r>
              <a:rPr lang="fr-FR" sz="2400" dirty="0">
                <a:latin typeface="Arial" charset="0"/>
              </a:rPr>
              <a:t> </a:t>
            </a:r>
            <a:r>
              <a:rPr lang="fr-FR" sz="2400" dirty="0" err="1">
                <a:latin typeface="Arial" charset="0"/>
              </a:rPr>
              <a:t>cũng</a:t>
            </a:r>
            <a:r>
              <a:rPr lang="fr-FR" sz="2400" dirty="0">
                <a:latin typeface="Arial" charset="0"/>
              </a:rPr>
              <a:t> </a:t>
            </a:r>
            <a:r>
              <a:rPr lang="fr-FR" sz="2400" dirty="0" err="1">
                <a:latin typeface="Arial" charset="0"/>
              </a:rPr>
              <a:t>làm</a:t>
            </a:r>
            <a:r>
              <a:rPr lang="fr-FR" sz="2400" dirty="0">
                <a:latin typeface="Arial" charset="0"/>
              </a:rPr>
              <a:t> </a:t>
            </a:r>
            <a:r>
              <a:rPr lang="fr-FR" sz="2400" dirty="0" err="1">
                <a:latin typeface="Arial" charset="0"/>
              </a:rPr>
              <a:t>người</a:t>
            </a:r>
            <a:endParaRPr lang="fr-FR" sz="2400" dirty="0">
              <a:latin typeface="Arial" charset="0"/>
            </a:endParaRPr>
          </a:p>
          <a:p>
            <a:pPr algn="ctr">
              <a:defRPr/>
            </a:pPr>
            <a:r>
              <a:rPr lang="fr-FR" sz="2400" dirty="0">
                <a:latin typeface="Arial" charset="0"/>
              </a:rPr>
              <a:t> </a:t>
            </a:r>
            <a:r>
              <a:rPr lang="fr-FR" sz="2400" dirty="0" err="1">
                <a:latin typeface="Arial" charset="0"/>
              </a:rPr>
              <a:t>dân</a:t>
            </a:r>
            <a:r>
              <a:rPr lang="fr-FR" sz="2400" dirty="0">
                <a:latin typeface="Arial" charset="0"/>
              </a:rPr>
              <a:t> </a:t>
            </a: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r>
              <a:rPr lang="fr-FR" sz="2400" dirty="0" err="1">
                <a:latin typeface="Arial" charset="0"/>
              </a:rPr>
              <a:t>kinh</a:t>
            </a:r>
            <a:r>
              <a:rPr lang="fr-FR" sz="2400" dirty="0">
                <a:latin typeface="Arial" charset="0"/>
              </a:rPr>
              <a:t> </a:t>
            </a:r>
            <a:r>
              <a:rPr lang="fr-FR" sz="2400" dirty="0" err="1">
                <a:latin typeface="Arial" charset="0"/>
              </a:rPr>
              <a:t>tế</a:t>
            </a:r>
            <a:endParaRPr lang="vi-VN" sz="2400" b="1" dirty="0">
              <a:latin typeface="Arial" charset="0"/>
            </a:endParaRPr>
          </a:p>
        </p:txBody>
      </p:sp>
      <p:sp>
        <p:nvSpPr>
          <p:cNvPr id="27" name="AutoShape 13">
            <a:extLst>
              <a:ext uri="{FF2B5EF4-FFF2-40B4-BE49-F238E27FC236}">
                <a16:creationId xmlns:a16="http://schemas.microsoft.com/office/drawing/2014/main" id="{4EAFF24A-FDB8-44F1-A387-F49C33F9EE2B}"/>
              </a:ext>
            </a:extLst>
          </p:cNvPr>
          <p:cNvSpPr>
            <a:spLocks noChangeArrowheads="1"/>
          </p:cNvSpPr>
          <p:nvPr/>
        </p:nvSpPr>
        <p:spPr bwMode="auto">
          <a:xfrm>
            <a:off x="4648200" y="4254500"/>
            <a:ext cx="4267200" cy="1498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Khi </a:t>
            </a:r>
            <a:r>
              <a:rPr lang="fr-FR" sz="2400" dirty="0" err="1">
                <a:latin typeface="Arial" charset="0"/>
              </a:rPr>
              <a:t>đất</a:t>
            </a:r>
            <a:r>
              <a:rPr lang="fr-FR" sz="2400" dirty="0">
                <a:latin typeface="Arial" charset="0"/>
              </a:rPr>
              <a:t> </a:t>
            </a:r>
            <a:r>
              <a:rPr lang="fr-FR" sz="2400" dirty="0" err="1">
                <a:latin typeface="Arial" charset="0"/>
              </a:rPr>
              <a:t>nước</a:t>
            </a:r>
            <a:r>
              <a:rPr lang="fr-FR" sz="2400" dirty="0">
                <a:latin typeface="Arial" charset="0"/>
              </a:rPr>
              <a:t> </a:t>
            </a:r>
            <a:r>
              <a:rPr lang="fr-FR" sz="2400" dirty="0" err="1">
                <a:latin typeface="Arial" charset="0"/>
              </a:rPr>
              <a:t>chiến</a:t>
            </a:r>
            <a:r>
              <a:rPr lang="fr-FR" sz="2400" dirty="0">
                <a:latin typeface="Arial" charset="0"/>
              </a:rPr>
              <a:t> </a:t>
            </a:r>
          </a:p>
          <a:p>
            <a:pPr algn="ctr">
              <a:defRPr/>
            </a:pPr>
            <a:r>
              <a:rPr lang="fr-FR" sz="2400" dirty="0" err="1">
                <a:latin typeface="Arial" charset="0"/>
              </a:rPr>
              <a:t>tranh</a:t>
            </a:r>
            <a:r>
              <a:rPr lang="fr-FR" sz="2400" dirty="0">
                <a:latin typeface="Arial" charset="0"/>
              </a:rPr>
              <a:t> </a:t>
            </a:r>
            <a:r>
              <a:rPr lang="fr-FR" sz="2400" dirty="0" err="1">
                <a:latin typeface="Arial" charset="0"/>
              </a:rPr>
              <a:t>hoặc</a:t>
            </a:r>
            <a:r>
              <a:rPr lang="fr-FR" sz="2400" dirty="0">
                <a:latin typeface="Arial" charset="0"/>
              </a:rPr>
              <a:t> </a:t>
            </a:r>
            <a:r>
              <a:rPr lang="fr-FR" sz="2400" dirty="0" err="1">
                <a:latin typeface="Arial" charset="0"/>
              </a:rPr>
              <a:t>hòa</a:t>
            </a:r>
            <a:r>
              <a:rPr lang="fr-FR" sz="2400" dirty="0">
                <a:latin typeface="Arial" charset="0"/>
              </a:rPr>
              <a:t> </a:t>
            </a:r>
            <a:r>
              <a:rPr lang="fr-FR" sz="2400" dirty="0" err="1">
                <a:latin typeface="Arial" charset="0"/>
              </a:rPr>
              <a:t>bình</a:t>
            </a:r>
            <a:r>
              <a:rPr lang="fr-FR" sz="2400" dirty="0">
                <a:latin typeface="Arial" charset="0"/>
              </a:rPr>
              <a:t> </a:t>
            </a:r>
            <a:r>
              <a:rPr lang="fr-FR" sz="2400" dirty="0" err="1">
                <a:latin typeface="Arial" charset="0"/>
              </a:rPr>
              <a:t>mọi</a:t>
            </a:r>
            <a:endParaRPr lang="fr-FR" sz="2400" dirty="0">
              <a:latin typeface="Arial" charset="0"/>
            </a:endParaRPr>
          </a:p>
          <a:p>
            <a:pPr algn="ctr">
              <a:defRPr/>
            </a:pPr>
            <a:r>
              <a:rPr lang="fr-FR" sz="2400" dirty="0">
                <a:latin typeface="Arial" charset="0"/>
              </a:rPr>
              <a:t> </a:t>
            </a:r>
            <a:r>
              <a:rPr lang="fr-FR" sz="2400" dirty="0" err="1">
                <a:latin typeface="Arial" charset="0"/>
              </a:rPr>
              <a:t>người</a:t>
            </a:r>
            <a:r>
              <a:rPr lang="fr-FR" sz="2400" dirty="0">
                <a:latin typeface="Arial" charset="0"/>
              </a:rPr>
              <a:t> </a:t>
            </a:r>
            <a:r>
              <a:rPr lang="fr-FR" sz="2400" dirty="0" err="1">
                <a:latin typeface="Arial" charset="0"/>
              </a:rPr>
              <a:t>đều</a:t>
            </a:r>
            <a:r>
              <a:rPr lang="fr-FR" sz="2400" dirty="0">
                <a:latin typeface="Arial" charset="0"/>
              </a:rPr>
              <a:t> </a:t>
            </a:r>
            <a:r>
              <a:rPr lang="fr-FR" sz="2400" dirty="0" err="1">
                <a:latin typeface="Arial" charset="0"/>
              </a:rPr>
              <a:t>phải</a:t>
            </a:r>
            <a:r>
              <a:rPr lang="fr-FR" sz="2400" dirty="0">
                <a:latin typeface="Arial" charset="0"/>
              </a:rPr>
              <a:t> </a:t>
            </a:r>
            <a:r>
              <a:rPr lang="fr-FR" sz="2400" dirty="0" err="1">
                <a:latin typeface="Arial" charset="0"/>
              </a:rPr>
              <a:t>làm</a:t>
            </a:r>
            <a:r>
              <a:rPr lang="fr-FR" sz="2400" dirty="0">
                <a:latin typeface="Arial" charset="0"/>
              </a:rPr>
              <a:t> </a:t>
            </a:r>
            <a:r>
              <a:rPr lang="fr-FR" sz="2400" dirty="0" err="1">
                <a:latin typeface="Arial" charset="0"/>
              </a:rPr>
              <a:t>người</a:t>
            </a:r>
            <a:endParaRPr lang="fr-FR" sz="2400" dirty="0">
              <a:latin typeface="Arial" charset="0"/>
            </a:endParaRPr>
          </a:p>
          <a:p>
            <a:pPr algn="ctr">
              <a:defRPr/>
            </a:pPr>
            <a:r>
              <a:rPr lang="fr-FR" sz="2400" dirty="0">
                <a:latin typeface="Arial" charset="0"/>
              </a:rPr>
              <a:t> </a:t>
            </a:r>
            <a:r>
              <a:rPr lang="fr-FR" sz="2400" dirty="0" err="1">
                <a:latin typeface="Arial" charset="0"/>
              </a:rPr>
              <a:t>dân</a:t>
            </a:r>
            <a:r>
              <a:rPr lang="fr-FR" sz="2400" dirty="0">
                <a:latin typeface="Arial" charset="0"/>
              </a:rPr>
              <a:t> </a:t>
            </a:r>
            <a:r>
              <a:rPr lang="fr-FR" sz="2400" dirty="0" err="1">
                <a:latin typeface="Arial" charset="0"/>
              </a:rPr>
              <a:t>và</a:t>
            </a:r>
            <a:r>
              <a:rPr lang="fr-FR" sz="2400" dirty="0">
                <a:latin typeface="Arial" charset="0"/>
              </a:rPr>
              <a:t> </a:t>
            </a:r>
            <a:r>
              <a:rPr lang="fr-FR" sz="2400" dirty="0" err="1">
                <a:latin typeface="Arial" charset="0"/>
              </a:rPr>
              <a:t>người</a:t>
            </a:r>
            <a:r>
              <a:rPr lang="fr-FR" sz="2400" dirty="0">
                <a:latin typeface="Arial" charset="0"/>
              </a:rPr>
              <a:t> </a:t>
            </a:r>
            <a:r>
              <a:rPr lang="fr-FR" sz="2400" dirty="0" err="1">
                <a:latin typeface="Arial" charset="0"/>
              </a:rPr>
              <a:t>lính</a:t>
            </a:r>
            <a:endParaRPr lang="vi-VN" sz="2400" b="1" dirty="0">
              <a:latin typeface="Arial" charset="0"/>
            </a:endParaRPr>
          </a:p>
        </p:txBody>
      </p:sp>
      <p:sp>
        <p:nvSpPr>
          <p:cNvPr id="29" name="Rectangle: Rounded Corners 28">
            <a:extLst>
              <a:ext uri="{FF2B5EF4-FFF2-40B4-BE49-F238E27FC236}">
                <a16:creationId xmlns:a16="http://schemas.microsoft.com/office/drawing/2014/main" id="{4BABF0A0-63DD-4B58-8C4D-18323718F95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E940217B-9040-4598-AE58-EF84CAC8D395}"/>
              </a:ext>
            </a:extLst>
          </p:cNvPr>
          <p:cNvSpPr txBox="1">
            <a:spLocks noChangeArrowheads="1"/>
          </p:cNvSpPr>
          <p:nvPr/>
        </p:nvSpPr>
        <p:spPr bwMode="auto">
          <a:xfrm>
            <a:off x="1600200" y="1001713"/>
            <a:ext cx="7010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800"/>
              <a:t>Kinh tế quyết định đến QP&amp;AN,</a:t>
            </a:r>
            <a:endParaRPr lang="vi-VN" altLang="en-US" sz="2800"/>
          </a:p>
          <a:p>
            <a:pPr algn="ctr">
              <a:spcBef>
                <a:spcPct val="20000"/>
              </a:spcBef>
            </a:pPr>
            <a:r>
              <a:rPr lang="fr-FR" altLang="en-US" sz="2800"/>
              <a:t>trong đó có nội dung:</a:t>
            </a:r>
            <a:endParaRPr lang="en-US" altLang="en-US" sz="2800"/>
          </a:p>
        </p:txBody>
      </p:sp>
      <p:sp>
        <p:nvSpPr>
          <p:cNvPr id="65541" name="AutoShape 5">
            <a:extLst>
              <a:ext uri="{FF2B5EF4-FFF2-40B4-BE49-F238E27FC236}">
                <a16:creationId xmlns:a16="http://schemas.microsoft.com/office/drawing/2014/main" id="{3691CD73-84FE-4E1C-9BAF-5F13EA71639B}"/>
              </a:ext>
            </a:extLst>
          </p:cNvPr>
          <p:cNvSpPr>
            <a:spLocks noChangeArrowheads="1"/>
          </p:cNvSpPr>
          <p:nvPr/>
        </p:nvSpPr>
        <p:spPr bwMode="auto">
          <a:xfrm>
            <a:off x="4648200" y="4191000"/>
            <a:ext cx="4267200" cy="15271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D.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đến</a:t>
            </a:r>
            <a:r>
              <a:rPr lang="fr-FR" sz="2400" dirty="0">
                <a:latin typeface="Arial" charset="0"/>
              </a:rPr>
              <a:t> </a:t>
            </a:r>
            <a:r>
              <a:rPr lang="fr-FR" sz="2400" dirty="0" err="1">
                <a:latin typeface="Arial" charset="0"/>
              </a:rPr>
              <a:t>nguồn</a:t>
            </a:r>
            <a:endParaRPr lang="fr-FR" sz="2400" dirty="0">
              <a:latin typeface="Arial" charset="0"/>
            </a:endParaRPr>
          </a:p>
          <a:p>
            <a:pPr algn="ctr">
              <a:defRPr/>
            </a:pPr>
            <a:r>
              <a:rPr lang="fr-FR" sz="2400" dirty="0" err="1">
                <a:latin typeface="Arial" charset="0"/>
              </a:rPr>
              <a:t>gốc</a:t>
            </a:r>
            <a:r>
              <a:rPr lang="fr-FR" sz="2400" dirty="0">
                <a:latin typeface="Arial" charset="0"/>
              </a:rPr>
              <a:t> ra </a:t>
            </a:r>
            <a:r>
              <a:rPr lang="fr-FR" sz="2400" dirty="0" err="1">
                <a:latin typeface="Arial" charset="0"/>
              </a:rPr>
              <a:t>đời</a:t>
            </a:r>
            <a:r>
              <a:rPr lang="fr-FR" sz="2400" dirty="0">
                <a:latin typeface="Arial" charset="0"/>
              </a:rPr>
              <a:t>, </a:t>
            </a:r>
            <a:r>
              <a:rPr lang="fr-FR" sz="2400" dirty="0" err="1">
                <a:latin typeface="Arial" charset="0"/>
              </a:rPr>
              <a:t>sức</a:t>
            </a:r>
            <a:r>
              <a:rPr lang="fr-FR" sz="2400" dirty="0">
                <a:latin typeface="Arial" charset="0"/>
              </a:rPr>
              <a:t> </a:t>
            </a:r>
            <a:r>
              <a:rPr lang="fr-FR" sz="2400" dirty="0" err="1">
                <a:latin typeface="Arial" charset="0"/>
              </a:rPr>
              <a:t>mạnh</a:t>
            </a:r>
            <a:r>
              <a:rPr lang="fr-FR" sz="2400" dirty="0">
                <a:latin typeface="Arial" charset="0"/>
              </a:rPr>
              <a:t> </a:t>
            </a:r>
            <a:r>
              <a:rPr lang="fr-FR" sz="2400" dirty="0" err="1">
                <a:latin typeface="Arial" charset="0"/>
              </a:rPr>
              <a:t>của</a:t>
            </a:r>
            <a:r>
              <a:rPr lang="fr-FR" sz="2400" dirty="0">
                <a:latin typeface="Arial" charset="0"/>
              </a:rPr>
              <a:t> </a:t>
            </a:r>
          </a:p>
          <a:p>
            <a:pPr algn="ctr">
              <a:defRPr/>
            </a:pPr>
            <a:r>
              <a:rPr lang="fr-FR" sz="2400">
                <a:latin typeface="Arial" charset="0"/>
              </a:rPr>
              <a:t>QP&amp;AN</a:t>
            </a:r>
            <a:endParaRPr lang="en-US" sz="2400" dirty="0">
              <a:latin typeface="Arial" charset="0"/>
            </a:endParaRPr>
          </a:p>
        </p:txBody>
      </p:sp>
      <p:sp>
        <p:nvSpPr>
          <p:cNvPr id="65546" name="AutoShape 10">
            <a:extLst>
              <a:ext uri="{FF2B5EF4-FFF2-40B4-BE49-F238E27FC236}">
                <a16:creationId xmlns:a16="http://schemas.microsoft.com/office/drawing/2014/main" id="{168A1F39-F97A-45DD-88C5-4528826876D1}"/>
              </a:ext>
            </a:extLst>
          </p:cNvPr>
          <p:cNvSpPr>
            <a:spLocks noChangeArrowheads="1"/>
          </p:cNvSpPr>
          <p:nvPr/>
        </p:nvSpPr>
        <p:spPr bwMode="auto">
          <a:xfrm>
            <a:off x="4686300" y="2327275"/>
            <a:ext cx="42291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việc</a:t>
            </a:r>
            <a:r>
              <a:rPr lang="fr-FR" sz="2400" dirty="0">
                <a:latin typeface="Arial" charset="0"/>
              </a:rPr>
              <a:t> </a:t>
            </a:r>
            <a:r>
              <a:rPr lang="fr-FR" sz="2400" dirty="0" err="1">
                <a:latin typeface="Arial" charset="0"/>
              </a:rPr>
              <a:t>cung</a:t>
            </a:r>
            <a:endParaRPr lang="fr-FR" sz="2400" dirty="0">
              <a:latin typeface="Arial" charset="0"/>
            </a:endParaRPr>
          </a:p>
          <a:p>
            <a:pPr algn="ctr">
              <a:defRPr/>
            </a:pPr>
            <a:r>
              <a:rPr lang="fr-FR" sz="2400" dirty="0">
                <a:latin typeface="Arial" charset="0"/>
              </a:rPr>
              <a:t> </a:t>
            </a:r>
            <a:r>
              <a:rPr lang="fr-FR" sz="2400" dirty="0" err="1">
                <a:latin typeface="Arial" charset="0"/>
              </a:rPr>
              <a:t>ứng</a:t>
            </a:r>
            <a:r>
              <a:rPr lang="fr-FR" sz="2400" dirty="0">
                <a:latin typeface="Arial" charset="0"/>
              </a:rPr>
              <a:t> </a:t>
            </a:r>
            <a:r>
              <a:rPr lang="fr-FR" sz="2400" dirty="0" err="1">
                <a:latin typeface="Arial" charset="0"/>
              </a:rPr>
              <a:t>vật</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cho</a:t>
            </a:r>
            <a:r>
              <a:rPr lang="fr-FR" sz="2400" dirty="0">
                <a:latin typeface="Arial" charset="0"/>
              </a:rPr>
              <a:t> </a:t>
            </a:r>
            <a:r>
              <a:rPr lang="fr-FR" sz="2400" dirty="0" err="1">
                <a:latin typeface="Arial" charset="0"/>
              </a:rPr>
              <a:t>quốc</a:t>
            </a:r>
            <a:r>
              <a:rPr lang="fr-FR" sz="2400" dirty="0">
                <a:latin typeface="Arial" charset="0"/>
              </a:rPr>
              <a:t> </a:t>
            </a:r>
          </a:p>
          <a:p>
            <a:pPr algn="ctr">
              <a:defRPr/>
            </a:pPr>
            <a:r>
              <a:rPr lang="fr-FR" sz="2400" dirty="0" err="1">
                <a:latin typeface="Arial" charset="0"/>
              </a:rPr>
              <a:t>phòng,an</a:t>
            </a:r>
            <a:r>
              <a:rPr lang="fr-FR" sz="2400" dirty="0">
                <a:latin typeface="Arial" charset="0"/>
              </a:rPr>
              <a:t> </a:t>
            </a:r>
            <a:r>
              <a:rPr lang="fr-FR" sz="2400" dirty="0" err="1">
                <a:latin typeface="Arial" charset="0"/>
              </a:rPr>
              <a:t>ninh</a:t>
            </a:r>
            <a:endParaRPr lang="vi-VN" sz="2300" b="1" dirty="0">
              <a:latin typeface="Arial" charset="0"/>
            </a:endParaRPr>
          </a:p>
        </p:txBody>
      </p:sp>
      <p:sp>
        <p:nvSpPr>
          <p:cNvPr id="27" name="AutoShape 10">
            <a:extLst>
              <a:ext uri="{FF2B5EF4-FFF2-40B4-BE49-F238E27FC236}">
                <a16:creationId xmlns:a16="http://schemas.microsoft.com/office/drawing/2014/main" id="{554FCB15-2AB3-4BEE-9D76-BB21765B353D}"/>
              </a:ext>
            </a:extLst>
          </p:cNvPr>
          <p:cNvSpPr>
            <a:spLocks noChangeArrowheads="1"/>
          </p:cNvSpPr>
          <p:nvPr/>
        </p:nvSpPr>
        <p:spPr bwMode="auto">
          <a:xfrm>
            <a:off x="228600" y="2327275"/>
            <a:ext cx="41910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việc</a:t>
            </a:r>
            <a:r>
              <a:rPr lang="fr-FR" sz="2400" dirty="0">
                <a:latin typeface="Arial" charset="0"/>
              </a:rPr>
              <a:t> </a:t>
            </a:r>
            <a:r>
              <a:rPr lang="fr-FR" sz="2400" dirty="0" err="1">
                <a:latin typeface="Arial" charset="0"/>
              </a:rPr>
              <a:t>cung</a:t>
            </a:r>
            <a:endParaRPr lang="fr-FR" sz="2400" dirty="0">
              <a:latin typeface="Arial" charset="0"/>
            </a:endParaRPr>
          </a:p>
          <a:p>
            <a:pPr algn="ctr">
              <a:defRPr/>
            </a:pPr>
            <a:r>
              <a:rPr lang="fr-FR" sz="2400" dirty="0">
                <a:latin typeface="Arial" charset="0"/>
              </a:rPr>
              <a:t> </a:t>
            </a:r>
            <a:r>
              <a:rPr lang="fr-FR" sz="2400" dirty="0" err="1">
                <a:latin typeface="Arial" charset="0"/>
              </a:rPr>
              <a:t>cấp</a:t>
            </a:r>
            <a:r>
              <a:rPr lang="fr-FR" sz="2400" dirty="0">
                <a:latin typeface="Arial" charset="0"/>
              </a:rPr>
              <a:t> </a:t>
            </a:r>
            <a:r>
              <a:rPr lang="fr-FR" sz="2400" dirty="0" err="1">
                <a:latin typeface="Arial" charset="0"/>
              </a:rPr>
              <a:t>kỹ</a:t>
            </a:r>
            <a:r>
              <a:rPr lang="fr-FR" sz="2400" dirty="0">
                <a:latin typeface="Arial" charset="0"/>
              </a:rPr>
              <a:t> </a:t>
            </a:r>
            <a:r>
              <a:rPr lang="fr-FR" sz="2400" dirty="0" err="1">
                <a:latin typeface="Arial" charset="0"/>
              </a:rPr>
              <a:t>thuật</a:t>
            </a:r>
            <a:r>
              <a:rPr lang="fr-FR" sz="2400" dirty="0">
                <a:latin typeface="Arial" charset="0"/>
              </a:rPr>
              <a:t>, </a:t>
            </a:r>
            <a:r>
              <a:rPr lang="fr-FR" sz="2400" dirty="0" err="1">
                <a:latin typeface="Arial" charset="0"/>
              </a:rPr>
              <a:t>công</a:t>
            </a:r>
            <a:r>
              <a:rPr lang="fr-FR" sz="2400" dirty="0">
                <a:latin typeface="Arial" charset="0"/>
              </a:rPr>
              <a:t> </a:t>
            </a:r>
            <a:r>
              <a:rPr lang="fr-FR" sz="2400" dirty="0" err="1">
                <a:latin typeface="Arial" charset="0"/>
              </a:rPr>
              <a:t>nghệ</a:t>
            </a:r>
            <a:r>
              <a:rPr lang="fr-FR" sz="2400" dirty="0">
                <a:latin typeface="Arial" charset="0"/>
              </a:rPr>
              <a:t> </a:t>
            </a:r>
            <a:r>
              <a:rPr lang="fr-FR" sz="2400" dirty="0" err="1">
                <a:latin typeface="Arial" charset="0"/>
              </a:rPr>
              <a:t>cho</a:t>
            </a:r>
            <a:r>
              <a:rPr lang="fr-FR" sz="2400" dirty="0">
                <a:latin typeface="Arial" charset="0"/>
              </a:rPr>
              <a:t> </a:t>
            </a:r>
          </a:p>
          <a:p>
            <a:pPr algn="ctr">
              <a:defRPr/>
            </a:pPr>
            <a:r>
              <a:rPr lang="fr-FR" sz="2400">
                <a:latin typeface="Arial" charset="0"/>
              </a:rPr>
              <a:t>QP&amp;AN.</a:t>
            </a:r>
            <a:endParaRPr lang="vi-VN" sz="2400" b="1" dirty="0">
              <a:latin typeface="Arial" charset="0"/>
            </a:endParaRPr>
          </a:p>
        </p:txBody>
      </p:sp>
      <p:sp>
        <p:nvSpPr>
          <p:cNvPr id="28" name="AutoShape 10">
            <a:extLst>
              <a:ext uri="{FF2B5EF4-FFF2-40B4-BE49-F238E27FC236}">
                <a16:creationId xmlns:a16="http://schemas.microsoft.com/office/drawing/2014/main" id="{1D78D726-2C84-4A94-A273-06FCDC67C307}"/>
              </a:ext>
            </a:extLst>
          </p:cNvPr>
          <p:cNvSpPr>
            <a:spLocks noChangeArrowheads="1"/>
          </p:cNvSpPr>
          <p:nvPr/>
        </p:nvSpPr>
        <p:spPr bwMode="auto">
          <a:xfrm>
            <a:off x="228600" y="4191000"/>
            <a:ext cx="4038600" cy="16160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Quyết</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đến</a:t>
            </a:r>
            <a:r>
              <a:rPr lang="fr-FR" sz="2400" dirty="0">
                <a:latin typeface="Arial" charset="0"/>
              </a:rPr>
              <a:t> </a:t>
            </a:r>
            <a:r>
              <a:rPr lang="fr-FR" sz="2400" dirty="0" err="1">
                <a:latin typeface="Arial" charset="0"/>
              </a:rPr>
              <a:t>tổ</a:t>
            </a:r>
            <a:endParaRPr lang="fr-FR" sz="2400" dirty="0">
              <a:latin typeface="Arial" charset="0"/>
            </a:endParaRPr>
          </a:p>
          <a:p>
            <a:pPr algn="ctr">
              <a:defRPr/>
            </a:pPr>
            <a:r>
              <a:rPr lang="fr-FR" sz="2400" dirty="0">
                <a:latin typeface="Arial" charset="0"/>
              </a:rPr>
              <a:t> </a:t>
            </a:r>
            <a:r>
              <a:rPr lang="fr-FR" sz="2400" dirty="0" err="1">
                <a:latin typeface="Arial" charset="0"/>
              </a:rPr>
              <a:t>chức</a:t>
            </a:r>
            <a:r>
              <a:rPr lang="fr-FR" sz="2400" dirty="0">
                <a:latin typeface="Arial" charset="0"/>
              </a:rPr>
              <a:t> </a:t>
            </a:r>
            <a:r>
              <a:rPr lang="fr-FR" sz="2400" dirty="0" err="1">
                <a:latin typeface="Arial" charset="0"/>
              </a:rPr>
              <a:t>nguồn</a:t>
            </a:r>
            <a:r>
              <a:rPr lang="fr-FR" sz="2400" dirty="0">
                <a:latin typeface="Arial" charset="0"/>
              </a:rPr>
              <a:t> </a:t>
            </a:r>
            <a:r>
              <a:rPr lang="fr-FR" sz="2400" dirty="0" err="1">
                <a:latin typeface="Arial" charset="0"/>
              </a:rPr>
              <a:t>nhân</a:t>
            </a:r>
            <a:r>
              <a:rPr lang="fr-FR" sz="2400" dirty="0">
                <a:latin typeface="Arial" charset="0"/>
              </a:rPr>
              <a:t> </a:t>
            </a:r>
            <a:r>
              <a:rPr lang="fr-FR" sz="2400" dirty="0" err="1">
                <a:latin typeface="Arial" charset="0"/>
              </a:rPr>
              <a:t>lực</a:t>
            </a:r>
            <a:r>
              <a:rPr lang="fr-FR" sz="2400" dirty="0">
                <a:latin typeface="Arial" charset="0"/>
              </a:rPr>
              <a:t> </a:t>
            </a:r>
            <a:r>
              <a:rPr lang="fr-FR" sz="2400" dirty="0" err="1">
                <a:latin typeface="Arial" charset="0"/>
              </a:rPr>
              <a:t>cho</a:t>
            </a:r>
            <a:r>
              <a:rPr lang="fr-FR" sz="2400" dirty="0">
                <a:latin typeface="Arial" charset="0"/>
              </a:rPr>
              <a:t> </a:t>
            </a:r>
          </a:p>
          <a:p>
            <a:pPr algn="ctr">
              <a:defRPr/>
            </a:pPr>
            <a:r>
              <a:rPr lang="fr-FR" sz="2400">
                <a:latin typeface="Arial" charset="0"/>
              </a:rPr>
              <a:t>QP&amp;AN</a:t>
            </a:r>
            <a:endParaRPr lang="vi-VN" sz="2300" b="1" dirty="0">
              <a:latin typeface="Arial" charset="0"/>
            </a:endParaRPr>
          </a:p>
        </p:txBody>
      </p:sp>
      <p:sp>
        <p:nvSpPr>
          <p:cNvPr id="30" name="Rectangle: Rounded Corners 29">
            <a:extLst>
              <a:ext uri="{FF2B5EF4-FFF2-40B4-BE49-F238E27FC236}">
                <a16:creationId xmlns:a16="http://schemas.microsoft.com/office/drawing/2014/main" id="{D957B810-5A71-4465-A23E-4B8E2FA1A37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6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FAE78FD3-B7E1-448C-B992-8883A08536E3}"/>
              </a:ext>
            </a:extLst>
          </p:cNvPr>
          <p:cNvSpPr txBox="1">
            <a:spLocks noChangeArrowheads="1"/>
          </p:cNvSpPr>
          <p:nvPr/>
        </p:nvSpPr>
        <p:spPr bwMode="auto">
          <a:xfrm>
            <a:off x="1295400" y="1143000"/>
            <a:ext cx="7726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400"/>
              <a:t>Chủ trương của Đảng ta đã từng thực hiện trong kháng chiến chống Pháp về kết hợp kinh tế với QP&amp;AN là:</a:t>
            </a:r>
            <a:endParaRPr lang="en-US" altLang="en-US" sz="2400"/>
          </a:p>
        </p:txBody>
      </p:sp>
      <p:sp>
        <p:nvSpPr>
          <p:cNvPr id="65541" name="AutoShape 5">
            <a:extLst>
              <a:ext uri="{FF2B5EF4-FFF2-40B4-BE49-F238E27FC236}">
                <a16:creationId xmlns:a16="http://schemas.microsoft.com/office/drawing/2014/main" id="{AD0EF435-EFDB-44B5-8588-7448B749C720}"/>
              </a:ext>
            </a:extLst>
          </p:cNvPr>
          <p:cNvSpPr>
            <a:spLocks noChangeArrowheads="1"/>
          </p:cNvSpPr>
          <p:nvPr/>
        </p:nvSpPr>
        <p:spPr bwMode="auto">
          <a:xfrm>
            <a:off x="228600" y="2325688"/>
            <a:ext cx="4191000" cy="15605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fr-FR" sz="2400" dirty="0" err="1">
                <a:latin typeface="Arial" charset="0"/>
              </a:rPr>
              <a:t>Vừa</a:t>
            </a:r>
            <a:r>
              <a:rPr lang="fr-FR" sz="2400" dirty="0">
                <a:latin typeface="Arial" charset="0"/>
              </a:rPr>
              <a:t> </a:t>
            </a:r>
            <a:r>
              <a:rPr lang="fr-FR" sz="2400" dirty="0" err="1">
                <a:latin typeface="Arial" charset="0"/>
              </a:rPr>
              <a:t>kháng</a:t>
            </a:r>
            <a:r>
              <a:rPr lang="fr-FR" sz="2400" dirty="0">
                <a:latin typeface="Arial" charset="0"/>
              </a:rPr>
              <a:t> </a:t>
            </a:r>
            <a:r>
              <a:rPr lang="fr-FR" sz="2400" dirty="0" err="1">
                <a:latin typeface="Arial" charset="0"/>
              </a:rPr>
              <a:t>chiến</a:t>
            </a:r>
            <a:r>
              <a:rPr lang="fr-FR" sz="2400" dirty="0">
                <a:latin typeface="Arial" charset="0"/>
              </a:rPr>
              <a:t> </a:t>
            </a:r>
          </a:p>
          <a:p>
            <a:pPr algn="ctr">
              <a:defRPr/>
            </a:pPr>
            <a:r>
              <a:rPr lang="fr-FR" sz="2400" dirty="0" err="1">
                <a:latin typeface="Arial" charset="0"/>
              </a:rPr>
              <a:t>vừa</a:t>
            </a:r>
            <a:r>
              <a:rPr lang="fr-FR" sz="2400" dirty="0">
                <a:latin typeface="Arial" charset="0"/>
              </a:rPr>
              <a:t> </a:t>
            </a:r>
            <a:r>
              <a:rPr lang="fr-FR" sz="2400" dirty="0" err="1">
                <a:latin typeface="Arial" charset="0"/>
              </a:rPr>
              <a:t>kiến</a:t>
            </a:r>
            <a:r>
              <a:rPr lang="fr-FR" sz="2400" dirty="0">
                <a:latin typeface="Arial" charset="0"/>
              </a:rPr>
              <a:t> </a:t>
            </a:r>
            <a:r>
              <a:rPr lang="fr-FR" sz="2400" dirty="0" err="1">
                <a:latin typeface="Arial" charset="0"/>
              </a:rPr>
              <a:t>quốc</a:t>
            </a:r>
            <a:endParaRPr lang="en-US" sz="2400" dirty="0">
              <a:latin typeface="Arial" charset="0"/>
            </a:endParaRPr>
          </a:p>
        </p:txBody>
      </p:sp>
      <p:sp>
        <p:nvSpPr>
          <p:cNvPr id="65549" name="AutoShape 13">
            <a:extLst>
              <a:ext uri="{FF2B5EF4-FFF2-40B4-BE49-F238E27FC236}">
                <a16:creationId xmlns:a16="http://schemas.microsoft.com/office/drawing/2014/main" id="{C117F1E2-83A3-4EA1-9748-6C7CBEA9C42E}"/>
              </a:ext>
            </a:extLst>
          </p:cNvPr>
          <p:cNvSpPr>
            <a:spLocks noChangeArrowheads="1"/>
          </p:cNvSpPr>
          <p:nvPr/>
        </p:nvSpPr>
        <p:spPr bwMode="auto">
          <a:xfrm>
            <a:off x="4686300" y="4222750"/>
            <a:ext cx="4191000" cy="15605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Vừa</a:t>
            </a:r>
            <a:r>
              <a:rPr lang="fr-FR" sz="2400" dirty="0">
                <a:latin typeface="Arial" charset="0"/>
              </a:rPr>
              <a:t> </a:t>
            </a:r>
            <a:r>
              <a:rPr lang="fr-FR" sz="2400" dirty="0" err="1">
                <a:latin typeface="Arial" charset="0"/>
              </a:rPr>
              <a:t>xây</a:t>
            </a:r>
            <a:r>
              <a:rPr lang="fr-FR" sz="2400" dirty="0">
                <a:latin typeface="Arial" charset="0"/>
              </a:rPr>
              <a:t> </a:t>
            </a:r>
            <a:r>
              <a:rPr lang="fr-FR" sz="2400" dirty="0" err="1">
                <a:latin typeface="Arial" charset="0"/>
              </a:rPr>
              <a:t>dựng</a:t>
            </a:r>
            <a:r>
              <a:rPr lang="fr-FR" sz="2400" dirty="0">
                <a:latin typeface="Arial" charset="0"/>
              </a:rPr>
              <a:t> </a:t>
            </a:r>
            <a:r>
              <a:rPr lang="fr-FR" sz="2400" dirty="0" err="1">
                <a:latin typeface="Arial" charset="0"/>
              </a:rPr>
              <a:t>làng</a:t>
            </a:r>
            <a:r>
              <a:rPr lang="fr-FR" sz="2400" dirty="0">
                <a:latin typeface="Arial" charset="0"/>
              </a:rPr>
              <a:t> </a:t>
            </a:r>
            <a:r>
              <a:rPr lang="fr-FR" sz="2400" dirty="0" err="1">
                <a:latin typeface="Arial" charset="0"/>
              </a:rPr>
              <a:t>xã</a:t>
            </a:r>
            <a:r>
              <a:rPr lang="fr-FR" sz="2400" dirty="0">
                <a:latin typeface="Arial" charset="0"/>
              </a:rPr>
              <a:t> </a:t>
            </a:r>
          </a:p>
          <a:p>
            <a:pPr algn="ctr">
              <a:defRPr/>
            </a:pPr>
            <a:r>
              <a:rPr lang="fr-FR" sz="2400" dirty="0" err="1">
                <a:latin typeface="Arial" charset="0"/>
              </a:rPr>
              <a:t>vừa</a:t>
            </a:r>
            <a:r>
              <a:rPr lang="fr-FR" sz="2400" dirty="0">
                <a:latin typeface="Arial" charset="0"/>
              </a:rPr>
              <a:t> </a:t>
            </a:r>
            <a:r>
              <a:rPr lang="fr-FR" sz="2400" dirty="0" err="1">
                <a:latin typeface="Arial" charset="0"/>
              </a:rPr>
              <a:t>kháng</a:t>
            </a:r>
            <a:r>
              <a:rPr lang="fr-FR" sz="2400" dirty="0">
                <a:latin typeface="Arial" charset="0"/>
              </a:rPr>
              <a:t> </a:t>
            </a:r>
            <a:r>
              <a:rPr lang="fr-FR" sz="2400" dirty="0" err="1">
                <a:latin typeface="Arial" charset="0"/>
              </a:rPr>
              <a:t>chiến</a:t>
            </a:r>
            <a:endParaRPr lang="vi-VN" sz="2400" b="1" dirty="0">
              <a:latin typeface="Arial" charset="0"/>
            </a:endParaRPr>
          </a:p>
        </p:txBody>
      </p:sp>
      <p:sp>
        <p:nvSpPr>
          <p:cNvPr id="27" name="AutoShape 13">
            <a:extLst>
              <a:ext uri="{FF2B5EF4-FFF2-40B4-BE49-F238E27FC236}">
                <a16:creationId xmlns:a16="http://schemas.microsoft.com/office/drawing/2014/main" id="{CF917CA2-5618-41D5-ABA2-54714CBBC022}"/>
              </a:ext>
            </a:extLst>
          </p:cNvPr>
          <p:cNvSpPr>
            <a:spLocks noChangeArrowheads="1"/>
          </p:cNvSpPr>
          <p:nvPr/>
        </p:nvSpPr>
        <p:spPr bwMode="auto">
          <a:xfrm>
            <a:off x="4686300" y="2325688"/>
            <a:ext cx="4191000" cy="15605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Kết</a:t>
            </a:r>
            <a:r>
              <a:rPr lang="fr-FR" sz="2400" dirty="0">
                <a:latin typeface="Arial" charset="0"/>
              </a:rPr>
              <a:t> </a:t>
            </a:r>
            <a:r>
              <a:rPr lang="fr-FR" sz="2400" dirty="0" err="1">
                <a:latin typeface="Arial" charset="0"/>
              </a:rPr>
              <a:t>hợp</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đấu</a:t>
            </a:r>
            <a:r>
              <a:rPr lang="fr-FR" sz="2400" dirty="0">
                <a:latin typeface="Arial" charset="0"/>
              </a:rPr>
              <a:t> </a:t>
            </a:r>
          </a:p>
          <a:p>
            <a:pPr algn="ctr">
              <a:defRPr/>
            </a:pPr>
            <a:r>
              <a:rPr lang="fr-FR" sz="2400" dirty="0" err="1">
                <a:latin typeface="Arial" charset="0"/>
              </a:rPr>
              <a:t>với</a:t>
            </a:r>
            <a:r>
              <a:rPr lang="fr-FR" sz="2400" dirty="0">
                <a:latin typeface="Arial" charset="0"/>
              </a:rPr>
              <a:t> </a:t>
            </a:r>
            <a:r>
              <a:rPr lang="fr-FR" sz="2400" dirty="0" err="1">
                <a:latin typeface="Arial" charset="0"/>
              </a:rPr>
              <a:t>xây</a:t>
            </a:r>
            <a:r>
              <a:rPr lang="fr-FR" sz="2400" dirty="0">
                <a:latin typeface="Arial" charset="0"/>
              </a:rPr>
              <a:t> </a:t>
            </a:r>
            <a:r>
              <a:rPr lang="fr-FR" sz="2400" dirty="0" err="1">
                <a:latin typeface="Arial" charset="0"/>
              </a:rPr>
              <a:t>dựng</a:t>
            </a:r>
            <a:endParaRPr lang="vi-VN" sz="2400" b="1" dirty="0">
              <a:latin typeface="Arial" charset="0"/>
            </a:endParaRPr>
          </a:p>
        </p:txBody>
      </p:sp>
      <p:sp>
        <p:nvSpPr>
          <p:cNvPr id="28" name="AutoShape 13">
            <a:extLst>
              <a:ext uri="{FF2B5EF4-FFF2-40B4-BE49-F238E27FC236}">
                <a16:creationId xmlns:a16="http://schemas.microsoft.com/office/drawing/2014/main" id="{B3E11DC2-E909-495C-851C-CC5A360C1009}"/>
              </a:ext>
            </a:extLst>
          </p:cNvPr>
          <p:cNvSpPr>
            <a:spLocks noChangeArrowheads="1"/>
          </p:cNvSpPr>
          <p:nvPr/>
        </p:nvSpPr>
        <p:spPr bwMode="auto">
          <a:xfrm>
            <a:off x="266700" y="4222750"/>
            <a:ext cx="41910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fr-FR" sz="2400" dirty="0" err="1">
                <a:latin typeface="Arial" charset="0"/>
              </a:rPr>
              <a:t>Kết</a:t>
            </a:r>
            <a:r>
              <a:rPr lang="fr-FR" sz="2400" dirty="0">
                <a:latin typeface="Arial" charset="0"/>
              </a:rPr>
              <a:t> </a:t>
            </a:r>
            <a:r>
              <a:rPr lang="fr-FR" sz="2400" dirty="0" err="1">
                <a:latin typeface="Arial" charset="0"/>
              </a:rPr>
              <a:t>hợp</a:t>
            </a:r>
            <a:r>
              <a:rPr lang="fr-FR" sz="2400" dirty="0">
                <a:latin typeface="Arial" charset="0"/>
              </a:rPr>
              <a:t> </a:t>
            </a:r>
            <a:r>
              <a:rPr lang="fr-FR" sz="2400" dirty="0" err="1">
                <a:latin typeface="Arial" charset="0"/>
              </a:rPr>
              <a:t>sản</a:t>
            </a:r>
            <a:r>
              <a:rPr lang="fr-FR" sz="2400" dirty="0">
                <a:latin typeface="Arial" charset="0"/>
              </a:rPr>
              <a:t> </a:t>
            </a:r>
            <a:r>
              <a:rPr lang="fr-FR" sz="2400" dirty="0" err="1">
                <a:latin typeface="Arial" charset="0"/>
              </a:rPr>
              <a:t>xuất</a:t>
            </a:r>
            <a:r>
              <a:rPr lang="fr-FR" sz="2400" dirty="0">
                <a:latin typeface="Arial" charset="0"/>
              </a:rPr>
              <a:t> </a:t>
            </a:r>
            <a:r>
              <a:rPr lang="fr-FR" sz="2400" dirty="0" err="1">
                <a:latin typeface="Arial" charset="0"/>
              </a:rPr>
              <a:t>với</a:t>
            </a:r>
            <a:r>
              <a:rPr lang="fr-FR" sz="2400" dirty="0">
                <a:latin typeface="Arial" charset="0"/>
              </a:rPr>
              <a:t> </a:t>
            </a:r>
          </a:p>
          <a:p>
            <a:pPr algn="ctr">
              <a:defRPr/>
            </a:pPr>
            <a:r>
              <a:rPr lang="fr-FR" sz="2400" dirty="0" err="1">
                <a:latin typeface="Arial" charset="0"/>
              </a:rPr>
              <a:t>thực</a:t>
            </a:r>
            <a:r>
              <a:rPr lang="fr-FR" sz="2400" dirty="0">
                <a:latin typeface="Arial" charset="0"/>
              </a:rPr>
              <a:t> </a:t>
            </a:r>
            <a:r>
              <a:rPr lang="fr-FR" sz="2400" dirty="0" err="1">
                <a:latin typeface="Arial" charset="0"/>
              </a:rPr>
              <a:t>hành</a:t>
            </a:r>
            <a:r>
              <a:rPr lang="fr-FR" sz="2400" dirty="0">
                <a:latin typeface="Arial" charset="0"/>
              </a:rPr>
              <a:t> </a:t>
            </a:r>
            <a:r>
              <a:rPr lang="fr-FR" sz="2400" dirty="0" err="1">
                <a:latin typeface="Arial" charset="0"/>
              </a:rPr>
              <a:t>tiết</a:t>
            </a:r>
            <a:r>
              <a:rPr lang="fr-FR" sz="2400" dirty="0">
                <a:latin typeface="Arial" charset="0"/>
              </a:rPr>
              <a:t> </a:t>
            </a:r>
            <a:r>
              <a:rPr lang="fr-FR" sz="2400" dirty="0" err="1">
                <a:latin typeface="Arial" charset="0"/>
              </a:rPr>
              <a:t>kiệm</a:t>
            </a:r>
            <a:endParaRPr lang="vi-VN" sz="2400" b="1" dirty="0">
              <a:latin typeface="Arial" charset="0"/>
            </a:endParaRPr>
          </a:p>
        </p:txBody>
      </p:sp>
      <p:sp>
        <p:nvSpPr>
          <p:cNvPr id="29" name="Rectangle: Rounded Corners 28">
            <a:extLst>
              <a:ext uri="{FF2B5EF4-FFF2-40B4-BE49-F238E27FC236}">
                <a16:creationId xmlns:a16="http://schemas.microsoft.com/office/drawing/2014/main" id="{507A080E-43D1-41E6-9CB8-4DB2F4FC5C2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41816797-09B7-4AE3-9726-0DB2AA5DD67B}"/>
              </a:ext>
            </a:extLst>
          </p:cNvPr>
          <p:cNvSpPr txBox="1">
            <a:spLocks noChangeArrowheads="1"/>
          </p:cNvSpPr>
          <p:nvPr/>
        </p:nvSpPr>
        <p:spPr bwMode="auto">
          <a:xfrm>
            <a:off x="1544638" y="1143000"/>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400"/>
              <a:t>Nội dung kết hợp phát triển </a:t>
            </a:r>
            <a:r>
              <a:rPr lang="vi-VN" altLang="en-US" sz="2400"/>
              <a:t>KTXH</a:t>
            </a:r>
            <a:r>
              <a:rPr lang="fr-FR" altLang="en-US" sz="2400"/>
              <a:t> với tăng </a:t>
            </a:r>
            <a:r>
              <a:rPr lang="vi-VN" altLang="en-US" sz="2400"/>
              <a:t>cường,</a:t>
            </a:r>
            <a:r>
              <a:rPr lang="fr-FR" altLang="en-US" sz="2400"/>
              <a:t> củng cố QP&amp;AN trước hết phải kết hợp trong:</a:t>
            </a:r>
            <a:endParaRPr lang="en-US" altLang="en-US" sz="2400"/>
          </a:p>
        </p:txBody>
      </p:sp>
      <p:sp>
        <p:nvSpPr>
          <p:cNvPr id="65541" name="AutoShape 5">
            <a:extLst>
              <a:ext uri="{FF2B5EF4-FFF2-40B4-BE49-F238E27FC236}">
                <a16:creationId xmlns:a16="http://schemas.microsoft.com/office/drawing/2014/main" id="{18B0395F-8629-4699-A6D5-F6C116704DFB}"/>
              </a:ext>
            </a:extLst>
          </p:cNvPr>
          <p:cNvSpPr>
            <a:spLocks noChangeArrowheads="1"/>
          </p:cNvSpPr>
          <p:nvPr/>
        </p:nvSpPr>
        <p:spPr bwMode="auto">
          <a:xfrm>
            <a:off x="228600" y="4214813"/>
            <a:ext cx="4194175"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fr-FR" sz="2400" dirty="0" err="1">
                <a:latin typeface="Arial" charset="0"/>
              </a:rPr>
              <a:t>Xác</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lược</a:t>
            </a:r>
            <a:r>
              <a:rPr lang="fr-FR" sz="2400" dirty="0">
                <a:latin typeface="Arial" charset="0"/>
              </a:rPr>
              <a:t> </a:t>
            </a:r>
          </a:p>
          <a:p>
            <a:pPr algn="ctr">
              <a:defRPr/>
            </a:pPr>
            <a:r>
              <a:rPr lang="fr-FR" sz="2400" dirty="0" err="1">
                <a:latin typeface="Arial" charset="0"/>
              </a:rPr>
              <a:t>phát</a:t>
            </a:r>
            <a:r>
              <a:rPr lang="fr-FR" sz="2400" dirty="0">
                <a:latin typeface="Arial" charset="0"/>
              </a:rPr>
              <a:t> </a:t>
            </a:r>
            <a:r>
              <a:rPr lang="fr-FR" sz="2400" err="1">
                <a:latin typeface="Arial" charset="0"/>
              </a:rPr>
              <a:t>triển</a:t>
            </a:r>
            <a:r>
              <a:rPr lang="fr-FR" sz="2400">
                <a:latin typeface="Arial" charset="0"/>
              </a:rPr>
              <a:t> KTXH </a:t>
            </a:r>
            <a:endParaRPr lang="en-US" sz="2400" dirty="0">
              <a:latin typeface="Arial" charset="0"/>
            </a:endParaRPr>
          </a:p>
        </p:txBody>
      </p:sp>
      <p:sp>
        <p:nvSpPr>
          <p:cNvPr id="65549" name="AutoShape 13">
            <a:extLst>
              <a:ext uri="{FF2B5EF4-FFF2-40B4-BE49-F238E27FC236}">
                <a16:creationId xmlns:a16="http://schemas.microsoft.com/office/drawing/2014/main" id="{98376DB6-D977-462E-8C48-FFD31DE673CD}"/>
              </a:ext>
            </a:extLst>
          </p:cNvPr>
          <p:cNvSpPr>
            <a:spLocks noChangeArrowheads="1"/>
          </p:cNvSpPr>
          <p:nvPr/>
        </p:nvSpPr>
        <p:spPr bwMode="auto">
          <a:xfrm>
            <a:off x="4686300" y="4222750"/>
            <a:ext cx="4194175" cy="15541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fr-FR" sz="2400" dirty="0" err="1">
                <a:latin typeface="Arial" charset="0"/>
              </a:rPr>
              <a:t>Xác</a:t>
            </a:r>
            <a:r>
              <a:rPr lang="fr-FR" sz="2400" dirty="0">
                <a:latin typeface="Arial" charset="0"/>
              </a:rPr>
              <a:t> </a:t>
            </a:r>
            <a:r>
              <a:rPr lang="fr-FR" sz="2400" dirty="0" err="1">
                <a:latin typeface="Arial" charset="0"/>
              </a:rPr>
              <a:t>định</a:t>
            </a:r>
            <a:r>
              <a:rPr lang="fr-FR" sz="2400" dirty="0">
                <a:latin typeface="Arial" charset="0"/>
              </a:rPr>
              <a:t> </a:t>
            </a:r>
            <a:r>
              <a:rPr lang="fr-FR" sz="2400" dirty="0" err="1">
                <a:latin typeface="Arial" charset="0"/>
              </a:rPr>
              <a:t>chiến</a:t>
            </a:r>
            <a:r>
              <a:rPr lang="fr-FR" sz="2400" dirty="0">
                <a:latin typeface="Arial" charset="0"/>
              </a:rPr>
              <a:t> </a:t>
            </a:r>
            <a:r>
              <a:rPr lang="fr-FR" sz="2400" dirty="0" err="1">
                <a:latin typeface="Arial" charset="0"/>
              </a:rPr>
              <a:t>lược</a:t>
            </a:r>
            <a:r>
              <a:rPr lang="fr-FR" sz="2400" dirty="0">
                <a:latin typeface="Arial" charset="0"/>
              </a:rPr>
              <a:t> </a:t>
            </a:r>
          </a:p>
          <a:p>
            <a:pPr algn="ctr">
              <a:defRPr/>
            </a:pP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r>
              <a:rPr lang="fr-FR" sz="2400" dirty="0" err="1">
                <a:latin typeface="Arial" charset="0"/>
              </a:rPr>
              <a:t>khoa</a:t>
            </a:r>
            <a:r>
              <a:rPr lang="fr-FR" sz="2400" dirty="0">
                <a:latin typeface="Arial" charset="0"/>
              </a:rPr>
              <a:t> hoc </a:t>
            </a:r>
            <a:r>
              <a:rPr lang="fr-FR" sz="2400" dirty="0" err="1">
                <a:latin typeface="Arial" charset="0"/>
              </a:rPr>
              <a:t>và</a:t>
            </a:r>
            <a:r>
              <a:rPr lang="fr-FR" sz="2400" dirty="0">
                <a:latin typeface="Arial" charset="0"/>
              </a:rPr>
              <a:t> </a:t>
            </a:r>
          </a:p>
          <a:p>
            <a:pPr algn="ctr">
              <a:defRPr/>
            </a:pPr>
            <a:r>
              <a:rPr lang="fr-FR" sz="2400" dirty="0" err="1">
                <a:latin typeface="Arial" charset="0"/>
              </a:rPr>
              <a:t>công</a:t>
            </a:r>
            <a:r>
              <a:rPr lang="fr-FR" sz="2400" dirty="0">
                <a:latin typeface="Arial" charset="0"/>
              </a:rPr>
              <a:t> </a:t>
            </a:r>
            <a:r>
              <a:rPr lang="fr-FR" sz="2400" dirty="0" err="1">
                <a:latin typeface="Arial" charset="0"/>
              </a:rPr>
              <a:t>nghệ</a:t>
            </a:r>
            <a:endParaRPr lang="vi-VN" sz="2400" b="1" dirty="0">
              <a:latin typeface="Arial" charset="0"/>
            </a:endParaRPr>
          </a:p>
        </p:txBody>
      </p:sp>
      <p:sp>
        <p:nvSpPr>
          <p:cNvPr id="27" name="AutoShape 13">
            <a:extLst>
              <a:ext uri="{FF2B5EF4-FFF2-40B4-BE49-F238E27FC236}">
                <a16:creationId xmlns:a16="http://schemas.microsoft.com/office/drawing/2014/main" id="{875018E3-676F-48E7-93E7-3B526F52D4B5}"/>
              </a:ext>
            </a:extLst>
          </p:cNvPr>
          <p:cNvSpPr>
            <a:spLocks noChangeArrowheads="1"/>
          </p:cNvSpPr>
          <p:nvPr/>
        </p:nvSpPr>
        <p:spPr bwMode="auto">
          <a:xfrm>
            <a:off x="4686300" y="2316163"/>
            <a:ext cx="4191000"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fr-FR" sz="2400" dirty="0" err="1">
                <a:latin typeface="Arial" charset="0"/>
              </a:rPr>
              <a:t>Chiến</a:t>
            </a:r>
            <a:r>
              <a:rPr lang="fr-FR" sz="2400" dirty="0">
                <a:latin typeface="Arial" charset="0"/>
              </a:rPr>
              <a:t> </a:t>
            </a:r>
            <a:r>
              <a:rPr lang="fr-FR" sz="2400" dirty="0" err="1">
                <a:latin typeface="Arial" charset="0"/>
              </a:rPr>
              <a:t>lược</a:t>
            </a:r>
            <a:r>
              <a:rPr lang="fr-FR" sz="2400" dirty="0">
                <a:latin typeface="Arial" charset="0"/>
              </a:rPr>
              <a:t> </a:t>
            </a: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r>
              <a:rPr lang="fr-FR" sz="2400" dirty="0" err="1">
                <a:latin typeface="Arial" charset="0"/>
              </a:rPr>
              <a:t>công</a:t>
            </a:r>
            <a:r>
              <a:rPr lang="fr-FR" sz="2400" dirty="0">
                <a:latin typeface="Arial" charset="0"/>
              </a:rPr>
              <a:t> </a:t>
            </a:r>
          </a:p>
          <a:p>
            <a:pPr algn="ctr">
              <a:defRPr/>
            </a:pPr>
            <a:r>
              <a:rPr lang="fr-FR" sz="2400" err="1">
                <a:latin typeface="Arial" charset="0"/>
              </a:rPr>
              <a:t>nghiệp</a:t>
            </a:r>
            <a:r>
              <a:rPr lang="fr-FR" sz="2400">
                <a:latin typeface="Arial" charset="0"/>
              </a:rPr>
              <a:t> hóa, hiện </a:t>
            </a:r>
            <a:r>
              <a:rPr lang="fr-FR" sz="2400" dirty="0" err="1">
                <a:latin typeface="Arial" charset="0"/>
              </a:rPr>
              <a:t>đại</a:t>
            </a:r>
            <a:r>
              <a:rPr lang="fr-FR" sz="2400" dirty="0">
                <a:latin typeface="Arial" charset="0"/>
              </a:rPr>
              <a:t> </a:t>
            </a:r>
            <a:r>
              <a:rPr lang="fr-FR" sz="2400" dirty="0" err="1">
                <a:latin typeface="Arial" charset="0"/>
              </a:rPr>
              <a:t>hóa</a:t>
            </a:r>
            <a:r>
              <a:rPr lang="fr-FR" sz="2400" dirty="0">
                <a:latin typeface="Arial" charset="0"/>
              </a:rPr>
              <a:t> . </a:t>
            </a:r>
            <a:endParaRPr lang="vi-VN" sz="2400" b="1" dirty="0">
              <a:latin typeface="Arial" charset="0"/>
            </a:endParaRPr>
          </a:p>
        </p:txBody>
      </p:sp>
      <p:sp>
        <p:nvSpPr>
          <p:cNvPr id="28" name="AutoShape 13">
            <a:extLst>
              <a:ext uri="{FF2B5EF4-FFF2-40B4-BE49-F238E27FC236}">
                <a16:creationId xmlns:a16="http://schemas.microsoft.com/office/drawing/2014/main" id="{FC02BBC6-F3C0-4DAC-B4FF-03F569A3F0B9}"/>
              </a:ext>
            </a:extLst>
          </p:cNvPr>
          <p:cNvSpPr>
            <a:spLocks noChangeArrowheads="1"/>
          </p:cNvSpPr>
          <p:nvPr/>
        </p:nvSpPr>
        <p:spPr bwMode="auto">
          <a:xfrm>
            <a:off x="228600" y="2324100"/>
            <a:ext cx="4191000"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fr-FR" sz="2400" dirty="0" err="1">
                <a:latin typeface="Arial" charset="0"/>
              </a:rPr>
              <a:t>Chiến</a:t>
            </a:r>
            <a:r>
              <a:rPr lang="fr-FR" sz="2400" dirty="0">
                <a:latin typeface="Arial" charset="0"/>
              </a:rPr>
              <a:t> </a:t>
            </a:r>
            <a:r>
              <a:rPr lang="fr-FR" sz="2400" dirty="0" err="1">
                <a:latin typeface="Arial" charset="0"/>
              </a:rPr>
              <a:t>lược</a:t>
            </a:r>
            <a:r>
              <a:rPr lang="fr-FR" sz="2400" dirty="0">
                <a:latin typeface="Arial" charset="0"/>
              </a:rPr>
              <a:t> </a:t>
            </a:r>
            <a:r>
              <a:rPr lang="fr-FR" sz="2400" dirty="0" err="1">
                <a:latin typeface="Arial" charset="0"/>
              </a:rPr>
              <a:t>phát</a:t>
            </a:r>
            <a:r>
              <a:rPr lang="fr-FR" sz="2400" dirty="0">
                <a:latin typeface="Arial" charset="0"/>
              </a:rPr>
              <a:t> </a:t>
            </a:r>
            <a:r>
              <a:rPr lang="fr-FR" sz="2400" dirty="0" err="1">
                <a:latin typeface="Arial" charset="0"/>
              </a:rPr>
              <a:t>triển</a:t>
            </a:r>
            <a:r>
              <a:rPr lang="fr-FR" sz="2400" dirty="0">
                <a:latin typeface="Arial" charset="0"/>
              </a:rPr>
              <a:t> </a:t>
            </a:r>
          </a:p>
          <a:p>
            <a:pPr algn="ctr">
              <a:defRPr/>
            </a:pPr>
            <a:r>
              <a:rPr lang="fr-FR" sz="2400" dirty="0" err="1">
                <a:latin typeface="Arial" charset="0"/>
              </a:rPr>
              <a:t>nguồn</a:t>
            </a:r>
            <a:r>
              <a:rPr lang="fr-FR" sz="2400" dirty="0">
                <a:latin typeface="Arial" charset="0"/>
              </a:rPr>
              <a:t> </a:t>
            </a:r>
            <a:r>
              <a:rPr lang="fr-FR" sz="2400" dirty="0" err="1">
                <a:latin typeface="Arial" charset="0"/>
              </a:rPr>
              <a:t>nhân</a:t>
            </a:r>
            <a:r>
              <a:rPr lang="fr-FR" sz="2400" dirty="0">
                <a:latin typeface="Arial" charset="0"/>
              </a:rPr>
              <a:t> </a:t>
            </a:r>
            <a:r>
              <a:rPr lang="fr-FR" sz="2400" dirty="0" err="1">
                <a:latin typeface="Arial" charset="0"/>
              </a:rPr>
              <a:t>lực</a:t>
            </a:r>
            <a:r>
              <a:rPr lang="fr-FR" sz="2400" dirty="0">
                <a:latin typeface="Arial" charset="0"/>
              </a:rPr>
              <a:t> </a:t>
            </a:r>
            <a:r>
              <a:rPr lang="fr-FR" sz="2400" dirty="0" err="1">
                <a:latin typeface="Arial" charset="0"/>
              </a:rPr>
              <a:t>hiện</a:t>
            </a:r>
            <a:r>
              <a:rPr lang="fr-FR" sz="2400" dirty="0">
                <a:latin typeface="Arial" charset="0"/>
              </a:rPr>
              <a:t> </a:t>
            </a:r>
            <a:r>
              <a:rPr lang="fr-FR" sz="2400" dirty="0" err="1">
                <a:latin typeface="Arial" charset="0"/>
              </a:rPr>
              <a:t>đại</a:t>
            </a:r>
            <a:r>
              <a:rPr lang="fr-FR" sz="2400" dirty="0">
                <a:latin typeface="Arial" charset="0"/>
              </a:rPr>
              <a:t> </a:t>
            </a:r>
          </a:p>
          <a:p>
            <a:pPr algn="ctr">
              <a:defRPr/>
            </a:pPr>
            <a:r>
              <a:rPr lang="fr-FR" sz="2400" dirty="0" err="1">
                <a:latin typeface="Arial" charset="0"/>
              </a:rPr>
              <a:t>hóa</a:t>
            </a:r>
            <a:r>
              <a:rPr lang="fr-FR" sz="2400" dirty="0">
                <a:latin typeface="Arial" charset="0"/>
              </a:rPr>
              <a:t> </a:t>
            </a:r>
            <a:r>
              <a:rPr lang="fr-FR" sz="2400" dirty="0" err="1">
                <a:latin typeface="Arial" charset="0"/>
              </a:rPr>
              <a:t>đất</a:t>
            </a:r>
            <a:r>
              <a:rPr lang="fr-FR" sz="2400" dirty="0">
                <a:latin typeface="Arial" charset="0"/>
              </a:rPr>
              <a:t> </a:t>
            </a:r>
            <a:r>
              <a:rPr lang="fr-FR" sz="2400" dirty="0" err="1">
                <a:latin typeface="Arial" charset="0"/>
              </a:rPr>
              <a:t>nước</a:t>
            </a:r>
            <a:r>
              <a:rPr lang="fr-FR" sz="2400" dirty="0">
                <a:latin typeface="Arial" charset="0"/>
              </a:rPr>
              <a:t> </a:t>
            </a:r>
            <a:endParaRPr lang="vi-VN" sz="2400" b="1" dirty="0">
              <a:latin typeface="Arial" charset="0"/>
            </a:endParaRPr>
          </a:p>
        </p:txBody>
      </p:sp>
      <p:sp>
        <p:nvSpPr>
          <p:cNvPr id="30" name="Rectangle: Rounded Corners 29">
            <a:extLst>
              <a:ext uri="{FF2B5EF4-FFF2-40B4-BE49-F238E27FC236}">
                <a16:creationId xmlns:a16="http://schemas.microsoft.com/office/drawing/2014/main" id="{720213C8-088E-4D89-9D92-5FA4D1E53CA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29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D9A3E0DF-D442-459A-8379-B9B02E3481DE}"/>
              </a:ext>
            </a:extLst>
          </p:cNvPr>
          <p:cNvSpPr txBox="1">
            <a:spLocks noChangeArrowheads="1"/>
          </p:cNvSpPr>
          <p:nvPr/>
        </p:nvSpPr>
        <p:spPr bwMode="auto">
          <a:xfrm>
            <a:off x="1320800" y="1076325"/>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800"/>
              <a:t>Kết hợp phát triển kinh tế-xã hội với</a:t>
            </a:r>
            <a:r>
              <a:rPr lang="vi-VN" altLang="en-US" sz="2800"/>
              <a:t> </a:t>
            </a:r>
            <a:r>
              <a:rPr lang="fr-FR" altLang="en-US" sz="2800"/>
              <a:t>tăng</a:t>
            </a:r>
            <a:endParaRPr lang="vi-VN" altLang="en-US" sz="2800"/>
          </a:p>
          <a:p>
            <a:pPr algn="ctr"/>
            <a:r>
              <a:rPr lang="vi-VN" altLang="en-US" sz="2800"/>
              <a:t>cường, </a:t>
            </a:r>
            <a:r>
              <a:rPr lang="fr-FR" altLang="en-US" sz="2800"/>
              <a:t>củng cố </a:t>
            </a:r>
            <a:r>
              <a:rPr lang="vi-VN" altLang="en-US" sz="2800"/>
              <a:t>QP&amp;AN</a:t>
            </a:r>
            <a:r>
              <a:rPr lang="fr-FR" altLang="en-US" sz="2800"/>
              <a:t> ở nước ta hiện nay là:</a:t>
            </a:r>
            <a:endParaRPr lang="en-US" altLang="en-US" sz="2800"/>
          </a:p>
        </p:txBody>
      </p:sp>
      <p:sp>
        <p:nvSpPr>
          <p:cNvPr id="65541" name="AutoShape 5">
            <a:extLst>
              <a:ext uri="{FF2B5EF4-FFF2-40B4-BE49-F238E27FC236}">
                <a16:creationId xmlns:a16="http://schemas.microsoft.com/office/drawing/2014/main" id="{9C6740CA-4AC7-40F9-BE7F-86973F5D84D7}"/>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altLang="en-US" sz="2000" dirty="0">
                <a:latin typeface="Arial" charset="0"/>
              </a:rPr>
              <a:t> A. </a:t>
            </a:r>
            <a:r>
              <a:rPr lang="fr-FR" altLang="en-US" sz="2000" dirty="0" err="1">
                <a:latin typeface="Arial" charset="0"/>
              </a:rPr>
              <a:t>Hoạt</a:t>
            </a:r>
            <a:r>
              <a:rPr lang="fr-FR" altLang="en-US" sz="2000" dirty="0">
                <a:latin typeface="Arial" charset="0"/>
              </a:rPr>
              <a:t> </a:t>
            </a:r>
            <a:r>
              <a:rPr lang="fr-FR" altLang="en-US" sz="2000" dirty="0" err="1">
                <a:latin typeface="Arial" charset="0"/>
              </a:rPr>
              <a:t>động</a:t>
            </a:r>
            <a:r>
              <a:rPr lang="fr-FR" altLang="en-US" sz="2000" dirty="0">
                <a:latin typeface="Arial" charset="0"/>
              </a:rPr>
              <a:t> </a:t>
            </a:r>
            <a:r>
              <a:rPr lang="fr-FR" altLang="en-US" sz="2000" dirty="0" err="1">
                <a:latin typeface="Arial" charset="0"/>
              </a:rPr>
              <a:t>tích</a:t>
            </a:r>
            <a:r>
              <a:rPr lang="fr-FR" altLang="en-US" sz="2000" dirty="0">
                <a:latin typeface="Arial" charset="0"/>
              </a:rPr>
              <a:t> </a:t>
            </a:r>
            <a:r>
              <a:rPr lang="fr-FR" altLang="en-US" sz="2000" dirty="0" err="1">
                <a:latin typeface="Arial" charset="0"/>
              </a:rPr>
              <a:t>cực</a:t>
            </a:r>
            <a:r>
              <a:rPr lang="fr-FR" altLang="en-US" sz="2000" dirty="0">
                <a:latin typeface="Arial" charset="0"/>
              </a:rPr>
              <a:t>, </a:t>
            </a:r>
            <a:r>
              <a:rPr lang="fr-FR" altLang="en-US" sz="2000" dirty="0" err="1">
                <a:latin typeface="Arial" charset="0"/>
              </a:rPr>
              <a:t>chủ</a:t>
            </a:r>
            <a:r>
              <a:rPr lang="fr-FR" altLang="en-US" sz="2000" dirty="0">
                <a:latin typeface="Arial" charset="0"/>
              </a:rPr>
              <a:t> </a:t>
            </a:r>
          </a:p>
          <a:p>
            <a:pPr algn="ctr">
              <a:spcBef>
                <a:spcPts val="0"/>
              </a:spcBef>
              <a:defRPr/>
            </a:pPr>
            <a:r>
              <a:rPr lang="fr-FR" altLang="en-US" sz="2000" dirty="0" err="1">
                <a:latin typeface="Arial" charset="0"/>
              </a:rPr>
              <a:t>động</a:t>
            </a:r>
            <a:r>
              <a:rPr lang="fr-FR" altLang="en-US" sz="2000" dirty="0">
                <a:latin typeface="Arial" charset="0"/>
              </a:rPr>
              <a:t> </a:t>
            </a:r>
            <a:r>
              <a:rPr lang="fr-FR" altLang="en-US" sz="2000" dirty="0" err="1">
                <a:latin typeface="Arial" charset="0"/>
              </a:rPr>
              <a:t>của</a:t>
            </a:r>
            <a:r>
              <a:rPr lang="fr-FR" altLang="en-US" sz="2000" dirty="0">
                <a:latin typeface="Arial" charset="0"/>
              </a:rPr>
              <a:t> </a:t>
            </a:r>
            <a:r>
              <a:rPr lang="fr-FR" altLang="en-US" sz="2000" dirty="0" err="1">
                <a:latin typeface="Arial" charset="0"/>
              </a:rPr>
              <a:t>Nhà</a:t>
            </a:r>
            <a:r>
              <a:rPr lang="fr-FR" altLang="en-US" sz="2000" dirty="0">
                <a:latin typeface="Arial" charset="0"/>
              </a:rPr>
              <a:t> </a:t>
            </a:r>
            <a:r>
              <a:rPr lang="fr-FR" altLang="en-US" sz="2000" dirty="0" err="1">
                <a:latin typeface="Arial" charset="0"/>
              </a:rPr>
              <a:t>nước</a:t>
            </a:r>
            <a:r>
              <a:rPr lang="fr-FR" altLang="en-US" sz="2000" dirty="0">
                <a:latin typeface="Arial" charset="0"/>
              </a:rPr>
              <a:t> </a:t>
            </a:r>
            <a:r>
              <a:rPr lang="fr-FR" altLang="en-US" sz="2000" dirty="0" err="1">
                <a:latin typeface="Arial" charset="0"/>
              </a:rPr>
              <a:t>và</a:t>
            </a:r>
            <a:r>
              <a:rPr lang="fr-FR" altLang="en-US" sz="2000" dirty="0">
                <a:latin typeface="Arial" charset="0"/>
              </a:rPr>
              <a:t> </a:t>
            </a:r>
            <a:r>
              <a:rPr lang="fr-FR" altLang="en-US" sz="2000" dirty="0" err="1">
                <a:latin typeface="Arial" charset="0"/>
              </a:rPr>
              <a:t>nhân</a:t>
            </a:r>
            <a:r>
              <a:rPr lang="fr-FR" altLang="en-US" sz="2000" dirty="0">
                <a:latin typeface="Arial" charset="0"/>
              </a:rPr>
              <a:t> </a:t>
            </a:r>
            <a:r>
              <a:rPr lang="fr-FR" altLang="en-US" sz="2000" dirty="0" err="1">
                <a:latin typeface="Arial" charset="0"/>
              </a:rPr>
              <a:t>dân</a:t>
            </a:r>
            <a:r>
              <a:rPr lang="fr-FR" altLang="en-US" sz="2000" dirty="0">
                <a:latin typeface="Arial" charset="0"/>
              </a:rPr>
              <a:t> </a:t>
            </a:r>
          </a:p>
          <a:p>
            <a:pPr algn="ctr">
              <a:spcBef>
                <a:spcPts val="0"/>
              </a:spcBef>
              <a:defRPr/>
            </a:pPr>
            <a:r>
              <a:rPr lang="fr-FR" altLang="en-US" sz="2000" dirty="0" err="1">
                <a:latin typeface="Arial" charset="0"/>
              </a:rPr>
              <a:t>trong</a:t>
            </a:r>
            <a:r>
              <a:rPr lang="fr-FR" altLang="en-US" sz="2000" dirty="0">
                <a:latin typeface="Arial" charset="0"/>
              </a:rPr>
              <a:t> </a:t>
            </a:r>
            <a:r>
              <a:rPr lang="fr-FR" altLang="en-US" sz="2000" dirty="0" err="1">
                <a:latin typeface="Arial" charset="0"/>
              </a:rPr>
              <a:t>việc</a:t>
            </a:r>
            <a:r>
              <a:rPr lang="fr-FR" altLang="en-US" sz="2000" dirty="0">
                <a:latin typeface="Arial" charset="0"/>
              </a:rPr>
              <a:t> </a:t>
            </a:r>
            <a:r>
              <a:rPr lang="fr-FR" altLang="en-US" sz="2000" dirty="0" err="1">
                <a:latin typeface="Arial" charset="0"/>
              </a:rPr>
              <a:t>gắn</a:t>
            </a:r>
            <a:r>
              <a:rPr lang="fr-FR" altLang="en-US" sz="2000" dirty="0">
                <a:latin typeface="Arial" charset="0"/>
              </a:rPr>
              <a:t> </a:t>
            </a:r>
            <a:r>
              <a:rPr lang="fr-FR" altLang="en-US" sz="2000" dirty="0" err="1">
                <a:latin typeface="Arial" charset="0"/>
              </a:rPr>
              <a:t>kết</a:t>
            </a:r>
            <a:r>
              <a:rPr lang="fr-FR" altLang="en-US" sz="2000" dirty="0">
                <a:latin typeface="Arial" charset="0"/>
              </a:rPr>
              <a:t> </a:t>
            </a:r>
            <a:r>
              <a:rPr lang="fr-FR" altLang="en-US" sz="2000" dirty="0" err="1">
                <a:latin typeface="Arial" charset="0"/>
              </a:rPr>
              <a:t>chặt</a:t>
            </a:r>
            <a:r>
              <a:rPr lang="fr-FR" altLang="en-US" sz="2000" dirty="0">
                <a:latin typeface="Arial" charset="0"/>
              </a:rPr>
              <a:t> </a:t>
            </a:r>
            <a:r>
              <a:rPr lang="fr-FR" altLang="en-US" sz="2000" dirty="0" err="1">
                <a:latin typeface="Arial" charset="0"/>
              </a:rPr>
              <a:t>chẽ</a:t>
            </a:r>
            <a:r>
              <a:rPr lang="fr-FR" altLang="en-US" sz="2000" dirty="0">
                <a:latin typeface="Arial" charset="0"/>
              </a:rPr>
              <a:t> </a:t>
            </a:r>
            <a:r>
              <a:rPr lang="fr-FR" altLang="en-US" sz="2000" dirty="0" err="1">
                <a:latin typeface="Arial" charset="0"/>
              </a:rPr>
              <a:t>hoạt</a:t>
            </a:r>
            <a:r>
              <a:rPr lang="fr-FR" altLang="en-US" sz="2000" dirty="0">
                <a:latin typeface="Arial" charset="0"/>
              </a:rPr>
              <a:t> </a:t>
            </a:r>
          </a:p>
          <a:p>
            <a:pPr algn="ctr">
              <a:spcBef>
                <a:spcPts val="0"/>
              </a:spcBef>
              <a:defRPr/>
            </a:pPr>
            <a:r>
              <a:rPr lang="fr-FR" altLang="en-US" sz="2000" err="1">
                <a:latin typeface="Arial" charset="0"/>
              </a:rPr>
              <a:t>động</a:t>
            </a:r>
            <a:r>
              <a:rPr lang="fr-FR" altLang="en-US" sz="2000">
                <a:latin typeface="Arial" charset="0"/>
              </a:rPr>
              <a:t> KTXH, QP&amp;AN trong</a:t>
            </a:r>
          </a:p>
          <a:p>
            <a:pPr algn="ctr">
              <a:spcBef>
                <a:spcPts val="0"/>
              </a:spcBef>
              <a:defRPr/>
            </a:pPr>
            <a:r>
              <a:rPr lang="fr-FR" altLang="en-US" sz="2000">
                <a:latin typeface="Arial" charset="0"/>
              </a:rPr>
              <a:t>một </a:t>
            </a:r>
            <a:r>
              <a:rPr lang="fr-FR" altLang="en-US" sz="2000" dirty="0" err="1">
                <a:latin typeface="Arial" charset="0"/>
              </a:rPr>
              <a:t>chỉnh</a:t>
            </a:r>
            <a:r>
              <a:rPr lang="fr-FR" altLang="en-US" sz="2000" dirty="0">
                <a:latin typeface="Arial" charset="0"/>
              </a:rPr>
              <a:t> </a:t>
            </a:r>
            <a:r>
              <a:rPr lang="fr-FR" altLang="en-US" sz="2000" dirty="0" err="1">
                <a:latin typeface="Arial" charset="0"/>
              </a:rPr>
              <a:t>thể</a:t>
            </a:r>
            <a:r>
              <a:rPr lang="fr-FR" altLang="en-US" sz="2000" dirty="0">
                <a:latin typeface="Arial" charset="0"/>
              </a:rPr>
              <a:t> </a:t>
            </a:r>
            <a:r>
              <a:rPr lang="fr-FR" altLang="en-US" sz="2000" dirty="0" err="1">
                <a:latin typeface="Arial" charset="0"/>
              </a:rPr>
              <a:t>thống</a:t>
            </a:r>
            <a:r>
              <a:rPr lang="fr-FR" altLang="en-US" sz="2000" dirty="0">
                <a:latin typeface="Arial" charset="0"/>
              </a:rPr>
              <a:t> </a:t>
            </a:r>
            <a:r>
              <a:rPr lang="fr-FR" altLang="en-US" sz="2000" dirty="0" err="1">
                <a:latin typeface="Arial" charset="0"/>
              </a:rPr>
              <a:t>nhất</a:t>
            </a:r>
            <a:endParaRPr lang="en-US" altLang="en-US" sz="2000" dirty="0">
              <a:latin typeface="Arial" charset="0"/>
            </a:endParaRPr>
          </a:p>
        </p:txBody>
      </p:sp>
      <p:sp>
        <p:nvSpPr>
          <p:cNvPr id="65546" name="AutoShape 10">
            <a:extLst>
              <a:ext uri="{FF2B5EF4-FFF2-40B4-BE49-F238E27FC236}">
                <a16:creationId xmlns:a16="http://schemas.microsoft.com/office/drawing/2014/main" id="{6233BF18-D7C1-4612-8642-549F63F3E5F0}"/>
              </a:ext>
            </a:extLst>
          </p:cNvPr>
          <p:cNvSpPr>
            <a:spLocks noChangeArrowheads="1"/>
          </p:cNvSpPr>
          <p:nvPr/>
        </p:nvSpPr>
        <p:spPr bwMode="auto">
          <a:xfrm>
            <a:off x="4686300" y="2305050"/>
            <a:ext cx="42291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endParaRPr lang="fr-FR" altLang="en-US" sz="2000" dirty="0">
              <a:latin typeface="Arial" charset="0"/>
            </a:endParaRPr>
          </a:p>
          <a:p>
            <a:pPr algn="ctr">
              <a:defRPr/>
            </a:pPr>
            <a:r>
              <a:rPr lang="fr-FR" altLang="en-US" sz="2000" dirty="0">
                <a:latin typeface="Arial" charset="0"/>
              </a:rPr>
              <a:t>B. </a:t>
            </a:r>
            <a:r>
              <a:rPr lang="fr-FR" sz="2000" dirty="0" err="1">
                <a:latin typeface="Arial" charset="0"/>
              </a:rPr>
              <a:t>Hoạt</a:t>
            </a:r>
            <a:r>
              <a:rPr lang="fr-FR" sz="2000" dirty="0">
                <a:latin typeface="Arial" charset="0"/>
              </a:rPr>
              <a:t> </a:t>
            </a:r>
            <a:r>
              <a:rPr lang="fr-FR" sz="2000" dirty="0" err="1">
                <a:latin typeface="Arial" charset="0"/>
              </a:rPr>
              <a:t>động</a:t>
            </a:r>
            <a:r>
              <a:rPr lang="fr-FR" sz="2000" dirty="0">
                <a:latin typeface="Arial" charset="0"/>
              </a:rPr>
              <a:t> </a:t>
            </a:r>
            <a:r>
              <a:rPr lang="fr-FR" sz="2000" dirty="0" err="1">
                <a:latin typeface="Arial" charset="0"/>
              </a:rPr>
              <a:t>của</a:t>
            </a:r>
            <a:r>
              <a:rPr lang="fr-FR" sz="2000" dirty="0">
                <a:latin typeface="Arial" charset="0"/>
              </a:rPr>
              <a:t> </a:t>
            </a:r>
            <a:r>
              <a:rPr lang="fr-FR" sz="2000" dirty="0" err="1">
                <a:latin typeface="Arial" charset="0"/>
              </a:rPr>
              <a:t>toàn</a:t>
            </a:r>
            <a:r>
              <a:rPr lang="fr-FR" sz="2000" dirty="0">
                <a:latin typeface="Arial" charset="0"/>
              </a:rPr>
              <a:t> </a:t>
            </a:r>
            <a:r>
              <a:rPr lang="fr-FR" sz="2000" dirty="0" err="1">
                <a:latin typeface="Arial" charset="0"/>
              </a:rPr>
              <a:t>dân</a:t>
            </a:r>
            <a:r>
              <a:rPr lang="fr-FR" sz="2000" dirty="0">
                <a:latin typeface="Arial" charset="0"/>
              </a:rPr>
              <a:t> </a:t>
            </a:r>
            <a:r>
              <a:rPr lang="fr-FR" sz="2000" dirty="0" err="1">
                <a:latin typeface="Arial" charset="0"/>
              </a:rPr>
              <a:t>dưới</a:t>
            </a:r>
            <a:r>
              <a:rPr lang="fr-FR" sz="2000" dirty="0">
                <a:latin typeface="Arial" charset="0"/>
              </a:rPr>
              <a:t> </a:t>
            </a:r>
          </a:p>
          <a:p>
            <a:pPr algn="ctr">
              <a:defRPr/>
            </a:pPr>
            <a:r>
              <a:rPr lang="fr-FR" sz="2000" dirty="0" err="1">
                <a:latin typeface="Arial" charset="0"/>
              </a:rPr>
              <a:t>sự</a:t>
            </a:r>
            <a:r>
              <a:rPr lang="fr-FR" sz="2000" dirty="0">
                <a:latin typeface="Arial" charset="0"/>
              </a:rPr>
              <a:t> </a:t>
            </a:r>
            <a:r>
              <a:rPr lang="fr-FR" sz="2000" dirty="0" err="1">
                <a:latin typeface="Arial" charset="0"/>
              </a:rPr>
              <a:t>lãnh</a:t>
            </a:r>
            <a:r>
              <a:rPr lang="fr-FR" sz="2000" dirty="0">
                <a:latin typeface="Arial" charset="0"/>
              </a:rPr>
              <a:t> </a:t>
            </a:r>
            <a:r>
              <a:rPr lang="fr-FR" sz="2000" dirty="0" err="1">
                <a:latin typeface="Arial" charset="0"/>
              </a:rPr>
              <a:t>đạo</a:t>
            </a:r>
            <a:r>
              <a:rPr lang="fr-FR" sz="2000" dirty="0">
                <a:latin typeface="Arial" charset="0"/>
              </a:rPr>
              <a:t> </a:t>
            </a:r>
            <a:r>
              <a:rPr lang="fr-FR" sz="2000" dirty="0" err="1">
                <a:latin typeface="Arial" charset="0"/>
              </a:rPr>
              <a:t>của</a:t>
            </a:r>
            <a:r>
              <a:rPr lang="fr-FR" sz="2000" dirty="0">
                <a:latin typeface="Arial" charset="0"/>
              </a:rPr>
              <a:t> </a:t>
            </a:r>
            <a:r>
              <a:rPr lang="fr-FR" sz="2000" dirty="0" err="1">
                <a:latin typeface="Arial" charset="0"/>
              </a:rPr>
              <a:t>Đảng</a:t>
            </a:r>
            <a:r>
              <a:rPr lang="fr-FR" sz="2000" dirty="0">
                <a:latin typeface="Arial" charset="0"/>
              </a:rPr>
              <a:t> </a:t>
            </a:r>
            <a:r>
              <a:rPr lang="fr-FR" sz="2000" dirty="0" err="1">
                <a:latin typeface="Arial" charset="0"/>
              </a:rPr>
              <a:t>thực</a:t>
            </a:r>
            <a:r>
              <a:rPr lang="fr-FR" sz="2000" dirty="0">
                <a:latin typeface="Arial" charset="0"/>
              </a:rPr>
              <a:t> </a:t>
            </a:r>
            <a:r>
              <a:rPr lang="fr-FR" sz="2000" dirty="0" err="1">
                <a:latin typeface="Arial" charset="0"/>
              </a:rPr>
              <a:t>hiện</a:t>
            </a:r>
            <a:r>
              <a:rPr lang="fr-FR" sz="2000" dirty="0">
                <a:latin typeface="Arial" charset="0"/>
              </a:rPr>
              <a:t> </a:t>
            </a:r>
          </a:p>
          <a:p>
            <a:pPr algn="ctr">
              <a:defRPr/>
            </a:pPr>
            <a:r>
              <a:rPr lang="fr-FR" sz="2000" dirty="0" err="1">
                <a:latin typeface="Arial" charset="0"/>
              </a:rPr>
              <a:t>thống</a:t>
            </a:r>
            <a:r>
              <a:rPr lang="fr-FR" sz="2000" dirty="0">
                <a:latin typeface="Arial" charset="0"/>
              </a:rPr>
              <a:t> </a:t>
            </a:r>
            <a:r>
              <a:rPr lang="fr-FR" sz="2000" dirty="0" err="1">
                <a:latin typeface="Arial" charset="0"/>
              </a:rPr>
              <a:t>nhất</a:t>
            </a:r>
            <a:r>
              <a:rPr lang="fr-FR" sz="2000" dirty="0">
                <a:latin typeface="Arial" charset="0"/>
              </a:rPr>
              <a:t> </a:t>
            </a:r>
            <a:r>
              <a:rPr lang="fr-FR" sz="2000" dirty="0" err="1">
                <a:latin typeface="Arial" charset="0"/>
              </a:rPr>
              <a:t>các</a:t>
            </a:r>
            <a:r>
              <a:rPr lang="fr-FR" sz="2000" dirty="0">
                <a:latin typeface="Arial" charset="0"/>
              </a:rPr>
              <a:t> </a:t>
            </a:r>
            <a:r>
              <a:rPr lang="fr-FR" sz="2000" dirty="0" err="1">
                <a:latin typeface="Arial" charset="0"/>
              </a:rPr>
              <a:t>hoạt</a:t>
            </a:r>
            <a:r>
              <a:rPr lang="fr-FR" sz="2000" dirty="0">
                <a:latin typeface="Arial" charset="0"/>
              </a:rPr>
              <a:t> </a:t>
            </a:r>
            <a:r>
              <a:rPr lang="fr-FR" sz="2000" dirty="0" err="1">
                <a:latin typeface="Arial" charset="0"/>
              </a:rPr>
              <a:t>động</a:t>
            </a:r>
            <a:r>
              <a:rPr lang="fr-FR" sz="2000" dirty="0">
                <a:latin typeface="Arial" charset="0"/>
              </a:rPr>
              <a:t> </a:t>
            </a:r>
            <a:r>
              <a:rPr lang="fr-FR" sz="2000" dirty="0" err="1">
                <a:latin typeface="Arial" charset="0"/>
              </a:rPr>
              <a:t>kinh</a:t>
            </a:r>
            <a:r>
              <a:rPr lang="fr-FR" sz="2000" dirty="0">
                <a:latin typeface="Arial" charset="0"/>
              </a:rPr>
              <a:t> </a:t>
            </a:r>
            <a:r>
              <a:rPr lang="fr-FR" sz="2000" dirty="0" err="1">
                <a:latin typeface="Arial" charset="0"/>
              </a:rPr>
              <a:t>tế</a:t>
            </a:r>
            <a:r>
              <a:rPr lang="fr-FR" sz="2000" dirty="0">
                <a:latin typeface="Arial" charset="0"/>
              </a:rPr>
              <a:t>, </a:t>
            </a:r>
          </a:p>
          <a:p>
            <a:pPr algn="ctr">
              <a:defRPr/>
            </a:pPr>
            <a:r>
              <a:rPr lang="fr-FR" sz="2000" dirty="0" err="1">
                <a:latin typeface="Arial" charset="0"/>
              </a:rPr>
              <a:t>xã</a:t>
            </a:r>
            <a:r>
              <a:rPr lang="fr-FR" sz="2000" dirty="0">
                <a:latin typeface="Arial" charset="0"/>
              </a:rPr>
              <a:t> </a:t>
            </a:r>
            <a:r>
              <a:rPr lang="fr-FR" sz="2000" dirty="0" err="1">
                <a:latin typeface="Arial" charset="0"/>
              </a:rPr>
              <a:t>hội</a:t>
            </a:r>
            <a:r>
              <a:rPr lang="fr-FR" sz="2000" dirty="0">
                <a:latin typeface="Arial" charset="0"/>
              </a:rPr>
              <a:t>, </a:t>
            </a:r>
            <a:r>
              <a:rPr lang="fr-FR" sz="2000" dirty="0" err="1">
                <a:latin typeface="Arial" charset="0"/>
              </a:rPr>
              <a:t>quốc</a:t>
            </a:r>
            <a:r>
              <a:rPr lang="fr-FR" sz="2000" dirty="0">
                <a:latin typeface="Arial" charset="0"/>
              </a:rPr>
              <a:t> </a:t>
            </a:r>
            <a:r>
              <a:rPr lang="fr-FR" sz="2000" dirty="0" err="1">
                <a:latin typeface="Arial" charset="0"/>
              </a:rPr>
              <a:t>phòng</a:t>
            </a:r>
            <a:r>
              <a:rPr lang="fr-FR" sz="2000" dirty="0">
                <a:latin typeface="Arial" charset="0"/>
              </a:rPr>
              <a:t> </a:t>
            </a:r>
            <a:r>
              <a:rPr lang="fr-FR" sz="2000" dirty="0" err="1">
                <a:latin typeface="Arial" charset="0"/>
              </a:rPr>
              <a:t>và</a:t>
            </a:r>
            <a:r>
              <a:rPr lang="fr-FR" sz="2000" dirty="0">
                <a:latin typeface="Arial" charset="0"/>
              </a:rPr>
              <a:t> an </a:t>
            </a:r>
            <a:r>
              <a:rPr lang="fr-FR" sz="2000" dirty="0" err="1">
                <a:latin typeface="Arial" charset="0"/>
              </a:rPr>
              <a:t>ninh</a:t>
            </a:r>
            <a:endParaRPr lang="vi-VN" sz="2000" dirty="0">
              <a:latin typeface="Arial" charset="0"/>
            </a:endParaRPr>
          </a:p>
          <a:p>
            <a:pPr algn="ctr">
              <a:spcBef>
                <a:spcPct val="20000"/>
              </a:spcBef>
              <a:defRPr/>
            </a:pPr>
            <a:r>
              <a:rPr lang="fr-FR" altLang="en-US" sz="2000" dirty="0">
                <a:latin typeface="Arial" charset="0"/>
              </a:rPr>
              <a:t> </a:t>
            </a:r>
            <a:endParaRPr lang="en-US" altLang="en-US" sz="2000" dirty="0">
              <a:latin typeface="Arial" charset="0"/>
            </a:endParaRPr>
          </a:p>
        </p:txBody>
      </p:sp>
      <p:sp>
        <p:nvSpPr>
          <p:cNvPr id="26" name="AutoShape 10">
            <a:extLst>
              <a:ext uri="{FF2B5EF4-FFF2-40B4-BE49-F238E27FC236}">
                <a16:creationId xmlns:a16="http://schemas.microsoft.com/office/drawing/2014/main" id="{99E43D60-1D6C-4C8D-AF00-B69E1B6BD5C6}"/>
              </a:ext>
            </a:extLst>
          </p:cNvPr>
          <p:cNvSpPr>
            <a:spLocks noChangeArrowheads="1"/>
          </p:cNvSpPr>
          <p:nvPr/>
        </p:nvSpPr>
        <p:spPr bwMode="auto">
          <a:xfrm>
            <a:off x="228600" y="4224338"/>
            <a:ext cx="41910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000" dirty="0">
                <a:latin typeface="Arial" charset="0"/>
              </a:rPr>
              <a:t>C. </a:t>
            </a:r>
            <a:r>
              <a:rPr lang="fr-FR" sz="2000" dirty="0" err="1">
                <a:latin typeface="Arial" charset="0"/>
              </a:rPr>
              <a:t>Hoạt</a:t>
            </a:r>
            <a:r>
              <a:rPr lang="fr-FR" sz="2000" dirty="0">
                <a:latin typeface="Arial" charset="0"/>
              </a:rPr>
              <a:t> </a:t>
            </a:r>
            <a:r>
              <a:rPr lang="fr-FR" sz="2000" dirty="0" err="1">
                <a:latin typeface="Arial" charset="0"/>
              </a:rPr>
              <a:t>động</a:t>
            </a:r>
            <a:r>
              <a:rPr lang="fr-FR" sz="2000" dirty="0">
                <a:latin typeface="Arial" charset="0"/>
              </a:rPr>
              <a:t> </a:t>
            </a:r>
            <a:r>
              <a:rPr lang="fr-FR" sz="2000" dirty="0" err="1">
                <a:latin typeface="Arial" charset="0"/>
              </a:rPr>
              <a:t>tích</a:t>
            </a:r>
            <a:r>
              <a:rPr lang="fr-FR" sz="2000" dirty="0">
                <a:latin typeface="Arial" charset="0"/>
              </a:rPr>
              <a:t> </a:t>
            </a:r>
            <a:r>
              <a:rPr lang="fr-FR" sz="2000" dirty="0" err="1">
                <a:latin typeface="Arial" charset="0"/>
              </a:rPr>
              <a:t>cực</a:t>
            </a:r>
            <a:r>
              <a:rPr lang="fr-FR" sz="2000" dirty="0">
                <a:latin typeface="Arial" charset="0"/>
              </a:rPr>
              <a:t> </a:t>
            </a:r>
            <a:r>
              <a:rPr lang="fr-FR" sz="2000" dirty="0" err="1">
                <a:latin typeface="Arial" charset="0"/>
              </a:rPr>
              <a:t>của</a:t>
            </a:r>
            <a:r>
              <a:rPr lang="fr-FR" sz="2000" dirty="0">
                <a:latin typeface="Arial" charset="0"/>
              </a:rPr>
              <a:t> </a:t>
            </a:r>
            <a:r>
              <a:rPr lang="fr-FR" sz="2000" dirty="0" err="1">
                <a:latin typeface="Arial" charset="0"/>
              </a:rPr>
              <a:t>toàn</a:t>
            </a:r>
            <a:r>
              <a:rPr lang="fr-FR" sz="2000" dirty="0">
                <a:latin typeface="Arial" charset="0"/>
              </a:rPr>
              <a:t> </a:t>
            </a:r>
          </a:p>
          <a:p>
            <a:pPr algn="ctr">
              <a:defRPr/>
            </a:pPr>
            <a:r>
              <a:rPr lang="fr-FR" sz="2000" dirty="0" err="1">
                <a:latin typeface="Arial" charset="0"/>
              </a:rPr>
              <a:t>Đảng</a:t>
            </a:r>
            <a:r>
              <a:rPr lang="fr-FR" sz="2000" dirty="0">
                <a:latin typeface="Arial" charset="0"/>
              </a:rPr>
              <a:t> </a:t>
            </a:r>
            <a:r>
              <a:rPr lang="fr-FR" sz="2000" dirty="0" err="1">
                <a:latin typeface="Arial" charset="0"/>
              </a:rPr>
              <a:t>toàn</a:t>
            </a:r>
            <a:r>
              <a:rPr lang="fr-FR" sz="2000" dirty="0">
                <a:latin typeface="Arial" charset="0"/>
              </a:rPr>
              <a:t> </a:t>
            </a:r>
            <a:r>
              <a:rPr lang="fr-FR" sz="2000" dirty="0" err="1">
                <a:latin typeface="Arial" charset="0"/>
              </a:rPr>
              <a:t>quân</a:t>
            </a:r>
            <a:r>
              <a:rPr lang="fr-FR" sz="2000" dirty="0">
                <a:latin typeface="Arial" charset="0"/>
              </a:rPr>
              <a:t> </a:t>
            </a:r>
            <a:r>
              <a:rPr lang="fr-FR" sz="2000" dirty="0" err="1">
                <a:latin typeface="Arial" charset="0"/>
              </a:rPr>
              <a:t>và</a:t>
            </a:r>
            <a:r>
              <a:rPr lang="fr-FR" sz="2000" dirty="0">
                <a:latin typeface="Arial" charset="0"/>
              </a:rPr>
              <a:t> </a:t>
            </a:r>
            <a:r>
              <a:rPr lang="fr-FR" sz="2000" dirty="0" err="1">
                <a:latin typeface="Arial" charset="0"/>
              </a:rPr>
              <a:t>toàn</a:t>
            </a:r>
            <a:r>
              <a:rPr lang="fr-FR" sz="2000" dirty="0">
                <a:latin typeface="Arial" charset="0"/>
              </a:rPr>
              <a:t> </a:t>
            </a:r>
            <a:r>
              <a:rPr lang="fr-FR" sz="2000" dirty="0" err="1">
                <a:latin typeface="Arial" charset="0"/>
              </a:rPr>
              <a:t>dân</a:t>
            </a:r>
            <a:r>
              <a:rPr lang="fr-FR" sz="2000" dirty="0">
                <a:latin typeface="Arial" charset="0"/>
              </a:rPr>
              <a:t> </a:t>
            </a:r>
            <a:r>
              <a:rPr lang="fr-FR" sz="2000" dirty="0" err="1">
                <a:latin typeface="Arial" charset="0"/>
              </a:rPr>
              <a:t>thực</a:t>
            </a:r>
            <a:r>
              <a:rPr lang="fr-FR" sz="2000" dirty="0">
                <a:latin typeface="Arial" charset="0"/>
              </a:rPr>
              <a:t> </a:t>
            </a:r>
          </a:p>
          <a:p>
            <a:pPr algn="ctr">
              <a:defRPr/>
            </a:pPr>
            <a:r>
              <a:rPr lang="fr-FR" sz="2000" dirty="0" err="1">
                <a:latin typeface="Arial" charset="0"/>
              </a:rPr>
              <a:t>hiện</a:t>
            </a:r>
            <a:r>
              <a:rPr lang="fr-FR" sz="2000" dirty="0">
                <a:latin typeface="Arial" charset="0"/>
              </a:rPr>
              <a:t> </a:t>
            </a:r>
            <a:r>
              <a:rPr lang="fr-FR" sz="2000" dirty="0" err="1">
                <a:latin typeface="Arial" charset="0"/>
              </a:rPr>
              <a:t>trên</a:t>
            </a:r>
            <a:r>
              <a:rPr lang="fr-FR" sz="2000" dirty="0">
                <a:latin typeface="Arial" charset="0"/>
              </a:rPr>
              <a:t> </a:t>
            </a:r>
            <a:r>
              <a:rPr lang="fr-FR" sz="2000" dirty="0" err="1">
                <a:latin typeface="Arial" charset="0"/>
              </a:rPr>
              <a:t>phạm</a:t>
            </a:r>
            <a:r>
              <a:rPr lang="fr-FR" sz="2000" dirty="0">
                <a:latin typeface="Arial" charset="0"/>
              </a:rPr>
              <a:t> vi </a:t>
            </a:r>
            <a:r>
              <a:rPr lang="fr-FR" sz="2000" dirty="0" err="1">
                <a:latin typeface="Arial" charset="0"/>
              </a:rPr>
              <a:t>cả</a:t>
            </a:r>
            <a:r>
              <a:rPr lang="fr-FR" sz="2000" dirty="0">
                <a:latin typeface="Arial" charset="0"/>
              </a:rPr>
              <a:t> </a:t>
            </a:r>
            <a:r>
              <a:rPr lang="fr-FR" sz="2000" dirty="0" err="1">
                <a:latin typeface="Arial" charset="0"/>
              </a:rPr>
              <a:t>nước</a:t>
            </a:r>
            <a:r>
              <a:rPr lang="fr-FR" sz="2000" dirty="0">
                <a:latin typeface="Arial" charset="0"/>
              </a:rPr>
              <a:t> </a:t>
            </a:r>
            <a:r>
              <a:rPr lang="fr-FR" sz="2000" dirty="0" err="1">
                <a:latin typeface="Arial" charset="0"/>
              </a:rPr>
              <a:t>gắn</a:t>
            </a:r>
            <a:r>
              <a:rPr lang="fr-FR" sz="2000" dirty="0">
                <a:latin typeface="Arial" charset="0"/>
              </a:rPr>
              <a:t> </a:t>
            </a:r>
            <a:r>
              <a:rPr lang="fr-FR" sz="2000" dirty="0" err="1">
                <a:latin typeface="Arial" charset="0"/>
              </a:rPr>
              <a:t>kết</a:t>
            </a:r>
            <a:r>
              <a:rPr lang="fr-FR" sz="2000" dirty="0">
                <a:latin typeface="Arial" charset="0"/>
              </a:rPr>
              <a:t> </a:t>
            </a:r>
          </a:p>
          <a:p>
            <a:pPr algn="ctr">
              <a:defRPr/>
            </a:pPr>
            <a:r>
              <a:rPr lang="fr-FR" sz="2000" dirty="0" err="1">
                <a:latin typeface="Arial" charset="0"/>
              </a:rPr>
              <a:t>các</a:t>
            </a:r>
            <a:r>
              <a:rPr lang="fr-FR" sz="2000" dirty="0">
                <a:latin typeface="Arial" charset="0"/>
              </a:rPr>
              <a:t> </a:t>
            </a:r>
            <a:r>
              <a:rPr lang="fr-FR" sz="2000" dirty="0" err="1">
                <a:latin typeface="Arial" charset="0"/>
              </a:rPr>
              <a:t>hoạt</a:t>
            </a:r>
            <a:r>
              <a:rPr lang="fr-FR" sz="2000" dirty="0">
                <a:latin typeface="Arial" charset="0"/>
              </a:rPr>
              <a:t> </a:t>
            </a:r>
            <a:r>
              <a:rPr lang="fr-FR" sz="2000" dirty="0" err="1">
                <a:latin typeface="Arial" charset="0"/>
              </a:rPr>
              <a:t>động</a:t>
            </a:r>
            <a:r>
              <a:rPr lang="fr-FR" sz="2000" dirty="0">
                <a:latin typeface="Arial" charset="0"/>
              </a:rPr>
              <a:t> </a:t>
            </a:r>
            <a:r>
              <a:rPr lang="fr-FR" sz="2000" dirty="0" err="1">
                <a:latin typeface="Arial" charset="0"/>
              </a:rPr>
              <a:t>lại</a:t>
            </a:r>
            <a:r>
              <a:rPr lang="fr-FR" sz="2000" dirty="0">
                <a:latin typeface="Arial" charset="0"/>
              </a:rPr>
              <a:t> </a:t>
            </a:r>
            <a:r>
              <a:rPr lang="fr-FR" sz="2000" dirty="0" err="1">
                <a:latin typeface="Arial" charset="0"/>
              </a:rPr>
              <a:t>với</a:t>
            </a:r>
            <a:r>
              <a:rPr lang="fr-FR" sz="2000" dirty="0">
                <a:latin typeface="Arial" charset="0"/>
              </a:rPr>
              <a:t> </a:t>
            </a:r>
            <a:r>
              <a:rPr lang="fr-FR" sz="2000" dirty="0" err="1">
                <a:latin typeface="Arial" charset="0"/>
              </a:rPr>
              <a:t>nhau</a:t>
            </a:r>
            <a:endParaRPr lang="vi-VN" sz="2000" dirty="0">
              <a:latin typeface="Arial" charset="0"/>
            </a:endParaRPr>
          </a:p>
        </p:txBody>
      </p:sp>
      <p:sp>
        <p:nvSpPr>
          <p:cNvPr id="27" name="AutoShape 10">
            <a:extLst>
              <a:ext uri="{FF2B5EF4-FFF2-40B4-BE49-F238E27FC236}">
                <a16:creationId xmlns:a16="http://schemas.microsoft.com/office/drawing/2014/main" id="{A37BCC32-4A5E-4868-9CE4-3E38C115D200}"/>
              </a:ext>
            </a:extLst>
          </p:cNvPr>
          <p:cNvSpPr>
            <a:spLocks noChangeArrowheads="1"/>
          </p:cNvSpPr>
          <p:nvPr/>
        </p:nvSpPr>
        <p:spPr bwMode="auto">
          <a:xfrm>
            <a:off x="4686300" y="4224338"/>
            <a:ext cx="42291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endParaRPr lang="fr-FR" altLang="en-US" sz="2000" dirty="0">
              <a:latin typeface="Arial" charset="0"/>
            </a:endParaRPr>
          </a:p>
          <a:p>
            <a:pPr algn="ctr">
              <a:defRPr/>
            </a:pPr>
            <a:r>
              <a:rPr lang="fr-FR" altLang="en-US" sz="2000" dirty="0">
                <a:latin typeface="Arial" charset="0"/>
              </a:rPr>
              <a:t>D. </a:t>
            </a:r>
            <a:r>
              <a:rPr lang="fr-FR" sz="2000" dirty="0" err="1">
                <a:latin typeface="Arial" charset="0"/>
              </a:rPr>
              <a:t>Hoạt</a:t>
            </a:r>
            <a:r>
              <a:rPr lang="fr-FR" sz="2000" dirty="0">
                <a:latin typeface="Arial" charset="0"/>
              </a:rPr>
              <a:t> </a:t>
            </a:r>
            <a:r>
              <a:rPr lang="fr-FR" sz="2000" dirty="0" err="1">
                <a:latin typeface="Arial" charset="0"/>
              </a:rPr>
              <a:t>động</a:t>
            </a:r>
            <a:r>
              <a:rPr lang="fr-FR" sz="2000" dirty="0">
                <a:latin typeface="Arial" charset="0"/>
              </a:rPr>
              <a:t> </a:t>
            </a:r>
            <a:r>
              <a:rPr lang="fr-FR" sz="2000" dirty="0" err="1">
                <a:latin typeface="Arial" charset="0"/>
              </a:rPr>
              <a:t>một</a:t>
            </a:r>
            <a:r>
              <a:rPr lang="fr-FR" sz="2000" dirty="0">
                <a:latin typeface="Arial" charset="0"/>
              </a:rPr>
              <a:t> </a:t>
            </a:r>
            <a:r>
              <a:rPr lang="fr-FR" sz="2000" dirty="0" err="1">
                <a:latin typeface="Arial" charset="0"/>
              </a:rPr>
              <a:t>cách</a:t>
            </a:r>
            <a:r>
              <a:rPr lang="fr-FR" sz="2000" dirty="0">
                <a:latin typeface="Arial" charset="0"/>
              </a:rPr>
              <a:t> </a:t>
            </a:r>
            <a:r>
              <a:rPr lang="fr-FR" sz="2000" dirty="0" err="1">
                <a:latin typeface="Arial" charset="0"/>
              </a:rPr>
              <a:t>chủ</a:t>
            </a:r>
            <a:r>
              <a:rPr lang="fr-FR" sz="2000" dirty="0">
                <a:latin typeface="Arial" charset="0"/>
              </a:rPr>
              <a:t> </a:t>
            </a:r>
            <a:r>
              <a:rPr lang="fr-FR" sz="2000" dirty="0" err="1">
                <a:latin typeface="Arial" charset="0"/>
              </a:rPr>
              <a:t>động</a:t>
            </a:r>
            <a:r>
              <a:rPr lang="fr-FR" sz="2000" dirty="0">
                <a:latin typeface="Arial" charset="0"/>
              </a:rPr>
              <a:t> </a:t>
            </a:r>
          </a:p>
          <a:p>
            <a:pPr algn="ctr">
              <a:defRPr/>
            </a:pPr>
            <a:r>
              <a:rPr lang="fr-FR" sz="2000" dirty="0" err="1">
                <a:latin typeface="Arial" charset="0"/>
              </a:rPr>
              <a:t>của</a:t>
            </a:r>
            <a:r>
              <a:rPr lang="fr-FR" sz="2000" dirty="0">
                <a:latin typeface="Arial" charset="0"/>
              </a:rPr>
              <a:t> </a:t>
            </a:r>
            <a:r>
              <a:rPr lang="fr-FR" sz="2000" dirty="0" err="1">
                <a:latin typeface="Arial" charset="0"/>
              </a:rPr>
              <a:t>nhà</a:t>
            </a:r>
            <a:r>
              <a:rPr lang="fr-FR" sz="2000" dirty="0">
                <a:latin typeface="Arial" charset="0"/>
              </a:rPr>
              <a:t> </a:t>
            </a:r>
            <a:r>
              <a:rPr lang="fr-FR" sz="2000" dirty="0" err="1">
                <a:latin typeface="Arial" charset="0"/>
              </a:rPr>
              <a:t>nước</a:t>
            </a:r>
            <a:r>
              <a:rPr lang="fr-FR" sz="2000" dirty="0">
                <a:latin typeface="Arial" charset="0"/>
              </a:rPr>
              <a:t> </a:t>
            </a:r>
            <a:r>
              <a:rPr lang="fr-FR" sz="2000" dirty="0" err="1">
                <a:latin typeface="Arial" charset="0"/>
              </a:rPr>
              <a:t>điều</a:t>
            </a:r>
            <a:r>
              <a:rPr lang="fr-FR" sz="2000" dirty="0">
                <a:latin typeface="Arial" charset="0"/>
              </a:rPr>
              <a:t> </a:t>
            </a:r>
            <a:r>
              <a:rPr lang="fr-FR" sz="2000" dirty="0" err="1">
                <a:latin typeface="Arial" charset="0"/>
              </a:rPr>
              <a:t>hành</a:t>
            </a:r>
            <a:r>
              <a:rPr lang="fr-FR" sz="2000" dirty="0">
                <a:latin typeface="Arial" charset="0"/>
              </a:rPr>
              <a:t> </a:t>
            </a:r>
            <a:r>
              <a:rPr lang="fr-FR" sz="2000" dirty="0" err="1">
                <a:latin typeface="Arial" charset="0"/>
              </a:rPr>
              <a:t>thực</a:t>
            </a:r>
            <a:r>
              <a:rPr lang="fr-FR" sz="2000" dirty="0">
                <a:latin typeface="Arial" charset="0"/>
              </a:rPr>
              <a:t> </a:t>
            </a:r>
            <a:r>
              <a:rPr lang="fr-FR" sz="2000" dirty="0" err="1">
                <a:latin typeface="Arial" charset="0"/>
              </a:rPr>
              <a:t>hiện</a:t>
            </a:r>
            <a:r>
              <a:rPr lang="fr-FR" sz="2000" dirty="0">
                <a:latin typeface="Arial" charset="0"/>
              </a:rPr>
              <a:t> </a:t>
            </a:r>
          </a:p>
          <a:p>
            <a:pPr algn="ctr">
              <a:defRPr/>
            </a:pPr>
            <a:r>
              <a:rPr lang="fr-FR" sz="2000" dirty="0" err="1">
                <a:latin typeface="Arial" charset="0"/>
              </a:rPr>
              <a:t>thống</a:t>
            </a:r>
            <a:r>
              <a:rPr lang="fr-FR" sz="2000" dirty="0">
                <a:latin typeface="Arial" charset="0"/>
              </a:rPr>
              <a:t> </a:t>
            </a:r>
            <a:r>
              <a:rPr lang="fr-FR" sz="2000" dirty="0" err="1">
                <a:latin typeface="Arial" charset="0"/>
              </a:rPr>
              <a:t>nhất</a:t>
            </a:r>
            <a:r>
              <a:rPr lang="fr-FR" sz="2000" dirty="0">
                <a:latin typeface="Arial" charset="0"/>
              </a:rPr>
              <a:t>, </a:t>
            </a:r>
            <a:r>
              <a:rPr lang="fr-FR" sz="2000" dirty="0" err="1">
                <a:latin typeface="Arial" charset="0"/>
              </a:rPr>
              <a:t>chặt</a:t>
            </a:r>
            <a:r>
              <a:rPr lang="fr-FR" sz="2000" dirty="0">
                <a:latin typeface="Arial" charset="0"/>
              </a:rPr>
              <a:t> </a:t>
            </a:r>
            <a:r>
              <a:rPr lang="fr-FR" sz="2000" dirty="0" err="1">
                <a:latin typeface="Arial" charset="0"/>
              </a:rPr>
              <a:t>chẽ</a:t>
            </a:r>
            <a:r>
              <a:rPr lang="fr-FR" sz="2000" dirty="0">
                <a:latin typeface="Arial" charset="0"/>
              </a:rPr>
              <a:t> </a:t>
            </a:r>
            <a:r>
              <a:rPr lang="fr-FR" sz="2000" dirty="0" err="1">
                <a:latin typeface="Arial" charset="0"/>
              </a:rPr>
              <a:t>các</a:t>
            </a:r>
            <a:r>
              <a:rPr lang="fr-FR" sz="2000" dirty="0">
                <a:latin typeface="Arial" charset="0"/>
              </a:rPr>
              <a:t> </a:t>
            </a:r>
            <a:r>
              <a:rPr lang="fr-FR" sz="2000" dirty="0" err="1">
                <a:latin typeface="Arial" charset="0"/>
              </a:rPr>
              <a:t>hoạt</a:t>
            </a:r>
            <a:r>
              <a:rPr lang="fr-FR" sz="2000" dirty="0">
                <a:latin typeface="Arial" charset="0"/>
              </a:rPr>
              <a:t> </a:t>
            </a:r>
            <a:r>
              <a:rPr lang="fr-FR" sz="2000" dirty="0" err="1">
                <a:latin typeface="Arial" charset="0"/>
              </a:rPr>
              <a:t>động</a:t>
            </a:r>
            <a:endParaRPr lang="fr-FR" sz="2000" dirty="0">
              <a:latin typeface="Arial" charset="0"/>
            </a:endParaRPr>
          </a:p>
          <a:p>
            <a:pPr algn="ctr">
              <a:defRPr/>
            </a:pPr>
            <a:r>
              <a:rPr lang="fr-FR" sz="2000" dirty="0">
                <a:latin typeface="Arial" charset="0"/>
              </a:rPr>
              <a:t> </a:t>
            </a:r>
            <a:r>
              <a:rPr lang="fr-FR" sz="2000" dirty="0" err="1">
                <a:latin typeface="Arial" charset="0"/>
              </a:rPr>
              <a:t>knh</a:t>
            </a:r>
            <a:r>
              <a:rPr lang="fr-FR" sz="2000" dirty="0">
                <a:latin typeface="Arial" charset="0"/>
              </a:rPr>
              <a:t> </a:t>
            </a:r>
            <a:r>
              <a:rPr lang="fr-FR" sz="2000" dirty="0" err="1">
                <a:latin typeface="Arial" charset="0"/>
              </a:rPr>
              <a:t>tế</a:t>
            </a:r>
            <a:r>
              <a:rPr lang="fr-FR" sz="2000" dirty="0">
                <a:latin typeface="Arial" charset="0"/>
              </a:rPr>
              <a:t> - </a:t>
            </a:r>
            <a:r>
              <a:rPr lang="fr-FR" sz="2000" dirty="0" err="1">
                <a:latin typeface="Arial" charset="0"/>
              </a:rPr>
              <a:t>xã</a:t>
            </a:r>
            <a:r>
              <a:rPr lang="fr-FR" sz="2000" dirty="0">
                <a:latin typeface="Arial" charset="0"/>
              </a:rPr>
              <a:t> </a:t>
            </a:r>
            <a:r>
              <a:rPr lang="fr-FR" sz="2000" dirty="0" err="1">
                <a:latin typeface="Arial" charset="0"/>
              </a:rPr>
              <a:t>hội</a:t>
            </a:r>
            <a:r>
              <a:rPr lang="fr-FR" sz="2000" dirty="0">
                <a:latin typeface="Arial" charset="0"/>
              </a:rPr>
              <a:t>, </a:t>
            </a:r>
            <a:r>
              <a:rPr lang="fr-FR" sz="2000">
                <a:latin typeface="Arial" charset="0"/>
              </a:rPr>
              <a:t>QP &amp; </a:t>
            </a:r>
            <a:r>
              <a:rPr lang="fr-FR" sz="2000" dirty="0">
                <a:latin typeface="Arial" charset="0"/>
              </a:rPr>
              <a:t>AN </a:t>
            </a:r>
            <a:r>
              <a:rPr lang="fr-FR" sz="2000" dirty="0" err="1">
                <a:latin typeface="Arial" charset="0"/>
              </a:rPr>
              <a:t>cả</a:t>
            </a:r>
            <a:r>
              <a:rPr lang="fr-FR" sz="2000" dirty="0">
                <a:latin typeface="Arial" charset="0"/>
              </a:rPr>
              <a:t> </a:t>
            </a:r>
            <a:r>
              <a:rPr lang="fr-FR" sz="2000" dirty="0" err="1">
                <a:latin typeface="Arial" charset="0"/>
              </a:rPr>
              <a:t>nước</a:t>
            </a:r>
            <a:endParaRPr lang="vi-VN" sz="2000" dirty="0">
              <a:latin typeface="Arial" charset="0"/>
            </a:endParaRPr>
          </a:p>
          <a:p>
            <a:pPr algn="ctr">
              <a:defRPr/>
            </a:pPr>
            <a:r>
              <a:rPr lang="fr-FR" sz="2000" dirty="0">
                <a:latin typeface="Arial" charset="0"/>
              </a:rPr>
              <a:t> </a:t>
            </a:r>
            <a:endParaRPr lang="vi-VN" sz="2000" dirty="0">
              <a:latin typeface="Arial" charset="0"/>
            </a:endParaRPr>
          </a:p>
        </p:txBody>
      </p:sp>
      <p:sp>
        <p:nvSpPr>
          <p:cNvPr id="29" name="Rectangle: Rounded Corners 28">
            <a:extLst>
              <a:ext uri="{FF2B5EF4-FFF2-40B4-BE49-F238E27FC236}">
                <a16:creationId xmlns:a16="http://schemas.microsoft.com/office/drawing/2014/main" id="{3296C3EE-7247-417A-9E48-77D100D3579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7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7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C17D991E-8306-4CA3-A9F0-9E39654A039E}"/>
              </a:ext>
            </a:extLst>
          </p:cNvPr>
          <p:cNvSpPr txBox="1">
            <a:spLocks noChangeArrowheads="1"/>
          </p:cNvSpPr>
          <p:nvPr/>
        </p:nvSpPr>
        <p:spPr bwMode="auto">
          <a:xfrm>
            <a:off x="1446213" y="1154113"/>
            <a:ext cx="7315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200"/>
              <a:t>Đối với các vùng kinh tế trọng điểm, việc kết hợp phát triển </a:t>
            </a:r>
            <a:r>
              <a:rPr lang="vi-VN" altLang="en-US" sz="2200"/>
              <a:t>KTXH</a:t>
            </a:r>
            <a:r>
              <a:rPr lang="fr-FR" altLang="en-US" sz="2200"/>
              <a:t> với tăng </a:t>
            </a:r>
            <a:r>
              <a:rPr lang="vi-VN" altLang="en-US" sz="2200"/>
              <a:t>cường,</a:t>
            </a:r>
            <a:r>
              <a:rPr lang="fr-FR" altLang="en-US" sz="2200"/>
              <a:t> củng cố </a:t>
            </a:r>
            <a:r>
              <a:rPr lang="fr-FR" altLang="en-US" sz="2400"/>
              <a:t>QP&amp;AN </a:t>
            </a:r>
            <a:r>
              <a:rPr lang="fr-FR" altLang="en-US" sz="2200"/>
              <a:t>phải nhằm:</a:t>
            </a:r>
            <a:endParaRPr lang="en-US" altLang="en-US" sz="2200"/>
          </a:p>
        </p:txBody>
      </p:sp>
      <p:sp>
        <p:nvSpPr>
          <p:cNvPr id="65541" name="AutoShape 5">
            <a:extLst>
              <a:ext uri="{FF2B5EF4-FFF2-40B4-BE49-F238E27FC236}">
                <a16:creationId xmlns:a16="http://schemas.microsoft.com/office/drawing/2014/main" id="{480D2712-C676-4FF4-BFB7-16235CF10B0D}"/>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000" dirty="0">
                <a:latin typeface="Arial" charset="0"/>
              </a:rPr>
              <a:t>B. </a:t>
            </a:r>
            <a:r>
              <a:rPr lang="fr-FR" sz="2000" dirty="0" err="1">
                <a:latin typeface="Arial" charset="0"/>
              </a:rPr>
              <a:t>Đáp</a:t>
            </a:r>
            <a:r>
              <a:rPr lang="fr-FR" sz="2000" dirty="0">
                <a:latin typeface="Arial" charset="0"/>
              </a:rPr>
              <a:t> </a:t>
            </a:r>
            <a:r>
              <a:rPr lang="fr-FR" sz="2000" dirty="0" err="1">
                <a:latin typeface="Arial" charset="0"/>
              </a:rPr>
              <a:t>ứng</a:t>
            </a:r>
            <a:r>
              <a:rPr lang="fr-FR" sz="2000" dirty="0">
                <a:latin typeface="Arial" charset="0"/>
              </a:rPr>
              <a:t> </a:t>
            </a:r>
            <a:r>
              <a:rPr lang="fr-FR" sz="2000" dirty="0" err="1">
                <a:latin typeface="Arial" charset="0"/>
              </a:rPr>
              <a:t>phục</a:t>
            </a:r>
            <a:r>
              <a:rPr lang="fr-FR" sz="2000" dirty="0">
                <a:latin typeface="Arial" charset="0"/>
              </a:rPr>
              <a:t> </a:t>
            </a:r>
            <a:r>
              <a:rPr lang="fr-FR" sz="2000" dirty="0" err="1">
                <a:latin typeface="Arial" charset="0"/>
              </a:rPr>
              <a:t>vụ</a:t>
            </a:r>
            <a:r>
              <a:rPr lang="fr-FR" sz="2000" dirty="0">
                <a:latin typeface="Arial" charset="0"/>
              </a:rPr>
              <a:t> </a:t>
            </a:r>
            <a:r>
              <a:rPr lang="fr-FR" sz="2000" dirty="0" err="1">
                <a:latin typeface="Arial" charset="0"/>
              </a:rPr>
              <a:t>nhu</a:t>
            </a:r>
            <a:r>
              <a:rPr lang="fr-FR" sz="2000" dirty="0">
                <a:latin typeface="Arial" charset="0"/>
              </a:rPr>
              <a:t> </a:t>
            </a:r>
            <a:r>
              <a:rPr lang="fr-FR" sz="2000" dirty="0" err="1">
                <a:latin typeface="Arial" charset="0"/>
              </a:rPr>
              <a:t>cầu</a:t>
            </a:r>
            <a:r>
              <a:rPr lang="fr-FR" sz="2000" dirty="0">
                <a:latin typeface="Arial" charset="0"/>
              </a:rPr>
              <a:t> </a:t>
            </a:r>
          </a:p>
          <a:p>
            <a:pPr algn="ctr">
              <a:defRPr/>
            </a:pPr>
            <a:r>
              <a:rPr lang="fr-FR" sz="2000" dirty="0" err="1">
                <a:latin typeface="Arial" charset="0"/>
              </a:rPr>
              <a:t>dân</a:t>
            </a:r>
            <a:r>
              <a:rPr lang="fr-FR" sz="2000" dirty="0">
                <a:latin typeface="Arial" charset="0"/>
              </a:rPr>
              <a:t> </a:t>
            </a:r>
            <a:r>
              <a:rPr lang="fr-FR" sz="2000" dirty="0" err="1">
                <a:latin typeface="Arial" charset="0"/>
              </a:rPr>
              <a:t>sinh</a:t>
            </a:r>
            <a:r>
              <a:rPr lang="fr-FR" sz="2000" dirty="0">
                <a:latin typeface="Arial" charset="0"/>
              </a:rPr>
              <a:t> </a:t>
            </a:r>
            <a:r>
              <a:rPr lang="fr-FR" sz="2000" dirty="0" err="1">
                <a:latin typeface="Arial" charset="0"/>
              </a:rPr>
              <a:t>thời</a:t>
            </a:r>
            <a:r>
              <a:rPr lang="fr-FR" sz="2000" dirty="0">
                <a:latin typeface="Arial" charset="0"/>
              </a:rPr>
              <a:t> </a:t>
            </a:r>
            <a:r>
              <a:rPr lang="fr-FR" sz="2000" dirty="0" err="1">
                <a:latin typeface="Arial" charset="0"/>
              </a:rPr>
              <a:t>bình</a:t>
            </a:r>
            <a:r>
              <a:rPr lang="fr-FR" sz="2000" dirty="0">
                <a:latin typeface="Arial" charset="0"/>
              </a:rPr>
              <a:t> </a:t>
            </a:r>
            <a:r>
              <a:rPr lang="fr-FR" sz="2000" dirty="0" err="1">
                <a:latin typeface="Arial" charset="0"/>
              </a:rPr>
              <a:t>và</a:t>
            </a:r>
            <a:r>
              <a:rPr lang="fr-FR" sz="2000" dirty="0">
                <a:latin typeface="Arial" charset="0"/>
              </a:rPr>
              <a:t> </a:t>
            </a:r>
            <a:r>
              <a:rPr lang="fr-FR" sz="2000" dirty="0" err="1">
                <a:latin typeface="Arial" charset="0"/>
              </a:rPr>
              <a:t>chuẩn</a:t>
            </a:r>
            <a:r>
              <a:rPr lang="fr-FR" sz="2000" dirty="0">
                <a:latin typeface="Arial" charset="0"/>
              </a:rPr>
              <a:t> </a:t>
            </a:r>
            <a:r>
              <a:rPr lang="fr-FR" sz="2000" dirty="0" err="1">
                <a:latin typeface="Arial" charset="0"/>
              </a:rPr>
              <a:t>bị</a:t>
            </a:r>
            <a:r>
              <a:rPr lang="fr-FR" sz="2000" dirty="0">
                <a:latin typeface="Arial" charset="0"/>
              </a:rPr>
              <a:t> </a:t>
            </a:r>
            <a:r>
              <a:rPr lang="fr-FR" sz="2000" dirty="0" err="1">
                <a:latin typeface="Arial" charset="0"/>
              </a:rPr>
              <a:t>đáp</a:t>
            </a:r>
            <a:r>
              <a:rPr lang="fr-FR" sz="2000" dirty="0">
                <a:latin typeface="Arial" charset="0"/>
              </a:rPr>
              <a:t> </a:t>
            </a:r>
          </a:p>
          <a:p>
            <a:pPr algn="ctr">
              <a:defRPr/>
            </a:pPr>
            <a:r>
              <a:rPr lang="fr-FR" sz="2000" dirty="0" err="1">
                <a:latin typeface="Arial" charset="0"/>
              </a:rPr>
              <a:t>ứng</a:t>
            </a:r>
            <a:r>
              <a:rPr lang="fr-FR" sz="2000" dirty="0">
                <a:latin typeface="Arial" charset="0"/>
              </a:rPr>
              <a:t> </a:t>
            </a:r>
            <a:r>
              <a:rPr lang="fr-FR" sz="2000" dirty="0" err="1">
                <a:latin typeface="Arial" charset="0"/>
              </a:rPr>
              <a:t>nhu</a:t>
            </a:r>
            <a:r>
              <a:rPr lang="fr-FR" sz="2000" dirty="0">
                <a:latin typeface="Arial" charset="0"/>
              </a:rPr>
              <a:t> </a:t>
            </a:r>
            <a:r>
              <a:rPr lang="fr-FR" sz="2000" dirty="0" err="1">
                <a:latin typeface="Arial" charset="0"/>
              </a:rPr>
              <a:t>cầu</a:t>
            </a:r>
            <a:r>
              <a:rPr lang="fr-FR" sz="2000" dirty="0">
                <a:latin typeface="Arial" charset="0"/>
              </a:rPr>
              <a:t> chi </a:t>
            </a:r>
            <a:r>
              <a:rPr lang="fr-FR" sz="2000" dirty="0" err="1">
                <a:latin typeface="Arial" charset="0"/>
              </a:rPr>
              <a:t>viện</a:t>
            </a:r>
            <a:r>
              <a:rPr lang="fr-FR" sz="2000" dirty="0">
                <a:latin typeface="Arial" charset="0"/>
              </a:rPr>
              <a:t> </a:t>
            </a:r>
            <a:r>
              <a:rPr lang="fr-FR" sz="2000" dirty="0" err="1">
                <a:latin typeface="Arial" charset="0"/>
              </a:rPr>
              <a:t>cho</a:t>
            </a:r>
            <a:r>
              <a:rPr lang="fr-FR" sz="2000" dirty="0">
                <a:latin typeface="Arial" charset="0"/>
              </a:rPr>
              <a:t> </a:t>
            </a:r>
            <a:r>
              <a:rPr lang="fr-FR" sz="2000" dirty="0" err="1">
                <a:latin typeface="Arial" charset="0"/>
              </a:rPr>
              <a:t>các</a:t>
            </a:r>
            <a:r>
              <a:rPr lang="fr-FR" sz="2000" dirty="0">
                <a:latin typeface="Arial" charset="0"/>
              </a:rPr>
              <a:t> </a:t>
            </a:r>
            <a:r>
              <a:rPr lang="fr-FR" sz="2000" dirty="0" err="1">
                <a:latin typeface="Arial" charset="0"/>
              </a:rPr>
              <a:t>chiến</a:t>
            </a:r>
            <a:endParaRPr lang="fr-FR" sz="2000" dirty="0">
              <a:latin typeface="Arial" charset="0"/>
            </a:endParaRPr>
          </a:p>
          <a:p>
            <a:pPr algn="ctr">
              <a:defRPr/>
            </a:pPr>
            <a:r>
              <a:rPr lang="fr-FR" sz="2000" dirty="0">
                <a:latin typeface="Arial" charset="0"/>
              </a:rPr>
              <a:t> </a:t>
            </a:r>
            <a:r>
              <a:rPr lang="fr-FR" sz="2000" dirty="0" err="1">
                <a:latin typeface="Arial" charset="0"/>
              </a:rPr>
              <a:t>trường</a:t>
            </a:r>
            <a:r>
              <a:rPr lang="fr-FR" sz="2000" dirty="0">
                <a:latin typeface="Arial" charset="0"/>
              </a:rPr>
              <a:t> khi </a:t>
            </a:r>
            <a:r>
              <a:rPr lang="fr-FR" sz="2000" dirty="0" err="1">
                <a:latin typeface="Arial" charset="0"/>
              </a:rPr>
              <a:t>chiến</a:t>
            </a:r>
            <a:r>
              <a:rPr lang="fr-FR" sz="2000" dirty="0">
                <a:latin typeface="Arial" charset="0"/>
              </a:rPr>
              <a:t> </a:t>
            </a:r>
            <a:r>
              <a:rPr lang="fr-FR" sz="2000" dirty="0" err="1">
                <a:latin typeface="Arial" charset="0"/>
              </a:rPr>
              <a:t>tranh</a:t>
            </a:r>
            <a:r>
              <a:rPr lang="fr-FR" sz="2000" dirty="0">
                <a:latin typeface="Arial" charset="0"/>
              </a:rPr>
              <a:t> </a:t>
            </a:r>
            <a:r>
              <a:rPr lang="fr-FR" sz="2000" dirty="0" err="1">
                <a:latin typeface="Arial" charset="0"/>
              </a:rPr>
              <a:t>xảy</a:t>
            </a:r>
            <a:r>
              <a:rPr lang="fr-FR" sz="2000" dirty="0">
                <a:latin typeface="Arial" charset="0"/>
              </a:rPr>
              <a:t> ra</a:t>
            </a:r>
            <a:endParaRPr lang="en-US" sz="2000" dirty="0">
              <a:latin typeface="Arial" charset="0"/>
            </a:endParaRPr>
          </a:p>
        </p:txBody>
      </p:sp>
      <p:sp>
        <p:nvSpPr>
          <p:cNvPr id="65549" name="AutoShape 13">
            <a:extLst>
              <a:ext uri="{FF2B5EF4-FFF2-40B4-BE49-F238E27FC236}">
                <a16:creationId xmlns:a16="http://schemas.microsoft.com/office/drawing/2014/main" id="{4A5DFEC1-BAC3-4E38-BB1D-C9FF30125CB2}"/>
              </a:ext>
            </a:extLst>
          </p:cNvPr>
          <p:cNvSpPr>
            <a:spLocks noChangeArrowheads="1"/>
          </p:cNvSpPr>
          <p:nvPr/>
        </p:nvSpPr>
        <p:spPr bwMode="auto">
          <a:xfrm>
            <a:off x="4648200" y="4197350"/>
            <a:ext cx="4267200" cy="15938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000" dirty="0">
                <a:latin typeface="Arial" charset="0"/>
              </a:rPr>
              <a:t> D. </a:t>
            </a:r>
            <a:r>
              <a:rPr lang="fr-FR" sz="2000" dirty="0" err="1">
                <a:latin typeface="Arial" charset="0"/>
              </a:rPr>
              <a:t>Phát</a:t>
            </a:r>
            <a:r>
              <a:rPr lang="fr-FR" sz="2000" dirty="0">
                <a:latin typeface="Arial" charset="0"/>
              </a:rPr>
              <a:t> </a:t>
            </a:r>
            <a:r>
              <a:rPr lang="fr-FR" sz="2000" dirty="0" err="1">
                <a:latin typeface="Arial" charset="0"/>
              </a:rPr>
              <a:t>triển</a:t>
            </a:r>
            <a:r>
              <a:rPr lang="fr-FR" sz="2000" dirty="0">
                <a:latin typeface="Arial" charset="0"/>
              </a:rPr>
              <a:t> </a:t>
            </a:r>
            <a:r>
              <a:rPr lang="fr-FR" sz="2000" dirty="0" err="1">
                <a:latin typeface="Arial" charset="0"/>
              </a:rPr>
              <a:t>kinh</a:t>
            </a:r>
            <a:r>
              <a:rPr lang="fr-FR" sz="2000" dirty="0">
                <a:latin typeface="Arial" charset="0"/>
              </a:rPr>
              <a:t> </a:t>
            </a:r>
            <a:r>
              <a:rPr lang="fr-FR" sz="2000" dirty="0" err="1">
                <a:latin typeface="Arial" charset="0"/>
              </a:rPr>
              <a:t>tế</a:t>
            </a:r>
            <a:r>
              <a:rPr lang="fr-FR" sz="2000" dirty="0">
                <a:latin typeface="Arial" charset="0"/>
              </a:rPr>
              <a:t> </a:t>
            </a:r>
            <a:r>
              <a:rPr lang="fr-FR" sz="2000" dirty="0" err="1">
                <a:latin typeface="Arial" charset="0"/>
              </a:rPr>
              <a:t>phải</a:t>
            </a:r>
            <a:r>
              <a:rPr lang="fr-FR" sz="2000" dirty="0">
                <a:latin typeface="Arial" charset="0"/>
              </a:rPr>
              <a:t> </a:t>
            </a:r>
            <a:r>
              <a:rPr lang="fr-FR" sz="2000" dirty="0" err="1">
                <a:latin typeface="Arial" charset="0"/>
              </a:rPr>
              <a:t>đáp</a:t>
            </a:r>
            <a:r>
              <a:rPr lang="fr-FR" sz="2000" dirty="0">
                <a:latin typeface="Arial" charset="0"/>
              </a:rPr>
              <a:t> </a:t>
            </a:r>
          </a:p>
          <a:p>
            <a:pPr algn="ctr">
              <a:defRPr/>
            </a:pPr>
            <a:r>
              <a:rPr lang="fr-FR" sz="2000" dirty="0" err="1">
                <a:latin typeface="Arial" charset="0"/>
              </a:rPr>
              <a:t>ứng</a:t>
            </a:r>
            <a:r>
              <a:rPr lang="fr-FR" sz="2000" dirty="0">
                <a:latin typeface="Arial" charset="0"/>
              </a:rPr>
              <a:t> </a:t>
            </a:r>
            <a:r>
              <a:rPr lang="fr-FR" sz="2000" dirty="0" err="1">
                <a:latin typeface="Arial" charset="0"/>
              </a:rPr>
              <a:t>phục</a:t>
            </a:r>
            <a:r>
              <a:rPr lang="fr-FR" sz="2000" dirty="0">
                <a:latin typeface="Arial" charset="0"/>
              </a:rPr>
              <a:t> </a:t>
            </a:r>
            <a:r>
              <a:rPr lang="fr-FR" sz="2000" dirty="0" err="1">
                <a:latin typeface="Arial" charset="0"/>
              </a:rPr>
              <a:t>vụ</a:t>
            </a:r>
            <a:r>
              <a:rPr lang="fr-FR" sz="2000" dirty="0">
                <a:latin typeface="Arial" charset="0"/>
              </a:rPr>
              <a:t> </a:t>
            </a:r>
            <a:r>
              <a:rPr lang="fr-FR" sz="2000" dirty="0" err="1">
                <a:latin typeface="Arial" charset="0"/>
              </a:rPr>
              <a:t>thỏa</a:t>
            </a:r>
            <a:r>
              <a:rPr lang="fr-FR" sz="2000" dirty="0">
                <a:latin typeface="Arial" charset="0"/>
              </a:rPr>
              <a:t> </a:t>
            </a:r>
            <a:r>
              <a:rPr lang="fr-FR" sz="2000" dirty="0" err="1">
                <a:latin typeface="Arial" charset="0"/>
              </a:rPr>
              <a:t>mãn</a:t>
            </a:r>
            <a:r>
              <a:rPr lang="fr-FR" sz="2000" dirty="0">
                <a:latin typeface="Arial" charset="0"/>
              </a:rPr>
              <a:t> </a:t>
            </a:r>
            <a:r>
              <a:rPr lang="fr-FR" sz="2000" dirty="0" err="1">
                <a:latin typeface="Arial" charset="0"/>
              </a:rPr>
              <a:t>đầy</a:t>
            </a:r>
            <a:r>
              <a:rPr lang="fr-FR" sz="2000" dirty="0">
                <a:latin typeface="Arial" charset="0"/>
              </a:rPr>
              <a:t> </a:t>
            </a:r>
            <a:r>
              <a:rPr lang="fr-FR" sz="2000" dirty="0" err="1">
                <a:latin typeface="Arial" charset="0"/>
              </a:rPr>
              <a:t>đủ</a:t>
            </a:r>
            <a:endParaRPr lang="fr-FR" sz="2000" dirty="0">
              <a:latin typeface="Arial" charset="0"/>
            </a:endParaRPr>
          </a:p>
          <a:p>
            <a:pPr algn="ctr">
              <a:defRPr/>
            </a:pPr>
            <a:r>
              <a:rPr lang="fr-FR" sz="2000" dirty="0" err="1">
                <a:latin typeface="Arial" charset="0"/>
              </a:rPr>
              <a:t>nhu</a:t>
            </a:r>
            <a:r>
              <a:rPr lang="fr-FR" sz="2000" dirty="0">
                <a:latin typeface="Arial" charset="0"/>
              </a:rPr>
              <a:t> </a:t>
            </a:r>
            <a:r>
              <a:rPr lang="fr-FR" sz="2000" dirty="0" err="1">
                <a:latin typeface="Arial" charset="0"/>
              </a:rPr>
              <a:t>cầu</a:t>
            </a:r>
            <a:r>
              <a:rPr lang="fr-FR" sz="2000" dirty="0">
                <a:latin typeface="Arial" charset="0"/>
              </a:rPr>
              <a:t> </a:t>
            </a:r>
            <a:r>
              <a:rPr lang="fr-FR" sz="2000" dirty="0" err="1">
                <a:latin typeface="Arial" charset="0"/>
              </a:rPr>
              <a:t>dân</a:t>
            </a:r>
            <a:r>
              <a:rPr lang="fr-FR" sz="2000" dirty="0">
                <a:latin typeface="Arial" charset="0"/>
              </a:rPr>
              <a:t> </a:t>
            </a:r>
            <a:r>
              <a:rPr lang="fr-FR" sz="2000" dirty="0" err="1">
                <a:latin typeface="Arial" charset="0"/>
              </a:rPr>
              <a:t>sinh</a:t>
            </a:r>
            <a:r>
              <a:rPr lang="fr-FR" sz="2000" dirty="0">
                <a:latin typeface="Arial" charset="0"/>
              </a:rPr>
              <a:t> </a:t>
            </a:r>
            <a:r>
              <a:rPr lang="fr-FR" sz="2000" dirty="0" err="1">
                <a:latin typeface="Arial" charset="0"/>
              </a:rPr>
              <a:t>và</a:t>
            </a:r>
            <a:r>
              <a:rPr lang="fr-FR" sz="2000" dirty="0">
                <a:latin typeface="Arial" charset="0"/>
              </a:rPr>
              <a:t> </a:t>
            </a:r>
            <a:r>
              <a:rPr lang="fr-FR" sz="2000" dirty="0" err="1">
                <a:latin typeface="Arial" charset="0"/>
              </a:rPr>
              <a:t>nhu</a:t>
            </a:r>
            <a:r>
              <a:rPr lang="fr-FR" sz="2000" dirty="0">
                <a:latin typeface="Arial" charset="0"/>
              </a:rPr>
              <a:t> </a:t>
            </a:r>
            <a:r>
              <a:rPr lang="fr-FR" sz="2000" dirty="0" err="1">
                <a:latin typeface="Arial" charset="0"/>
              </a:rPr>
              <a:t>cầu</a:t>
            </a:r>
            <a:endParaRPr lang="fr-FR" sz="2000" dirty="0">
              <a:latin typeface="Arial" charset="0"/>
            </a:endParaRPr>
          </a:p>
          <a:p>
            <a:pPr algn="ctr">
              <a:defRPr/>
            </a:pPr>
            <a:r>
              <a:rPr lang="fr-FR" sz="2000" dirty="0">
                <a:latin typeface="Arial" charset="0"/>
              </a:rPr>
              <a:t> </a:t>
            </a:r>
            <a:r>
              <a:rPr lang="fr-FR" sz="2000" dirty="0" err="1">
                <a:latin typeface="Arial" charset="0"/>
              </a:rPr>
              <a:t>của</a:t>
            </a:r>
            <a:r>
              <a:rPr lang="fr-FR" sz="2000" dirty="0">
                <a:latin typeface="Arial" charset="0"/>
              </a:rPr>
              <a:t> </a:t>
            </a:r>
            <a:r>
              <a:rPr lang="fr-FR" sz="2000" dirty="0" err="1">
                <a:latin typeface="Arial" charset="0"/>
              </a:rPr>
              <a:t>quân</a:t>
            </a:r>
            <a:r>
              <a:rPr lang="fr-FR" sz="2000" dirty="0">
                <a:latin typeface="Arial" charset="0"/>
              </a:rPr>
              <a:t> </a:t>
            </a:r>
            <a:r>
              <a:rPr lang="fr-FR" sz="2000" dirty="0" err="1">
                <a:latin typeface="Arial" charset="0"/>
              </a:rPr>
              <a:t>sự</a:t>
            </a:r>
            <a:endParaRPr lang="vi-VN" sz="2000" b="1" dirty="0">
              <a:latin typeface="Arial" charset="0"/>
            </a:endParaRPr>
          </a:p>
        </p:txBody>
      </p:sp>
      <p:sp>
        <p:nvSpPr>
          <p:cNvPr id="27" name="AutoShape 13">
            <a:extLst>
              <a:ext uri="{FF2B5EF4-FFF2-40B4-BE49-F238E27FC236}">
                <a16:creationId xmlns:a16="http://schemas.microsoft.com/office/drawing/2014/main" id="{144CC770-2F58-4535-B4A4-67CEA99FF490}"/>
              </a:ext>
            </a:extLst>
          </p:cNvPr>
          <p:cNvSpPr>
            <a:spLocks noChangeArrowheads="1"/>
          </p:cNvSpPr>
          <p:nvPr/>
        </p:nvSpPr>
        <p:spPr bwMode="auto">
          <a:xfrm>
            <a:off x="228600" y="4197350"/>
            <a:ext cx="4191000" cy="15938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000" dirty="0">
                <a:latin typeface="Arial" charset="0"/>
              </a:rPr>
              <a:t> C. </a:t>
            </a:r>
            <a:r>
              <a:rPr lang="fr-FR" sz="2000" dirty="0" err="1">
                <a:latin typeface="Arial" charset="0"/>
              </a:rPr>
              <a:t>Đáp</a:t>
            </a:r>
            <a:r>
              <a:rPr lang="fr-FR" sz="2000" dirty="0">
                <a:latin typeface="Arial" charset="0"/>
              </a:rPr>
              <a:t> </a:t>
            </a:r>
            <a:r>
              <a:rPr lang="fr-FR" sz="2000" dirty="0" err="1">
                <a:latin typeface="Arial" charset="0"/>
              </a:rPr>
              <a:t>ứng</a:t>
            </a:r>
            <a:r>
              <a:rPr lang="fr-FR" sz="2000" dirty="0">
                <a:latin typeface="Arial" charset="0"/>
              </a:rPr>
              <a:t> </a:t>
            </a:r>
            <a:r>
              <a:rPr lang="fr-FR" sz="2000" dirty="0" err="1">
                <a:latin typeface="Arial" charset="0"/>
              </a:rPr>
              <a:t>phục</a:t>
            </a:r>
            <a:r>
              <a:rPr lang="fr-FR" sz="2000" dirty="0">
                <a:latin typeface="Arial" charset="0"/>
              </a:rPr>
              <a:t> </a:t>
            </a:r>
            <a:r>
              <a:rPr lang="fr-FR" sz="2000" dirty="0" err="1">
                <a:latin typeface="Arial" charset="0"/>
              </a:rPr>
              <a:t>vụ</a:t>
            </a:r>
            <a:r>
              <a:rPr lang="fr-FR" sz="2000" dirty="0">
                <a:latin typeface="Arial" charset="0"/>
              </a:rPr>
              <a:t> </a:t>
            </a:r>
            <a:r>
              <a:rPr lang="fr-FR" sz="2000" dirty="0" err="1">
                <a:latin typeface="Arial" charset="0"/>
              </a:rPr>
              <a:t>nhu</a:t>
            </a:r>
            <a:r>
              <a:rPr lang="fr-FR" sz="2000" dirty="0">
                <a:latin typeface="Arial" charset="0"/>
              </a:rPr>
              <a:t> </a:t>
            </a:r>
            <a:r>
              <a:rPr lang="fr-FR" sz="2000" dirty="0" err="1">
                <a:latin typeface="Arial" charset="0"/>
              </a:rPr>
              <a:t>cầu</a:t>
            </a:r>
            <a:r>
              <a:rPr lang="fr-FR" sz="2000" dirty="0">
                <a:latin typeface="Arial" charset="0"/>
              </a:rPr>
              <a:t> </a:t>
            </a:r>
          </a:p>
          <a:p>
            <a:pPr algn="ctr">
              <a:defRPr/>
            </a:pPr>
            <a:r>
              <a:rPr lang="fr-FR" sz="2000">
                <a:latin typeface="Arial" charset="0"/>
              </a:rPr>
              <a:t>QP&amp;AN </a:t>
            </a:r>
            <a:r>
              <a:rPr lang="fr-FR" sz="2000" dirty="0" err="1">
                <a:latin typeface="Arial" charset="0"/>
              </a:rPr>
              <a:t>và</a:t>
            </a:r>
            <a:r>
              <a:rPr lang="fr-FR" sz="2000" dirty="0">
                <a:latin typeface="Arial" charset="0"/>
              </a:rPr>
              <a:t> </a:t>
            </a:r>
            <a:r>
              <a:rPr lang="fr-FR" sz="2000" err="1">
                <a:latin typeface="Arial" charset="0"/>
              </a:rPr>
              <a:t>phòng</a:t>
            </a:r>
            <a:r>
              <a:rPr lang="fr-FR" sz="2000">
                <a:latin typeface="Arial" charset="0"/>
              </a:rPr>
              <a:t> thủ trong thời</a:t>
            </a:r>
          </a:p>
          <a:p>
            <a:pPr algn="ctr">
              <a:defRPr/>
            </a:pPr>
            <a:r>
              <a:rPr lang="fr-FR" sz="2000">
                <a:latin typeface="Arial" charset="0"/>
              </a:rPr>
              <a:t>bình</a:t>
            </a:r>
            <a:r>
              <a:rPr lang="fr-FR" sz="2000" dirty="0">
                <a:latin typeface="Arial" charset="0"/>
              </a:rPr>
              <a:t>, </a:t>
            </a:r>
            <a:r>
              <a:rPr lang="fr-FR" sz="2000" dirty="0" err="1">
                <a:latin typeface="Arial" charset="0"/>
              </a:rPr>
              <a:t>đồng</a:t>
            </a:r>
            <a:r>
              <a:rPr lang="fr-FR" sz="2000" dirty="0">
                <a:latin typeface="Arial" charset="0"/>
              </a:rPr>
              <a:t> </a:t>
            </a:r>
            <a:r>
              <a:rPr lang="fr-FR" sz="2000" dirty="0" err="1">
                <a:latin typeface="Arial" charset="0"/>
              </a:rPr>
              <a:t>thời</a:t>
            </a:r>
            <a:r>
              <a:rPr lang="fr-FR" sz="2000" dirty="0">
                <a:latin typeface="Arial" charset="0"/>
              </a:rPr>
              <a:t> </a:t>
            </a:r>
            <a:r>
              <a:rPr lang="fr-FR" sz="2000" err="1">
                <a:latin typeface="Arial" charset="0"/>
              </a:rPr>
              <a:t>dự</a:t>
            </a:r>
            <a:r>
              <a:rPr lang="fr-FR" sz="2000">
                <a:latin typeface="Arial" charset="0"/>
              </a:rPr>
              <a:t> trữ chuẩn bị</a:t>
            </a:r>
            <a:endParaRPr lang="fr-FR" sz="2000" dirty="0">
              <a:latin typeface="Arial" charset="0"/>
            </a:endParaRPr>
          </a:p>
          <a:p>
            <a:pPr algn="ctr">
              <a:defRPr/>
            </a:pPr>
            <a:r>
              <a:rPr lang="fr-FR" sz="2000">
                <a:latin typeface="Arial" charset="0"/>
              </a:rPr>
              <a:t>chi </a:t>
            </a:r>
            <a:r>
              <a:rPr lang="fr-FR" sz="2000" dirty="0" err="1">
                <a:latin typeface="Arial" charset="0"/>
              </a:rPr>
              <a:t>viện</a:t>
            </a:r>
            <a:r>
              <a:rPr lang="fr-FR" sz="2000" dirty="0">
                <a:latin typeface="Arial" charset="0"/>
              </a:rPr>
              <a:t> </a:t>
            </a:r>
            <a:r>
              <a:rPr lang="fr-FR" sz="2000" dirty="0" err="1">
                <a:latin typeface="Arial" charset="0"/>
              </a:rPr>
              <a:t>cho</a:t>
            </a:r>
            <a:r>
              <a:rPr lang="fr-FR" sz="2000" dirty="0">
                <a:latin typeface="Arial" charset="0"/>
              </a:rPr>
              <a:t> </a:t>
            </a:r>
            <a:r>
              <a:rPr lang="fr-FR" sz="2000" dirty="0" err="1">
                <a:latin typeface="Arial" charset="0"/>
              </a:rPr>
              <a:t>thời</a:t>
            </a:r>
            <a:r>
              <a:rPr lang="fr-FR" sz="2000" dirty="0">
                <a:latin typeface="Arial" charset="0"/>
              </a:rPr>
              <a:t> </a:t>
            </a:r>
            <a:r>
              <a:rPr lang="fr-FR" sz="2000" dirty="0" err="1">
                <a:latin typeface="Arial" charset="0"/>
              </a:rPr>
              <a:t>chiến</a:t>
            </a:r>
            <a:endParaRPr lang="vi-VN" sz="2000" b="1" dirty="0">
              <a:latin typeface="Arial" charset="0"/>
            </a:endParaRPr>
          </a:p>
        </p:txBody>
      </p:sp>
      <p:sp>
        <p:nvSpPr>
          <p:cNvPr id="28" name="AutoShape 13">
            <a:extLst>
              <a:ext uri="{FF2B5EF4-FFF2-40B4-BE49-F238E27FC236}">
                <a16:creationId xmlns:a16="http://schemas.microsoft.com/office/drawing/2014/main" id="{4E43FA62-AECA-46C6-AB8B-29A3F387A3CF}"/>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000" dirty="0">
                <a:latin typeface="Arial" charset="0"/>
              </a:rPr>
              <a:t> A. </a:t>
            </a:r>
            <a:r>
              <a:rPr lang="fr-FR" sz="2000" dirty="0" err="1">
                <a:latin typeface="Arial" charset="0"/>
              </a:rPr>
              <a:t>Đáp</a:t>
            </a:r>
            <a:r>
              <a:rPr lang="fr-FR" sz="2000" dirty="0">
                <a:latin typeface="Arial" charset="0"/>
              </a:rPr>
              <a:t> </a:t>
            </a:r>
            <a:r>
              <a:rPr lang="fr-FR" sz="2000" dirty="0" err="1">
                <a:latin typeface="Arial" charset="0"/>
              </a:rPr>
              <a:t>ứng</a:t>
            </a:r>
            <a:r>
              <a:rPr lang="fr-FR" sz="2000" dirty="0">
                <a:latin typeface="Arial" charset="0"/>
              </a:rPr>
              <a:t> </a:t>
            </a:r>
            <a:r>
              <a:rPr lang="fr-FR" sz="2000" dirty="0" err="1">
                <a:latin typeface="Arial" charset="0"/>
              </a:rPr>
              <a:t>phục</a:t>
            </a:r>
            <a:r>
              <a:rPr lang="fr-FR" sz="2000" dirty="0">
                <a:latin typeface="Arial" charset="0"/>
              </a:rPr>
              <a:t> </a:t>
            </a:r>
            <a:r>
              <a:rPr lang="fr-FR" sz="2000" dirty="0" err="1">
                <a:latin typeface="Arial" charset="0"/>
              </a:rPr>
              <a:t>vụ</a:t>
            </a:r>
            <a:r>
              <a:rPr lang="fr-FR" sz="2000" dirty="0">
                <a:latin typeface="Arial" charset="0"/>
              </a:rPr>
              <a:t> </a:t>
            </a:r>
            <a:r>
              <a:rPr lang="fr-FR" sz="2000" dirty="0" err="1">
                <a:latin typeface="Arial" charset="0"/>
              </a:rPr>
              <a:t>yêu</a:t>
            </a:r>
            <a:r>
              <a:rPr lang="fr-FR" sz="2000" dirty="0">
                <a:latin typeface="Arial" charset="0"/>
              </a:rPr>
              <a:t> </a:t>
            </a:r>
            <a:r>
              <a:rPr lang="fr-FR" sz="2000" dirty="0" err="1">
                <a:latin typeface="Arial" charset="0"/>
              </a:rPr>
              <a:t>cầu</a:t>
            </a:r>
            <a:r>
              <a:rPr lang="fr-FR" sz="2000" dirty="0">
                <a:latin typeface="Arial" charset="0"/>
              </a:rPr>
              <a:t> </a:t>
            </a:r>
          </a:p>
          <a:p>
            <a:pPr algn="ctr">
              <a:defRPr/>
            </a:pPr>
            <a:r>
              <a:rPr lang="fr-FR" sz="2000" dirty="0" err="1">
                <a:latin typeface="Arial" charset="0"/>
              </a:rPr>
              <a:t>phòng</a:t>
            </a:r>
            <a:r>
              <a:rPr lang="fr-FR" sz="2000" dirty="0">
                <a:latin typeface="Arial" charset="0"/>
              </a:rPr>
              <a:t> </a:t>
            </a:r>
            <a:r>
              <a:rPr lang="fr-FR" sz="2000" dirty="0" err="1">
                <a:latin typeface="Arial" charset="0"/>
              </a:rPr>
              <a:t>thủ</a:t>
            </a:r>
            <a:r>
              <a:rPr lang="fr-FR" sz="2000" dirty="0">
                <a:latin typeface="Arial" charset="0"/>
              </a:rPr>
              <a:t> ở </a:t>
            </a:r>
            <a:r>
              <a:rPr lang="fr-FR" sz="2000" dirty="0" err="1">
                <a:latin typeface="Arial" charset="0"/>
              </a:rPr>
              <a:t>từng</a:t>
            </a:r>
            <a:r>
              <a:rPr lang="fr-FR" sz="2000" dirty="0">
                <a:latin typeface="Arial" charset="0"/>
              </a:rPr>
              <a:t> </a:t>
            </a:r>
            <a:r>
              <a:rPr lang="fr-FR" sz="2000" dirty="0" err="1">
                <a:latin typeface="Arial" charset="0"/>
              </a:rPr>
              <a:t>tỉnh</a:t>
            </a:r>
            <a:r>
              <a:rPr lang="fr-FR" sz="2000" dirty="0">
                <a:latin typeface="Arial" charset="0"/>
              </a:rPr>
              <a:t>, </a:t>
            </a:r>
            <a:r>
              <a:rPr lang="fr-FR" sz="2000" dirty="0" err="1">
                <a:latin typeface="Arial" charset="0"/>
              </a:rPr>
              <a:t>thành</a:t>
            </a:r>
            <a:r>
              <a:rPr lang="fr-FR" sz="2000" dirty="0">
                <a:latin typeface="Arial" charset="0"/>
              </a:rPr>
              <a:t> </a:t>
            </a:r>
            <a:r>
              <a:rPr lang="fr-FR" sz="2000" dirty="0" err="1">
                <a:latin typeface="Arial" charset="0"/>
              </a:rPr>
              <a:t>phố</a:t>
            </a:r>
            <a:endParaRPr lang="fr-FR" sz="2000" dirty="0">
              <a:latin typeface="Arial" charset="0"/>
            </a:endParaRPr>
          </a:p>
          <a:p>
            <a:pPr algn="ctr">
              <a:defRPr/>
            </a:pPr>
            <a:r>
              <a:rPr lang="fr-FR" sz="2000" dirty="0">
                <a:latin typeface="Arial" charset="0"/>
              </a:rPr>
              <a:t> </a:t>
            </a:r>
            <a:r>
              <a:rPr lang="fr-FR" sz="2000" dirty="0" err="1">
                <a:latin typeface="Arial" charset="0"/>
              </a:rPr>
              <a:t>trong</a:t>
            </a:r>
            <a:r>
              <a:rPr lang="fr-FR" sz="2000" dirty="0">
                <a:latin typeface="Arial" charset="0"/>
              </a:rPr>
              <a:t> </a:t>
            </a:r>
            <a:r>
              <a:rPr lang="fr-FR" sz="2000" dirty="0" err="1">
                <a:latin typeface="Arial" charset="0"/>
              </a:rPr>
              <a:t>thời</a:t>
            </a:r>
            <a:r>
              <a:rPr lang="fr-FR" sz="2000" dirty="0">
                <a:latin typeface="Arial" charset="0"/>
              </a:rPr>
              <a:t> </a:t>
            </a:r>
            <a:r>
              <a:rPr lang="fr-FR" sz="2000" dirty="0" err="1">
                <a:latin typeface="Arial" charset="0"/>
              </a:rPr>
              <a:t>bình</a:t>
            </a:r>
            <a:r>
              <a:rPr lang="fr-FR" sz="2000" dirty="0">
                <a:latin typeface="Arial" charset="0"/>
              </a:rPr>
              <a:t> </a:t>
            </a:r>
            <a:r>
              <a:rPr lang="fr-FR" sz="2000" dirty="0" err="1">
                <a:latin typeface="Arial" charset="0"/>
              </a:rPr>
              <a:t>và</a:t>
            </a:r>
            <a:r>
              <a:rPr lang="fr-FR" sz="2000" dirty="0">
                <a:latin typeface="Arial" charset="0"/>
              </a:rPr>
              <a:t> </a:t>
            </a:r>
            <a:r>
              <a:rPr lang="fr-FR" sz="2000" dirty="0" err="1">
                <a:latin typeface="Arial" charset="0"/>
              </a:rPr>
              <a:t>chuẩn</a:t>
            </a:r>
            <a:r>
              <a:rPr lang="fr-FR" sz="2000" dirty="0">
                <a:latin typeface="Arial" charset="0"/>
              </a:rPr>
              <a:t> </a:t>
            </a:r>
            <a:r>
              <a:rPr lang="fr-FR" sz="2000" dirty="0" err="1">
                <a:latin typeface="Arial" charset="0"/>
              </a:rPr>
              <a:t>bị</a:t>
            </a:r>
            <a:r>
              <a:rPr lang="fr-FR" sz="2000" dirty="0">
                <a:latin typeface="Arial" charset="0"/>
              </a:rPr>
              <a:t> </a:t>
            </a:r>
            <a:r>
              <a:rPr lang="fr-FR" sz="2000" dirty="0" err="1">
                <a:latin typeface="Arial" charset="0"/>
              </a:rPr>
              <a:t>đế</a:t>
            </a:r>
            <a:r>
              <a:rPr lang="fr-FR" sz="2000" dirty="0">
                <a:latin typeface="Arial" charset="0"/>
              </a:rPr>
              <a:t> </a:t>
            </a:r>
          </a:p>
          <a:p>
            <a:pPr algn="ctr">
              <a:defRPr/>
            </a:pPr>
            <a:r>
              <a:rPr lang="fr-FR" sz="2000" dirty="0" err="1">
                <a:latin typeface="Arial" charset="0"/>
              </a:rPr>
              <a:t>đáp</a:t>
            </a:r>
            <a:r>
              <a:rPr lang="fr-FR" sz="2000" dirty="0">
                <a:latin typeface="Arial" charset="0"/>
              </a:rPr>
              <a:t> </a:t>
            </a:r>
            <a:r>
              <a:rPr lang="fr-FR" sz="2000" dirty="0" err="1">
                <a:latin typeface="Arial" charset="0"/>
              </a:rPr>
              <a:t>ứng</a:t>
            </a:r>
            <a:r>
              <a:rPr lang="fr-FR" sz="2000" dirty="0">
                <a:latin typeface="Arial" charset="0"/>
              </a:rPr>
              <a:t> </a:t>
            </a:r>
            <a:r>
              <a:rPr lang="fr-FR" sz="2000" dirty="0" err="1">
                <a:latin typeface="Arial" charset="0"/>
              </a:rPr>
              <a:t>cho</a:t>
            </a:r>
            <a:r>
              <a:rPr lang="fr-FR" sz="2000" dirty="0">
                <a:latin typeface="Arial" charset="0"/>
              </a:rPr>
              <a:t> </a:t>
            </a:r>
            <a:r>
              <a:rPr lang="fr-FR" sz="2000" dirty="0" err="1">
                <a:latin typeface="Arial" charset="0"/>
              </a:rPr>
              <a:t>cả</a:t>
            </a:r>
            <a:r>
              <a:rPr lang="fr-FR" sz="2000" dirty="0">
                <a:latin typeface="Arial" charset="0"/>
              </a:rPr>
              <a:t> </a:t>
            </a:r>
            <a:r>
              <a:rPr lang="fr-FR" sz="2000" dirty="0" err="1">
                <a:latin typeface="Arial" charset="0"/>
              </a:rPr>
              <a:t>thời</a:t>
            </a:r>
            <a:r>
              <a:rPr lang="fr-FR" sz="2000" dirty="0">
                <a:latin typeface="Arial" charset="0"/>
              </a:rPr>
              <a:t> </a:t>
            </a:r>
            <a:r>
              <a:rPr lang="fr-FR" sz="2000" dirty="0" err="1">
                <a:latin typeface="Arial" charset="0"/>
              </a:rPr>
              <a:t>chiến</a:t>
            </a:r>
            <a:endParaRPr lang="vi-VN" sz="2000" b="1" dirty="0">
              <a:latin typeface="Arial" charset="0"/>
            </a:endParaRPr>
          </a:p>
        </p:txBody>
      </p:sp>
      <p:sp>
        <p:nvSpPr>
          <p:cNvPr id="29" name="Rectangle: Rounded Corners 28">
            <a:extLst>
              <a:ext uri="{FF2B5EF4-FFF2-40B4-BE49-F238E27FC236}">
                <a16:creationId xmlns:a16="http://schemas.microsoft.com/office/drawing/2014/main" id="{65344CE0-4619-4B62-B696-FC1EF62844C1}"/>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4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E920E0BC-7112-4142-A575-2FBF6E185F24}"/>
              </a:ext>
            </a:extLst>
          </p:cNvPr>
          <p:cNvSpPr txBox="1">
            <a:spLocks noChangeArrowheads="1"/>
          </p:cNvSpPr>
          <p:nvPr/>
        </p:nvSpPr>
        <p:spPr bwMode="auto">
          <a:xfrm>
            <a:off x="1260475" y="804863"/>
            <a:ext cx="78073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fr-FR" altLang="en-US" sz="2300"/>
              <a:t>Trong kháng chiến chống Mỹ, Đảng đã đề ra chủ trương: </a:t>
            </a:r>
            <a:r>
              <a:rPr lang="fr-FR" altLang="en-US" sz="2300" i="1"/>
              <a:t>“Trong xây dưng kinh tế, phải thấu suốt nhiệm vụ phục vụ quốc phòng, cũng như trong củng cố quốc phòng phải khéo sắp xếp cho ăn khớp với công cuộc xây dựng kinh tế”</a:t>
            </a:r>
            <a:r>
              <a:rPr lang="fr-FR" altLang="en-US" sz="2300"/>
              <a:t>, chủ trương đó được triển khai thực hiện:</a:t>
            </a:r>
            <a:endParaRPr lang="en-US" altLang="en-US" sz="2300"/>
          </a:p>
        </p:txBody>
      </p:sp>
      <p:sp>
        <p:nvSpPr>
          <p:cNvPr id="65541" name="AutoShape 5">
            <a:extLst>
              <a:ext uri="{FF2B5EF4-FFF2-40B4-BE49-F238E27FC236}">
                <a16:creationId xmlns:a16="http://schemas.microsoft.com/office/drawing/2014/main" id="{D9F484CB-DE29-4A20-BD35-764F1DF6B4B2}"/>
              </a:ext>
            </a:extLst>
          </p:cNvPr>
          <p:cNvSpPr>
            <a:spLocks noChangeArrowheads="1"/>
          </p:cNvSpPr>
          <p:nvPr/>
        </p:nvSpPr>
        <p:spPr bwMode="auto">
          <a:xfrm>
            <a:off x="4648200" y="4572000"/>
            <a:ext cx="42672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D. </a:t>
            </a:r>
            <a:r>
              <a:rPr lang="en-US" sz="2400" dirty="0">
                <a:latin typeface="Arial" charset="0"/>
              </a:rPr>
              <a:t>Ở </a:t>
            </a:r>
            <a:r>
              <a:rPr lang="en-US" sz="2400" dirty="0" err="1">
                <a:latin typeface="Arial" charset="0"/>
              </a:rPr>
              <a:t>miền</a:t>
            </a:r>
            <a:r>
              <a:rPr lang="en-US" sz="2400" dirty="0">
                <a:latin typeface="Arial" charset="0"/>
              </a:rPr>
              <a:t> </a:t>
            </a:r>
            <a:r>
              <a:rPr lang="en-US" sz="2400" dirty="0" err="1">
                <a:latin typeface="Arial" charset="0"/>
              </a:rPr>
              <a:t>Bắc</a:t>
            </a:r>
            <a:endParaRPr lang="en-US" sz="2200" dirty="0">
              <a:latin typeface="Arial" charset="0"/>
            </a:endParaRPr>
          </a:p>
        </p:txBody>
      </p:sp>
      <p:sp>
        <p:nvSpPr>
          <p:cNvPr id="65549" name="AutoShape 13">
            <a:extLst>
              <a:ext uri="{FF2B5EF4-FFF2-40B4-BE49-F238E27FC236}">
                <a16:creationId xmlns:a16="http://schemas.microsoft.com/office/drawing/2014/main" id="{D2FF29B5-D4A0-46AC-A14B-E00B86641B8A}"/>
              </a:ext>
            </a:extLst>
          </p:cNvPr>
          <p:cNvSpPr>
            <a:spLocks noChangeArrowheads="1"/>
          </p:cNvSpPr>
          <p:nvPr/>
        </p:nvSpPr>
        <p:spPr bwMode="auto">
          <a:xfrm>
            <a:off x="4648200" y="2667000"/>
            <a:ext cx="4267200" cy="15192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sz="2400" dirty="0">
                <a:latin typeface="Arial" charset="0"/>
              </a:rPr>
              <a:t>B. </a:t>
            </a:r>
            <a:r>
              <a:rPr lang="en-US" sz="2400" dirty="0" err="1">
                <a:latin typeface="Arial" charset="0"/>
              </a:rPr>
              <a:t>Trên</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nước</a:t>
            </a:r>
            <a:endParaRPr lang="vi-VN" sz="2200" b="1" dirty="0">
              <a:latin typeface="Arial" charset="0"/>
            </a:endParaRPr>
          </a:p>
        </p:txBody>
      </p:sp>
      <p:sp>
        <p:nvSpPr>
          <p:cNvPr id="27" name="AutoShape 13">
            <a:extLst>
              <a:ext uri="{FF2B5EF4-FFF2-40B4-BE49-F238E27FC236}">
                <a16:creationId xmlns:a16="http://schemas.microsoft.com/office/drawing/2014/main" id="{FE196CFD-E628-4385-91A2-D2DFB5C37B11}"/>
              </a:ext>
            </a:extLst>
          </p:cNvPr>
          <p:cNvSpPr>
            <a:spLocks noChangeArrowheads="1"/>
          </p:cNvSpPr>
          <p:nvPr/>
        </p:nvSpPr>
        <p:spPr bwMode="auto">
          <a:xfrm>
            <a:off x="228600" y="4529138"/>
            <a:ext cx="4191000" cy="14144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Ở </a:t>
            </a:r>
            <a:r>
              <a:rPr lang="en-US" sz="2400" dirty="0" err="1">
                <a:latin typeface="Arial" charset="0"/>
              </a:rPr>
              <a:t>miền</a:t>
            </a:r>
            <a:r>
              <a:rPr lang="en-US" sz="2400" dirty="0">
                <a:latin typeface="Arial" charset="0"/>
              </a:rPr>
              <a:t> Nam</a:t>
            </a:r>
            <a:endParaRPr lang="vi-VN" sz="2200" b="1" dirty="0">
              <a:latin typeface="Arial" charset="0"/>
            </a:endParaRPr>
          </a:p>
        </p:txBody>
      </p:sp>
      <p:sp>
        <p:nvSpPr>
          <p:cNvPr id="28" name="AutoShape 13">
            <a:extLst>
              <a:ext uri="{FF2B5EF4-FFF2-40B4-BE49-F238E27FC236}">
                <a16:creationId xmlns:a16="http://schemas.microsoft.com/office/drawing/2014/main" id="{D29F379B-73DC-4660-9FB3-5E79DCAE7C9A}"/>
              </a:ext>
            </a:extLst>
          </p:cNvPr>
          <p:cNvSpPr>
            <a:spLocks noChangeArrowheads="1"/>
          </p:cNvSpPr>
          <p:nvPr/>
        </p:nvSpPr>
        <p:spPr bwMode="auto">
          <a:xfrm>
            <a:off x="228600" y="2667000"/>
            <a:ext cx="4191000" cy="15192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Ở </a:t>
            </a:r>
            <a:r>
              <a:rPr lang="en-US" sz="2400" dirty="0" err="1">
                <a:latin typeface="Arial" charset="0"/>
              </a:rPr>
              <a:t>miền</a:t>
            </a:r>
            <a:r>
              <a:rPr lang="en-US" sz="2400" dirty="0">
                <a:latin typeface="Arial" charset="0"/>
              </a:rPr>
              <a:t> </a:t>
            </a:r>
            <a:r>
              <a:rPr lang="en-US" sz="2400" dirty="0" err="1">
                <a:latin typeface="Arial" charset="0"/>
              </a:rPr>
              <a:t>Trung</a:t>
            </a:r>
            <a:endParaRPr lang="vi-VN" sz="2200" b="1" dirty="0">
              <a:latin typeface="Arial" charset="0"/>
            </a:endParaRPr>
          </a:p>
        </p:txBody>
      </p:sp>
      <p:sp>
        <p:nvSpPr>
          <p:cNvPr id="29" name="Rectangle: Rounded Corners 28">
            <a:extLst>
              <a:ext uri="{FF2B5EF4-FFF2-40B4-BE49-F238E27FC236}">
                <a16:creationId xmlns:a16="http://schemas.microsoft.com/office/drawing/2014/main" id="{0BA716D8-6406-4214-AB67-74D9D2C5A40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9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103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113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F9D83095-0E59-49D5-B11D-D93E18D3854C}"/>
              </a:ext>
            </a:extLst>
          </p:cNvPr>
          <p:cNvSpPr txBox="1">
            <a:spLocks noChangeArrowheads="1"/>
          </p:cNvSpPr>
          <p:nvPr/>
        </p:nvSpPr>
        <p:spPr bwMode="auto">
          <a:xfrm>
            <a:off x="1295400" y="960438"/>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Đối với các vùng lãnh thổ, các tỉnh, thành phố,</a:t>
            </a:r>
          </a:p>
          <a:p>
            <a:pPr algn="ctr"/>
            <a:r>
              <a:rPr lang="en-US" altLang="en-US" sz="2400"/>
              <a:t>việc kết hợp phát triển KTXH với tăng cường, củng cố</a:t>
            </a:r>
          </a:p>
          <a:p>
            <a:pPr algn="ctr"/>
            <a:r>
              <a:rPr lang="fr-FR" altLang="en-US" sz="2400"/>
              <a:t>QP&amp;AN </a:t>
            </a:r>
            <a:r>
              <a:rPr lang="en-US" altLang="en-US" sz="2400"/>
              <a:t>trước hết cần phải:</a:t>
            </a:r>
          </a:p>
        </p:txBody>
      </p:sp>
      <p:sp>
        <p:nvSpPr>
          <p:cNvPr id="65541" name="AutoShape 5">
            <a:extLst>
              <a:ext uri="{FF2B5EF4-FFF2-40B4-BE49-F238E27FC236}">
                <a16:creationId xmlns:a16="http://schemas.microsoft.com/office/drawing/2014/main" id="{D6974E64-2084-41E4-83FC-EC2123E81408}"/>
              </a:ext>
            </a:extLst>
          </p:cNvPr>
          <p:cNvSpPr>
            <a:spLocks noChangeArrowheads="1"/>
          </p:cNvSpPr>
          <p:nvPr/>
        </p:nvSpPr>
        <p:spPr bwMode="auto">
          <a:xfrm>
            <a:off x="228600" y="2286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p>
          <a:p>
            <a:pPr algn="ctr">
              <a:defRPr/>
            </a:pP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tổng</a:t>
            </a:r>
            <a:r>
              <a:rPr lang="en-US" sz="2400" dirty="0">
                <a:latin typeface="Arial" charset="0"/>
              </a:rPr>
              <a:t> </a:t>
            </a:r>
            <a:r>
              <a:rPr lang="en-US" sz="2400" dirty="0" err="1">
                <a:latin typeface="Arial" charset="0"/>
              </a:rPr>
              <a:t>thể</a:t>
            </a:r>
            <a:r>
              <a:rPr lang="en-US" sz="2400" dirty="0">
                <a:latin typeface="Arial" charset="0"/>
              </a:rPr>
              <a:t> </a:t>
            </a:r>
            <a:endParaRPr lang="en-US" sz="2200" dirty="0">
              <a:latin typeface="Arial" charset="0"/>
            </a:endParaRPr>
          </a:p>
        </p:txBody>
      </p:sp>
      <p:sp>
        <p:nvSpPr>
          <p:cNvPr id="65549" name="AutoShape 13">
            <a:extLst>
              <a:ext uri="{FF2B5EF4-FFF2-40B4-BE49-F238E27FC236}">
                <a16:creationId xmlns:a16="http://schemas.microsoft.com/office/drawing/2014/main" id="{0AF6798C-3556-42A2-874D-BC212EAAC3F2}"/>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p>
          <a:p>
            <a:pPr algn="ctr">
              <a:defRPr/>
            </a:pP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cư</a:t>
            </a:r>
            <a:r>
              <a:rPr lang="en-US" sz="2400" dirty="0">
                <a:latin typeface="Arial" charset="0"/>
              </a:rPr>
              <a:t> </a:t>
            </a:r>
            <a:r>
              <a:rPr lang="en-US" sz="2400" dirty="0" err="1">
                <a:latin typeface="Arial" charset="0"/>
              </a:rPr>
              <a:t>và</a:t>
            </a:r>
            <a:r>
              <a:rPr lang="en-US" sz="2400" dirty="0">
                <a:latin typeface="Arial" charset="0"/>
              </a:rPr>
              <a:t> </a:t>
            </a:r>
          </a:p>
          <a:p>
            <a:pPr algn="ctr">
              <a:defRPr/>
            </a:pPr>
            <a:r>
              <a:rPr lang="en-US" sz="2400" dirty="0" err="1">
                <a:latin typeface="Arial" charset="0"/>
              </a:rPr>
              <a:t>khu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endParaRPr lang="vi-VN" sz="2200" b="1" dirty="0">
              <a:latin typeface="Arial" charset="0"/>
            </a:endParaRPr>
          </a:p>
        </p:txBody>
      </p:sp>
      <p:sp>
        <p:nvSpPr>
          <p:cNvPr id="27" name="AutoShape 13">
            <a:extLst>
              <a:ext uri="{FF2B5EF4-FFF2-40B4-BE49-F238E27FC236}">
                <a16:creationId xmlns:a16="http://schemas.microsoft.com/office/drawing/2014/main" id="{BD0B7929-0C22-413F-9494-A0132FB16C56}"/>
              </a:ext>
            </a:extLst>
          </p:cNvPr>
          <p:cNvSpPr>
            <a:spLocks noChangeArrowheads="1"/>
          </p:cNvSpPr>
          <p:nvPr/>
        </p:nvSpPr>
        <p:spPr bwMode="auto">
          <a:xfrm>
            <a:off x="228600" y="4222750"/>
            <a:ext cx="41910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quy</a:t>
            </a:r>
            <a:r>
              <a:rPr lang="en-US" sz="2400" dirty="0">
                <a:latin typeface="Arial" charset="0"/>
              </a:rPr>
              <a:t> </a:t>
            </a:r>
          </a:p>
          <a:p>
            <a:pPr algn="ctr">
              <a:defRPr/>
            </a:pPr>
            <a:r>
              <a:rPr lang="en-US" sz="2400" dirty="0" err="1">
                <a:latin typeface="Arial" charset="0"/>
              </a:rPr>
              <a:t>hoạch</a:t>
            </a:r>
            <a:r>
              <a:rPr lang="en-US" sz="2400" dirty="0">
                <a:latin typeface="Arial" charset="0"/>
              </a:rPr>
              <a:t> </a:t>
            </a:r>
            <a:r>
              <a:rPr lang="en-US" sz="2400" dirty="0" err="1">
                <a:latin typeface="Arial" charset="0"/>
              </a:rPr>
              <a:t>tổng</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cụ</a:t>
            </a:r>
            <a:r>
              <a:rPr lang="en-US" sz="2400" dirty="0">
                <a:latin typeface="Arial" charset="0"/>
              </a:rPr>
              <a:t> </a:t>
            </a:r>
            <a:r>
              <a:rPr lang="en-US" sz="2400" dirty="0" err="1">
                <a:latin typeface="Arial" charset="0"/>
              </a:rPr>
              <a:t>thể</a:t>
            </a:r>
            <a:r>
              <a:rPr lang="en-US" sz="2400" dirty="0">
                <a:latin typeface="Arial" charset="0"/>
              </a:rPr>
              <a:t> </a:t>
            </a:r>
            <a:endParaRPr lang="vi-VN" sz="2200" b="1" dirty="0">
              <a:latin typeface="Arial" charset="0"/>
            </a:endParaRPr>
          </a:p>
        </p:txBody>
      </p:sp>
      <p:sp>
        <p:nvSpPr>
          <p:cNvPr id="28" name="AutoShape 13">
            <a:extLst>
              <a:ext uri="{FF2B5EF4-FFF2-40B4-BE49-F238E27FC236}">
                <a16:creationId xmlns:a16="http://schemas.microsoft.com/office/drawing/2014/main" id="{A9AA74E1-E126-4B34-9F7C-569198921FEC}"/>
              </a:ext>
            </a:extLst>
          </p:cNvPr>
          <p:cNvSpPr>
            <a:spLocks noChangeArrowheads="1"/>
          </p:cNvSpPr>
          <p:nvPr/>
        </p:nvSpPr>
        <p:spPr bwMode="auto">
          <a:xfrm>
            <a:off x="4648200" y="4222750"/>
            <a:ext cx="42672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lgn="ctr">
              <a:defRPr/>
            </a:pP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endParaRPr lang="vi-VN" sz="2200" b="1" dirty="0">
              <a:latin typeface="Arial" charset="0"/>
            </a:endParaRPr>
          </a:p>
        </p:txBody>
      </p:sp>
      <p:sp>
        <p:nvSpPr>
          <p:cNvPr id="29" name="Rectangle: Rounded Corners 28">
            <a:extLst>
              <a:ext uri="{FF2B5EF4-FFF2-40B4-BE49-F238E27FC236}">
                <a16:creationId xmlns:a16="http://schemas.microsoft.com/office/drawing/2014/main" id="{F661EEDF-1714-4919-B4BB-DFC4F06C420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A642C2E0-D70D-4255-8584-B50B2D4F1C40}"/>
              </a:ext>
            </a:extLst>
          </p:cNvPr>
          <p:cNvSpPr txBox="1">
            <a:spLocks noChangeArrowheads="1"/>
          </p:cNvSpPr>
          <p:nvPr/>
        </p:nvSpPr>
        <p:spPr bwMode="auto">
          <a:xfrm>
            <a:off x="1382713" y="990600"/>
            <a:ext cx="7807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tăng cường, củng cố </a:t>
            </a:r>
            <a:r>
              <a:rPr lang="fr-FR" altLang="en-US" sz="2400"/>
              <a:t>QP&amp;AN </a:t>
            </a:r>
            <a:r>
              <a:rPr lang="en-US" altLang="en-US" sz="2400"/>
              <a:t>đối với vùng núi biên giới là cực kỳ quan trọng, vì vùng núi biên giới là:</a:t>
            </a:r>
          </a:p>
        </p:txBody>
      </p:sp>
      <p:sp>
        <p:nvSpPr>
          <p:cNvPr id="65541" name="AutoShape 5">
            <a:extLst>
              <a:ext uri="{FF2B5EF4-FFF2-40B4-BE49-F238E27FC236}">
                <a16:creationId xmlns:a16="http://schemas.microsoft.com/office/drawing/2014/main" id="{F0CCE7FC-E866-4FE4-B823-ED5EF6EB2224}"/>
              </a:ext>
            </a:extLst>
          </p:cNvPr>
          <p:cNvSpPr>
            <a:spLocks noChangeArrowheads="1"/>
          </p:cNvSpPr>
          <p:nvPr/>
        </p:nvSpPr>
        <p:spPr bwMode="auto">
          <a:xfrm>
            <a:off x="228600" y="4211638"/>
            <a:ext cx="41910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Vùng</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tầm</a:t>
            </a:r>
            <a:r>
              <a:rPr lang="en-US" sz="2400" dirty="0">
                <a:latin typeface="Arial" charset="0"/>
              </a:rPr>
              <a:t> </a:t>
            </a:r>
            <a:r>
              <a:rPr lang="en-US" sz="2400" dirty="0" err="1">
                <a:latin typeface="Arial" charset="0"/>
              </a:rPr>
              <a:t>quan</a:t>
            </a:r>
            <a:r>
              <a:rPr lang="en-US" sz="2400" dirty="0">
                <a:latin typeface="Arial" charset="0"/>
              </a:rPr>
              <a:t> </a:t>
            </a:r>
          </a:p>
          <a:p>
            <a:pPr algn="ctr">
              <a:defRPr/>
            </a:pPr>
            <a:r>
              <a:rPr lang="en-US" sz="2400" dirty="0" err="1">
                <a:latin typeface="Arial" charset="0"/>
              </a:rPr>
              <a:t>trọng</a:t>
            </a:r>
            <a:r>
              <a:rPr lang="en-US" sz="2400" dirty="0">
                <a:latin typeface="Arial" charset="0"/>
              </a:rPr>
              <a:t> </a:t>
            </a:r>
            <a:r>
              <a:rPr lang="en-US" sz="2400" dirty="0" err="1">
                <a:latin typeface="Arial" charset="0"/>
              </a:rPr>
              <a:t>đặc</a:t>
            </a:r>
            <a:r>
              <a:rPr lang="en-US" sz="2400" dirty="0">
                <a:latin typeface="Arial" charset="0"/>
              </a:rPr>
              <a:t> </a:t>
            </a:r>
            <a:r>
              <a:rPr lang="en-US" sz="2400" dirty="0" err="1">
                <a:latin typeface="Arial" charset="0"/>
              </a:rPr>
              <a:t>biệt</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chiến</a:t>
            </a:r>
            <a:r>
              <a:rPr lang="en-US" sz="2400" dirty="0">
                <a:latin typeface="Arial" charset="0"/>
              </a:rPr>
              <a:t> </a:t>
            </a:r>
          </a:p>
          <a:p>
            <a:pPr algn="ctr">
              <a:defRPr/>
            </a:pPr>
            <a:r>
              <a:rPr lang="en-US" sz="2400" dirty="0" err="1">
                <a:latin typeface="Arial" charset="0"/>
              </a:rPr>
              <a:t>lược</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r>
              <a:rPr lang="en-US" sz="2400" dirty="0">
                <a:latin typeface="Arial" charset="0"/>
              </a:rPr>
              <a:t> </a:t>
            </a:r>
            <a:endParaRPr lang="en-US" sz="2200" dirty="0">
              <a:latin typeface="Arial" charset="0"/>
            </a:endParaRPr>
          </a:p>
        </p:txBody>
      </p:sp>
      <p:sp>
        <p:nvSpPr>
          <p:cNvPr id="65549" name="AutoShape 13">
            <a:extLst>
              <a:ext uri="{FF2B5EF4-FFF2-40B4-BE49-F238E27FC236}">
                <a16:creationId xmlns:a16="http://schemas.microsoft.com/office/drawing/2014/main" id="{75E590E1-9508-4BF0-A988-AE6B0C19708D}"/>
              </a:ext>
            </a:extLst>
          </p:cNvPr>
          <p:cNvSpPr>
            <a:spLocks noChangeArrowheads="1"/>
          </p:cNvSpPr>
          <p:nvPr/>
        </p:nvSpPr>
        <p:spPr bwMode="auto">
          <a:xfrm>
            <a:off x="4648200" y="2322513"/>
            <a:ext cx="4267200"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Nơi</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cư</a:t>
            </a:r>
            <a:r>
              <a:rPr lang="en-US" sz="2400" dirty="0">
                <a:latin typeface="Arial" charset="0"/>
              </a:rPr>
              <a:t> </a:t>
            </a:r>
            <a:r>
              <a:rPr lang="en-US" sz="2400" dirty="0" err="1">
                <a:latin typeface="Arial" charset="0"/>
              </a:rPr>
              <a:t>đời</a:t>
            </a:r>
            <a:r>
              <a:rPr lang="en-US" sz="2400" dirty="0">
                <a:latin typeface="Arial" charset="0"/>
              </a:rPr>
              <a:t> </a:t>
            </a:r>
            <a:r>
              <a:rPr lang="en-US" sz="2400" dirty="0" err="1">
                <a:latin typeface="Arial" charset="0"/>
              </a:rPr>
              <a:t>sống</a:t>
            </a:r>
            <a:r>
              <a:rPr lang="en-US" sz="2400" dirty="0">
                <a:latin typeface="Arial" charset="0"/>
              </a:rPr>
              <a:t> </a:t>
            </a:r>
          </a:p>
          <a:p>
            <a:pPr algn="ctr">
              <a:defRPr/>
            </a:pPr>
            <a:r>
              <a:rPr lang="en-US" sz="2400" dirty="0" err="1">
                <a:latin typeface="Arial" charset="0"/>
              </a:rPr>
              <a:t>còn</a:t>
            </a:r>
            <a:r>
              <a:rPr lang="en-US" sz="2400" dirty="0">
                <a:latin typeface="Arial" charset="0"/>
              </a:rPr>
              <a:t> </a:t>
            </a:r>
            <a:r>
              <a:rPr lang="en-US" sz="2400" dirty="0" err="1">
                <a:latin typeface="Arial" charset="0"/>
              </a:rPr>
              <a:t>nhiều</a:t>
            </a:r>
            <a:r>
              <a:rPr lang="en-US" sz="2400" dirty="0">
                <a:latin typeface="Arial" charset="0"/>
              </a:rPr>
              <a:t> </a:t>
            </a:r>
            <a:r>
              <a:rPr lang="en-US" sz="2400" dirty="0" err="1">
                <a:latin typeface="Arial" charset="0"/>
              </a:rPr>
              <a:t>khó</a:t>
            </a:r>
            <a:r>
              <a:rPr lang="en-US" sz="2400" dirty="0">
                <a:latin typeface="Arial" charset="0"/>
              </a:rPr>
              <a:t> </a:t>
            </a:r>
            <a:r>
              <a:rPr lang="en-US" sz="2400" dirty="0" err="1">
                <a:latin typeface="Arial" charset="0"/>
              </a:rPr>
              <a:t>khăn</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defRPr/>
            </a:pPr>
            <a:r>
              <a:rPr lang="en-US" sz="2400" dirty="0" err="1">
                <a:latin typeface="Arial" charset="0"/>
              </a:rPr>
              <a:t>chậm</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endParaRPr lang="vi-VN" sz="2200" b="1" dirty="0">
              <a:latin typeface="Arial" charset="0"/>
            </a:endParaRPr>
          </a:p>
        </p:txBody>
      </p:sp>
      <p:sp>
        <p:nvSpPr>
          <p:cNvPr id="27" name="AutoShape 13">
            <a:extLst>
              <a:ext uri="{FF2B5EF4-FFF2-40B4-BE49-F238E27FC236}">
                <a16:creationId xmlns:a16="http://schemas.microsoft.com/office/drawing/2014/main" id="{DFD51D17-C318-416D-8CEF-2F6368CA28D6}"/>
              </a:ext>
            </a:extLst>
          </p:cNvPr>
          <p:cNvSpPr>
            <a:spLocks noChangeArrowheads="1"/>
          </p:cNvSpPr>
          <p:nvPr/>
        </p:nvSpPr>
        <p:spPr bwMode="auto">
          <a:xfrm>
            <a:off x="228600" y="2322513"/>
            <a:ext cx="4114800"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điểm</a:t>
            </a:r>
            <a:r>
              <a:rPr lang="en-US" sz="2400" dirty="0">
                <a:latin typeface="Arial" charset="0"/>
              </a:rPr>
              <a:t> </a:t>
            </a:r>
          </a:p>
          <a:p>
            <a:pPr algn="ctr">
              <a:defRPr/>
            </a:pPr>
            <a:r>
              <a:rPr lang="en-US" sz="2400" dirty="0" err="1">
                <a:latin typeface="Arial" charset="0"/>
              </a:rPr>
              <a:t>của</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p>
          <a:p>
            <a:pPr algn="ctr">
              <a:defRPr/>
            </a:pPr>
            <a:r>
              <a:rPr lang="en-US" sz="2400">
                <a:latin typeface="Arial" charset="0"/>
              </a:rPr>
              <a:t>“</a:t>
            </a:r>
            <a:r>
              <a:rPr lang="en-US" sz="2400" dirty="0">
                <a:latin typeface="Arial" charset="0"/>
              </a:rPr>
              <a:t>d</a:t>
            </a:r>
            <a:r>
              <a:rPr lang="en-US" sz="2400">
                <a:latin typeface="Arial" charset="0"/>
              </a:rPr>
              <a:t>iễn </a:t>
            </a:r>
            <a:r>
              <a:rPr lang="en-US" sz="2400" dirty="0" err="1">
                <a:latin typeface="Arial" charset="0"/>
              </a:rPr>
              <a:t>biến</a:t>
            </a:r>
            <a:r>
              <a:rPr lang="en-US" sz="2400" dirty="0">
                <a:latin typeface="Arial" charset="0"/>
              </a:rPr>
              <a:t> </a:t>
            </a:r>
            <a:r>
              <a:rPr lang="en-US" sz="2400" dirty="0" err="1">
                <a:latin typeface="Arial" charset="0"/>
              </a:rPr>
              <a:t>hòa</a:t>
            </a:r>
            <a:r>
              <a:rPr lang="en-US" sz="2400" dirty="0">
                <a:latin typeface="Arial" charset="0"/>
              </a:rPr>
              <a:t> </a:t>
            </a:r>
            <a:r>
              <a:rPr lang="en-US" sz="2400" dirty="0" err="1">
                <a:latin typeface="Arial" charset="0"/>
              </a:rPr>
              <a:t>bình</a:t>
            </a:r>
            <a:r>
              <a:rPr lang="en-US" sz="2400" dirty="0">
                <a:latin typeface="Arial" charset="0"/>
              </a:rPr>
              <a:t>”</a:t>
            </a:r>
            <a:endParaRPr lang="vi-VN" sz="2200" b="1" dirty="0">
              <a:latin typeface="Arial" charset="0"/>
            </a:endParaRPr>
          </a:p>
        </p:txBody>
      </p:sp>
      <p:sp>
        <p:nvSpPr>
          <p:cNvPr id="28" name="AutoShape 13">
            <a:extLst>
              <a:ext uri="{FF2B5EF4-FFF2-40B4-BE49-F238E27FC236}">
                <a16:creationId xmlns:a16="http://schemas.microsoft.com/office/drawing/2014/main" id="{C5A55E4F-1526-474A-9DE2-A635AF195F5F}"/>
              </a:ext>
            </a:extLst>
          </p:cNvPr>
          <p:cNvSpPr>
            <a:spLocks noChangeArrowheads="1"/>
          </p:cNvSpPr>
          <p:nvPr/>
        </p:nvSpPr>
        <p:spPr bwMode="auto">
          <a:xfrm>
            <a:off x="4648200" y="4211638"/>
            <a:ext cx="42672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Vùng</a:t>
            </a:r>
            <a:r>
              <a:rPr lang="en-US" sz="2400" dirty="0">
                <a:latin typeface="Arial" charset="0"/>
              </a:rPr>
              <a:t> </a:t>
            </a:r>
            <a:r>
              <a:rPr lang="en-US" sz="2400" dirty="0" err="1">
                <a:latin typeface="Arial" charset="0"/>
              </a:rPr>
              <a:t>hậu</a:t>
            </a:r>
            <a:r>
              <a:rPr lang="en-US" sz="2400" dirty="0">
                <a:latin typeface="Arial" charset="0"/>
              </a:rPr>
              <a:t> </a:t>
            </a:r>
            <a:r>
              <a:rPr lang="en-US" sz="2400" dirty="0" err="1">
                <a:latin typeface="Arial" charset="0"/>
              </a:rPr>
              <a:t>phương</a:t>
            </a:r>
            <a:r>
              <a:rPr lang="en-US" sz="2400" dirty="0">
                <a:latin typeface="Arial" charset="0"/>
              </a:rPr>
              <a:t> </a:t>
            </a:r>
          </a:p>
          <a:p>
            <a:pPr algn="ctr">
              <a:defRPr/>
            </a:pP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nước</a:t>
            </a:r>
            <a:r>
              <a:rPr lang="en-US" sz="2400" dirty="0">
                <a:latin typeface="Arial" charset="0"/>
              </a:rPr>
              <a:t> </a:t>
            </a:r>
          </a:p>
          <a:p>
            <a:pPr algn="ctr">
              <a:defRPr/>
            </a:pPr>
            <a:r>
              <a:rPr lang="en-US" sz="2400" dirty="0" err="1">
                <a:latin typeface="Arial" charset="0"/>
              </a:rPr>
              <a:t>nếu</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xảy</a:t>
            </a:r>
            <a:r>
              <a:rPr lang="en-US" sz="2400" dirty="0">
                <a:latin typeface="Arial" charset="0"/>
              </a:rPr>
              <a:t> </a:t>
            </a:r>
            <a:r>
              <a:rPr lang="en-US" sz="2400" dirty="0" err="1">
                <a:latin typeface="Arial" charset="0"/>
              </a:rPr>
              <a:t>ra</a:t>
            </a:r>
            <a:endParaRPr lang="vi-VN" sz="2200" b="1" dirty="0">
              <a:latin typeface="Arial" charset="0"/>
            </a:endParaRPr>
          </a:p>
        </p:txBody>
      </p:sp>
      <p:sp>
        <p:nvSpPr>
          <p:cNvPr id="29" name="Rectangle: Rounded Corners 28">
            <a:extLst>
              <a:ext uri="{FF2B5EF4-FFF2-40B4-BE49-F238E27FC236}">
                <a16:creationId xmlns:a16="http://schemas.microsoft.com/office/drawing/2014/main" id="{18ACF325-C7F8-4019-84E2-88D85E3CFFA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136C115-4447-477E-9567-E9D65B50D516}"/>
              </a:ext>
            </a:extLst>
          </p:cNvPr>
          <p:cNvSpPr txBox="1">
            <a:spLocks noChangeArrowheads="1"/>
          </p:cNvSpPr>
          <p:nvPr/>
        </p:nvSpPr>
        <p:spPr bwMode="auto">
          <a:xfrm>
            <a:off x="1862138" y="1066800"/>
            <a:ext cx="6451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tăng cường,</a:t>
            </a:r>
          </a:p>
          <a:p>
            <a:pPr algn="ctr">
              <a:spcBef>
                <a:spcPct val="20000"/>
              </a:spcBef>
            </a:pPr>
            <a:r>
              <a:rPr lang="en-US" altLang="en-US" sz="2400"/>
              <a:t>củng cố </a:t>
            </a:r>
            <a:r>
              <a:rPr lang="fr-FR" altLang="en-US" sz="2400"/>
              <a:t>QP&amp;AN </a:t>
            </a:r>
            <a:r>
              <a:rPr lang="en-US" altLang="en-US" sz="2400"/>
              <a:t>ở vùng biển, đảo cần phải:</a:t>
            </a:r>
          </a:p>
        </p:txBody>
      </p:sp>
      <p:sp>
        <p:nvSpPr>
          <p:cNvPr id="65541" name="AutoShape 5">
            <a:extLst>
              <a:ext uri="{FF2B5EF4-FFF2-40B4-BE49-F238E27FC236}">
                <a16:creationId xmlns:a16="http://schemas.microsoft.com/office/drawing/2014/main" id="{CE539294-E661-458A-902F-A1D60A467BFD}"/>
              </a:ext>
            </a:extLst>
          </p:cNvPr>
          <p:cNvSpPr>
            <a:spLocks noChangeArrowheads="1"/>
          </p:cNvSpPr>
          <p:nvPr/>
        </p:nvSpPr>
        <p:spPr bwMode="auto">
          <a:xfrm>
            <a:off x="4648200" y="2327275"/>
            <a:ext cx="42672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loại</a:t>
            </a:r>
            <a:r>
              <a:rPr lang="en-US" sz="2400" dirty="0">
                <a:latin typeface="Arial" charset="0"/>
              </a:rPr>
              <a:t> </a:t>
            </a:r>
            <a:r>
              <a:rPr lang="en-US" sz="2400" dirty="0" err="1">
                <a:latin typeface="Arial" charset="0"/>
              </a:rPr>
              <a:t>hình</a:t>
            </a:r>
            <a:endParaRPr lang="en-US" sz="2400" dirty="0">
              <a:latin typeface="Arial" charset="0"/>
            </a:endParaRPr>
          </a:p>
          <a:p>
            <a:pPr algn="ctr">
              <a:defRPr/>
            </a:pP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đảo</a:t>
            </a:r>
            <a:r>
              <a:rPr lang="en-US" sz="2400" dirty="0">
                <a:latin typeface="Arial" charset="0"/>
              </a:rPr>
              <a:t>, </a:t>
            </a:r>
            <a:r>
              <a:rPr lang="en-US" sz="2400" dirty="0" err="1">
                <a:latin typeface="Arial" charset="0"/>
              </a:rPr>
              <a:t>tạo</a:t>
            </a:r>
            <a:r>
              <a:rPr lang="en-US" sz="2400" dirty="0">
                <a:latin typeface="Arial" charset="0"/>
              </a:rPr>
              <a:t> </a:t>
            </a:r>
          </a:p>
          <a:p>
            <a:pPr algn="ctr">
              <a:defRPr/>
            </a:pPr>
            <a:r>
              <a:rPr lang="en-US" sz="2400" dirty="0" err="1">
                <a:latin typeface="Arial" charset="0"/>
              </a:rPr>
              <a:t>điều</a:t>
            </a:r>
            <a:r>
              <a:rPr lang="en-US" sz="2400" dirty="0">
                <a:latin typeface="Arial" charset="0"/>
              </a:rPr>
              <a:t> </a:t>
            </a:r>
            <a:r>
              <a:rPr lang="en-US" sz="2400" dirty="0" err="1">
                <a:latin typeface="Arial" charset="0"/>
              </a:rPr>
              <a:t>kiện</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bám</a:t>
            </a:r>
            <a:r>
              <a:rPr lang="en-US" sz="2400" dirty="0">
                <a:latin typeface="Arial" charset="0"/>
              </a:rPr>
              <a:t> </a:t>
            </a:r>
            <a:r>
              <a:rPr lang="en-US" sz="2400" dirty="0" err="1">
                <a:latin typeface="Arial" charset="0"/>
              </a:rPr>
              <a:t>trụ</a:t>
            </a:r>
            <a:r>
              <a:rPr lang="en-US" sz="2400" dirty="0">
                <a:latin typeface="Arial" charset="0"/>
              </a:rPr>
              <a:t>, </a:t>
            </a:r>
          </a:p>
          <a:p>
            <a:pPr algn="ctr">
              <a:defRPr/>
            </a:pPr>
            <a:r>
              <a:rPr lang="en-US" sz="2400" dirty="0" err="1">
                <a:latin typeface="Arial" charset="0"/>
              </a:rPr>
              <a:t>sinh</a:t>
            </a:r>
            <a:r>
              <a:rPr lang="en-US" sz="2400" dirty="0">
                <a:latin typeface="Arial" charset="0"/>
              </a:rPr>
              <a:t> </a:t>
            </a:r>
            <a:r>
              <a:rPr lang="en-US" sz="2400" dirty="0" err="1">
                <a:latin typeface="Arial" charset="0"/>
              </a:rPr>
              <a:t>sống</a:t>
            </a:r>
            <a:r>
              <a:rPr lang="en-US" sz="2400" dirty="0">
                <a:latin typeface="Arial" charset="0"/>
              </a:rPr>
              <a:t>, </a:t>
            </a:r>
            <a:r>
              <a:rPr lang="en-US" sz="2400" dirty="0" err="1">
                <a:latin typeface="Arial" charset="0"/>
              </a:rPr>
              <a:t>làm</a:t>
            </a:r>
            <a:r>
              <a:rPr lang="en-US" sz="2400" dirty="0">
                <a:latin typeface="Arial" charset="0"/>
              </a:rPr>
              <a:t> </a:t>
            </a:r>
            <a:r>
              <a:rPr lang="en-US" sz="2400" dirty="0" err="1">
                <a:latin typeface="Arial" charset="0"/>
              </a:rPr>
              <a:t>ăn</a:t>
            </a:r>
            <a:endParaRPr lang="en-US" sz="2200" dirty="0">
              <a:latin typeface="Arial" charset="0"/>
            </a:endParaRPr>
          </a:p>
        </p:txBody>
      </p:sp>
      <p:sp>
        <p:nvSpPr>
          <p:cNvPr id="65549" name="AutoShape 13">
            <a:extLst>
              <a:ext uri="{FF2B5EF4-FFF2-40B4-BE49-F238E27FC236}">
                <a16:creationId xmlns:a16="http://schemas.microsoft.com/office/drawing/2014/main" id="{7BF892A9-9135-4BA9-80C1-639EDE42620A}"/>
              </a:ext>
            </a:extLst>
          </p:cNvPr>
          <p:cNvSpPr>
            <a:spLocks noChangeArrowheads="1"/>
          </p:cNvSpPr>
          <p:nvPr/>
        </p:nvSpPr>
        <p:spPr bwMode="auto">
          <a:xfrm>
            <a:off x="228600" y="4211638"/>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 C.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thể</a:t>
            </a:r>
            <a:r>
              <a:rPr lang="en-US" sz="2400" dirty="0">
                <a:latin typeface="Arial" charset="0"/>
              </a:rPr>
              <a:t>,</a:t>
            </a:r>
          </a:p>
          <a:p>
            <a:pPr>
              <a:defRPr/>
            </a:pPr>
            <a:r>
              <a:rPr lang="en-US" sz="2400" dirty="0" err="1">
                <a:latin typeface="Arial" charset="0"/>
              </a:rPr>
              <a:t>các</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tàu</a:t>
            </a:r>
            <a:r>
              <a:rPr lang="en-US" sz="2400" dirty="0">
                <a:latin typeface="Arial" charset="0"/>
              </a:rPr>
              <a:t> </a:t>
            </a:r>
            <a:r>
              <a:rPr lang="en-US" sz="2400" dirty="0" err="1">
                <a:latin typeface="Arial" charset="0"/>
              </a:rPr>
              <a:t>thuyền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cá</a:t>
            </a:r>
            <a:r>
              <a:rPr lang="en-US" sz="2400" dirty="0">
                <a:latin typeface="Arial" charset="0"/>
              </a:rPr>
              <a:t> </a:t>
            </a:r>
          </a:p>
          <a:p>
            <a:pPr>
              <a:defRPr/>
            </a:pPr>
            <a:r>
              <a:rPr lang="en-US" sz="2400" dirty="0" err="1">
                <a:latin typeface="Arial" charset="0"/>
              </a:rPr>
              <a:t>để</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điều</a:t>
            </a:r>
            <a:r>
              <a:rPr lang="en-US" sz="2400" dirty="0">
                <a:latin typeface="Arial" charset="0"/>
              </a:rPr>
              <a:t> </a:t>
            </a:r>
            <a:r>
              <a:rPr lang="en-US" sz="2400" dirty="0" err="1">
                <a:latin typeface="Arial" charset="0"/>
              </a:rPr>
              <a:t>kiện</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defRPr/>
            </a:pP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quân</a:t>
            </a:r>
            <a:r>
              <a:rPr lang="en-US" sz="2400" dirty="0">
                <a:latin typeface="Arial" charset="0"/>
              </a:rPr>
              <a:t> </a:t>
            </a:r>
            <a:endParaRPr lang="vi-VN" sz="2200" b="1" dirty="0">
              <a:latin typeface="Arial" charset="0"/>
            </a:endParaRPr>
          </a:p>
        </p:txBody>
      </p:sp>
      <p:sp>
        <p:nvSpPr>
          <p:cNvPr id="27" name="AutoShape 13">
            <a:extLst>
              <a:ext uri="{FF2B5EF4-FFF2-40B4-BE49-F238E27FC236}">
                <a16:creationId xmlns:a16="http://schemas.microsoft.com/office/drawing/2014/main" id="{57CAC4AB-4DDB-4C50-A30F-6AC4C9E3D5FE}"/>
              </a:ext>
            </a:extLst>
          </p:cNvPr>
          <p:cNvSpPr>
            <a:spLocks noChangeArrowheads="1"/>
          </p:cNvSpPr>
          <p:nvPr/>
        </p:nvSpPr>
        <p:spPr bwMode="auto">
          <a:xfrm>
            <a:off x="228600" y="2327275"/>
            <a:ext cx="41910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Có</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sách</a:t>
            </a:r>
            <a:r>
              <a:rPr lang="en-US" sz="2400" dirty="0">
                <a:latin typeface="Arial" charset="0"/>
              </a:rPr>
              <a:t> </a:t>
            </a:r>
          </a:p>
          <a:p>
            <a:pPr algn="ctr">
              <a:defRPr/>
            </a:pPr>
            <a:r>
              <a:rPr lang="en-US" sz="2400" dirty="0" err="1">
                <a:latin typeface="Arial" charset="0"/>
              </a:rPr>
              <a:t>thỏa</a:t>
            </a:r>
            <a:r>
              <a:rPr lang="en-US" sz="2400" dirty="0">
                <a:latin typeface="Arial" charset="0"/>
              </a:rPr>
              <a:t> </a:t>
            </a:r>
            <a:r>
              <a:rPr lang="en-US" sz="2400" dirty="0" err="1">
                <a:latin typeface="Arial" charset="0"/>
              </a:rPr>
              <a:t>đáng</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viên</a:t>
            </a:r>
            <a:r>
              <a:rPr lang="en-US" sz="2400" dirty="0">
                <a:latin typeface="Arial" charset="0"/>
              </a:rPr>
              <a:t> </a:t>
            </a:r>
          </a:p>
          <a:p>
            <a:pPr algn="ctr">
              <a:defRPr/>
            </a:pPr>
            <a:r>
              <a:rPr lang="en-US" sz="2400" dirty="0" err="1">
                <a:latin typeface="Arial" charset="0"/>
              </a:rPr>
              <a:t>ngư</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đầu</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tàu</a:t>
            </a:r>
            <a:r>
              <a:rPr lang="en-US" sz="2400" dirty="0">
                <a:latin typeface="Arial" charset="0"/>
              </a:rPr>
              <a:t> </a:t>
            </a:r>
            <a:r>
              <a:rPr lang="en-US" sz="2400" dirty="0" err="1">
                <a:latin typeface="Arial" charset="0"/>
              </a:rPr>
              <a:t>thuyền</a:t>
            </a:r>
            <a:r>
              <a:rPr lang="en-US" sz="2400" dirty="0">
                <a:latin typeface="Arial" charset="0"/>
              </a:rPr>
              <a:t> </a:t>
            </a:r>
          </a:p>
          <a:p>
            <a:pPr algn="ctr">
              <a:defRPr/>
            </a:pPr>
            <a:r>
              <a:rPr lang="en-US" sz="2400" dirty="0" err="1">
                <a:latin typeface="Arial" charset="0"/>
              </a:rPr>
              <a:t>đánh</a:t>
            </a:r>
            <a:r>
              <a:rPr lang="en-US" sz="2400" dirty="0">
                <a:latin typeface="Arial" charset="0"/>
              </a:rPr>
              <a:t> </a:t>
            </a:r>
            <a:r>
              <a:rPr lang="en-US" sz="2400" dirty="0" err="1">
                <a:latin typeface="Arial" charset="0"/>
              </a:rPr>
              <a:t>bắt</a:t>
            </a:r>
            <a:r>
              <a:rPr lang="en-US" sz="2400" dirty="0">
                <a:latin typeface="Arial" charset="0"/>
              </a:rPr>
              <a:t> </a:t>
            </a:r>
            <a:r>
              <a:rPr lang="en-US" sz="2400" dirty="0" err="1">
                <a:latin typeface="Arial" charset="0"/>
              </a:rPr>
              <a:t>xa</a:t>
            </a:r>
            <a:r>
              <a:rPr lang="en-US" sz="2400" dirty="0">
                <a:latin typeface="Arial" charset="0"/>
              </a:rPr>
              <a:t> </a:t>
            </a:r>
            <a:r>
              <a:rPr lang="en-US" sz="2400" dirty="0" err="1">
                <a:latin typeface="Arial" charset="0"/>
              </a:rPr>
              <a:t>bờ</a:t>
            </a:r>
            <a:endParaRPr lang="en-US" sz="2400" dirty="0">
              <a:latin typeface="Arial" charset="0"/>
            </a:endParaRPr>
          </a:p>
        </p:txBody>
      </p:sp>
      <p:sp>
        <p:nvSpPr>
          <p:cNvPr id="28" name="AutoShape 13">
            <a:extLst>
              <a:ext uri="{FF2B5EF4-FFF2-40B4-BE49-F238E27FC236}">
                <a16:creationId xmlns:a16="http://schemas.microsoft.com/office/drawing/2014/main" id="{ACB61CD0-C764-4A32-AA89-64B2794F716E}"/>
              </a:ext>
            </a:extLst>
          </p:cNvPr>
          <p:cNvSpPr>
            <a:spLocks noChangeArrowheads="1"/>
          </p:cNvSpPr>
          <p:nvPr/>
        </p:nvSpPr>
        <p:spPr bwMode="auto">
          <a:xfrm>
            <a:off x="4691063" y="4211638"/>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Có</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sách</a:t>
            </a:r>
            <a:endParaRPr lang="en-US" sz="2400" dirty="0">
              <a:latin typeface="Arial" charset="0"/>
            </a:endParaRPr>
          </a:p>
          <a:p>
            <a:pPr algn="ctr">
              <a:defRPr/>
            </a:pPr>
            <a:r>
              <a:rPr lang="en-US" sz="2400" dirty="0">
                <a:latin typeface="Arial" charset="0"/>
              </a:rPr>
              <a:t> </a:t>
            </a:r>
            <a:r>
              <a:rPr lang="en-US" sz="2400" dirty="0" err="1">
                <a:latin typeface="Arial" charset="0"/>
              </a:rPr>
              <a:t>thỏa</a:t>
            </a:r>
            <a:r>
              <a:rPr lang="en-US" sz="2400" dirty="0">
                <a:latin typeface="Arial" charset="0"/>
              </a:rPr>
              <a:t> </a:t>
            </a:r>
            <a:r>
              <a:rPr lang="en-US" sz="2400" dirty="0" err="1">
                <a:latin typeface="Arial" charset="0"/>
              </a:rPr>
              <a:t>đáng</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ngư</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yên</a:t>
            </a:r>
            <a:r>
              <a:rPr lang="en-US" sz="2400" dirty="0">
                <a:latin typeface="Arial" charset="0"/>
              </a:rPr>
              <a:t> </a:t>
            </a:r>
          </a:p>
          <a:p>
            <a:pPr algn="ctr">
              <a:defRPr/>
            </a:pPr>
            <a:r>
              <a:rPr lang="en-US" sz="2400" dirty="0" err="1">
                <a:latin typeface="Arial" charset="0"/>
              </a:rPr>
              <a:t>tâm</a:t>
            </a:r>
            <a:r>
              <a:rPr lang="en-US" sz="2400" dirty="0">
                <a:latin typeface="Arial" charset="0"/>
              </a:rPr>
              <a:t> </a:t>
            </a:r>
            <a:r>
              <a:rPr lang="en-US" sz="2400" dirty="0" err="1">
                <a:latin typeface="Arial" charset="0"/>
              </a:rPr>
              <a:t>bám</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bám</a:t>
            </a:r>
            <a:r>
              <a:rPr lang="en-US" sz="2400" dirty="0">
                <a:latin typeface="Arial" charset="0"/>
              </a:rPr>
              <a:t> </a:t>
            </a:r>
            <a:r>
              <a:rPr lang="en-US" sz="2400" dirty="0" err="1">
                <a:latin typeface="Arial" charset="0"/>
              </a:rPr>
              <a:t>làng</a:t>
            </a:r>
            <a:endParaRPr lang="en-US" sz="2400" dirty="0">
              <a:latin typeface="Arial" charset="0"/>
            </a:endParaRPr>
          </a:p>
          <a:p>
            <a:pPr algn="ctr">
              <a:defRPr/>
            </a:pP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hậu</a:t>
            </a:r>
            <a:r>
              <a:rPr lang="en-US" sz="2400" dirty="0">
                <a:latin typeface="Arial" charset="0"/>
              </a:rPr>
              <a:t> </a:t>
            </a:r>
            <a:r>
              <a:rPr lang="en-US" sz="2400" dirty="0" err="1">
                <a:latin typeface="Arial" charset="0"/>
              </a:rPr>
              <a:t>phương</a:t>
            </a:r>
            <a:r>
              <a:rPr lang="en-US" sz="2400" dirty="0">
                <a:latin typeface="Arial" charset="0"/>
              </a:rPr>
              <a:t> </a:t>
            </a:r>
            <a:endParaRPr lang="vi-VN" sz="2200" b="1" dirty="0">
              <a:latin typeface="Arial" charset="0"/>
            </a:endParaRPr>
          </a:p>
        </p:txBody>
      </p:sp>
      <p:sp>
        <p:nvSpPr>
          <p:cNvPr id="29" name="Rectangle: Rounded Corners 28">
            <a:extLst>
              <a:ext uri="{FF2B5EF4-FFF2-40B4-BE49-F238E27FC236}">
                <a16:creationId xmlns:a16="http://schemas.microsoft.com/office/drawing/2014/main" id="{3132956C-FA71-492E-A73E-E93455DB9298}"/>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31C5CE4-D353-4D1E-845A-6ECA0D0DEC14}"/>
              </a:ext>
            </a:extLst>
          </p:cNvPr>
          <p:cNvSpPr txBox="1">
            <a:spLocks noChangeArrowheads="1"/>
          </p:cNvSpPr>
          <p:nvPr/>
        </p:nvSpPr>
        <p:spPr bwMode="auto">
          <a:xfrm>
            <a:off x="1184275" y="1122363"/>
            <a:ext cx="78073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a:t>Kết hợp phát triển KTXH với tăng cường, củng cố </a:t>
            </a:r>
            <a:r>
              <a:rPr lang="fr-FR" altLang="en-US" sz="2600"/>
              <a:t>QP&amp;AN </a:t>
            </a:r>
            <a:r>
              <a:rPr lang="en-US" altLang="en-US" sz="2600"/>
              <a:t>trong công nghiệp sẽ làm cơ sở cho:</a:t>
            </a:r>
          </a:p>
        </p:txBody>
      </p:sp>
      <p:sp>
        <p:nvSpPr>
          <p:cNvPr id="65541" name="AutoShape 5">
            <a:extLst>
              <a:ext uri="{FF2B5EF4-FFF2-40B4-BE49-F238E27FC236}">
                <a16:creationId xmlns:a16="http://schemas.microsoft.com/office/drawing/2014/main" id="{324D8E63-23E8-4FC0-A201-B5534C8AFB07}"/>
              </a:ext>
            </a:extLst>
          </p:cNvPr>
          <p:cNvSpPr>
            <a:spLocks noChangeArrowheads="1"/>
          </p:cNvSpPr>
          <p:nvPr/>
        </p:nvSpPr>
        <p:spPr bwMode="auto">
          <a:xfrm>
            <a:off x="4648200" y="4224338"/>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phòng</a:t>
            </a:r>
            <a:endParaRPr lang="en-US" sz="2200" dirty="0">
              <a:latin typeface="Arial" charset="0"/>
            </a:endParaRPr>
          </a:p>
        </p:txBody>
      </p:sp>
      <p:sp>
        <p:nvSpPr>
          <p:cNvPr id="65549" name="AutoShape 13">
            <a:extLst>
              <a:ext uri="{FF2B5EF4-FFF2-40B4-BE49-F238E27FC236}">
                <a16:creationId xmlns:a16="http://schemas.microsoft.com/office/drawing/2014/main" id="{88545AC6-430D-4374-9BEE-B4506EF25AA5}"/>
              </a:ext>
            </a:extLst>
          </p:cNvPr>
          <p:cNvSpPr>
            <a:spLocks noChangeArrowheads="1"/>
          </p:cNvSpPr>
          <p:nvPr/>
        </p:nvSpPr>
        <p:spPr bwMode="auto">
          <a:xfrm>
            <a:off x="228600" y="4224338"/>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sản</a:t>
            </a:r>
            <a:r>
              <a:rPr lang="en-US" sz="2400" dirty="0">
                <a:latin typeface="Arial" charset="0"/>
              </a:rPr>
              <a:t> </a:t>
            </a:r>
            <a:r>
              <a:rPr lang="en-US" sz="2400" dirty="0" err="1">
                <a:latin typeface="Arial" charset="0"/>
              </a:rPr>
              <a:t>xuất</a:t>
            </a:r>
            <a:r>
              <a:rPr lang="en-US" sz="2400" dirty="0">
                <a:latin typeface="Arial" charset="0"/>
              </a:rPr>
              <a:t> </a:t>
            </a:r>
          </a:p>
          <a:p>
            <a:pPr algn="ctr">
              <a:defRPr/>
            </a:pPr>
            <a:r>
              <a:rPr lang="en-US" sz="2400" dirty="0" err="1">
                <a:latin typeface="Arial" charset="0"/>
              </a:rPr>
              <a:t>trang</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vi-VN" sz="2200" b="1" dirty="0">
              <a:latin typeface="Arial" charset="0"/>
            </a:endParaRPr>
          </a:p>
        </p:txBody>
      </p:sp>
      <p:sp>
        <p:nvSpPr>
          <p:cNvPr id="27" name="AutoShape 13">
            <a:extLst>
              <a:ext uri="{FF2B5EF4-FFF2-40B4-BE49-F238E27FC236}">
                <a16:creationId xmlns:a16="http://schemas.microsoft.com/office/drawing/2014/main" id="{4B15B37B-CD70-4CDD-B6FA-1E614B604361}"/>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sản</a:t>
            </a:r>
            <a:r>
              <a:rPr lang="en-US" sz="2400" dirty="0">
                <a:latin typeface="Arial" charset="0"/>
              </a:rPr>
              <a:t> </a:t>
            </a:r>
            <a:r>
              <a:rPr lang="en-US" sz="2400" dirty="0" err="1">
                <a:latin typeface="Arial" charset="0"/>
              </a:rPr>
              <a:t>xuất</a:t>
            </a:r>
            <a:r>
              <a:rPr lang="en-US" sz="2400" dirty="0">
                <a:latin typeface="Arial" charset="0"/>
              </a:rPr>
              <a:t> </a:t>
            </a:r>
          </a:p>
          <a:p>
            <a:pPr algn="ctr">
              <a:defRPr/>
            </a:pPr>
            <a:r>
              <a:rPr lang="en-US" sz="2400" dirty="0" err="1">
                <a:latin typeface="Arial" charset="0"/>
              </a:rPr>
              <a:t>thiết</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en-US" sz="2400" dirty="0">
              <a:latin typeface="Arial" charset="0"/>
            </a:endParaRPr>
          </a:p>
        </p:txBody>
      </p:sp>
      <p:sp>
        <p:nvSpPr>
          <p:cNvPr id="28" name="AutoShape 13">
            <a:extLst>
              <a:ext uri="{FF2B5EF4-FFF2-40B4-BE49-F238E27FC236}">
                <a16:creationId xmlns:a16="http://schemas.microsoft.com/office/drawing/2014/main" id="{5E77E9B0-D841-4295-A367-ECFEA72928F8}"/>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ngành</a:t>
            </a:r>
            <a:r>
              <a:rPr lang="en-US" sz="2400" dirty="0">
                <a:latin typeface="Arial" charset="0"/>
              </a:rPr>
              <a:t> </a:t>
            </a:r>
          </a:p>
          <a:p>
            <a:pPr algn="ctr">
              <a:defRPr/>
            </a:pPr>
            <a:r>
              <a:rPr lang="en-US" sz="2400" dirty="0" err="1">
                <a:latin typeface="Arial" charset="0"/>
              </a:rPr>
              <a:t>sản</a:t>
            </a:r>
            <a:r>
              <a:rPr lang="en-US" sz="2400" dirty="0">
                <a:latin typeface="Arial" charset="0"/>
              </a:rPr>
              <a:t> </a:t>
            </a:r>
            <a:r>
              <a:rPr lang="en-US" sz="2400" dirty="0" err="1">
                <a:latin typeface="Arial" charset="0"/>
              </a:rPr>
              <a:t>xuất</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khí</a:t>
            </a:r>
            <a:r>
              <a:rPr lang="en-US" sz="2400" dirty="0">
                <a:latin typeface="Arial" charset="0"/>
              </a:rPr>
              <a:t> </a:t>
            </a:r>
            <a:endParaRPr lang="vi-VN" sz="2200" b="1" dirty="0">
              <a:latin typeface="Arial" charset="0"/>
            </a:endParaRPr>
          </a:p>
        </p:txBody>
      </p:sp>
      <p:sp>
        <p:nvSpPr>
          <p:cNvPr id="29" name="Rectangle: Rounded Corners 28">
            <a:extLst>
              <a:ext uri="{FF2B5EF4-FFF2-40B4-BE49-F238E27FC236}">
                <a16:creationId xmlns:a16="http://schemas.microsoft.com/office/drawing/2014/main" id="{DF05A7CC-4312-49D5-9EFC-7DC4E386F7D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CF190596-ED14-4C4D-B1AB-4EF1C32C285D}"/>
              </a:ext>
            </a:extLst>
          </p:cNvPr>
          <p:cNvSpPr txBox="1">
            <a:spLocks noChangeArrowheads="1"/>
          </p:cNvSpPr>
          <p:nvPr/>
        </p:nvSpPr>
        <p:spPr bwMode="auto">
          <a:xfrm>
            <a:off x="1555750" y="969963"/>
            <a:ext cx="7235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Một trong những nội dung kết hợp phát triển</a:t>
            </a:r>
          </a:p>
          <a:p>
            <a:pPr algn="ctr"/>
            <a:r>
              <a:rPr lang="en-US" altLang="en-US" sz="2400"/>
              <a:t>KTXH với </a:t>
            </a:r>
            <a:r>
              <a:rPr lang="vi-VN" altLang="en-US" sz="2400"/>
              <a:t>tăng cường, củng cố</a:t>
            </a:r>
            <a:r>
              <a:rPr lang="en-US" altLang="en-US" sz="2400"/>
              <a:t> QP&amp;AN trong công</a:t>
            </a:r>
          </a:p>
          <a:p>
            <a:pPr algn="ctr"/>
            <a:r>
              <a:rPr lang="en-US" altLang="en-US" sz="2400"/>
              <a:t>nghiệp là kết hợp:</a:t>
            </a:r>
          </a:p>
        </p:txBody>
      </p:sp>
      <p:sp>
        <p:nvSpPr>
          <p:cNvPr id="65541" name="AutoShape 5">
            <a:extLst>
              <a:ext uri="{FF2B5EF4-FFF2-40B4-BE49-F238E27FC236}">
                <a16:creationId xmlns:a16="http://schemas.microsoft.com/office/drawing/2014/main" id="{354F0B02-08AC-41C9-ADAD-5409D41B43B9}"/>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Trong</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công</a:t>
            </a:r>
            <a:endParaRPr lang="en-US" sz="2400" dirty="0">
              <a:latin typeface="Arial" charset="0"/>
            </a:endParaRPr>
          </a:p>
          <a:p>
            <a:pPr algn="ctr">
              <a:defRPr/>
            </a:pPr>
            <a:r>
              <a:rPr lang="en-US" sz="2400" dirty="0" err="1">
                <a:latin typeface="Arial" charset="0"/>
              </a:rPr>
              <a:t>nghiệp</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xây</a:t>
            </a:r>
            <a:endParaRPr lang="en-US" sz="2400" dirty="0">
              <a:latin typeface="Arial" charset="0"/>
            </a:endParaRPr>
          </a:p>
          <a:p>
            <a:pPr algn="ctr">
              <a:defRPr/>
            </a:pPr>
            <a:r>
              <a:rPr lang="en-US" sz="2400" dirty="0" err="1">
                <a:latin typeface="Arial" charset="0"/>
              </a:rPr>
              <a:t>dựng</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thủ</a:t>
            </a:r>
            <a:endParaRPr lang="en-US" sz="2200" dirty="0">
              <a:latin typeface="Arial" charset="0"/>
            </a:endParaRPr>
          </a:p>
        </p:txBody>
      </p:sp>
      <p:sp>
        <p:nvSpPr>
          <p:cNvPr id="65549" name="AutoShape 13">
            <a:extLst>
              <a:ext uri="{FF2B5EF4-FFF2-40B4-BE49-F238E27FC236}">
                <a16:creationId xmlns:a16="http://schemas.microsoft.com/office/drawing/2014/main" id="{BB6BE8CF-C2A3-4005-97C2-C8123D300AC0}"/>
              </a:ext>
            </a:extLst>
          </p:cNvPr>
          <p:cNvSpPr>
            <a:spLocks noChangeArrowheads="1"/>
          </p:cNvSpPr>
          <p:nvPr/>
        </p:nvSpPr>
        <p:spPr bwMode="auto">
          <a:xfrm>
            <a:off x="228600" y="4211638"/>
            <a:ext cx="4191000" cy="1447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Trong</a:t>
            </a:r>
            <a:r>
              <a:rPr lang="en-US" sz="2400" dirty="0">
                <a:latin typeface="Arial" charset="0"/>
              </a:rPr>
              <a:t> </a:t>
            </a:r>
            <a:r>
              <a:rPr lang="en-US" sz="2400" dirty="0" err="1">
                <a:latin typeface="Arial" charset="0"/>
              </a:rPr>
              <a:t>khâu</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a:t>
            </a:r>
          </a:p>
          <a:p>
            <a:pPr algn="ctr">
              <a:defRPr/>
            </a:pPr>
            <a:r>
              <a:rPr lang="en-US" sz="2400" dirty="0" err="1">
                <a:latin typeface="Arial" charset="0"/>
              </a:rPr>
              <a:t>bố</a:t>
            </a:r>
            <a:r>
              <a:rPr lang="en-US" sz="2400" dirty="0">
                <a:latin typeface="Arial" charset="0"/>
              </a:rPr>
              <a:t> </a:t>
            </a:r>
            <a:r>
              <a:rPr lang="en-US" sz="2400" dirty="0" err="1">
                <a:latin typeface="Arial" charset="0"/>
              </a:rPr>
              <a:t>trí</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p>
          <a:p>
            <a:pPr algn="ctr">
              <a:defRPr/>
            </a:pPr>
            <a:r>
              <a:rPr lang="en-US" sz="2400" dirty="0" err="1">
                <a:latin typeface="Arial" charset="0"/>
              </a:rPr>
              <a:t>khu</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xuất</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endParaRPr lang="vi-VN" sz="2200" b="1" dirty="0">
              <a:latin typeface="Arial" charset="0"/>
            </a:endParaRPr>
          </a:p>
        </p:txBody>
      </p:sp>
      <p:sp>
        <p:nvSpPr>
          <p:cNvPr id="27" name="AutoShape 13">
            <a:extLst>
              <a:ext uri="{FF2B5EF4-FFF2-40B4-BE49-F238E27FC236}">
                <a16:creationId xmlns:a16="http://schemas.microsoft.com/office/drawing/2014/main" id="{B8012E36-9247-40C4-B759-600D4367526F}"/>
              </a:ext>
            </a:extLst>
          </p:cNvPr>
          <p:cNvSpPr>
            <a:spLocks noChangeArrowheads="1"/>
          </p:cNvSpPr>
          <p:nvPr/>
        </p:nvSpPr>
        <p:spPr bwMode="auto">
          <a:xfrm>
            <a:off x="4648200" y="4211638"/>
            <a:ext cx="42672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Từ</a:t>
            </a:r>
            <a:r>
              <a:rPr lang="en-US" sz="2400" dirty="0">
                <a:latin typeface="Arial" charset="0"/>
              </a:rPr>
              <a:t> </a:t>
            </a:r>
            <a:r>
              <a:rPr lang="en-US" sz="2400" dirty="0" err="1">
                <a:latin typeface="Arial" charset="0"/>
              </a:rPr>
              <a:t>khi</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bố</a:t>
            </a:r>
            <a:r>
              <a:rPr lang="en-US" sz="2400" dirty="0">
                <a:latin typeface="Arial" charset="0"/>
              </a:rPr>
              <a:t> </a:t>
            </a:r>
            <a:r>
              <a:rPr lang="en-US" sz="2400" dirty="0" err="1">
                <a:latin typeface="Arial" charset="0"/>
              </a:rPr>
              <a:t>trí</a:t>
            </a:r>
            <a:endParaRPr lang="en-US" sz="2400" dirty="0">
              <a:latin typeface="Arial" charset="0"/>
            </a:endParaRPr>
          </a:p>
          <a:p>
            <a:pPr algn="ctr">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đơn</a:t>
            </a:r>
            <a:r>
              <a:rPr lang="en-US" sz="2400" dirty="0">
                <a:latin typeface="Arial" charset="0"/>
              </a:rPr>
              <a:t> </a:t>
            </a:r>
            <a:r>
              <a:rPr lang="en-US" sz="2400" dirty="0" err="1">
                <a:latin typeface="Arial" charset="0"/>
              </a:rPr>
              <a:t>vị</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các</a:t>
            </a:r>
            <a:r>
              <a:rPr lang="en-US" sz="2400" dirty="0">
                <a:latin typeface="Arial" charset="0"/>
              </a:rPr>
              <a:t> </a:t>
            </a:r>
          </a:p>
          <a:p>
            <a:pPr algn="ctr">
              <a:defRPr/>
            </a:pPr>
            <a:r>
              <a:rPr lang="en-US" sz="2400" dirty="0" err="1">
                <a:latin typeface="Arial" charset="0"/>
              </a:rPr>
              <a:t>ngành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en-US" sz="2400" dirty="0">
              <a:latin typeface="Arial" charset="0"/>
            </a:endParaRPr>
          </a:p>
        </p:txBody>
      </p:sp>
      <p:sp>
        <p:nvSpPr>
          <p:cNvPr id="28" name="AutoShape 13">
            <a:extLst>
              <a:ext uri="{FF2B5EF4-FFF2-40B4-BE49-F238E27FC236}">
                <a16:creationId xmlns:a16="http://schemas.microsoft.com/office/drawing/2014/main" id="{73784D08-9031-450D-B8B2-E3915A9A0830}"/>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Từ</a:t>
            </a:r>
            <a:r>
              <a:rPr lang="en-US" sz="2400" dirty="0">
                <a:latin typeface="Arial" charset="0"/>
              </a:rPr>
              <a:t> </a:t>
            </a:r>
            <a:r>
              <a:rPr lang="en-US" sz="2400" dirty="0" err="1">
                <a:latin typeface="Arial" charset="0"/>
              </a:rPr>
              <a:t>khi</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xây</a:t>
            </a:r>
            <a:r>
              <a:rPr lang="en-US" sz="2400" dirty="0">
                <a:latin typeface="Arial" charset="0"/>
              </a:rPr>
              <a:t> </a:t>
            </a:r>
          </a:p>
          <a:p>
            <a:pPr algn="ctr">
              <a:defRPr/>
            </a:pP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en-US" sz="2400" dirty="0">
              <a:latin typeface="Arial" charset="0"/>
            </a:endParaRPr>
          </a:p>
          <a:p>
            <a:pPr algn="ctr">
              <a:defRPr/>
            </a:pP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xuất</a:t>
            </a:r>
            <a:endParaRPr lang="vi-VN" sz="2200" b="1" dirty="0">
              <a:latin typeface="Arial" charset="0"/>
            </a:endParaRPr>
          </a:p>
        </p:txBody>
      </p:sp>
      <p:sp>
        <p:nvSpPr>
          <p:cNvPr id="29" name="Rectangle: Rounded Corners 28">
            <a:extLst>
              <a:ext uri="{FF2B5EF4-FFF2-40B4-BE49-F238E27FC236}">
                <a16:creationId xmlns:a16="http://schemas.microsoft.com/office/drawing/2014/main" id="{7428E61C-90A7-4733-A4FB-A77CD7B38F2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EE5FD104-2633-436A-A131-390FF9814965}"/>
              </a:ext>
            </a:extLst>
          </p:cNvPr>
          <p:cNvSpPr txBox="1">
            <a:spLocks noChangeArrowheads="1"/>
          </p:cNvSpPr>
          <p:nvPr/>
        </p:nvSpPr>
        <p:spPr bwMode="auto">
          <a:xfrm>
            <a:off x="1482725" y="1155700"/>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được biểu hiện trong lĩnh vực quân sự là:</a:t>
            </a:r>
          </a:p>
        </p:txBody>
      </p:sp>
      <p:sp>
        <p:nvSpPr>
          <p:cNvPr id="65541" name="AutoShape 5">
            <a:extLst>
              <a:ext uri="{FF2B5EF4-FFF2-40B4-BE49-F238E27FC236}">
                <a16:creationId xmlns:a16="http://schemas.microsoft.com/office/drawing/2014/main" id="{E20E59DF-B285-461B-9BDB-01745491256F}"/>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p>
          <a:p>
            <a:pPr algn="ctr">
              <a:defRPr/>
            </a:pPr>
            <a:r>
              <a:rPr lang="en-US" sz="2400" dirty="0" err="1">
                <a:latin typeface="Arial" charset="0"/>
              </a:rPr>
              <a:t>dự</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viên</a:t>
            </a:r>
            <a:r>
              <a:rPr lang="en-US" sz="2400" dirty="0">
                <a:latin typeface="Arial" charset="0"/>
              </a:rPr>
              <a:t> </a:t>
            </a:r>
            <a:r>
              <a:rPr lang="en-US" sz="2400" dirty="0" err="1">
                <a:latin typeface="Arial" charset="0"/>
              </a:rPr>
              <a:t>hùng</a:t>
            </a:r>
            <a:r>
              <a:rPr lang="en-US" sz="2400" dirty="0">
                <a:latin typeface="Arial" charset="0"/>
              </a:rPr>
              <a:t> </a:t>
            </a:r>
            <a:r>
              <a:rPr lang="en-US" sz="2400" dirty="0" err="1">
                <a:latin typeface="Arial" charset="0"/>
              </a:rPr>
              <a:t>hậu</a:t>
            </a:r>
            <a:endParaRPr lang="en-US" sz="2200" dirty="0">
              <a:latin typeface="Arial" charset="0"/>
            </a:endParaRPr>
          </a:p>
        </p:txBody>
      </p:sp>
      <p:sp>
        <p:nvSpPr>
          <p:cNvPr id="65549" name="AutoShape 13">
            <a:extLst>
              <a:ext uri="{FF2B5EF4-FFF2-40B4-BE49-F238E27FC236}">
                <a16:creationId xmlns:a16="http://schemas.microsoft.com/office/drawing/2014/main" id="{C2B0A5D5-67AA-4C3A-B7DE-00D41978425E}"/>
              </a:ext>
            </a:extLst>
          </p:cNvPr>
          <p:cNvSpPr>
            <a:spLocks noChangeArrowheads="1"/>
          </p:cNvSpPr>
          <p:nvPr/>
        </p:nvSpPr>
        <p:spPr bwMode="auto">
          <a:xfrm>
            <a:off x="228600" y="4210050"/>
            <a:ext cx="42291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Tăng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thường</a:t>
            </a:r>
            <a:r>
              <a:rPr lang="en-US" sz="2400" dirty="0">
                <a:latin typeface="Arial" charset="0"/>
              </a:rPr>
              <a:t> </a:t>
            </a:r>
          </a:p>
          <a:p>
            <a:pPr algn="ctr">
              <a:defRPr/>
            </a:pPr>
            <a:r>
              <a:rPr lang="en-US" sz="2400" dirty="0" err="1">
                <a:latin typeface="Arial" charset="0"/>
              </a:rPr>
              <a:t>trực</a:t>
            </a:r>
            <a:r>
              <a:rPr lang="en-US" sz="2400" dirty="0">
                <a:latin typeface="Arial" charset="0"/>
              </a:rPr>
              <a:t>, </a:t>
            </a:r>
            <a:r>
              <a:rPr lang="en-US" sz="2400" dirty="0" err="1">
                <a:latin typeface="Arial" charset="0"/>
              </a:rPr>
              <a:t>giảm</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dự</a:t>
            </a:r>
            <a:r>
              <a:rPr lang="en-US" sz="2400" dirty="0">
                <a:latin typeface="Arial" charset="0"/>
              </a:rPr>
              <a:t> </a:t>
            </a:r>
            <a:r>
              <a:rPr lang="en-US" sz="2400" dirty="0" err="1">
                <a:latin typeface="Arial" charset="0"/>
              </a:rPr>
              <a:t>bị</a:t>
            </a:r>
            <a:endParaRPr lang="vi-VN" sz="2200" b="1" dirty="0">
              <a:latin typeface="Arial" charset="0"/>
            </a:endParaRPr>
          </a:p>
        </p:txBody>
      </p:sp>
      <p:sp>
        <p:nvSpPr>
          <p:cNvPr id="27" name="AutoShape 13">
            <a:extLst>
              <a:ext uri="{FF2B5EF4-FFF2-40B4-BE49-F238E27FC236}">
                <a16:creationId xmlns:a16="http://schemas.microsoft.com/office/drawing/2014/main" id="{C3B164B4-12FA-4233-AD4A-34DF555F34F3}"/>
              </a:ext>
            </a:extLst>
          </p:cNvPr>
          <p:cNvSpPr>
            <a:spLocks noChangeArrowheads="1"/>
          </p:cNvSpPr>
          <p:nvPr/>
        </p:nvSpPr>
        <p:spPr bwMode="auto">
          <a:xfrm>
            <a:off x="4648200" y="4210050"/>
            <a:ext cx="4267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p>
          <a:p>
            <a:pPr algn="ctr">
              <a:defRPr/>
            </a:pPr>
            <a:r>
              <a:rPr lang="en-US" sz="2400" dirty="0" err="1">
                <a:latin typeface="Arial" charset="0"/>
              </a:rPr>
              <a:t>dân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hùng</a:t>
            </a:r>
            <a:r>
              <a:rPr lang="en-US" sz="2400" dirty="0">
                <a:latin typeface="Arial" charset="0"/>
              </a:rPr>
              <a:t> </a:t>
            </a:r>
            <a:r>
              <a:rPr lang="en-US" sz="2400" dirty="0" err="1">
                <a:latin typeface="Arial" charset="0"/>
              </a:rPr>
              <a:t>hậu</a:t>
            </a:r>
            <a:endParaRPr lang="en-US" sz="2400" dirty="0">
              <a:latin typeface="Arial" charset="0"/>
            </a:endParaRPr>
          </a:p>
        </p:txBody>
      </p:sp>
      <p:sp>
        <p:nvSpPr>
          <p:cNvPr id="28" name="AutoShape 13">
            <a:extLst>
              <a:ext uri="{FF2B5EF4-FFF2-40B4-BE49-F238E27FC236}">
                <a16:creationId xmlns:a16="http://schemas.microsoft.com/office/drawing/2014/main" id="{8BB39725-2BC7-4F08-8385-A4F384CBD0AB}"/>
              </a:ext>
            </a:extLst>
          </p:cNvPr>
          <p:cNvSpPr>
            <a:spLocks noChangeArrowheads="1"/>
          </p:cNvSpPr>
          <p:nvPr/>
        </p:nvSpPr>
        <p:spPr bwMode="auto">
          <a:xfrm>
            <a:off x="228600" y="2327275"/>
            <a:ext cx="42291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Tăng</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phòng</a:t>
            </a:r>
            <a:r>
              <a:rPr lang="en-US" sz="2400" dirty="0">
                <a:latin typeface="Arial" charset="0"/>
              </a:rPr>
              <a:t>, </a:t>
            </a:r>
          </a:p>
          <a:p>
            <a:pPr algn="ctr">
              <a:defRPr/>
            </a:pPr>
            <a:r>
              <a:rPr lang="en-US" sz="2400" dirty="0" err="1">
                <a:latin typeface="Arial" charset="0"/>
              </a:rPr>
              <a:t>giảm</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số</a:t>
            </a:r>
            <a:r>
              <a:rPr lang="en-US" sz="2400" dirty="0">
                <a:latin typeface="Arial" charset="0"/>
              </a:rPr>
              <a:t> </a:t>
            </a:r>
            <a:r>
              <a:rPr lang="en-US" sz="2400" dirty="0" err="1">
                <a:latin typeface="Arial" charset="0"/>
              </a:rPr>
              <a:t>thường</a:t>
            </a:r>
            <a:r>
              <a:rPr lang="en-US" sz="2400" dirty="0">
                <a:latin typeface="Arial" charset="0"/>
              </a:rPr>
              <a:t> </a:t>
            </a:r>
            <a:r>
              <a:rPr lang="en-US" sz="2400" dirty="0" err="1">
                <a:latin typeface="Arial" charset="0"/>
              </a:rPr>
              <a:t>trực</a:t>
            </a:r>
            <a:endParaRPr lang="vi-VN" sz="2200" b="1" dirty="0">
              <a:latin typeface="Arial" charset="0"/>
            </a:endParaRPr>
          </a:p>
        </p:txBody>
      </p:sp>
      <p:sp>
        <p:nvSpPr>
          <p:cNvPr id="30" name="Rectangle: Rounded Corners 29">
            <a:extLst>
              <a:ext uri="{FF2B5EF4-FFF2-40B4-BE49-F238E27FC236}">
                <a16:creationId xmlns:a16="http://schemas.microsoft.com/office/drawing/2014/main" id="{650AED17-C2F5-4A38-919E-E2C7A82DA05D}"/>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21E1238A-3DD4-46EF-B920-EC5C8F2902E7}"/>
              </a:ext>
            </a:extLst>
          </p:cNvPr>
          <p:cNvSpPr txBox="1">
            <a:spLocks noChangeArrowheads="1"/>
          </p:cNvSpPr>
          <p:nvPr/>
        </p:nvSpPr>
        <p:spPr bwMode="auto">
          <a:xfrm>
            <a:off x="1489075" y="868363"/>
            <a:ext cx="7569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Trong giai đoạn hiện nay, Đảng ta xác định, để thực hiện thắng lợi hai nhiệm vụ chiến lược của cách mạng Việt Nam, chúng ta phải kết hợp phát triển KTXH với </a:t>
            </a:r>
            <a:r>
              <a:rPr lang="vi-VN" altLang="en-US" sz="2400"/>
              <a:t>tăng cường, củng cố</a:t>
            </a:r>
            <a:r>
              <a:rPr lang="en-US" altLang="en-US" sz="2400"/>
              <a:t> QP&amp;AN vào: </a:t>
            </a:r>
            <a:endParaRPr lang="en-US" altLang="en-US" sz="2300" b="1"/>
          </a:p>
        </p:txBody>
      </p:sp>
      <p:sp>
        <p:nvSpPr>
          <p:cNvPr id="65541" name="AutoShape 5">
            <a:extLst>
              <a:ext uri="{FF2B5EF4-FFF2-40B4-BE49-F238E27FC236}">
                <a16:creationId xmlns:a16="http://schemas.microsoft.com/office/drawing/2014/main" id="{FDE28453-DF89-4DD1-B609-F232C5D88509}"/>
              </a:ext>
            </a:extLst>
          </p:cNvPr>
          <p:cNvSpPr>
            <a:spLocks noChangeArrowheads="1"/>
          </p:cNvSpPr>
          <p:nvPr/>
        </p:nvSpPr>
        <p:spPr bwMode="auto">
          <a:xfrm>
            <a:off x="4648200" y="4214813"/>
            <a:ext cx="4241800" cy="13477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Trong</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chỉnh</a:t>
            </a:r>
            <a:r>
              <a:rPr lang="en-US" sz="2400" dirty="0">
                <a:latin typeface="Arial" charset="0"/>
              </a:rPr>
              <a:t> </a:t>
            </a:r>
            <a:r>
              <a:rPr lang="en-US" sz="2400" dirty="0" err="1">
                <a:latin typeface="Arial" charset="0"/>
              </a:rPr>
              <a:t>thể</a:t>
            </a:r>
            <a:r>
              <a:rPr lang="en-US" sz="2400" dirty="0">
                <a:latin typeface="Arial" charset="0"/>
              </a:rPr>
              <a:t> </a:t>
            </a:r>
          </a:p>
          <a:p>
            <a:pPr algn="ctr">
              <a:defRPr/>
            </a:pPr>
            <a:r>
              <a:rPr lang="en-US" sz="2400" dirty="0" err="1">
                <a:latin typeface="Arial" charset="0"/>
              </a:rPr>
              <a:t>thống</a:t>
            </a:r>
            <a:r>
              <a:rPr lang="en-US" sz="2400" dirty="0">
                <a:latin typeface="Arial" charset="0"/>
              </a:rPr>
              <a:t> </a:t>
            </a:r>
            <a:r>
              <a:rPr lang="en-US" sz="2400" dirty="0" err="1">
                <a:latin typeface="Arial" charset="0"/>
              </a:rPr>
              <a:t>nhất</a:t>
            </a:r>
            <a:endParaRPr lang="vi-VN" sz="2300" b="1" dirty="0">
              <a:latin typeface="Arial" charset="0"/>
            </a:endParaRPr>
          </a:p>
        </p:txBody>
      </p:sp>
      <p:sp>
        <p:nvSpPr>
          <p:cNvPr id="65549" name="AutoShape 13">
            <a:extLst>
              <a:ext uri="{FF2B5EF4-FFF2-40B4-BE49-F238E27FC236}">
                <a16:creationId xmlns:a16="http://schemas.microsoft.com/office/drawing/2014/main" id="{A0B72CE1-A6E2-4132-9D38-84B628110C94}"/>
              </a:ext>
            </a:extLst>
          </p:cNvPr>
          <p:cNvSpPr>
            <a:spLocks noChangeArrowheads="1"/>
          </p:cNvSpPr>
          <p:nvPr/>
        </p:nvSpPr>
        <p:spPr bwMode="auto">
          <a:xfrm>
            <a:off x="4648200" y="2514600"/>
            <a:ext cx="4267200" cy="1346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Trong</a:t>
            </a:r>
            <a:r>
              <a:rPr lang="en-US" sz="2400" dirty="0">
                <a:latin typeface="Arial" charset="0"/>
              </a:rPr>
              <a:t> </a:t>
            </a:r>
            <a:r>
              <a:rPr lang="en-US" sz="2400" dirty="0" err="1">
                <a:latin typeface="Arial" charset="0"/>
              </a:rPr>
              <a:t>phạm</a:t>
            </a:r>
            <a:r>
              <a:rPr lang="en-US" sz="2400" dirty="0">
                <a:latin typeface="Arial" charset="0"/>
              </a:rPr>
              <a:t> vi </a:t>
            </a:r>
            <a:r>
              <a:rPr lang="en-US" sz="2400" dirty="0" err="1">
                <a:latin typeface="Arial" charset="0"/>
              </a:rPr>
              <a:t>cả</a:t>
            </a:r>
            <a:r>
              <a:rPr lang="en-US" sz="2400" dirty="0">
                <a:latin typeface="Arial" charset="0"/>
              </a:rPr>
              <a:t> </a:t>
            </a:r>
            <a:r>
              <a:rPr lang="en-US" sz="2400" dirty="0" err="1">
                <a:latin typeface="Arial" charset="0"/>
              </a:rPr>
              <a:t>nước</a:t>
            </a:r>
            <a:endParaRPr lang="en-US" sz="2400" dirty="0">
              <a:latin typeface="Arial" charset="0"/>
            </a:endParaRPr>
          </a:p>
        </p:txBody>
      </p:sp>
      <p:sp>
        <p:nvSpPr>
          <p:cNvPr id="26" name="AutoShape 13">
            <a:extLst>
              <a:ext uri="{FF2B5EF4-FFF2-40B4-BE49-F238E27FC236}">
                <a16:creationId xmlns:a16="http://schemas.microsoft.com/office/drawing/2014/main" id="{ED73867A-06AB-4F87-974A-DA0BFF8EFF95}"/>
              </a:ext>
            </a:extLst>
          </p:cNvPr>
          <p:cNvSpPr>
            <a:spLocks noChangeArrowheads="1"/>
          </p:cNvSpPr>
          <p:nvPr/>
        </p:nvSpPr>
        <p:spPr bwMode="auto">
          <a:xfrm>
            <a:off x="228600" y="2514600"/>
            <a:ext cx="4191000" cy="1346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Trên</a:t>
            </a:r>
            <a:r>
              <a:rPr lang="en-US" sz="2400" dirty="0">
                <a:latin typeface="Arial" charset="0"/>
              </a:rPr>
              <a:t> </a:t>
            </a:r>
            <a:r>
              <a:rPr lang="en-US" sz="2400" dirty="0" err="1">
                <a:latin typeface="Arial" charset="0"/>
              </a:rPr>
              <a:t>từng</a:t>
            </a:r>
            <a:r>
              <a:rPr lang="en-US" sz="2400" dirty="0">
                <a:latin typeface="Arial" charset="0"/>
              </a:rPr>
              <a:t> </a:t>
            </a:r>
            <a:r>
              <a:rPr lang="en-US" sz="2400" dirty="0" err="1">
                <a:latin typeface="Arial" charset="0"/>
              </a:rPr>
              <a:t>lĩnh</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400" dirty="0">
              <a:latin typeface="Arial" charset="0"/>
            </a:endParaRPr>
          </a:p>
        </p:txBody>
      </p:sp>
      <p:sp>
        <p:nvSpPr>
          <p:cNvPr id="27" name="AutoShape 13">
            <a:extLst>
              <a:ext uri="{FF2B5EF4-FFF2-40B4-BE49-F238E27FC236}">
                <a16:creationId xmlns:a16="http://schemas.microsoft.com/office/drawing/2014/main" id="{231ACDF3-14B9-4807-A651-DDDF69CB4EE7}"/>
              </a:ext>
            </a:extLst>
          </p:cNvPr>
          <p:cNvSpPr>
            <a:spLocks noChangeArrowheads="1"/>
          </p:cNvSpPr>
          <p:nvPr/>
        </p:nvSpPr>
        <p:spPr bwMode="auto">
          <a:xfrm>
            <a:off x="254000" y="4214813"/>
            <a:ext cx="4165600" cy="13477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Trên</a:t>
            </a:r>
            <a:r>
              <a:rPr lang="en-US" sz="2400" dirty="0">
                <a:latin typeface="Arial" charset="0"/>
              </a:rPr>
              <a:t> </a:t>
            </a:r>
            <a:r>
              <a:rPr lang="en-US" sz="2400" dirty="0" err="1">
                <a:latin typeface="Arial" charset="0"/>
              </a:rPr>
              <a:t>từng</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p>
          <a:p>
            <a:pPr algn="ctr">
              <a:defRPr/>
            </a:pP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endParaRPr lang="vi-VN" sz="2300" b="1" dirty="0">
              <a:latin typeface="Arial" charset="0"/>
            </a:endParaRPr>
          </a:p>
        </p:txBody>
      </p:sp>
      <p:sp>
        <p:nvSpPr>
          <p:cNvPr id="29" name="Rectangle: Rounded Corners 28">
            <a:extLst>
              <a:ext uri="{FF2B5EF4-FFF2-40B4-BE49-F238E27FC236}">
                <a16:creationId xmlns:a16="http://schemas.microsoft.com/office/drawing/2014/main" id="{7C21C2F3-9820-4A68-8D76-BF85FB4020B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90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7B367AC-7B8E-4A3E-955D-222757BB35B8}"/>
              </a:ext>
            </a:extLst>
          </p:cNvPr>
          <p:cNvSpPr txBox="1">
            <a:spLocks noChangeArrowheads="1"/>
          </p:cNvSpPr>
          <p:nvPr/>
        </p:nvSpPr>
        <p:spPr bwMode="auto">
          <a:xfrm>
            <a:off x="1371600" y="938213"/>
            <a:ext cx="76501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“Xây dựng các xã trọng điểm về kinh tế,</a:t>
            </a:r>
          </a:p>
          <a:p>
            <a:pPr algn="ctr"/>
            <a:r>
              <a:rPr lang="fr-FR" altLang="en-US" sz="2600"/>
              <a:t>QP&amp;AN</a:t>
            </a:r>
            <a:r>
              <a:rPr lang="en-US" altLang="en-US" sz="2600"/>
              <a:t>” là một trong những nội dung kết hợp</a:t>
            </a:r>
          </a:p>
          <a:p>
            <a:pPr algn="ctr"/>
            <a:r>
              <a:rPr lang="en-US" altLang="en-US" sz="2600"/>
              <a:t>kinh tế, </a:t>
            </a:r>
            <a:r>
              <a:rPr lang="fr-FR" altLang="en-US" sz="2600"/>
              <a:t>QP&amp;AN </a:t>
            </a:r>
            <a:r>
              <a:rPr lang="en-US" altLang="en-US" sz="2600"/>
              <a:t>đối với:</a:t>
            </a:r>
          </a:p>
        </p:txBody>
      </p:sp>
      <p:sp>
        <p:nvSpPr>
          <p:cNvPr id="65541" name="AutoShape 5">
            <a:extLst>
              <a:ext uri="{FF2B5EF4-FFF2-40B4-BE49-F238E27FC236}">
                <a16:creationId xmlns:a16="http://schemas.microsoft.com/office/drawing/2014/main" id="{7521D422-09DA-409A-AD3E-963E9AE2CC1A}"/>
              </a:ext>
            </a:extLst>
          </p:cNvPr>
          <p:cNvSpPr>
            <a:spLocks noChangeArrowheads="1"/>
          </p:cNvSpPr>
          <p:nvPr/>
        </p:nvSpPr>
        <p:spPr bwMode="auto">
          <a:xfrm>
            <a:off x="254000" y="421481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Vùng</a:t>
            </a:r>
            <a:r>
              <a:rPr lang="en-US" sz="2400" dirty="0">
                <a:latin typeface="Arial" charset="0"/>
              </a:rPr>
              <a:t> </a:t>
            </a:r>
            <a:r>
              <a:rPr lang="en-US" sz="2400" dirty="0" err="1">
                <a:latin typeface="Arial" charset="0"/>
              </a:rPr>
              <a:t>núi</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en-US" sz="2400" dirty="0">
              <a:latin typeface="Arial" charset="0"/>
            </a:endParaRPr>
          </a:p>
        </p:txBody>
      </p:sp>
      <p:sp>
        <p:nvSpPr>
          <p:cNvPr id="65549" name="AutoShape 13">
            <a:extLst>
              <a:ext uri="{FF2B5EF4-FFF2-40B4-BE49-F238E27FC236}">
                <a16:creationId xmlns:a16="http://schemas.microsoft.com/office/drawing/2014/main" id="{A3C5A9B6-7AE2-4F5C-8011-37BBBDC700D0}"/>
              </a:ext>
            </a:extLst>
          </p:cNvPr>
          <p:cNvSpPr>
            <a:spLocks noChangeArrowheads="1"/>
          </p:cNvSpPr>
          <p:nvPr/>
        </p:nvSpPr>
        <p:spPr bwMode="auto">
          <a:xfrm>
            <a:off x="4648200" y="2316163"/>
            <a:ext cx="42418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Vùng</a:t>
            </a: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điểm</a:t>
            </a:r>
            <a:r>
              <a:rPr lang="en-US" sz="2400" dirty="0">
                <a:latin typeface="Arial" charset="0"/>
              </a:rPr>
              <a:t> </a:t>
            </a:r>
          </a:p>
          <a:p>
            <a:pPr algn="ctr">
              <a:defRPr/>
            </a:pPr>
            <a:r>
              <a:rPr lang="en-US" sz="2400" dirty="0" err="1">
                <a:latin typeface="Arial" charset="0"/>
              </a:rPr>
              <a:t>kinh</a:t>
            </a:r>
            <a:r>
              <a:rPr lang="en-US" sz="2400" dirty="0">
                <a:latin typeface="Arial" charset="0"/>
              </a:rPr>
              <a:t> </a:t>
            </a:r>
            <a:r>
              <a:rPr lang="en-US" sz="2400" dirty="0" err="1">
                <a:latin typeface="Arial" charset="0"/>
              </a:rPr>
              <a:t>tế</a:t>
            </a:r>
            <a:endParaRPr lang="en-US" sz="2400" dirty="0">
              <a:latin typeface="Arial" charset="0"/>
            </a:endParaRPr>
          </a:p>
        </p:txBody>
      </p:sp>
      <p:sp>
        <p:nvSpPr>
          <p:cNvPr id="26" name="AutoShape 13">
            <a:extLst>
              <a:ext uri="{FF2B5EF4-FFF2-40B4-BE49-F238E27FC236}">
                <a16:creationId xmlns:a16="http://schemas.microsoft.com/office/drawing/2014/main" id="{A4A0AFDB-1E27-484F-9DEB-EB2CAF26E178}"/>
              </a:ext>
            </a:extLst>
          </p:cNvPr>
          <p:cNvSpPr>
            <a:spLocks noChangeArrowheads="1"/>
          </p:cNvSpPr>
          <p:nvPr/>
        </p:nvSpPr>
        <p:spPr bwMode="auto">
          <a:xfrm>
            <a:off x="4699000" y="421481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Vùng</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bằng</a:t>
            </a:r>
            <a:r>
              <a:rPr lang="en-US" sz="2400" dirty="0">
                <a:latin typeface="Arial" charset="0"/>
              </a:rPr>
              <a:t>, </a:t>
            </a:r>
          </a:p>
          <a:p>
            <a:pPr algn="ctr">
              <a:defRPr/>
            </a:pPr>
            <a:r>
              <a:rPr lang="en-US" sz="2400" dirty="0" err="1">
                <a:latin typeface="Arial" charset="0"/>
              </a:rPr>
              <a:t>ven</a:t>
            </a:r>
            <a:r>
              <a:rPr lang="en-US" sz="2400" dirty="0">
                <a:latin typeface="Arial" charset="0"/>
              </a:rPr>
              <a:t> </a:t>
            </a:r>
            <a:r>
              <a:rPr lang="en-US" sz="2400" dirty="0" err="1">
                <a:latin typeface="Arial" charset="0"/>
              </a:rPr>
              <a:t>biển</a:t>
            </a:r>
            <a:endParaRPr lang="en-US" sz="2400" dirty="0">
              <a:latin typeface="Arial" charset="0"/>
            </a:endParaRPr>
          </a:p>
        </p:txBody>
      </p:sp>
      <p:sp>
        <p:nvSpPr>
          <p:cNvPr id="27" name="AutoShape 13">
            <a:extLst>
              <a:ext uri="{FF2B5EF4-FFF2-40B4-BE49-F238E27FC236}">
                <a16:creationId xmlns:a16="http://schemas.microsoft.com/office/drawing/2014/main" id="{99A9ECA9-9298-48C3-B886-3FE740FC3C8D}"/>
              </a:ext>
            </a:extLst>
          </p:cNvPr>
          <p:cNvSpPr>
            <a:spLocks noChangeArrowheads="1"/>
          </p:cNvSpPr>
          <p:nvPr/>
        </p:nvSpPr>
        <p:spPr bwMode="auto">
          <a:xfrm>
            <a:off x="228600" y="2316163"/>
            <a:ext cx="42164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Vùng</a:t>
            </a: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điểm</a:t>
            </a:r>
            <a:r>
              <a:rPr lang="en-US" sz="2400" dirty="0">
                <a:latin typeface="Arial" charset="0"/>
              </a:rPr>
              <a:t> </a:t>
            </a:r>
          </a:p>
          <a:p>
            <a:pPr algn="ctr">
              <a:defRPr/>
            </a:pP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a:t>
            </a:r>
            <a:endParaRPr lang="vi-VN" sz="2300" b="1" dirty="0">
              <a:latin typeface="Arial" charset="0"/>
            </a:endParaRPr>
          </a:p>
        </p:txBody>
      </p:sp>
      <p:sp>
        <p:nvSpPr>
          <p:cNvPr id="29" name="Rectangle: Rounded Corners 28">
            <a:extLst>
              <a:ext uri="{FF2B5EF4-FFF2-40B4-BE49-F238E27FC236}">
                <a16:creationId xmlns:a16="http://schemas.microsoft.com/office/drawing/2014/main" id="{3E5A5874-C0E0-4A32-9454-80C66B18589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4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4FB68B6E-82F9-42B1-ABAD-220B505FD624}"/>
              </a:ext>
            </a:extLst>
          </p:cNvPr>
          <p:cNvSpPr txBox="1">
            <a:spLocks noChangeArrowheads="1"/>
          </p:cNvSpPr>
          <p:nvPr/>
        </p:nvSpPr>
        <p:spPr bwMode="auto">
          <a:xfrm>
            <a:off x="1673225" y="990600"/>
            <a:ext cx="7080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a:t>Tác động tích cực của </a:t>
            </a:r>
            <a:r>
              <a:rPr lang="vi-VN" altLang="en-US" sz="3000"/>
              <a:t>QP&amp;AN</a:t>
            </a:r>
          </a:p>
          <a:p>
            <a:pPr algn="ctr"/>
            <a:r>
              <a:rPr lang="fr-FR" altLang="en-US" sz="3000"/>
              <a:t>đối với kinh tế là :</a:t>
            </a:r>
            <a:endParaRPr lang="en-US" altLang="en-US" sz="3000"/>
          </a:p>
        </p:txBody>
      </p:sp>
      <p:sp>
        <p:nvSpPr>
          <p:cNvPr id="65541" name="AutoShape 5">
            <a:extLst>
              <a:ext uri="{FF2B5EF4-FFF2-40B4-BE49-F238E27FC236}">
                <a16:creationId xmlns:a16="http://schemas.microsoft.com/office/drawing/2014/main" id="{4CA614CA-1D07-4B82-AA3A-0D49A3B61C24}"/>
              </a:ext>
            </a:extLst>
          </p:cNvPr>
          <p:cNvSpPr>
            <a:spLocks noChangeArrowheads="1"/>
          </p:cNvSpPr>
          <p:nvPr/>
        </p:nvSpPr>
        <p:spPr bwMode="auto">
          <a:xfrm>
            <a:off x="4648200" y="2297113"/>
            <a:ext cx="4267200" cy="15890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altLang="en-US" sz="2300" dirty="0">
                <a:latin typeface="Arial" charset="0"/>
              </a:rPr>
              <a:t>B. </a:t>
            </a:r>
            <a:r>
              <a:rPr lang="fr-FR" altLang="en-US" sz="2300" dirty="0" err="1">
                <a:latin typeface="Arial" charset="0"/>
              </a:rPr>
              <a:t>Tạo</a:t>
            </a:r>
            <a:r>
              <a:rPr lang="fr-FR" altLang="en-US" sz="2300" dirty="0">
                <a:latin typeface="Arial" charset="0"/>
              </a:rPr>
              <a:t> </a:t>
            </a:r>
            <a:r>
              <a:rPr lang="fr-FR" altLang="en-US" sz="2300" dirty="0" err="1">
                <a:latin typeface="Arial" charset="0"/>
              </a:rPr>
              <a:t>môi</a:t>
            </a:r>
            <a:r>
              <a:rPr lang="fr-FR" altLang="en-US" sz="2300" dirty="0">
                <a:latin typeface="Arial" charset="0"/>
              </a:rPr>
              <a:t> </a:t>
            </a:r>
            <a:r>
              <a:rPr lang="fr-FR" altLang="en-US" sz="2300" dirty="0" err="1">
                <a:latin typeface="Arial" charset="0"/>
              </a:rPr>
              <a:t>trường</a:t>
            </a:r>
            <a:r>
              <a:rPr lang="fr-FR" altLang="en-US" sz="2300" dirty="0">
                <a:latin typeface="Arial" charset="0"/>
              </a:rPr>
              <a:t> </a:t>
            </a:r>
            <a:r>
              <a:rPr lang="fr-FR" altLang="en-US" sz="2300" dirty="0" err="1">
                <a:latin typeface="Arial" charset="0"/>
              </a:rPr>
              <a:t>hòa</a:t>
            </a:r>
            <a:r>
              <a:rPr lang="fr-FR" altLang="en-US" sz="2300" dirty="0">
                <a:latin typeface="Arial" charset="0"/>
              </a:rPr>
              <a:t> </a:t>
            </a:r>
            <a:r>
              <a:rPr lang="fr-FR" altLang="en-US" sz="2300" dirty="0" err="1">
                <a:latin typeface="Arial" charset="0"/>
              </a:rPr>
              <a:t>bình</a:t>
            </a:r>
            <a:r>
              <a:rPr lang="fr-FR" altLang="en-US" sz="2300" dirty="0">
                <a:latin typeface="Arial" charset="0"/>
              </a:rPr>
              <a:t>,</a:t>
            </a:r>
          </a:p>
          <a:p>
            <a:pPr algn="ctr">
              <a:spcBef>
                <a:spcPts val="0"/>
              </a:spcBef>
              <a:defRPr/>
            </a:pPr>
            <a:r>
              <a:rPr lang="fr-FR" altLang="en-US" sz="2300" dirty="0" err="1">
                <a:latin typeface="Arial" charset="0"/>
              </a:rPr>
              <a:t>ổn</a:t>
            </a:r>
            <a:r>
              <a:rPr lang="fr-FR" altLang="en-US" sz="2300" dirty="0">
                <a:latin typeface="Arial" charset="0"/>
              </a:rPr>
              <a:t> </a:t>
            </a:r>
            <a:r>
              <a:rPr lang="fr-FR" altLang="en-US" sz="2300" dirty="0" err="1">
                <a:latin typeface="Arial" charset="0"/>
              </a:rPr>
              <a:t>định</a:t>
            </a:r>
            <a:r>
              <a:rPr lang="fr-FR" altLang="en-US" sz="2300" dirty="0">
                <a:latin typeface="Arial" charset="0"/>
              </a:rPr>
              <a:t> </a:t>
            </a:r>
            <a:r>
              <a:rPr lang="fr-FR" altLang="en-US" sz="2300" dirty="0" err="1">
                <a:latin typeface="Arial" charset="0"/>
              </a:rPr>
              <a:t>tạo</a:t>
            </a:r>
            <a:r>
              <a:rPr lang="fr-FR" altLang="en-US" sz="2300" dirty="0">
                <a:latin typeface="Arial" charset="0"/>
              </a:rPr>
              <a:t> </a:t>
            </a:r>
            <a:r>
              <a:rPr lang="fr-FR" altLang="en-US" sz="2300" dirty="0" err="1">
                <a:latin typeface="Arial" charset="0"/>
              </a:rPr>
              <a:t>điều</a:t>
            </a:r>
            <a:r>
              <a:rPr lang="fr-FR" altLang="en-US" sz="2300" dirty="0">
                <a:latin typeface="Arial" charset="0"/>
              </a:rPr>
              <a:t> </a:t>
            </a:r>
            <a:r>
              <a:rPr lang="fr-FR" altLang="en-US" sz="2300" dirty="0" err="1">
                <a:latin typeface="Arial" charset="0"/>
              </a:rPr>
              <a:t>kiện</a:t>
            </a:r>
            <a:r>
              <a:rPr lang="fr-FR" altLang="en-US" sz="2300" dirty="0">
                <a:latin typeface="Arial" charset="0"/>
              </a:rPr>
              <a:t> </a:t>
            </a:r>
            <a:r>
              <a:rPr lang="fr-FR" altLang="en-US" sz="2300" dirty="0" err="1">
                <a:latin typeface="Arial" charset="0"/>
              </a:rPr>
              <a:t>thuận</a:t>
            </a:r>
            <a:r>
              <a:rPr lang="fr-FR" altLang="en-US" sz="2300" dirty="0">
                <a:latin typeface="Arial" charset="0"/>
              </a:rPr>
              <a:t> </a:t>
            </a:r>
          </a:p>
          <a:p>
            <a:pPr algn="ctr">
              <a:spcBef>
                <a:spcPts val="0"/>
              </a:spcBef>
              <a:defRPr/>
            </a:pPr>
            <a:r>
              <a:rPr lang="fr-FR" altLang="en-US" sz="2300" dirty="0">
                <a:latin typeface="Arial" charset="0"/>
              </a:rPr>
              <a:t>  </a:t>
            </a:r>
            <a:r>
              <a:rPr lang="fr-FR" altLang="en-US" sz="2300" dirty="0" err="1">
                <a:latin typeface="Arial" charset="0"/>
              </a:rPr>
              <a:t>lợi</a:t>
            </a:r>
            <a:r>
              <a:rPr lang="fr-FR" altLang="en-US" sz="2300" dirty="0">
                <a:latin typeface="Arial" charset="0"/>
              </a:rPr>
              <a:t> </a:t>
            </a:r>
            <a:r>
              <a:rPr lang="fr-FR" altLang="en-US" sz="2300" dirty="0" err="1">
                <a:latin typeface="Arial" charset="0"/>
              </a:rPr>
              <a:t>cho</a:t>
            </a:r>
            <a:r>
              <a:rPr lang="fr-FR" altLang="en-US" sz="2300" dirty="0">
                <a:latin typeface="Arial" charset="0"/>
              </a:rPr>
              <a:t> </a:t>
            </a:r>
            <a:r>
              <a:rPr lang="fr-FR" altLang="en-US" sz="2300" dirty="0" err="1">
                <a:latin typeface="Arial" charset="0"/>
              </a:rPr>
              <a:t>kinh</a:t>
            </a:r>
            <a:r>
              <a:rPr lang="fr-FR" altLang="en-US" sz="2300" dirty="0">
                <a:latin typeface="Arial" charset="0"/>
              </a:rPr>
              <a:t> </a:t>
            </a:r>
            <a:r>
              <a:rPr lang="fr-FR" altLang="en-US" sz="2300" dirty="0" err="1">
                <a:latin typeface="Arial" charset="0"/>
              </a:rPr>
              <a:t>tế</a:t>
            </a:r>
            <a:r>
              <a:rPr lang="fr-FR" altLang="en-US" sz="2300" dirty="0">
                <a:latin typeface="Arial" charset="0"/>
              </a:rPr>
              <a:t> </a:t>
            </a:r>
            <a:r>
              <a:rPr lang="fr-FR" altLang="en-US" sz="2300" dirty="0" err="1">
                <a:latin typeface="Arial" charset="0"/>
              </a:rPr>
              <a:t>phát</a:t>
            </a:r>
            <a:r>
              <a:rPr lang="fr-FR" altLang="en-US" sz="2300" dirty="0">
                <a:latin typeface="Arial" charset="0"/>
              </a:rPr>
              <a:t> </a:t>
            </a:r>
            <a:r>
              <a:rPr lang="fr-FR" altLang="en-US" sz="2300" dirty="0" err="1">
                <a:latin typeface="Arial" charset="0"/>
              </a:rPr>
              <a:t>triển</a:t>
            </a:r>
            <a:endParaRPr lang="en-US" altLang="en-US" sz="2300" dirty="0">
              <a:latin typeface="Arial" charset="0"/>
            </a:endParaRPr>
          </a:p>
        </p:txBody>
      </p:sp>
      <p:sp>
        <p:nvSpPr>
          <p:cNvPr id="65545" name="AutoShape 9">
            <a:extLst>
              <a:ext uri="{FF2B5EF4-FFF2-40B4-BE49-F238E27FC236}">
                <a16:creationId xmlns:a16="http://schemas.microsoft.com/office/drawing/2014/main" id="{06F54F9D-2C93-4A59-ADAA-DA2A926059FC}"/>
              </a:ext>
            </a:extLst>
          </p:cNvPr>
          <p:cNvSpPr>
            <a:spLocks noChangeArrowheads="1"/>
          </p:cNvSpPr>
          <p:nvPr/>
        </p:nvSpPr>
        <p:spPr bwMode="auto">
          <a:xfrm>
            <a:off x="4648200" y="4206875"/>
            <a:ext cx="42418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300" dirty="0">
                <a:latin typeface="Arial" charset="0"/>
              </a:rPr>
              <a:t>D. </a:t>
            </a:r>
            <a:r>
              <a:rPr lang="fr-FR" sz="2300" dirty="0" err="1">
                <a:latin typeface="Arial" charset="0"/>
              </a:rPr>
              <a:t>Lực</a:t>
            </a:r>
            <a:r>
              <a:rPr lang="fr-FR" sz="2300" dirty="0">
                <a:latin typeface="Arial" charset="0"/>
              </a:rPr>
              <a:t> </a:t>
            </a:r>
            <a:r>
              <a:rPr lang="fr-FR" sz="2300" dirty="0" err="1">
                <a:latin typeface="Arial" charset="0"/>
              </a:rPr>
              <a:t>lượng</a:t>
            </a:r>
            <a:r>
              <a:rPr lang="fr-FR" sz="2300" dirty="0">
                <a:latin typeface="Arial" charset="0"/>
              </a:rPr>
              <a:t> </a:t>
            </a:r>
            <a:r>
              <a:rPr lang="fr-FR" sz="2300" dirty="0" err="1">
                <a:latin typeface="Arial" charset="0"/>
              </a:rPr>
              <a:t>thanh</a:t>
            </a:r>
            <a:r>
              <a:rPr lang="fr-FR" sz="2300" dirty="0">
                <a:latin typeface="Arial" charset="0"/>
              </a:rPr>
              <a:t> </a:t>
            </a:r>
            <a:r>
              <a:rPr lang="fr-FR" sz="2300" dirty="0" err="1">
                <a:latin typeface="Arial" charset="0"/>
              </a:rPr>
              <a:t>niên</a:t>
            </a:r>
            <a:r>
              <a:rPr lang="fr-FR" sz="2300" dirty="0">
                <a:latin typeface="Arial" charset="0"/>
              </a:rPr>
              <a:t> </a:t>
            </a:r>
          </a:p>
          <a:p>
            <a:pPr algn="ctr">
              <a:defRPr/>
            </a:pPr>
            <a:r>
              <a:rPr lang="fr-FR" sz="2300" dirty="0" err="1">
                <a:latin typeface="Arial" charset="0"/>
              </a:rPr>
              <a:t>nghĩa</a:t>
            </a:r>
            <a:r>
              <a:rPr lang="fr-FR" sz="2300" dirty="0">
                <a:latin typeface="Arial" charset="0"/>
              </a:rPr>
              <a:t> </a:t>
            </a:r>
            <a:r>
              <a:rPr lang="fr-FR" sz="2300" dirty="0" err="1">
                <a:latin typeface="Arial" charset="0"/>
              </a:rPr>
              <a:t>vụ</a:t>
            </a:r>
            <a:r>
              <a:rPr lang="fr-FR" sz="2300" dirty="0">
                <a:latin typeface="Arial" charset="0"/>
              </a:rPr>
              <a:t> </a:t>
            </a:r>
            <a:r>
              <a:rPr lang="fr-FR" sz="2300" dirty="0" err="1">
                <a:latin typeface="Arial" charset="0"/>
              </a:rPr>
              <a:t>quân</a:t>
            </a:r>
            <a:r>
              <a:rPr lang="fr-FR" sz="2300" dirty="0">
                <a:latin typeface="Arial" charset="0"/>
              </a:rPr>
              <a:t> </a:t>
            </a:r>
            <a:r>
              <a:rPr lang="fr-FR" sz="2300" dirty="0" err="1">
                <a:latin typeface="Arial" charset="0"/>
              </a:rPr>
              <a:t>sự</a:t>
            </a:r>
            <a:r>
              <a:rPr lang="fr-FR" sz="2300" dirty="0">
                <a:latin typeface="Arial" charset="0"/>
              </a:rPr>
              <a:t>, khi </a:t>
            </a:r>
            <a:r>
              <a:rPr lang="fr-FR" sz="2300" dirty="0" err="1">
                <a:latin typeface="Arial" charset="0"/>
              </a:rPr>
              <a:t>hoàn</a:t>
            </a:r>
            <a:endParaRPr lang="fr-FR" sz="2300" dirty="0">
              <a:latin typeface="Arial" charset="0"/>
            </a:endParaRPr>
          </a:p>
          <a:p>
            <a:pPr algn="ctr">
              <a:defRPr/>
            </a:pPr>
            <a:r>
              <a:rPr lang="fr-FR" sz="2300" dirty="0">
                <a:latin typeface="Arial" charset="0"/>
              </a:rPr>
              <a:t> </a:t>
            </a:r>
            <a:r>
              <a:rPr lang="fr-FR" sz="2300" dirty="0" err="1">
                <a:latin typeface="Arial" charset="0"/>
              </a:rPr>
              <a:t>thành</a:t>
            </a:r>
            <a:r>
              <a:rPr lang="fr-FR" sz="2300" dirty="0">
                <a:latin typeface="Arial" charset="0"/>
              </a:rPr>
              <a:t> là </a:t>
            </a:r>
            <a:r>
              <a:rPr lang="fr-FR" sz="2300" dirty="0" err="1">
                <a:latin typeface="Arial" charset="0"/>
              </a:rPr>
              <a:t>nguồn</a:t>
            </a:r>
            <a:r>
              <a:rPr lang="fr-FR" sz="2300" dirty="0">
                <a:latin typeface="Arial" charset="0"/>
              </a:rPr>
              <a:t> lao </a:t>
            </a:r>
            <a:r>
              <a:rPr lang="fr-FR" sz="2300" dirty="0" err="1">
                <a:latin typeface="Arial" charset="0"/>
              </a:rPr>
              <a:t>động</a:t>
            </a:r>
            <a:r>
              <a:rPr lang="fr-FR" sz="2300" dirty="0">
                <a:latin typeface="Arial" charset="0"/>
              </a:rPr>
              <a:t> </a:t>
            </a:r>
            <a:r>
              <a:rPr lang="fr-FR" sz="2300" dirty="0" err="1">
                <a:latin typeface="Arial" charset="0"/>
              </a:rPr>
              <a:t>tốt</a:t>
            </a:r>
            <a:endParaRPr lang="vi-VN" sz="2300" dirty="0">
              <a:latin typeface="Arial" charset="0"/>
            </a:endParaRPr>
          </a:p>
        </p:txBody>
      </p:sp>
      <p:sp>
        <p:nvSpPr>
          <p:cNvPr id="27" name="AutoShape 9">
            <a:extLst>
              <a:ext uri="{FF2B5EF4-FFF2-40B4-BE49-F238E27FC236}">
                <a16:creationId xmlns:a16="http://schemas.microsoft.com/office/drawing/2014/main" id="{94965042-D5D1-4E95-AF81-94F91E1C6757}"/>
              </a:ext>
            </a:extLst>
          </p:cNvPr>
          <p:cNvSpPr>
            <a:spLocks noChangeArrowheads="1"/>
          </p:cNvSpPr>
          <p:nvPr/>
        </p:nvSpPr>
        <p:spPr bwMode="auto">
          <a:xfrm>
            <a:off x="241300" y="2309813"/>
            <a:ext cx="41910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300" dirty="0">
                <a:latin typeface="Arial" charset="0"/>
              </a:rPr>
              <a:t>A. </a:t>
            </a:r>
            <a:r>
              <a:rPr lang="fr-FR" sz="2300" dirty="0" err="1">
                <a:latin typeface="Arial" charset="0"/>
              </a:rPr>
              <a:t>Tiêu</a:t>
            </a:r>
            <a:r>
              <a:rPr lang="fr-FR" sz="2300" dirty="0">
                <a:latin typeface="Arial" charset="0"/>
              </a:rPr>
              <a:t> </a:t>
            </a:r>
            <a:r>
              <a:rPr lang="fr-FR" sz="2300" dirty="0" err="1">
                <a:latin typeface="Arial" charset="0"/>
              </a:rPr>
              <a:t>thụ</a:t>
            </a:r>
            <a:r>
              <a:rPr lang="fr-FR" sz="2300" dirty="0">
                <a:latin typeface="Arial" charset="0"/>
              </a:rPr>
              <a:t> </a:t>
            </a:r>
            <a:r>
              <a:rPr lang="fr-FR" sz="2300" dirty="0" err="1">
                <a:latin typeface="Arial" charset="0"/>
              </a:rPr>
              <a:t>sản</a:t>
            </a:r>
            <a:r>
              <a:rPr lang="fr-FR" sz="2300" dirty="0">
                <a:latin typeface="Arial" charset="0"/>
              </a:rPr>
              <a:t> </a:t>
            </a:r>
            <a:r>
              <a:rPr lang="fr-FR" sz="2300" dirty="0" err="1">
                <a:latin typeface="Arial" charset="0"/>
              </a:rPr>
              <a:t>phẩm</a:t>
            </a:r>
            <a:r>
              <a:rPr lang="fr-FR" sz="2300" dirty="0">
                <a:latin typeface="Arial" charset="0"/>
              </a:rPr>
              <a:t> </a:t>
            </a:r>
            <a:r>
              <a:rPr lang="fr-FR" sz="2300" dirty="0" err="1">
                <a:latin typeface="Arial" charset="0"/>
              </a:rPr>
              <a:t>của</a:t>
            </a:r>
            <a:r>
              <a:rPr lang="fr-FR" sz="2300" dirty="0">
                <a:latin typeface="Arial" charset="0"/>
              </a:rPr>
              <a:t> </a:t>
            </a:r>
          </a:p>
          <a:p>
            <a:pPr algn="ctr">
              <a:defRPr/>
            </a:pPr>
            <a:r>
              <a:rPr lang="fr-FR" sz="2300" dirty="0" err="1">
                <a:latin typeface="Arial" charset="0"/>
              </a:rPr>
              <a:t>kinh</a:t>
            </a:r>
            <a:r>
              <a:rPr lang="fr-FR" sz="2300" dirty="0">
                <a:latin typeface="Arial" charset="0"/>
              </a:rPr>
              <a:t> </a:t>
            </a:r>
            <a:r>
              <a:rPr lang="fr-FR" sz="2300" dirty="0" err="1">
                <a:latin typeface="Arial" charset="0"/>
              </a:rPr>
              <a:t>tế</a:t>
            </a:r>
            <a:r>
              <a:rPr lang="fr-FR" sz="2300" dirty="0">
                <a:latin typeface="Arial" charset="0"/>
              </a:rPr>
              <a:t>, </a:t>
            </a:r>
            <a:r>
              <a:rPr lang="fr-FR" sz="2300" dirty="0" err="1">
                <a:latin typeface="Arial" charset="0"/>
              </a:rPr>
              <a:t>tạo</a:t>
            </a:r>
            <a:r>
              <a:rPr lang="fr-FR" sz="2300" dirty="0">
                <a:latin typeface="Arial" charset="0"/>
              </a:rPr>
              <a:t> </a:t>
            </a:r>
            <a:r>
              <a:rPr lang="fr-FR" sz="2300" dirty="0" err="1">
                <a:latin typeface="Arial" charset="0"/>
              </a:rPr>
              <a:t>điều</a:t>
            </a:r>
            <a:r>
              <a:rPr lang="fr-FR" sz="2300" dirty="0">
                <a:latin typeface="Arial" charset="0"/>
              </a:rPr>
              <a:t> </a:t>
            </a:r>
            <a:r>
              <a:rPr lang="fr-FR" sz="2300" dirty="0" err="1">
                <a:latin typeface="Arial" charset="0"/>
              </a:rPr>
              <a:t>kiện</a:t>
            </a:r>
            <a:r>
              <a:rPr lang="fr-FR" sz="2300" dirty="0">
                <a:latin typeface="Arial" charset="0"/>
              </a:rPr>
              <a:t> </a:t>
            </a:r>
            <a:r>
              <a:rPr lang="fr-FR" sz="2300" dirty="0" err="1">
                <a:latin typeface="Arial" charset="0"/>
              </a:rPr>
              <a:t>kích</a:t>
            </a:r>
            <a:r>
              <a:rPr lang="fr-FR" sz="2300" dirty="0">
                <a:latin typeface="Arial" charset="0"/>
              </a:rPr>
              <a:t> </a:t>
            </a:r>
          </a:p>
          <a:p>
            <a:pPr algn="ctr">
              <a:defRPr/>
            </a:pPr>
            <a:r>
              <a:rPr lang="fr-FR" sz="2300" dirty="0" err="1">
                <a:latin typeface="Arial" charset="0"/>
              </a:rPr>
              <a:t>thích</a:t>
            </a:r>
            <a:r>
              <a:rPr lang="fr-FR" sz="2300" dirty="0">
                <a:latin typeface="Arial" charset="0"/>
              </a:rPr>
              <a:t> </a:t>
            </a:r>
            <a:r>
              <a:rPr lang="fr-FR" sz="2300" dirty="0" err="1">
                <a:latin typeface="Arial" charset="0"/>
              </a:rPr>
              <a:t>tăng</a:t>
            </a:r>
            <a:r>
              <a:rPr lang="fr-FR" sz="2300" dirty="0">
                <a:latin typeface="Arial" charset="0"/>
              </a:rPr>
              <a:t> </a:t>
            </a:r>
            <a:r>
              <a:rPr lang="fr-FR" sz="2300" dirty="0" err="1">
                <a:latin typeface="Arial" charset="0"/>
              </a:rPr>
              <a:t>trưởng</a:t>
            </a:r>
            <a:r>
              <a:rPr lang="fr-FR" sz="2300" dirty="0">
                <a:latin typeface="Arial" charset="0"/>
              </a:rPr>
              <a:t> </a:t>
            </a:r>
            <a:r>
              <a:rPr lang="fr-FR" sz="2300" dirty="0" err="1">
                <a:latin typeface="Arial" charset="0"/>
              </a:rPr>
              <a:t>kinh</a:t>
            </a:r>
            <a:r>
              <a:rPr lang="fr-FR" sz="2300" dirty="0">
                <a:latin typeface="Arial" charset="0"/>
              </a:rPr>
              <a:t> </a:t>
            </a:r>
            <a:r>
              <a:rPr lang="fr-FR" sz="2300" dirty="0" err="1">
                <a:latin typeface="Arial" charset="0"/>
              </a:rPr>
              <a:t>tế</a:t>
            </a:r>
            <a:endParaRPr lang="vi-VN" sz="2300" dirty="0">
              <a:latin typeface="Arial" charset="0"/>
            </a:endParaRPr>
          </a:p>
        </p:txBody>
      </p:sp>
      <p:sp>
        <p:nvSpPr>
          <p:cNvPr id="28" name="AutoShape 9">
            <a:extLst>
              <a:ext uri="{FF2B5EF4-FFF2-40B4-BE49-F238E27FC236}">
                <a16:creationId xmlns:a16="http://schemas.microsoft.com/office/drawing/2014/main" id="{04D316FA-EB41-49D8-84A5-795289A4E111}"/>
              </a:ext>
            </a:extLst>
          </p:cNvPr>
          <p:cNvSpPr>
            <a:spLocks noChangeArrowheads="1"/>
          </p:cNvSpPr>
          <p:nvPr/>
        </p:nvSpPr>
        <p:spPr bwMode="auto">
          <a:xfrm>
            <a:off x="254000" y="4206875"/>
            <a:ext cx="41529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vi-VN" altLang="en-US" sz="2300" dirty="0">
                <a:latin typeface="Arial" charset="0"/>
              </a:rPr>
              <a:t>C</a:t>
            </a:r>
            <a:r>
              <a:rPr lang="fr-FR" altLang="en-US" sz="2300" dirty="0">
                <a:latin typeface="Arial" charset="0"/>
              </a:rPr>
              <a:t>. </a:t>
            </a:r>
            <a:r>
              <a:rPr lang="fr-FR" sz="2300" dirty="0" err="1">
                <a:latin typeface="Arial" charset="0"/>
              </a:rPr>
              <a:t>Tiêu</a:t>
            </a:r>
            <a:r>
              <a:rPr lang="fr-FR" sz="2300" dirty="0">
                <a:latin typeface="Arial" charset="0"/>
              </a:rPr>
              <a:t> </a:t>
            </a:r>
            <a:r>
              <a:rPr lang="fr-FR" sz="2300" dirty="0" err="1">
                <a:latin typeface="Arial" charset="0"/>
              </a:rPr>
              <a:t>dùng</a:t>
            </a:r>
            <a:r>
              <a:rPr lang="fr-FR" sz="2300" dirty="0">
                <a:latin typeface="Arial" charset="0"/>
              </a:rPr>
              <a:t> </a:t>
            </a:r>
            <a:r>
              <a:rPr lang="fr-FR" sz="2300" dirty="0" err="1">
                <a:latin typeface="Arial" charset="0"/>
              </a:rPr>
              <a:t>của</a:t>
            </a:r>
            <a:r>
              <a:rPr lang="fr-FR" sz="2300" dirty="0">
                <a:latin typeface="Arial" charset="0"/>
              </a:rPr>
              <a:t> </a:t>
            </a:r>
            <a:r>
              <a:rPr lang="fr-FR" sz="2300" dirty="0" err="1">
                <a:latin typeface="Arial" charset="0"/>
              </a:rPr>
              <a:t>quốc</a:t>
            </a:r>
            <a:r>
              <a:rPr lang="fr-FR" sz="2300" dirty="0">
                <a:latin typeface="Arial" charset="0"/>
              </a:rPr>
              <a:t> </a:t>
            </a:r>
            <a:r>
              <a:rPr lang="fr-FR" sz="2300" dirty="0" err="1">
                <a:latin typeface="Arial" charset="0"/>
              </a:rPr>
              <a:t>phòng</a:t>
            </a:r>
            <a:r>
              <a:rPr lang="fr-FR" sz="2300" dirty="0">
                <a:latin typeface="Arial" charset="0"/>
              </a:rPr>
              <a:t>, </a:t>
            </a:r>
          </a:p>
          <a:p>
            <a:pPr algn="ctr">
              <a:spcBef>
                <a:spcPts val="0"/>
              </a:spcBef>
              <a:defRPr/>
            </a:pPr>
            <a:r>
              <a:rPr lang="fr-FR" sz="2300" dirty="0">
                <a:latin typeface="Arial" charset="0"/>
              </a:rPr>
              <a:t>an </a:t>
            </a:r>
            <a:r>
              <a:rPr lang="fr-FR" sz="2300" dirty="0" err="1">
                <a:latin typeface="Arial" charset="0"/>
              </a:rPr>
              <a:t>ninh</a:t>
            </a:r>
            <a:r>
              <a:rPr lang="fr-FR" sz="2300" dirty="0">
                <a:latin typeface="Arial" charset="0"/>
              </a:rPr>
              <a:t> </a:t>
            </a:r>
            <a:r>
              <a:rPr lang="fr-FR" sz="2300" dirty="0" err="1">
                <a:latin typeface="Arial" charset="0"/>
              </a:rPr>
              <a:t>rất</a:t>
            </a:r>
            <a:r>
              <a:rPr lang="fr-FR" sz="2300" dirty="0">
                <a:latin typeface="Arial" charset="0"/>
              </a:rPr>
              <a:t> </a:t>
            </a:r>
            <a:r>
              <a:rPr lang="fr-FR" sz="2300" dirty="0" err="1">
                <a:latin typeface="Arial" charset="0"/>
              </a:rPr>
              <a:t>lớn</a:t>
            </a:r>
            <a:r>
              <a:rPr lang="fr-FR" sz="2300" dirty="0">
                <a:latin typeface="Arial" charset="0"/>
              </a:rPr>
              <a:t> </a:t>
            </a:r>
            <a:r>
              <a:rPr lang="fr-FR" sz="2300" dirty="0" err="1">
                <a:latin typeface="Arial" charset="0"/>
              </a:rPr>
              <a:t>sẽ</a:t>
            </a:r>
            <a:r>
              <a:rPr lang="fr-FR" sz="2300" dirty="0">
                <a:latin typeface="Arial" charset="0"/>
              </a:rPr>
              <a:t> là </a:t>
            </a:r>
            <a:r>
              <a:rPr lang="fr-FR" sz="2300" dirty="0" err="1">
                <a:latin typeface="Arial" charset="0"/>
              </a:rPr>
              <a:t>thị</a:t>
            </a:r>
            <a:r>
              <a:rPr lang="fr-FR" sz="2300" dirty="0">
                <a:latin typeface="Arial" charset="0"/>
              </a:rPr>
              <a:t> </a:t>
            </a:r>
            <a:r>
              <a:rPr lang="fr-FR" sz="2300" dirty="0" err="1">
                <a:latin typeface="Arial" charset="0"/>
              </a:rPr>
              <a:t>trường</a:t>
            </a:r>
            <a:r>
              <a:rPr lang="fr-FR" sz="2300" dirty="0">
                <a:latin typeface="Arial" charset="0"/>
              </a:rPr>
              <a:t> </a:t>
            </a:r>
          </a:p>
          <a:p>
            <a:pPr algn="ctr">
              <a:spcBef>
                <a:spcPts val="0"/>
              </a:spcBef>
              <a:defRPr/>
            </a:pPr>
            <a:r>
              <a:rPr lang="fr-FR" sz="2300" dirty="0" err="1">
                <a:latin typeface="Arial" charset="0"/>
              </a:rPr>
              <a:t>cho</a:t>
            </a:r>
            <a:r>
              <a:rPr lang="fr-FR" sz="2300" dirty="0">
                <a:latin typeface="Arial" charset="0"/>
              </a:rPr>
              <a:t> </a:t>
            </a:r>
            <a:r>
              <a:rPr lang="fr-FR" sz="2300" dirty="0" err="1">
                <a:latin typeface="Arial" charset="0"/>
              </a:rPr>
              <a:t>kinh</a:t>
            </a:r>
            <a:r>
              <a:rPr lang="fr-FR" sz="2300" dirty="0">
                <a:latin typeface="Arial" charset="0"/>
              </a:rPr>
              <a:t> </a:t>
            </a:r>
            <a:r>
              <a:rPr lang="fr-FR" sz="2300" dirty="0" err="1">
                <a:latin typeface="Arial" charset="0"/>
              </a:rPr>
              <a:t>tế</a:t>
            </a:r>
            <a:r>
              <a:rPr lang="fr-FR" sz="2300" dirty="0">
                <a:latin typeface="Arial" charset="0"/>
              </a:rPr>
              <a:t> </a:t>
            </a:r>
            <a:r>
              <a:rPr lang="fr-FR" sz="2300" dirty="0" err="1">
                <a:latin typeface="Arial" charset="0"/>
              </a:rPr>
              <a:t>tiêu</a:t>
            </a:r>
            <a:r>
              <a:rPr lang="fr-FR" sz="2300" dirty="0">
                <a:latin typeface="Arial" charset="0"/>
              </a:rPr>
              <a:t> </a:t>
            </a:r>
            <a:r>
              <a:rPr lang="fr-FR" sz="2300" dirty="0" err="1">
                <a:latin typeface="Arial" charset="0"/>
              </a:rPr>
              <a:t>thụ</a:t>
            </a:r>
            <a:r>
              <a:rPr lang="fr-FR" sz="2300" dirty="0">
                <a:latin typeface="Arial" charset="0"/>
              </a:rPr>
              <a:t> </a:t>
            </a:r>
            <a:r>
              <a:rPr lang="fr-FR" sz="2300" dirty="0" err="1">
                <a:latin typeface="Arial" charset="0"/>
              </a:rPr>
              <a:t>sản</a:t>
            </a:r>
            <a:r>
              <a:rPr lang="fr-FR" sz="2300" dirty="0">
                <a:latin typeface="Arial" charset="0"/>
              </a:rPr>
              <a:t> </a:t>
            </a:r>
            <a:r>
              <a:rPr lang="fr-FR" sz="2300" dirty="0" err="1">
                <a:latin typeface="Arial" charset="0"/>
              </a:rPr>
              <a:t>phẩm</a:t>
            </a:r>
            <a:endParaRPr lang="en-US" altLang="en-US" sz="2300" dirty="0">
              <a:latin typeface="Arial" charset="0"/>
            </a:endParaRPr>
          </a:p>
        </p:txBody>
      </p:sp>
      <p:sp>
        <p:nvSpPr>
          <p:cNvPr id="29" name="Rectangle: Rounded Corners 28">
            <a:extLst>
              <a:ext uri="{FF2B5EF4-FFF2-40B4-BE49-F238E27FC236}">
                <a16:creationId xmlns:a16="http://schemas.microsoft.com/office/drawing/2014/main" id="{66D6BBC3-6CAB-40A2-909E-0E62E208A94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52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3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5"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62811C6-6F6E-433A-9BCD-272A91726CA5}"/>
              </a:ext>
            </a:extLst>
          </p:cNvPr>
          <p:cNvSpPr txBox="1">
            <a:spLocks noChangeArrowheads="1"/>
          </p:cNvSpPr>
          <p:nvPr/>
        </p:nvSpPr>
        <p:spPr bwMode="auto">
          <a:xfrm>
            <a:off x="1447800" y="965200"/>
            <a:ext cx="734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“Giải quyết tốt các vấn đề xã  hội”</a:t>
            </a:r>
            <a:r>
              <a:rPr lang="en-US" altLang="en-US" sz="2400"/>
              <a:t> là nội dung</a:t>
            </a:r>
          </a:p>
          <a:p>
            <a:pPr algn="ctr" eaLnBrk="1" hangingPunct="1"/>
            <a:r>
              <a:rPr lang="en-US" altLang="en-US" sz="2400"/>
              <a:t>cần chú trọng khi kết hợp phát triển KTXH với</a:t>
            </a:r>
          </a:p>
          <a:p>
            <a:pPr algn="ctr" eaLnBrk="1" hangingPunct="1"/>
            <a:r>
              <a:rPr lang="en-US" altLang="en-US" sz="2400"/>
              <a:t>tăng cường, củng cố QP&amp;AN trong:</a:t>
            </a:r>
            <a:endParaRPr lang="en-US" altLang="en-US" sz="2300" b="1" i="1"/>
          </a:p>
        </p:txBody>
      </p:sp>
      <p:sp>
        <p:nvSpPr>
          <p:cNvPr id="65541" name="AutoShape 5">
            <a:extLst>
              <a:ext uri="{FF2B5EF4-FFF2-40B4-BE49-F238E27FC236}">
                <a16:creationId xmlns:a16="http://schemas.microsoft.com/office/drawing/2014/main" id="{A4312AC0-54CF-4A5E-AF2B-A2B5D86E0BD7}"/>
              </a:ext>
            </a:extLst>
          </p:cNvPr>
          <p:cNvSpPr>
            <a:spLocks noChangeArrowheads="1"/>
          </p:cNvSpPr>
          <p:nvPr/>
        </p:nvSpPr>
        <p:spPr bwMode="auto">
          <a:xfrm>
            <a:off x="4648200" y="4227513"/>
            <a:ext cx="4267200"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D. </a:t>
            </a:r>
            <a:r>
              <a:rPr lang="en-US" sz="2400" dirty="0" err="1">
                <a:latin typeface="Arial" charset="0"/>
              </a:rPr>
              <a:t>Nông</a:t>
            </a:r>
            <a:r>
              <a:rPr lang="en-US" sz="2400" dirty="0">
                <a:latin typeface="Arial" charset="0"/>
              </a:rPr>
              <a:t> , </a:t>
            </a:r>
            <a:r>
              <a:rPr lang="en-US" sz="2400" dirty="0" err="1">
                <a:latin typeface="Arial" charset="0"/>
              </a:rPr>
              <a:t>lâm</a:t>
            </a:r>
            <a:r>
              <a:rPr lang="en-US" sz="2400" dirty="0">
                <a:latin typeface="Arial" charset="0"/>
              </a:rPr>
              <a:t>, </a:t>
            </a:r>
            <a:r>
              <a:rPr lang="en-US" sz="2400" dirty="0" err="1">
                <a:latin typeface="Arial" charset="0"/>
              </a:rPr>
              <a:t>ngư</a:t>
            </a:r>
            <a:r>
              <a:rPr lang="en-US" sz="2400" dirty="0">
                <a:latin typeface="Arial" charset="0"/>
              </a:rPr>
              <a:t> </a:t>
            </a:r>
            <a:r>
              <a:rPr lang="en-US" sz="2400" dirty="0" err="1">
                <a:latin typeface="Arial" charset="0"/>
              </a:rPr>
              <a:t>nghiệp</a:t>
            </a:r>
            <a:endParaRPr lang="en-US" sz="2400" dirty="0">
              <a:latin typeface="Arial" charset="0"/>
            </a:endParaRPr>
          </a:p>
        </p:txBody>
      </p:sp>
      <p:sp>
        <p:nvSpPr>
          <p:cNvPr id="65549" name="AutoShape 13">
            <a:extLst>
              <a:ext uri="{FF2B5EF4-FFF2-40B4-BE49-F238E27FC236}">
                <a16:creationId xmlns:a16="http://schemas.microsoft.com/office/drawing/2014/main" id="{E24A4EA5-5DF9-4485-9941-19CFA969FE20}"/>
              </a:ext>
            </a:extLst>
          </p:cNvPr>
          <p:cNvSpPr>
            <a:spLocks noChangeArrowheads="1"/>
          </p:cNvSpPr>
          <p:nvPr/>
        </p:nvSpPr>
        <p:spPr bwMode="auto">
          <a:xfrm>
            <a:off x="4648200" y="2327275"/>
            <a:ext cx="4267200" cy="15192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vi-VN" sz="2300" b="1" dirty="0">
              <a:latin typeface="Arial" charset="0"/>
            </a:endParaRPr>
          </a:p>
        </p:txBody>
      </p:sp>
      <p:sp>
        <p:nvSpPr>
          <p:cNvPr id="26" name="AutoShape 13">
            <a:extLst>
              <a:ext uri="{FF2B5EF4-FFF2-40B4-BE49-F238E27FC236}">
                <a16:creationId xmlns:a16="http://schemas.microsoft.com/office/drawing/2014/main" id="{A84470F1-A2D6-4445-B1DF-694B3DA5BB0B}"/>
              </a:ext>
            </a:extLst>
          </p:cNvPr>
          <p:cNvSpPr>
            <a:spLocks noChangeArrowheads="1"/>
          </p:cNvSpPr>
          <p:nvPr/>
        </p:nvSpPr>
        <p:spPr bwMode="auto">
          <a:xfrm>
            <a:off x="228600" y="2327275"/>
            <a:ext cx="4191000" cy="15192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Nông</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vi-VN" sz="2300" b="1" dirty="0">
              <a:latin typeface="Arial" charset="0"/>
            </a:endParaRPr>
          </a:p>
        </p:txBody>
      </p:sp>
      <p:sp>
        <p:nvSpPr>
          <p:cNvPr id="27" name="AutoShape 13">
            <a:extLst>
              <a:ext uri="{FF2B5EF4-FFF2-40B4-BE49-F238E27FC236}">
                <a16:creationId xmlns:a16="http://schemas.microsoft.com/office/drawing/2014/main" id="{92E9BCDF-6158-4DBB-9C87-FB5CF33AA3C6}"/>
              </a:ext>
            </a:extLst>
          </p:cNvPr>
          <p:cNvSpPr>
            <a:spLocks noChangeArrowheads="1"/>
          </p:cNvSpPr>
          <p:nvPr/>
        </p:nvSpPr>
        <p:spPr bwMode="auto">
          <a:xfrm>
            <a:off x="254000" y="4227513"/>
            <a:ext cx="41656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thủ</a:t>
            </a:r>
            <a:endParaRPr lang="vi-VN" sz="2300" b="1" dirty="0">
              <a:latin typeface="Arial" charset="0"/>
            </a:endParaRPr>
          </a:p>
        </p:txBody>
      </p:sp>
      <p:sp>
        <p:nvSpPr>
          <p:cNvPr id="29" name="Rectangle: Rounded Corners 28">
            <a:extLst>
              <a:ext uri="{FF2B5EF4-FFF2-40B4-BE49-F238E27FC236}">
                <a16:creationId xmlns:a16="http://schemas.microsoft.com/office/drawing/2014/main" id="{62E00FD7-47C8-455A-834D-7FB26D1CA42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0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84B9BF4C-9C24-4718-B208-ECD0CDD11D10}"/>
              </a:ext>
            </a:extLst>
          </p:cNvPr>
          <p:cNvSpPr txBox="1">
            <a:spLocks noChangeArrowheads="1"/>
          </p:cNvSpPr>
          <p:nvPr/>
        </p:nvSpPr>
        <p:spPr bwMode="auto">
          <a:xfrm>
            <a:off x="1717675" y="1087438"/>
            <a:ext cx="6781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t>Khu vực phòng thủ và phòng thủ</a:t>
            </a:r>
          </a:p>
          <a:p>
            <a:pPr algn="ctr"/>
            <a:r>
              <a:rPr lang="en-US" altLang="en-US" sz="2600"/>
              <a:t>then chốt của đất nước thường có:</a:t>
            </a:r>
          </a:p>
        </p:txBody>
      </p:sp>
      <p:sp>
        <p:nvSpPr>
          <p:cNvPr id="65541" name="AutoShape 5">
            <a:extLst>
              <a:ext uri="{FF2B5EF4-FFF2-40B4-BE49-F238E27FC236}">
                <a16:creationId xmlns:a16="http://schemas.microsoft.com/office/drawing/2014/main" id="{EBADD50A-B806-40B2-8938-F01C871EFF67}"/>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Vùng</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điểm</a:t>
            </a:r>
            <a:endParaRPr lang="en-US" sz="2400" dirty="0">
              <a:latin typeface="Arial" charset="0"/>
            </a:endParaRPr>
          </a:p>
        </p:txBody>
      </p:sp>
      <p:sp>
        <p:nvSpPr>
          <p:cNvPr id="65546" name="AutoShape 10">
            <a:extLst>
              <a:ext uri="{FF2B5EF4-FFF2-40B4-BE49-F238E27FC236}">
                <a16:creationId xmlns:a16="http://schemas.microsoft.com/office/drawing/2014/main" id="{C3976750-0341-400D-A4CB-FF71E498D2A1}"/>
              </a:ext>
            </a:extLst>
          </p:cNvPr>
          <p:cNvSpPr>
            <a:spLocks noChangeArrowheads="1"/>
          </p:cNvSpPr>
          <p:nvPr/>
        </p:nvSpPr>
        <p:spPr bwMode="auto">
          <a:xfrm>
            <a:off x="4673600" y="2327275"/>
            <a:ext cx="42418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r>
              <a:rPr lang="en-US" sz="2400" dirty="0">
                <a:latin typeface="Arial" charset="0"/>
              </a:rPr>
              <a:t> B. </a:t>
            </a:r>
            <a:r>
              <a:rPr lang="en-US" sz="2400" dirty="0" err="1">
                <a:latin typeface="Arial" charset="0"/>
              </a:rPr>
              <a:t>Vùng</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r>
              <a:rPr lang="en-US" sz="2400" dirty="0">
                <a:latin typeface="Arial" charset="0"/>
              </a:rPr>
              <a:t> </a:t>
            </a:r>
          </a:p>
          <a:p>
            <a:pPr algn="ctr">
              <a:spcBef>
                <a:spcPct val="20000"/>
              </a:spcBef>
              <a:defRPr/>
            </a:pPr>
            <a:r>
              <a:rPr lang="en-US" sz="2400" dirty="0" err="1">
                <a:latin typeface="Arial" charset="0"/>
              </a:rPr>
              <a:t>công</a:t>
            </a:r>
            <a:r>
              <a:rPr lang="en-US" sz="2400" dirty="0">
                <a:latin typeface="Arial" charset="0"/>
              </a:rPr>
              <a:t> </a:t>
            </a:r>
            <a:r>
              <a:rPr lang="en-US" sz="2400" dirty="0" err="1">
                <a:latin typeface="Arial" charset="0"/>
              </a:rPr>
              <a:t>nghiệp</a:t>
            </a:r>
            <a:endParaRPr lang="en-US" altLang="en-US" sz="2400" b="1" dirty="0">
              <a:latin typeface="Arial" charset="0"/>
            </a:endParaRPr>
          </a:p>
        </p:txBody>
      </p:sp>
      <p:sp>
        <p:nvSpPr>
          <p:cNvPr id="26" name="AutoShape 10">
            <a:extLst>
              <a:ext uri="{FF2B5EF4-FFF2-40B4-BE49-F238E27FC236}">
                <a16:creationId xmlns:a16="http://schemas.microsoft.com/office/drawing/2014/main" id="{C7A6EECF-5CB2-4E7B-8CEB-347D73962AEA}"/>
              </a:ext>
            </a:extLst>
          </p:cNvPr>
          <p:cNvSpPr>
            <a:spLocks noChangeArrowheads="1"/>
          </p:cNvSpPr>
          <p:nvPr/>
        </p:nvSpPr>
        <p:spPr bwMode="auto">
          <a:xfrm>
            <a:off x="228600" y="4233863"/>
            <a:ext cx="4191000" cy="15732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Khu</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xuất</a:t>
            </a:r>
            <a:r>
              <a:rPr lang="en-US" sz="2400" dirty="0">
                <a:latin typeface="Arial" charset="0"/>
              </a:rPr>
              <a:t> </a:t>
            </a:r>
          </a:p>
          <a:p>
            <a:pPr algn="ctr">
              <a:defRPr/>
            </a:pPr>
            <a:r>
              <a:rPr lang="en-US" sz="2400" dirty="0" err="1">
                <a:latin typeface="Arial" charset="0"/>
              </a:rPr>
              <a:t>công</a:t>
            </a:r>
            <a:r>
              <a:rPr lang="en-US" sz="2400" dirty="0">
                <a:latin typeface="Arial" charset="0"/>
              </a:rPr>
              <a:t> </a:t>
            </a:r>
            <a:r>
              <a:rPr lang="en-US" sz="2400" dirty="0" err="1">
                <a:latin typeface="Arial" charset="0"/>
              </a:rPr>
              <a:t>nghiệp</a:t>
            </a:r>
            <a:endParaRPr lang="vi-VN" sz="2400" b="1" dirty="0">
              <a:latin typeface="Arial" charset="0"/>
            </a:endParaRPr>
          </a:p>
        </p:txBody>
      </p:sp>
      <p:sp>
        <p:nvSpPr>
          <p:cNvPr id="27" name="AutoShape 10">
            <a:extLst>
              <a:ext uri="{FF2B5EF4-FFF2-40B4-BE49-F238E27FC236}">
                <a16:creationId xmlns:a16="http://schemas.microsoft.com/office/drawing/2014/main" id="{AD8F1BC2-7717-432C-9D19-89B8DE011E0C}"/>
              </a:ext>
            </a:extLst>
          </p:cNvPr>
          <p:cNvSpPr>
            <a:spLocks noChangeArrowheads="1"/>
          </p:cNvSpPr>
          <p:nvPr/>
        </p:nvSpPr>
        <p:spPr bwMode="auto">
          <a:xfrm>
            <a:off x="4673600" y="4233863"/>
            <a:ext cx="4241800" cy="15367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r>
              <a:rPr lang="en-US" sz="2400" dirty="0">
                <a:latin typeface="Arial" charset="0"/>
              </a:rPr>
              <a:t> D. </a:t>
            </a:r>
            <a:r>
              <a:rPr lang="en-US" sz="2400" dirty="0" err="1">
                <a:latin typeface="Arial" charset="0"/>
              </a:rPr>
              <a:t>Khu</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endParaRPr lang="vi-VN" sz="2400" b="1" dirty="0">
              <a:latin typeface="Arial" charset="0"/>
            </a:endParaRPr>
          </a:p>
        </p:txBody>
      </p:sp>
      <p:sp>
        <p:nvSpPr>
          <p:cNvPr id="29" name="Rectangle: Rounded Corners 28">
            <a:extLst>
              <a:ext uri="{FF2B5EF4-FFF2-40B4-BE49-F238E27FC236}">
                <a16:creationId xmlns:a16="http://schemas.microsoft.com/office/drawing/2014/main" id="{4A274E36-56B3-4B27-8396-64BC9DA9BDE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B2133E74-0982-44AD-B4C5-5506C61A0504}"/>
              </a:ext>
            </a:extLst>
          </p:cNvPr>
          <p:cNvSpPr txBox="1">
            <a:spLocks noChangeArrowheads="1"/>
          </p:cNvSpPr>
          <p:nvPr/>
        </p:nvSpPr>
        <p:spPr bwMode="auto">
          <a:xfrm>
            <a:off x="1514475" y="904875"/>
            <a:ext cx="73088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i="1"/>
              <a:t>“Tôn trọng độc lập, chủ quyền, hợp tác bình đẳng cùng có lợi và không can thiệp vào công việc nội bộ của nhau” </a:t>
            </a:r>
            <a:r>
              <a:rPr lang="en-US" altLang="en-US" sz="2300"/>
              <a:t>là nguyên tắc của kết hợp phát triển KTXH với tăng cường QP&amp;AN trong:</a:t>
            </a:r>
          </a:p>
        </p:txBody>
      </p:sp>
      <p:sp>
        <p:nvSpPr>
          <p:cNvPr id="65541" name="AutoShape 5">
            <a:extLst>
              <a:ext uri="{FF2B5EF4-FFF2-40B4-BE49-F238E27FC236}">
                <a16:creationId xmlns:a16="http://schemas.microsoft.com/office/drawing/2014/main" id="{1B698CF2-B0A4-48C9-81DF-A3DA6568B6B7}"/>
              </a:ext>
            </a:extLst>
          </p:cNvPr>
          <p:cNvSpPr>
            <a:spLocks noChangeArrowheads="1"/>
          </p:cNvSpPr>
          <p:nvPr/>
        </p:nvSpPr>
        <p:spPr bwMode="auto">
          <a:xfrm>
            <a:off x="4648200" y="2667000"/>
            <a:ext cx="4267200" cy="1219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Lĩnh</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ngoại</a:t>
            </a:r>
            <a:endParaRPr lang="en-US" sz="2400" dirty="0">
              <a:latin typeface="Arial" charset="0"/>
            </a:endParaRPr>
          </a:p>
        </p:txBody>
      </p:sp>
      <p:sp>
        <p:nvSpPr>
          <p:cNvPr id="65545" name="AutoShape 9">
            <a:extLst>
              <a:ext uri="{FF2B5EF4-FFF2-40B4-BE49-F238E27FC236}">
                <a16:creationId xmlns:a16="http://schemas.microsoft.com/office/drawing/2014/main" id="{225BCCB5-751A-43DC-8CA3-57225D73BA14}"/>
              </a:ext>
            </a:extLst>
          </p:cNvPr>
          <p:cNvSpPr>
            <a:spLocks noChangeArrowheads="1"/>
          </p:cNvSpPr>
          <p:nvPr/>
        </p:nvSpPr>
        <p:spPr bwMode="auto">
          <a:xfrm>
            <a:off x="4648200" y="4191000"/>
            <a:ext cx="4254500" cy="1143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Hoạt</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giao</a:t>
            </a:r>
            <a:endParaRPr lang="vi-VN" sz="2300" b="1" dirty="0">
              <a:latin typeface="Arial" charset="0"/>
            </a:endParaRPr>
          </a:p>
        </p:txBody>
      </p:sp>
      <p:sp>
        <p:nvSpPr>
          <p:cNvPr id="27" name="AutoShape 9">
            <a:extLst>
              <a:ext uri="{FF2B5EF4-FFF2-40B4-BE49-F238E27FC236}">
                <a16:creationId xmlns:a16="http://schemas.microsoft.com/office/drawing/2014/main" id="{EC48C29D-EBD0-43FC-B740-D9DA758000E0}"/>
              </a:ext>
            </a:extLst>
          </p:cNvPr>
          <p:cNvSpPr>
            <a:spLocks noChangeArrowheads="1"/>
          </p:cNvSpPr>
          <p:nvPr/>
        </p:nvSpPr>
        <p:spPr bwMode="auto">
          <a:xfrm>
            <a:off x="228600" y="2667000"/>
            <a:ext cx="4191000" cy="1219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Lĩnh</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giao</a:t>
            </a:r>
            <a:endParaRPr lang="vi-VN" sz="2300" b="1" dirty="0">
              <a:latin typeface="Arial" charset="0"/>
            </a:endParaRPr>
          </a:p>
        </p:txBody>
      </p:sp>
      <p:sp>
        <p:nvSpPr>
          <p:cNvPr id="28" name="AutoShape 9">
            <a:extLst>
              <a:ext uri="{FF2B5EF4-FFF2-40B4-BE49-F238E27FC236}">
                <a16:creationId xmlns:a16="http://schemas.microsoft.com/office/drawing/2014/main" id="{23B8712A-48B2-474D-839B-5CED741FA17A}"/>
              </a:ext>
            </a:extLst>
          </p:cNvPr>
          <p:cNvSpPr>
            <a:spLocks noChangeArrowheads="1"/>
          </p:cNvSpPr>
          <p:nvPr/>
        </p:nvSpPr>
        <p:spPr bwMode="auto">
          <a:xfrm>
            <a:off x="241300" y="4191000"/>
            <a:ext cx="4191000" cy="1143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Hoạt</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ngoại</a:t>
            </a:r>
            <a:endParaRPr lang="en-US" altLang="en-US" sz="2300" b="1" dirty="0">
              <a:latin typeface="Arial" charset="0"/>
            </a:endParaRPr>
          </a:p>
        </p:txBody>
      </p:sp>
      <p:sp>
        <p:nvSpPr>
          <p:cNvPr id="29" name="Rectangle: Rounded Corners 28">
            <a:extLst>
              <a:ext uri="{FF2B5EF4-FFF2-40B4-BE49-F238E27FC236}">
                <a16:creationId xmlns:a16="http://schemas.microsoft.com/office/drawing/2014/main" id="{55C075DA-A338-477B-80FE-BD328FA4230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76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7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5"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9F701E8-6A3B-4F5D-9927-E8500430BC17}"/>
              </a:ext>
            </a:extLst>
          </p:cNvPr>
          <p:cNvSpPr txBox="1">
            <a:spLocks noChangeArrowheads="1"/>
          </p:cNvSpPr>
          <p:nvPr/>
        </p:nvSpPr>
        <p:spPr bwMode="auto">
          <a:xfrm>
            <a:off x="1514475" y="914400"/>
            <a:ext cx="7353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“QP&amp;AN vững mạnh sẽ tạo môi trường hòa bình, ổn định lâu dài, tạo điều kiện thuận lợi cho phát triển KTXH” </a:t>
            </a:r>
            <a:r>
              <a:rPr lang="en-US" altLang="en-US" sz="2400"/>
              <a:t>là sự tác động trở lại với kinh tế ở góc độ:</a:t>
            </a:r>
            <a:endParaRPr lang="en-US" altLang="en-US" sz="2400" b="1" i="1"/>
          </a:p>
        </p:txBody>
      </p:sp>
      <p:sp>
        <p:nvSpPr>
          <p:cNvPr id="65541" name="AutoShape 5">
            <a:extLst>
              <a:ext uri="{FF2B5EF4-FFF2-40B4-BE49-F238E27FC236}">
                <a16:creationId xmlns:a16="http://schemas.microsoft.com/office/drawing/2014/main" id="{04974728-1D73-46C0-8FA4-E8D6759C5B5B}"/>
              </a:ext>
            </a:extLst>
          </p:cNvPr>
          <p:cNvSpPr>
            <a:spLocks noChangeArrowheads="1"/>
          </p:cNvSpPr>
          <p:nvPr/>
        </p:nvSpPr>
        <p:spPr bwMode="auto">
          <a:xfrm>
            <a:off x="4648200" y="4214813"/>
            <a:ext cx="42672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Tích</a:t>
            </a:r>
            <a:r>
              <a:rPr lang="en-US" sz="2400" dirty="0">
                <a:latin typeface="Arial" charset="0"/>
              </a:rPr>
              <a:t> </a:t>
            </a:r>
            <a:r>
              <a:rPr lang="en-US" sz="2400" dirty="0" err="1">
                <a:latin typeface="Arial" charset="0"/>
              </a:rPr>
              <a:t>cực</a:t>
            </a:r>
            <a:endParaRPr lang="en-US" sz="2400" dirty="0">
              <a:latin typeface="Arial" charset="0"/>
            </a:endParaRPr>
          </a:p>
        </p:txBody>
      </p:sp>
      <p:sp>
        <p:nvSpPr>
          <p:cNvPr id="65545" name="AutoShape 9">
            <a:extLst>
              <a:ext uri="{FF2B5EF4-FFF2-40B4-BE49-F238E27FC236}">
                <a16:creationId xmlns:a16="http://schemas.microsoft.com/office/drawing/2014/main" id="{D582D98A-41FE-4DAA-9F89-E7DA5A9FA6CD}"/>
              </a:ext>
            </a:extLst>
          </p:cNvPr>
          <p:cNvSpPr>
            <a:spLocks noChangeArrowheads="1"/>
          </p:cNvSpPr>
          <p:nvPr/>
        </p:nvSpPr>
        <p:spPr bwMode="auto">
          <a:xfrm>
            <a:off x="228600" y="4214813"/>
            <a:ext cx="41910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Cần</a:t>
            </a:r>
            <a:r>
              <a:rPr lang="en-US" sz="2400" dirty="0">
                <a:latin typeface="Arial" charset="0"/>
              </a:rPr>
              <a:t> </a:t>
            </a:r>
            <a:r>
              <a:rPr lang="en-US" sz="2400" dirty="0" err="1">
                <a:latin typeface="Arial" charset="0"/>
              </a:rPr>
              <a:t>thiết</a:t>
            </a:r>
            <a:endParaRPr lang="vi-VN" sz="2300" b="1" dirty="0">
              <a:latin typeface="Arial" charset="0"/>
            </a:endParaRPr>
          </a:p>
        </p:txBody>
      </p:sp>
      <p:sp>
        <p:nvSpPr>
          <p:cNvPr id="27" name="AutoShape 9">
            <a:extLst>
              <a:ext uri="{FF2B5EF4-FFF2-40B4-BE49-F238E27FC236}">
                <a16:creationId xmlns:a16="http://schemas.microsoft.com/office/drawing/2014/main" id="{B5488E4B-0C14-47BB-A087-C515FE43778E}"/>
              </a:ext>
            </a:extLst>
          </p:cNvPr>
          <p:cNvSpPr>
            <a:spLocks noChangeArrowheads="1"/>
          </p:cNvSpPr>
          <p:nvPr/>
        </p:nvSpPr>
        <p:spPr bwMode="auto">
          <a:xfrm>
            <a:off x="4648200" y="2320925"/>
            <a:ext cx="42291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Hiệu</a:t>
            </a:r>
            <a:r>
              <a:rPr lang="en-US" sz="2400" dirty="0">
                <a:latin typeface="Arial" charset="0"/>
              </a:rPr>
              <a:t> </a:t>
            </a:r>
            <a:r>
              <a:rPr lang="en-US" sz="2400" dirty="0" err="1">
                <a:latin typeface="Arial" charset="0"/>
              </a:rPr>
              <a:t>quả</a:t>
            </a:r>
            <a:endParaRPr lang="vi-VN" sz="2300" b="1" dirty="0">
              <a:latin typeface="Arial" charset="0"/>
            </a:endParaRPr>
          </a:p>
        </p:txBody>
      </p:sp>
      <p:sp>
        <p:nvSpPr>
          <p:cNvPr id="28" name="AutoShape 9">
            <a:extLst>
              <a:ext uri="{FF2B5EF4-FFF2-40B4-BE49-F238E27FC236}">
                <a16:creationId xmlns:a16="http://schemas.microsoft.com/office/drawing/2014/main" id="{8C9D0A21-AFC4-42F8-A93A-A1F4B8956343}"/>
              </a:ext>
            </a:extLst>
          </p:cNvPr>
          <p:cNvSpPr>
            <a:spLocks noChangeArrowheads="1"/>
          </p:cNvSpPr>
          <p:nvPr/>
        </p:nvSpPr>
        <p:spPr bwMode="auto">
          <a:xfrm>
            <a:off x="228600" y="2320925"/>
            <a:ext cx="41910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Tiêu</a:t>
            </a:r>
            <a:r>
              <a:rPr lang="en-US" sz="2400" dirty="0">
                <a:latin typeface="Arial" charset="0"/>
              </a:rPr>
              <a:t> </a:t>
            </a:r>
            <a:r>
              <a:rPr lang="en-US" sz="2400" dirty="0" err="1">
                <a:latin typeface="Arial" charset="0"/>
              </a:rPr>
              <a:t>cực</a:t>
            </a:r>
            <a:endParaRPr lang="vi-VN" sz="2300" b="1" dirty="0">
              <a:latin typeface="Arial" charset="0"/>
            </a:endParaRPr>
          </a:p>
        </p:txBody>
      </p:sp>
      <p:sp>
        <p:nvSpPr>
          <p:cNvPr id="29" name="Rectangle: Rounded Corners 28">
            <a:extLst>
              <a:ext uri="{FF2B5EF4-FFF2-40B4-BE49-F238E27FC236}">
                <a16:creationId xmlns:a16="http://schemas.microsoft.com/office/drawing/2014/main" id="{99C440A8-CA8A-407A-B97F-18B033FD69C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7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5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5"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1C83BA59-2A05-429B-B07F-EF4A1ECDE10F}"/>
              </a:ext>
            </a:extLst>
          </p:cNvPr>
          <p:cNvSpPr txBox="1">
            <a:spLocks noChangeArrowheads="1"/>
          </p:cNvSpPr>
          <p:nvPr/>
        </p:nvSpPr>
        <p:spPr bwMode="auto">
          <a:xfrm>
            <a:off x="1355725" y="9144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Hoạt động QP&amp;AN tiêu tốn đáng kể một phần</a:t>
            </a:r>
          </a:p>
          <a:p>
            <a:pPr algn="ctr"/>
            <a:r>
              <a:rPr lang="en-US" altLang="en-US" sz="2400"/>
              <a:t>nguồn nhân lực, vật lực, tài chính của xã hội, những</a:t>
            </a:r>
          </a:p>
          <a:p>
            <a:pPr algn="ctr"/>
            <a:r>
              <a:rPr lang="en-US" altLang="en-US" sz="2400"/>
              <a:t>tiêu dùng này như V.I. Lênin đánh giá là:</a:t>
            </a:r>
          </a:p>
        </p:txBody>
      </p:sp>
      <p:sp>
        <p:nvSpPr>
          <p:cNvPr id="65541" name="AutoShape 5">
            <a:extLst>
              <a:ext uri="{FF2B5EF4-FFF2-40B4-BE49-F238E27FC236}">
                <a16:creationId xmlns:a16="http://schemas.microsoft.com/office/drawing/2014/main" id="{38919331-2800-49B1-9A21-C6C5663AD3BE}"/>
              </a:ext>
            </a:extLst>
          </p:cNvPr>
          <p:cNvSpPr>
            <a:spLocks noChangeArrowheads="1"/>
          </p:cNvSpPr>
          <p:nvPr/>
        </p:nvSpPr>
        <p:spPr bwMode="auto">
          <a:xfrm>
            <a:off x="4648200" y="2317750"/>
            <a:ext cx="4251325" cy="15684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mất</a:t>
            </a:r>
            <a:r>
              <a:rPr lang="en-US" sz="2400" dirty="0">
                <a:solidFill>
                  <a:schemeClr val="tx1"/>
                </a:solidFill>
              </a:rPr>
              <a:t> </a:t>
            </a:r>
            <a:r>
              <a:rPr lang="en-US" sz="2400" dirty="0" err="1">
                <a:solidFill>
                  <a:schemeClr val="tx1"/>
                </a:solidFill>
              </a:rPr>
              <a:t>đi</a:t>
            </a:r>
            <a:endParaRPr lang="en-US" sz="2400" dirty="0">
              <a:solidFill>
                <a:schemeClr val="tx1"/>
              </a:solidFill>
            </a:endParaRPr>
          </a:p>
        </p:txBody>
      </p:sp>
      <p:sp>
        <p:nvSpPr>
          <p:cNvPr id="65546" name="AutoShape 10">
            <a:extLst>
              <a:ext uri="{FF2B5EF4-FFF2-40B4-BE49-F238E27FC236}">
                <a16:creationId xmlns:a16="http://schemas.microsoft.com/office/drawing/2014/main" id="{2843F93B-2A92-4264-B892-7EA6C708CD6F}"/>
              </a:ext>
            </a:extLst>
          </p:cNvPr>
          <p:cNvSpPr>
            <a:spLocks noChangeArrowheads="1"/>
          </p:cNvSpPr>
          <p:nvPr/>
        </p:nvSpPr>
        <p:spPr bwMode="auto">
          <a:xfrm>
            <a:off x="4648200" y="4211638"/>
            <a:ext cx="4251325" cy="15684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bất</a:t>
            </a:r>
            <a:r>
              <a:rPr lang="en-US" sz="2400" dirty="0">
                <a:solidFill>
                  <a:schemeClr val="tx1"/>
                </a:solidFill>
              </a:rPr>
              <a:t> </a:t>
            </a:r>
            <a:r>
              <a:rPr lang="en-US" sz="2400" dirty="0" err="1">
                <a:solidFill>
                  <a:schemeClr val="tx1"/>
                </a:solidFill>
              </a:rPr>
              <a:t>lợi</a:t>
            </a:r>
            <a:endParaRPr lang="vi-VN" sz="2400" b="1" dirty="0">
              <a:solidFill>
                <a:schemeClr val="tx1"/>
              </a:solidFill>
            </a:endParaRPr>
          </a:p>
        </p:txBody>
      </p:sp>
      <p:sp>
        <p:nvSpPr>
          <p:cNvPr id="27" name="AutoShape 10">
            <a:extLst>
              <a:ext uri="{FF2B5EF4-FFF2-40B4-BE49-F238E27FC236}">
                <a16:creationId xmlns:a16="http://schemas.microsoft.com/office/drawing/2014/main" id="{D0884E8E-2E7A-4D94-B7BF-6447072C0FF4}"/>
              </a:ext>
            </a:extLst>
          </p:cNvPr>
          <p:cNvSpPr>
            <a:spLocks noChangeArrowheads="1"/>
          </p:cNvSpPr>
          <p:nvPr/>
        </p:nvSpPr>
        <p:spPr bwMode="auto">
          <a:xfrm>
            <a:off x="228600" y="2317750"/>
            <a:ext cx="4191000" cy="15684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ảnh</a:t>
            </a:r>
            <a:r>
              <a:rPr lang="en-US" sz="2400" dirty="0">
                <a:solidFill>
                  <a:schemeClr val="tx1"/>
                </a:solidFill>
              </a:rPr>
              <a:t> </a:t>
            </a:r>
            <a:r>
              <a:rPr lang="en-US" sz="2400" dirty="0" err="1">
                <a:solidFill>
                  <a:schemeClr val="tx1"/>
                </a:solidFill>
              </a:rPr>
              <a:t>hưởng</a:t>
            </a:r>
            <a:r>
              <a:rPr lang="en-US" sz="2400" dirty="0">
                <a:solidFill>
                  <a:schemeClr val="tx1"/>
                </a:solidFill>
              </a:rPr>
              <a:t> </a:t>
            </a:r>
            <a:endParaRPr lang="en-US" sz="2400" b="1" dirty="0">
              <a:solidFill>
                <a:schemeClr val="tx1"/>
              </a:solidFill>
            </a:endParaRPr>
          </a:p>
        </p:txBody>
      </p:sp>
      <p:sp>
        <p:nvSpPr>
          <p:cNvPr id="28" name="AutoShape 10">
            <a:extLst>
              <a:ext uri="{FF2B5EF4-FFF2-40B4-BE49-F238E27FC236}">
                <a16:creationId xmlns:a16="http://schemas.microsoft.com/office/drawing/2014/main" id="{131D9989-B010-4DF9-BD5A-FB976C02E76A}"/>
              </a:ext>
            </a:extLst>
          </p:cNvPr>
          <p:cNvSpPr>
            <a:spLocks noChangeArrowheads="1"/>
          </p:cNvSpPr>
          <p:nvPr/>
        </p:nvSpPr>
        <p:spPr bwMode="auto">
          <a:xfrm>
            <a:off x="228600" y="4211638"/>
            <a:ext cx="4191000" cy="15684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thiệt</a:t>
            </a:r>
            <a:r>
              <a:rPr lang="en-US" sz="2400" dirty="0">
                <a:solidFill>
                  <a:schemeClr val="tx1"/>
                </a:solidFill>
              </a:rPr>
              <a:t> </a:t>
            </a:r>
            <a:r>
              <a:rPr lang="en-US" sz="2400" dirty="0" err="1">
                <a:solidFill>
                  <a:schemeClr val="tx1"/>
                </a:solidFill>
              </a:rPr>
              <a:t>hại</a:t>
            </a:r>
            <a:endParaRPr lang="en-US" sz="2400" b="1" dirty="0">
              <a:solidFill>
                <a:schemeClr val="tx1"/>
              </a:solidFill>
            </a:endParaRPr>
          </a:p>
        </p:txBody>
      </p:sp>
      <p:sp>
        <p:nvSpPr>
          <p:cNvPr id="30" name="Rectangle: Rounded Corners 29">
            <a:extLst>
              <a:ext uri="{FF2B5EF4-FFF2-40B4-BE49-F238E27FC236}">
                <a16:creationId xmlns:a16="http://schemas.microsoft.com/office/drawing/2014/main" id="{78CF780F-928D-47FE-B114-0893C3200BF3}"/>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3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3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FB241E62-EF72-489E-9746-A6B7397A6852}"/>
              </a:ext>
            </a:extLst>
          </p:cNvPr>
          <p:cNvSpPr txBox="1">
            <a:spLocks noChangeArrowheads="1"/>
          </p:cNvSpPr>
          <p:nvPr/>
        </p:nvSpPr>
        <p:spPr bwMode="auto">
          <a:xfrm>
            <a:off x="1524000" y="1152525"/>
            <a:ext cx="7391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i="1"/>
              <a:t>“Đầu tư chương trình đánh bắt xa bờ</a:t>
            </a:r>
            <a:r>
              <a:rPr lang="en-US" altLang="en-US" sz="2500"/>
              <a:t>” là một trong những nội dung kết hợp kinh tế, QP&amp;AN đối với:</a:t>
            </a:r>
          </a:p>
        </p:txBody>
      </p:sp>
      <p:sp>
        <p:nvSpPr>
          <p:cNvPr id="65541" name="AutoShape 5">
            <a:extLst>
              <a:ext uri="{FF2B5EF4-FFF2-40B4-BE49-F238E27FC236}">
                <a16:creationId xmlns:a16="http://schemas.microsoft.com/office/drawing/2014/main" id="{69812B76-AC1D-46D8-A021-66A5A70F20D5}"/>
              </a:ext>
            </a:extLst>
          </p:cNvPr>
          <p:cNvSpPr>
            <a:spLocks noChangeArrowheads="1"/>
          </p:cNvSpPr>
          <p:nvPr/>
        </p:nvSpPr>
        <p:spPr bwMode="auto">
          <a:xfrm>
            <a:off x="228600" y="4211638"/>
            <a:ext cx="41910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Vùng</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đảo</a:t>
            </a:r>
            <a:endParaRPr lang="en-US" sz="2400" dirty="0">
              <a:latin typeface="Arial" charset="0"/>
            </a:endParaRPr>
          </a:p>
        </p:txBody>
      </p:sp>
      <p:sp>
        <p:nvSpPr>
          <p:cNvPr id="65549" name="AutoShape 13">
            <a:extLst>
              <a:ext uri="{FF2B5EF4-FFF2-40B4-BE49-F238E27FC236}">
                <a16:creationId xmlns:a16="http://schemas.microsoft.com/office/drawing/2014/main" id="{5B1DECAF-4B68-4F6E-A7DD-4D719D3DF59D}"/>
              </a:ext>
            </a:extLst>
          </p:cNvPr>
          <p:cNvSpPr>
            <a:spLocks noChangeArrowheads="1"/>
          </p:cNvSpPr>
          <p:nvPr/>
        </p:nvSpPr>
        <p:spPr bwMode="auto">
          <a:xfrm>
            <a:off x="4648200" y="4211638"/>
            <a:ext cx="42672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Vùng</a:t>
            </a:r>
            <a:r>
              <a:rPr lang="en-US" sz="2400" dirty="0">
                <a:latin typeface="Arial" charset="0"/>
              </a:rPr>
              <a:t> </a:t>
            </a:r>
            <a:r>
              <a:rPr lang="en-US" sz="2400" dirty="0" err="1">
                <a:latin typeface="Arial" charset="0"/>
              </a:rPr>
              <a:t>ngư</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dirty="0" err="1">
                <a:latin typeface="Arial" charset="0"/>
              </a:rPr>
              <a:t>khó</a:t>
            </a:r>
            <a:r>
              <a:rPr lang="en-US" sz="2400" dirty="0">
                <a:latin typeface="Arial" charset="0"/>
              </a:rPr>
              <a:t> </a:t>
            </a:r>
            <a:r>
              <a:rPr lang="en-US" sz="2400" dirty="0" err="1">
                <a:latin typeface="Arial" charset="0"/>
              </a:rPr>
              <a:t>khăn</a:t>
            </a:r>
            <a:endParaRPr lang="vi-VN" sz="2400" b="1" dirty="0">
              <a:latin typeface="Arial" charset="0"/>
            </a:endParaRPr>
          </a:p>
        </p:txBody>
      </p:sp>
      <p:sp>
        <p:nvSpPr>
          <p:cNvPr id="26" name="AutoShape 13">
            <a:extLst>
              <a:ext uri="{FF2B5EF4-FFF2-40B4-BE49-F238E27FC236}">
                <a16:creationId xmlns:a16="http://schemas.microsoft.com/office/drawing/2014/main" id="{29D5D0E4-3E35-4F04-ADF4-7F38535864BA}"/>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Chính</a:t>
            </a:r>
            <a:r>
              <a:rPr lang="en-US" sz="2400" dirty="0">
                <a:latin typeface="Arial" charset="0"/>
              </a:rPr>
              <a:t> </a:t>
            </a:r>
            <a:r>
              <a:rPr lang="en-US" sz="2400" dirty="0" err="1">
                <a:latin typeface="Arial" charset="0"/>
              </a:rPr>
              <a:t>sách</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vi-VN" sz="2400" b="1" dirty="0">
              <a:latin typeface="Arial" charset="0"/>
            </a:endParaRPr>
          </a:p>
        </p:txBody>
      </p:sp>
      <p:sp>
        <p:nvSpPr>
          <p:cNvPr id="27" name="AutoShape 13">
            <a:extLst>
              <a:ext uri="{FF2B5EF4-FFF2-40B4-BE49-F238E27FC236}">
                <a16:creationId xmlns:a16="http://schemas.microsoft.com/office/drawing/2014/main" id="{880ACCCF-7CE0-420E-A556-A60C4301FDB1}"/>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Dân</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vùng</a:t>
            </a:r>
            <a:r>
              <a:rPr lang="en-US" sz="2400" dirty="0">
                <a:latin typeface="Arial" charset="0"/>
              </a:rPr>
              <a:t> </a:t>
            </a:r>
            <a:r>
              <a:rPr lang="en-US" sz="2400" dirty="0" err="1">
                <a:latin typeface="Arial" charset="0"/>
              </a:rPr>
              <a:t>biển</a:t>
            </a:r>
            <a:r>
              <a:rPr lang="en-US" sz="2400" dirty="0">
                <a:latin typeface="Arial" charset="0"/>
              </a:rPr>
              <a:t> </a:t>
            </a:r>
            <a:endParaRPr lang="vi-VN" sz="2400" b="1" dirty="0">
              <a:latin typeface="Arial" charset="0"/>
            </a:endParaRPr>
          </a:p>
        </p:txBody>
      </p:sp>
      <p:sp>
        <p:nvSpPr>
          <p:cNvPr id="28" name="Rectangle: Rounded Corners 27">
            <a:extLst>
              <a:ext uri="{FF2B5EF4-FFF2-40B4-BE49-F238E27FC236}">
                <a16:creationId xmlns:a16="http://schemas.microsoft.com/office/drawing/2014/main" id="{07266DB5-E209-439A-8BF6-B1950B037FA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7FFA4E9-3ACB-4664-A994-C86BE0CD4F33}"/>
              </a:ext>
            </a:extLst>
          </p:cNvPr>
          <p:cNvSpPr txBox="1">
            <a:spLocks noChangeArrowheads="1"/>
          </p:cNvSpPr>
          <p:nvPr/>
        </p:nvSpPr>
        <p:spPr bwMode="auto">
          <a:xfrm>
            <a:off x="1600200" y="1143000"/>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a:t>
            </a:r>
            <a:r>
              <a:rPr lang="vi-VN" altLang="en-US" sz="2400" i="1"/>
              <a:t>Mật độ dân cư, tính chất đô thị hóa cao</a:t>
            </a:r>
            <a:r>
              <a:rPr lang="en-US" altLang="en-US" sz="2400" i="1"/>
              <a:t>”</a:t>
            </a:r>
          </a:p>
          <a:p>
            <a:pPr algn="ctr"/>
            <a:r>
              <a:rPr lang="en-US" altLang="en-US" sz="2400"/>
              <a:t>là một trong những đặc điểm của: </a:t>
            </a:r>
            <a:endParaRPr lang="en-US" altLang="en-US" sz="2400" b="1" i="1"/>
          </a:p>
        </p:txBody>
      </p:sp>
      <p:sp>
        <p:nvSpPr>
          <p:cNvPr id="65541" name="AutoShape 5">
            <a:extLst>
              <a:ext uri="{FF2B5EF4-FFF2-40B4-BE49-F238E27FC236}">
                <a16:creationId xmlns:a16="http://schemas.microsoft.com/office/drawing/2014/main" id="{ABCB57B3-EAE7-4B95-BB31-5C7B5B26B517}"/>
              </a:ext>
            </a:extLst>
          </p:cNvPr>
          <p:cNvSpPr>
            <a:spLocks noChangeArrowheads="1"/>
          </p:cNvSpPr>
          <p:nvPr/>
        </p:nvSpPr>
        <p:spPr bwMode="auto">
          <a:xfrm>
            <a:off x="4648200" y="2289175"/>
            <a:ext cx="4267200" cy="1597025"/>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Vùng</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endParaRPr lang="en-US" sz="2400" dirty="0">
              <a:solidFill>
                <a:schemeClr val="tx1"/>
              </a:solidFill>
            </a:endParaRPr>
          </a:p>
        </p:txBody>
      </p:sp>
      <p:sp>
        <p:nvSpPr>
          <p:cNvPr id="65546" name="AutoShape 10">
            <a:extLst>
              <a:ext uri="{FF2B5EF4-FFF2-40B4-BE49-F238E27FC236}">
                <a16:creationId xmlns:a16="http://schemas.microsoft.com/office/drawing/2014/main" id="{9A4F1652-8A85-4ACF-9221-E1E6F6E1E79D}"/>
              </a:ext>
            </a:extLst>
          </p:cNvPr>
          <p:cNvSpPr>
            <a:spLocks noChangeArrowheads="1"/>
          </p:cNvSpPr>
          <p:nvPr/>
        </p:nvSpPr>
        <p:spPr bwMode="auto">
          <a:xfrm>
            <a:off x="228600" y="4191000"/>
            <a:ext cx="4191000" cy="16002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Vùng</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cư</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diểm</a:t>
            </a:r>
            <a:endParaRPr lang="vi-VN" sz="2400" b="1" dirty="0">
              <a:solidFill>
                <a:schemeClr val="tx1"/>
              </a:solidFill>
            </a:endParaRPr>
          </a:p>
        </p:txBody>
      </p:sp>
      <p:sp>
        <p:nvSpPr>
          <p:cNvPr id="27" name="AutoShape 10">
            <a:extLst>
              <a:ext uri="{FF2B5EF4-FFF2-40B4-BE49-F238E27FC236}">
                <a16:creationId xmlns:a16="http://schemas.microsoft.com/office/drawing/2014/main" id="{780118A1-4045-470D-A2DA-6AC8C3640DCB}"/>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Vùng</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r>
              <a:rPr lang="en-US" sz="2400" dirty="0">
                <a:solidFill>
                  <a:schemeClr val="tx1"/>
                </a:solidFill>
              </a:rPr>
              <a:t> </a:t>
            </a:r>
            <a:endParaRPr lang="vi-VN" sz="2400" b="1" dirty="0">
              <a:solidFill>
                <a:schemeClr val="tx1"/>
              </a:solidFill>
            </a:endParaRPr>
          </a:p>
        </p:txBody>
      </p:sp>
      <p:sp>
        <p:nvSpPr>
          <p:cNvPr id="28" name="AutoShape 10">
            <a:extLst>
              <a:ext uri="{FF2B5EF4-FFF2-40B4-BE49-F238E27FC236}">
                <a16:creationId xmlns:a16="http://schemas.microsoft.com/office/drawing/2014/main" id="{0BC9A765-CD27-4300-AC7A-B19D8813F077}"/>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Vùng</a:t>
            </a:r>
            <a:r>
              <a:rPr lang="en-US" sz="2400" dirty="0">
                <a:solidFill>
                  <a:schemeClr val="tx1"/>
                </a:solidFill>
              </a:rPr>
              <a:t> an </a:t>
            </a:r>
            <a:r>
              <a:rPr lang="en-US" sz="2400" dirty="0" err="1">
                <a:solidFill>
                  <a:schemeClr val="tx1"/>
                </a:solidFill>
              </a:rPr>
              <a:t>ninh</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endParaRPr lang="vi-VN" sz="2400" b="1" dirty="0">
              <a:solidFill>
                <a:schemeClr val="tx1"/>
              </a:solidFill>
            </a:endParaRPr>
          </a:p>
        </p:txBody>
      </p:sp>
      <p:sp>
        <p:nvSpPr>
          <p:cNvPr id="30" name="Rectangle: Rounded Corners 29">
            <a:extLst>
              <a:ext uri="{FF2B5EF4-FFF2-40B4-BE49-F238E27FC236}">
                <a16:creationId xmlns:a16="http://schemas.microsoft.com/office/drawing/2014/main" id="{5320C6B2-96A8-4A1A-A34F-FF68202DA2EA}"/>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3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76FE85A-E3FF-4408-8B5E-70632908EC60}"/>
              </a:ext>
            </a:extLst>
          </p:cNvPr>
          <p:cNvSpPr txBox="1">
            <a:spLocks noChangeArrowheads="1"/>
          </p:cNvSpPr>
          <p:nvPr/>
        </p:nvSpPr>
        <p:spPr bwMode="auto">
          <a:xfrm>
            <a:off x="1316038" y="989013"/>
            <a:ext cx="7726362"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a:t>Kết hợp phát triển KTXH với </a:t>
            </a:r>
            <a:r>
              <a:rPr lang="vi-VN" altLang="en-US" sz="2300"/>
              <a:t>tăng cường, củng cố</a:t>
            </a:r>
            <a:endParaRPr lang="en-US" altLang="en-US" sz="2300"/>
          </a:p>
          <a:p>
            <a:pPr algn="ctr"/>
            <a:r>
              <a:rPr lang="en-US" altLang="en-US" sz="2300"/>
              <a:t>QP&amp;AN trong công nghiệp, chúng ta cần kết hợp đầu tư</a:t>
            </a:r>
          </a:p>
          <a:p>
            <a:pPr algn="ctr"/>
            <a:r>
              <a:rPr lang="en-US" altLang="en-US" sz="2300"/>
              <a:t>nghiên cứu, thiết kế, chế tạo, sản xuất các sản phẩm có:</a:t>
            </a:r>
          </a:p>
        </p:txBody>
      </p:sp>
      <p:sp>
        <p:nvSpPr>
          <p:cNvPr id="65541" name="AutoShape 5">
            <a:extLst>
              <a:ext uri="{FF2B5EF4-FFF2-40B4-BE49-F238E27FC236}">
                <a16:creationId xmlns:a16="http://schemas.microsoft.com/office/drawing/2014/main" id="{BF7C21B3-81DB-4528-9CF7-CAD21D876967}"/>
              </a:ext>
            </a:extLst>
          </p:cNvPr>
          <p:cNvSpPr>
            <a:spLocks noChangeArrowheads="1"/>
          </p:cNvSpPr>
          <p:nvPr/>
        </p:nvSpPr>
        <p:spPr bwMode="auto">
          <a:xfrm>
            <a:off x="271463" y="2324100"/>
            <a:ext cx="4148137"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Tính</a:t>
            </a:r>
            <a:r>
              <a:rPr lang="en-US" sz="2400" dirty="0">
                <a:latin typeface="Arial" charset="0"/>
              </a:rPr>
              <a:t> </a:t>
            </a:r>
            <a:r>
              <a:rPr lang="en-US" sz="2400" dirty="0" err="1">
                <a:latin typeface="Arial" charset="0"/>
              </a:rPr>
              <a:t>lưỡng</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cao</a:t>
            </a:r>
            <a:r>
              <a:rPr lang="en-US" sz="2400" dirty="0">
                <a:latin typeface="Arial" charset="0"/>
              </a:rPr>
              <a:t> </a:t>
            </a:r>
          </a:p>
          <a:p>
            <a:pPr algn="ctr">
              <a:defRPr/>
            </a:pPr>
            <a:r>
              <a:rPr lang="en-US" sz="2400" dirty="0" err="1">
                <a:latin typeface="Arial" charset="0"/>
              </a:rPr>
              <a:t>trong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sở</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nghiệp</a:t>
            </a:r>
            <a:r>
              <a:rPr lang="en-US" sz="2400" dirty="0">
                <a:latin typeface="Arial" charset="0"/>
              </a:rPr>
              <a:t> </a:t>
            </a:r>
            <a:r>
              <a:rPr lang="en-US" sz="2400" dirty="0" err="1">
                <a:latin typeface="Arial" charset="0"/>
              </a:rPr>
              <a:t>nặng</a:t>
            </a:r>
            <a:endParaRPr lang="en-US" sz="2400" dirty="0">
              <a:latin typeface="Arial" charset="0"/>
            </a:endParaRPr>
          </a:p>
        </p:txBody>
      </p:sp>
      <p:sp>
        <p:nvSpPr>
          <p:cNvPr id="65549" name="AutoShape 13">
            <a:extLst>
              <a:ext uri="{FF2B5EF4-FFF2-40B4-BE49-F238E27FC236}">
                <a16:creationId xmlns:a16="http://schemas.microsoft.com/office/drawing/2014/main" id="{F392151D-EB0C-4AFD-8A03-C44D5EE6FDAA}"/>
              </a:ext>
            </a:extLst>
          </p:cNvPr>
          <p:cNvSpPr>
            <a:spLocks noChangeArrowheads="1"/>
          </p:cNvSpPr>
          <p:nvPr/>
        </p:nvSpPr>
        <p:spPr bwMode="auto">
          <a:xfrm>
            <a:off x="271463" y="4191000"/>
            <a:ext cx="4148137"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Tính</a:t>
            </a:r>
            <a:r>
              <a:rPr lang="en-US" sz="2400" dirty="0">
                <a:latin typeface="Arial" charset="0"/>
              </a:rPr>
              <a:t> </a:t>
            </a:r>
            <a:r>
              <a:rPr lang="en-US" sz="2400" dirty="0" err="1">
                <a:latin typeface="Arial" charset="0"/>
              </a:rPr>
              <a:t>hữu</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cao</a:t>
            </a:r>
            <a:r>
              <a:rPr lang="en-US" sz="2400" dirty="0">
                <a:latin typeface="Arial" charset="0"/>
              </a:rPr>
              <a:t>,</a:t>
            </a:r>
          </a:p>
          <a:p>
            <a:pPr algn="ctr">
              <a:defRPr/>
            </a:pP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ngành</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nghiệp</a:t>
            </a:r>
            <a:r>
              <a:rPr lang="en-US" sz="2400" dirty="0">
                <a:latin typeface="Arial" charset="0"/>
              </a:rPr>
              <a:t> </a:t>
            </a:r>
            <a:r>
              <a:rPr lang="en-US" sz="2400" dirty="0" err="1">
                <a:latin typeface="Arial" charset="0"/>
              </a:rPr>
              <a:t>nặng</a:t>
            </a:r>
            <a:endParaRPr lang="vi-VN" sz="2400" b="1" dirty="0">
              <a:latin typeface="Arial" charset="0"/>
            </a:endParaRPr>
          </a:p>
        </p:txBody>
      </p:sp>
      <p:sp>
        <p:nvSpPr>
          <p:cNvPr id="27" name="AutoShape 13">
            <a:extLst>
              <a:ext uri="{FF2B5EF4-FFF2-40B4-BE49-F238E27FC236}">
                <a16:creationId xmlns:a16="http://schemas.microsoft.com/office/drawing/2014/main" id="{912D540F-43B5-4BA1-A8D3-25A4E970A54A}"/>
              </a:ext>
            </a:extLst>
          </p:cNvPr>
          <p:cNvSpPr>
            <a:spLocks noChangeArrowheads="1"/>
          </p:cNvSpPr>
          <p:nvPr/>
        </p:nvSpPr>
        <p:spPr bwMode="auto">
          <a:xfrm>
            <a:off x="4686300" y="2324100"/>
            <a:ext cx="4229100" cy="15621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Công</a:t>
            </a:r>
            <a:r>
              <a:rPr lang="en-US" sz="2400" dirty="0">
                <a:latin typeface="Arial" charset="0"/>
              </a:rPr>
              <a:t> </a:t>
            </a:r>
            <a:r>
              <a:rPr lang="en-US" sz="2400" dirty="0" err="1">
                <a:latin typeface="Arial" charset="0"/>
              </a:rPr>
              <a:t>nghệ</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a:t>
            </a:r>
          </a:p>
          <a:p>
            <a:pPr algn="ctr">
              <a:defRPr/>
            </a:pPr>
            <a:r>
              <a:rPr lang="en-US" sz="2400" dirty="0">
                <a:latin typeface="Arial" charset="0"/>
              </a:rPr>
              <a:t> </a:t>
            </a:r>
            <a:r>
              <a:rPr lang="en-US" sz="2400" dirty="0" err="1">
                <a:latin typeface="Arial" charset="0"/>
              </a:rPr>
              <a:t>khoa</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tiên</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nhà</a:t>
            </a:r>
            <a:r>
              <a:rPr lang="en-US" sz="2400" dirty="0">
                <a:latin typeface="Arial" charset="0"/>
              </a:rPr>
              <a:t> </a:t>
            </a:r>
            <a:r>
              <a:rPr lang="en-US" sz="2400" dirty="0" err="1">
                <a:latin typeface="Arial" charset="0"/>
              </a:rPr>
              <a:t>máy</a:t>
            </a:r>
            <a:endParaRPr lang="vi-VN" sz="2400" b="1" dirty="0">
              <a:latin typeface="Arial" charset="0"/>
            </a:endParaRPr>
          </a:p>
        </p:txBody>
      </p:sp>
      <p:sp>
        <p:nvSpPr>
          <p:cNvPr id="28" name="AutoShape 13">
            <a:extLst>
              <a:ext uri="{FF2B5EF4-FFF2-40B4-BE49-F238E27FC236}">
                <a16:creationId xmlns:a16="http://schemas.microsoft.com/office/drawing/2014/main" id="{B28CC38D-5D8E-478B-97D8-ECE8BCDE495A}"/>
              </a:ext>
            </a:extLst>
          </p:cNvPr>
          <p:cNvSpPr>
            <a:spLocks noChangeArrowheads="1"/>
          </p:cNvSpPr>
          <p:nvPr/>
        </p:nvSpPr>
        <p:spPr bwMode="auto">
          <a:xfrm>
            <a:off x="4686300" y="4191000"/>
            <a:ext cx="42291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khả</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xuất</a:t>
            </a:r>
            <a:r>
              <a:rPr lang="en-US" sz="2400" dirty="0">
                <a:latin typeface="Arial" charset="0"/>
              </a:rPr>
              <a:t> </a:t>
            </a:r>
            <a:r>
              <a:rPr lang="en-US" sz="2400" dirty="0" err="1">
                <a:latin typeface="Arial" charset="0"/>
              </a:rPr>
              <a:t>khẩu</a:t>
            </a:r>
            <a:endParaRPr lang="en-US" sz="2400" dirty="0">
              <a:latin typeface="Arial" charset="0"/>
            </a:endParaRPr>
          </a:p>
          <a:p>
            <a:pPr algn="ctr">
              <a:defRPr/>
            </a:pPr>
            <a:r>
              <a:rPr lang="en-US" sz="2400" dirty="0">
                <a:latin typeface="Arial" charset="0"/>
              </a:rPr>
              <a:t> </a:t>
            </a:r>
            <a:r>
              <a:rPr lang="en-US" sz="2400" dirty="0" err="1">
                <a:latin typeface="Arial" charset="0"/>
              </a:rPr>
              <a:t>cao</a:t>
            </a:r>
            <a:r>
              <a:rPr lang="en-US" sz="2400" dirty="0">
                <a:latin typeface="Arial" charset="0"/>
              </a:rPr>
              <a:t>, </a:t>
            </a:r>
            <a:r>
              <a:rPr lang="en-US" sz="2400" dirty="0" err="1">
                <a:latin typeface="Arial" charset="0"/>
              </a:rPr>
              <a:t>thiết</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hiệu</a:t>
            </a:r>
            <a:r>
              <a:rPr lang="en-US" sz="2400" dirty="0">
                <a:latin typeface="Arial" charset="0"/>
              </a:rPr>
              <a:t> </a:t>
            </a:r>
            <a:r>
              <a:rPr lang="en-US" sz="2400" dirty="0" err="1">
                <a:latin typeface="Arial" charset="0"/>
              </a:rPr>
              <a:t>quả</a:t>
            </a:r>
            <a:r>
              <a:rPr lang="en-US" sz="2400" dirty="0">
                <a:latin typeface="Arial" charset="0"/>
              </a:rPr>
              <a:t> </a:t>
            </a:r>
          </a:p>
          <a:p>
            <a:pPr algn="ctr">
              <a:defRPr/>
            </a:pPr>
            <a:r>
              <a:rPr lang="en-US" sz="2400" dirty="0" err="1">
                <a:latin typeface="Arial" charset="0"/>
              </a:rPr>
              <a:t>lâu</a:t>
            </a:r>
            <a:r>
              <a:rPr lang="en-US" sz="2400" dirty="0">
                <a:latin typeface="Arial" charset="0"/>
              </a:rPr>
              <a:t> </a:t>
            </a:r>
            <a:r>
              <a:rPr lang="en-US" sz="2400" dirty="0" err="1">
                <a:latin typeface="Arial" charset="0"/>
              </a:rPr>
              <a:t>dài</a:t>
            </a:r>
            <a:endParaRPr lang="vi-VN" sz="2400" b="1" dirty="0">
              <a:latin typeface="Arial" charset="0"/>
            </a:endParaRPr>
          </a:p>
        </p:txBody>
      </p:sp>
      <p:sp>
        <p:nvSpPr>
          <p:cNvPr id="30" name="Rectangle: Rounded Corners 29">
            <a:extLst>
              <a:ext uri="{FF2B5EF4-FFF2-40B4-BE49-F238E27FC236}">
                <a16:creationId xmlns:a16="http://schemas.microsoft.com/office/drawing/2014/main" id="{CCA2435C-FA57-47D7-9E56-97A4B61472AF}"/>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F2950457-613A-4710-A53E-1EE9E52C9789}"/>
              </a:ext>
            </a:extLst>
          </p:cNvPr>
          <p:cNvSpPr txBox="1">
            <a:spLocks noChangeArrowheads="1"/>
          </p:cNvSpPr>
          <p:nvPr/>
        </p:nvSpPr>
        <p:spPr bwMode="auto">
          <a:xfrm>
            <a:off x="1427163" y="979488"/>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Đối tượng trước tiên phải tập trung bồi dưỡng</a:t>
            </a:r>
          </a:p>
          <a:p>
            <a:pPr algn="ctr"/>
            <a:r>
              <a:rPr lang="en-US" altLang="en-US" sz="2400"/>
              <a:t>nâng cao kiến thức, kinh nghiệm, kết hợp phát triển</a:t>
            </a:r>
          </a:p>
          <a:p>
            <a:pPr algn="ctr"/>
            <a:r>
              <a:rPr lang="en-US" altLang="en-US" sz="2400"/>
              <a:t>KTXH với </a:t>
            </a:r>
            <a:r>
              <a:rPr lang="fr-FR" altLang="en-US" sz="2400"/>
              <a:t>QP&amp;AN </a:t>
            </a:r>
            <a:r>
              <a:rPr lang="en-US" altLang="en-US" sz="2400"/>
              <a:t>là đội ngũ cán bộ:</a:t>
            </a:r>
          </a:p>
        </p:txBody>
      </p:sp>
      <p:sp>
        <p:nvSpPr>
          <p:cNvPr id="65541" name="AutoShape 5">
            <a:extLst>
              <a:ext uri="{FF2B5EF4-FFF2-40B4-BE49-F238E27FC236}">
                <a16:creationId xmlns:a16="http://schemas.microsoft.com/office/drawing/2014/main" id="{50F5A793-5316-4990-9026-1FC16C2609AC}"/>
              </a:ext>
            </a:extLst>
          </p:cNvPr>
          <p:cNvSpPr>
            <a:spLocks noChangeArrowheads="1"/>
          </p:cNvSpPr>
          <p:nvPr/>
        </p:nvSpPr>
        <p:spPr bwMode="auto">
          <a:xfrm>
            <a:off x="228600" y="4216400"/>
            <a:ext cx="4191000" cy="15748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Chủ</a:t>
            </a:r>
            <a:r>
              <a:rPr lang="en-US" sz="2400" dirty="0">
                <a:solidFill>
                  <a:schemeClr val="tx1"/>
                </a:solidFill>
              </a:rPr>
              <a:t> </a:t>
            </a:r>
            <a:r>
              <a:rPr lang="en-US" sz="2400" dirty="0" err="1">
                <a:solidFill>
                  <a:schemeClr val="tx1"/>
                </a:solidFill>
              </a:rPr>
              <a:t>trì</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bộ</a:t>
            </a:r>
            <a:r>
              <a:rPr lang="en-US" sz="2400" dirty="0">
                <a:solidFill>
                  <a:schemeClr val="tx1"/>
                </a:solidFill>
              </a:rPr>
              <a:t>,</a:t>
            </a:r>
          </a:p>
          <a:p>
            <a:pPr algn="ctr">
              <a:defRPr/>
            </a:pPr>
            <a:r>
              <a:rPr lang="en-US" sz="2400" dirty="0">
                <a:solidFill>
                  <a:schemeClr val="tx1"/>
                </a:solidFill>
              </a:rPr>
              <a:t> </a:t>
            </a:r>
            <a:r>
              <a:rPr lang="en-US" sz="2400" dirty="0" err="1">
                <a:solidFill>
                  <a:schemeClr val="tx1"/>
                </a:solidFill>
              </a:rPr>
              <a:t>ngành</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thể</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trung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ương</a:t>
            </a:r>
            <a:r>
              <a:rPr lang="en-US" sz="2400" dirty="0">
                <a:solidFill>
                  <a:schemeClr val="tx1"/>
                </a:solidFill>
              </a:rPr>
              <a:t> </a:t>
            </a:r>
            <a:r>
              <a:rPr lang="en-US" sz="2400" dirty="0" err="1">
                <a:solidFill>
                  <a:schemeClr val="tx1"/>
                </a:solidFill>
              </a:rPr>
              <a:t>đế</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sở</a:t>
            </a:r>
            <a:endParaRPr lang="en-US" sz="2400" dirty="0">
              <a:solidFill>
                <a:schemeClr val="tx1"/>
              </a:solidFill>
            </a:endParaRPr>
          </a:p>
        </p:txBody>
      </p:sp>
      <p:sp>
        <p:nvSpPr>
          <p:cNvPr id="65549" name="AutoShape 13">
            <a:extLst>
              <a:ext uri="{FF2B5EF4-FFF2-40B4-BE49-F238E27FC236}">
                <a16:creationId xmlns:a16="http://schemas.microsoft.com/office/drawing/2014/main" id="{568F0253-A2A8-4BC1-887F-FC8F2DF39B94}"/>
              </a:ext>
            </a:extLst>
          </p:cNvPr>
          <p:cNvSpPr>
            <a:spLocks noChangeArrowheads="1"/>
          </p:cNvSpPr>
          <p:nvPr/>
        </p:nvSpPr>
        <p:spPr bwMode="auto">
          <a:xfrm>
            <a:off x="228600" y="2305050"/>
            <a:ext cx="4191000" cy="15811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Cấp</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phường</a:t>
            </a:r>
            <a:r>
              <a:rPr lang="en-US" sz="2400" dirty="0">
                <a:solidFill>
                  <a:schemeClr val="tx1"/>
                </a:solidFill>
              </a:rPr>
              <a:t> </a:t>
            </a:r>
            <a:r>
              <a:rPr lang="en-US" sz="2400" dirty="0" err="1">
                <a:solidFill>
                  <a:schemeClr val="tx1"/>
                </a:solidFill>
              </a:rPr>
              <a:t>đến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huyện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tương</a:t>
            </a:r>
            <a:r>
              <a:rPr lang="en-US" sz="2400" dirty="0">
                <a:solidFill>
                  <a:schemeClr val="tx1"/>
                </a:solidFill>
              </a:rPr>
              <a:t> </a:t>
            </a:r>
            <a:r>
              <a:rPr lang="en-US" sz="2400" dirty="0" err="1">
                <a:solidFill>
                  <a:schemeClr val="tx1"/>
                </a:solidFill>
              </a:rPr>
              <a:t>đương</a:t>
            </a:r>
            <a:endParaRPr lang="en-US" sz="2400" dirty="0">
              <a:solidFill>
                <a:schemeClr val="tx1"/>
              </a:solidFill>
            </a:endParaRPr>
          </a:p>
          <a:p>
            <a:pPr algn="ctr">
              <a:defRPr/>
            </a:pPr>
            <a:r>
              <a:rPr lang="en-US" sz="2400" dirty="0">
                <a:solidFill>
                  <a:schemeClr val="tx1"/>
                </a:solidFill>
              </a:rPr>
              <a:t> ở </a:t>
            </a:r>
            <a:r>
              <a:rPr lang="en-US" sz="2400" dirty="0" err="1">
                <a:solidFill>
                  <a:schemeClr val="tx1"/>
                </a:solidFill>
              </a:rPr>
              <a:t>các</a:t>
            </a:r>
            <a:r>
              <a:rPr lang="en-US" sz="2400" dirty="0">
                <a:solidFill>
                  <a:schemeClr val="tx1"/>
                </a:solidFill>
              </a:rPr>
              <a:t> </a:t>
            </a:r>
            <a:r>
              <a:rPr lang="en-US" sz="2400" dirty="0" err="1">
                <a:solidFill>
                  <a:schemeClr val="tx1"/>
                </a:solidFill>
              </a:rPr>
              <a:t>tỉnh</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phố</a:t>
            </a:r>
            <a:endParaRPr lang="vi-VN" sz="2400" b="1" dirty="0">
              <a:solidFill>
                <a:schemeClr val="tx1"/>
              </a:solidFill>
            </a:endParaRPr>
          </a:p>
        </p:txBody>
      </p:sp>
      <p:sp>
        <p:nvSpPr>
          <p:cNvPr id="27" name="AutoShape 13">
            <a:extLst>
              <a:ext uri="{FF2B5EF4-FFF2-40B4-BE49-F238E27FC236}">
                <a16:creationId xmlns:a16="http://schemas.microsoft.com/office/drawing/2014/main" id="{C209F8A7-567D-4DEB-B78D-24A26B63F436}"/>
              </a:ext>
            </a:extLst>
          </p:cNvPr>
          <p:cNvSpPr>
            <a:spLocks noChangeArrowheads="1"/>
          </p:cNvSpPr>
          <p:nvPr/>
        </p:nvSpPr>
        <p:spPr bwMode="auto">
          <a:xfrm>
            <a:off x="4724400" y="2324100"/>
            <a:ext cx="4191000" cy="15621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Cấp</a:t>
            </a:r>
            <a:r>
              <a:rPr lang="en-US" sz="2400" dirty="0">
                <a:solidFill>
                  <a:schemeClr val="tx1"/>
                </a:solidFill>
              </a:rPr>
              <a:t> </a:t>
            </a:r>
            <a:r>
              <a:rPr lang="en-US" sz="2400" dirty="0" err="1">
                <a:solidFill>
                  <a:schemeClr val="tx1"/>
                </a:solidFill>
              </a:rPr>
              <a:t>tỉnh</a:t>
            </a:r>
            <a:r>
              <a:rPr lang="en-US" sz="2400" dirty="0">
                <a:solidFill>
                  <a:schemeClr val="tx1"/>
                </a:solidFill>
              </a:rPr>
              <a:t>, </a:t>
            </a:r>
            <a:r>
              <a:rPr lang="en-US" sz="2400" dirty="0" err="1">
                <a:solidFill>
                  <a:schemeClr val="tx1"/>
                </a:solidFill>
              </a:rPr>
              <a:t>bộ</a:t>
            </a:r>
            <a:r>
              <a:rPr lang="en-US" sz="2400" dirty="0">
                <a:solidFill>
                  <a:schemeClr val="tx1"/>
                </a:solidFill>
              </a:rPr>
              <a:t>, </a:t>
            </a:r>
            <a:r>
              <a:rPr lang="en-US" sz="2400" dirty="0" err="1">
                <a:solidFill>
                  <a:schemeClr val="tx1"/>
                </a:solidFill>
              </a:rPr>
              <a:t>ngành</a:t>
            </a:r>
            <a:r>
              <a:rPr lang="en-US" sz="2400" dirty="0">
                <a:solidFill>
                  <a:schemeClr val="tx1"/>
                </a:solidFill>
              </a:rPr>
              <a:t> </a:t>
            </a:r>
            <a:r>
              <a:rPr lang="en-US" sz="2400" dirty="0" err="1">
                <a:solidFill>
                  <a:schemeClr val="tx1"/>
                </a:solidFill>
              </a:rPr>
              <a:t>và</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tương</a:t>
            </a:r>
            <a:r>
              <a:rPr lang="en-US" sz="2400" dirty="0">
                <a:solidFill>
                  <a:schemeClr val="tx1"/>
                </a:solidFill>
              </a:rPr>
              <a:t> </a:t>
            </a:r>
            <a:r>
              <a:rPr lang="en-US" sz="2400" dirty="0" err="1">
                <a:solidFill>
                  <a:schemeClr val="tx1"/>
                </a:solidFill>
              </a:rPr>
              <a:t>đương</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trung</a:t>
            </a:r>
            <a:r>
              <a:rPr lang="en-US" sz="2400" dirty="0">
                <a:solidFill>
                  <a:schemeClr val="tx1"/>
                </a:solidFill>
              </a:rPr>
              <a:t> </a:t>
            </a:r>
            <a:r>
              <a:rPr lang="en-US" sz="2400" dirty="0" err="1">
                <a:solidFill>
                  <a:schemeClr val="tx1"/>
                </a:solidFill>
              </a:rPr>
              <a:t>ương</a:t>
            </a:r>
            <a:r>
              <a:rPr lang="en-US" sz="2400" dirty="0">
                <a:solidFill>
                  <a:schemeClr val="tx1"/>
                </a:solidFill>
              </a:rPr>
              <a:t> </a:t>
            </a:r>
          </a:p>
          <a:p>
            <a:pPr algn="ctr">
              <a:defRPr/>
            </a:pPr>
            <a:r>
              <a:rPr lang="en-US" sz="2400" dirty="0" err="1">
                <a:solidFill>
                  <a:schemeClr val="tx1"/>
                </a:solidFill>
              </a:rPr>
              <a:t>đến</a:t>
            </a:r>
            <a:r>
              <a:rPr lang="en-US" sz="2400" dirty="0">
                <a:solidFill>
                  <a:schemeClr val="tx1"/>
                </a:solidFill>
              </a:rPr>
              <a:t> </a:t>
            </a:r>
            <a:r>
              <a:rPr lang="en-US" sz="2400" dirty="0" err="1">
                <a:solidFill>
                  <a:schemeClr val="tx1"/>
                </a:solidFill>
              </a:rPr>
              <a:t>địa</a:t>
            </a:r>
            <a:r>
              <a:rPr lang="en-US" sz="2400" dirty="0">
                <a:solidFill>
                  <a:schemeClr val="tx1"/>
                </a:solidFill>
              </a:rPr>
              <a:t> </a:t>
            </a:r>
            <a:r>
              <a:rPr lang="en-US" sz="2400" dirty="0" err="1">
                <a:solidFill>
                  <a:schemeClr val="tx1"/>
                </a:solidFill>
              </a:rPr>
              <a:t>phương</a:t>
            </a:r>
            <a:endParaRPr lang="vi-VN" sz="2400" b="1" dirty="0">
              <a:solidFill>
                <a:schemeClr val="tx1"/>
              </a:solidFill>
            </a:endParaRPr>
          </a:p>
        </p:txBody>
      </p:sp>
      <p:sp>
        <p:nvSpPr>
          <p:cNvPr id="28" name="AutoShape 13">
            <a:extLst>
              <a:ext uri="{FF2B5EF4-FFF2-40B4-BE49-F238E27FC236}">
                <a16:creationId xmlns:a16="http://schemas.microsoft.com/office/drawing/2014/main" id="{E916316C-D31D-4E79-9923-F0DF14CD60DC}"/>
              </a:ext>
            </a:extLst>
          </p:cNvPr>
          <p:cNvSpPr>
            <a:spLocks noChangeArrowheads="1"/>
          </p:cNvSpPr>
          <p:nvPr/>
        </p:nvSpPr>
        <p:spPr bwMode="auto">
          <a:xfrm>
            <a:off x="4724400" y="4216400"/>
            <a:ext cx="4191000" cy="15621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Giảng</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chức</a:t>
            </a:r>
            <a:r>
              <a:rPr lang="en-US" sz="2400" dirty="0">
                <a:solidFill>
                  <a:schemeClr val="tx1"/>
                </a:solidFill>
              </a:rPr>
              <a:t>,</a:t>
            </a:r>
          </a:p>
          <a:p>
            <a:pPr algn="ctr">
              <a:defRPr/>
            </a:pP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hệ</a:t>
            </a:r>
            <a:r>
              <a:rPr lang="en-US" sz="2400" dirty="0">
                <a:solidFill>
                  <a:schemeClr val="tx1"/>
                </a:solidFill>
              </a:rPr>
              <a:t> </a:t>
            </a:r>
          </a:p>
          <a:p>
            <a:pPr algn="ctr">
              <a:defRPr/>
            </a:pPr>
            <a:r>
              <a:rPr lang="en-US" sz="2400" dirty="0" err="1">
                <a:solidFill>
                  <a:schemeClr val="tx1"/>
                </a:solidFill>
              </a:rPr>
              <a:t>thống</a:t>
            </a:r>
            <a:r>
              <a:rPr lang="en-US" sz="2400" dirty="0">
                <a:solidFill>
                  <a:schemeClr val="tx1"/>
                </a:solidFill>
              </a:rPr>
              <a:t> </a:t>
            </a:r>
            <a:r>
              <a:rPr lang="en-US" sz="2400" dirty="0" err="1">
                <a:solidFill>
                  <a:schemeClr val="tx1"/>
                </a:solidFill>
              </a:rPr>
              <a:t>nhà</a:t>
            </a:r>
            <a:r>
              <a:rPr lang="en-US" sz="2400" dirty="0">
                <a:solidFill>
                  <a:schemeClr val="tx1"/>
                </a:solidFill>
              </a:rPr>
              <a:t> </a:t>
            </a:r>
            <a:r>
              <a:rPr lang="en-US" sz="2400" dirty="0" err="1">
                <a:solidFill>
                  <a:schemeClr val="tx1"/>
                </a:solidFill>
              </a:rPr>
              <a:t>trường</a:t>
            </a:r>
            <a:endParaRPr lang="vi-VN" sz="2400" b="1" dirty="0">
              <a:solidFill>
                <a:schemeClr val="tx1"/>
              </a:solidFill>
            </a:endParaRPr>
          </a:p>
        </p:txBody>
      </p:sp>
      <p:sp>
        <p:nvSpPr>
          <p:cNvPr id="30" name="Rectangle: Rounded Corners 29">
            <a:extLst>
              <a:ext uri="{FF2B5EF4-FFF2-40B4-BE49-F238E27FC236}">
                <a16:creationId xmlns:a16="http://schemas.microsoft.com/office/drawing/2014/main" id="{21129064-2496-4307-8850-DAD2799138D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1F8C8A5-A509-42A3-B8B2-899372CBD6FB}"/>
              </a:ext>
            </a:extLst>
          </p:cNvPr>
          <p:cNvSpPr txBox="1">
            <a:spLocks noChangeArrowheads="1"/>
          </p:cNvSpPr>
          <p:nvPr/>
        </p:nvSpPr>
        <p:spPr bwMode="auto">
          <a:xfrm>
            <a:off x="1295400" y="1000125"/>
            <a:ext cx="78486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a:t>Để thực hiện tốt việc kết hợp phát triển KTXH với</a:t>
            </a:r>
          </a:p>
          <a:p>
            <a:pPr algn="ctr"/>
            <a:r>
              <a:rPr lang="en-US" altLang="en-US" sz="2300"/>
              <a:t>tăng cường, củng cố QP&amp;AN cần quán triệt và thực hiện</a:t>
            </a:r>
          </a:p>
          <a:p>
            <a:pPr algn="ctr"/>
            <a:r>
              <a:rPr lang="en-US" altLang="en-US" sz="2300"/>
              <a:t>đồng bộ các giải pháp, trong đó phải quán triệt sâu sắc:</a:t>
            </a:r>
          </a:p>
        </p:txBody>
      </p:sp>
      <p:sp>
        <p:nvSpPr>
          <p:cNvPr id="65541" name="AutoShape 5">
            <a:extLst>
              <a:ext uri="{FF2B5EF4-FFF2-40B4-BE49-F238E27FC236}">
                <a16:creationId xmlns:a16="http://schemas.microsoft.com/office/drawing/2014/main" id="{6913A20F-F079-459E-923F-7E84EE6A5FB1}"/>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Hai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endParaRPr lang="en-US" sz="2400" dirty="0">
              <a:latin typeface="Arial" charset="0"/>
            </a:endParaRPr>
          </a:p>
          <a:p>
            <a:pPr algn="ctr">
              <a:defRPr/>
            </a:pP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cách</a:t>
            </a:r>
            <a:r>
              <a:rPr lang="en-US" sz="2400" dirty="0">
                <a:latin typeface="Arial" charset="0"/>
              </a:rPr>
              <a:t> </a:t>
            </a:r>
            <a:r>
              <a:rPr lang="en-US" sz="2400" dirty="0" err="1">
                <a:latin typeface="Arial" charset="0"/>
              </a:rPr>
              <a:t>mạng</a:t>
            </a:r>
            <a:r>
              <a:rPr lang="en-US" sz="2400" dirty="0">
                <a:latin typeface="Arial" charset="0"/>
              </a:rPr>
              <a:t> </a:t>
            </a:r>
            <a:r>
              <a:rPr lang="en-US" sz="2400" dirty="0" err="1">
                <a:latin typeface="Arial" charset="0"/>
              </a:rPr>
              <a:t>Việt</a:t>
            </a:r>
            <a:r>
              <a:rPr lang="en-US" sz="2400" dirty="0">
                <a:latin typeface="Arial" charset="0"/>
              </a:rPr>
              <a:t> Nam </a:t>
            </a:r>
          </a:p>
          <a:p>
            <a:pPr algn="ctr">
              <a:defRPr/>
            </a:pPr>
            <a:r>
              <a:rPr lang="en-US" sz="2400" dirty="0" err="1">
                <a:latin typeface="Arial" charset="0"/>
              </a:rPr>
              <a:t>cho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9" name="AutoShape 13">
            <a:extLst>
              <a:ext uri="{FF2B5EF4-FFF2-40B4-BE49-F238E27FC236}">
                <a16:creationId xmlns:a16="http://schemas.microsoft.com/office/drawing/2014/main" id="{8FC5BFE7-F990-4DF6-9652-E67E0EC19D1F}"/>
              </a:ext>
            </a:extLst>
          </p:cNvPr>
          <p:cNvSpPr>
            <a:spLocks noChangeArrowheads="1"/>
          </p:cNvSpPr>
          <p:nvPr/>
        </p:nvSpPr>
        <p:spPr bwMode="auto">
          <a:xfrm>
            <a:off x="4648200" y="4210050"/>
            <a:ext cx="42672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Việt</a:t>
            </a:r>
            <a:r>
              <a:rPr lang="en-US" sz="2400" dirty="0">
                <a:latin typeface="Arial" charset="0"/>
              </a:rPr>
              <a:t> Nam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nghĩa</a:t>
            </a:r>
            <a:endParaRPr lang="en-US" alt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BDC49A00-6697-4C54-9FEF-C310E7884F0C}"/>
              </a:ext>
            </a:extLst>
          </p:cNvPr>
          <p:cNvSpPr>
            <a:spLocks noChangeArrowheads="1"/>
          </p:cNvSpPr>
          <p:nvPr/>
        </p:nvSpPr>
        <p:spPr bwMode="auto">
          <a:xfrm>
            <a:off x="4648200" y="2316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Tính</a:t>
            </a:r>
            <a:r>
              <a:rPr lang="en-US" sz="2400" dirty="0">
                <a:latin typeface="Arial" charset="0"/>
              </a:rPr>
              <a:t> </a:t>
            </a:r>
            <a:r>
              <a:rPr lang="en-US" sz="2400" dirty="0" err="1">
                <a:latin typeface="Arial" charset="0"/>
              </a:rPr>
              <a:t>tất</a:t>
            </a:r>
            <a:r>
              <a:rPr lang="en-US" sz="2400" dirty="0">
                <a:latin typeface="Arial" charset="0"/>
              </a:rPr>
              <a:t> </a:t>
            </a:r>
            <a:r>
              <a:rPr lang="en-US" sz="2400" dirty="0" err="1">
                <a:latin typeface="Arial" charset="0"/>
              </a:rPr>
              <a:t>yếu</a:t>
            </a:r>
            <a:r>
              <a:rPr lang="en-US" sz="2400" dirty="0">
                <a:latin typeface="Arial" charset="0"/>
              </a:rPr>
              <a:t> </a:t>
            </a:r>
            <a:r>
              <a:rPr lang="en-US" sz="2400" dirty="0" err="1">
                <a:latin typeface="Arial" charset="0"/>
              </a:rPr>
              <a:t>khách</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việc</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eaLnBrk="1" hangingPunct="1">
              <a:defRPr/>
            </a:pPr>
            <a:r>
              <a:rPr lang="en-US" sz="2400" dirty="0" err="1">
                <a:latin typeface="Arial" charset="0"/>
              </a:rPr>
              <a:t>với</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vi-VN" sz="2400" b="1" dirty="0">
              <a:latin typeface="Arial" charset="0"/>
            </a:endParaRPr>
          </a:p>
        </p:txBody>
      </p:sp>
      <p:sp>
        <p:nvSpPr>
          <p:cNvPr id="28" name="AutoShape 13">
            <a:extLst>
              <a:ext uri="{FF2B5EF4-FFF2-40B4-BE49-F238E27FC236}">
                <a16:creationId xmlns:a16="http://schemas.microsoft.com/office/drawing/2014/main" id="{A4D681FA-B2FE-4E13-A4FA-32D10F41917C}"/>
              </a:ext>
            </a:extLst>
          </p:cNvPr>
          <p:cNvSpPr>
            <a:spLocks noChangeArrowheads="1"/>
          </p:cNvSpPr>
          <p:nvPr/>
        </p:nvSpPr>
        <p:spPr bwMode="auto">
          <a:xfrm>
            <a:off x="228600" y="4210050"/>
            <a:ext cx="4008438"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Đường</a:t>
            </a:r>
            <a:r>
              <a:rPr lang="en-US" sz="2400" dirty="0">
                <a:latin typeface="Arial" charset="0"/>
              </a:rPr>
              <a:t> </a:t>
            </a:r>
            <a:r>
              <a:rPr lang="en-US" sz="2400" dirty="0" err="1">
                <a:latin typeface="Arial" charset="0"/>
              </a:rPr>
              <a:t>lối</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a:t>
            </a:r>
          </a:p>
          <a:p>
            <a:pPr algn="ctr" eaLnBrk="1" hangingPunct="1">
              <a:defRPr/>
            </a:pP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Đảng</a:t>
            </a:r>
            <a:r>
              <a:rPr lang="en-US" sz="2400" dirty="0">
                <a:latin typeface="Arial" charset="0"/>
              </a:rPr>
              <a:t> </a:t>
            </a:r>
            <a:r>
              <a:rPr lang="en-US" sz="2400" dirty="0" err="1">
                <a:latin typeface="Arial" charset="0"/>
              </a:rPr>
              <a:t>Cộng</a:t>
            </a:r>
            <a:r>
              <a:rPr lang="en-US" sz="2400" dirty="0">
                <a:latin typeface="Arial" charset="0"/>
              </a:rPr>
              <a:t> </a:t>
            </a:r>
            <a:r>
              <a:rPr lang="en-US" sz="2400" dirty="0" err="1">
                <a:latin typeface="Arial" charset="0"/>
              </a:rPr>
              <a:t>sản</a:t>
            </a:r>
            <a:r>
              <a:rPr lang="en-US" sz="2400" dirty="0">
                <a:latin typeface="Arial" charset="0"/>
              </a:rPr>
              <a:t> </a:t>
            </a:r>
          </a:p>
          <a:p>
            <a:pPr algn="ctr" eaLnBrk="1" hangingPunct="1">
              <a:defRPr/>
            </a:pPr>
            <a:r>
              <a:rPr lang="en-US" sz="2400" dirty="0" err="1">
                <a:latin typeface="Arial" charset="0"/>
              </a:rPr>
              <a:t>Việt</a:t>
            </a:r>
            <a:r>
              <a:rPr lang="en-US" sz="2400" dirty="0">
                <a:latin typeface="Arial" charset="0"/>
              </a:rPr>
              <a:t> Nam</a:t>
            </a:r>
            <a:endParaRPr lang="vi-VN" sz="2400" b="1" dirty="0">
              <a:latin typeface="Arial" charset="0"/>
            </a:endParaRPr>
          </a:p>
        </p:txBody>
      </p:sp>
      <p:sp>
        <p:nvSpPr>
          <p:cNvPr id="30" name="Rectangle: Rounded Corners 29">
            <a:extLst>
              <a:ext uri="{FF2B5EF4-FFF2-40B4-BE49-F238E27FC236}">
                <a16:creationId xmlns:a16="http://schemas.microsoft.com/office/drawing/2014/main" id="{C7C185F1-9F64-450F-9D99-2C01050D3053}"/>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1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35D97F1-A409-405A-BA93-1797EB7F9A0F}"/>
              </a:ext>
            </a:extLst>
          </p:cNvPr>
          <p:cNvSpPr txBox="1">
            <a:spLocks noChangeArrowheads="1"/>
          </p:cNvSpPr>
          <p:nvPr/>
        </p:nvSpPr>
        <p:spPr bwMode="auto">
          <a:xfrm>
            <a:off x="1471613" y="1082675"/>
            <a:ext cx="7239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a:t>Đối với một quốc gia,</a:t>
            </a:r>
            <a:endParaRPr lang="vi-VN" altLang="en-US" sz="3000"/>
          </a:p>
          <a:p>
            <a:pPr algn="ctr"/>
            <a:r>
              <a:rPr lang="fr-FR" altLang="en-US" sz="3000"/>
              <a:t>hoạt động kinh tế là:</a:t>
            </a:r>
            <a:endParaRPr lang="en-US" altLang="en-US" sz="3000"/>
          </a:p>
        </p:txBody>
      </p:sp>
      <p:sp>
        <p:nvSpPr>
          <p:cNvPr id="65541" name="AutoShape 5">
            <a:extLst>
              <a:ext uri="{FF2B5EF4-FFF2-40B4-BE49-F238E27FC236}">
                <a16:creationId xmlns:a16="http://schemas.microsoft.com/office/drawing/2014/main" id="{E4683D99-4A81-4678-B97A-97B34740E0E7}"/>
              </a:ext>
            </a:extLst>
          </p:cNvPr>
          <p:cNvSpPr>
            <a:spLocks noChangeArrowheads="1"/>
          </p:cNvSpPr>
          <p:nvPr/>
        </p:nvSpPr>
        <p:spPr bwMode="auto">
          <a:xfrm>
            <a:off x="4659313" y="4211638"/>
            <a:ext cx="4256087" cy="15636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vi-VN" altLang="en-US" sz="2300" dirty="0">
                <a:latin typeface="Arial" charset="0"/>
              </a:rPr>
              <a:t>D. </a:t>
            </a:r>
            <a:r>
              <a:rPr lang="fr-FR" altLang="en-US" sz="2300" dirty="0" err="1">
                <a:latin typeface="Arial" charset="0"/>
              </a:rPr>
              <a:t>Hoạt</a:t>
            </a:r>
            <a:r>
              <a:rPr lang="fr-FR" altLang="en-US" sz="2300" dirty="0">
                <a:latin typeface="Arial" charset="0"/>
              </a:rPr>
              <a:t> </a:t>
            </a:r>
            <a:r>
              <a:rPr lang="fr-FR" altLang="en-US" sz="2300" dirty="0" err="1">
                <a:latin typeface="Arial" charset="0"/>
              </a:rPr>
              <a:t>động</a:t>
            </a:r>
            <a:r>
              <a:rPr lang="fr-FR" altLang="en-US" sz="2300" dirty="0">
                <a:latin typeface="Arial" charset="0"/>
              </a:rPr>
              <a:t> </a:t>
            </a:r>
            <a:r>
              <a:rPr lang="vi-VN" altLang="en-US" sz="2300" dirty="0">
                <a:latin typeface="Arial" charset="0"/>
              </a:rPr>
              <a:t>cơ bản, </a:t>
            </a:r>
            <a:endParaRPr lang="en-US" altLang="en-US" sz="2300" dirty="0">
              <a:latin typeface="Arial" charset="0"/>
            </a:endParaRPr>
          </a:p>
          <a:p>
            <a:pPr algn="ctr">
              <a:spcBef>
                <a:spcPts val="0"/>
              </a:spcBef>
              <a:defRPr/>
            </a:pPr>
            <a:r>
              <a:rPr lang="vi-VN" altLang="en-US" sz="2300" dirty="0">
                <a:latin typeface="Arial" charset="0"/>
              </a:rPr>
              <a:t>thường</a:t>
            </a:r>
            <a:r>
              <a:rPr lang="en-US" altLang="en-US" sz="2300" dirty="0">
                <a:latin typeface="Arial" charset="0"/>
              </a:rPr>
              <a:t> </a:t>
            </a:r>
            <a:r>
              <a:rPr lang="vi-VN" altLang="en-US" sz="2300" dirty="0">
                <a:latin typeface="Arial" charset="0"/>
              </a:rPr>
              <a:t>xuyên, gắn liền với</a:t>
            </a:r>
            <a:endParaRPr lang="en-US" altLang="en-US" sz="2300" dirty="0">
              <a:latin typeface="Arial" charset="0"/>
            </a:endParaRPr>
          </a:p>
          <a:p>
            <a:pPr algn="ctr">
              <a:spcBef>
                <a:spcPts val="0"/>
              </a:spcBef>
              <a:defRPr/>
            </a:pPr>
            <a:r>
              <a:rPr lang="vi-VN" altLang="en-US" sz="2300" dirty="0">
                <a:latin typeface="Arial" charset="0"/>
              </a:rPr>
              <a:t> sự</a:t>
            </a:r>
            <a:r>
              <a:rPr lang="en-US" altLang="en-US" sz="2300" dirty="0">
                <a:latin typeface="Arial" charset="0"/>
              </a:rPr>
              <a:t> </a:t>
            </a:r>
            <a:r>
              <a:rPr lang="vi-VN" altLang="en-US" sz="2300" dirty="0">
                <a:latin typeface="Arial" charset="0"/>
              </a:rPr>
              <a:t>tồn tại và phát triển</a:t>
            </a:r>
            <a:endParaRPr lang="en-US" altLang="en-US" sz="2300" dirty="0">
              <a:latin typeface="Arial" charset="0"/>
            </a:endParaRPr>
          </a:p>
        </p:txBody>
      </p:sp>
      <p:sp>
        <p:nvSpPr>
          <p:cNvPr id="65545" name="AutoShape 9">
            <a:extLst>
              <a:ext uri="{FF2B5EF4-FFF2-40B4-BE49-F238E27FC236}">
                <a16:creationId xmlns:a16="http://schemas.microsoft.com/office/drawing/2014/main" id="{CE1FB1DD-55E2-4147-B765-D094816DC7AB}"/>
              </a:ext>
            </a:extLst>
          </p:cNvPr>
          <p:cNvSpPr>
            <a:spLocks noChangeArrowheads="1"/>
          </p:cNvSpPr>
          <p:nvPr/>
        </p:nvSpPr>
        <p:spPr bwMode="auto">
          <a:xfrm>
            <a:off x="228600" y="4210050"/>
            <a:ext cx="41910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vi-VN" altLang="en-US" sz="2300" dirty="0">
                <a:latin typeface="Arial" charset="0"/>
              </a:rPr>
              <a:t>C. </a:t>
            </a:r>
            <a:r>
              <a:rPr lang="fr-FR" sz="2300" dirty="0" err="1">
                <a:latin typeface="Arial" charset="0"/>
              </a:rPr>
              <a:t>Hoạt</a:t>
            </a:r>
            <a:r>
              <a:rPr lang="fr-FR" sz="2300" dirty="0">
                <a:latin typeface="Arial" charset="0"/>
              </a:rPr>
              <a:t> </a:t>
            </a:r>
            <a:r>
              <a:rPr lang="fr-FR" sz="2300" dirty="0" err="1">
                <a:latin typeface="Arial" charset="0"/>
              </a:rPr>
              <a:t>động</a:t>
            </a:r>
            <a:r>
              <a:rPr lang="fr-FR" sz="2300" dirty="0">
                <a:latin typeface="Arial" charset="0"/>
              </a:rPr>
              <a:t> </a:t>
            </a:r>
            <a:r>
              <a:rPr lang="fr-FR" sz="2300" dirty="0" err="1">
                <a:latin typeface="Arial" charset="0"/>
              </a:rPr>
              <a:t>quan</a:t>
            </a:r>
            <a:r>
              <a:rPr lang="fr-FR" sz="2300" dirty="0">
                <a:latin typeface="Arial" charset="0"/>
              </a:rPr>
              <a:t> </a:t>
            </a:r>
            <a:r>
              <a:rPr lang="fr-FR" sz="2300" dirty="0" err="1">
                <a:latin typeface="Arial" charset="0"/>
              </a:rPr>
              <a:t>trọng</a:t>
            </a:r>
            <a:r>
              <a:rPr lang="fr-FR" sz="2300" dirty="0">
                <a:latin typeface="Arial" charset="0"/>
              </a:rPr>
              <a:t> </a:t>
            </a:r>
            <a:endParaRPr lang="vi-VN" sz="2300" dirty="0">
              <a:latin typeface="Arial" charset="0"/>
            </a:endParaRPr>
          </a:p>
          <a:p>
            <a:pPr algn="ctr">
              <a:defRPr/>
            </a:pPr>
            <a:r>
              <a:rPr lang="fr-FR" sz="2300" dirty="0" err="1">
                <a:latin typeface="Arial" charset="0"/>
              </a:rPr>
              <a:t>không</a:t>
            </a:r>
            <a:r>
              <a:rPr lang="fr-FR" sz="2300" dirty="0">
                <a:latin typeface="Arial" charset="0"/>
              </a:rPr>
              <a:t> </a:t>
            </a:r>
            <a:r>
              <a:rPr lang="fr-FR" sz="2300" dirty="0" err="1">
                <a:latin typeface="Arial" charset="0"/>
              </a:rPr>
              <a:t>thể</a:t>
            </a:r>
            <a:r>
              <a:rPr lang="fr-FR" sz="2300" dirty="0">
                <a:latin typeface="Arial" charset="0"/>
              </a:rPr>
              <a:t> </a:t>
            </a:r>
            <a:r>
              <a:rPr lang="fr-FR" sz="2300" dirty="0" err="1">
                <a:latin typeface="Arial" charset="0"/>
              </a:rPr>
              <a:t>thiếu</a:t>
            </a:r>
            <a:r>
              <a:rPr lang="fr-FR" sz="2300" dirty="0">
                <a:latin typeface="Arial" charset="0"/>
              </a:rPr>
              <a:t> </a:t>
            </a:r>
            <a:r>
              <a:rPr lang="fr-FR" sz="2300" dirty="0" err="1">
                <a:latin typeface="Arial" charset="0"/>
              </a:rPr>
              <a:t>được</a:t>
            </a:r>
            <a:r>
              <a:rPr lang="fr-FR" sz="2300" dirty="0">
                <a:latin typeface="Arial" charset="0"/>
              </a:rPr>
              <a:t> </a:t>
            </a:r>
            <a:r>
              <a:rPr lang="fr-FR" sz="2300" dirty="0" err="1">
                <a:latin typeface="Arial" charset="0"/>
              </a:rPr>
              <a:t>trong</a:t>
            </a:r>
            <a:r>
              <a:rPr lang="fr-FR" sz="2300" dirty="0">
                <a:latin typeface="Arial" charset="0"/>
              </a:rPr>
              <a:t> </a:t>
            </a:r>
            <a:endParaRPr lang="vi-VN" sz="2300" dirty="0">
              <a:latin typeface="Arial" charset="0"/>
            </a:endParaRPr>
          </a:p>
          <a:p>
            <a:pPr algn="ctr">
              <a:defRPr/>
            </a:pPr>
            <a:r>
              <a:rPr lang="fr-FR" sz="2300" dirty="0" err="1">
                <a:latin typeface="Arial" charset="0"/>
              </a:rPr>
              <a:t>quá</a:t>
            </a:r>
            <a:r>
              <a:rPr lang="fr-FR" sz="2300" dirty="0">
                <a:latin typeface="Arial" charset="0"/>
              </a:rPr>
              <a:t> </a:t>
            </a:r>
            <a:r>
              <a:rPr lang="fr-FR" sz="2300" dirty="0" err="1">
                <a:latin typeface="Arial" charset="0"/>
              </a:rPr>
              <a:t>trình</a:t>
            </a:r>
            <a:r>
              <a:rPr lang="fr-FR" sz="2300" dirty="0">
                <a:latin typeface="Arial" charset="0"/>
              </a:rPr>
              <a:t> </a:t>
            </a:r>
            <a:r>
              <a:rPr lang="fr-FR" sz="2300" dirty="0" err="1">
                <a:latin typeface="Arial" charset="0"/>
              </a:rPr>
              <a:t>tồn</a:t>
            </a:r>
            <a:r>
              <a:rPr lang="fr-FR" sz="2300" dirty="0">
                <a:latin typeface="Arial" charset="0"/>
              </a:rPr>
              <a:t> tai</a:t>
            </a:r>
            <a:endParaRPr lang="vi-VN" sz="2300" dirty="0">
              <a:latin typeface="Arial" charset="0"/>
            </a:endParaRPr>
          </a:p>
        </p:txBody>
      </p:sp>
      <p:sp>
        <p:nvSpPr>
          <p:cNvPr id="27" name="AutoShape 9">
            <a:extLst>
              <a:ext uri="{FF2B5EF4-FFF2-40B4-BE49-F238E27FC236}">
                <a16:creationId xmlns:a16="http://schemas.microsoft.com/office/drawing/2014/main" id="{BABAF4C9-CD52-4EBA-A817-41E6C6848DE3}"/>
              </a:ext>
            </a:extLst>
          </p:cNvPr>
          <p:cNvSpPr>
            <a:spLocks noChangeArrowheads="1"/>
          </p:cNvSpPr>
          <p:nvPr/>
        </p:nvSpPr>
        <p:spPr bwMode="auto">
          <a:xfrm>
            <a:off x="4659313" y="2316163"/>
            <a:ext cx="4256087"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vi-VN" altLang="en-US" sz="2300" dirty="0">
                <a:latin typeface="Arial" charset="0"/>
              </a:rPr>
              <a:t>B. </a:t>
            </a:r>
            <a:r>
              <a:rPr lang="fr-FR" sz="2300" dirty="0" err="1">
                <a:latin typeface="Arial" charset="0"/>
              </a:rPr>
              <a:t>Hoạt</a:t>
            </a:r>
            <a:r>
              <a:rPr lang="fr-FR" sz="2300" dirty="0">
                <a:latin typeface="Arial" charset="0"/>
              </a:rPr>
              <a:t> </a:t>
            </a:r>
            <a:r>
              <a:rPr lang="fr-FR" sz="2300" dirty="0" err="1">
                <a:latin typeface="Arial" charset="0"/>
              </a:rPr>
              <a:t>động</a:t>
            </a:r>
            <a:r>
              <a:rPr lang="fr-FR" sz="2300" dirty="0">
                <a:latin typeface="Arial" charset="0"/>
              </a:rPr>
              <a:t> </a:t>
            </a:r>
            <a:r>
              <a:rPr lang="fr-FR" sz="2300" dirty="0" err="1">
                <a:latin typeface="Arial" charset="0"/>
              </a:rPr>
              <a:t>cơ</a:t>
            </a:r>
            <a:r>
              <a:rPr lang="fr-FR" sz="2300" dirty="0">
                <a:latin typeface="Arial" charset="0"/>
              </a:rPr>
              <a:t> </a:t>
            </a:r>
            <a:r>
              <a:rPr lang="fr-FR" sz="2300" dirty="0" err="1">
                <a:latin typeface="Arial" charset="0"/>
              </a:rPr>
              <a:t>bản</a:t>
            </a:r>
            <a:r>
              <a:rPr lang="fr-FR" sz="2300" dirty="0">
                <a:latin typeface="Arial" charset="0"/>
              </a:rPr>
              <a:t>, </a:t>
            </a:r>
            <a:endParaRPr lang="vi-VN" sz="2300" dirty="0">
              <a:latin typeface="Arial" charset="0"/>
            </a:endParaRPr>
          </a:p>
          <a:p>
            <a:pPr algn="ctr">
              <a:defRPr/>
            </a:pPr>
            <a:r>
              <a:rPr lang="fr-FR" sz="2300" dirty="0" err="1">
                <a:latin typeface="Arial" charset="0"/>
              </a:rPr>
              <a:t>thường</a:t>
            </a:r>
            <a:r>
              <a:rPr lang="fr-FR" sz="2300" dirty="0">
                <a:latin typeface="Arial" charset="0"/>
              </a:rPr>
              <a:t> </a:t>
            </a:r>
            <a:r>
              <a:rPr lang="fr-FR" sz="2300" dirty="0" err="1">
                <a:latin typeface="Arial" charset="0"/>
              </a:rPr>
              <a:t>xuyên</a:t>
            </a:r>
            <a:r>
              <a:rPr lang="fr-FR" sz="2300" dirty="0">
                <a:latin typeface="Arial" charset="0"/>
              </a:rPr>
              <a:t>, </a:t>
            </a:r>
            <a:r>
              <a:rPr lang="vi-VN" sz="2300" dirty="0">
                <a:latin typeface="Arial" charset="0"/>
              </a:rPr>
              <a:t>quyết định tất </a:t>
            </a:r>
          </a:p>
          <a:p>
            <a:pPr algn="ctr">
              <a:defRPr/>
            </a:pPr>
            <a:r>
              <a:rPr lang="vi-VN" sz="2300" dirty="0">
                <a:latin typeface="Arial" charset="0"/>
              </a:rPr>
              <a:t>cả mọi hoạt động khác</a:t>
            </a:r>
          </a:p>
        </p:txBody>
      </p:sp>
      <p:sp>
        <p:nvSpPr>
          <p:cNvPr id="28" name="AutoShape 9">
            <a:extLst>
              <a:ext uri="{FF2B5EF4-FFF2-40B4-BE49-F238E27FC236}">
                <a16:creationId xmlns:a16="http://schemas.microsoft.com/office/drawing/2014/main" id="{F770B0AE-830D-4AA1-BB96-5EEC836E0D93}"/>
              </a:ext>
            </a:extLst>
          </p:cNvPr>
          <p:cNvSpPr>
            <a:spLocks noChangeArrowheads="1"/>
          </p:cNvSpPr>
          <p:nvPr/>
        </p:nvSpPr>
        <p:spPr bwMode="auto">
          <a:xfrm>
            <a:off x="228600" y="2316163"/>
            <a:ext cx="4176713"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vi-VN" altLang="en-US" sz="2300" dirty="0">
                <a:latin typeface="Arial" charset="0"/>
              </a:rPr>
              <a:t>A. </a:t>
            </a:r>
            <a:r>
              <a:rPr lang="fr-FR" sz="2300" dirty="0" err="1">
                <a:latin typeface="Arial" charset="0"/>
              </a:rPr>
              <a:t>Hoạt</a:t>
            </a:r>
            <a:r>
              <a:rPr lang="fr-FR" sz="2300" dirty="0">
                <a:latin typeface="Arial" charset="0"/>
              </a:rPr>
              <a:t> </a:t>
            </a:r>
            <a:r>
              <a:rPr lang="fr-FR" sz="2300" dirty="0" err="1">
                <a:latin typeface="Arial" charset="0"/>
              </a:rPr>
              <a:t>động</a:t>
            </a:r>
            <a:r>
              <a:rPr lang="fr-FR" sz="2300" dirty="0">
                <a:latin typeface="Arial" charset="0"/>
              </a:rPr>
              <a:t> </a:t>
            </a:r>
            <a:r>
              <a:rPr lang="fr-FR" sz="2300" dirty="0" err="1">
                <a:latin typeface="Arial" charset="0"/>
              </a:rPr>
              <a:t>chủ</a:t>
            </a:r>
            <a:r>
              <a:rPr lang="fr-FR" sz="2300" dirty="0">
                <a:latin typeface="Arial" charset="0"/>
              </a:rPr>
              <a:t> </a:t>
            </a:r>
            <a:r>
              <a:rPr lang="fr-FR" sz="2300" dirty="0" err="1">
                <a:latin typeface="Arial" charset="0"/>
              </a:rPr>
              <a:t>yếu</a:t>
            </a:r>
            <a:r>
              <a:rPr lang="fr-FR" sz="2300" dirty="0">
                <a:latin typeface="Arial" charset="0"/>
              </a:rPr>
              <a:t> </a:t>
            </a:r>
            <a:r>
              <a:rPr lang="vi-VN" sz="2300" dirty="0">
                <a:latin typeface="Arial" charset="0"/>
              </a:rPr>
              <a:t>làm </a:t>
            </a:r>
          </a:p>
          <a:p>
            <a:pPr algn="ctr">
              <a:defRPr/>
            </a:pPr>
            <a:r>
              <a:rPr lang="vi-VN" sz="2300" dirty="0">
                <a:latin typeface="Arial" charset="0"/>
              </a:rPr>
              <a:t>cho quốc gia luôn luôn</a:t>
            </a:r>
            <a:r>
              <a:rPr lang="fr-FR" sz="2300" dirty="0">
                <a:latin typeface="Arial" charset="0"/>
              </a:rPr>
              <a:t> </a:t>
            </a:r>
            <a:r>
              <a:rPr lang="fr-FR" sz="2300" dirty="0" err="1">
                <a:latin typeface="Arial" charset="0"/>
              </a:rPr>
              <a:t>tồn</a:t>
            </a:r>
            <a:r>
              <a:rPr lang="fr-FR" sz="2300" dirty="0">
                <a:latin typeface="Arial" charset="0"/>
              </a:rPr>
              <a:t> </a:t>
            </a:r>
            <a:endParaRPr lang="vi-VN" sz="2300" dirty="0">
              <a:latin typeface="Arial" charset="0"/>
            </a:endParaRPr>
          </a:p>
          <a:p>
            <a:pPr algn="ctr">
              <a:defRPr/>
            </a:pPr>
            <a:r>
              <a:rPr lang="fr-FR" sz="2300" dirty="0" err="1">
                <a:latin typeface="Arial" charset="0"/>
              </a:rPr>
              <a:t>tại</a:t>
            </a:r>
            <a:r>
              <a:rPr lang="fr-FR" sz="2300" dirty="0">
                <a:latin typeface="Arial" charset="0"/>
              </a:rPr>
              <a:t> </a:t>
            </a:r>
            <a:r>
              <a:rPr lang="fr-FR" sz="2300" dirty="0" err="1">
                <a:latin typeface="Arial" charset="0"/>
              </a:rPr>
              <a:t>và</a:t>
            </a:r>
            <a:r>
              <a:rPr lang="fr-FR" sz="2300" dirty="0">
                <a:latin typeface="Arial" charset="0"/>
              </a:rPr>
              <a:t> </a:t>
            </a:r>
            <a:r>
              <a:rPr lang="fr-FR" sz="2300" dirty="0" err="1">
                <a:latin typeface="Arial" charset="0"/>
              </a:rPr>
              <a:t>phát</a:t>
            </a:r>
            <a:r>
              <a:rPr lang="fr-FR" sz="2300" dirty="0">
                <a:latin typeface="Arial" charset="0"/>
              </a:rPr>
              <a:t> </a:t>
            </a:r>
            <a:r>
              <a:rPr lang="fr-FR" sz="2300" dirty="0" err="1">
                <a:latin typeface="Arial" charset="0"/>
              </a:rPr>
              <a:t>triển</a:t>
            </a:r>
            <a:endParaRPr lang="vi-VN" sz="2300" dirty="0">
              <a:latin typeface="Arial" charset="0"/>
            </a:endParaRPr>
          </a:p>
        </p:txBody>
      </p:sp>
      <p:sp>
        <p:nvSpPr>
          <p:cNvPr id="29" name="Rectangle: Rounded Corners 28">
            <a:extLst>
              <a:ext uri="{FF2B5EF4-FFF2-40B4-BE49-F238E27FC236}">
                <a16:creationId xmlns:a16="http://schemas.microsoft.com/office/drawing/2014/main" id="{E4E5F4F9-48D5-44B1-B1FC-C0BD0EBD12D9}"/>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4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4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5" grpId="0" animBg="1"/>
      <p:bldP spid="27" grpId="0" animBg="1"/>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D8B4D98-1BC9-4209-AD20-547B15EE00B0}"/>
              </a:ext>
            </a:extLst>
          </p:cNvPr>
          <p:cNvSpPr txBox="1">
            <a:spLocks noChangeArrowheads="1"/>
          </p:cNvSpPr>
          <p:nvPr/>
        </p:nvSpPr>
        <p:spPr bwMode="auto">
          <a:xfrm>
            <a:off x="1295400" y="1158875"/>
            <a:ext cx="7726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bưu chính viễn thông cần phải xây dựng:</a:t>
            </a:r>
          </a:p>
        </p:txBody>
      </p:sp>
      <p:sp>
        <p:nvSpPr>
          <p:cNvPr id="65541" name="AutoShape 5">
            <a:extLst>
              <a:ext uri="{FF2B5EF4-FFF2-40B4-BE49-F238E27FC236}">
                <a16:creationId xmlns:a16="http://schemas.microsoft.com/office/drawing/2014/main" id="{5969961E-1139-4A62-ACA8-67B1117F2E59}"/>
              </a:ext>
            </a:extLst>
          </p:cNvPr>
          <p:cNvSpPr>
            <a:spLocks noChangeArrowheads="1"/>
          </p:cNvSpPr>
          <p:nvPr/>
        </p:nvSpPr>
        <p:spPr bwMode="auto">
          <a:xfrm>
            <a:off x="4670425" y="4214813"/>
            <a:ext cx="42291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Kế</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viên</a:t>
            </a:r>
            <a:r>
              <a:rPr lang="en-US" sz="2400" dirty="0">
                <a:latin typeface="Arial" charset="0"/>
              </a:rPr>
              <a:t> </a:t>
            </a:r>
          </a:p>
          <a:p>
            <a:pPr algn="ctr">
              <a:defRPr/>
            </a:pPr>
            <a:r>
              <a:rPr lang="en-US" sz="2400" dirty="0" err="1">
                <a:latin typeface="Arial" charset="0"/>
              </a:rPr>
              <a:t>thông</a:t>
            </a:r>
            <a:r>
              <a:rPr lang="en-US" sz="2400" dirty="0">
                <a:latin typeface="Arial" charset="0"/>
              </a:rPr>
              <a:t> tin </a:t>
            </a:r>
            <a:r>
              <a:rPr lang="en-US" sz="2400" dirty="0" err="1">
                <a:latin typeface="Arial" charset="0"/>
              </a:rPr>
              <a:t>liên</a:t>
            </a:r>
            <a:r>
              <a:rPr lang="en-US" sz="2400" dirty="0">
                <a:latin typeface="Arial" charset="0"/>
              </a:rPr>
              <a:t> </a:t>
            </a:r>
            <a:r>
              <a:rPr lang="en-US" sz="2400" dirty="0" err="1">
                <a:latin typeface="Arial" charset="0"/>
              </a:rPr>
              <a:t>lạc</a:t>
            </a:r>
            <a:r>
              <a:rPr lang="en-US" sz="2400" dirty="0">
                <a:latin typeface="Arial" charset="0"/>
              </a:rPr>
              <a:t> </a:t>
            </a:r>
            <a:r>
              <a:rPr lang="en-US" sz="2400" dirty="0" err="1">
                <a:latin typeface="Arial" charset="0"/>
              </a:rPr>
              <a:t>cho</a:t>
            </a:r>
            <a:r>
              <a:rPr lang="en-US" sz="2400" dirty="0">
                <a:latin typeface="Arial" charset="0"/>
              </a:rPr>
              <a:t> </a:t>
            </a:r>
          </a:p>
          <a:p>
            <a:pPr algn="ctr">
              <a:defRPr/>
            </a:pPr>
            <a:r>
              <a:rPr lang="en-US" sz="2400" dirty="0" err="1">
                <a:latin typeface="Arial" charset="0"/>
              </a:rPr>
              <a:t>thời</a:t>
            </a:r>
            <a:r>
              <a:rPr lang="en-US" sz="2400" dirty="0">
                <a:latin typeface="Arial" charset="0"/>
              </a:rPr>
              <a:t> </a:t>
            </a:r>
            <a:r>
              <a:rPr lang="en-US" sz="2400" dirty="0" err="1">
                <a:latin typeface="Arial" charset="0"/>
              </a:rPr>
              <a:t>chiến</a:t>
            </a:r>
            <a:endParaRPr lang="en-US" sz="2400" dirty="0">
              <a:latin typeface="Arial" charset="0"/>
            </a:endParaRPr>
          </a:p>
        </p:txBody>
      </p:sp>
      <p:sp>
        <p:nvSpPr>
          <p:cNvPr id="65546" name="AutoShape 10">
            <a:extLst>
              <a:ext uri="{FF2B5EF4-FFF2-40B4-BE49-F238E27FC236}">
                <a16:creationId xmlns:a16="http://schemas.microsoft.com/office/drawing/2014/main" id="{8F81A73E-9355-4CC2-965E-85A18906FF61}"/>
              </a:ext>
            </a:extLst>
          </p:cNvPr>
          <p:cNvSpPr>
            <a:spLocks noChangeArrowheads="1"/>
          </p:cNvSpPr>
          <p:nvPr/>
        </p:nvSpPr>
        <p:spPr bwMode="auto">
          <a:xfrm>
            <a:off x="4670425" y="2309813"/>
            <a:ext cx="42291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B. </a:t>
            </a:r>
            <a:r>
              <a:rPr lang="en-US" sz="2400" dirty="0" err="1">
                <a:latin typeface="Arial" charset="0"/>
              </a:rPr>
              <a:t>Phương</a:t>
            </a:r>
            <a:r>
              <a:rPr lang="en-US" sz="2400" dirty="0">
                <a:latin typeface="Arial" charset="0"/>
              </a:rPr>
              <a:t> </a:t>
            </a:r>
            <a:r>
              <a:rPr lang="en-US" sz="2400" dirty="0" err="1">
                <a:latin typeface="Arial" charset="0"/>
              </a:rPr>
              <a:t>án</a:t>
            </a:r>
            <a:r>
              <a:rPr lang="en-US" sz="2400" dirty="0">
                <a:latin typeface="Arial" charset="0"/>
              </a:rPr>
              <a:t> </a:t>
            </a:r>
            <a:r>
              <a:rPr lang="en-US" sz="2400" dirty="0" err="1">
                <a:latin typeface="Arial" charset="0"/>
              </a:rPr>
              <a:t>phòng</a:t>
            </a:r>
            <a:r>
              <a:rPr lang="en-US" sz="2400" dirty="0">
                <a:latin typeface="Arial" charset="0"/>
              </a:rPr>
              <a:t> </a:t>
            </a:r>
          </a:p>
          <a:p>
            <a:pPr algn="ctr">
              <a:spcBef>
                <a:spcPts val="0"/>
              </a:spcBef>
              <a:defRPr/>
            </a:pPr>
            <a:r>
              <a:rPr lang="en-US" sz="2400" dirty="0" err="1">
                <a:latin typeface="Arial" charset="0"/>
              </a:rPr>
              <a:t>chống</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điện</a:t>
            </a:r>
            <a:r>
              <a:rPr lang="en-US" sz="2400" dirty="0">
                <a:latin typeface="Arial" charset="0"/>
              </a:rPr>
              <a:t> </a:t>
            </a:r>
            <a:r>
              <a:rPr lang="en-US" sz="2400" dirty="0" err="1">
                <a:latin typeface="Arial" charset="0"/>
              </a:rPr>
              <a:t>tử</a:t>
            </a:r>
            <a:r>
              <a:rPr lang="en-US" sz="2400" dirty="0">
                <a:latin typeface="Arial" charset="0"/>
              </a:rPr>
              <a:t> </a:t>
            </a:r>
          </a:p>
          <a:p>
            <a:pPr algn="ctr">
              <a:spcBef>
                <a:spcPts val="0"/>
              </a:spcBef>
              <a:defRPr/>
            </a:pPr>
            <a:r>
              <a:rPr lang="en-US" sz="2400" dirty="0" err="1">
                <a:latin typeface="Arial" charset="0"/>
              </a:rPr>
              <a:t>của</a:t>
            </a:r>
            <a:r>
              <a:rPr lang="en-US" sz="2400" dirty="0">
                <a:latin typeface="Arial" charset="0"/>
              </a:rPr>
              <a:t> </a:t>
            </a:r>
            <a:r>
              <a:rPr lang="en-US" sz="2400" dirty="0" err="1">
                <a:latin typeface="Arial" charset="0"/>
              </a:rPr>
              <a:t>địch</a:t>
            </a:r>
            <a:endParaRPr lang="en-US" altLang="en-US" sz="2300" b="1" dirty="0">
              <a:latin typeface="Arial" charset="0"/>
            </a:endParaRPr>
          </a:p>
        </p:txBody>
      </p:sp>
      <p:sp>
        <p:nvSpPr>
          <p:cNvPr id="27" name="AutoShape 10">
            <a:extLst>
              <a:ext uri="{FF2B5EF4-FFF2-40B4-BE49-F238E27FC236}">
                <a16:creationId xmlns:a16="http://schemas.microsoft.com/office/drawing/2014/main" id="{00D2E027-BEE8-4CB7-A60B-6FEF525CF9A1}"/>
              </a:ext>
            </a:extLst>
          </p:cNvPr>
          <p:cNvSpPr>
            <a:spLocks noChangeArrowheads="1"/>
          </p:cNvSpPr>
          <p:nvPr/>
        </p:nvSpPr>
        <p:spPr bwMode="auto">
          <a:xfrm>
            <a:off x="228600" y="4214813"/>
            <a:ext cx="41910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Kế</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đảm</a:t>
            </a:r>
            <a:r>
              <a:rPr lang="en-US" sz="2400" dirty="0">
                <a:latin typeface="Arial" charset="0"/>
              </a:rPr>
              <a:t> </a:t>
            </a:r>
          </a:p>
          <a:p>
            <a:pPr algn="ctr">
              <a:spcBef>
                <a:spcPts val="0"/>
              </a:spcBef>
              <a:defRPr/>
            </a:pPr>
            <a:r>
              <a:rPr lang="en-US" sz="2400" dirty="0" err="1">
                <a:latin typeface="Arial" charset="0"/>
              </a:rPr>
              <a:t>chống</a:t>
            </a:r>
            <a:r>
              <a:rPr lang="en-US" sz="2400" dirty="0">
                <a:latin typeface="Arial" charset="0"/>
              </a:rPr>
              <a:t> </a:t>
            </a:r>
            <a:r>
              <a:rPr lang="en-US" sz="2400" dirty="0" err="1">
                <a:latin typeface="Arial" charset="0"/>
              </a:rPr>
              <a:t>nhiễu</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thiết</a:t>
            </a:r>
            <a:r>
              <a:rPr lang="en-US" sz="2400" dirty="0">
                <a:latin typeface="Arial" charset="0"/>
              </a:rPr>
              <a:t> </a:t>
            </a:r>
            <a:r>
              <a:rPr lang="en-US" sz="2400" dirty="0" err="1">
                <a:latin typeface="Arial" charset="0"/>
              </a:rPr>
              <a:t>bị</a:t>
            </a:r>
            <a:r>
              <a:rPr lang="en-US" sz="2400" dirty="0">
                <a:latin typeface="Arial" charset="0"/>
              </a:rPr>
              <a:t>, </a:t>
            </a:r>
          </a:p>
          <a:p>
            <a:pPr algn="ctr">
              <a:spcBef>
                <a:spcPts val="0"/>
              </a:spcBef>
              <a:defRPr/>
            </a:pPr>
            <a:r>
              <a:rPr lang="en-US" sz="2400" dirty="0" err="1">
                <a:latin typeface="Arial" charset="0"/>
              </a:rPr>
              <a:t>phương</a:t>
            </a:r>
            <a:r>
              <a:rPr lang="en-US" sz="2400" dirty="0">
                <a:latin typeface="Arial" charset="0"/>
              </a:rPr>
              <a:t> </a:t>
            </a:r>
            <a:r>
              <a:rPr lang="en-US" sz="2400" dirty="0" err="1">
                <a:latin typeface="Arial" charset="0"/>
              </a:rPr>
              <a:t>tiện</a:t>
            </a:r>
            <a:endParaRPr lang="en-US" altLang="en-US" sz="2300" b="1" dirty="0">
              <a:latin typeface="Arial" charset="0"/>
            </a:endParaRPr>
          </a:p>
        </p:txBody>
      </p:sp>
      <p:sp>
        <p:nvSpPr>
          <p:cNvPr id="28" name="AutoShape 10">
            <a:extLst>
              <a:ext uri="{FF2B5EF4-FFF2-40B4-BE49-F238E27FC236}">
                <a16:creationId xmlns:a16="http://schemas.microsoft.com/office/drawing/2014/main" id="{7F2F00F2-51B6-4246-A693-3C5FD347F53D}"/>
              </a:ext>
            </a:extLst>
          </p:cNvPr>
          <p:cNvSpPr>
            <a:spLocks noChangeArrowheads="1"/>
          </p:cNvSpPr>
          <p:nvPr/>
        </p:nvSpPr>
        <p:spPr bwMode="auto">
          <a:xfrm>
            <a:off x="228600" y="2309813"/>
            <a:ext cx="41910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Phương</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phòng</a:t>
            </a:r>
            <a:endParaRPr lang="en-US" sz="2400" dirty="0">
              <a:latin typeface="Arial" charset="0"/>
            </a:endParaRPr>
          </a:p>
          <a:p>
            <a:pPr algn="ctr">
              <a:defRPr/>
            </a:pPr>
            <a:r>
              <a:rPr lang="en-US" sz="2400" dirty="0">
                <a:latin typeface="Arial" charset="0"/>
              </a:rPr>
              <a:t> </a:t>
            </a:r>
            <a:r>
              <a:rPr lang="en-US" sz="2400" dirty="0" err="1">
                <a:latin typeface="Arial" charset="0"/>
              </a:rPr>
              <a:t>chống</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tâm</a:t>
            </a:r>
            <a:r>
              <a:rPr lang="en-US" sz="2400" dirty="0">
                <a:latin typeface="Arial" charset="0"/>
              </a:rPr>
              <a:t> </a:t>
            </a:r>
            <a:r>
              <a:rPr lang="en-US" sz="2400" dirty="0" err="1">
                <a:latin typeface="Arial" charset="0"/>
              </a:rPr>
              <a:t>lý</a:t>
            </a:r>
            <a:r>
              <a:rPr lang="en-US" sz="2400" dirty="0">
                <a:latin typeface="Arial" charset="0"/>
              </a:rPr>
              <a:t> </a:t>
            </a:r>
          </a:p>
          <a:p>
            <a:pPr algn="ctr">
              <a:defRPr/>
            </a:pPr>
            <a:r>
              <a:rPr lang="en-US" sz="2400" dirty="0" err="1">
                <a:latin typeface="Arial" charset="0"/>
              </a:rPr>
              <a:t>của</a:t>
            </a:r>
            <a:r>
              <a:rPr lang="en-US" sz="2400" dirty="0">
                <a:latin typeface="Arial" charset="0"/>
              </a:rPr>
              <a:t> </a:t>
            </a:r>
            <a:r>
              <a:rPr lang="en-US" sz="2400" dirty="0" err="1">
                <a:latin typeface="Arial" charset="0"/>
              </a:rPr>
              <a:t>địch</a:t>
            </a:r>
            <a:endParaRPr lang="vi-VN" sz="2400" b="1" dirty="0">
              <a:latin typeface="Arial" charset="0"/>
            </a:endParaRPr>
          </a:p>
        </p:txBody>
      </p:sp>
      <p:sp>
        <p:nvSpPr>
          <p:cNvPr id="30" name="Rectangle: Rounded Corners 29">
            <a:extLst>
              <a:ext uri="{FF2B5EF4-FFF2-40B4-BE49-F238E27FC236}">
                <a16:creationId xmlns:a16="http://schemas.microsoft.com/office/drawing/2014/main" id="{3B596F43-2383-4B6A-BEB6-10542EB3FA5F}"/>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EA3FEB16-EF49-4974-ABAA-8697F8C9BEF5}"/>
              </a:ext>
            </a:extLst>
          </p:cNvPr>
          <p:cNvSpPr txBox="1">
            <a:spLocks noChangeArrowheads="1"/>
          </p:cNvSpPr>
          <p:nvPr/>
        </p:nvSpPr>
        <p:spPr bwMode="auto">
          <a:xfrm>
            <a:off x="1504950" y="1122363"/>
            <a:ext cx="74215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a:t>Kết hợp phát triển KTXH với </a:t>
            </a:r>
            <a:r>
              <a:rPr lang="vi-VN" altLang="en-US" sz="2500"/>
              <a:t>tăng cường, củng cố</a:t>
            </a:r>
            <a:r>
              <a:rPr lang="en-US" altLang="en-US" sz="2500"/>
              <a:t> </a:t>
            </a:r>
            <a:r>
              <a:rPr lang="fr-FR" altLang="en-US" sz="2500"/>
              <a:t>QP&amp;AN </a:t>
            </a:r>
            <a:r>
              <a:rPr lang="en-US" altLang="en-US" sz="2500"/>
              <a:t>trong giao thông vận tải cần phải tính đến:</a:t>
            </a:r>
          </a:p>
        </p:txBody>
      </p:sp>
      <p:sp>
        <p:nvSpPr>
          <p:cNvPr id="65541" name="AutoShape 5">
            <a:extLst>
              <a:ext uri="{FF2B5EF4-FFF2-40B4-BE49-F238E27FC236}">
                <a16:creationId xmlns:a16="http://schemas.microsoft.com/office/drawing/2014/main" id="{9E8B4A57-655F-427B-8A54-A1AEBFBF6971}"/>
              </a:ext>
            </a:extLst>
          </p:cNvPr>
          <p:cNvSpPr>
            <a:spLocks noChangeArrowheads="1"/>
          </p:cNvSpPr>
          <p:nvPr/>
        </p:nvSpPr>
        <p:spPr bwMode="auto">
          <a:xfrm>
            <a:off x="207963" y="4184650"/>
            <a:ext cx="4211637" cy="1550988"/>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Cả</a:t>
            </a:r>
            <a:r>
              <a:rPr lang="en-US" sz="2400" dirty="0">
                <a:solidFill>
                  <a:schemeClr val="tx1"/>
                </a:solidFill>
              </a:rPr>
              <a:t> </a:t>
            </a:r>
            <a:r>
              <a:rPr lang="en-US" sz="2400" dirty="0" err="1">
                <a:solidFill>
                  <a:schemeClr val="tx1"/>
                </a:solidFill>
              </a:rPr>
              <a:t>nhu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hoạt</a:t>
            </a:r>
            <a:r>
              <a:rPr lang="en-US" sz="2400" dirty="0">
                <a:solidFill>
                  <a:schemeClr val="tx1"/>
                </a:solidFill>
              </a:rPr>
              <a:t> </a:t>
            </a:r>
            <a:r>
              <a:rPr lang="en-US" sz="2400" dirty="0" err="1">
                <a:solidFill>
                  <a:schemeClr val="tx1"/>
                </a:solidFill>
              </a:rPr>
              <a:t>động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bình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chiến</a:t>
            </a:r>
            <a:endParaRPr lang="en-US" sz="2400" dirty="0">
              <a:solidFill>
                <a:schemeClr val="tx1"/>
              </a:solidFill>
            </a:endParaRPr>
          </a:p>
        </p:txBody>
      </p:sp>
      <p:sp>
        <p:nvSpPr>
          <p:cNvPr id="65549" name="AutoShape 13">
            <a:extLst>
              <a:ext uri="{FF2B5EF4-FFF2-40B4-BE49-F238E27FC236}">
                <a16:creationId xmlns:a16="http://schemas.microsoft.com/office/drawing/2014/main" id="{C1C00BB2-B855-48AC-BF06-1354F0DE8A7E}"/>
              </a:ext>
            </a:extLst>
          </p:cNvPr>
          <p:cNvSpPr>
            <a:spLocks noChangeArrowheads="1"/>
          </p:cNvSpPr>
          <p:nvPr/>
        </p:nvSpPr>
        <p:spPr bwMode="auto">
          <a:xfrm>
            <a:off x="207963" y="2286000"/>
            <a:ext cx="4211637"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Nhu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đảm</a:t>
            </a:r>
            <a:r>
              <a:rPr lang="en-US" sz="2400" dirty="0">
                <a:solidFill>
                  <a:schemeClr val="tx1"/>
                </a:solidFill>
              </a:rPr>
              <a:t> </a:t>
            </a:r>
          </a:p>
          <a:p>
            <a:pPr algn="ctr">
              <a:defRPr/>
            </a:pPr>
            <a:r>
              <a:rPr lang="en-US" sz="2400" dirty="0" err="1">
                <a:solidFill>
                  <a:schemeClr val="tx1"/>
                </a:solidFill>
              </a:rPr>
              <a:t>cho</a:t>
            </a:r>
            <a:r>
              <a:rPr lang="en-US" sz="2400" dirty="0">
                <a:solidFill>
                  <a:schemeClr val="tx1"/>
                </a:solidFill>
              </a:rPr>
              <a:t> </a:t>
            </a:r>
            <a:r>
              <a:rPr lang="en-US" sz="2400" dirty="0" err="1">
                <a:solidFill>
                  <a:schemeClr val="tx1"/>
                </a:solidFill>
              </a:rPr>
              <a:t>vận</a:t>
            </a:r>
            <a:r>
              <a:rPr lang="en-US" sz="2400" dirty="0">
                <a:solidFill>
                  <a:schemeClr val="tx1"/>
                </a:solidFill>
              </a:rPr>
              <a:t> </a:t>
            </a:r>
            <a:r>
              <a:rPr lang="en-US" sz="2400" dirty="0" err="1">
                <a:solidFill>
                  <a:schemeClr val="tx1"/>
                </a:solidFill>
              </a:rPr>
              <a:t>tải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vi-VN" sz="2300" b="1" dirty="0">
              <a:solidFill>
                <a:schemeClr val="tx1"/>
              </a:solidFill>
            </a:endParaRPr>
          </a:p>
        </p:txBody>
      </p:sp>
      <p:sp>
        <p:nvSpPr>
          <p:cNvPr id="27" name="AutoShape 13">
            <a:extLst>
              <a:ext uri="{FF2B5EF4-FFF2-40B4-BE49-F238E27FC236}">
                <a16:creationId xmlns:a16="http://schemas.microsoft.com/office/drawing/2014/main" id="{5AE1DD82-C6F7-4E1A-AAC7-744E9A51EEAB}"/>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a:defRPr/>
            </a:pPr>
            <a:r>
              <a:rPr lang="en-US" sz="2400" dirty="0" err="1">
                <a:solidFill>
                  <a:schemeClr val="tx1"/>
                </a:solidFill>
              </a:rPr>
              <a:t>khi</a:t>
            </a:r>
            <a:r>
              <a:rPr lang="en-US" sz="2400" dirty="0">
                <a:solidFill>
                  <a:schemeClr val="tx1"/>
                </a:solidFill>
              </a:rPr>
              <a:t> </a:t>
            </a:r>
            <a:r>
              <a:rPr lang="en-US" sz="2400" dirty="0" err="1">
                <a:solidFill>
                  <a:schemeClr val="tx1"/>
                </a:solidFill>
              </a:rPr>
              <a:t>địch</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phá</a:t>
            </a:r>
            <a:endParaRPr lang="en-US" sz="2300" b="1" dirty="0">
              <a:solidFill>
                <a:schemeClr val="tx1"/>
              </a:solidFill>
            </a:endParaRPr>
          </a:p>
        </p:txBody>
      </p:sp>
      <p:sp>
        <p:nvSpPr>
          <p:cNvPr id="28" name="AutoShape 13">
            <a:extLst>
              <a:ext uri="{FF2B5EF4-FFF2-40B4-BE49-F238E27FC236}">
                <a16:creationId xmlns:a16="http://schemas.microsoft.com/office/drawing/2014/main" id="{475BDC65-C1EF-40D4-90EF-432682C2AF29}"/>
              </a:ext>
            </a:extLst>
          </p:cNvPr>
          <p:cNvSpPr>
            <a:spLocks noChangeArrowheads="1"/>
          </p:cNvSpPr>
          <p:nvPr/>
        </p:nvSpPr>
        <p:spPr bwMode="auto">
          <a:xfrm>
            <a:off x="4648200" y="4184650"/>
            <a:ext cx="4267200" cy="1550988"/>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động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cho</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sự</a:t>
            </a:r>
            <a:endParaRPr lang="vi-VN" sz="2300" b="1" dirty="0">
              <a:solidFill>
                <a:schemeClr val="tx1"/>
              </a:solidFill>
            </a:endParaRPr>
          </a:p>
        </p:txBody>
      </p:sp>
      <p:sp>
        <p:nvSpPr>
          <p:cNvPr id="30" name="Rectangle: Rounded Corners 29">
            <a:extLst>
              <a:ext uri="{FF2B5EF4-FFF2-40B4-BE49-F238E27FC236}">
                <a16:creationId xmlns:a16="http://schemas.microsoft.com/office/drawing/2014/main" id="{D1548CB3-2E97-4086-BFC7-7CDFE830A38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AF2722D-5E68-4B40-9AF1-27B5E40587EA}"/>
              </a:ext>
            </a:extLst>
          </p:cNvPr>
          <p:cNvSpPr txBox="1">
            <a:spLocks noChangeArrowheads="1"/>
          </p:cNvSpPr>
          <p:nvPr/>
        </p:nvSpPr>
        <p:spPr bwMode="auto">
          <a:xfrm>
            <a:off x="1295400" y="989013"/>
            <a:ext cx="7726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Kinh tế, QP&amp;AN là những lĩnh vực hoạt động cơ bản của mỗi quốc gia, mỗi lĩnh vực có mục đích, cách thức hoạt động và quy luật riêng, song giữa chúng lại có:</a:t>
            </a:r>
          </a:p>
        </p:txBody>
      </p:sp>
      <p:sp>
        <p:nvSpPr>
          <p:cNvPr id="65541" name="AutoShape 5">
            <a:extLst>
              <a:ext uri="{FF2B5EF4-FFF2-40B4-BE49-F238E27FC236}">
                <a16:creationId xmlns:a16="http://schemas.microsoft.com/office/drawing/2014/main" id="{EF754AA7-7BF1-4856-A3D1-7C113EFB4065}"/>
              </a:ext>
            </a:extLst>
          </p:cNvPr>
          <p:cNvSpPr>
            <a:spLocks noChangeArrowheads="1"/>
          </p:cNvSpPr>
          <p:nvPr/>
        </p:nvSpPr>
        <p:spPr bwMode="auto">
          <a:xfrm>
            <a:off x="4718050" y="4208463"/>
            <a:ext cx="419735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Mối</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động</a:t>
            </a:r>
            <a:endParaRPr lang="en-US" sz="2400" dirty="0">
              <a:latin typeface="Arial" charset="0"/>
            </a:endParaRPr>
          </a:p>
          <a:p>
            <a:pPr algn="ctr">
              <a:defRPr/>
            </a:pPr>
            <a:r>
              <a:rPr lang="en-US" sz="2400" dirty="0">
                <a:latin typeface="Arial" charset="0"/>
              </a:rPr>
              <a:t> qua </a:t>
            </a:r>
            <a:r>
              <a:rPr lang="en-US" sz="2400" dirty="0" err="1">
                <a:latin typeface="Arial" charset="0"/>
              </a:rPr>
              <a:t>lại</a:t>
            </a:r>
            <a:r>
              <a:rPr lang="en-US" sz="2400" dirty="0">
                <a:latin typeface="Arial" charset="0"/>
              </a:rPr>
              <a:t> </a:t>
            </a:r>
            <a:r>
              <a:rPr lang="en-US" sz="2400" dirty="0" err="1">
                <a:latin typeface="Arial" charset="0"/>
              </a:rPr>
              <a:t>lẫn</a:t>
            </a:r>
            <a:r>
              <a:rPr lang="en-US" sz="2400" dirty="0">
                <a:latin typeface="Arial" charset="0"/>
              </a:rPr>
              <a:t> </a:t>
            </a:r>
            <a:r>
              <a:rPr lang="en-US" sz="2400" dirty="0" err="1">
                <a:latin typeface="Arial" charset="0"/>
              </a:rPr>
              <a:t>nhau</a:t>
            </a:r>
            <a:endParaRPr lang="en-US" sz="2400" dirty="0">
              <a:latin typeface="Arial" charset="0"/>
            </a:endParaRPr>
          </a:p>
        </p:txBody>
      </p:sp>
      <p:sp>
        <p:nvSpPr>
          <p:cNvPr id="65549" name="AutoShape 13">
            <a:extLst>
              <a:ext uri="{FF2B5EF4-FFF2-40B4-BE49-F238E27FC236}">
                <a16:creationId xmlns:a16="http://schemas.microsoft.com/office/drawing/2014/main" id="{EA8D4A39-931E-4F17-B652-EC3210AC6299}"/>
              </a:ext>
            </a:extLst>
          </p:cNvPr>
          <p:cNvSpPr>
            <a:spLocks noChangeArrowheads="1"/>
          </p:cNvSpPr>
          <p:nvPr/>
        </p:nvSpPr>
        <p:spPr bwMode="auto">
          <a:xfrm>
            <a:off x="4718050" y="2316163"/>
            <a:ext cx="419735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Những</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cách</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hoạt</a:t>
            </a:r>
            <a:r>
              <a:rPr lang="en-US" sz="2400" dirty="0">
                <a:latin typeface="Arial" charset="0"/>
              </a:rPr>
              <a:t> </a:t>
            </a:r>
            <a:r>
              <a:rPr lang="en-US" sz="2400" dirty="0" err="1">
                <a:latin typeface="Arial" charset="0"/>
              </a:rPr>
              <a:t>động</a:t>
            </a:r>
            <a:endParaRPr lang="vi-VN" sz="2400" b="1" dirty="0">
              <a:latin typeface="Arial" charset="0"/>
            </a:endParaRPr>
          </a:p>
        </p:txBody>
      </p:sp>
      <p:sp>
        <p:nvSpPr>
          <p:cNvPr id="27" name="AutoShape 13">
            <a:extLst>
              <a:ext uri="{FF2B5EF4-FFF2-40B4-BE49-F238E27FC236}">
                <a16:creationId xmlns:a16="http://schemas.microsoft.com/office/drawing/2014/main" id="{7F7BAE12-2030-4FDD-B225-E9B479572162}"/>
              </a:ext>
            </a:extLst>
          </p:cNvPr>
          <p:cNvSpPr>
            <a:spLocks noChangeArrowheads="1"/>
          </p:cNvSpPr>
          <p:nvPr/>
        </p:nvSpPr>
        <p:spPr bwMode="auto">
          <a:xfrm>
            <a:off x="228600" y="4208463"/>
            <a:ext cx="42291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Mối</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mật</a:t>
            </a:r>
            <a:r>
              <a:rPr lang="en-US" sz="2400" dirty="0">
                <a:latin typeface="Arial" charset="0"/>
              </a:rPr>
              <a:t> </a:t>
            </a:r>
            <a:r>
              <a:rPr lang="en-US" sz="2400" dirty="0" err="1">
                <a:latin typeface="Arial" charset="0"/>
              </a:rPr>
              <a:t>thiết</a:t>
            </a:r>
            <a:r>
              <a:rPr lang="en-US" sz="2400" dirty="0">
                <a:latin typeface="Arial" charset="0"/>
              </a:rPr>
              <a:t>,</a:t>
            </a:r>
          </a:p>
          <a:p>
            <a:pPr algn="ctr">
              <a:defRPr/>
            </a:pPr>
            <a:r>
              <a:rPr lang="en-US" sz="2400" dirty="0">
                <a:latin typeface="Arial" charset="0"/>
              </a:rPr>
              <a:t> </a:t>
            </a:r>
            <a:r>
              <a:rPr lang="en-US" sz="2400" dirty="0" err="1">
                <a:latin typeface="Arial" charset="0"/>
              </a:rPr>
              <a:t>hiểu</a:t>
            </a:r>
            <a:r>
              <a:rPr lang="en-US" sz="2400" dirty="0">
                <a:latin typeface="Arial" charset="0"/>
              </a:rPr>
              <a:t> </a:t>
            </a:r>
            <a:r>
              <a:rPr lang="en-US" sz="2400" dirty="0" err="1">
                <a:latin typeface="Arial" charset="0"/>
              </a:rPr>
              <a:t>biết</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nhau</a:t>
            </a:r>
            <a:endParaRPr lang="vi-VN" sz="2400" b="1" dirty="0">
              <a:latin typeface="Arial" charset="0"/>
            </a:endParaRPr>
          </a:p>
        </p:txBody>
      </p:sp>
      <p:sp>
        <p:nvSpPr>
          <p:cNvPr id="28" name="AutoShape 13">
            <a:extLst>
              <a:ext uri="{FF2B5EF4-FFF2-40B4-BE49-F238E27FC236}">
                <a16:creationId xmlns:a16="http://schemas.microsoft.com/office/drawing/2014/main" id="{854EC55A-0693-4B8F-AAD4-1AE155B1DF70}"/>
              </a:ext>
            </a:extLst>
          </p:cNvPr>
          <p:cNvSpPr>
            <a:spLocks noChangeArrowheads="1"/>
          </p:cNvSpPr>
          <p:nvPr/>
        </p:nvSpPr>
        <p:spPr bwMode="auto">
          <a:xfrm>
            <a:off x="228600" y="2316163"/>
            <a:ext cx="42291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Quan</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ít</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p>
          <a:p>
            <a:pPr algn="ctr">
              <a:spcBef>
                <a:spcPts val="0"/>
              </a:spcBef>
              <a:defRPr/>
            </a:pPr>
            <a:r>
              <a:rPr lang="en-US" sz="2400" dirty="0">
                <a:latin typeface="Arial" charset="0"/>
              </a:rPr>
              <a:t>qua </a:t>
            </a:r>
            <a:r>
              <a:rPr lang="en-US" sz="2400" dirty="0" err="1">
                <a:latin typeface="Arial" charset="0"/>
              </a:rPr>
              <a:t>lại</a:t>
            </a:r>
            <a:r>
              <a:rPr lang="en-US" sz="2400" dirty="0">
                <a:latin typeface="Arial" charset="0"/>
              </a:rPr>
              <a:t> </a:t>
            </a:r>
            <a:r>
              <a:rPr lang="en-US" sz="2400" dirty="0" err="1">
                <a:latin typeface="Arial" charset="0"/>
              </a:rPr>
              <a:t>lẫn</a:t>
            </a:r>
            <a:r>
              <a:rPr lang="en-US" sz="2400" dirty="0">
                <a:latin typeface="Arial" charset="0"/>
              </a:rPr>
              <a:t> </a:t>
            </a:r>
            <a:r>
              <a:rPr lang="en-US" sz="2400" dirty="0" err="1">
                <a:latin typeface="Arial" charset="0"/>
              </a:rPr>
              <a:t>nhau</a:t>
            </a:r>
            <a:endParaRPr lang="vi-VN" altLang="en-US" sz="2300" b="1" dirty="0">
              <a:latin typeface="Arial" charset="0"/>
            </a:endParaRPr>
          </a:p>
        </p:txBody>
      </p:sp>
      <p:sp>
        <p:nvSpPr>
          <p:cNvPr id="33" name="Rectangle: Rounded Corners 32">
            <a:extLst>
              <a:ext uri="{FF2B5EF4-FFF2-40B4-BE49-F238E27FC236}">
                <a16:creationId xmlns:a16="http://schemas.microsoft.com/office/drawing/2014/main" id="{29D521CA-1770-4558-B7BF-AA4E5D8F8EE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Text Box 4">
            <a:extLst>
              <a:ext uri="{FF2B5EF4-FFF2-40B4-BE49-F238E27FC236}">
                <a16:creationId xmlns:a16="http://schemas.microsoft.com/office/drawing/2014/main" id="{AE46A7EE-5158-4757-B6EA-9AFE532DEB8A}"/>
              </a:ext>
            </a:extLst>
          </p:cNvPr>
          <p:cNvSpPr txBox="1">
            <a:spLocks noChangeArrowheads="1"/>
          </p:cNvSpPr>
          <p:nvPr/>
        </p:nvSpPr>
        <p:spPr bwMode="auto">
          <a:xfrm>
            <a:off x="1552575" y="1122363"/>
            <a:ext cx="71643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Kết hợp phát triển kinh tế với QP&amp;AN,</a:t>
            </a:r>
          </a:p>
          <a:p>
            <a:pPr algn="ctr"/>
            <a:r>
              <a:rPr lang="en-US" altLang="en-US" sz="2400"/>
              <a:t>ông cha ta ngày xưa đã thực hiện kế sách:</a:t>
            </a:r>
          </a:p>
        </p:txBody>
      </p:sp>
      <p:sp>
        <p:nvSpPr>
          <p:cNvPr id="38" name="AutoShape 5">
            <a:extLst>
              <a:ext uri="{FF2B5EF4-FFF2-40B4-BE49-F238E27FC236}">
                <a16:creationId xmlns:a16="http://schemas.microsoft.com/office/drawing/2014/main" id="{55CE2D63-F78B-4356-9B73-4C2E0EBD8EF6}"/>
              </a:ext>
            </a:extLst>
          </p:cNvPr>
          <p:cNvSpPr>
            <a:spLocks noChangeArrowheads="1"/>
          </p:cNvSpPr>
          <p:nvPr/>
        </p:nvSpPr>
        <p:spPr bwMode="auto">
          <a:xfrm>
            <a:off x="228600" y="4235450"/>
            <a:ext cx="4191000" cy="15557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Động</a:t>
            </a:r>
            <a:r>
              <a:rPr lang="en-US" sz="2400" dirty="0">
                <a:latin typeface="Arial" charset="0"/>
              </a:rPr>
              <a:t> vi </a:t>
            </a:r>
            <a:r>
              <a:rPr lang="en-US" sz="2400" dirty="0" err="1">
                <a:latin typeface="Arial" charset="0"/>
              </a:rPr>
              <a:t>binh</a:t>
            </a:r>
            <a:r>
              <a:rPr lang="en-US" sz="2400" dirty="0">
                <a:latin typeface="Arial" charset="0"/>
              </a:rPr>
              <a:t>, </a:t>
            </a:r>
          </a:p>
          <a:p>
            <a:pPr algn="ctr">
              <a:defRPr/>
            </a:pPr>
            <a:r>
              <a:rPr lang="en-US" sz="2400" dirty="0" err="1">
                <a:latin typeface="Arial" charset="0"/>
              </a:rPr>
              <a:t>tĩnh</a:t>
            </a:r>
            <a:r>
              <a:rPr lang="en-US" sz="2400" dirty="0">
                <a:latin typeface="Arial" charset="0"/>
              </a:rPr>
              <a:t> vi </a:t>
            </a:r>
            <a:r>
              <a:rPr lang="en-US" sz="2400" dirty="0" err="1">
                <a:latin typeface="Arial" charset="0"/>
              </a:rPr>
              <a:t>dân</a:t>
            </a:r>
            <a:endParaRPr lang="en-US" sz="2400" dirty="0">
              <a:latin typeface="Arial" charset="0"/>
            </a:endParaRPr>
          </a:p>
        </p:txBody>
      </p:sp>
      <p:sp>
        <p:nvSpPr>
          <p:cNvPr id="42" name="AutoShape 9">
            <a:extLst>
              <a:ext uri="{FF2B5EF4-FFF2-40B4-BE49-F238E27FC236}">
                <a16:creationId xmlns:a16="http://schemas.microsoft.com/office/drawing/2014/main" id="{2E710566-6DF0-4B59-B28C-8B1F380CFFDF}"/>
              </a:ext>
            </a:extLst>
          </p:cNvPr>
          <p:cNvSpPr>
            <a:spLocks noChangeArrowheads="1"/>
          </p:cNvSpPr>
          <p:nvPr/>
        </p:nvSpPr>
        <p:spPr bwMode="auto">
          <a:xfrm>
            <a:off x="4686300" y="2309813"/>
            <a:ext cx="42291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Động</a:t>
            </a:r>
            <a:r>
              <a:rPr lang="en-US" sz="2400" dirty="0">
                <a:latin typeface="Arial" charset="0"/>
              </a:rPr>
              <a:t> vi </a:t>
            </a:r>
            <a:r>
              <a:rPr lang="en-US" sz="2400" dirty="0" err="1">
                <a:latin typeface="Arial" charset="0"/>
              </a:rPr>
              <a:t>dân</a:t>
            </a:r>
            <a:r>
              <a:rPr lang="en-US" sz="2400" dirty="0">
                <a:latin typeface="Arial" charset="0"/>
              </a:rPr>
              <a:t>, </a:t>
            </a:r>
          </a:p>
          <a:p>
            <a:pPr algn="ctr">
              <a:defRPr/>
            </a:pPr>
            <a:r>
              <a:rPr lang="en-US" sz="2400" dirty="0" err="1">
                <a:latin typeface="Arial" charset="0"/>
              </a:rPr>
              <a:t>tĩnh</a:t>
            </a:r>
            <a:r>
              <a:rPr lang="en-US" sz="2400" dirty="0">
                <a:latin typeface="Arial" charset="0"/>
              </a:rPr>
              <a:t> vi </a:t>
            </a:r>
            <a:r>
              <a:rPr lang="en-US" sz="2400" dirty="0" err="1">
                <a:latin typeface="Arial" charset="0"/>
              </a:rPr>
              <a:t>binh</a:t>
            </a:r>
            <a:endParaRPr lang="vi-VN" sz="2400" b="1" dirty="0">
              <a:latin typeface="Arial" charset="0"/>
            </a:endParaRPr>
          </a:p>
        </p:txBody>
      </p:sp>
      <p:sp>
        <p:nvSpPr>
          <p:cNvPr id="25" name="AutoShape 9">
            <a:extLst>
              <a:ext uri="{FF2B5EF4-FFF2-40B4-BE49-F238E27FC236}">
                <a16:creationId xmlns:a16="http://schemas.microsoft.com/office/drawing/2014/main" id="{981312F6-CCC5-4BE8-96FD-8B48882564BE}"/>
              </a:ext>
            </a:extLst>
          </p:cNvPr>
          <p:cNvSpPr>
            <a:spLocks noChangeArrowheads="1"/>
          </p:cNvSpPr>
          <p:nvPr/>
        </p:nvSpPr>
        <p:spPr bwMode="auto">
          <a:xfrm>
            <a:off x="4686300" y="4235450"/>
            <a:ext cx="4229100" cy="15001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động</a:t>
            </a:r>
            <a:r>
              <a:rPr lang="en-US" sz="2400" dirty="0">
                <a:latin typeface="Arial" charset="0"/>
              </a:rPr>
              <a:t> vi </a:t>
            </a:r>
            <a:r>
              <a:rPr lang="en-US" sz="2400" dirty="0" err="1">
                <a:latin typeface="Arial" charset="0"/>
              </a:rPr>
              <a:t>thương</a:t>
            </a:r>
            <a:r>
              <a:rPr lang="en-US" sz="2400" dirty="0">
                <a:latin typeface="Arial" charset="0"/>
              </a:rPr>
              <a:t>, </a:t>
            </a:r>
          </a:p>
          <a:p>
            <a:pPr algn="ctr">
              <a:spcBef>
                <a:spcPts val="0"/>
              </a:spcBef>
              <a:defRPr/>
            </a:pPr>
            <a:r>
              <a:rPr lang="en-US" sz="2400" dirty="0" err="1">
                <a:latin typeface="Arial" charset="0"/>
              </a:rPr>
              <a:t>tĩnh</a:t>
            </a:r>
            <a:r>
              <a:rPr lang="en-US" sz="2400" dirty="0">
                <a:latin typeface="Arial" charset="0"/>
              </a:rPr>
              <a:t> vi </a:t>
            </a:r>
            <a:r>
              <a:rPr lang="en-US" sz="2400" dirty="0" err="1">
                <a:latin typeface="Arial" charset="0"/>
              </a:rPr>
              <a:t>dân</a:t>
            </a:r>
            <a:endParaRPr lang="en-US" altLang="en-US" sz="2400" b="1" dirty="0">
              <a:latin typeface="Arial" charset="0"/>
            </a:endParaRPr>
          </a:p>
        </p:txBody>
      </p:sp>
      <p:sp>
        <p:nvSpPr>
          <p:cNvPr id="26" name="AutoShape 9">
            <a:extLst>
              <a:ext uri="{FF2B5EF4-FFF2-40B4-BE49-F238E27FC236}">
                <a16:creationId xmlns:a16="http://schemas.microsoft.com/office/drawing/2014/main" id="{D54C975E-C0C5-40BD-9748-C704CD68190B}"/>
              </a:ext>
            </a:extLst>
          </p:cNvPr>
          <p:cNvSpPr>
            <a:spLocks noChangeArrowheads="1"/>
          </p:cNvSpPr>
          <p:nvPr/>
        </p:nvSpPr>
        <p:spPr bwMode="auto">
          <a:xfrm>
            <a:off x="228600" y="2309813"/>
            <a:ext cx="4191000" cy="15763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Động</a:t>
            </a:r>
            <a:r>
              <a:rPr lang="en-US" sz="2400" dirty="0">
                <a:latin typeface="Arial" charset="0"/>
              </a:rPr>
              <a:t> vi </a:t>
            </a:r>
            <a:r>
              <a:rPr lang="en-US" sz="2400" dirty="0" err="1">
                <a:latin typeface="Arial" charset="0"/>
              </a:rPr>
              <a:t>binh</a:t>
            </a:r>
            <a:r>
              <a:rPr lang="en-US" sz="2400" dirty="0">
                <a:latin typeface="Arial" charset="0"/>
              </a:rPr>
              <a:t>, </a:t>
            </a:r>
          </a:p>
          <a:p>
            <a:pPr algn="ctr">
              <a:spcBef>
                <a:spcPts val="0"/>
              </a:spcBef>
              <a:defRPr/>
            </a:pPr>
            <a:r>
              <a:rPr lang="en-US" sz="2400" dirty="0" err="1">
                <a:latin typeface="Arial" charset="0"/>
              </a:rPr>
              <a:t>tĩnh</a:t>
            </a:r>
            <a:r>
              <a:rPr lang="en-US" sz="2400" dirty="0">
                <a:latin typeface="Arial" charset="0"/>
              </a:rPr>
              <a:t> vi </a:t>
            </a:r>
            <a:r>
              <a:rPr lang="en-US" sz="2400" dirty="0" err="1">
                <a:latin typeface="Arial" charset="0"/>
              </a:rPr>
              <a:t>thương</a:t>
            </a:r>
            <a:endParaRPr lang="en-US" altLang="en-US" sz="2400" b="1" dirty="0">
              <a:latin typeface="Arial" charset="0"/>
            </a:endParaRPr>
          </a:p>
        </p:txBody>
      </p:sp>
      <p:sp>
        <p:nvSpPr>
          <p:cNvPr id="28" name="Rectangle: Rounded Corners 27">
            <a:extLst>
              <a:ext uri="{FF2B5EF4-FFF2-40B4-BE49-F238E27FC236}">
                <a16:creationId xmlns:a16="http://schemas.microsoft.com/office/drawing/2014/main" id="{1C3966C3-28DD-4B0C-A482-11ECC1AB3AA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38"/>
                                        </p:tgtEl>
                                        <p:attrNameLst>
                                          <p:attrName>style.color</p:attrName>
                                        </p:attrNameLst>
                                      </p:cBhvr>
                                      <p:by>
                                        <p:hsl h="-7200000" s="0" l="0"/>
                                      </p:by>
                                    </p:animClr>
                                    <p:animClr clrSpc="hsl" dir="cw">
                                      <p:cBhvr>
                                        <p:cTn id="30" dur="500" fill="hold"/>
                                        <p:tgtEl>
                                          <p:spTgt spid="38"/>
                                        </p:tgtEl>
                                        <p:attrNameLst>
                                          <p:attrName>fillcolor</p:attrName>
                                        </p:attrNameLst>
                                      </p:cBhvr>
                                      <p:by>
                                        <p:hsl h="-7200000" s="0" l="0"/>
                                      </p:by>
                                    </p:animClr>
                                    <p:animClr clrSpc="hsl" dir="cw">
                                      <p:cBhvr>
                                        <p:cTn id="31" dur="500" fill="hold"/>
                                        <p:tgtEl>
                                          <p:spTgt spid="38"/>
                                        </p:tgtEl>
                                        <p:attrNameLst>
                                          <p:attrName>stroke.color</p:attrName>
                                        </p:attrNameLst>
                                      </p:cBhvr>
                                      <p:by>
                                        <p:hsl h="-7200000" s="0" l="0"/>
                                      </p:by>
                                    </p:animClr>
                                    <p:set>
                                      <p:cBhvr>
                                        <p:cTn id="32" dur="500" fill="hold"/>
                                        <p:tgtEl>
                                          <p:spTgt spid="38"/>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8" grpId="1" animBg="1"/>
      <p:bldP spid="42" grpId="0" animBg="1"/>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79069DD-5AE1-4E74-8D01-97C896428FFF}"/>
              </a:ext>
            </a:extLst>
          </p:cNvPr>
          <p:cNvSpPr txBox="1">
            <a:spLocks noChangeArrowheads="1"/>
          </p:cNvSpPr>
          <p:nvPr/>
        </p:nvSpPr>
        <p:spPr bwMode="auto">
          <a:xfrm>
            <a:off x="1425575" y="1143000"/>
            <a:ext cx="7413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nông, lâm, ngư nghiệp cần chú trọng:</a:t>
            </a:r>
            <a:endParaRPr lang="en-US" altLang="en-US" sz="2400" b="1"/>
          </a:p>
        </p:txBody>
      </p:sp>
      <p:sp>
        <p:nvSpPr>
          <p:cNvPr id="65541" name="AutoShape 5">
            <a:extLst>
              <a:ext uri="{FF2B5EF4-FFF2-40B4-BE49-F238E27FC236}">
                <a16:creationId xmlns:a16="http://schemas.microsoft.com/office/drawing/2014/main" id="{E76EE402-885B-49D3-A8A8-7FB7EBB03195}"/>
              </a:ext>
            </a:extLst>
          </p:cNvPr>
          <p:cNvSpPr>
            <a:spLocks noChangeArrowheads="1"/>
          </p:cNvSpPr>
          <p:nvPr/>
        </p:nvSpPr>
        <p:spPr bwMode="auto">
          <a:xfrm>
            <a:off x="4648200" y="2320925"/>
            <a:ext cx="42672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Giải</a:t>
            </a:r>
            <a:r>
              <a:rPr lang="en-US" sz="2400" dirty="0">
                <a:latin typeface="Arial" charset="0"/>
              </a:rPr>
              <a:t> </a:t>
            </a:r>
            <a:r>
              <a:rPr lang="en-US" sz="2400" dirty="0" err="1">
                <a:latin typeface="Arial" charset="0"/>
              </a:rPr>
              <a:t>quyết</a:t>
            </a:r>
            <a:r>
              <a:rPr lang="en-US" sz="2400" dirty="0">
                <a:latin typeface="Arial" charset="0"/>
              </a:rPr>
              <a:t> </a:t>
            </a:r>
            <a:r>
              <a:rPr lang="en-US" sz="2400" dirty="0" err="1">
                <a:latin typeface="Arial" charset="0"/>
              </a:rPr>
              <a:t>tốt</a:t>
            </a:r>
            <a:r>
              <a:rPr lang="en-US" sz="2400" dirty="0">
                <a:latin typeface="Arial" charset="0"/>
              </a:rPr>
              <a:t> </a:t>
            </a:r>
          </a:p>
          <a:p>
            <a:pPr algn="ctr">
              <a:defRPr/>
            </a:pPr>
            <a:r>
              <a:rPr lang="en-US" sz="2400" dirty="0" err="1">
                <a:latin typeface="Arial" charset="0"/>
              </a:rPr>
              <a:t>vấn</a:t>
            </a:r>
            <a:r>
              <a:rPr lang="en-US" sz="2400" dirty="0">
                <a:latin typeface="Arial" charset="0"/>
              </a:rPr>
              <a:t> </a:t>
            </a:r>
            <a:r>
              <a:rPr lang="en-US" sz="2400" dirty="0" err="1">
                <a:latin typeface="Arial" charset="0"/>
              </a:rPr>
              <a:t>đề</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400" dirty="0">
              <a:latin typeface="Arial" charset="0"/>
            </a:endParaRPr>
          </a:p>
        </p:txBody>
      </p:sp>
      <p:sp>
        <p:nvSpPr>
          <p:cNvPr id="65546" name="AutoShape 10">
            <a:extLst>
              <a:ext uri="{FF2B5EF4-FFF2-40B4-BE49-F238E27FC236}">
                <a16:creationId xmlns:a16="http://schemas.microsoft.com/office/drawing/2014/main" id="{3367B417-4BCB-4E08-A792-6298D1523CB2}"/>
              </a:ext>
            </a:extLst>
          </p:cNvPr>
          <p:cNvSpPr>
            <a:spLocks noChangeArrowheads="1"/>
          </p:cNvSpPr>
          <p:nvPr/>
        </p:nvSpPr>
        <p:spPr bwMode="auto">
          <a:xfrm>
            <a:off x="4648200" y="4222750"/>
            <a:ext cx="42672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thông</a:t>
            </a:r>
            <a:r>
              <a:rPr lang="en-US" sz="2400" dirty="0">
                <a:latin typeface="Arial" charset="0"/>
              </a:rPr>
              <a:t> tin</a:t>
            </a:r>
          </a:p>
          <a:p>
            <a:pPr algn="ctr">
              <a:defRPr/>
            </a:pPr>
            <a:r>
              <a:rPr lang="en-US" sz="2400" dirty="0">
                <a:latin typeface="Arial" charset="0"/>
              </a:rPr>
              <a:t> </a:t>
            </a:r>
            <a:r>
              <a:rPr lang="en-US" sz="2400" dirty="0" err="1">
                <a:latin typeface="Arial" charset="0"/>
              </a:rPr>
              <a:t>tuyên</a:t>
            </a:r>
            <a:r>
              <a:rPr lang="en-US" sz="2400" dirty="0">
                <a:latin typeface="Arial" charset="0"/>
              </a:rPr>
              <a:t> </a:t>
            </a:r>
            <a:r>
              <a:rPr lang="en-US" sz="2400" dirty="0" err="1">
                <a:latin typeface="Arial" charset="0"/>
              </a:rPr>
              <a:t>truyền</a:t>
            </a:r>
            <a:endParaRPr lang="vi-VN" sz="2400" b="1" dirty="0">
              <a:latin typeface="Arial" charset="0"/>
            </a:endParaRPr>
          </a:p>
        </p:txBody>
      </p:sp>
      <p:sp>
        <p:nvSpPr>
          <p:cNvPr id="27" name="AutoShape 10">
            <a:extLst>
              <a:ext uri="{FF2B5EF4-FFF2-40B4-BE49-F238E27FC236}">
                <a16:creationId xmlns:a16="http://schemas.microsoft.com/office/drawing/2014/main" id="{7E955F40-2457-4A8C-9988-16D7076AF8F8}"/>
              </a:ext>
            </a:extLst>
          </p:cNvPr>
          <p:cNvSpPr>
            <a:spLocks noChangeArrowheads="1"/>
          </p:cNvSpPr>
          <p:nvPr/>
        </p:nvSpPr>
        <p:spPr bwMode="auto">
          <a:xfrm>
            <a:off x="228600" y="2320925"/>
            <a:ext cx="41910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khoa</a:t>
            </a:r>
            <a:r>
              <a:rPr lang="en-US" sz="2400" dirty="0">
                <a:latin typeface="Arial" charset="0"/>
              </a:rPr>
              <a:t> </a:t>
            </a:r>
            <a:r>
              <a:rPr lang="en-US" sz="2400" dirty="0" err="1">
                <a:latin typeface="Arial" charset="0"/>
              </a:rPr>
              <a:t>học</a:t>
            </a:r>
            <a:r>
              <a:rPr lang="en-US" sz="2400" dirty="0">
                <a:latin typeface="Arial" charset="0"/>
              </a:rPr>
              <a:t>,</a:t>
            </a:r>
          </a:p>
          <a:p>
            <a:pPr algn="ctr">
              <a:spcBef>
                <a:spcPts val="0"/>
              </a:spcBef>
              <a:defRPr/>
            </a:pP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nghệ</a:t>
            </a:r>
            <a:endParaRPr lang="fr-FR" altLang="en-US" sz="2400" b="1" dirty="0">
              <a:latin typeface="Arial" charset="0"/>
            </a:endParaRPr>
          </a:p>
        </p:txBody>
      </p:sp>
      <p:sp>
        <p:nvSpPr>
          <p:cNvPr id="28" name="AutoShape 10">
            <a:extLst>
              <a:ext uri="{FF2B5EF4-FFF2-40B4-BE49-F238E27FC236}">
                <a16:creationId xmlns:a16="http://schemas.microsoft.com/office/drawing/2014/main" id="{202C75DC-BA3A-45A3-BCC3-43712309D705}"/>
              </a:ext>
            </a:extLst>
          </p:cNvPr>
          <p:cNvSpPr>
            <a:spLocks noChangeArrowheads="1"/>
          </p:cNvSpPr>
          <p:nvPr/>
        </p:nvSpPr>
        <p:spPr bwMode="auto">
          <a:xfrm>
            <a:off x="228600" y="4222750"/>
            <a:ext cx="4191000" cy="15652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Giải</a:t>
            </a:r>
            <a:r>
              <a:rPr lang="en-US" sz="2400" dirty="0">
                <a:latin typeface="Arial" charset="0"/>
              </a:rPr>
              <a:t> </a:t>
            </a:r>
            <a:r>
              <a:rPr lang="en-US" sz="2400" dirty="0" err="1">
                <a:latin typeface="Arial" charset="0"/>
              </a:rPr>
              <a:t>quyết</a:t>
            </a:r>
            <a:r>
              <a:rPr lang="en-US" sz="2400" dirty="0">
                <a:latin typeface="Arial" charset="0"/>
              </a:rPr>
              <a:t> </a:t>
            </a:r>
            <a:r>
              <a:rPr lang="en-US" sz="2400" dirty="0" err="1">
                <a:latin typeface="Arial" charset="0"/>
              </a:rPr>
              <a:t>tốt</a:t>
            </a:r>
            <a:r>
              <a:rPr lang="en-US" sz="2400" dirty="0">
                <a:latin typeface="Arial" charset="0"/>
              </a:rPr>
              <a:t> </a:t>
            </a:r>
          </a:p>
          <a:p>
            <a:pPr algn="ctr">
              <a:spcBef>
                <a:spcPts val="0"/>
              </a:spcBef>
              <a:defRPr/>
            </a:pPr>
            <a:r>
              <a:rPr lang="en-US" sz="2400" dirty="0" err="1">
                <a:latin typeface="Arial" charset="0"/>
              </a:rPr>
              <a:t>vấn</a:t>
            </a:r>
            <a:r>
              <a:rPr lang="en-US" sz="2400" dirty="0">
                <a:latin typeface="Arial" charset="0"/>
              </a:rPr>
              <a:t> </a:t>
            </a:r>
            <a:r>
              <a:rPr lang="en-US" sz="2400" dirty="0" err="1">
                <a:latin typeface="Arial" charset="0"/>
              </a:rPr>
              <a:t>đề</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endParaRPr lang="en-US" altLang="en-US" sz="2400" b="1" dirty="0">
              <a:latin typeface="Arial" charset="0"/>
            </a:endParaRPr>
          </a:p>
        </p:txBody>
      </p:sp>
      <p:sp>
        <p:nvSpPr>
          <p:cNvPr id="30" name="Rectangle: Rounded Corners 29">
            <a:extLst>
              <a:ext uri="{FF2B5EF4-FFF2-40B4-BE49-F238E27FC236}">
                <a16:creationId xmlns:a16="http://schemas.microsoft.com/office/drawing/2014/main" id="{86904466-FE0D-4412-B256-8F29C54F000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18397A35-FB12-4DCF-86B8-97958E9F2690}"/>
              </a:ext>
            </a:extLst>
          </p:cNvPr>
          <p:cNvSpPr txBox="1">
            <a:spLocks noChangeArrowheads="1"/>
          </p:cNvSpPr>
          <p:nvPr/>
        </p:nvSpPr>
        <p:spPr bwMode="auto">
          <a:xfrm>
            <a:off x="1370013" y="97790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Từ khi cả nước thống nhất đi lên CNXH, kết hợp</a:t>
            </a:r>
          </a:p>
          <a:p>
            <a:pPr algn="ctr"/>
            <a:r>
              <a:rPr lang="en-US" altLang="en-US" sz="2400"/>
              <a:t>phát triển KTXH với tang, cường củng cố QP&amp;AN</a:t>
            </a:r>
          </a:p>
          <a:p>
            <a:pPr algn="ctr"/>
            <a:r>
              <a:rPr lang="en-US" altLang="en-US" sz="2400"/>
              <a:t>ở nước ta đã được:</a:t>
            </a:r>
          </a:p>
        </p:txBody>
      </p:sp>
      <p:sp>
        <p:nvSpPr>
          <p:cNvPr id="65541" name="AutoShape 5">
            <a:extLst>
              <a:ext uri="{FF2B5EF4-FFF2-40B4-BE49-F238E27FC236}">
                <a16:creationId xmlns:a16="http://schemas.microsoft.com/office/drawing/2014/main" id="{3E919898-A584-49C3-802D-35AB0095C88C}"/>
              </a:ext>
            </a:extLst>
          </p:cNvPr>
          <p:cNvSpPr>
            <a:spLocks noChangeArrowheads="1"/>
          </p:cNvSpPr>
          <p:nvPr/>
        </p:nvSpPr>
        <p:spPr bwMode="auto">
          <a:xfrm>
            <a:off x="228600" y="4224338"/>
            <a:ext cx="41910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Triển</a:t>
            </a:r>
            <a:r>
              <a:rPr lang="en-US" sz="2400" dirty="0">
                <a:latin typeface="Arial" charset="0"/>
              </a:rPr>
              <a:t> </a:t>
            </a:r>
            <a:r>
              <a:rPr lang="en-US" sz="2400" dirty="0" err="1">
                <a:latin typeface="Arial" charset="0"/>
              </a:rPr>
              <a:t>khai</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mô</a:t>
            </a:r>
            <a:r>
              <a:rPr lang="en-US" sz="2400" dirty="0">
                <a:latin typeface="Arial" charset="0"/>
              </a:rPr>
              <a:t> </a:t>
            </a:r>
          </a:p>
          <a:p>
            <a:pPr algn="ctr">
              <a:defRPr/>
            </a:pPr>
            <a:r>
              <a:rPr lang="en-US" sz="2400" dirty="0" err="1">
                <a:latin typeface="Arial" charset="0"/>
              </a:rPr>
              <a:t>rộng</a:t>
            </a:r>
            <a:r>
              <a:rPr lang="en-US" sz="2400" dirty="0">
                <a:latin typeface="Arial" charset="0"/>
              </a:rPr>
              <a:t> </a:t>
            </a:r>
            <a:r>
              <a:rPr lang="en-US" sz="2400" dirty="0" err="1">
                <a:latin typeface="Arial" charset="0"/>
              </a:rPr>
              <a:t>lớn</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hơn</a:t>
            </a:r>
            <a:endParaRPr lang="en-US" sz="2400" dirty="0">
              <a:latin typeface="Arial" charset="0"/>
            </a:endParaRPr>
          </a:p>
        </p:txBody>
      </p:sp>
      <p:sp>
        <p:nvSpPr>
          <p:cNvPr id="65549" name="AutoShape 13">
            <a:extLst>
              <a:ext uri="{FF2B5EF4-FFF2-40B4-BE49-F238E27FC236}">
                <a16:creationId xmlns:a16="http://schemas.microsoft.com/office/drawing/2014/main" id="{85A0D83A-E0B2-4D97-B809-37D3D51E3545}"/>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Triển</a:t>
            </a:r>
            <a:r>
              <a:rPr lang="en-US" sz="2400" dirty="0">
                <a:latin typeface="Arial" charset="0"/>
              </a:rPr>
              <a:t> </a:t>
            </a:r>
            <a:r>
              <a:rPr lang="en-US" sz="2400" dirty="0" err="1">
                <a:latin typeface="Arial" charset="0"/>
              </a:rPr>
              <a:t>khai</a:t>
            </a:r>
            <a:r>
              <a:rPr lang="en-US" sz="2400" dirty="0">
                <a:latin typeface="Arial" charset="0"/>
              </a:rPr>
              <a:t> </a:t>
            </a:r>
            <a:r>
              <a:rPr lang="en-US" sz="2400" dirty="0" err="1">
                <a:latin typeface="Arial" charset="0"/>
              </a:rPr>
              <a:t>rộng</a:t>
            </a:r>
            <a:r>
              <a:rPr lang="en-US" sz="2400" dirty="0">
                <a:latin typeface="Arial" charset="0"/>
              </a:rPr>
              <a:t> </a:t>
            </a:r>
            <a:r>
              <a:rPr lang="en-US" sz="2400" dirty="0" err="1">
                <a:latin typeface="Arial" charset="0"/>
              </a:rPr>
              <a:t>lớn</a:t>
            </a:r>
            <a:r>
              <a:rPr lang="en-US" sz="2400" dirty="0">
                <a:latin typeface="Arial" charset="0"/>
              </a:rPr>
              <a:t> </a:t>
            </a:r>
          </a:p>
          <a:p>
            <a:pPr algn="ctr">
              <a:spcBef>
                <a:spcPts val="0"/>
              </a:spcBef>
              <a:defRPr/>
            </a:pPr>
            <a:r>
              <a:rPr lang="en-US" sz="2400" dirty="0" err="1">
                <a:latin typeface="Arial" charset="0"/>
              </a:rPr>
              <a:t>khắp</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miền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altLang="en-US" sz="2300" b="1" dirty="0">
              <a:latin typeface="Arial" charset="0"/>
            </a:endParaRPr>
          </a:p>
        </p:txBody>
      </p:sp>
      <p:sp>
        <p:nvSpPr>
          <p:cNvPr id="27" name="AutoShape 13">
            <a:extLst>
              <a:ext uri="{FF2B5EF4-FFF2-40B4-BE49-F238E27FC236}">
                <a16:creationId xmlns:a16="http://schemas.microsoft.com/office/drawing/2014/main" id="{55467F07-6A49-4730-80C5-F983B1FC43AB}"/>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B. </a:t>
            </a:r>
            <a:r>
              <a:rPr lang="en-US" sz="2400" dirty="0" err="1">
                <a:latin typeface="Arial" charset="0"/>
              </a:rPr>
              <a:t>Chú</a:t>
            </a: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khai</a:t>
            </a:r>
            <a:r>
              <a:rPr lang="en-US" sz="2400" dirty="0">
                <a:latin typeface="Arial" charset="0"/>
              </a:rPr>
              <a:t> </a:t>
            </a:r>
          </a:p>
          <a:p>
            <a:pPr algn="ctr">
              <a:spcBef>
                <a:spcPts val="0"/>
              </a:spcBef>
              <a:defRPr/>
            </a:pPr>
            <a:r>
              <a:rPr lang="en-US" sz="2400" dirty="0" err="1">
                <a:latin typeface="Arial" charset="0"/>
              </a:rPr>
              <a:t>trên</a:t>
            </a:r>
            <a:r>
              <a:rPr lang="en-US" sz="2400" dirty="0">
                <a:latin typeface="Arial" charset="0"/>
              </a:rPr>
              <a:t> </a:t>
            </a:r>
            <a:r>
              <a:rPr lang="en-US" sz="2400" dirty="0" err="1">
                <a:latin typeface="Arial" charset="0"/>
              </a:rPr>
              <a:t>khắp</a:t>
            </a:r>
            <a:r>
              <a:rPr lang="en-US" sz="2400" dirty="0">
                <a:latin typeface="Arial" charset="0"/>
              </a:rPr>
              <a:t> </a:t>
            </a:r>
            <a:r>
              <a:rPr lang="en-US" sz="2400" dirty="0" err="1">
                <a:latin typeface="Arial" charset="0"/>
              </a:rPr>
              <a:t>lãnh</a:t>
            </a:r>
            <a:r>
              <a:rPr lang="en-US" sz="2400" dirty="0">
                <a:latin typeface="Arial" charset="0"/>
              </a:rPr>
              <a:t> </a:t>
            </a:r>
            <a:r>
              <a:rPr lang="en-US" sz="2400" dirty="0" err="1">
                <a:latin typeface="Arial" charset="0"/>
              </a:rPr>
              <a:t>thổ</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nước</a:t>
            </a:r>
            <a:endParaRPr lang="en-US" altLang="en-US" sz="2300" b="1" dirty="0">
              <a:latin typeface="Arial" charset="0"/>
            </a:endParaRPr>
          </a:p>
        </p:txBody>
      </p:sp>
      <p:sp>
        <p:nvSpPr>
          <p:cNvPr id="28" name="AutoShape 13">
            <a:extLst>
              <a:ext uri="{FF2B5EF4-FFF2-40B4-BE49-F238E27FC236}">
                <a16:creationId xmlns:a16="http://schemas.microsoft.com/office/drawing/2014/main" id="{D52E0EFE-8A07-4E23-B391-5F9DEB3D0DD1}"/>
              </a:ext>
            </a:extLst>
          </p:cNvPr>
          <p:cNvSpPr>
            <a:spLocks noChangeArrowheads="1"/>
          </p:cNvSpPr>
          <p:nvPr/>
        </p:nvSpPr>
        <p:spPr bwMode="auto">
          <a:xfrm>
            <a:off x="4645025" y="4224338"/>
            <a:ext cx="4270375"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Tập</a:t>
            </a:r>
            <a:r>
              <a:rPr lang="en-US" sz="2400" dirty="0">
                <a:latin typeface="Arial" charset="0"/>
              </a:rPr>
              <a:t> </a:t>
            </a:r>
            <a:r>
              <a:rPr lang="en-US" sz="2400" dirty="0" err="1">
                <a:latin typeface="Arial" charset="0"/>
              </a:rPr>
              <a:t>trung</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khai</a:t>
            </a:r>
            <a:r>
              <a:rPr lang="en-US" sz="2400" dirty="0">
                <a:latin typeface="Arial" charset="0"/>
              </a:rPr>
              <a:t> </a:t>
            </a:r>
          </a:p>
          <a:p>
            <a:pPr algn="ctr">
              <a:spcBef>
                <a:spcPts val="0"/>
              </a:spcBef>
              <a:defRPr/>
            </a:pPr>
            <a:r>
              <a:rPr lang="en-US" sz="2400" dirty="0" err="1">
                <a:latin typeface="Arial" charset="0"/>
              </a:rPr>
              <a:t>một</a:t>
            </a:r>
            <a:r>
              <a:rPr lang="en-US" sz="2400" dirty="0">
                <a:latin typeface="Arial" charset="0"/>
              </a:rPr>
              <a:t> </a:t>
            </a:r>
            <a:r>
              <a:rPr lang="en-US" sz="2400" dirty="0" err="1">
                <a:latin typeface="Arial" charset="0"/>
              </a:rPr>
              <a:t>cách</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hơn</a:t>
            </a:r>
            <a:endParaRPr lang="en-US" altLang="en-US" sz="2300" b="1" dirty="0">
              <a:latin typeface="Arial" charset="0"/>
            </a:endParaRPr>
          </a:p>
        </p:txBody>
      </p:sp>
      <p:sp>
        <p:nvSpPr>
          <p:cNvPr id="30" name="Rectangle: Rounded Corners 29">
            <a:extLst>
              <a:ext uri="{FF2B5EF4-FFF2-40B4-BE49-F238E27FC236}">
                <a16:creationId xmlns:a16="http://schemas.microsoft.com/office/drawing/2014/main" id="{1F635001-08F7-4166-A4A2-3798AE8D278D}"/>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D1653522-DAC1-47E1-BEC8-3B22801D17D9}"/>
              </a:ext>
            </a:extLst>
          </p:cNvPr>
          <p:cNvSpPr txBox="1">
            <a:spLocks noChangeArrowheads="1"/>
          </p:cNvSpPr>
          <p:nvPr/>
        </p:nvSpPr>
        <p:spPr bwMode="auto">
          <a:xfrm>
            <a:off x="1295400" y="966788"/>
            <a:ext cx="7620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Việc xác lập cơ chế chính sách, bảo đảm ngân sách cho phát triển KTXH với tăng cường, củng cố QP&amp;AN cần được xây dựng theo quan điểm:</a:t>
            </a:r>
          </a:p>
        </p:txBody>
      </p:sp>
      <p:sp>
        <p:nvSpPr>
          <p:cNvPr id="65541" name="AutoShape 5">
            <a:extLst>
              <a:ext uri="{FF2B5EF4-FFF2-40B4-BE49-F238E27FC236}">
                <a16:creationId xmlns:a16="http://schemas.microsoft.com/office/drawing/2014/main" id="{8911DCCA-2D59-41AE-A857-D91012DF5FB4}"/>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6" name="AutoShape 10">
            <a:extLst>
              <a:ext uri="{FF2B5EF4-FFF2-40B4-BE49-F238E27FC236}">
                <a16:creationId xmlns:a16="http://schemas.microsoft.com/office/drawing/2014/main" id="{ECE1F7B7-02F7-4A8B-A8ED-5E9CCAAD5F2A}"/>
              </a:ext>
            </a:extLst>
          </p:cNvPr>
          <p:cNvSpPr>
            <a:spLocks noChangeArrowheads="1"/>
          </p:cNvSpPr>
          <p:nvPr/>
        </p:nvSpPr>
        <p:spPr bwMode="auto">
          <a:xfrm>
            <a:off x="4648200" y="2316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r>
              <a:rPr lang="en-US" sz="2400" dirty="0">
                <a:latin typeface="Arial" charset="0"/>
              </a:rPr>
              <a:t> B.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spcBef>
                <a:spcPct val="20000"/>
              </a:spcBef>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altLang="en-US" sz="2200" b="1" dirty="0">
              <a:latin typeface="Arial" charset="0"/>
            </a:endParaRPr>
          </a:p>
        </p:txBody>
      </p:sp>
      <p:sp>
        <p:nvSpPr>
          <p:cNvPr id="27" name="AutoShape 10">
            <a:extLst>
              <a:ext uri="{FF2B5EF4-FFF2-40B4-BE49-F238E27FC236}">
                <a16:creationId xmlns:a16="http://schemas.microsoft.com/office/drawing/2014/main" id="{732869F1-77F9-4E8E-9F23-60F13393E11C}"/>
              </a:ext>
            </a:extLst>
          </p:cNvPr>
          <p:cNvSpPr>
            <a:spLocks noChangeArrowheads="1"/>
          </p:cNvSpPr>
          <p:nvPr/>
        </p:nvSpPr>
        <p:spPr bwMode="auto">
          <a:xfrm>
            <a:off x="228600" y="4216400"/>
            <a:ext cx="41910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luôn</a:t>
            </a:r>
            <a:r>
              <a:rPr lang="en-US" sz="2400" dirty="0">
                <a:latin typeface="Arial" charset="0"/>
              </a:rPr>
              <a:t> </a:t>
            </a:r>
            <a:r>
              <a:rPr lang="en-US" sz="2400" dirty="0" err="1">
                <a:latin typeface="Arial" charset="0"/>
              </a:rPr>
              <a:t>gắn</a:t>
            </a:r>
            <a:r>
              <a:rPr lang="en-US" sz="2400" dirty="0">
                <a:latin typeface="Arial" charset="0"/>
              </a:rPr>
              <a:t> </a:t>
            </a:r>
            <a:r>
              <a:rPr lang="en-US" sz="2400" dirty="0" err="1">
                <a:latin typeface="Arial" charset="0"/>
              </a:rPr>
              <a:t>liền</a:t>
            </a:r>
            <a:endParaRPr lang="en-US" sz="2400" dirty="0">
              <a:latin typeface="Arial" charset="0"/>
            </a:endParaRPr>
          </a:p>
          <a:p>
            <a:pPr algn="ctr">
              <a:defRPr/>
            </a:pPr>
            <a:r>
              <a:rPr lang="en-US" sz="2400" dirty="0">
                <a:latin typeface="Arial" charset="0"/>
              </a:rPr>
              <a:t> </a:t>
            </a:r>
            <a:r>
              <a:rPr lang="en-US" sz="2400" dirty="0" err="1">
                <a:latin typeface="Arial" charset="0"/>
              </a:rPr>
              <a:t>với</a:t>
            </a:r>
            <a:r>
              <a:rPr lang="en-US" sz="2400" dirty="0">
                <a:latin typeface="Arial" charset="0"/>
              </a:rPr>
              <a:t> an </a:t>
            </a:r>
            <a:r>
              <a:rPr lang="en-US" sz="2400" dirty="0" err="1">
                <a:latin typeface="Arial" charset="0"/>
              </a:rPr>
              <a:t>ninh</a:t>
            </a:r>
            <a:endParaRPr lang="vi-VN" sz="2200" b="1" dirty="0">
              <a:latin typeface="Arial" charset="0"/>
            </a:endParaRPr>
          </a:p>
        </p:txBody>
      </p:sp>
      <p:sp>
        <p:nvSpPr>
          <p:cNvPr id="28" name="AutoShape 10">
            <a:extLst>
              <a:ext uri="{FF2B5EF4-FFF2-40B4-BE49-F238E27FC236}">
                <a16:creationId xmlns:a16="http://schemas.microsoft.com/office/drawing/2014/main" id="{A05B696F-5A53-4896-8E4E-AD8B560A1440}"/>
              </a:ext>
            </a:extLst>
          </p:cNvPr>
          <p:cNvSpPr>
            <a:spLocks noChangeArrowheads="1"/>
          </p:cNvSpPr>
          <p:nvPr/>
        </p:nvSpPr>
        <p:spPr bwMode="auto">
          <a:xfrm>
            <a:off x="4648200" y="4216400"/>
            <a:ext cx="4267200" cy="15700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An </a:t>
            </a: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quốc</a:t>
            </a:r>
            <a:endParaRPr lang="vi-VN" sz="2200" b="1" dirty="0">
              <a:latin typeface="Arial" charset="0"/>
            </a:endParaRPr>
          </a:p>
        </p:txBody>
      </p:sp>
      <p:sp>
        <p:nvSpPr>
          <p:cNvPr id="29" name="Rectangle: Rounded Corners 28">
            <a:extLst>
              <a:ext uri="{FF2B5EF4-FFF2-40B4-BE49-F238E27FC236}">
                <a16:creationId xmlns:a16="http://schemas.microsoft.com/office/drawing/2014/main" id="{D7BB8973-67B6-4A21-8329-91EF26263AEA}"/>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Text Box 9">
            <a:extLst>
              <a:ext uri="{FF2B5EF4-FFF2-40B4-BE49-F238E27FC236}">
                <a16:creationId xmlns:a16="http://schemas.microsoft.com/office/drawing/2014/main" id="{F77F6755-2B5E-4CE5-83B6-79414DDDBD8B}"/>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B46B9DDC-FD65-4930-8949-B9647B9675F3}"/>
              </a:ext>
            </a:extLst>
          </p:cNvPr>
          <p:cNvSpPr txBox="1">
            <a:spLocks noChangeArrowheads="1"/>
          </p:cNvSpPr>
          <p:nvPr/>
        </p:nvSpPr>
        <p:spPr bwMode="auto">
          <a:xfrm>
            <a:off x="1371600" y="1290638"/>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Vùng kinh tế trọng điểm của nước ta thường:</a:t>
            </a:r>
            <a:endParaRPr lang="en-US" altLang="en-US" sz="2800" b="1"/>
          </a:p>
        </p:txBody>
      </p:sp>
      <p:sp>
        <p:nvSpPr>
          <p:cNvPr id="65541" name="AutoShape 5">
            <a:extLst>
              <a:ext uri="{FF2B5EF4-FFF2-40B4-BE49-F238E27FC236}">
                <a16:creationId xmlns:a16="http://schemas.microsoft.com/office/drawing/2014/main" id="{E0B6CD47-9F47-4774-94B2-92ACF0C67B50}"/>
              </a:ext>
            </a:extLst>
          </p:cNvPr>
          <p:cNvSpPr>
            <a:spLocks noChangeArrowheads="1"/>
          </p:cNvSpPr>
          <p:nvPr/>
        </p:nvSpPr>
        <p:spPr bwMode="auto">
          <a:xfrm>
            <a:off x="4648200" y="4221163"/>
            <a:ext cx="4267200" cy="1570037"/>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Nằm</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p>
          <a:p>
            <a:pPr algn="ctr">
              <a:defRPr/>
            </a:pP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a:defRPr/>
            </a:pPr>
            <a:r>
              <a:rPr lang="en-US" sz="2400" dirty="0">
                <a:solidFill>
                  <a:schemeClr val="tx1"/>
                </a:solidFill>
              </a:rPr>
              <a:t>then </a:t>
            </a:r>
            <a:r>
              <a:rPr lang="en-US" sz="2400" dirty="0" err="1">
                <a:solidFill>
                  <a:schemeClr val="tx1"/>
                </a:solidFill>
              </a:rPr>
              <a:t>chốt</a:t>
            </a:r>
            <a:endParaRPr lang="en-US" sz="2400" dirty="0">
              <a:solidFill>
                <a:schemeClr val="tx1"/>
              </a:solidFill>
            </a:endParaRPr>
          </a:p>
        </p:txBody>
      </p:sp>
      <p:sp>
        <p:nvSpPr>
          <p:cNvPr id="65546" name="AutoShape 10">
            <a:extLst>
              <a:ext uri="{FF2B5EF4-FFF2-40B4-BE49-F238E27FC236}">
                <a16:creationId xmlns:a16="http://schemas.microsoft.com/office/drawing/2014/main" id="{B143BF7B-A864-495F-B009-51DD9FD7BFEC}"/>
              </a:ext>
            </a:extLst>
          </p:cNvPr>
          <p:cNvSpPr>
            <a:spLocks noChangeArrowheads="1"/>
          </p:cNvSpPr>
          <p:nvPr/>
        </p:nvSpPr>
        <p:spPr bwMode="auto">
          <a:xfrm>
            <a:off x="228600" y="2286000"/>
            <a:ext cx="4191000" cy="1641475"/>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Không</a:t>
            </a:r>
            <a:r>
              <a:rPr lang="en-US" sz="2400" dirty="0">
                <a:solidFill>
                  <a:schemeClr val="tx1"/>
                </a:solidFill>
              </a:rPr>
              <a:t> </a:t>
            </a:r>
            <a:r>
              <a:rPr lang="en-US" sz="2400" dirty="0" err="1">
                <a:solidFill>
                  <a:schemeClr val="tx1"/>
                </a:solidFill>
              </a:rPr>
              <a:t>thuộc</a:t>
            </a:r>
            <a:r>
              <a:rPr lang="en-US" sz="2400" dirty="0">
                <a:solidFill>
                  <a:schemeClr val="tx1"/>
                </a:solidFill>
              </a:rPr>
              <a:t> </a:t>
            </a:r>
            <a:r>
              <a:rPr lang="en-US" sz="2400" dirty="0" err="1">
                <a:solidFill>
                  <a:schemeClr val="tx1"/>
                </a:solidFill>
              </a:rPr>
              <a:t>khu</a:t>
            </a:r>
            <a:r>
              <a:rPr lang="en-US" sz="2400" dirty="0">
                <a:solidFill>
                  <a:schemeClr val="tx1"/>
                </a:solidFill>
              </a:rPr>
              <a:t> </a:t>
            </a:r>
          </a:p>
          <a:p>
            <a:pPr algn="ctr">
              <a:defRPr/>
            </a:pP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thủ</a:t>
            </a:r>
            <a:r>
              <a:rPr lang="en-US" sz="2400" dirty="0">
                <a:solidFill>
                  <a:schemeClr val="tx1"/>
                </a:solidFill>
              </a:rPr>
              <a:t> then </a:t>
            </a:r>
            <a:r>
              <a:rPr lang="en-US" sz="2400" dirty="0" err="1">
                <a:solidFill>
                  <a:schemeClr val="tx1"/>
                </a:solidFill>
              </a:rPr>
              <a:t>chốt</a:t>
            </a:r>
            <a:endParaRPr lang="en-US" sz="2400" b="1" dirty="0">
              <a:solidFill>
                <a:schemeClr val="tx1"/>
              </a:solidFill>
            </a:endParaRPr>
          </a:p>
        </p:txBody>
      </p:sp>
      <p:sp>
        <p:nvSpPr>
          <p:cNvPr id="26" name="AutoShape 10">
            <a:extLst>
              <a:ext uri="{FF2B5EF4-FFF2-40B4-BE49-F238E27FC236}">
                <a16:creationId xmlns:a16="http://schemas.microsoft.com/office/drawing/2014/main" id="{6B763E07-293A-4659-A28A-6750B3B258BD}"/>
              </a:ext>
            </a:extLst>
          </p:cNvPr>
          <p:cNvSpPr>
            <a:spLocks noChangeArrowheads="1"/>
          </p:cNvSpPr>
          <p:nvPr/>
        </p:nvSpPr>
        <p:spPr bwMode="auto">
          <a:xfrm>
            <a:off x="228600" y="4197350"/>
            <a:ext cx="4191000" cy="159385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Nằm</a:t>
            </a:r>
            <a:r>
              <a:rPr lang="en-US" sz="2400" dirty="0">
                <a:solidFill>
                  <a:schemeClr val="tx1"/>
                </a:solidFill>
              </a:rPr>
              <a:t> </a:t>
            </a:r>
            <a:r>
              <a:rPr lang="en-US" sz="2400" dirty="0" err="1">
                <a:solidFill>
                  <a:schemeClr val="tx1"/>
                </a:solidFill>
              </a:rPr>
              <a:t>ngoài</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a:defRPr/>
            </a:pPr>
            <a:r>
              <a:rPr lang="en-US" sz="2400" dirty="0" err="1">
                <a:solidFill>
                  <a:schemeClr val="tx1"/>
                </a:solidFill>
              </a:rPr>
              <a:t>cơ</a:t>
            </a:r>
            <a:r>
              <a:rPr lang="en-US" sz="2400" dirty="0">
                <a:solidFill>
                  <a:schemeClr val="tx1"/>
                </a:solidFill>
              </a:rPr>
              <a:t> </a:t>
            </a:r>
            <a:r>
              <a:rPr lang="en-US" sz="2400" dirty="0" err="1">
                <a:solidFill>
                  <a:schemeClr val="tx1"/>
                </a:solidFill>
              </a:rPr>
              <a:t>động</a:t>
            </a:r>
            <a:endParaRPr lang="en-US" sz="2400" b="1" dirty="0">
              <a:solidFill>
                <a:schemeClr val="tx1"/>
              </a:solidFill>
            </a:endParaRPr>
          </a:p>
        </p:txBody>
      </p:sp>
      <p:sp>
        <p:nvSpPr>
          <p:cNvPr id="27" name="AutoShape 10">
            <a:extLst>
              <a:ext uri="{FF2B5EF4-FFF2-40B4-BE49-F238E27FC236}">
                <a16:creationId xmlns:a16="http://schemas.microsoft.com/office/drawing/2014/main" id="{E4035DFF-D326-4F7B-91B9-764FEC374C14}"/>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Thuộc</a:t>
            </a:r>
            <a:r>
              <a:rPr lang="en-US" sz="2400" dirty="0">
                <a:solidFill>
                  <a:schemeClr val="tx1"/>
                </a:solidFill>
              </a:rPr>
              <a:t> </a:t>
            </a:r>
            <a:r>
              <a:rPr lang="en-US" sz="2400" dirty="0" err="1">
                <a:solidFill>
                  <a:schemeClr val="tx1"/>
                </a:solidFill>
              </a:rPr>
              <a:t>vùng</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thủ</a:t>
            </a:r>
            <a:r>
              <a:rPr lang="en-US" sz="2400" dirty="0">
                <a:solidFill>
                  <a:schemeClr val="tx1"/>
                </a:solidFill>
              </a:rPr>
              <a:t> then </a:t>
            </a:r>
            <a:r>
              <a:rPr lang="en-US" sz="2400" dirty="0" err="1">
                <a:solidFill>
                  <a:schemeClr val="tx1"/>
                </a:solidFill>
              </a:rPr>
              <a:t>chốt</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p>
          <a:p>
            <a:pPr algn="ctr">
              <a:defRPr/>
            </a:pPr>
            <a:r>
              <a:rPr lang="en-US" sz="2400" dirty="0" err="1">
                <a:solidFill>
                  <a:schemeClr val="tx1"/>
                </a:solidFill>
              </a:rPr>
              <a:t>phòng</a:t>
            </a:r>
            <a:r>
              <a:rPr lang="en-US" sz="2400" dirty="0">
                <a:solidFill>
                  <a:schemeClr val="tx1"/>
                </a:solidFill>
              </a:rPr>
              <a:t> </a:t>
            </a:r>
            <a:r>
              <a:rPr lang="en-US" sz="2400" dirty="0" err="1">
                <a:solidFill>
                  <a:schemeClr val="tx1"/>
                </a:solidFill>
              </a:rPr>
              <a:t>thủ</a:t>
            </a:r>
            <a:endParaRPr lang="en-US" sz="2400" b="1" dirty="0">
              <a:solidFill>
                <a:schemeClr val="tx1"/>
              </a:solidFill>
            </a:endParaRPr>
          </a:p>
        </p:txBody>
      </p:sp>
      <p:sp>
        <p:nvSpPr>
          <p:cNvPr id="29" name="Rectangle: Rounded Corners 28">
            <a:extLst>
              <a:ext uri="{FF2B5EF4-FFF2-40B4-BE49-F238E27FC236}">
                <a16:creationId xmlns:a16="http://schemas.microsoft.com/office/drawing/2014/main" id="{AEC27708-BB43-490B-9B75-DA8643E9764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2EFB06C1-BD0C-4426-824A-B4F52B659F95}"/>
              </a:ext>
            </a:extLst>
          </p:cNvPr>
          <p:cNvSpPr txBox="1">
            <a:spLocks noChangeArrowheads="1"/>
          </p:cNvSpPr>
          <p:nvPr/>
        </p:nvSpPr>
        <p:spPr bwMode="auto">
          <a:xfrm>
            <a:off x="1498600" y="1163638"/>
            <a:ext cx="7493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a:t>Kết hợp phát triển KTXH với </a:t>
            </a:r>
            <a:r>
              <a:rPr lang="vi-VN" altLang="en-US" sz="2500"/>
              <a:t>tăng cường, củng cố</a:t>
            </a:r>
            <a:r>
              <a:rPr lang="en-US" altLang="en-US" sz="2500"/>
              <a:t> QP&amp;AN trong công nghiệp phải tập trung một số:</a:t>
            </a:r>
          </a:p>
        </p:txBody>
      </p:sp>
      <p:sp>
        <p:nvSpPr>
          <p:cNvPr id="65541" name="AutoShape 5">
            <a:extLst>
              <a:ext uri="{FF2B5EF4-FFF2-40B4-BE49-F238E27FC236}">
                <a16:creationId xmlns:a16="http://schemas.microsoft.com/office/drawing/2014/main" id="{1D2FDFF5-8065-4634-BE4D-9312DE14E18F}"/>
              </a:ext>
            </a:extLst>
          </p:cNvPr>
          <p:cNvSpPr>
            <a:spLocks noChangeArrowheads="1"/>
          </p:cNvSpPr>
          <p:nvPr/>
        </p:nvSpPr>
        <p:spPr bwMode="auto">
          <a:xfrm>
            <a:off x="4648200" y="2333625"/>
            <a:ext cx="4267200" cy="15525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Ngành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en-US" sz="2400" dirty="0">
              <a:latin typeface="Arial" charset="0"/>
            </a:endParaRPr>
          </a:p>
          <a:p>
            <a:pPr algn="ctr">
              <a:defRPr/>
            </a:pPr>
            <a:r>
              <a:rPr lang="en-US" sz="2400" dirty="0">
                <a:latin typeface="Arial" charset="0"/>
              </a:rPr>
              <a:t> </a:t>
            </a:r>
            <a:r>
              <a:rPr lang="en-US" sz="2400" dirty="0" err="1">
                <a:latin typeface="Arial" charset="0"/>
              </a:rPr>
              <a:t>liên</a:t>
            </a:r>
            <a:r>
              <a:rPr lang="en-US" sz="2400" dirty="0">
                <a:latin typeface="Arial" charset="0"/>
              </a:rPr>
              <a:t> </a:t>
            </a:r>
            <a:r>
              <a:rPr lang="en-US" sz="2400" dirty="0" err="1">
                <a:latin typeface="Arial" charset="0"/>
              </a:rPr>
              <a:t>quan</a:t>
            </a:r>
            <a:r>
              <a:rPr lang="en-US" sz="2400" dirty="0">
                <a:latin typeface="Arial" charset="0"/>
              </a:rPr>
              <a:t> </a:t>
            </a:r>
            <a:r>
              <a:rPr lang="en-US" sz="2400" err="1">
                <a:latin typeface="Arial" charset="0"/>
              </a:rPr>
              <a:t>đến</a:t>
            </a:r>
            <a:r>
              <a:rPr lang="en-US" sz="2400">
                <a:latin typeface="Arial" charset="0"/>
              </a:rPr>
              <a:t> QP&amp;AN</a:t>
            </a:r>
            <a:endParaRPr lang="en-US" sz="2400" dirty="0">
              <a:latin typeface="Arial" charset="0"/>
            </a:endParaRPr>
          </a:p>
        </p:txBody>
      </p:sp>
      <p:sp>
        <p:nvSpPr>
          <p:cNvPr id="65546" name="AutoShape 10">
            <a:extLst>
              <a:ext uri="{FF2B5EF4-FFF2-40B4-BE49-F238E27FC236}">
                <a16:creationId xmlns:a16="http://schemas.microsoft.com/office/drawing/2014/main" id="{7ABC697B-5131-4EDC-902C-669795CF569A}"/>
              </a:ext>
            </a:extLst>
          </p:cNvPr>
          <p:cNvSpPr>
            <a:spLocks noChangeArrowheads="1"/>
          </p:cNvSpPr>
          <p:nvPr/>
        </p:nvSpPr>
        <p:spPr bwMode="auto">
          <a:xfrm>
            <a:off x="228600" y="2333625"/>
            <a:ext cx="4140200" cy="15525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Nhà</a:t>
            </a:r>
            <a:r>
              <a:rPr lang="en-US" sz="2400" dirty="0">
                <a:latin typeface="Arial" charset="0"/>
              </a:rPr>
              <a:t> </a:t>
            </a:r>
            <a:r>
              <a:rPr lang="en-US" sz="2400" dirty="0" err="1">
                <a:latin typeface="Arial" charset="0"/>
              </a:rPr>
              <a:t>máy</a:t>
            </a:r>
            <a:r>
              <a:rPr lang="en-US" sz="2400" dirty="0">
                <a:latin typeface="Arial" charset="0"/>
              </a:rPr>
              <a:t> </a:t>
            </a:r>
            <a:r>
              <a:rPr lang="en-US" sz="2400" dirty="0" err="1">
                <a:latin typeface="Arial" charset="0"/>
              </a:rPr>
              <a:t>chuyên</a:t>
            </a:r>
            <a:r>
              <a:rPr lang="en-US" sz="2400" dirty="0">
                <a:latin typeface="Arial" charset="0"/>
              </a:rPr>
              <a:t> </a:t>
            </a:r>
            <a:r>
              <a:rPr lang="en-US" sz="2400" dirty="0" err="1">
                <a:latin typeface="Arial" charset="0"/>
              </a:rPr>
              <a:t>sản</a:t>
            </a:r>
            <a:r>
              <a:rPr lang="en-US" sz="2400" dirty="0">
                <a:latin typeface="Arial" charset="0"/>
              </a:rPr>
              <a:t> </a:t>
            </a:r>
          </a:p>
          <a:p>
            <a:pPr algn="ctr">
              <a:defRPr/>
            </a:pPr>
            <a:r>
              <a:rPr lang="en-US" sz="2400" dirty="0">
                <a:latin typeface="Arial" charset="0"/>
              </a:rPr>
              <a:t>x</a:t>
            </a:r>
            <a:r>
              <a:rPr lang="en-US" sz="2400">
                <a:latin typeface="Arial" charset="0"/>
              </a:rPr>
              <a:t>uất </a:t>
            </a:r>
            <a:r>
              <a:rPr lang="en-US" sz="2400" dirty="0" err="1">
                <a:latin typeface="Arial" charset="0"/>
              </a:rPr>
              <a:t>phục</a:t>
            </a:r>
            <a:r>
              <a:rPr lang="en-US" sz="2400" dirty="0">
                <a:latin typeface="Arial" charset="0"/>
              </a:rPr>
              <a:t> </a:t>
            </a:r>
            <a:r>
              <a:rPr lang="en-US" sz="2400" err="1">
                <a:latin typeface="Arial" charset="0"/>
              </a:rPr>
              <a:t>vụ</a:t>
            </a:r>
            <a:r>
              <a:rPr lang="en-US" sz="2400">
                <a:latin typeface="Arial" charset="0"/>
              </a:rPr>
              <a:t> </a:t>
            </a:r>
            <a:r>
              <a:rPr lang="en-US" sz="2400"/>
              <a:t>QP&amp;AN</a:t>
            </a:r>
            <a:endParaRPr lang="vi-VN" sz="2100" b="1" dirty="0">
              <a:latin typeface="Arial" charset="0"/>
            </a:endParaRPr>
          </a:p>
        </p:txBody>
      </p:sp>
      <p:sp>
        <p:nvSpPr>
          <p:cNvPr id="26" name="AutoShape 10">
            <a:extLst>
              <a:ext uri="{FF2B5EF4-FFF2-40B4-BE49-F238E27FC236}">
                <a16:creationId xmlns:a16="http://schemas.microsoft.com/office/drawing/2014/main" id="{4D0190C9-0844-4847-A9DE-9E76DBA31E7F}"/>
              </a:ext>
            </a:extLst>
          </p:cNvPr>
          <p:cNvSpPr>
            <a:spLocks noChangeArrowheads="1"/>
          </p:cNvSpPr>
          <p:nvPr/>
        </p:nvSpPr>
        <p:spPr bwMode="auto">
          <a:xfrm>
            <a:off x="279400" y="4219575"/>
            <a:ext cx="4089400" cy="15525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Ngành</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r>
              <a:rPr lang="en-US" sz="2400" dirty="0" err="1">
                <a:latin typeface="Arial" charset="0"/>
              </a:rPr>
              <a:t>có</a:t>
            </a:r>
            <a:r>
              <a:rPr lang="en-US" sz="2400" dirty="0">
                <a:latin typeface="Arial" charset="0"/>
              </a:rPr>
              <a:t> </a:t>
            </a:r>
          </a:p>
          <a:p>
            <a:pPr algn="ctr">
              <a:defRPr/>
            </a:pPr>
            <a:r>
              <a:rPr lang="en-US" sz="2400" dirty="0" err="1">
                <a:latin typeface="Arial" charset="0"/>
              </a:rPr>
              <a:t>khoa</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kỹ</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nghệ</a:t>
            </a:r>
            <a:r>
              <a:rPr lang="en-US" sz="2400" dirty="0">
                <a:latin typeface="Arial" charset="0"/>
              </a:rPr>
              <a:t> </a:t>
            </a:r>
            <a:r>
              <a:rPr lang="en-US" sz="2400" dirty="0" err="1">
                <a:latin typeface="Arial" charset="0"/>
              </a:rPr>
              <a:t>cao</a:t>
            </a:r>
            <a:endParaRPr lang="vi-VN" sz="2100" b="1" dirty="0">
              <a:latin typeface="Arial" charset="0"/>
            </a:endParaRPr>
          </a:p>
        </p:txBody>
      </p:sp>
      <p:sp>
        <p:nvSpPr>
          <p:cNvPr id="27" name="AutoShape 10">
            <a:extLst>
              <a:ext uri="{FF2B5EF4-FFF2-40B4-BE49-F238E27FC236}">
                <a16:creationId xmlns:a16="http://schemas.microsoft.com/office/drawing/2014/main" id="{DDF3B279-F13B-4EF0-955C-5B934EBDD964}"/>
              </a:ext>
            </a:extLst>
          </p:cNvPr>
          <p:cNvSpPr>
            <a:spLocks noChangeArrowheads="1"/>
          </p:cNvSpPr>
          <p:nvPr/>
        </p:nvSpPr>
        <p:spPr bwMode="auto">
          <a:xfrm>
            <a:off x="4648200" y="4219575"/>
            <a:ext cx="4267200" cy="15716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Doanh</a:t>
            </a:r>
            <a:r>
              <a:rPr lang="en-US" sz="2400" dirty="0">
                <a:latin typeface="Arial" charset="0"/>
              </a:rPr>
              <a:t> </a:t>
            </a:r>
            <a:r>
              <a:rPr lang="en-US" sz="2400" dirty="0" err="1">
                <a:latin typeface="Arial" charset="0"/>
              </a:rPr>
              <a:t>nghiệp</a:t>
            </a:r>
            <a:r>
              <a:rPr lang="en-US" sz="2400" dirty="0">
                <a:latin typeface="Arial" charset="0"/>
              </a:rPr>
              <a:t> </a:t>
            </a:r>
            <a:r>
              <a:rPr lang="en-US" sz="2400" dirty="0" err="1">
                <a:latin typeface="Arial" charset="0"/>
              </a:rPr>
              <a:t>lớn</a:t>
            </a:r>
            <a:r>
              <a:rPr lang="en-US" sz="2400" dirty="0">
                <a:latin typeface="Arial" charset="0"/>
              </a:rPr>
              <a:t> </a:t>
            </a:r>
            <a:r>
              <a:rPr lang="en-US" sz="2400" dirty="0" err="1">
                <a:latin typeface="Arial" charset="0"/>
              </a:rPr>
              <a:t>có</a:t>
            </a:r>
            <a:r>
              <a:rPr lang="en-US" sz="2400" dirty="0">
                <a:latin typeface="Arial" charset="0"/>
              </a:rPr>
              <a:t> </a:t>
            </a:r>
          </a:p>
          <a:p>
            <a:pPr algn="ctr">
              <a:defRPr/>
            </a:pPr>
            <a:r>
              <a:rPr lang="en-US" sz="2400" dirty="0" err="1">
                <a:latin typeface="Arial" charset="0"/>
              </a:rPr>
              <a:t>thể</a:t>
            </a:r>
            <a:r>
              <a:rPr lang="en-US" sz="2400" dirty="0">
                <a:latin typeface="Arial" charset="0"/>
              </a:rPr>
              <a:t> </a:t>
            </a:r>
            <a:r>
              <a:rPr lang="en-US" sz="2400" dirty="0" err="1">
                <a:latin typeface="Arial" charset="0"/>
              </a:rPr>
              <a:t>phục</a:t>
            </a:r>
            <a:r>
              <a:rPr lang="en-US" sz="2400" dirty="0">
                <a:latin typeface="Arial" charset="0"/>
              </a:rPr>
              <a:t> </a:t>
            </a:r>
            <a:r>
              <a:rPr lang="en-US" sz="2400" dirty="0" err="1">
                <a:latin typeface="Arial" charset="0"/>
              </a:rPr>
              <a:t>vụ</a:t>
            </a:r>
            <a:r>
              <a:rPr lang="en-US" sz="2400" dirty="0">
                <a:latin typeface="Arial" charset="0"/>
              </a:rPr>
              <a:t> </a:t>
            </a:r>
            <a:r>
              <a:rPr lang="en-US" sz="2400" err="1">
                <a:latin typeface="Arial" charset="0"/>
              </a:rPr>
              <a:t>cho</a:t>
            </a:r>
            <a:r>
              <a:rPr lang="en-US" sz="2400">
                <a:latin typeface="Arial" charset="0"/>
              </a:rPr>
              <a:t> </a:t>
            </a:r>
            <a:r>
              <a:rPr lang="en-US" sz="2400"/>
              <a:t>QP&amp;AN</a:t>
            </a:r>
            <a:endParaRPr lang="vi-VN" sz="2100" b="1" dirty="0">
              <a:latin typeface="Arial" charset="0"/>
            </a:endParaRPr>
          </a:p>
        </p:txBody>
      </p:sp>
      <p:sp>
        <p:nvSpPr>
          <p:cNvPr id="29" name="Rectangle: Rounded Corners 28">
            <a:extLst>
              <a:ext uri="{FF2B5EF4-FFF2-40B4-BE49-F238E27FC236}">
                <a16:creationId xmlns:a16="http://schemas.microsoft.com/office/drawing/2014/main" id="{8CA2AD1A-6F7D-4217-B5AE-2C4FFBE7E68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4A606190-49E5-452E-A817-4B13FBCD7D7E}"/>
              </a:ext>
            </a:extLst>
          </p:cNvPr>
          <p:cNvSpPr txBox="1">
            <a:spLocks noChangeArrowheads="1"/>
          </p:cNvSpPr>
          <p:nvPr/>
        </p:nvSpPr>
        <p:spPr bwMode="auto">
          <a:xfrm>
            <a:off x="1295400" y="990600"/>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tăng cường, củng cố QP&amp;AN trong nông, lâm, ngư nghiệp cần kết hợp phát triển dân cư với:</a:t>
            </a:r>
          </a:p>
        </p:txBody>
      </p:sp>
      <p:sp>
        <p:nvSpPr>
          <p:cNvPr id="65541" name="AutoShape 5">
            <a:extLst>
              <a:ext uri="{FF2B5EF4-FFF2-40B4-BE49-F238E27FC236}">
                <a16:creationId xmlns:a16="http://schemas.microsoft.com/office/drawing/2014/main" id="{816295EC-2939-4654-97F6-EE1BE0295799}"/>
              </a:ext>
            </a:extLst>
          </p:cNvPr>
          <p:cNvSpPr>
            <a:spLocks noChangeArrowheads="1"/>
          </p:cNvSpPr>
          <p:nvPr/>
        </p:nvSpPr>
        <p:spPr bwMode="auto">
          <a:xfrm>
            <a:off x="4648200" y="4284663"/>
            <a:ext cx="4267200" cy="15065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làng</a:t>
            </a:r>
            <a:r>
              <a:rPr lang="en-US" sz="2400" dirty="0">
                <a:latin typeface="Arial" charset="0"/>
              </a:rPr>
              <a:t>, </a:t>
            </a:r>
            <a:r>
              <a:rPr lang="en-US" sz="2400" dirty="0" err="1">
                <a:latin typeface="Arial" charset="0"/>
              </a:rPr>
              <a:t>xã</a:t>
            </a:r>
            <a:r>
              <a:rPr lang="en-US" sz="2400" dirty="0">
                <a:latin typeface="Arial" charset="0"/>
              </a:rPr>
              <a:t>, </a:t>
            </a:r>
          </a:p>
          <a:p>
            <a:pPr algn="ctr">
              <a:defRPr/>
            </a:pPr>
            <a:r>
              <a:rPr lang="en-US" sz="2400" dirty="0" err="1">
                <a:latin typeface="Arial" charset="0"/>
              </a:rPr>
              <a:t>huyện</a:t>
            </a:r>
            <a:r>
              <a:rPr lang="en-US" sz="2400" dirty="0">
                <a:latin typeface="Arial" charset="0"/>
              </a:rPr>
              <a:t> </a:t>
            </a:r>
            <a:r>
              <a:rPr lang="en-US" sz="2400" dirty="0" err="1">
                <a:latin typeface="Arial" charset="0"/>
              </a:rPr>
              <a:t>đảo</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mạnh</a:t>
            </a:r>
            <a:endParaRPr lang="en-US" sz="2400" dirty="0">
              <a:latin typeface="Arial" charset="0"/>
            </a:endParaRPr>
          </a:p>
        </p:txBody>
      </p:sp>
      <p:sp>
        <p:nvSpPr>
          <p:cNvPr id="65549" name="AutoShape 13">
            <a:extLst>
              <a:ext uri="{FF2B5EF4-FFF2-40B4-BE49-F238E27FC236}">
                <a16:creationId xmlns:a16="http://schemas.microsoft.com/office/drawing/2014/main" id="{F6114BB5-D9BA-407D-A5A2-38D98DF479F6}"/>
              </a:ext>
            </a:extLst>
          </p:cNvPr>
          <p:cNvSpPr>
            <a:spLocks noChangeArrowheads="1"/>
          </p:cNvSpPr>
          <p:nvPr/>
        </p:nvSpPr>
        <p:spPr bwMode="auto">
          <a:xfrm>
            <a:off x="228600" y="2286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đều</a:t>
            </a:r>
            <a:r>
              <a:rPr lang="en-US" sz="2400" dirty="0">
                <a:latin typeface="Arial" charset="0"/>
              </a:rPr>
              <a:t> </a:t>
            </a:r>
          </a:p>
          <a:p>
            <a:pPr algn="ctr">
              <a:defRPr/>
            </a:pPr>
            <a:r>
              <a:rPr lang="en-US" sz="2400" dirty="0" err="1">
                <a:latin typeface="Arial" charset="0"/>
              </a:rPr>
              <a:t>các</a:t>
            </a:r>
            <a:r>
              <a:rPr lang="en-US" sz="2400" dirty="0">
                <a:latin typeface="Arial" charset="0"/>
              </a:rPr>
              <a:t> </a:t>
            </a:r>
            <a:r>
              <a:rPr lang="en-US" sz="2400" dirty="0" err="1">
                <a:latin typeface="Arial" charset="0"/>
              </a:rPr>
              <a:t>làng</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huyện</a:t>
            </a:r>
            <a:r>
              <a:rPr lang="en-US" sz="2400" dirty="0">
                <a:latin typeface="Arial" charset="0"/>
              </a:rPr>
              <a:t> </a:t>
            </a:r>
            <a:r>
              <a:rPr lang="en-US" sz="2400" dirty="0" err="1">
                <a:latin typeface="Arial" charset="0"/>
              </a:rPr>
              <a:t>đảo</a:t>
            </a:r>
            <a:r>
              <a:rPr lang="en-US" sz="2400" dirty="0">
                <a:latin typeface="Arial" charset="0"/>
              </a:rPr>
              <a:t> </a:t>
            </a:r>
            <a:endParaRPr lang="vi-VN" sz="2200" b="1" dirty="0">
              <a:latin typeface="Arial" charset="0"/>
            </a:endParaRPr>
          </a:p>
        </p:txBody>
      </p:sp>
      <p:sp>
        <p:nvSpPr>
          <p:cNvPr id="26" name="AutoShape 13">
            <a:extLst>
              <a:ext uri="{FF2B5EF4-FFF2-40B4-BE49-F238E27FC236}">
                <a16:creationId xmlns:a16="http://schemas.microsoft.com/office/drawing/2014/main" id="{0F4FCE85-246B-48E4-B81E-C3FB215AA89D}"/>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Định</a:t>
            </a:r>
            <a:r>
              <a:rPr lang="en-US" sz="2400" dirty="0">
                <a:latin typeface="Arial" charset="0"/>
              </a:rPr>
              <a:t> </a:t>
            </a:r>
            <a:r>
              <a:rPr lang="en-US" sz="2400" dirty="0" err="1">
                <a:latin typeface="Arial" charset="0"/>
              </a:rPr>
              <a:t>canh</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cư</a:t>
            </a:r>
            <a:r>
              <a:rPr lang="en-US" sz="2400" dirty="0">
                <a:latin typeface="Arial" charset="0"/>
              </a:rPr>
              <a:t>, </a:t>
            </a:r>
            <a:r>
              <a:rPr lang="en-US" sz="2400" dirty="0" err="1">
                <a:latin typeface="Arial" charset="0"/>
              </a:rPr>
              <a:t>ổn</a:t>
            </a:r>
            <a:r>
              <a:rPr lang="en-US" sz="2400" dirty="0">
                <a:latin typeface="Arial" charset="0"/>
              </a:rPr>
              <a:t> </a:t>
            </a:r>
          </a:p>
          <a:p>
            <a:pPr algn="ctr">
              <a:defRPr/>
            </a:pPr>
            <a:r>
              <a:rPr lang="en-US" sz="2400" dirty="0" err="1">
                <a:latin typeface="Arial" charset="0"/>
              </a:rPr>
              <a:t>định</a:t>
            </a:r>
            <a:r>
              <a:rPr lang="en-US" sz="2400" dirty="0">
                <a:latin typeface="Arial" charset="0"/>
              </a:rPr>
              <a:t> </a:t>
            </a:r>
            <a:r>
              <a:rPr lang="en-US" sz="2400" dirty="0" err="1">
                <a:latin typeface="Arial" charset="0"/>
              </a:rPr>
              <a:t>đời</a:t>
            </a:r>
            <a:r>
              <a:rPr lang="en-US" sz="2400" dirty="0">
                <a:latin typeface="Arial" charset="0"/>
              </a:rPr>
              <a:t> </a:t>
            </a:r>
            <a:r>
              <a:rPr lang="en-US" sz="2400" dirty="0" err="1">
                <a:latin typeface="Arial" charset="0"/>
              </a:rPr>
              <a:t>sống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vi-VN" sz="2200" b="1" dirty="0">
              <a:latin typeface="Arial" charset="0"/>
            </a:endParaRPr>
          </a:p>
        </p:txBody>
      </p:sp>
      <p:sp>
        <p:nvSpPr>
          <p:cNvPr id="27" name="AutoShape 13">
            <a:extLst>
              <a:ext uri="{FF2B5EF4-FFF2-40B4-BE49-F238E27FC236}">
                <a16:creationId xmlns:a16="http://schemas.microsoft.com/office/drawing/2014/main" id="{3599EBF1-9610-429C-9AB6-F8FE07B58CCB}"/>
              </a:ext>
            </a:extLst>
          </p:cNvPr>
          <p:cNvSpPr>
            <a:spLocks noChangeArrowheads="1"/>
          </p:cNvSpPr>
          <p:nvPr/>
        </p:nvSpPr>
        <p:spPr bwMode="auto">
          <a:xfrm>
            <a:off x="228600" y="4208463"/>
            <a:ext cx="4191000" cy="15986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phố</a:t>
            </a:r>
            <a:r>
              <a:rPr lang="en-US" sz="2400" dirty="0">
                <a:latin typeface="Arial" charset="0"/>
              </a:rPr>
              <a:t>, </a:t>
            </a:r>
          </a:p>
          <a:p>
            <a:pPr algn="ctr">
              <a:defRPr/>
            </a:pPr>
            <a:r>
              <a:rPr lang="en-US" sz="2400" dirty="0" err="1">
                <a:latin typeface="Arial" charset="0"/>
              </a:rPr>
              <a:t>làng</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an </a:t>
            </a:r>
            <a:r>
              <a:rPr lang="en-US" sz="2400" dirty="0" err="1">
                <a:latin typeface="Arial" charset="0"/>
              </a:rPr>
              <a:t>ninh</a:t>
            </a:r>
            <a:endParaRPr lang="vi-VN" sz="2200" b="1" dirty="0">
              <a:latin typeface="Arial" charset="0"/>
            </a:endParaRPr>
          </a:p>
        </p:txBody>
      </p:sp>
      <p:sp>
        <p:nvSpPr>
          <p:cNvPr id="29" name="Rectangle: Rounded Corners 28">
            <a:extLst>
              <a:ext uri="{FF2B5EF4-FFF2-40B4-BE49-F238E27FC236}">
                <a16:creationId xmlns:a16="http://schemas.microsoft.com/office/drawing/2014/main" id="{D69DD762-BCC3-4587-8B1C-173BF5DD741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7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3AC1265-AA4C-484C-A722-7832C6675878}"/>
              </a:ext>
            </a:extLst>
          </p:cNvPr>
          <p:cNvSpPr txBox="1">
            <a:spLocks noChangeArrowheads="1"/>
          </p:cNvSpPr>
          <p:nvPr/>
        </p:nvSpPr>
        <p:spPr bwMode="auto">
          <a:xfrm>
            <a:off x="1295400" y="914400"/>
            <a:ext cx="7696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2200"/>
              <a:t> “Tăng cường sự lãnh đạo của Đảng và hiệu lực</a:t>
            </a:r>
            <a:endParaRPr lang="vi-VN" altLang="en-US" sz="2200"/>
          </a:p>
          <a:p>
            <a:pPr algn="ctr"/>
            <a:r>
              <a:rPr lang="fr-FR" altLang="en-US" sz="2200"/>
              <a:t>quản lý của </a:t>
            </a:r>
            <a:r>
              <a:rPr lang="vi-VN" altLang="en-US" sz="2200"/>
              <a:t>NN</a:t>
            </a:r>
            <a:r>
              <a:rPr lang="fr-FR" altLang="en-US" sz="2200"/>
              <a:t> , của chính quyền các cấp trong thực hiện kết hợp phát triển KTXH với </a:t>
            </a:r>
            <a:r>
              <a:rPr lang="vi-VN" altLang="en-US" sz="2200"/>
              <a:t>tăng cường, củng cố</a:t>
            </a:r>
          </a:p>
          <a:p>
            <a:pPr algn="ctr"/>
            <a:r>
              <a:rPr lang="vi-VN" altLang="en-US" sz="2200"/>
              <a:t>QP&amp;AN”</a:t>
            </a:r>
            <a:r>
              <a:rPr lang="fr-FR" altLang="en-US" sz="2200"/>
              <a:t> là một trong những nội dung của :</a:t>
            </a:r>
            <a:endParaRPr lang="en-US" altLang="en-US" sz="2200"/>
          </a:p>
        </p:txBody>
      </p:sp>
      <p:sp>
        <p:nvSpPr>
          <p:cNvPr id="65541" name="AutoShape 5">
            <a:extLst>
              <a:ext uri="{FF2B5EF4-FFF2-40B4-BE49-F238E27FC236}">
                <a16:creationId xmlns:a16="http://schemas.microsoft.com/office/drawing/2014/main" id="{F2FC400C-671A-41A7-9330-84558DA6DB3C}"/>
              </a:ext>
            </a:extLst>
          </p:cNvPr>
          <p:cNvSpPr>
            <a:spLocks noChangeArrowheads="1"/>
          </p:cNvSpPr>
          <p:nvPr/>
        </p:nvSpPr>
        <p:spPr bwMode="auto">
          <a:xfrm>
            <a:off x="4686300" y="2566988"/>
            <a:ext cx="4229100" cy="13192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vi-VN" sz="2400" dirty="0">
                <a:solidFill>
                  <a:schemeClr val="tx1"/>
                </a:solidFill>
              </a:rPr>
              <a:t>B</a:t>
            </a:r>
            <a:r>
              <a:rPr lang="fr-FR" sz="2400" dirty="0">
                <a:solidFill>
                  <a:schemeClr val="tx1"/>
                </a:solidFill>
              </a:rPr>
              <a:t>. </a:t>
            </a:r>
            <a:r>
              <a:rPr lang="fr-FR" sz="2400" dirty="0" err="1">
                <a:solidFill>
                  <a:schemeClr val="tx1"/>
                </a:solidFill>
              </a:rPr>
              <a:t>Giải</a:t>
            </a:r>
            <a:r>
              <a:rPr lang="fr-FR" sz="2400" dirty="0">
                <a:solidFill>
                  <a:schemeClr val="tx1"/>
                </a:solidFill>
              </a:rPr>
              <a:t> </a:t>
            </a:r>
            <a:r>
              <a:rPr lang="fr-FR" sz="2400" dirty="0" err="1">
                <a:solidFill>
                  <a:schemeClr val="tx1"/>
                </a:solidFill>
              </a:rPr>
              <a:t>pháp</a:t>
            </a:r>
            <a:r>
              <a:rPr lang="fr-FR" sz="2400" dirty="0">
                <a:solidFill>
                  <a:schemeClr val="tx1"/>
                </a:solidFill>
              </a:rPr>
              <a:t> </a:t>
            </a:r>
            <a:r>
              <a:rPr lang="fr-FR" sz="2400" err="1">
                <a:solidFill>
                  <a:schemeClr val="tx1"/>
                </a:solidFill>
              </a:rPr>
              <a:t>chủ</a:t>
            </a:r>
            <a:r>
              <a:rPr lang="fr-FR" sz="2400">
                <a:solidFill>
                  <a:schemeClr val="tx1"/>
                </a:solidFill>
              </a:rPr>
              <a:t> yếu</a:t>
            </a:r>
            <a:endParaRPr lang="fr-FR" sz="2400" dirty="0">
              <a:solidFill>
                <a:schemeClr val="tx1"/>
              </a:solidFill>
            </a:endParaRPr>
          </a:p>
          <a:p>
            <a:pPr algn="ctr">
              <a:defRPr/>
            </a:pPr>
            <a:r>
              <a:rPr lang="fr-FR" sz="2400">
                <a:solidFill>
                  <a:schemeClr val="tx1"/>
                </a:solidFill>
              </a:rPr>
              <a:t>thực hiện </a:t>
            </a:r>
            <a:r>
              <a:rPr lang="fr-FR" sz="2400" dirty="0" err="1">
                <a:solidFill>
                  <a:schemeClr val="tx1"/>
                </a:solidFill>
              </a:rPr>
              <a:t>kết</a:t>
            </a:r>
            <a:r>
              <a:rPr lang="fr-FR" sz="2400" dirty="0">
                <a:solidFill>
                  <a:schemeClr val="tx1"/>
                </a:solidFill>
              </a:rPr>
              <a:t> </a:t>
            </a:r>
            <a:r>
              <a:rPr lang="fr-FR" sz="2400" err="1">
                <a:solidFill>
                  <a:schemeClr val="tx1"/>
                </a:solidFill>
              </a:rPr>
              <a:t>hợp</a:t>
            </a:r>
            <a:r>
              <a:rPr lang="fr-FR" sz="2400">
                <a:solidFill>
                  <a:schemeClr val="tx1"/>
                </a:solidFill>
              </a:rPr>
              <a:t> KTXH</a:t>
            </a:r>
          </a:p>
          <a:p>
            <a:pPr algn="ctr">
              <a:defRPr/>
            </a:pPr>
            <a:r>
              <a:rPr lang="fr-FR" sz="2400">
                <a:solidFill>
                  <a:schemeClr val="tx1"/>
                </a:solidFill>
              </a:rPr>
              <a:t>với QP&amp;AN</a:t>
            </a:r>
            <a:endParaRPr lang="fr-FR" sz="2400" dirty="0">
              <a:solidFill>
                <a:schemeClr val="tx1"/>
              </a:solidFill>
            </a:endParaRPr>
          </a:p>
        </p:txBody>
      </p:sp>
      <p:sp>
        <p:nvSpPr>
          <p:cNvPr id="65546" name="AutoShape 10">
            <a:extLst>
              <a:ext uri="{FF2B5EF4-FFF2-40B4-BE49-F238E27FC236}">
                <a16:creationId xmlns:a16="http://schemas.microsoft.com/office/drawing/2014/main" id="{7EEC73A9-8803-457F-9BF9-B5372A398830}"/>
              </a:ext>
            </a:extLst>
          </p:cNvPr>
          <p:cNvSpPr>
            <a:spLocks noChangeArrowheads="1"/>
          </p:cNvSpPr>
          <p:nvPr/>
        </p:nvSpPr>
        <p:spPr bwMode="auto">
          <a:xfrm>
            <a:off x="4686300" y="4191000"/>
            <a:ext cx="4229100" cy="1319213"/>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vi-VN" sz="2400" dirty="0">
                <a:solidFill>
                  <a:schemeClr val="tx1"/>
                </a:solidFill>
              </a:rPr>
              <a:t>D</a:t>
            </a:r>
            <a:r>
              <a:rPr lang="fr-FR" sz="2400" dirty="0">
                <a:solidFill>
                  <a:schemeClr val="tx1"/>
                </a:solidFill>
              </a:rPr>
              <a:t>. </a:t>
            </a:r>
            <a:r>
              <a:rPr lang="en-US" sz="2400" dirty="0" err="1">
                <a:solidFill>
                  <a:schemeClr val="tx1"/>
                </a:solidFill>
              </a:rPr>
              <a:t>Yêu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đối</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kết</a:t>
            </a:r>
            <a:r>
              <a:rPr lang="en-US" sz="2400" dirty="0">
                <a:solidFill>
                  <a:schemeClr val="tx1"/>
                </a:solidFill>
              </a:rPr>
              <a:t> </a:t>
            </a:r>
          </a:p>
          <a:p>
            <a:pPr algn="ctr">
              <a:defRPr/>
            </a:pPr>
            <a:r>
              <a:rPr lang="en-US" sz="2400" err="1">
                <a:solidFill>
                  <a:schemeClr val="tx1"/>
                </a:solidFill>
              </a:rPr>
              <a:t>hợp</a:t>
            </a:r>
            <a:r>
              <a:rPr lang="en-US" sz="2400">
                <a:solidFill>
                  <a:schemeClr val="tx1"/>
                </a:solidFill>
              </a:rPr>
              <a:t> KTXH với QP&amp;AN</a:t>
            </a:r>
            <a:endParaRPr lang="vi-VN" sz="2400" dirty="0">
              <a:solidFill>
                <a:schemeClr val="tx1"/>
              </a:solidFill>
            </a:endParaRPr>
          </a:p>
        </p:txBody>
      </p:sp>
      <p:sp>
        <p:nvSpPr>
          <p:cNvPr id="27" name="AutoShape 10">
            <a:extLst>
              <a:ext uri="{FF2B5EF4-FFF2-40B4-BE49-F238E27FC236}">
                <a16:creationId xmlns:a16="http://schemas.microsoft.com/office/drawing/2014/main" id="{3EE16E09-5653-440C-9239-D8A83508F5E5}"/>
              </a:ext>
            </a:extLst>
          </p:cNvPr>
          <p:cNvSpPr>
            <a:spLocks noChangeArrowheads="1"/>
          </p:cNvSpPr>
          <p:nvPr/>
        </p:nvSpPr>
        <p:spPr bwMode="auto">
          <a:xfrm>
            <a:off x="228600" y="2566988"/>
            <a:ext cx="4152900" cy="13192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A. </a:t>
            </a:r>
            <a:r>
              <a:rPr lang="fr-FR" sz="2400" dirty="0" err="1">
                <a:solidFill>
                  <a:schemeClr val="tx1"/>
                </a:solidFill>
              </a:rPr>
              <a:t>Kết</a:t>
            </a:r>
            <a:r>
              <a:rPr lang="fr-FR" sz="2400" dirty="0">
                <a:solidFill>
                  <a:schemeClr val="tx1"/>
                </a:solidFill>
              </a:rPr>
              <a:t> </a:t>
            </a:r>
            <a:r>
              <a:rPr lang="fr-FR" sz="2400" dirty="0" err="1">
                <a:solidFill>
                  <a:schemeClr val="tx1"/>
                </a:solidFill>
              </a:rPr>
              <a:t>hợp</a:t>
            </a:r>
            <a:r>
              <a:rPr lang="fr-FR" sz="2400" dirty="0">
                <a:solidFill>
                  <a:schemeClr val="tx1"/>
                </a:solidFill>
              </a:rPr>
              <a:t> </a:t>
            </a:r>
            <a:r>
              <a:rPr lang="fr-FR" sz="2400" dirty="0" err="1">
                <a:solidFill>
                  <a:schemeClr val="tx1"/>
                </a:solidFill>
              </a:rPr>
              <a:t>trong</a:t>
            </a:r>
            <a:r>
              <a:rPr lang="fr-FR" sz="2400" dirty="0">
                <a:solidFill>
                  <a:schemeClr val="tx1"/>
                </a:solidFill>
              </a:rPr>
              <a:t> </a:t>
            </a:r>
            <a:r>
              <a:rPr lang="fr-FR" sz="2400" dirty="0" err="1">
                <a:solidFill>
                  <a:schemeClr val="tx1"/>
                </a:solidFill>
              </a:rPr>
              <a:t>xác</a:t>
            </a:r>
            <a:r>
              <a:rPr lang="fr-FR" sz="2400" dirty="0">
                <a:solidFill>
                  <a:schemeClr val="tx1"/>
                </a:solidFill>
              </a:rPr>
              <a:t> </a:t>
            </a:r>
            <a:r>
              <a:rPr lang="fr-FR" sz="2400" dirty="0" err="1">
                <a:solidFill>
                  <a:schemeClr val="tx1"/>
                </a:solidFill>
              </a:rPr>
              <a:t>định</a:t>
            </a:r>
            <a:r>
              <a:rPr lang="fr-FR" sz="2400" dirty="0">
                <a:solidFill>
                  <a:schemeClr val="tx1"/>
                </a:solidFill>
              </a:rPr>
              <a:t> </a:t>
            </a:r>
            <a:endParaRPr lang="vi-VN" sz="2400" dirty="0">
              <a:solidFill>
                <a:schemeClr val="tx1"/>
              </a:solidFill>
            </a:endParaRPr>
          </a:p>
          <a:p>
            <a:pPr algn="ctr">
              <a:defRPr/>
            </a:pPr>
            <a:r>
              <a:rPr lang="fr-FR" sz="2400" dirty="0" err="1">
                <a:solidFill>
                  <a:schemeClr val="tx1"/>
                </a:solidFill>
              </a:rPr>
              <a:t>chiến</a:t>
            </a:r>
            <a:r>
              <a:rPr lang="fr-FR" sz="2400" dirty="0">
                <a:solidFill>
                  <a:schemeClr val="tx1"/>
                </a:solidFill>
              </a:rPr>
              <a:t> </a:t>
            </a:r>
            <a:r>
              <a:rPr lang="fr-FR" sz="2400" dirty="0" err="1">
                <a:solidFill>
                  <a:schemeClr val="tx1"/>
                </a:solidFill>
              </a:rPr>
              <a:t>lược</a:t>
            </a:r>
            <a:r>
              <a:rPr lang="fr-FR" sz="2400" dirty="0">
                <a:solidFill>
                  <a:schemeClr val="tx1"/>
                </a:solidFill>
              </a:rPr>
              <a:t> </a:t>
            </a:r>
            <a:r>
              <a:rPr lang="fr-FR" sz="2400" dirty="0" err="1">
                <a:solidFill>
                  <a:schemeClr val="tx1"/>
                </a:solidFill>
              </a:rPr>
              <a:t>phát</a:t>
            </a:r>
            <a:r>
              <a:rPr lang="fr-FR" sz="2400" dirty="0">
                <a:solidFill>
                  <a:schemeClr val="tx1"/>
                </a:solidFill>
              </a:rPr>
              <a:t> </a:t>
            </a:r>
            <a:r>
              <a:rPr lang="fr-FR" sz="2400" dirty="0" err="1">
                <a:solidFill>
                  <a:schemeClr val="tx1"/>
                </a:solidFill>
              </a:rPr>
              <a:t>triển</a:t>
            </a:r>
            <a:r>
              <a:rPr lang="fr-FR" sz="2400" dirty="0">
                <a:solidFill>
                  <a:schemeClr val="tx1"/>
                </a:solidFill>
              </a:rPr>
              <a:t> </a:t>
            </a:r>
            <a:endParaRPr lang="vi-VN" sz="2400" dirty="0">
              <a:solidFill>
                <a:schemeClr val="tx1"/>
              </a:solidFill>
            </a:endParaRPr>
          </a:p>
          <a:p>
            <a:pPr algn="ctr">
              <a:defRPr/>
            </a:pPr>
            <a:r>
              <a:rPr lang="fr-FR" sz="2400">
                <a:solidFill>
                  <a:schemeClr val="tx1"/>
                </a:solidFill>
              </a:rPr>
              <a:t>KTXH</a:t>
            </a:r>
            <a:endParaRPr lang="en-US" sz="2400" dirty="0">
              <a:solidFill>
                <a:schemeClr val="tx1"/>
              </a:solidFill>
            </a:endParaRPr>
          </a:p>
        </p:txBody>
      </p:sp>
      <p:sp>
        <p:nvSpPr>
          <p:cNvPr id="28" name="AutoShape 10">
            <a:extLst>
              <a:ext uri="{FF2B5EF4-FFF2-40B4-BE49-F238E27FC236}">
                <a16:creationId xmlns:a16="http://schemas.microsoft.com/office/drawing/2014/main" id="{C6CD0DDB-7D3C-475E-BF45-3F1DE017EF3B}"/>
              </a:ext>
            </a:extLst>
          </p:cNvPr>
          <p:cNvSpPr>
            <a:spLocks noChangeArrowheads="1"/>
          </p:cNvSpPr>
          <p:nvPr/>
        </p:nvSpPr>
        <p:spPr bwMode="auto">
          <a:xfrm>
            <a:off x="228600" y="4191000"/>
            <a:ext cx="4152900" cy="1319213"/>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C.</a:t>
            </a:r>
            <a:r>
              <a:rPr lang="vi-VN" sz="2400" dirty="0">
                <a:solidFill>
                  <a:schemeClr val="tx1"/>
                </a:solidFill>
              </a:rPr>
              <a:t> </a:t>
            </a:r>
            <a:r>
              <a:rPr lang="fr-FR" sz="2400" dirty="0" err="1">
                <a:solidFill>
                  <a:schemeClr val="tx1"/>
                </a:solidFill>
              </a:rPr>
              <a:t>Đặc</a:t>
            </a:r>
            <a:r>
              <a:rPr lang="fr-FR" sz="2400" dirty="0">
                <a:solidFill>
                  <a:schemeClr val="tx1"/>
                </a:solidFill>
              </a:rPr>
              <a:t> </a:t>
            </a:r>
            <a:r>
              <a:rPr lang="fr-FR" sz="2400" dirty="0" err="1">
                <a:solidFill>
                  <a:schemeClr val="tx1"/>
                </a:solidFill>
              </a:rPr>
              <a:t>điểm</a:t>
            </a:r>
            <a:r>
              <a:rPr lang="fr-FR" sz="2400" dirty="0">
                <a:solidFill>
                  <a:schemeClr val="tx1"/>
                </a:solidFill>
              </a:rPr>
              <a:t> </a:t>
            </a:r>
            <a:r>
              <a:rPr lang="fr-FR" sz="2400" dirty="0" err="1">
                <a:solidFill>
                  <a:schemeClr val="tx1"/>
                </a:solidFill>
              </a:rPr>
              <a:t>của</a:t>
            </a:r>
            <a:r>
              <a:rPr lang="fr-FR" sz="2400" dirty="0">
                <a:solidFill>
                  <a:schemeClr val="tx1"/>
                </a:solidFill>
              </a:rPr>
              <a:t> </a:t>
            </a:r>
            <a:r>
              <a:rPr lang="fr-FR" sz="2400" dirty="0" err="1">
                <a:solidFill>
                  <a:schemeClr val="tx1"/>
                </a:solidFill>
              </a:rPr>
              <a:t>việc</a:t>
            </a:r>
            <a:r>
              <a:rPr lang="fr-FR" sz="2400" dirty="0">
                <a:solidFill>
                  <a:schemeClr val="tx1"/>
                </a:solidFill>
              </a:rPr>
              <a:t> </a:t>
            </a:r>
            <a:r>
              <a:rPr lang="fr-FR" sz="2400" dirty="0" err="1">
                <a:solidFill>
                  <a:schemeClr val="tx1"/>
                </a:solidFill>
              </a:rPr>
              <a:t>kết</a:t>
            </a:r>
            <a:r>
              <a:rPr lang="fr-FR" sz="2400" dirty="0">
                <a:solidFill>
                  <a:schemeClr val="tx1"/>
                </a:solidFill>
              </a:rPr>
              <a:t> </a:t>
            </a:r>
            <a:endParaRPr lang="vi-VN" sz="2400" dirty="0">
              <a:solidFill>
                <a:schemeClr val="tx1"/>
              </a:solidFill>
            </a:endParaRPr>
          </a:p>
          <a:p>
            <a:pPr algn="ctr">
              <a:defRPr/>
            </a:pPr>
            <a:r>
              <a:rPr lang="fr-FR" sz="2400" err="1">
                <a:solidFill>
                  <a:schemeClr val="tx1"/>
                </a:solidFill>
              </a:rPr>
              <a:t>hợp</a:t>
            </a:r>
            <a:r>
              <a:rPr lang="fr-FR" sz="2400">
                <a:solidFill>
                  <a:schemeClr val="tx1"/>
                </a:solidFill>
              </a:rPr>
              <a:t> KTXH với QP&amp;AN</a:t>
            </a:r>
            <a:endParaRPr lang="en-US" sz="2400" dirty="0">
              <a:solidFill>
                <a:schemeClr val="tx1"/>
              </a:solidFill>
            </a:endParaRPr>
          </a:p>
        </p:txBody>
      </p:sp>
      <p:sp>
        <p:nvSpPr>
          <p:cNvPr id="30" name="Rectangle: Rounded Corners 29">
            <a:extLst>
              <a:ext uri="{FF2B5EF4-FFF2-40B4-BE49-F238E27FC236}">
                <a16:creationId xmlns:a16="http://schemas.microsoft.com/office/drawing/2014/main" id="{EA008302-8299-48FC-BC8E-16C3443A4E5E}"/>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8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9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1F962932-5741-4B54-A612-DABD9D117302}"/>
              </a:ext>
            </a:extLst>
          </p:cNvPr>
          <p:cNvSpPr txBox="1">
            <a:spLocks noChangeArrowheads="1"/>
          </p:cNvSpPr>
          <p:nvPr/>
        </p:nvSpPr>
        <p:spPr bwMode="auto">
          <a:xfrm>
            <a:off x="1524000" y="9652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phát triển các vùng lãnh thổ cần phải quan tâm chỉ đạo:</a:t>
            </a:r>
          </a:p>
        </p:txBody>
      </p:sp>
      <p:sp>
        <p:nvSpPr>
          <p:cNvPr id="65541" name="AutoShape 5">
            <a:extLst>
              <a:ext uri="{FF2B5EF4-FFF2-40B4-BE49-F238E27FC236}">
                <a16:creationId xmlns:a16="http://schemas.microsoft.com/office/drawing/2014/main" id="{146DD4D8-CA7C-4D67-981E-5F4610502EA2}"/>
              </a:ext>
            </a:extLst>
          </p:cNvPr>
          <p:cNvSpPr>
            <a:spLocks noChangeArrowheads="1"/>
          </p:cNvSpPr>
          <p:nvPr/>
        </p:nvSpPr>
        <p:spPr bwMode="auto">
          <a:xfrm>
            <a:off x="228600" y="2311400"/>
            <a:ext cx="4191000" cy="15636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100" dirty="0">
                <a:latin typeface="Arial" charset="0"/>
              </a:rPr>
              <a:t>A. </a:t>
            </a:r>
            <a:r>
              <a:rPr lang="en-US" sz="2100" dirty="0" err="1">
                <a:latin typeface="Arial" charset="0"/>
              </a:rPr>
              <a:t>Kết</a:t>
            </a:r>
            <a:r>
              <a:rPr lang="en-US" sz="2100" dirty="0">
                <a:latin typeface="Arial" charset="0"/>
              </a:rPr>
              <a:t> </a:t>
            </a:r>
            <a:r>
              <a:rPr lang="en-US" sz="2100" dirty="0" err="1">
                <a:latin typeface="Arial" charset="0"/>
              </a:rPr>
              <a:t>hợp</a:t>
            </a:r>
            <a:r>
              <a:rPr lang="en-US" sz="2100" dirty="0">
                <a:latin typeface="Arial" charset="0"/>
              </a:rPr>
              <a:t> </a:t>
            </a:r>
            <a:r>
              <a:rPr lang="en-US" sz="2100" dirty="0" err="1">
                <a:latin typeface="Arial" charset="0"/>
              </a:rPr>
              <a:t>chặt</a:t>
            </a:r>
            <a:r>
              <a:rPr lang="en-US" sz="2100" dirty="0">
                <a:latin typeface="Arial" charset="0"/>
              </a:rPr>
              <a:t> </a:t>
            </a:r>
            <a:r>
              <a:rPr lang="en-US" sz="2100" err="1">
                <a:latin typeface="Arial" charset="0"/>
              </a:rPr>
              <a:t>chẽ</a:t>
            </a:r>
            <a:r>
              <a:rPr lang="en-US" sz="2100">
                <a:latin typeface="Arial" charset="0"/>
              </a:rPr>
              <a:t> giữa</a:t>
            </a:r>
            <a:endParaRPr lang="en-US" sz="2100" dirty="0">
              <a:latin typeface="Arial" charset="0"/>
            </a:endParaRPr>
          </a:p>
          <a:p>
            <a:pPr algn="ctr">
              <a:defRPr/>
            </a:pPr>
            <a:r>
              <a:rPr lang="en-US" sz="2100">
                <a:latin typeface="Arial" charset="0"/>
              </a:rPr>
              <a:t>phát triển </a:t>
            </a:r>
            <a:r>
              <a:rPr lang="en-US" sz="2100" dirty="0" err="1">
                <a:latin typeface="Arial" charset="0"/>
              </a:rPr>
              <a:t>kinh</a:t>
            </a:r>
            <a:r>
              <a:rPr lang="en-US" sz="2100" dirty="0">
                <a:latin typeface="Arial" charset="0"/>
              </a:rPr>
              <a:t> </a:t>
            </a:r>
            <a:r>
              <a:rPr lang="en-US" sz="2100" dirty="0" err="1">
                <a:latin typeface="Arial" charset="0"/>
              </a:rPr>
              <a:t>tế</a:t>
            </a:r>
            <a:r>
              <a:rPr lang="en-US" sz="2100" dirty="0">
                <a:latin typeface="Arial" charset="0"/>
              </a:rPr>
              <a:t> </a:t>
            </a:r>
            <a:r>
              <a:rPr lang="en-US" sz="2100" dirty="0" err="1">
                <a:latin typeface="Arial" charset="0"/>
              </a:rPr>
              <a:t>xã</a:t>
            </a:r>
            <a:r>
              <a:rPr lang="en-US" sz="2100" dirty="0">
                <a:latin typeface="Arial" charset="0"/>
              </a:rPr>
              <a:t> </a:t>
            </a:r>
            <a:r>
              <a:rPr lang="en-US" sz="2100" dirty="0" err="1">
                <a:latin typeface="Arial" charset="0"/>
              </a:rPr>
              <a:t>hội</a:t>
            </a:r>
            <a:r>
              <a:rPr lang="en-US" sz="2100" dirty="0">
                <a:latin typeface="Arial" charset="0"/>
              </a:rPr>
              <a:t> </a:t>
            </a:r>
            <a:r>
              <a:rPr lang="en-US" sz="2100" err="1">
                <a:latin typeface="Arial" charset="0"/>
              </a:rPr>
              <a:t>với</a:t>
            </a:r>
            <a:r>
              <a:rPr lang="en-US" sz="2100">
                <a:latin typeface="Arial" charset="0"/>
              </a:rPr>
              <a:t> xây</a:t>
            </a:r>
            <a:endParaRPr lang="en-US" sz="2100" dirty="0">
              <a:latin typeface="Arial" charset="0"/>
            </a:endParaRPr>
          </a:p>
          <a:p>
            <a:pPr algn="ctr">
              <a:defRPr/>
            </a:pPr>
            <a:r>
              <a:rPr lang="en-US" sz="2100">
                <a:latin typeface="Arial" charset="0"/>
              </a:rPr>
              <a:t>dựng lực </a:t>
            </a:r>
            <a:r>
              <a:rPr lang="en-US" sz="2100" dirty="0" err="1">
                <a:latin typeface="Arial" charset="0"/>
              </a:rPr>
              <a:t>lượng</a:t>
            </a:r>
            <a:r>
              <a:rPr lang="en-US" sz="2100" dirty="0">
                <a:latin typeface="Arial" charset="0"/>
              </a:rPr>
              <a:t>, </a:t>
            </a:r>
            <a:r>
              <a:rPr lang="en-US" sz="2100" dirty="0" err="1">
                <a:latin typeface="Arial" charset="0"/>
              </a:rPr>
              <a:t>thế</a:t>
            </a:r>
            <a:r>
              <a:rPr lang="en-US" sz="2100" dirty="0">
                <a:latin typeface="Arial" charset="0"/>
              </a:rPr>
              <a:t> </a:t>
            </a:r>
            <a:r>
              <a:rPr lang="en-US" sz="2100" err="1">
                <a:latin typeface="Arial" charset="0"/>
              </a:rPr>
              <a:t>trận</a:t>
            </a:r>
            <a:r>
              <a:rPr lang="en-US" sz="2100">
                <a:latin typeface="Arial" charset="0"/>
              </a:rPr>
              <a:t> </a:t>
            </a:r>
            <a:r>
              <a:rPr lang="en-US" sz="2100"/>
              <a:t>QP&amp;AN</a:t>
            </a:r>
          </a:p>
          <a:p>
            <a:pPr algn="ctr">
              <a:defRPr/>
            </a:pPr>
            <a:r>
              <a:rPr lang="en-US" sz="2100">
                <a:latin typeface="Arial" charset="0"/>
              </a:rPr>
              <a:t>trên </a:t>
            </a:r>
            <a:r>
              <a:rPr lang="en-US" sz="2100" dirty="0" err="1">
                <a:latin typeface="Arial" charset="0"/>
              </a:rPr>
              <a:t>từng</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lãnh</a:t>
            </a:r>
            <a:r>
              <a:rPr lang="en-US" sz="2100" dirty="0">
                <a:latin typeface="Arial" charset="0"/>
              </a:rPr>
              <a:t> </a:t>
            </a:r>
            <a:r>
              <a:rPr lang="en-US" sz="2100" dirty="0" err="1">
                <a:latin typeface="Arial" charset="0"/>
              </a:rPr>
              <a:t>thổ</a:t>
            </a:r>
            <a:endParaRPr lang="en-US" sz="2100" dirty="0">
              <a:latin typeface="Arial" charset="0"/>
            </a:endParaRPr>
          </a:p>
        </p:txBody>
      </p:sp>
      <p:sp>
        <p:nvSpPr>
          <p:cNvPr id="65546" name="AutoShape 10">
            <a:extLst>
              <a:ext uri="{FF2B5EF4-FFF2-40B4-BE49-F238E27FC236}">
                <a16:creationId xmlns:a16="http://schemas.microsoft.com/office/drawing/2014/main" id="{6BAF6260-F827-4309-8A9E-A8136FBAAAAB}"/>
              </a:ext>
            </a:extLst>
          </p:cNvPr>
          <p:cNvSpPr>
            <a:spLocks noChangeArrowheads="1"/>
          </p:cNvSpPr>
          <p:nvPr/>
        </p:nvSpPr>
        <p:spPr bwMode="auto">
          <a:xfrm>
            <a:off x="4648200" y="2311400"/>
            <a:ext cx="4267200" cy="15636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100" dirty="0">
                <a:latin typeface="Arial" charset="0"/>
              </a:rPr>
              <a:t> B. </a:t>
            </a:r>
            <a:r>
              <a:rPr lang="en-US" sz="2100" dirty="0" err="1">
                <a:latin typeface="Arial" charset="0"/>
              </a:rPr>
              <a:t>Kết</a:t>
            </a:r>
            <a:r>
              <a:rPr lang="en-US" sz="2100" dirty="0">
                <a:latin typeface="Arial" charset="0"/>
              </a:rPr>
              <a:t> </a:t>
            </a:r>
            <a:r>
              <a:rPr lang="en-US" sz="2100" dirty="0" err="1">
                <a:latin typeface="Arial" charset="0"/>
              </a:rPr>
              <a:t>hợp</a:t>
            </a:r>
            <a:r>
              <a:rPr lang="en-US" sz="2100" dirty="0">
                <a:latin typeface="Arial" charset="0"/>
              </a:rPr>
              <a:t> </a:t>
            </a:r>
            <a:r>
              <a:rPr lang="en-US" sz="2100" dirty="0" err="1">
                <a:latin typeface="Arial" charset="0"/>
              </a:rPr>
              <a:t>chặt</a:t>
            </a:r>
            <a:r>
              <a:rPr lang="en-US" sz="2100" dirty="0">
                <a:latin typeface="Arial" charset="0"/>
              </a:rPr>
              <a:t> </a:t>
            </a:r>
            <a:r>
              <a:rPr lang="en-US" sz="2100" dirty="0" err="1">
                <a:latin typeface="Arial" charset="0"/>
              </a:rPr>
              <a:t>chẽ</a:t>
            </a:r>
            <a:r>
              <a:rPr lang="en-US" sz="2100" dirty="0">
                <a:latin typeface="Arial" charset="0"/>
              </a:rPr>
              <a:t> </a:t>
            </a:r>
            <a:r>
              <a:rPr lang="en-US" sz="2100" dirty="0" err="1">
                <a:latin typeface="Arial" charset="0"/>
              </a:rPr>
              <a:t>giữa</a:t>
            </a:r>
            <a:r>
              <a:rPr lang="en-US" sz="2100" dirty="0">
                <a:latin typeface="Arial" charset="0"/>
              </a:rPr>
              <a:t> </a:t>
            </a:r>
            <a:r>
              <a:rPr lang="en-US" sz="2100" dirty="0" err="1">
                <a:latin typeface="Arial" charset="0"/>
              </a:rPr>
              <a:t>phát</a:t>
            </a:r>
            <a:endParaRPr lang="en-US" sz="2100" dirty="0">
              <a:latin typeface="Arial" charset="0"/>
            </a:endParaRPr>
          </a:p>
          <a:p>
            <a:pPr algn="ctr">
              <a:spcBef>
                <a:spcPts val="0"/>
              </a:spcBef>
              <a:defRPr/>
            </a:pPr>
            <a:r>
              <a:rPr lang="en-US" sz="2100" dirty="0">
                <a:latin typeface="Arial" charset="0"/>
              </a:rPr>
              <a:t> </a:t>
            </a:r>
            <a:r>
              <a:rPr lang="en-US" sz="2100" dirty="0" err="1">
                <a:latin typeface="Arial" charset="0"/>
              </a:rPr>
              <a:t>triển</a:t>
            </a:r>
            <a:r>
              <a:rPr lang="en-US" sz="2100" dirty="0">
                <a:latin typeface="Arial" charset="0"/>
              </a:rPr>
              <a:t> </a:t>
            </a:r>
            <a:r>
              <a:rPr lang="en-US" sz="2100" dirty="0" err="1">
                <a:latin typeface="Arial" charset="0"/>
              </a:rPr>
              <a:t>kinh</a:t>
            </a:r>
            <a:r>
              <a:rPr lang="en-US" sz="2100" dirty="0">
                <a:latin typeface="Arial" charset="0"/>
              </a:rPr>
              <a:t> </a:t>
            </a:r>
            <a:r>
              <a:rPr lang="en-US" sz="2100" dirty="0" err="1">
                <a:latin typeface="Arial" charset="0"/>
              </a:rPr>
              <a:t>tế</a:t>
            </a:r>
            <a:r>
              <a:rPr lang="en-US" sz="2100" dirty="0">
                <a:latin typeface="Arial" charset="0"/>
              </a:rPr>
              <a:t> </a:t>
            </a:r>
            <a:r>
              <a:rPr lang="en-US" sz="2100" dirty="0" err="1">
                <a:latin typeface="Arial" charset="0"/>
              </a:rPr>
              <a:t>xã</a:t>
            </a:r>
            <a:r>
              <a:rPr lang="en-US" sz="2100" dirty="0">
                <a:latin typeface="Arial" charset="0"/>
              </a:rPr>
              <a:t> </a:t>
            </a:r>
            <a:r>
              <a:rPr lang="en-US" sz="2100" dirty="0" err="1">
                <a:latin typeface="Arial" charset="0"/>
              </a:rPr>
              <a:t>hội</a:t>
            </a:r>
            <a:r>
              <a:rPr lang="en-US" sz="2100" dirty="0">
                <a:latin typeface="Arial" charset="0"/>
              </a:rPr>
              <a:t> </a:t>
            </a:r>
            <a:r>
              <a:rPr lang="en-US" sz="2100" dirty="0" err="1">
                <a:latin typeface="Arial" charset="0"/>
              </a:rPr>
              <a:t>với</a:t>
            </a:r>
            <a:r>
              <a:rPr lang="en-US" sz="2100" dirty="0">
                <a:latin typeface="Arial" charset="0"/>
              </a:rPr>
              <a:t> </a:t>
            </a:r>
            <a:r>
              <a:rPr lang="en-US" sz="2100" dirty="0" err="1">
                <a:latin typeface="Arial" charset="0"/>
              </a:rPr>
              <a:t>xây</a:t>
            </a:r>
            <a:r>
              <a:rPr lang="en-US" sz="2100" dirty="0">
                <a:latin typeface="Arial" charset="0"/>
              </a:rPr>
              <a:t> </a:t>
            </a:r>
            <a:r>
              <a:rPr lang="en-US" sz="2100" dirty="0" err="1">
                <a:latin typeface="Arial" charset="0"/>
              </a:rPr>
              <a:t>dựng</a:t>
            </a:r>
            <a:endParaRPr lang="en-US" sz="2100" dirty="0">
              <a:latin typeface="Arial" charset="0"/>
            </a:endParaRPr>
          </a:p>
          <a:p>
            <a:pPr algn="ctr">
              <a:spcBef>
                <a:spcPts val="0"/>
              </a:spcBef>
              <a:defRPr/>
            </a:pPr>
            <a:r>
              <a:rPr lang="en-US" sz="2100" dirty="0">
                <a:latin typeface="Arial" charset="0"/>
              </a:rPr>
              <a:t> </a:t>
            </a:r>
            <a:r>
              <a:rPr lang="en-US" sz="2100" dirty="0" err="1">
                <a:latin typeface="Arial" charset="0"/>
              </a:rPr>
              <a:t>lực</a:t>
            </a:r>
            <a:r>
              <a:rPr lang="en-US" sz="2100" dirty="0">
                <a:latin typeface="Arial" charset="0"/>
              </a:rPr>
              <a:t> </a:t>
            </a:r>
            <a:r>
              <a:rPr lang="en-US" sz="2100" dirty="0" err="1">
                <a:latin typeface="Arial" charset="0"/>
              </a:rPr>
              <a:t>lượng</a:t>
            </a:r>
            <a:r>
              <a:rPr lang="en-US" sz="2100" dirty="0">
                <a:latin typeface="Arial" charset="0"/>
              </a:rPr>
              <a:t> </a:t>
            </a:r>
            <a:r>
              <a:rPr lang="en-US" sz="2100" dirty="0" err="1">
                <a:latin typeface="Arial" charset="0"/>
              </a:rPr>
              <a:t>vũ</a:t>
            </a:r>
            <a:r>
              <a:rPr lang="en-US" sz="2100" dirty="0">
                <a:latin typeface="Arial" charset="0"/>
              </a:rPr>
              <a:t> </a:t>
            </a:r>
            <a:r>
              <a:rPr lang="en-US" sz="2100" dirty="0" err="1">
                <a:latin typeface="Arial" charset="0"/>
              </a:rPr>
              <a:t>trang</a:t>
            </a:r>
            <a:r>
              <a:rPr lang="en-US" sz="2100" dirty="0">
                <a:latin typeface="Arial" charset="0"/>
              </a:rPr>
              <a:t>, </a:t>
            </a:r>
            <a:r>
              <a:rPr lang="en-US" sz="2100" dirty="0" err="1">
                <a:latin typeface="Arial" charset="0"/>
              </a:rPr>
              <a:t>quần</a:t>
            </a:r>
            <a:r>
              <a:rPr lang="en-US" sz="2100" dirty="0">
                <a:latin typeface="Arial" charset="0"/>
              </a:rPr>
              <a:t> </a:t>
            </a:r>
            <a:r>
              <a:rPr lang="en-US" sz="2100" dirty="0" err="1">
                <a:latin typeface="Arial" charset="0"/>
              </a:rPr>
              <a:t>chúng</a:t>
            </a:r>
            <a:endParaRPr lang="en-US" sz="2100" dirty="0">
              <a:latin typeface="Arial" charset="0"/>
            </a:endParaRPr>
          </a:p>
          <a:p>
            <a:pPr algn="ctr">
              <a:spcBef>
                <a:spcPts val="0"/>
              </a:spcBef>
              <a:defRPr/>
            </a:pP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các</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lãnh</a:t>
            </a:r>
            <a:r>
              <a:rPr lang="en-US" sz="2100" dirty="0">
                <a:latin typeface="Arial" charset="0"/>
              </a:rPr>
              <a:t> </a:t>
            </a:r>
            <a:r>
              <a:rPr lang="en-US" sz="2100" dirty="0" err="1">
                <a:latin typeface="Arial" charset="0"/>
              </a:rPr>
              <a:t>thổ</a:t>
            </a:r>
            <a:endParaRPr lang="en-US" altLang="en-US" sz="2100" b="1" dirty="0">
              <a:latin typeface="Arial" charset="0"/>
            </a:endParaRPr>
          </a:p>
        </p:txBody>
      </p:sp>
      <p:sp>
        <p:nvSpPr>
          <p:cNvPr id="26" name="AutoShape 10">
            <a:extLst>
              <a:ext uri="{FF2B5EF4-FFF2-40B4-BE49-F238E27FC236}">
                <a16:creationId xmlns:a16="http://schemas.microsoft.com/office/drawing/2014/main" id="{508D4946-DA4A-4927-AE3A-0088A6011EFB}"/>
              </a:ext>
            </a:extLst>
          </p:cNvPr>
          <p:cNvSpPr>
            <a:spLocks noChangeArrowheads="1"/>
          </p:cNvSpPr>
          <p:nvPr/>
        </p:nvSpPr>
        <p:spPr bwMode="auto">
          <a:xfrm>
            <a:off x="304800" y="4191000"/>
            <a:ext cx="41148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100" dirty="0">
                <a:latin typeface="Arial" charset="0"/>
              </a:rPr>
              <a:t> C. </a:t>
            </a:r>
            <a:r>
              <a:rPr lang="en-US" sz="2100" dirty="0" err="1">
                <a:latin typeface="Arial" charset="0"/>
              </a:rPr>
              <a:t>Kết</a:t>
            </a:r>
            <a:r>
              <a:rPr lang="en-US" sz="2100" dirty="0">
                <a:latin typeface="Arial" charset="0"/>
              </a:rPr>
              <a:t> </a:t>
            </a:r>
            <a:r>
              <a:rPr lang="en-US" sz="2100" dirty="0" err="1">
                <a:latin typeface="Arial" charset="0"/>
              </a:rPr>
              <a:t>hợp</a:t>
            </a:r>
            <a:r>
              <a:rPr lang="en-US" sz="2100" dirty="0">
                <a:latin typeface="Arial" charset="0"/>
              </a:rPr>
              <a:t> </a:t>
            </a:r>
            <a:r>
              <a:rPr lang="en-US" sz="2100" dirty="0" err="1">
                <a:latin typeface="Arial" charset="0"/>
              </a:rPr>
              <a:t>chặt</a:t>
            </a:r>
            <a:r>
              <a:rPr lang="en-US" sz="2100" dirty="0">
                <a:latin typeface="Arial" charset="0"/>
              </a:rPr>
              <a:t> </a:t>
            </a:r>
            <a:r>
              <a:rPr lang="en-US" sz="2100" dirty="0" err="1">
                <a:latin typeface="Arial" charset="0"/>
              </a:rPr>
              <a:t>chẽ</a:t>
            </a:r>
            <a:r>
              <a:rPr lang="en-US" sz="2100" dirty="0">
                <a:latin typeface="Arial" charset="0"/>
              </a:rPr>
              <a:t> </a:t>
            </a:r>
            <a:r>
              <a:rPr lang="en-US" sz="2100" dirty="0" err="1">
                <a:latin typeface="Arial" charset="0"/>
              </a:rPr>
              <a:t>giữa</a:t>
            </a:r>
            <a:r>
              <a:rPr lang="en-US" sz="2100" dirty="0">
                <a:latin typeface="Arial" charset="0"/>
              </a:rPr>
              <a:t> </a:t>
            </a:r>
            <a:r>
              <a:rPr lang="en-US" sz="2100" dirty="0" err="1">
                <a:latin typeface="Arial" charset="0"/>
              </a:rPr>
              <a:t>phát</a:t>
            </a:r>
            <a:endParaRPr lang="en-US" sz="2100" dirty="0">
              <a:latin typeface="Arial" charset="0"/>
            </a:endParaRPr>
          </a:p>
          <a:p>
            <a:pPr algn="ctr">
              <a:defRPr/>
            </a:pPr>
            <a:r>
              <a:rPr lang="en-US" sz="2100" dirty="0">
                <a:latin typeface="Arial" charset="0"/>
              </a:rPr>
              <a:t> </a:t>
            </a:r>
            <a:r>
              <a:rPr lang="en-US" sz="2100" dirty="0" err="1">
                <a:latin typeface="Arial" charset="0"/>
              </a:rPr>
              <a:t>triển</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nghiệp</a:t>
            </a:r>
            <a:r>
              <a:rPr lang="en-US" sz="2100" dirty="0">
                <a:latin typeface="Arial" charset="0"/>
              </a:rPr>
              <a:t> </a:t>
            </a:r>
            <a:r>
              <a:rPr lang="en-US" sz="2100" dirty="0" err="1">
                <a:latin typeface="Arial" charset="0"/>
              </a:rPr>
              <a:t>quốc</a:t>
            </a:r>
            <a:r>
              <a:rPr lang="en-US" sz="2100" dirty="0">
                <a:latin typeface="Arial" charset="0"/>
              </a:rPr>
              <a:t> </a:t>
            </a:r>
            <a:r>
              <a:rPr lang="en-US" sz="2100" dirty="0" err="1">
                <a:latin typeface="Arial" charset="0"/>
              </a:rPr>
              <a:t>phòng</a:t>
            </a:r>
            <a:r>
              <a:rPr lang="en-US" sz="2100" dirty="0">
                <a:latin typeface="Arial" charset="0"/>
              </a:rPr>
              <a:t> </a:t>
            </a:r>
            <a:r>
              <a:rPr lang="en-US" sz="2100" dirty="0" err="1">
                <a:latin typeface="Arial" charset="0"/>
              </a:rPr>
              <a:t>với</a:t>
            </a:r>
            <a:endParaRPr lang="en-US" sz="2100" dirty="0">
              <a:latin typeface="Arial" charset="0"/>
            </a:endParaRPr>
          </a:p>
          <a:p>
            <a:pPr algn="ctr">
              <a:defRPr/>
            </a:pPr>
            <a:r>
              <a:rPr lang="en-US" sz="2100" dirty="0">
                <a:latin typeface="Arial" charset="0"/>
              </a:rPr>
              <a:t> </a:t>
            </a:r>
            <a:r>
              <a:rPr lang="en-US" sz="2100" dirty="0" err="1">
                <a:latin typeface="Arial" charset="0"/>
              </a:rPr>
              <a:t>xây</a:t>
            </a:r>
            <a:r>
              <a:rPr lang="en-US" sz="2100" dirty="0">
                <a:latin typeface="Arial" charset="0"/>
              </a:rPr>
              <a:t> </a:t>
            </a:r>
            <a:r>
              <a:rPr lang="en-US" sz="2100" dirty="0" err="1">
                <a:latin typeface="Arial" charset="0"/>
              </a:rPr>
              <a:t>dựng</a:t>
            </a:r>
            <a:r>
              <a:rPr lang="en-US" sz="2100" dirty="0">
                <a:latin typeface="Arial" charset="0"/>
              </a:rPr>
              <a:t> </a:t>
            </a:r>
            <a:r>
              <a:rPr lang="en-US" sz="2100" dirty="0" err="1">
                <a:latin typeface="Arial" charset="0"/>
              </a:rPr>
              <a:t>thế</a:t>
            </a:r>
            <a:r>
              <a:rPr lang="en-US" sz="2100" dirty="0">
                <a:latin typeface="Arial" charset="0"/>
              </a:rPr>
              <a:t> </a:t>
            </a:r>
            <a:r>
              <a:rPr lang="en-US" sz="2100" dirty="0" err="1">
                <a:latin typeface="Arial" charset="0"/>
              </a:rPr>
              <a:t>trận</a:t>
            </a:r>
            <a:r>
              <a:rPr lang="en-US" sz="2100" dirty="0">
                <a:latin typeface="Arial" charset="0"/>
              </a:rPr>
              <a:t> </a:t>
            </a:r>
            <a:r>
              <a:rPr lang="en-US" sz="2100" dirty="0" err="1">
                <a:latin typeface="Arial" charset="0"/>
              </a:rPr>
              <a:t>phòng</a:t>
            </a:r>
            <a:r>
              <a:rPr lang="en-US" sz="2100" dirty="0">
                <a:latin typeface="Arial" charset="0"/>
              </a:rPr>
              <a:t> </a:t>
            </a:r>
            <a:r>
              <a:rPr lang="en-US" sz="2100" dirty="0" err="1">
                <a:latin typeface="Arial" charset="0"/>
              </a:rPr>
              <a:t>thủ</a:t>
            </a:r>
            <a:r>
              <a:rPr lang="en-US" sz="2100" dirty="0">
                <a:latin typeface="Arial" charset="0"/>
              </a:rPr>
              <a:t> </a:t>
            </a:r>
            <a:r>
              <a:rPr lang="en-US" sz="2100" dirty="0" err="1">
                <a:latin typeface="Arial" charset="0"/>
              </a:rPr>
              <a:t>trên</a:t>
            </a:r>
            <a:endParaRPr lang="en-US" sz="2100" dirty="0">
              <a:latin typeface="Arial" charset="0"/>
            </a:endParaRPr>
          </a:p>
          <a:p>
            <a:pPr algn="ctr">
              <a:defRPr/>
            </a:pPr>
            <a:r>
              <a:rPr lang="en-US" sz="2100" dirty="0">
                <a:latin typeface="Arial" charset="0"/>
              </a:rPr>
              <a:t> </a:t>
            </a:r>
            <a:r>
              <a:rPr lang="en-US" sz="2100" dirty="0" err="1">
                <a:latin typeface="Arial" charset="0"/>
              </a:rPr>
              <a:t>các</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lãnh</a:t>
            </a:r>
            <a:r>
              <a:rPr lang="en-US" sz="2100" dirty="0">
                <a:latin typeface="Arial" charset="0"/>
              </a:rPr>
              <a:t> </a:t>
            </a:r>
            <a:r>
              <a:rPr lang="en-US" sz="2100" dirty="0" err="1">
                <a:latin typeface="Arial" charset="0"/>
              </a:rPr>
              <a:t>thổ</a:t>
            </a:r>
            <a:r>
              <a:rPr lang="en-US" sz="2100" dirty="0">
                <a:latin typeface="Arial" charset="0"/>
              </a:rPr>
              <a:t> </a:t>
            </a:r>
            <a:endParaRPr lang="vi-VN" sz="2100" b="1" dirty="0">
              <a:latin typeface="Arial" charset="0"/>
            </a:endParaRPr>
          </a:p>
        </p:txBody>
      </p:sp>
      <p:sp>
        <p:nvSpPr>
          <p:cNvPr id="27" name="AutoShape 10">
            <a:extLst>
              <a:ext uri="{FF2B5EF4-FFF2-40B4-BE49-F238E27FC236}">
                <a16:creationId xmlns:a16="http://schemas.microsoft.com/office/drawing/2014/main" id="{3807D3EF-25A5-4D4F-B148-69BF8F961CE0}"/>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100" dirty="0">
                <a:latin typeface="Arial" charset="0"/>
              </a:rPr>
              <a:t> D. </a:t>
            </a:r>
            <a:r>
              <a:rPr lang="en-US" sz="2100" dirty="0" err="1">
                <a:latin typeface="Arial" charset="0"/>
              </a:rPr>
              <a:t>Kết</a:t>
            </a:r>
            <a:r>
              <a:rPr lang="en-US" sz="2100" dirty="0">
                <a:latin typeface="Arial" charset="0"/>
              </a:rPr>
              <a:t> </a:t>
            </a:r>
            <a:r>
              <a:rPr lang="en-US" sz="2100" dirty="0" err="1">
                <a:latin typeface="Arial" charset="0"/>
              </a:rPr>
              <a:t>hợp</a:t>
            </a:r>
            <a:r>
              <a:rPr lang="en-US" sz="2100" dirty="0">
                <a:latin typeface="Arial" charset="0"/>
              </a:rPr>
              <a:t> </a:t>
            </a:r>
            <a:r>
              <a:rPr lang="en-US" sz="2100" dirty="0" err="1">
                <a:latin typeface="Arial" charset="0"/>
              </a:rPr>
              <a:t>chặt</a:t>
            </a:r>
            <a:r>
              <a:rPr lang="en-US" sz="2100" dirty="0">
                <a:latin typeface="Arial" charset="0"/>
              </a:rPr>
              <a:t> </a:t>
            </a:r>
            <a:r>
              <a:rPr lang="en-US" sz="2100" dirty="0" err="1">
                <a:latin typeface="Arial" charset="0"/>
              </a:rPr>
              <a:t>chẽ</a:t>
            </a:r>
            <a:r>
              <a:rPr lang="en-US" sz="2100" dirty="0">
                <a:latin typeface="Arial" charset="0"/>
              </a:rPr>
              <a:t> </a:t>
            </a:r>
            <a:r>
              <a:rPr lang="en-US" sz="2100" dirty="0" err="1">
                <a:latin typeface="Arial" charset="0"/>
              </a:rPr>
              <a:t>giữa</a:t>
            </a:r>
            <a:r>
              <a:rPr lang="en-US" sz="2100" dirty="0">
                <a:latin typeface="Arial" charset="0"/>
              </a:rPr>
              <a:t> </a:t>
            </a:r>
            <a:r>
              <a:rPr lang="en-US" sz="2100" dirty="0" err="1">
                <a:latin typeface="Arial" charset="0"/>
              </a:rPr>
              <a:t>phát</a:t>
            </a:r>
            <a:endParaRPr lang="en-US" sz="2100" dirty="0">
              <a:latin typeface="Arial" charset="0"/>
            </a:endParaRPr>
          </a:p>
          <a:p>
            <a:pPr algn="ctr">
              <a:spcBef>
                <a:spcPts val="0"/>
              </a:spcBef>
              <a:defRPr/>
            </a:pPr>
            <a:r>
              <a:rPr lang="en-US" sz="2100" dirty="0">
                <a:latin typeface="Arial" charset="0"/>
              </a:rPr>
              <a:t> </a:t>
            </a:r>
            <a:r>
              <a:rPr lang="en-US" sz="2100" dirty="0" err="1">
                <a:latin typeface="Arial" charset="0"/>
              </a:rPr>
              <a:t>triển</a:t>
            </a:r>
            <a:r>
              <a:rPr lang="en-US" sz="2100" dirty="0">
                <a:latin typeface="Arial" charset="0"/>
              </a:rPr>
              <a:t> </a:t>
            </a:r>
            <a:r>
              <a:rPr lang="en-US" sz="2100" dirty="0" err="1">
                <a:latin typeface="Arial" charset="0"/>
              </a:rPr>
              <a:t>kinh</a:t>
            </a:r>
            <a:r>
              <a:rPr lang="en-US" sz="2100" dirty="0">
                <a:latin typeface="Arial" charset="0"/>
              </a:rPr>
              <a:t> </a:t>
            </a:r>
            <a:r>
              <a:rPr lang="en-US" sz="2100" dirty="0" err="1">
                <a:latin typeface="Arial" charset="0"/>
              </a:rPr>
              <a:t>tế</a:t>
            </a:r>
            <a:r>
              <a:rPr lang="en-US" sz="2100" dirty="0">
                <a:latin typeface="Arial" charset="0"/>
              </a:rPr>
              <a:t> </a:t>
            </a:r>
            <a:r>
              <a:rPr lang="en-US" sz="2100" dirty="0" err="1">
                <a:latin typeface="Arial" charset="0"/>
              </a:rPr>
              <a:t>xã</a:t>
            </a:r>
            <a:r>
              <a:rPr lang="en-US" sz="2100" dirty="0">
                <a:latin typeface="Arial" charset="0"/>
              </a:rPr>
              <a:t> </a:t>
            </a:r>
            <a:r>
              <a:rPr lang="en-US" sz="2100" dirty="0" err="1">
                <a:latin typeface="Arial" charset="0"/>
              </a:rPr>
              <a:t>hội</a:t>
            </a:r>
            <a:r>
              <a:rPr lang="en-US" sz="2100" dirty="0">
                <a:latin typeface="Arial" charset="0"/>
              </a:rPr>
              <a:t> </a:t>
            </a:r>
            <a:r>
              <a:rPr lang="en-US" sz="2100" dirty="0" err="1">
                <a:latin typeface="Arial" charset="0"/>
              </a:rPr>
              <a:t>với</a:t>
            </a:r>
            <a:r>
              <a:rPr lang="en-US" sz="2100" dirty="0">
                <a:latin typeface="Arial" charset="0"/>
              </a:rPr>
              <a:t> </a:t>
            </a:r>
            <a:r>
              <a:rPr lang="en-US" sz="2100" dirty="0" err="1">
                <a:latin typeface="Arial" charset="0"/>
              </a:rPr>
              <a:t>xây</a:t>
            </a:r>
            <a:r>
              <a:rPr lang="en-US" sz="2100" dirty="0">
                <a:latin typeface="Arial" charset="0"/>
              </a:rPr>
              <a:t> </a:t>
            </a:r>
            <a:r>
              <a:rPr lang="en-US" sz="2100" dirty="0" err="1">
                <a:latin typeface="Arial" charset="0"/>
              </a:rPr>
              <a:t>dựng</a:t>
            </a:r>
            <a:endParaRPr lang="en-US" sz="2100" dirty="0">
              <a:latin typeface="Arial" charset="0"/>
            </a:endParaRPr>
          </a:p>
          <a:p>
            <a:pPr algn="ctr">
              <a:spcBef>
                <a:spcPts val="0"/>
              </a:spcBef>
              <a:defRPr/>
            </a:pPr>
            <a:r>
              <a:rPr lang="en-US" sz="2100" dirty="0">
                <a:latin typeface="Arial" charset="0"/>
              </a:rPr>
              <a:t> </a:t>
            </a:r>
            <a:r>
              <a:rPr lang="en-US" sz="2100" dirty="0" err="1">
                <a:latin typeface="Arial" charset="0"/>
              </a:rPr>
              <a:t>các</a:t>
            </a:r>
            <a:r>
              <a:rPr lang="en-US" sz="2100" dirty="0">
                <a:latin typeface="Arial" charset="0"/>
              </a:rPr>
              <a:t> </a:t>
            </a:r>
            <a:r>
              <a:rPr lang="en-US" sz="2100" dirty="0" err="1">
                <a:latin typeface="Arial" charset="0"/>
              </a:rPr>
              <a:t>tổ</a:t>
            </a:r>
            <a:r>
              <a:rPr lang="en-US" sz="2100" dirty="0">
                <a:latin typeface="Arial" charset="0"/>
              </a:rPr>
              <a:t> </a:t>
            </a:r>
            <a:r>
              <a:rPr lang="en-US" sz="2100" dirty="0" err="1">
                <a:latin typeface="Arial" charset="0"/>
              </a:rPr>
              <a:t>chức</a:t>
            </a:r>
            <a:r>
              <a:rPr lang="en-US" sz="2100" dirty="0">
                <a:latin typeface="Arial" charset="0"/>
              </a:rPr>
              <a:t> </a:t>
            </a:r>
            <a:r>
              <a:rPr lang="en-US" sz="2100" dirty="0" err="1">
                <a:latin typeface="Arial" charset="0"/>
              </a:rPr>
              <a:t>chính</a:t>
            </a:r>
            <a:r>
              <a:rPr lang="en-US" sz="2100" dirty="0">
                <a:latin typeface="Arial" charset="0"/>
              </a:rPr>
              <a:t> </a:t>
            </a:r>
            <a:r>
              <a:rPr lang="en-US" sz="2100" dirty="0" err="1">
                <a:latin typeface="Arial" charset="0"/>
              </a:rPr>
              <a:t>trị</a:t>
            </a:r>
            <a:r>
              <a:rPr lang="en-US" sz="2100" dirty="0">
                <a:latin typeface="Arial" charset="0"/>
              </a:rPr>
              <a:t>, </a:t>
            </a:r>
            <a:r>
              <a:rPr lang="en-US" sz="2100" dirty="0" err="1">
                <a:latin typeface="Arial" charset="0"/>
              </a:rPr>
              <a:t>tổ</a:t>
            </a:r>
            <a:r>
              <a:rPr lang="en-US" sz="2100" dirty="0">
                <a:latin typeface="Arial" charset="0"/>
              </a:rPr>
              <a:t> </a:t>
            </a:r>
            <a:r>
              <a:rPr lang="en-US" sz="2100" dirty="0" err="1">
                <a:latin typeface="Arial" charset="0"/>
              </a:rPr>
              <a:t>chức</a:t>
            </a:r>
            <a:r>
              <a:rPr lang="en-US" sz="2100" dirty="0">
                <a:latin typeface="Arial" charset="0"/>
              </a:rPr>
              <a:t> </a:t>
            </a:r>
            <a:r>
              <a:rPr lang="en-US" sz="2100" dirty="0" err="1">
                <a:latin typeface="Arial" charset="0"/>
              </a:rPr>
              <a:t>quần</a:t>
            </a:r>
            <a:r>
              <a:rPr lang="en-US" sz="2100" dirty="0">
                <a:latin typeface="Arial" charset="0"/>
              </a:rPr>
              <a:t> </a:t>
            </a:r>
          </a:p>
          <a:p>
            <a:pPr algn="ctr">
              <a:spcBef>
                <a:spcPts val="0"/>
              </a:spcBef>
              <a:defRPr/>
            </a:pPr>
            <a:r>
              <a:rPr lang="en-US" sz="2100" dirty="0" err="1">
                <a:latin typeface="Arial" charset="0"/>
              </a:rPr>
              <a:t>chúng</a:t>
            </a: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các</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lãnh</a:t>
            </a:r>
            <a:r>
              <a:rPr lang="en-US" sz="2100" dirty="0">
                <a:latin typeface="Arial" charset="0"/>
              </a:rPr>
              <a:t> </a:t>
            </a:r>
            <a:r>
              <a:rPr lang="en-US" sz="2100" dirty="0" err="1">
                <a:latin typeface="Arial" charset="0"/>
              </a:rPr>
              <a:t>thổ</a:t>
            </a:r>
            <a:endParaRPr lang="en-US" altLang="en-US" sz="2100" b="1" dirty="0">
              <a:latin typeface="Arial" charset="0"/>
            </a:endParaRPr>
          </a:p>
        </p:txBody>
      </p:sp>
      <p:sp>
        <p:nvSpPr>
          <p:cNvPr id="28" name="Rectangle: Rounded Corners 27">
            <a:extLst>
              <a:ext uri="{FF2B5EF4-FFF2-40B4-BE49-F238E27FC236}">
                <a16:creationId xmlns:a16="http://schemas.microsoft.com/office/drawing/2014/main" id="{29C93CA7-32F0-40B6-8400-AD218C673F7C}"/>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7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7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99449BB-C70B-4BDD-88F1-F3352E51C7EC}"/>
              </a:ext>
            </a:extLst>
          </p:cNvPr>
          <p:cNvSpPr txBox="1">
            <a:spLocks noChangeArrowheads="1"/>
          </p:cNvSpPr>
          <p:nvPr/>
        </p:nvSpPr>
        <p:spPr bwMode="auto">
          <a:xfrm>
            <a:off x="1808163" y="1147763"/>
            <a:ext cx="6781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500"/>
              <a:t>Kết hợp phát triển KTXH với </a:t>
            </a:r>
            <a:r>
              <a:rPr lang="vi-VN" altLang="en-US" sz="2500"/>
              <a:t>tăng cường, củng cố</a:t>
            </a:r>
            <a:r>
              <a:rPr lang="en-US" altLang="en-US" sz="2500"/>
              <a:t> QP&amp;AN trong công nghiệp, cần chú trọng:</a:t>
            </a:r>
          </a:p>
        </p:txBody>
      </p:sp>
      <p:sp>
        <p:nvSpPr>
          <p:cNvPr id="65541" name="AutoShape 5">
            <a:extLst>
              <a:ext uri="{FF2B5EF4-FFF2-40B4-BE49-F238E27FC236}">
                <a16:creationId xmlns:a16="http://schemas.microsoft.com/office/drawing/2014/main" id="{9812883F-B11D-47AC-96A1-E29D9F8F1568}"/>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Những</a:t>
            </a:r>
            <a:r>
              <a:rPr lang="en-US" sz="2400" dirty="0">
                <a:latin typeface="Arial" charset="0"/>
              </a:rPr>
              <a:t> </a:t>
            </a:r>
            <a:r>
              <a:rPr lang="en-US" sz="2400" dirty="0" err="1">
                <a:latin typeface="Arial" charset="0"/>
              </a:rPr>
              <a:t>ngành</a:t>
            </a:r>
            <a:r>
              <a:rPr lang="en-US" sz="2400" dirty="0">
                <a:latin typeface="Arial" charset="0"/>
              </a:rPr>
              <a:t> </a:t>
            </a:r>
          </a:p>
          <a:p>
            <a:pPr algn="ctr">
              <a:defRPr/>
            </a:pPr>
            <a:r>
              <a:rPr lang="en-US" sz="2400" dirty="0" err="1">
                <a:latin typeface="Arial" charset="0"/>
              </a:rPr>
              <a:t>có</a:t>
            </a:r>
            <a:r>
              <a:rPr lang="en-US" sz="2400" dirty="0">
                <a:latin typeface="Arial" charset="0"/>
              </a:rPr>
              <a:t> </a:t>
            </a:r>
            <a:r>
              <a:rPr lang="en-US" sz="2400" dirty="0" err="1">
                <a:latin typeface="Arial" charset="0"/>
              </a:rPr>
              <a:t>tính</a:t>
            </a:r>
            <a:r>
              <a:rPr lang="en-US" sz="2400" dirty="0">
                <a:latin typeface="Arial" charset="0"/>
              </a:rPr>
              <a:t> </a:t>
            </a:r>
            <a:r>
              <a:rPr lang="en-US" sz="2400" dirty="0" err="1">
                <a:latin typeface="Arial" charset="0"/>
              </a:rPr>
              <a:t>lưỡng</a:t>
            </a:r>
            <a:r>
              <a:rPr lang="en-US" sz="2400" dirty="0">
                <a:latin typeface="Arial" charset="0"/>
              </a:rPr>
              <a:t> </a:t>
            </a:r>
            <a:r>
              <a:rPr lang="en-US" sz="2400" dirty="0" err="1">
                <a:latin typeface="Arial" charset="0"/>
              </a:rPr>
              <a:t>dụng</a:t>
            </a:r>
            <a:endParaRPr lang="en-US" sz="2400" dirty="0">
              <a:latin typeface="Arial" charset="0"/>
            </a:endParaRPr>
          </a:p>
        </p:txBody>
      </p:sp>
      <p:sp>
        <p:nvSpPr>
          <p:cNvPr id="65549" name="AutoShape 13">
            <a:extLst>
              <a:ext uri="{FF2B5EF4-FFF2-40B4-BE49-F238E27FC236}">
                <a16:creationId xmlns:a16="http://schemas.microsoft.com/office/drawing/2014/main" id="{D46DF45E-C0A5-4FD6-B942-12BF146E7754}"/>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bộ</a:t>
            </a:r>
            <a:endParaRPr lang="en-US" sz="2400" dirty="0">
              <a:latin typeface="Arial" charset="0"/>
            </a:endParaRPr>
          </a:p>
          <a:p>
            <a:pPr algn="ctr">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ngành</a:t>
            </a:r>
            <a:endParaRPr lang="vi-VN" sz="2400" b="1" dirty="0">
              <a:latin typeface="Arial" charset="0"/>
            </a:endParaRPr>
          </a:p>
        </p:txBody>
      </p:sp>
      <p:sp>
        <p:nvSpPr>
          <p:cNvPr id="27" name="AutoShape 13">
            <a:extLst>
              <a:ext uri="{FF2B5EF4-FFF2-40B4-BE49-F238E27FC236}">
                <a16:creationId xmlns:a16="http://schemas.microsoft.com/office/drawing/2014/main" id="{D4C088E2-9F8E-4E59-98A9-38D3DD166A27}"/>
              </a:ext>
            </a:extLst>
          </p:cNvPr>
          <p:cNvSpPr>
            <a:spLocks noChangeArrowheads="1"/>
          </p:cNvSpPr>
          <p:nvPr/>
        </p:nvSpPr>
        <p:spPr bwMode="auto">
          <a:xfrm>
            <a:off x="228600" y="4214813"/>
            <a:ext cx="4191000" cy="15573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Những</a:t>
            </a:r>
            <a:r>
              <a:rPr lang="en-US" sz="2400" dirty="0">
                <a:latin typeface="Arial" charset="0"/>
              </a:rPr>
              <a:t> </a:t>
            </a:r>
            <a:r>
              <a:rPr lang="en-US" sz="2400" dirty="0" err="1">
                <a:latin typeface="Arial" charset="0"/>
              </a:rPr>
              <a:t>ngành</a:t>
            </a:r>
            <a:r>
              <a:rPr lang="en-US" sz="2400" dirty="0">
                <a:latin typeface="Arial" charset="0"/>
              </a:rPr>
              <a:t> </a:t>
            </a:r>
          </a:p>
          <a:p>
            <a:pPr algn="ctr">
              <a:spcBef>
                <a:spcPts val="0"/>
              </a:spcBef>
              <a:defRPr/>
            </a:pPr>
            <a:r>
              <a:rPr lang="en-US" sz="2400" dirty="0" err="1">
                <a:latin typeface="Arial" charset="0"/>
              </a:rPr>
              <a:t>công</a:t>
            </a:r>
            <a:r>
              <a:rPr lang="en-US" sz="2400" dirty="0">
                <a:latin typeface="Arial" charset="0"/>
              </a:rPr>
              <a:t> </a:t>
            </a:r>
            <a:r>
              <a:rPr lang="en-US" sz="2400" dirty="0" err="1">
                <a:latin typeface="Arial" charset="0"/>
              </a:rPr>
              <a:t>nghệ</a:t>
            </a:r>
            <a:r>
              <a:rPr lang="en-US" sz="2400" dirty="0">
                <a:latin typeface="Arial" charset="0"/>
              </a:rPr>
              <a:t> </a:t>
            </a:r>
            <a:r>
              <a:rPr lang="en-US" sz="2400" dirty="0" err="1">
                <a:latin typeface="Arial" charset="0"/>
              </a:rPr>
              <a:t>cao</a:t>
            </a:r>
            <a:endParaRPr lang="en-US" altLang="en-US" sz="2400" b="1" dirty="0">
              <a:latin typeface="Arial" charset="0"/>
            </a:endParaRPr>
          </a:p>
        </p:txBody>
      </p:sp>
      <p:sp>
        <p:nvSpPr>
          <p:cNvPr id="28" name="AutoShape 13">
            <a:extLst>
              <a:ext uri="{FF2B5EF4-FFF2-40B4-BE49-F238E27FC236}">
                <a16:creationId xmlns:a16="http://schemas.microsoft.com/office/drawing/2014/main" id="{179D09EB-9367-4B28-96FC-6F372F9A33B7}"/>
              </a:ext>
            </a:extLst>
          </p:cNvPr>
          <p:cNvSpPr>
            <a:spLocks noChangeArrowheads="1"/>
          </p:cNvSpPr>
          <p:nvPr/>
        </p:nvSpPr>
        <p:spPr bwMode="auto">
          <a:xfrm>
            <a:off x="4648200" y="4214813"/>
            <a:ext cx="4267200" cy="15573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ngành</a:t>
            </a:r>
            <a:r>
              <a:rPr lang="en-US" sz="2400" dirty="0">
                <a:latin typeface="Arial" charset="0"/>
              </a:rPr>
              <a:t> </a:t>
            </a:r>
          </a:p>
          <a:p>
            <a:pPr algn="ctr">
              <a:defRPr/>
            </a:pPr>
            <a:r>
              <a:rPr lang="en-US" sz="2400" dirty="0" err="1">
                <a:latin typeface="Arial" charset="0"/>
              </a:rPr>
              <a:t>xuất</a:t>
            </a:r>
            <a:r>
              <a:rPr lang="en-US" sz="2400" dirty="0">
                <a:latin typeface="Arial" charset="0"/>
              </a:rPr>
              <a:t> </a:t>
            </a:r>
            <a:r>
              <a:rPr lang="en-US" sz="2400" dirty="0" err="1">
                <a:latin typeface="Arial" charset="0"/>
              </a:rPr>
              <a:t>khẩu</a:t>
            </a:r>
            <a:endParaRPr lang="vi-VN" sz="2400" b="1" dirty="0">
              <a:latin typeface="Arial" charset="0"/>
            </a:endParaRPr>
          </a:p>
        </p:txBody>
      </p:sp>
      <p:sp>
        <p:nvSpPr>
          <p:cNvPr id="30" name="Rectangle: Rounded Corners 29">
            <a:extLst>
              <a:ext uri="{FF2B5EF4-FFF2-40B4-BE49-F238E27FC236}">
                <a16:creationId xmlns:a16="http://schemas.microsoft.com/office/drawing/2014/main" id="{48970339-3336-47FB-9B67-E845F93BAAD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53DD6FC-180F-4B5E-8F0E-9E404F0A0813}"/>
              </a:ext>
            </a:extLst>
          </p:cNvPr>
          <p:cNvSpPr txBox="1">
            <a:spLocks noChangeArrowheads="1"/>
          </p:cNvSpPr>
          <p:nvPr/>
        </p:nvSpPr>
        <p:spPr bwMode="auto">
          <a:xfrm>
            <a:off x="1600200" y="981075"/>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bưu chính viễn thông cần phải kết hợp chặt chẽ giữa:</a:t>
            </a:r>
          </a:p>
        </p:txBody>
      </p:sp>
      <p:sp>
        <p:nvSpPr>
          <p:cNvPr id="65541" name="AutoShape 5">
            <a:extLst>
              <a:ext uri="{FF2B5EF4-FFF2-40B4-BE49-F238E27FC236}">
                <a16:creationId xmlns:a16="http://schemas.microsoft.com/office/drawing/2014/main" id="{89B32A6D-7C4B-421B-88E5-7DB49EBE149B}"/>
              </a:ext>
            </a:extLst>
          </p:cNvPr>
          <p:cNvSpPr>
            <a:spLocks noChangeArrowheads="1"/>
          </p:cNvSpPr>
          <p:nvPr/>
        </p:nvSpPr>
        <p:spPr bwMode="auto">
          <a:xfrm>
            <a:off x="4648200" y="4211638"/>
            <a:ext cx="42672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Các</a:t>
            </a:r>
            <a:r>
              <a:rPr lang="en-US" sz="2400" dirty="0">
                <a:latin typeface="Arial" charset="0"/>
              </a:rPr>
              <a:t> </a:t>
            </a:r>
            <a:r>
              <a:rPr lang="en-US" sz="2400" dirty="0" err="1">
                <a:latin typeface="Arial" charset="0"/>
              </a:rPr>
              <a:t>ngành</a:t>
            </a:r>
            <a:r>
              <a:rPr lang="en-US" sz="2400" dirty="0">
                <a:latin typeface="Arial" charset="0"/>
              </a:rPr>
              <a:t> </a:t>
            </a:r>
            <a:r>
              <a:rPr lang="en-US" sz="2400" dirty="0" err="1">
                <a:latin typeface="Arial" charset="0"/>
              </a:rPr>
              <a:t>bưu</a:t>
            </a:r>
            <a:r>
              <a:rPr lang="en-US" sz="2400" dirty="0">
                <a:latin typeface="Arial" charset="0"/>
              </a:rPr>
              <a:t> </a:t>
            </a:r>
            <a:r>
              <a:rPr lang="en-US" sz="2400" dirty="0" err="1">
                <a:latin typeface="Arial" charset="0"/>
              </a:rPr>
              <a:t>điện</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ngành</a:t>
            </a:r>
            <a:r>
              <a:rPr lang="en-US" sz="2400" dirty="0">
                <a:latin typeface="Arial" charset="0"/>
              </a:rPr>
              <a:t> </a:t>
            </a:r>
            <a:r>
              <a:rPr lang="en-US" sz="2400" dirty="0" err="1">
                <a:latin typeface="Arial" charset="0"/>
              </a:rPr>
              <a:t>thông</a:t>
            </a:r>
            <a:endParaRPr lang="en-US" sz="2400" dirty="0">
              <a:latin typeface="Arial" charset="0"/>
            </a:endParaRPr>
          </a:p>
          <a:p>
            <a:pPr algn="ctr">
              <a:defRPr/>
            </a:pPr>
            <a:r>
              <a:rPr lang="en-US" sz="2400" dirty="0">
                <a:latin typeface="Arial" charset="0"/>
              </a:rPr>
              <a:t> tin </a:t>
            </a:r>
            <a:r>
              <a:rPr lang="en-US" sz="2400" dirty="0" err="1">
                <a:latin typeface="Arial" charset="0"/>
              </a:rPr>
              <a:t>quân</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công</a:t>
            </a:r>
            <a:r>
              <a:rPr lang="en-US" sz="2400" dirty="0">
                <a:latin typeface="Arial" charset="0"/>
              </a:rPr>
              <a:t> an</a:t>
            </a:r>
          </a:p>
        </p:txBody>
      </p:sp>
      <p:sp>
        <p:nvSpPr>
          <p:cNvPr id="65549" name="AutoShape 13">
            <a:extLst>
              <a:ext uri="{FF2B5EF4-FFF2-40B4-BE49-F238E27FC236}">
                <a16:creationId xmlns:a16="http://schemas.microsoft.com/office/drawing/2014/main" id="{339AD87D-5EF0-41A9-9534-4C1287C4C8EC}"/>
              </a:ext>
            </a:extLst>
          </p:cNvPr>
          <p:cNvSpPr>
            <a:spLocks noChangeArrowheads="1"/>
          </p:cNvSpPr>
          <p:nvPr/>
        </p:nvSpPr>
        <p:spPr bwMode="auto">
          <a:xfrm>
            <a:off x="228600" y="4211638"/>
            <a:ext cx="4127500" cy="15795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kênh</a:t>
            </a:r>
            <a:r>
              <a:rPr lang="en-US" sz="2400" dirty="0">
                <a:latin typeface="Arial" charset="0"/>
              </a:rPr>
              <a:t> </a:t>
            </a:r>
          </a:p>
          <a:p>
            <a:pPr algn="ctr">
              <a:spcBef>
                <a:spcPts val="0"/>
              </a:spcBef>
              <a:defRPr/>
            </a:pPr>
            <a:r>
              <a:rPr lang="en-US" sz="2400" dirty="0" err="1">
                <a:latin typeface="Arial" charset="0"/>
              </a:rPr>
              <a:t>thông</a:t>
            </a:r>
            <a:r>
              <a:rPr lang="en-US" sz="2400" dirty="0">
                <a:latin typeface="Arial" charset="0"/>
              </a:rPr>
              <a:t> tin </a:t>
            </a: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p>
          <a:p>
            <a:pPr algn="ctr">
              <a:spcBef>
                <a:spcPts val="0"/>
              </a:spcBef>
              <a:defRPr/>
            </a:pPr>
            <a:r>
              <a:rPr lang="en-US" sz="2400" dirty="0" err="1">
                <a:latin typeface="Arial" charset="0"/>
              </a:rPr>
              <a:t>kênh</a:t>
            </a:r>
            <a:r>
              <a:rPr lang="en-US" sz="2400" dirty="0">
                <a:latin typeface="Arial" charset="0"/>
              </a:rPr>
              <a:t> </a:t>
            </a:r>
            <a:r>
              <a:rPr lang="en-US" sz="2400" dirty="0" err="1">
                <a:latin typeface="Arial" charset="0"/>
              </a:rPr>
              <a:t>liên</a:t>
            </a:r>
            <a:r>
              <a:rPr lang="en-US" sz="2400" dirty="0">
                <a:latin typeface="Arial" charset="0"/>
              </a:rPr>
              <a:t> </a:t>
            </a:r>
            <a:r>
              <a:rPr lang="en-US" sz="2400" dirty="0" err="1">
                <a:latin typeface="Arial" charset="0"/>
              </a:rPr>
              <a:t>lạc</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tế</a:t>
            </a:r>
            <a:endParaRPr lang="en-US" altLang="en-US" sz="2200" b="1" dirty="0">
              <a:latin typeface="Arial" charset="0"/>
            </a:endParaRPr>
          </a:p>
        </p:txBody>
      </p:sp>
      <p:sp>
        <p:nvSpPr>
          <p:cNvPr id="26" name="AutoShape 13">
            <a:extLst>
              <a:ext uri="{FF2B5EF4-FFF2-40B4-BE49-F238E27FC236}">
                <a16:creationId xmlns:a16="http://schemas.microsoft.com/office/drawing/2014/main" id="{EBF28D43-95E1-4DF7-9BF2-FC55C8C3AA09}"/>
              </a:ext>
            </a:extLst>
          </p:cNvPr>
          <p:cNvSpPr>
            <a:spLocks noChangeArrowheads="1"/>
          </p:cNvSpPr>
          <p:nvPr/>
        </p:nvSpPr>
        <p:spPr bwMode="auto">
          <a:xfrm>
            <a:off x="4648200" y="2316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Ngành</a:t>
            </a:r>
            <a:r>
              <a:rPr lang="en-US" sz="2400" dirty="0">
                <a:latin typeface="Arial" charset="0"/>
              </a:rPr>
              <a:t> </a:t>
            </a:r>
            <a:r>
              <a:rPr lang="en-US" sz="2400" dirty="0" err="1">
                <a:latin typeface="Arial" charset="0"/>
              </a:rPr>
              <a:t>bưu</a:t>
            </a:r>
            <a:r>
              <a:rPr lang="en-US" sz="2400" dirty="0">
                <a:latin typeface="Arial" charset="0"/>
              </a:rPr>
              <a:t> </a:t>
            </a:r>
            <a:r>
              <a:rPr lang="en-US" sz="2400" dirty="0" err="1">
                <a:latin typeface="Arial" charset="0"/>
              </a:rPr>
              <a:t>điện</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ngành</a:t>
            </a:r>
            <a:r>
              <a:rPr lang="en-US" sz="2400" dirty="0">
                <a:latin typeface="Arial" charset="0"/>
              </a:rPr>
              <a:t> </a:t>
            </a:r>
          </a:p>
          <a:p>
            <a:pPr algn="ctr">
              <a:defRPr/>
            </a:pP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khác</a:t>
            </a:r>
            <a:endParaRPr lang="vi-VN" sz="2200" b="1" dirty="0">
              <a:latin typeface="Arial" charset="0"/>
            </a:endParaRPr>
          </a:p>
        </p:txBody>
      </p:sp>
      <p:sp>
        <p:nvSpPr>
          <p:cNvPr id="27" name="AutoShape 13">
            <a:extLst>
              <a:ext uri="{FF2B5EF4-FFF2-40B4-BE49-F238E27FC236}">
                <a16:creationId xmlns:a16="http://schemas.microsoft.com/office/drawing/2014/main" id="{08A4567D-05D6-4CAE-B8BA-07B3DEE80106}"/>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Ngành</a:t>
            </a:r>
            <a:r>
              <a:rPr lang="en-US" sz="2400" dirty="0">
                <a:latin typeface="Arial" charset="0"/>
              </a:rPr>
              <a:t> </a:t>
            </a:r>
            <a:r>
              <a:rPr lang="en-US" sz="2400" dirty="0" err="1">
                <a:latin typeface="Arial" charset="0"/>
              </a:rPr>
              <a:t>bưu</a:t>
            </a:r>
            <a:r>
              <a:rPr lang="en-US" sz="2400" dirty="0">
                <a:latin typeface="Arial" charset="0"/>
              </a:rPr>
              <a:t> </a:t>
            </a:r>
            <a:r>
              <a:rPr lang="en-US" sz="2400" dirty="0" err="1">
                <a:latin typeface="Arial" charset="0"/>
              </a:rPr>
              <a:t>điện</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gia</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ngành</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nghiệp</a:t>
            </a:r>
            <a:r>
              <a:rPr lang="en-US" sz="2400" dirty="0">
                <a:latin typeface="Arial" charset="0"/>
              </a:rPr>
              <a:t> </a:t>
            </a:r>
            <a:r>
              <a:rPr lang="en-US" sz="2400" dirty="0" err="1">
                <a:latin typeface="Arial" charset="0"/>
              </a:rPr>
              <a:t>điện</a:t>
            </a:r>
            <a:r>
              <a:rPr lang="en-US" sz="2400" dirty="0">
                <a:latin typeface="Arial" charset="0"/>
              </a:rPr>
              <a:t> </a:t>
            </a:r>
            <a:r>
              <a:rPr lang="en-US" sz="2400" dirty="0" err="1">
                <a:latin typeface="Arial" charset="0"/>
              </a:rPr>
              <a:t>tử</a:t>
            </a:r>
            <a:endParaRPr lang="vi-VN" sz="2200" b="1" dirty="0">
              <a:latin typeface="Arial" charset="0"/>
            </a:endParaRPr>
          </a:p>
        </p:txBody>
      </p:sp>
      <p:sp>
        <p:nvSpPr>
          <p:cNvPr id="29" name="Rectangle: Rounded Corners 28">
            <a:extLst>
              <a:ext uri="{FF2B5EF4-FFF2-40B4-BE49-F238E27FC236}">
                <a16:creationId xmlns:a16="http://schemas.microsoft.com/office/drawing/2014/main" id="{A038354C-94BC-4ACA-9799-1711C2B3389B}"/>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6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6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Text Box 4">
            <a:extLst>
              <a:ext uri="{FF2B5EF4-FFF2-40B4-BE49-F238E27FC236}">
                <a16:creationId xmlns:a16="http://schemas.microsoft.com/office/drawing/2014/main" id="{7DC20FDA-DDAE-40C7-B343-39DAD23E773B}"/>
              </a:ext>
            </a:extLst>
          </p:cNvPr>
          <p:cNvSpPr txBox="1">
            <a:spLocks noChangeArrowheads="1"/>
          </p:cNvSpPr>
          <p:nvPr/>
        </p:nvSpPr>
        <p:spPr bwMode="auto">
          <a:xfrm>
            <a:off x="1616075" y="1011238"/>
            <a:ext cx="7059613"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a:t>Trong xây dựng cơ bản, việc kết hợp phát triển KTXH với </a:t>
            </a:r>
            <a:r>
              <a:rPr lang="vi-VN" altLang="en-US" sz="2300"/>
              <a:t>tăng cường, củng cố</a:t>
            </a:r>
            <a:r>
              <a:rPr lang="en-US" altLang="en-US" sz="2300"/>
              <a:t> QP&amp;AN cần phải thực hiện yêu cầu:</a:t>
            </a:r>
          </a:p>
        </p:txBody>
      </p:sp>
      <p:sp>
        <p:nvSpPr>
          <p:cNvPr id="28" name="AutoShape 5">
            <a:extLst>
              <a:ext uri="{FF2B5EF4-FFF2-40B4-BE49-F238E27FC236}">
                <a16:creationId xmlns:a16="http://schemas.microsoft.com/office/drawing/2014/main" id="{B9A029D3-7641-4652-85F4-EAA0E2E7FC39}"/>
              </a:ext>
            </a:extLst>
          </p:cNvPr>
          <p:cNvSpPr>
            <a:spLocks noChangeArrowheads="1"/>
          </p:cNvSpPr>
          <p:nvPr/>
        </p:nvSpPr>
        <p:spPr bwMode="auto">
          <a:xfrm>
            <a:off x="228600" y="2300288"/>
            <a:ext cx="4191000" cy="15859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A. </a:t>
            </a:r>
            <a:r>
              <a:rPr lang="en-US" sz="2000" dirty="0" err="1">
                <a:latin typeface="Arial" charset="0"/>
              </a:rPr>
              <a:t>Khi</a:t>
            </a:r>
            <a:r>
              <a:rPr lang="en-US" sz="2000" dirty="0">
                <a:latin typeface="Arial" charset="0"/>
              </a:rPr>
              <a:t> </a:t>
            </a:r>
            <a:r>
              <a:rPr lang="en-US" sz="2000" dirty="0" err="1">
                <a:latin typeface="Arial" charset="0"/>
              </a:rPr>
              <a:t>xây</a:t>
            </a:r>
            <a:r>
              <a:rPr lang="en-US" sz="2000" dirty="0">
                <a:latin typeface="Arial" charset="0"/>
              </a:rPr>
              <a:t> </a:t>
            </a:r>
            <a:r>
              <a:rPr lang="en-US" sz="2000" dirty="0" err="1">
                <a:latin typeface="Arial" charset="0"/>
              </a:rPr>
              <a:t>dựng</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trình</a:t>
            </a:r>
            <a:r>
              <a:rPr lang="en-US" sz="2000" dirty="0">
                <a:latin typeface="Arial" charset="0"/>
              </a:rPr>
              <a:t> </a:t>
            </a:r>
            <a:r>
              <a:rPr lang="en-US" sz="2000" dirty="0" err="1">
                <a:latin typeface="Arial" charset="0"/>
              </a:rPr>
              <a:t>nào</a:t>
            </a:r>
            <a:r>
              <a:rPr lang="en-US" sz="2000" dirty="0">
                <a:latin typeface="Arial" charset="0"/>
              </a:rPr>
              <a:t>, </a:t>
            </a:r>
          </a:p>
          <a:p>
            <a:pPr algn="ctr">
              <a:defRPr/>
            </a:pPr>
            <a:r>
              <a:rPr lang="en-US" sz="2000" dirty="0">
                <a:latin typeface="Arial" charset="0"/>
              </a:rPr>
              <a:t>ở </a:t>
            </a:r>
            <a:r>
              <a:rPr lang="en-US" sz="2000" dirty="0" err="1">
                <a:latin typeface="Arial" charset="0"/>
              </a:rPr>
              <a:t>đâu</a:t>
            </a:r>
            <a:r>
              <a:rPr lang="en-US" sz="2000" dirty="0">
                <a:latin typeface="Arial" charset="0"/>
              </a:rPr>
              <a:t> </a:t>
            </a:r>
            <a:r>
              <a:rPr lang="en-US" sz="2000" dirty="0" err="1">
                <a:latin typeface="Arial" charset="0"/>
              </a:rPr>
              <a:t>đều</a:t>
            </a:r>
            <a:r>
              <a:rPr lang="en-US" sz="2000" dirty="0">
                <a:latin typeface="Arial" charset="0"/>
              </a:rPr>
              <a:t> </a:t>
            </a:r>
            <a:r>
              <a:rPr lang="en-US" sz="2000" dirty="0" err="1">
                <a:latin typeface="Arial" charset="0"/>
              </a:rPr>
              <a:t>phải</a:t>
            </a:r>
            <a:r>
              <a:rPr lang="en-US" sz="2000" dirty="0">
                <a:latin typeface="Arial" charset="0"/>
              </a:rPr>
              <a:t> </a:t>
            </a:r>
            <a:r>
              <a:rPr lang="en-US" sz="2000" dirty="0" err="1">
                <a:latin typeface="Arial" charset="0"/>
              </a:rPr>
              <a:t>tính</a:t>
            </a:r>
            <a:r>
              <a:rPr lang="en-US" sz="2000" dirty="0">
                <a:latin typeface="Arial" charset="0"/>
              </a:rPr>
              <a:t> </a:t>
            </a:r>
            <a:r>
              <a:rPr lang="en-US" sz="2000" dirty="0" err="1">
                <a:latin typeface="Arial" charset="0"/>
              </a:rPr>
              <a:t>đến</a:t>
            </a:r>
            <a:r>
              <a:rPr lang="en-US" sz="2000" dirty="0">
                <a:latin typeface="Arial" charset="0"/>
              </a:rPr>
              <a:t> </a:t>
            </a:r>
            <a:r>
              <a:rPr lang="en-US" sz="2000" dirty="0" err="1">
                <a:latin typeface="Arial" charset="0"/>
              </a:rPr>
              <a:t>yếu</a:t>
            </a:r>
            <a:r>
              <a:rPr lang="en-US" sz="2000" dirty="0">
                <a:latin typeface="Arial" charset="0"/>
              </a:rPr>
              <a:t> </a:t>
            </a:r>
            <a:r>
              <a:rPr lang="en-US" sz="2000" dirty="0" err="1">
                <a:latin typeface="Arial" charset="0"/>
              </a:rPr>
              <a:t>tố</a:t>
            </a:r>
            <a:r>
              <a:rPr lang="en-US" sz="2000" dirty="0">
                <a:latin typeface="Arial" charset="0"/>
              </a:rPr>
              <a:t> </a:t>
            </a:r>
            <a:r>
              <a:rPr lang="en-US" sz="2000" dirty="0" err="1">
                <a:latin typeface="Arial" charset="0"/>
              </a:rPr>
              <a:t>tự</a:t>
            </a:r>
            <a:endParaRPr lang="en-US" sz="2000" dirty="0">
              <a:latin typeface="Arial" charset="0"/>
            </a:endParaRPr>
          </a:p>
          <a:p>
            <a:pPr algn="ctr">
              <a:defRPr/>
            </a:pPr>
            <a:r>
              <a:rPr lang="en-US" sz="2000" dirty="0">
                <a:latin typeface="Arial" charset="0"/>
              </a:rPr>
              <a:t> </a:t>
            </a:r>
            <a:r>
              <a:rPr lang="en-US" sz="2000" dirty="0" err="1">
                <a:latin typeface="Arial" charset="0"/>
              </a:rPr>
              <a:t>bảo</a:t>
            </a:r>
            <a:r>
              <a:rPr lang="en-US" sz="2000" dirty="0">
                <a:latin typeface="Arial" charset="0"/>
              </a:rPr>
              <a:t> </a:t>
            </a:r>
            <a:r>
              <a:rPr lang="en-US" sz="2000" dirty="0" err="1">
                <a:latin typeface="Arial" charset="0"/>
              </a:rPr>
              <a:t>vệ</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có</a:t>
            </a:r>
            <a:r>
              <a:rPr lang="en-US" sz="2000" dirty="0">
                <a:latin typeface="Arial" charset="0"/>
              </a:rPr>
              <a:t> </a:t>
            </a:r>
            <a:r>
              <a:rPr lang="en-US" sz="2000" dirty="0" err="1">
                <a:latin typeface="Arial" charset="0"/>
              </a:rPr>
              <a:t>thể</a:t>
            </a:r>
            <a:r>
              <a:rPr lang="en-US" sz="2000" dirty="0">
                <a:latin typeface="Arial" charset="0"/>
              </a:rPr>
              <a:t> </a:t>
            </a:r>
            <a:r>
              <a:rPr lang="en-US" sz="2000" dirty="0" err="1">
                <a:latin typeface="Arial" charset="0"/>
              </a:rPr>
              <a:t>chuyển</a:t>
            </a:r>
            <a:r>
              <a:rPr lang="en-US" sz="2000" dirty="0">
                <a:latin typeface="Arial" charset="0"/>
              </a:rPr>
              <a:t> </a:t>
            </a:r>
            <a:r>
              <a:rPr lang="en-US" sz="2000" dirty="0" err="1">
                <a:latin typeface="Arial" charset="0"/>
              </a:rPr>
              <a:t>hóa</a:t>
            </a:r>
            <a:r>
              <a:rPr lang="en-US" sz="2000" dirty="0">
                <a:latin typeface="Arial" charset="0"/>
              </a:rPr>
              <a:t> </a:t>
            </a:r>
            <a:r>
              <a:rPr lang="en-US" sz="2000" dirty="0" err="1">
                <a:latin typeface="Arial" charset="0"/>
              </a:rPr>
              <a:t>phục</a:t>
            </a:r>
            <a:endParaRPr lang="en-US" sz="2000" dirty="0">
              <a:latin typeface="Arial" charset="0"/>
            </a:endParaRPr>
          </a:p>
          <a:p>
            <a:pPr algn="ctr">
              <a:defRPr/>
            </a:pPr>
            <a:r>
              <a:rPr lang="en-US" sz="2000" dirty="0">
                <a:latin typeface="Arial" charset="0"/>
              </a:rPr>
              <a:t> </a:t>
            </a:r>
            <a:r>
              <a:rPr lang="en-US" sz="2000" dirty="0" err="1">
                <a:latin typeface="Arial" charset="0"/>
              </a:rPr>
              <a:t>vụ</a:t>
            </a:r>
            <a:r>
              <a:rPr lang="en-US" sz="2000" dirty="0">
                <a:latin typeface="Arial" charset="0"/>
              </a:rPr>
              <a:t> </a:t>
            </a:r>
            <a:r>
              <a:rPr lang="en-US" sz="2000" dirty="0" err="1">
                <a:latin typeface="Arial" charset="0"/>
              </a:rPr>
              <a:t>được</a:t>
            </a:r>
            <a:r>
              <a:rPr lang="en-US" sz="2000" dirty="0">
                <a:latin typeface="Arial" charset="0"/>
              </a:rPr>
              <a:t> </a:t>
            </a:r>
            <a:r>
              <a:rPr lang="en-US" sz="2000" err="1">
                <a:latin typeface="Arial" charset="0"/>
              </a:rPr>
              <a:t>cho</a:t>
            </a:r>
            <a:r>
              <a:rPr lang="en-US" sz="2000">
                <a:latin typeface="Arial" charset="0"/>
              </a:rPr>
              <a:t> QP&amp;AN</a:t>
            </a:r>
            <a:endParaRPr lang="en-US" sz="2000" dirty="0">
              <a:latin typeface="Arial" charset="0"/>
            </a:endParaRPr>
          </a:p>
        </p:txBody>
      </p:sp>
      <p:sp>
        <p:nvSpPr>
          <p:cNvPr id="30" name="AutoShape 13">
            <a:extLst>
              <a:ext uri="{FF2B5EF4-FFF2-40B4-BE49-F238E27FC236}">
                <a16:creationId xmlns:a16="http://schemas.microsoft.com/office/drawing/2014/main" id="{87FD2104-EC1E-469B-AF4C-0354951326BA}"/>
              </a:ext>
            </a:extLst>
          </p:cNvPr>
          <p:cNvSpPr>
            <a:spLocks noChangeArrowheads="1"/>
          </p:cNvSpPr>
          <p:nvPr/>
        </p:nvSpPr>
        <p:spPr bwMode="auto">
          <a:xfrm>
            <a:off x="4660900" y="2300288"/>
            <a:ext cx="4254500" cy="15859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B. </a:t>
            </a:r>
            <a:r>
              <a:rPr lang="en-US" sz="2000" dirty="0" err="1">
                <a:latin typeface="Arial" charset="0"/>
              </a:rPr>
              <a:t>Các</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trình</a:t>
            </a:r>
            <a:r>
              <a:rPr lang="en-US" sz="2000" dirty="0">
                <a:latin typeface="Arial" charset="0"/>
              </a:rPr>
              <a:t> </a:t>
            </a:r>
            <a:r>
              <a:rPr lang="en-US" sz="2000" dirty="0" err="1">
                <a:latin typeface="Arial" charset="0"/>
              </a:rPr>
              <a:t>trọng</a:t>
            </a:r>
            <a:r>
              <a:rPr lang="en-US" sz="2000" dirty="0">
                <a:latin typeface="Arial" charset="0"/>
              </a:rPr>
              <a:t> </a:t>
            </a:r>
            <a:r>
              <a:rPr lang="en-US" sz="2000" dirty="0" err="1">
                <a:latin typeface="Arial" charset="0"/>
              </a:rPr>
              <a:t>điểm</a:t>
            </a:r>
            <a:r>
              <a:rPr lang="en-US" sz="2000" dirty="0">
                <a:latin typeface="Arial" charset="0"/>
              </a:rPr>
              <a:t>, </a:t>
            </a:r>
          </a:p>
          <a:p>
            <a:pPr algn="ctr">
              <a:defRPr/>
            </a:pPr>
            <a:r>
              <a:rPr lang="en-US" sz="2000" dirty="0" err="1">
                <a:latin typeface="Arial" charset="0"/>
              </a:rPr>
              <a:t>quy</a:t>
            </a:r>
            <a:r>
              <a:rPr lang="en-US" sz="2000" dirty="0">
                <a:latin typeface="Arial" charset="0"/>
              </a:rPr>
              <a:t> </a:t>
            </a:r>
            <a:r>
              <a:rPr lang="en-US" sz="2000" dirty="0" err="1">
                <a:latin typeface="Arial" charset="0"/>
              </a:rPr>
              <a:t>mô</a:t>
            </a:r>
            <a:r>
              <a:rPr lang="en-US" sz="2000" dirty="0">
                <a:latin typeface="Arial" charset="0"/>
              </a:rPr>
              <a:t> </a:t>
            </a:r>
            <a:r>
              <a:rPr lang="en-US" sz="2000" dirty="0" err="1">
                <a:latin typeface="Arial" charset="0"/>
              </a:rPr>
              <a:t>lớn</a:t>
            </a:r>
            <a:r>
              <a:rPr lang="en-US" sz="2000" dirty="0">
                <a:latin typeface="Arial" charset="0"/>
              </a:rPr>
              <a:t> </a:t>
            </a:r>
            <a:r>
              <a:rPr lang="en-US" sz="2000" dirty="0" err="1">
                <a:latin typeface="Arial" charset="0"/>
              </a:rPr>
              <a:t>phải</a:t>
            </a:r>
            <a:r>
              <a:rPr lang="en-US" sz="2000" dirty="0">
                <a:latin typeface="Arial" charset="0"/>
              </a:rPr>
              <a:t> </a:t>
            </a:r>
            <a:r>
              <a:rPr lang="en-US" sz="2000" dirty="0" err="1">
                <a:latin typeface="Arial" charset="0"/>
              </a:rPr>
              <a:t>tính</a:t>
            </a:r>
            <a:r>
              <a:rPr lang="en-US" sz="2000" dirty="0">
                <a:latin typeface="Arial" charset="0"/>
              </a:rPr>
              <a:t> </a:t>
            </a:r>
            <a:r>
              <a:rPr lang="en-US" sz="2000" dirty="0" err="1">
                <a:latin typeface="Arial" charset="0"/>
              </a:rPr>
              <a:t>đến</a:t>
            </a:r>
            <a:r>
              <a:rPr lang="en-US" sz="2000" dirty="0">
                <a:latin typeface="Arial" charset="0"/>
              </a:rPr>
              <a:t> </a:t>
            </a:r>
            <a:r>
              <a:rPr lang="en-US" sz="2000" dirty="0" err="1">
                <a:latin typeface="Arial" charset="0"/>
              </a:rPr>
              <a:t>yếu</a:t>
            </a:r>
            <a:r>
              <a:rPr lang="en-US" sz="2000" dirty="0">
                <a:latin typeface="Arial" charset="0"/>
              </a:rPr>
              <a:t> </a:t>
            </a:r>
            <a:r>
              <a:rPr lang="en-US" sz="2000" dirty="0" err="1">
                <a:latin typeface="Arial" charset="0"/>
              </a:rPr>
              <a:t>tố</a:t>
            </a:r>
            <a:endParaRPr lang="en-US" sz="2000" dirty="0">
              <a:latin typeface="Arial" charset="0"/>
            </a:endParaRPr>
          </a:p>
          <a:p>
            <a:pPr algn="ctr">
              <a:defRPr/>
            </a:pPr>
            <a:r>
              <a:rPr lang="en-US" sz="2000" dirty="0">
                <a:latin typeface="Arial" charset="0"/>
              </a:rPr>
              <a:t> </a:t>
            </a:r>
            <a:r>
              <a:rPr lang="en-US" sz="2000" dirty="0" err="1">
                <a:latin typeface="Arial" charset="0"/>
              </a:rPr>
              <a:t>tự</a:t>
            </a:r>
            <a:r>
              <a:rPr lang="en-US" sz="2000" dirty="0">
                <a:latin typeface="Arial" charset="0"/>
              </a:rPr>
              <a:t> </a:t>
            </a:r>
            <a:r>
              <a:rPr lang="en-US" sz="2000" dirty="0" err="1">
                <a:latin typeface="Arial" charset="0"/>
              </a:rPr>
              <a:t>bảo</a:t>
            </a:r>
            <a:r>
              <a:rPr lang="en-US" sz="2000" dirty="0">
                <a:latin typeface="Arial" charset="0"/>
              </a:rPr>
              <a:t> </a:t>
            </a:r>
            <a:r>
              <a:rPr lang="en-US" sz="2000" dirty="0" err="1">
                <a:latin typeface="Arial" charset="0"/>
              </a:rPr>
              <a:t>vệ</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chuyển</a:t>
            </a:r>
            <a:r>
              <a:rPr lang="en-US" sz="2000" dirty="0">
                <a:latin typeface="Arial" charset="0"/>
              </a:rPr>
              <a:t> </a:t>
            </a:r>
            <a:r>
              <a:rPr lang="en-US" sz="2000" dirty="0" err="1">
                <a:latin typeface="Arial" charset="0"/>
              </a:rPr>
              <a:t>đổi</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năng</a:t>
            </a:r>
            <a:r>
              <a:rPr lang="en-US" sz="2000" dirty="0">
                <a:latin typeface="Arial" charset="0"/>
              </a:rPr>
              <a:t> </a:t>
            </a:r>
          </a:p>
          <a:p>
            <a:pPr algn="ctr">
              <a:defRPr/>
            </a:pPr>
            <a:r>
              <a:rPr lang="en-US" sz="2000" dirty="0" err="1">
                <a:latin typeface="Arial" charset="0"/>
              </a:rPr>
              <a:t>phục</a:t>
            </a:r>
            <a:r>
              <a:rPr lang="en-US" sz="2000" dirty="0">
                <a:latin typeface="Arial" charset="0"/>
              </a:rPr>
              <a:t> </a:t>
            </a:r>
            <a:r>
              <a:rPr lang="en-US" sz="2000" err="1">
                <a:latin typeface="Arial" charset="0"/>
              </a:rPr>
              <a:t>vụ</a:t>
            </a:r>
            <a:r>
              <a:rPr lang="en-US" sz="2000">
                <a:latin typeface="Arial" charset="0"/>
              </a:rPr>
              <a:t> QP&amp;AN</a:t>
            </a:r>
            <a:endParaRPr lang="vi-VN" sz="2000" b="1" dirty="0">
              <a:latin typeface="Arial" charset="0"/>
            </a:endParaRPr>
          </a:p>
        </p:txBody>
      </p:sp>
      <p:sp>
        <p:nvSpPr>
          <p:cNvPr id="26" name="AutoShape 13">
            <a:extLst>
              <a:ext uri="{FF2B5EF4-FFF2-40B4-BE49-F238E27FC236}">
                <a16:creationId xmlns:a16="http://schemas.microsoft.com/office/drawing/2014/main" id="{85FBFA27-E858-44DB-AA24-B7E5CA489595}"/>
              </a:ext>
            </a:extLst>
          </p:cNvPr>
          <p:cNvSpPr>
            <a:spLocks noChangeArrowheads="1"/>
          </p:cNvSpPr>
          <p:nvPr/>
        </p:nvSpPr>
        <p:spPr bwMode="auto">
          <a:xfrm>
            <a:off x="228600" y="4191000"/>
            <a:ext cx="4140200" cy="15859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000" dirty="0">
                <a:latin typeface="Arial" charset="0"/>
              </a:rPr>
              <a:t> C. </a:t>
            </a:r>
            <a:r>
              <a:rPr lang="en-US" sz="2000" dirty="0" err="1">
                <a:latin typeface="Arial" charset="0"/>
              </a:rPr>
              <a:t>Các</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trình</a:t>
            </a:r>
            <a:r>
              <a:rPr lang="en-US" sz="2000" dirty="0">
                <a:latin typeface="Arial" charset="0"/>
              </a:rPr>
              <a:t> ở </a:t>
            </a:r>
            <a:r>
              <a:rPr lang="en-US" sz="2000" dirty="0" err="1">
                <a:latin typeface="Arial" charset="0"/>
              </a:rPr>
              <a:t>các</a:t>
            </a:r>
            <a:r>
              <a:rPr lang="en-US" sz="2000" dirty="0">
                <a:latin typeface="Arial" charset="0"/>
              </a:rPr>
              <a:t> </a:t>
            </a:r>
            <a:r>
              <a:rPr lang="en-US" sz="2000" dirty="0" err="1">
                <a:latin typeface="Arial" charset="0"/>
              </a:rPr>
              <a:t>vùng</a:t>
            </a:r>
            <a:r>
              <a:rPr lang="en-US" sz="2000" dirty="0">
                <a:latin typeface="Arial" charset="0"/>
              </a:rPr>
              <a:t> </a:t>
            </a:r>
            <a:r>
              <a:rPr lang="en-US" sz="2000" dirty="0" err="1">
                <a:latin typeface="Arial" charset="0"/>
              </a:rPr>
              <a:t>núi</a:t>
            </a:r>
            <a:r>
              <a:rPr lang="en-US" sz="2000" dirty="0">
                <a:latin typeface="Arial" charset="0"/>
              </a:rPr>
              <a:t>,</a:t>
            </a:r>
          </a:p>
          <a:p>
            <a:pPr algn="ctr">
              <a:spcBef>
                <a:spcPts val="0"/>
              </a:spcBef>
              <a:defRPr/>
            </a:pPr>
            <a:r>
              <a:rPr lang="en-US" sz="2000" dirty="0">
                <a:latin typeface="Arial" charset="0"/>
              </a:rPr>
              <a:t> </a:t>
            </a:r>
            <a:r>
              <a:rPr lang="en-US" sz="2000" dirty="0" err="1">
                <a:latin typeface="Arial" charset="0"/>
              </a:rPr>
              <a:t>biên</a:t>
            </a:r>
            <a:r>
              <a:rPr lang="en-US" sz="2000" dirty="0">
                <a:latin typeface="Arial" charset="0"/>
              </a:rPr>
              <a:t> </a:t>
            </a:r>
            <a:r>
              <a:rPr lang="en-US" sz="2000" dirty="0" err="1">
                <a:latin typeface="Arial" charset="0"/>
              </a:rPr>
              <a:t>giới</a:t>
            </a:r>
            <a:r>
              <a:rPr lang="en-US" sz="2000" dirty="0">
                <a:latin typeface="Arial" charset="0"/>
              </a:rPr>
              <a:t> </a:t>
            </a:r>
            <a:r>
              <a:rPr lang="en-US" sz="2000" dirty="0" err="1">
                <a:latin typeface="Arial" charset="0"/>
              </a:rPr>
              <a:t>phải</a:t>
            </a:r>
            <a:r>
              <a:rPr lang="en-US" sz="2000" dirty="0">
                <a:latin typeface="Arial" charset="0"/>
              </a:rPr>
              <a:t> </a:t>
            </a:r>
            <a:r>
              <a:rPr lang="en-US" sz="2000" dirty="0" err="1">
                <a:latin typeface="Arial" charset="0"/>
              </a:rPr>
              <a:t>tính</a:t>
            </a:r>
            <a:r>
              <a:rPr lang="en-US" sz="2000" dirty="0">
                <a:latin typeface="Arial" charset="0"/>
              </a:rPr>
              <a:t> </a:t>
            </a:r>
            <a:r>
              <a:rPr lang="en-US" sz="2000" dirty="0" err="1">
                <a:latin typeface="Arial" charset="0"/>
              </a:rPr>
              <a:t>đến</a:t>
            </a:r>
            <a:r>
              <a:rPr lang="en-US" sz="2000" dirty="0">
                <a:latin typeface="Arial" charset="0"/>
              </a:rPr>
              <a:t> </a:t>
            </a:r>
            <a:r>
              <a:rPr lang="en-US" sz="2000" dirty="0" err="1">
                <a:latin typeface="Arial" charset="0"/>
              </a:rPr>
              <a:t>yếu</a:t>
            </a:r>
            <a:r>
              <a:rPr lang="en-US" sz="2000" dirty="0">
                <a:latin typeface="Arial" charset="0"/>
              </a:rPr>
              <a:t> </a:t>
            </a:r>
            <a:r>
              <a:rPr lang="en-US" sz="2000" dirty="0" err="1">
                <a:latin typeface="Arial" charset="0"/>
              </a:rPr>
              <a:t>tố</a:t>
            </a:r>
            <a:r>
              <a:rPr lang="en-US" sz="2000" dirty="0">
                <a:latin typeface="Arial" charset="0"/>
              </a:rPr>
              <a:t> </a:t>
            </a:r>
            <a:r>
              <a:rPr lang="en-US" sz="2000" dirty="0" err="1">
                <a:latin typeface="Arial" charset="0"/>
              </a:rPr>
              <a:t>vững</a:t>
            </a:r>
            <a:endParaRPr lang="en-US" sz="2000" dirty="0">
              <a:latin typeface="Arial" charset="0"/>
            </a:endParaRPr>
          </a:p>
          <a:p>
            <a:pPr algn="ctr">
              <a:spcBef>
                <a:spcPts val="0"/>
              </a:spcBef>
              <a:defRPr/>
            </a:pPr>
            <a:r>
              <a:rPr lang="en-US" sz="2000" dirty="0">
                <a:latin typeface="Arial" charset="0"/>
              </a:rPr>
              <a:t> </a:t>
            </a:r>
            <a:r>
              <a:rPr lang="en-US" sz="2000" dirty="0" err="1">
                <a:latin typeface="Arial" charset="0"/>
              </a:rPr>
              <a:t>chắc</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có</a:t>
            </a:r>
            <a:r>
              <a:rPr lang="en-US" sz="2000" dirty="0">
                <a:latin typeface="Arial" charset="0"/>
              </a:rPr>
              <a:t> </a:t>
            </a:r>
            <a:r>
              <a:rPr lang="en-US" sz="2000" dirty="0" err="1">
                <a:latin typeface="Arial" charset="0"/>
              </a:rPr>
              <a:t>thể</a:t>
            </a:r>
            <a:r>
              <a:rPr lang="en-US" sz="2000" dirty="0">
                <a:latin typeface="Arial" charset="0"/>
              </a:rPr>
              <a:t> </a:t>
            </a:r>
            <a:r>
              <a:rPr lang="en-US" sz="2000" dirty="0" err="1">
                <a:latin typeface="Arial" charset="0"/>
              </a:rPr>
              <a:t>bảo</a:t>
            </a:r>
            <a:r>
              <a:rPr lang="en-US" sz="2000" dirty="0">
                <a:latin typeface="Arial" charset="0"/>
              </a:rPr>
              <a:t> </a:t>
            </a:r>
            <a:r>
              <a:rPr lang="en-US" sz="2000" dirty="0" err="1">
                <a:latin typeface="Arial" charset="0"/>
              </a:rPr>
              <a:t>đảm</a:t>
            </a:r>
            <a:r>
              <a:rPr lang="en-US" sz="2000" dirty="0">
                <a:latin typeface="Arial" charset="0"/>
              </a:rPr>
              <a:t> </a:t>
            </a:r>
            <a:r>
              <a:rPr lang="en-US" sz="2000" dirty="0" err="1">
                <a:latin typeface="Arial" charset="0"/>
              </a:rPr>
              <a:t>được</a:t>
            </a:r>
            <a:r>
              <a:rPr lang="en-US" sz="2000" dirty="0">
                <a:latin typeface="Arial" charset="0"/>
              </a:rPr>
              <a:t> </a:t>
            </a:r>
            <a:r>
              <a:rPr lang="en-US" sz="2000" dirty="0" err="1">
                <a:latin typeface="Arial" charset="0"/>
              </a:rPr>
              <a:t>cho</a:t>
            </a:r>
            <a:r>
              <a:rPr lang="en-US" sz="2000" dirty="0">
                <a:latin typeface="Arial" charset="0"/>
              </a:rPr>
              <a:t> </a:t>
            </a:r>
          </a:p>
          <a:p>
            <a:pPr algn="ctr">
              <a:spcBef>
                <a:spcPts val="0"/>
              </a:spcBef>
              <a:defRPr/>
            </a:pPr>
            <a:r>
              <a:rPr lang="en-US" sz="2000" dirty="0" err="1">
                <a:latin typeface="Arial" charset="0"/>
              </a:rPr>
              <a:t>nhiệm</a:t>
            </a:r>
            <a:r>
              <a:rPr lang="en-US" sz="2000" dirty="0">
                <a:latin typeface="Arial" charset="0"/>
              </a:rPr>
              <a:t> </a:t>
            </a:r>
            <a:r>
              <a:rPr lang="en-US" sz="2000" err="1">
                <a:latin typeface="Arial" charset="0"/>
              </a:rPr>
              <a:t>vụ</a:t>
            </a:r>
            <a:r>
              <a:rPr lang="en-US" sz="2000">
                <a:latin typeface="Arial" charset="0"/>
              </a:rPr>
              <a:t> QP&amp;AN</a:t>
            </a:r>
            <a:endParaRPr lang="en-US" altLang="en-US" sz="2000" b="1" dirty="0">
              <a:latin typeface="Arial" charset="0"/>
            </a:endParaRPr>
          </a:p>
        </p:txBody>
      </p:sp>
      <p:sp>
        <p:nvSpPr>
          <p:cNvPr id="29" name="AutoShape 13">
            <a:extLst>
              <a:ext uri="{FF2B5EF4-FFF2-40B4-BE49-F238E27FC236}">
                <a16:creationId xmlns:a16="http://schemas.microsoft.com/office/drawing/2014/main" id="{9544EF5D-AF12-4D09-8852-215B07445EF4}"/>
              </a:ext>
            </a:extLst>
          </p:cNvPr>
          <p:cNvSpPr>
            <a:spLocks noChangeArrowheads="1"/>
          </p:cNvSpPr>
          <p:nvPr/>
        </p:nvSpPr>
        <p:spPr bwMode="auto">
          <a:xfrm>
            <a:off x="4660900" y="4191000"/>
            <a:ext cx="4075113" cy="15859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D. </a:t>
            </a:r>
            <a:r>
              <a:rPr lang="en-US" sz="2000" dirty="0" err="1">
                <a:latin typeface="Arial" charset="0"/>
              </a:rPr>
              <a:t>Các</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trình</a:t>
            </a:r>
            <a:r>
              <a:rPr lang="en-US" sz="2000" dirty="0">
                <a:latin typeface="Arial" charset="0"/>
              </a:rPr>
              <a:t> </a:t>
            </a:r>
            <a:r>
              <a:rPr lang="en-US" sz="2000" dirty="0" err="1">
                <a:latin typeface="Arial" charset="0"/>
              </a:rPr>
              <a:t>trong</a:t>
            </a:r>
            <a:r>
              <a:rPr lang="en-US" sz="2000" dirty="0">
                <a:latin typeface="Arial" charset="0"/>
              </a:rPr>
              <a:t> </a:t>
            </a:r>
            <a:r>
              <a:rPr lang="en-US" sz="2000" dirty="0" err="1">
                <a:latin typeface="Arial" charset="0"/>
              </a:rPr>
              <a:t>vùng</a:t>
            </a:r>
            <a:r>
              <a:rPr lang="en-US" sz="2000" dirty="0">
                <a:latin typeface="Arial" charset="0"/>
              </a:rPr>
              <a:t> </a:t>
            </a:r>
            <a:r>
              <a:rPr lang="en-US" sz="2000" dirty="0" err="1">
                <a:latin typeface="Arial" charset="0"/>
              </a:rPr>
              <a:t>kinh</a:t>
            </a:r>
            <a:r>
              <a:rPr lang="en-US" sz="2000" dirty="0">
                <a:latin typeface="Arial" charset="0"/>
              </a:rPr>
              <a:t> </a:t>
            </a:r>
          </a:p>
          <a:p>
            <a:pPr algn="ctr">
              <a:defRPr/>
            </a:pPr>
            <a:r>
              <a:rPr lang="en-US" sz="2000" dirty="0" err="1">
                <a:latin typeface="Arial" charset="0"/>
              </a:rPr>
              <a:t>tế</a:t>
            </a:r>
            <a:r>
              <a:rPr lang="en-US" sz="2000" dirty="0">
                <a:latin typeface="Arial" charset="0"/>
              </a:rPr>
              <a:t> </a:t>
            </a:r>
            <a:r>
              <a:rPr lang="en-US" sz="2000" dirty="0" err="1">
                <a:latin typeface="Arial" charset="0"/>
              </a:rPr>
              <a:t>trọng</a:t>
            </a:r>
            <a:r>
              <a:rPr lang="en-US" sz="2000" dirty="0">
                <a:latin typeface="Arial" charset="0"/>
              </a:rPr>
              <a:t> </a:t>
            </a:r>
            <a:r>
              <a:rPr lang="en-US" sz="2000" dirty="0" err="1">
                <a:latin typeface="Arial" charset="0"/>
              </a:rPr>
              <a:t>điểm</a:t>
            </a:r>
            <a:r>
              <a:rPr lang="en-US" sz="2000" dirty="0">
                <a:latin typeface="Arial" charset="0"/>
              </a:rPr>
              <a:t> </a:t>
            </a:r>
            <a:r>
              <a:rPr lang="en-US" sz="2000" dirty="0" err="1">
                <a:latin typeface="Arial" charset="0"/>
              </a:rPr>
              <a:t>phải</a:t>
            </a:r>
            <a:r>
              <a:rPr lang="en-US" sz="2000" dirty="0">
                <a:latin typeface="Arial" charset="0"/>
              </a:rPr>
              <a:t> </a:t>
            </a:r>
            <a:r>
              <a:rPr lang="en-US" sz="2000" dirty="0" err="1">
                <a:latin typeface="Arial" charset="0"/>
              </a:rPr>
              <a:t>tính</a:t>
            </a:r>
            <a:r>
              <a:rPr lang="en-US" sz="2000" dirty="0">
                <a:latin typeface="Arial" charset="0"/>
              </a:rPr>
              <a:t> </a:t>
            </a:r>
            <a:r>
              <a:rPr lang="en-US" sz="2000" dirty="0" err="1">
                <a:latin typeface="Arial" charset="0"/>
              </a:rPr>
              <a:t>đến</a:t>
            </a:r>
            <a:r>
              <a:rPr lang="en-US" sz="2000" dirty="0">
                <a:latin typeface="Arial" charset="0"/>
              </a:rPr>
              <a:t> </a:t>
            </a:r>
            <a:r>
              <a:rPr lang="en-US" sz="2000" dirty="0" err="1">
                <a:latin typeface="Arial" charset="0"/>
              </a:rPr>
              <a:t>yếu</a:t>
            </a:r>
            <a:r>
              <a:rPr lang="en-US" sz="2000" dirty="0">
                <a:latin typeface="Arial" charset="0"/>
              </a:rPr>
              <a:t> </a:t>
            </a:r>
            <a:r>
              <a:rPr lang="en-US" sz="2000" dirty="0" err="1">
                <a:latin typeface="Arial" charset="0"/>
              </a:rPr>
              <a:t>tố</a:t>
            </a:r>
            <a:endParaRPr lang="en-US" sz="2000" dirty="0">
              <a:latin typeface="Arial" charset="0"/>
            </a:endParaRPr>
          </a:p>
          <a:p>
            <a:pPr algn="ctr">
              <a:defRPr/>
            </a:pPr>
            <a:r>
              <a:rPr lang="en-US" sz="2000" dirty="0">
                <a:latin typeface="Arial" charset="0"/>
              </a:rPr>
              <a:t> </a:t>
            </a:r>
            <a:r>
              <a:rPr lang="en-US" sz="2000" dirty="0" err="1">
                <a:latin typeface="Arial" charset="0"/>
              </a:rPr>
              <a:t>tự</a:t>
            </a:r>
            <a:r>
              <a:rPr lang="en-US" sz="2000" dirty="0">
                <a:latin typeface="Arial" charset="0"/>
              </a:rPr>
              <a:t> </a:t>
            </a:r>
            <a:r>
              <a:rPr lang="en-US" sz="2000" dirty="0" err="1">
                <a:latin typeface="Arial" charset="0"/>
              </a:rPr>
              <a:t>phục</a:t>
            </a:r>
            <a:r>
              <a:rPr lang="en-US" sz="2000" dirty="0">
                <a:latin typeface="Arial" charset="0"/>
              </a:rPr>
              <a:t> </a:t>
            </a:r>
            <a:r>
              <a:rPr lang="en-US" sz="2000" dirty="0" err="1">
                <a:latin typeface="Arial" charset="0"/>
              </a:rPr>
              <a:t>vụ</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có</a:t>
            </a:r>
            <a:r>
              <a:rPr lang="en-US" sz="2000" dirty="0">
                <a:latin typeface="Arial" charset="0"/>
              </a:rPr>
              <a:t> </a:t>
            </a:r>
            <a:r>
              <a:rPr lang="en-US" sz="2000" dirty="0" err="1">
                <a:latin typeface="Arial" charset="0"/>
              </a:rPr>
              <a:t>thể</a:t>
            </a:r>
            <a:r>
              <a:rPr lang="en-US" sz="2000" dirty="0">
                <a:latin typeface="Arial" charset="0"/>
              </a:rPr>
              <a:t>  </a:t>
            </a:r>
            <a:r>
              <a:rPr lang="en-US" sz="2000" dirty="0" err="1">
                <a:latin typeface="Arial" charset="0"/>
              </a:rPr>
              <a:t>phục</a:t>
            </a:r>
            <a:r>
              <a:rPr lang="en-US" sz="2000" dirty="0">
                <a:latin typeface="Arial" charset="0"/>
              </a:rPr>
              <a:t> </a:t>
            </a:r>
            <a:r>
              <a:rPr lang="en-US" sz="2000" dirty="0" err="1">
                <a:latin typeface="Arial" charset="0"/>
              </a:rPr>
              <a:t>vụ</a:t>
            </a:r>
            <a:r>
              <a:rPr lang="en-US" sz="2000" dirty="0">
                <a:latin typeface="Arial" charset="0"/>
              </a:rPr>
              <a:t> </a:t>
            </a:r>
            <a:r>
              <a:rPr lang="en-US" sz="2000" dirty="0" err="1">
                <a:latin typeface="Arial" charset="0"/>
              </a:rPr>
              <a:t>được</a:t>
            </a:r>
            <a:endParaRPr lang="en-US" sz="2000" dirty="0">
              <a:latin typeface="Arial" charset="0"/>
            </a:endParaRPr>
          </a:p>
          <a:p>
            <a:pPr algn="ctr">
              <a:defRPr/>
            </a:pPr>
            <a:r>
              <a:rPr lang="en-US" sz="2000" dirty="0">
                <a:latin typeface="Arial" charset="0"/>
              </a:rPr>
              <a:t> </a:t>
            </a:r>
            <a:r>
              <a:rPr lang="en-US" sz="2000" dirty="0" err="1">
                <a:latin typeface="Arial" charset="0"/>
              </a:rPr>
              <a:t>ngay</a:t>
            </a:r>
            <a:r>
              <a:rPr lang="en-US" sz="2000" dirty="0">
                <a:latin typeface="Arial" charset="0"/>
              </a:rPr>
              <a:t> </a:t>
            </a:r>
            <a:r>
              <a:rPr lang="en-US" sz="2000" err="1">
                <a:latin typeface="Arial" charset="0"/>
              </a:rPr>
              <a:t>cho</a:t>
            </a:r>
            <a:r>
              <a:rPr lang="en-US" sz="2000">
                <a:latin typeface="Arial" charset="0"/>
              </a:rPr>
              <a:t> QP&amp;AN</a:t>
            </a:r>
            <a:endParaRPr lang="vi-VN" sz="2000" b="1" dirty="0">
              <a:latin typeface="Arial" charset="0"/>
            </a:endParaRPr>
          </a:p>
        </p:txBody>
      </p:sp>
      <p:sp>
        <p:nvSpPr>
          <p:cNvPr id="32" name="Rectangle: Rounded Corners 31">
            <a:extLst>
              <a:ext uri="{FF2B5EF4-FFF2-40B4-BE49-F238E27FC236}">
                <a16:creationId xmlns:a16="http://schemas.microsoft.com/office/drawing/2014/main" id="{E97DE8E0-4CA5-445A-BF23-7925AE5031A3}"/>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52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52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5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52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28"/>
                                        </p:tgtEl>
                                        <p:attrNameLst>
                                          <p:attrName>style.color</p:attrName>
                                        </p:attrNameLst>
                                      </p:cBhvr>
                                      <p:by>
                                        <p:hsl h="-7200000" s="0" l="0"/>
                                      </p:by>
                                    </p:animClr>
                                    <p:animClr clrSpc="hsl" dir="cw">
                                      <p:cBhvr>
                                        <p:cTn id="30" dur="500" fill="hold"/>
                                        <p:tgtEl>
                                          <p:spTgt spid="28"/>
                                        </p:tgtEl>
                                        <p:attrNameLst>
                                          <p:attrName>fillcolor</p:attrName>
                                        </p:attrNameLst>
                                      </p:cBhvr>
                                      <p:by>
                                        <p:hsl h="-7200000" s="0" l="0"/>
                                      </p:by>
                                    </p:animClr>
                                    <p:animClr clrSpc="hsl" dir="cw">
                                      <p:cBhvr>
                                        <p:cTn id="31" dur="500" fill="hold"/>
                                        <p:tgtEl>
                                          <p:spTgt spid="28"/>
                                        </p:tgtEl>
                                        <p:attrNameLst>
                                          <p:attrName>stroke.color</p:attrName>
                                        </p:attrNameLst>
                                      </p:cBhvr>
                                      <p:by>
                                        <p:hsl h="-7200000" s="0" l="0"/>
                                      </p:by>
                                    </p:animClr>
                                    <p:set>
                                      <p:cBhvr>
                                        <p:cTn id="32" dur="500" fill="hold"/>
                                        <p:tgtEl>
                                          <p:spTgt spid="28"/>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8" grpId="1" animBg="1"/>
      <p:bldP spid="30" grpId="0" animBg="1"/>
      <p:bldP spid="26"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E45CF7B-CCBE-4505-BFCC-C1BAD2C17989}"/>
              </a:ext>
            </a:extLst>
          </p:cNvPr>
          <p:cNvSpPr txBox="1">
            <a:spLocks noChangeArrowheads="1"/>
          </p:cNvSpPr>
          <p:nvPr/>
        </p:nvSpPr>
        <p:spPr bwMode="auto">
          <a:xfrm>
            <a:off x="1600200" y="1152525"/>
            <a:ext cx="7086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KHCN và giáo dục cần phải:</a:t>
            </a:r>
          </a:p>
        </p:txBody>
      </p:sp>
      <p:sp>
        <p:nvSpPr>
          <p:cNvPr id="65541" name="AutoShape 5">
            <a:extLst>
              <a:ext uri="{FF2B5EF4-FFF2-40B4-BE49-F238E27FC236}">
                <a16:creationId xmlns:a16="http://schemas.microsoft.com/office/drawing/2014/main" id="{896941C8-8DC0-44D2-A722-AC6EADF664CB}"/>
              </a:ext>
            </a:extLst>
          </p:cNvPr>
          <p:cNvSpPr>
            <a:spLocks noChangeArrowheads="1"/>
          </p:cNvSpPr>
          <p:nvPr/>
        </p:nvSpPr>
        <p:spPr bwMode="auto">
          <a:xfrm>
            <a:off x="228600" y="4191000"/>
            <a:ext cx="4191000" cy="16160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C. </a:t>
            </a:r>
            <a:r>
              <a:rPr lang="en-US" sz="2000" dirty="0" err="1">
                <a:latin typeface="Arial" charset="0"/>
              </a:rPr>
              <a:t>Phối</a:t>
            </a:r>
            <a:r>
              <a:rPr lang="en-US" sz="2000" dirty="0">
                <a:latin typeface="Arial" charset="0"/>
              </a:rPr>
              <a:t> </a:t>
            </a:r>
            <a:r>
              <a:rPr lang="en-US" sz="2000" dirty="0" err="1">
                <a:latin typeface="Arial" charset="0"/>
              </a:rPr>
              <a:t>kết</a:t>
            </a:r>
            <a:r>
              <a:rPr lang="en-US" sz="2000" dirty="0">
                <a:latin typeface="Arial" charset="0"/>
              </a:rPr>
              <a:t> </a:t>
            </a:r>
            <a:r>
              <a:rPr lang="en-US" sz="2000" dirty="0" err="1">
                <a:latin typeface="Arial" charset="0"/>
              </a:rPr>
              <a:t>hợp</a:t>
            </a:r>
            <a:r>
              <a:rPr lang="en-US" sz="2000" dirty="0">
                <a:latin typeface="Arial" charset="0"/>
              </a:rPr>
              <a:t> </a:t>
            </a:r>
            <a:r>
              <a:rPr lang="en-US" sz="2000" dirty="0" err="1">
                <a:latin typeface="Arial" charset="0"/>
              </a:rPr>
              <a:t>chặt</a:t>
            </a:r>
            <a:r>
              <a:rPr lang="en-US" sz="2000" dirty="0">
                <a:latin typeface="Arial" charset="0"/>
              </a:rPr>
              <a:t> </a:t>
            </a:r>
            <a:r>
              <a:rPr lang="en-US" sz="2000" dirty="0" err="1">
                <a:latin typeface="Arial" charset="0"/>
              </a:rPr>
              <a:t>chẽ</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toàn</a:t>
            </a:r>
            <a:r>
              <a:rPr lang="en-US" sz="2000" dirty="0">
                <a:latin typeface="Arial" charset="0"/>
              </a:rPr>
              <a:t> </a:t>
            </a:r>
          </a:p>
          <a:p>
            <a:pPr algn="ctr">
              <a:defRPr/>
            </a:pPr>
            <a:r>
              <a:rPr lang="en-US" sz="2000" dirty="0" err="1">
                <a:latin typeface="Arial" charset="0"/>
              </a:rPr>
              <a:t>diện</a:t>
            </a:r>
            <a:r>
              <a:rPr lang="en-US" sz="2000" dirty="0">
                <a:latin typeface="Arial" charset="0"/>
              </a:rPr>
              <a:t> </a:t>
            </a:r>
            <a:r>
              <a:rPr lang="en-US" sz="2000" dirty="0" err="1">
                <a:latin typeface="Arial" charset="0"/>
              </a:rPr>
              <a:t>hoạt</a:t>
            </a:r>
            <a:r>
              <a:rPr lang="en-US" sz="2000" dirty="0">
                <a:latin typeface="Arial" charset="0"/>
              </a:rPr>
              <a:t> </a:t>
            </a:r>
            <a:r>
              <a:rPr lang="en-US" sz="2000" dirty="0" err="1">
                <a:latin typeface="Arial" charset="0"/>
              </a:rPr>
              <a:t>động</a:t>
            </a:r>
            <a:r>
              <a:rPr lang="en-US" sz="2000" dirty="0">
                <a:latin typeface="Arial" charset="0"/>
              </a:rPr>
              <a:t> </a:t>
            </a:r>
            <a:r>
              <a:rPr lang="en-US" sz="2000" dirty="0" err="1">
                <a:latin typeface="Arial" charset="0"/>
              </a:rPr>
              <a:t>giữa</a:t>
            </a:r>
            <a:r>
              <a:rPr lang="en-US" sz="2000" dirty="0">
                <a:latin typeface="Arial" charset="0"/>
              </a:rPr>
              <a:t> </a:t>
            </a:r>
            <a:r>
              <a:rPr lang="en-US" sz="2000" dirty="0" err="1">
                <a:latin typeface="Arial" charset="0"/>
              </a:rPr>
              <a:t>các</a:t>
            </a:r>
            <a:r>
              <a:rPr lang="en-US" sz="2000" dirty="0">
                <a:latin typeface="Arial" charset="0"/>
              </a:rPr>
              <a:t> </a:t>
            </a:r>
            <a:r>
              <a:rPr lang="en-US" sz="2000" dirty="0" err="1">
                <a:latin typeface="Arial" charset="0"/>
              </a:rPr>
              <a:t>ngành</a:t>
            </a:r>
            <a:r>
              <a:rPr lang="en-US" sz="2000" dirty="0">
                <a:latin typeface="Arial" charset="0"/>
              </a:rPr>
              <a:t> </a:t>
            </a:r>
            <a:r>
              <a:rPr lang="en-US" sz="2000" dirty="0" err="1">
                <a:latin typeface="Arial" charset="0"/>
              </a:rPr>
              <a:t>khoa</a:t>
            </a:r>
            <a:endParaRPr lang="en-US" sz="2000" dirty="0">
              <a:latin typeface="Arial" charset="0"/>
            </a:endParaRPr>
          </a:p>
          <a:p>
            <a:pPr algn="ctr">
              <a:defRPr/>
            </a:pPr>
            <a:r>
              <a:rPr lang="en-US" sz="2000" dirty="0">
                <a:latin typeface="Arial" charset="0"/>
              </a:rPr>
              <a:t> </a:t>
            </a:r>
            <a:r>
              <a:rPr lang="en-US" sz="2000" dirty="0" err="1">
                <a:latin typeface="Arial" charset="0"/>
              </a:rPr>
              <a:t>học</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nghệ</a:t>
            </a:r>
            <a:r>
              <a:rPr lang="en-US" sz="2000" dirty="0">
                <a:latin typeface="Arial" charset="0"/>
              </a:rPr>
              <a:t> then </a:t>
            </a:r>
            <a:r>
              <a:rPr lang="en-US" sz="2000" dirty="0" err="1">
                <a:latin typeface="Arial" charset="0"/>
              </a:rPr>
              <a:t>chốt</a:t>
            </a:r>
            <a:r>
              <a:rPr lang="en-US" sz="2000" dirty="0">
                <a:latin typeface="Arial" charset="0"/>
              </a:rPr>
              <a:t> </a:t>
            </a:r>
            <a:r>
              <a:rPr lang="en-US" sz="2000" dirty="0" err="1">
                <a:latin typeface="Arial" charset="0"/>
              </a:rPr>
              <a:t>của</a:t>
            </a:r>
            <a:r>
              <a:rPr lang="en-US" sz="2000" dirty="0">
                <a:latin typeface="Arial" charset="0"/>
              </a:rPr>
              <a:t> </a:t>
            </a:r>
            <a:r>
              <a:rPr lang="en-US" sz="2000" dirty="0" err="1">
                <a:latin typeface="Arial" charset="0"/>
              </a:rPr>
              <a:t>cả</a:t>
            </a:r>
            <a:endParaRPr lang="en-US" sz="2000" dirty="0">
              <a:latin typeface="Arial" charset="0"/>
            </a:endParaRPr>
          </a:p>
          <a:p>
            <a:pPr algn="ctr">
              <a:defRPr/>
            </a:pPr>
            <a:r>
              <a:rPr lang="en-US" sz="2000" dirty="0">
                <a:latin typeface="Arial" charset="0"/>
              </a:rPr>
              <a:t> </a:t>
            </a:r>
            <a:r>
              <a:rPr lang="en-US" sz="2000" dirty="0" err="1">
                <a:latin typeface="Arial" charset="0"/>
              </a:rPr>
              <a:t>nước</a:t>
            </a:r>
            <a:r>
              <a:rPr lang="en-US" sz="2000" dirty="0">
                <a:latin typeface="Arial" charset="0"/>
              </a:rPr>
              <a:t> </a:t>
            </a:r>
            <a:r>
              <a:rPr lang="en-US" sz="2000" dirty="0" err="1">
                <a:latin typeface="Arial" charset="0"/>
              </a:rPr>
              <a:t>với</a:t>
            </a:r>
            <a:r>
              <a:rPr lang="en-US" sz="2000" dirty="0">
                <a:latin typeface="Arial" charset="0"/>
              </a:rPr>
              <a:t> </a:t>
            </a:r>
            <a:r>
              <a:rPr lang="en-US" sz="2000" dirty="0" err="1">
                <a:latin typeface="Arial" charset="0"/>
              </a:rPr>
              <a:t>các</a:t>
            </a:r>
            <a:r>
              <a:rPr lang="en-US" sz="2000" dirty="0">
                <a:latin typeface="Arial" charset="0"/>
              </a:rPr>
              <a:t> </a:t>
            </a:r>
            <a:r>
              <a:rPr lang="en-US" sz="2000" dirty="0" err="1">
                <a:latin typeface="Arial" charset="0"/>
              </a:rPr>
              <a:t>ngành</a:t>
            </a:r>
            <a:r>
              <a:rPr lang="en-US" sz="2000" dirty="0">
                <a:latin typeface="Arial" charset="0"/>
              </a:rPr>
              <a:t> </a:t>
            </a:r>
            <a:r>
              <a:rPr lang="en-US" sz="2000" dirty="0" err="1">
                <a:latin typeface="Arial" charset="0"/>
              </a:rPr>
              <a:t>khoa</a:t>
            </a:r>
            <a:r>
              <a:rPr lang="en-US" sz="2000" dirty="0">
                <a:latin typeface="Arial" charset="0"/>
              </a:rPr>
              <a:t> </a:t>
            </a:r>
            <a:r>
              <a:rPr lang="en-US" sz="2000" dirty="0" err="1">
                <a:latin typeface="Arial" charset="0"/>
              </a:rPr>
              <a:t>học</a:t>
            </a:r>
            <a:r>
              <a:rPr lang="en-US" sz="2000" dirty="0">
                <a:latin typeface="Arial" charset="0"/>
              </a:rPr>
              <a:t> </a:t>
            </a:r>
            <a:r>
              <a:rPr lang="en-US" sz="2000" dirty="0" err="1">
                <a:latin typeface="Arial" charset="0"/>
              </a:rPr>
              <a:t>của</a:t>
            </a:r>
            <a:endParaRPr lang="en-US" sz="2000" dirty="0">
              <a:latin typeface="Arial" charset="0"/>
            </a:endParaRPr>
          </a:p>
          <a:p>
            <a:pPr algn="ctr">
              <a:defRPr/>
            </a:pPr>
            <a:r>
              <a:rPr lang="en-US" sz="2000">
                <a:latin typeface="Arial" charset="0"/>
              </a:rPr>
              <a:t> QP&amp;AN</a:t>
            </a:r>
            <a:endParaRPr lang="en-US" sz="2000" dirty="0">
              <a:latin typeface="Arial" charset="0"/>
            </a:endParaRPr>
          </a:p>
        </p:txBody>
      </p:sp>
      <p:sp>
        <p:nvSpPr>
          <p:cNvPr id="65549" name="AutoShape 13">
            <a:extLst>
              <a:ext uri="{FF2B5EF4-FFF2-40B4-BE49-F238E27FC236}">
                <a16:creationId xmlns:a16="http://schemas.microsoft.com/office/drawing/2014/main" id="{E8F90B6C-49F9-45B8-81E3-E1E446075C48}"/>
              </a:ext>
            </a:extLst>
          </p:cNvPr>
          <p:cNvSpPr>
            <a:spLocks noChangeArrowheads="1"/>
          </p:cNvSpPr>
          <p:nvPr/>
        </p:nvSpPr>
        <p:spPr bwMode="auto">
          <a:xfrm>
            <a:off x="47371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B. </a:t>
            </a:r>
            <a:r>
              <a:rPr lang="en-US" sz="2000" dirty="0" err="1">
                <a:latin typeface="Arial" charset="0"/>
              </a:rPr>
              <a:t>Phối</a:t>
            </a:r>
            <a:r>
              <a:rPr lang="en-US" sz="2000" dirty="0">
                <a:latin typeface="Arial" charset="0"/>
              </a:rPr>
              <a:t> </a:t>
            </a:r>
            <a:r>
              <a:rPr lang="en-US" sz="2000" dirty="0" err="1">
                <a:latin typeface="Arial" charset="0"/>
              </a:rPr>
              <a:t>hợp</a:t>
            </a:r>
            <a:r>
              <a:rPr lang="en-US" sz="2000" dirty="0">
                <a:latin typeface="Arial" charset="0"/>
              </a:rPr>
              <a:t> </a:t>
            </a:r>
            <a:r>
              <a:rPr lang="en-US" sz="2000" dirty="0" err="1">
                <a:latin typeface="Arial" charset="0"/>
              </a:rPr>
              <a:t>chặt</a:t>
            </a:r>
            <a:r>
              <a:rPr lang="en-US" sz="2000" dirty="0">
                <a:latin typeface="Arial" charset="0"/>
              </a:rPr>
              <a:t> </a:t>
            </a:r>
            <a:r>
              <a:rPr lang="en-US" sz="2000" dirty="0" err="1">
                <a:latin typeface="Arial" charset="0"/>
              </a:rPr>
              <a:t>chẽ</a:t>
            </a:r>
            <a:r>
              <a:rPr lang="en-US" sz="2000" dirty="0">
                <a:latin typeface="Arial" charset="0"/>
              </a:rPr>
              <a:t>, </a:t>
            </a:r>
            <a:r>
              <a:rPr lang="en-US" sz="2000" dirty="0" err="1">
                <a:latin typeface="Arial" charset="0"/>
              </a:rPr>
              <a:t>có</a:t>
            </a:r>
            <a:r>
              <a:rPr lang="en-US" sz="2000" dirty="0">
                <a:latin typeface="Arial" charset="0"/>
              </a:rPr>
              <a:t> </a:t>
            </a:r>
            <a:r>
              <a:rPr lang="en-US" sz="2000" dirty="0" err="1">
                <a:latin typeface="Arial" charset="0"/>
              </a:rPr>
              <a:t>hiệu</a:t>
            </a:r>
            <a:endParaRPr lang="en-US" sz="2000" dirty="0">
              <a:latin typeface="Arial" charset="0"/>
            </a:endParaRPr>
          </a:p>
          <a:p>
            <a:pPr algn="ctr">
              <a:defRPr/>
            </a:pPr>
            <a:r>
              <a:rPr lang="en-US" sz="2000" dirty="0" err="1">
                <a:latin typeface="Arial" charset="0"/>
              </a:rPr>
              <a:t>quả</a:t>
            </a:r>
            <a:r>
              <a:rPr lang="en-US" sz="2000" dirty="0">
                <a:latin typeface="Arial" charset="0"/>
              </a:rPr>
              <a:t> </a:t>
            </a:r>
            <a:r>
              <a:rPr lang="en-US" sz="2000" dirty="0" err="1">
                <a:latin typeface="Arial" charset="0"/>
              </a:rPr>
              <a:t>nghiên</a:t>
            </a:r>
            <a:r>
              <a:rPr lang="en-US" sz="2000" dirty="0">
                <a:latin typeface="Arial" charset="0"/>
              </a:rPr>
              <a:t> </a:t>
            </a:r>
            <a:r>
              <a:rPr lang="en-US" sz="2000" dirty="0" err="1">
                <a:latin typeface="Arial" charset="0"/>
              </a:rPr>
              <a:t>cứu</a:t>
            </a:r>
            <a:r>
              <a:rPr lang="en-US" sz="2000" dirty="0">
                <a:latin typeface="Arial" charset="0"/>
              </a:rPr>
              <a:t> </a:t>
            </a:r>
            <a:r>
              <a:rPr lang="en-US" sz="2000" dirty="0" err="1">
                <a:latin typeface="Arial" charset="0"/>
              </a:rPr>
              <a:t>các</a:t>
            </a:r>
            <a:r>
              <a:rPr lang="en-US" sz="2000" dirty="0">
                <a:latin typeface="Arial" charset="0"/>
              </a:rPr>
              <a:t> </a:t>
            </a:r>
            <a:r>
              <a:rPr lang="en-US" sz="2000" dirty="0" err="1">
                <a:latin typeface="Arial" charset="0"/>
              </a:rPr>
              <a:t>đề</a:t>
            </a:r>
            <a:r>
              <a:rPr lang="en-US" sz="2000" dirty="0">
                <a:latin typeface="Arial" charset="0"/>
              </a:rPr>
              <a:t> </a:t>
            </a:r>
            <a:r>
              <a:rPr lang="en-US" sz="2000" dirty="0" err="1">
                <a:latin typeface="Arial" charset="0"/>
              </a:rPr>
              <a:t>tài</a:t>
            </a:r>
            <a:r>
              <a:rPr lang="en-US" sz="2000" dirty="0">
                <a:latin typeface="Arial" charset="0"/>
              </a:rPr>
              <a:t> </a:t>
            </a:r>
            <a:r>
              <a:rPr lang="en-US" sz="2000" dirty="0" err="1">
                <a:latin typeface="Arial" charset="0"/>
              </a:rPr>
              <a:t>khoa</a:t>
            </a:r>
            <a:r>
              <a:rPr lang="en-US" sz="2000" dirty="0">
                <a:latin typeface="Arial" charset="0"/>
              </a:rPr>
              <a:t> </a:t>
            </a:r>
            <a:r>
              <a:rPr lang="en-US" sz="2000" dirty="0" err="1">
                <a:latin typeface="Arial" charset="0"/>
              </a:rPr>
              <a:t>học</a:t>
            </a:r>
            <a:endParaRPr lang="en-US" sz="2000" dirty="0">
              <a:latin typeface="Arial" charset="0"/>
            </a:endParaRPr>
          </a:p>
          <a:p>
            <a:pPr algn="ctr">
              <a:defRPr/>
            </a:pPr>
            <a:r>
              <a:rPr lang="en-US" sz="2000" dirty="0">
                <a:latin typeface="Arial" charset="0"/>
              </a:rPr>
              <a:t> </a:t>
            </a:r>
            <a:r>
              <a:rPr lang="en-US" sz="2000" dirty="0" err="1">
                <a:latin typeface="Arial" charset="0"/>
              </a:rPr>
              <a:t>quân</a:t>
            </a:r>
            <a:r>
              <a:rPr lang="en-US" sz="2000" dirty="0">
                <a:latin typeface="Arial" charset="0"/>
              </a:rPr>
              <a:t> </a:t>
            </a:r>
            <a:r>
              <a:rPr lang="en-US" sz="2000" dirty="0" err="1">
                <a:latin typeface="Arial" charset="0"/>
              </a:rPr>
              <a:t>sự</a:t>
            </a:r>
            <a:r>
              <a:rPr lang="en-US" sz="2000" dirty="0">
                <a:latin typeface="Arial" charset="0"/>
              </a:rPr>
              <a:t> </a:t>
            </a:r>
            <a:r>
              <a:rPr lang="en-US" sz="2000" dirty="0" err="1">
                <a:latin typeface="Arial" charset="0"/>
              </a:rPr>
              <a:t>với</a:t>
            </a:r>
            <a:r>
              <a:rPr lang="en-US" sz="2000" dirty="0">
                <a:latin typeface="Arial" charset="0"/>
              </a:rPr>
              <a:t> </a:t>
            </a:r>
            <a:r>
              <a:rPr lang="en-US" sz="2000" dirty="0" err="1">
                <a:latin typeface="Arial" charset="0"/>
              </a:rPr>
              <a:t>các</a:t>
            </a:r>
            <a:r>
              <a:rPr lang="en-US" sz="2000" dirty="0">
                <a:latin typeface="Arial" charset="0"/>
              </a:rPr>
              <a:t> </a:t>
            </a:r>
            <a:r>
              <a:rPr lang="en-US" sz="2000" dirty="0" err="1">
                <a:latin typeface="Arial" charset="0"/>
              </a:rPr>
              <a:t>dự</a:t>
            </a:r>
            <a:r>
              <a:rPr lang="en-US" sz="2000" dirty="0">
                <a:latin typeface="Arial" charset="0"/>
              </a:rPr>
              <a:t> </a:t>
            </a:r>
            <a:r>
              <a:rPr lang="en-US" sz="2000" dirty="0" err="1">
                <a:latin typeface="Arial" charset="0"/>
              </a:rPr>
              <a:t>án</a:t>
            </a:r>
            <a:r>
              <a:rPr lang="en-US" sz="2000" dirty="0">
                <a:latin typeface="Arial" charset="0"/>
              </a:rPr>
              <a:t> </a:t>
            </a:r>
            <a:r>
              <a:rPr lang="en-US" sz="2000" dirty="0" err="1">
                <a:latin typeface="Arial" charset="0"/>
              </a:rPr>
              <a:t>công</a:t>
            </a:r>
            <a:r>
              <a:rPr lang="en-US" sz="2000" dirty="0">
                <a:latin typeface="Arial" charset="0"/>
              </a:rPr>
              <a:t> </a:t>
            </a:r>
            <a:r>
              <a:rPr lang="en-US" sz="2000" dirty="0" err="1">
                <a:latin typeface="Arial" charset="0"/>
              </a:rPr>
              <a:t>nghệ</a:t>
            </a:r>
            <a:r>
              <a:rPr lang="en-US" sz="2000" dirty="0">
                <a:latin typeface="Arial" charset="0"/>
              </a:rPr>
              <a:t> </a:t>
            </a:r>
            <a:r>
              <a:rPr lang="en-US" sz="2000" dirty="0" err="1">
                <a:latin typeface="Arial" charset="0"/>
              </a:rPr>
              <a:t>và</a:t>
            </a:r>
            <a:endParaRPr lang="en-US" sz="2000" dirty="0">
              <a:latin typeface="Arial" charset="0"/>
            </a:endParaRPr>
          </a:p>
          <a:p>
            <a:pPr algn="ctr">
              <a:defRPr/>
            </a:pPr>
            <a:r>
              <a:rPr lang="en-US" sz="2000" dirty="0">
                <a:latin typeface="Arial" charset="0"/>
              </a:rPr>
              <a:t> </a:t>
            </a:r>
            <a:r>
              <a:rPr lang="en-US" sz="2000" dirty="0" err="1">
                <a:latin typeface="Arial" charset="0"/>
              </a:rPr>
              <a:t>sản</a:t>
            </a:r>
            <a:r>
              <a:rPr lang="en-US" sz="2000" dirty="0">
                <a:latin typeface="Arial" charset="0"/>
              </a:rPr>
              <a:t> </a:t>
            </a:r>
            <a:r>
              <a:rPr lang="en-US" sz="2000" dirty="0" err="1">
                <a:latin typeface="Arial" charset="0"/>
              </a:rPr>
              <a:t>xuất</a:t>
            </a:r>
            <a:r>
              <a:rPr lang="en-US" sz="2000" dirty="0">
                <a:latin typeface="Arial" charset="0"/>
              </a:rPr>
              <a:t> </a:t>
            </a:r>
            <a:r>
              <a:rPr lang="en-US" sz="2000" dirty="0" err="1">
                <a:latin typeface="Arial" charset="0"/>
              </a:rPr>
              <a:t>các</a:t>
            </a:r>
            <a:r>
              <a:rPr lang="en-US" sz="2000" dirty="0">
                <a:latin typeface="Arial" charset="0"/>
              </a:rPr>
              <a:t> </a:t>
            </a:r>
            <a:r>
              <a:rPr lang="en-US" sz="2000" dirty="0" err="1">
                <a:latin typeface="Arial" charset="0"/>
              </a:rPr>
              <a:t>sản</a:t>
            </a:r>
            <a:r>
              <a:rPr lang="en-US" sz="2000" dirty="0">
                <a:latin typeface="Arial" charset="0"/>
              </a:rPr>
              <a:t> </a:t>
            </a:r>
            <a:r>
              <a:rPr lang="en-US" sz="2000" dirty="0" err="1">
                <a:latin typeface="Arial" charset="0"/>
              </a:rPr>
              <a:t>phẩm</a:t>
            </a:r>
            <a:r>
              <a:rPr lang="en-US" sz="2000" dirty="0">
                <a:latin typeface="Arial" charset="0"/>
              </a:rPr>
              <a:t> </a:t>
            </a:r>
            <a:r>
              <a:rPr lang="en-US" sz="2000" dirty="0" err="1">
                <a:latin typeface="Arial" charset="0"/>
              </a:rPr>
              <a:t>cho</a:t>
            </a:r>
            <a:r>
              <a:rPr lang="en-US" sz="2000" dirty="0">
                <a:latin typeface="Arial" charset="0"/>
              </a:rPr>
              <a:t> </a:t>
            </a:r>
            <a:r>
              <a:rPr lang="en-US" sz="2000" dirty="0" err="1">
                <a:latin typeface="Arial" charset="0"/>
              </a:rPr>
              <a:t>xã</a:t>
            </a:r>
            <a:r>
              <a:rPr lang="en-US" sz="2000" dirty="0">
                <a:latin typeface="Arial" charset="0"/>
              </a:rPr>
              <a:t> </a:t>
            </a:r>
            <a:r>
              <a:rPr lang="en-US" sz="2000" dirty="0" err="1">
                <a:latin typeface="Arial" charset="0"/>
              </a:rPr>
              <a:t>hội</a:t>
            </a:r>
            <a:endParaRPr lang="vi-VN" sz="2000" b="1" dirty="0">
              <a:latin typeface="Arial" charset="0"/>
            </a:endParaRPr>
          </a:p>
        </p:txBody>
      </p:sp>
      <p:sp>
        <p:nvSpPr>
          <p:cNvPr id="26" name="AutoShape 13">
            <a:extLst>
              <a:ext uri="{FF2B5EF4-FFF2-40B4-BE49-F238E27FC236}">
                <a16:creationId xmlns:a16="http://schemas.microsoft.com/office/drawing/2014/main" id="{120A74FB-1BE8-40F3-B8F2-876D9F1B876F}"/>
              </a:ext>
            </a:extLst>
          </p:cNvPr>
          <p:cNvSpPr>
            <a:spLocks noChangeArrowheads="1"/>
          </p:cNvSpPr>
          <p:nvPr/>
        </p:nvSpPr>
        <p:spPr bwMode="auto">
          <a:xfrm>
            <a:off x="228600" y="2316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A. </a:t>
            </a:r>
            <a:r>
              <a:rPr lang="en-US" sz="2000" dirty="0" err="1">
                <a:latin typeface="Arial" charset="0"/>
              </a:rPr>
              <a:t>Thực</a:t>
            </a:r>
            <a:r>
              <a:rPr lang="en-US" sz="2000" dirty="0">
                <a:latin typeface="Arial" charset="0"/>
              </a:rPr>
              <a:t> </a:t>
            </a:r>
            <a:r>
              <a:rPr lang="en-US" sz="2000" dirty="0" err="1">
                <a:latin typeface="Arial" charset="0"/>
              </a:rPr>
              <a:t>hiện</a:t>
            </a:r>
            <a:r>
              <a:rPr lang="en-US" sz="2000" dirty="0">
                <a:latin typeface="Arial" charset="0"/>
              </a:rPr>
              <a:t> </a:t>
            </a:r>
            <a:r>
              <a:rPr lang="en-US" sz="2000" dirty="0" err="1">
                <a:latin typeface="Arial" charset="0"/>
              </a:rPr>
              <a:t>tốt</a:t>
            </a:r>
            <a:r>
              <a:rPr lang="en-US" sz="2000" dirty="0">
                <a:latin typeface="Arial" charset="0"/>
              </a:rPr>
              <a:t> </a:t>
            </a:r>
            <a:r>
              <a:rPr lang="en-US" sz="2000" err="1">
                <a:latin typeface="Arial" charset="0"/>
              </a:rPr>
              <a:t>phát</a:t>
            </a:r>
            <a:r>
              <a:rPr lang="en-US" sz="2000">
                <a:latin typeface="Arial" charset="0"/>
              </a:rPr>
              <a:t> triển</a:t>
            </a:r>
          </a:p>
          <a:p>
            <a:pPr algn="ctr">
              <a:defRPr/>
            </a:pPr>
            <a:r>
              <a:rPr lang="en-US" sz="2000">
                <a:latin typeface="Arial" charset="0"/>
              </a:rPr>
              <a:t>KHCN với </a:t>
            </a:r>
            <a:r>
              <a:rPr lang="en-US" sz="2000" dirty="0" err="1">
                <a:latin typeface="Arial" charset="0"/>
              </a:rPr>
              <a:t>khoa</a:t>
            </a:r>
            <a:r>
              <a:rPr lang="en-US" sz="2000" dirty="0">
                <a:latin typeface="Arial" charset="0"/>
              </a:rPr>
              <a:t> </a:t>
            </a:r>
            <a:r>
              <a:rPr lang="en-US" sz="2000" dirty="0" err="1">
                <a:latin typeface="Arial" charset="0"/>
              </a:rPr>
              <a:t>học</a:t>
            </a:r>
            <a:r>
              <a:rPr lang="en-US" sz="2000" dirty="0">
                <a:latin typeface="Arial" charset="0"/>
              </a:rPr>
              <a:t> </a:t>
            </a:r>
            <a:r>
              <a:rPr lang="en-US" sz="2000" dirty="0" err="1">
                <a:latin typeface="Arial" charset="0"/>
              </a:rPr>
              <a:t>giáo</a:t>
            </a:r>
            <a:r>
              <a:rPr lang="en-US" sz="2000" dirty="0">
                <a:latin typeface="Arial" charset="0"/>
              </a:rPr>
              <a:t> </a:t>
            </a:r>
            <a:r>
              <a:rPr lang="en-US" sz="2000" dirty="0" err="1">
                <a:latin typeface="Arial" charset="0"/>
              </a:rPr>
              <a:t>dục</a:t>
            </a:r>
            <a:endParaRPr lang="en-US" sz="2000" dirty="0">
              <a:latin typeface="Arial" charset="0"/>
            </a:endParaRPr>
          </a:p>
          <a:p>
            <a:pPr algn="ctr">
              <a:defRPr/>
            </a:pPr>
            <a:r>
              <a:rPr lang="en-US" sz="2000">
                <a:latin typeface="Arial" charset="0"/>
              </a:rPr>
              <a:t> QP&amp;AN </a:t>
            </a:r>
            <a:r>
              <a:rPr lang="en-US" sz="2000" dirty="0" err="1">
                <a:latin typeface="Arial" charset="0"/>
              </a:rPr>
              <a:t>một</a:t>
            </a:r>
            <a:r>
              <a:rPr lang="en-US" sz="2000" dirty="0">
                <a:latin typeface="Arial" charset="0"/>
              </a:rPr>
              <a:t> </a:t>
            </a:r>
            <a:r>
              <a:rPr lang="en-US" sz="2000" dirty="0" err="1">
                <a:latin typeface="Arial" charset="0"/>
              </a:rPr>
              <a:t>cách</a:t>
            </a:r>
            <a:r>
              <a:rPr lang="en-US" sz="2000" dirty="0">
                <a:latin typeface="Arial" charset="0"/>
              </a:rPr>
              <a:t> </a:t>
            </a:r>
            <a:r>
              <a:rPr lang="en-US" sz="2000" dirty="0" err="1">
                <a:latin typeface="Arial" charset="0"/>
              </a:rPr>
              <a:t>hợp</a:t>
            </a:r>
            <a:r>
              <a:rPr lang="en-US" sz="2000" dirty="0">
                <a:latin typeface="Arial" charset="0"/>
              </a:rPr>
              <a:t> </a:t>
            </a:r>
            <a:r>
              <a:rPr lang="en-US" sz="2000" dirty="0" err="1">
                <a:latin typeface="Arial" charset="0"/>
              </a:rPr>
              <a:t>lý</a:t>
            </a:r>
            <a:r>
              <a:rPr lang="en-US" sz="2000" dirty="0">
                <a:latin typeface="Arial" charset="0"/>
              </a:rPr>
              <a:t>, </a:t>
            </a:r>
          </a:p>
          <a:p>
            <a:pPr algn="ctr">
              <a:defRPr/>
            </a:pPr>
            <a:r>
              <a:rPr lang="en-US" sz="2000" dirty="0" err="1">
                <a:latin typeface="Arial" charset="0"/>
              </a:rPr>
              <a:t>cân</a:t>
            </a:r>
            <a:r>
              <a:rPr lang="en-US" sz="2000" dirty="0">
                <a:latin typeface="Arial" charset="0"/>
              </a:rPr>
              <a:t> </a:t>
            </a:r>
            <a:r>
              <a:rPr lang="en-US" sz="2000" dirty="0" err="1">
                <a:latin typeface="Arial" charset="0"/>
              </a:rPr>
              <a:t>đối</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hài</a:t>
            </a:r>
            <a:r>
              <a:rPr lang="en-US" sz="2000" dirty="0">
                <a:latin typeface="Arial" charset="0"/>
              </a:rPr>
              <a:t> </a:t>
            </a:r>
            <a:r>
              <a:rPr lang="en-US" sz="2000" dirty="0" err="1">
                <a:latin typeface="Arial" charset="0"/>
              </a:rPr>
              <a:t>hòa</a:t>
            </a:r>
            <a:endParaRPr lang="vi-VN" sz="2000" b="1" dirty="0">
              <a:latin typeface="Arial" charset="0"/>
            </a:endParaRPr>
          </a:p>
        </p:txBody>
      </p:sp>
      <p:sp>
        <p:nvSpPr>
          <p:cNvPr id="27" name="AutoShape 13">
            <a:extLst>
              <a:ext uri="{FF2B5EF4-FFF2-40B4-BE49-F238E27FC236}">
                <a16:creationId xmlns:a16="http://schemas.microsoft.com/office/drawing/2014/main" id="{D39DD4A7-EDAF-44E6-B37B-779CD8CE3E49}"/>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D. </a:t>
            </a:r>
            <a:r>
              <a:rPr lang="en-US" sz="2000" dirty="0" err="1">
                <a:latin typeface="Arial" charset="0"/>
              </a:rPr>
              <a:t>Thực</a:t>
            </a:r>
            <a:r>
              <a:rPr lang="en-US" sz="2000" dirty="0">
                <a:latin typeface="Arial" charset="0"/>
              </a:rPr>
              <a:t> </a:t>
            </a:r>
            <a:r>
              <a:rPr lang="en-US" sz="2000" dirty="0" err="1">
                <a:latin typeface="Arial" charset="0"/>
              </a:rPr>
              <a:t>hiện</a:t>
            </a:r>
            <a:r>
              <a:rPr lang="en-US" sz="2000" dirty="0">
                <a:latin typeface="Arial" charset="0"/>
              </a:rPr>
              <a:t> </a:t>
            </a:r>
            <a:r>
              <a:rPr lang="en-US" sz="2000" dirty="0" err="1">
                <a:latin typeface="Arial" charset="0"/>
              </a:rPr>
              <a:t>tốt</a:t>
            </a:r>
            <a:r>
              <a:rPr lang="en-US" sz="2000" dirty="0">
                <a:latin typeface="Arial" charset="0"/>
              </a:rPr>
              <a:t> </a:t>
            </a:r>
            <a:r>
              <a:rPr lang="en-US" sz="2000" dirty="0" err="1">
                <a:latin typeface="Arial" charset="0"/>
              </a:rPr>
              <a:t>chính</a:t>
            </a:r>
            <a:r>
              <a:rPr lang="en-US" sz="2000" dirty="0">
                <a:latin typeface="Arial" charset="0"/>
              </a:rPr>
              <a:t> </a:t>
            </a:r>
            <a:r>
              <a:rPr lang="en-US" sz="2000" dirty="0" err="1">
                <a:latin typeface="Arial" charset="0"/>
              </a:rPr>
              <a:t>sách</a:t>
            </a:r>
            <a:r>
              <a:rPr lang="en-US" sz="2000" dirty="0">
                <a:latin typeface="Arial" charset="0"/>
              </a:rPr>
              <a:t> </a:t>
            </a:r>
            <a:r>
              <a:rPr lang="en-US" sz="2000" dirty="0" err="1">
                <a:latin typeface="Arial" charset="0"/>
              </a:rPr>
              <a:t>ưu</a:t>
            </a:r>
            <a:r>
              <a:rPr lang="en-US" sz="2000" dirty="0">
                <a:latin typeface="Arial" charset="0"/>
              </a:rPr>
              <a:t> </a:t>
            </a:r>
          </a:p>
          <a:p>
            <a:pPr algn="ctr">
              <a:defRPr/>
            </a:pPr>
            <a:r>
              <a:rPr lang="en-US" sz="2000" dirty="0" err="1">
                <a:latin typeface="Arial" charset="0"/>
              </a:rPr>
              <a:t>tiên</a:t>
            </a:r>
            <a:r>
              <a:rPr lang="en-US" sz="2000" dirty="0">
                <a:latin typeface="Arial" charset="0"/>
              </a:rPr>
              <a:t> </a:t>
            </a:r>
            <a:r>
              <a:rPr lang="en-US" sz="2000" dirty="0" err="1">
                <a:latin typeface="Arial" charset="0"/>
              </a:rPr>
              <a:t>cho</a:t>
            </a:r>
            <a:r>
              <a:rPr lang="en-US" sz="2000" dirty="0">
                <a:latin typeface="Arial" charset="0"/>
              </a:rPr>
              <a:t> </a:t>
            </a:r>
            <a:r>
              <a:rPr lang="en-US" sz="2000" dirty="0" err="1">
                <a:latin typeface="Arial" charset="0"/>
              </a:rPr>
              <a:t>cải</a:t>
            </a:r>
            <a:r>
              <a:rPr lang="en-US" sz="2000" dirty="0">
                <a:latin typeface="Arial" charset="0"/>
              </a:rPr>
              <a:t> </a:t>
            </a:r>
            <a:r>
              <a:rPr lang="en-US" sz="2000" dirty="0" err="1">
                <a:latin typeface="Arial" charset="0"/>
              </a:rPr>
              <a:t>cách</a:t>
            </a:r>
            <a:r>
              <a:rPr lang="en-US" sz="2000" dirty="0">
                <a:latin typeface="Arial" charset="0"/>
              </a:rPr>
              <a:t>, </a:t>
            </a:r>
            <a:r>
              <a:rPr lang="en-US" sz="2000" dirty="0" err="1">
                <a:latin typeface="Arial" charset="0"/>
              </a:rPr>
              <a:t>đổi</a:t>
            </a:r>
            <a:r>
              <a:rPr lang="en-US" sz="2000" dirty="0">
                <a:latin typeface="Arial" charset="0"/>
              </a:rPr>
              <a:t> </a:t>
            </a:r>
            <a:r>
              <a:rPr lang="en-US" sz="2000" dirty="0" err="1">
                <a:latin typeface="Arial" charset="0"/>
              </a:rPr>
              <a:t>mới</a:t>
            </a:r>
            <a:r>
              <a:rPr lang="en-US" sz="2000" dirty="0">
                <a:latin typeface="Arial" charset="0"/>
              </a:rPr>
              <a:t> </a:t>
            </a:r>
            <a:r>
              <a:rPr lang="en-US" sz="2000" dirty="0" err="1">
                <a:latin typeface="Arial" charset="0"/>
              </a:rPr>
              <a:t>cơ</a:t>
            </a:r>
            <a:r>
              <a:rPr lang="en-US" sz="2000" dirty="0">
                <a:latin typeface="Arial" charset="0"/>
              </a:rPr>
              <a:t> </a:t>
            </a:r>
            <a:r>
              <a:rPr lang="en-US" sz="2000" dirty="0" err="1">
                <a:latin typeface="Arial" charset="0"/>
              </a:rPr>
              <a:t>chế</a:t>
            </a:r>
            <a:r>
              <a:rPr lang="en-US" sz="2000" dirty="0">
                <a:latin typeface="Arial" charset="0"/>
              </a:rPr>
              <a:t> </a:t>
            </a:r>
          </a:p>
          <a:p>
            <a:pPr algn="ctr">
              <a:defRPr/>
            </a:pPr>
            <a:r>
              <a:rPr lang="en-US" sz="2000" dirty="0" err="1">
                <a:latin typeface="Arial" charset="0"/>
              </a:rPr>
              <a:t>phát</a:t>
            </a:r>
            <a:r>
              <a:rPr lang="en-US" sz="2000" dirty="0">
                <a:latin typeface="Arial" charset="0"/>
              </a:rPr>
              <a:t> </a:t>
            </a:r>
            <a:r>
              <a:rPr lang="en-US" sz="2000" dirty="0" err="1">
                <a:latin typeface="Arial" charset="0"/>
              </a:rPr>
              <a:t>triển</a:t>
            </a:r>
            <a:r>
              <a:rPr lang="en-US" sz="2000" dirty="0">
                <a:latin typeface="Arial" charset="0"/>
              </a:rPr>
              <a:t> </a:t>
            </a:r>
            <a:r>
              <a:rPr lang="en-US" sz="2000" dirty="0" err="1">
                <a:latin typeface="Arial" charset="0"/>
              </a:rPr>
              <a:t>khoa</a:t>
            </a:r>
            <a:r>
              <a:rPr lang="en-US" sz="2000" dirty="0">
                <a:latin typeface="Arial" charset="0"/>
              </a:rPr>
              <a:t> </a:t>
            </a:r>
            <a:r>
              <a:rPr lang="en-US" sz="2000" dirty="0" err="1">
                <a:latin typeface="Arial" charset="0"/>
              </a:rPr>
              <a:t>học</a:t>
            </a: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nghệ</a:t>
            </a:r>
            <a:r>
              <a:rPr lang="en-US" sz="2000" dirty="0">
                <a:latin typeface="Arial" charset="0"/>
              </a:rPr>
              <a:t> </a:t>
            </a:r>
            <a:r>
              <a:rPr lang="en-US" sz="2000" dirty="0" err="1">
                <a:latin typeface="Arial" charset="0"/>
              </a:rPr>
              <a:t>thuật</a:t>
            </a:r>
            <a:r>
              <a:rPr lang="en-US" sz="2000" dirty="0">
                <a:latin typeface="Arial" charset="0"/>
              </a:rPr>
              <a:t> </a:t>
            </a:r>
          </a:p>
          <a:p>
            <a:pPr algn="ctr">
              <a:defRPr/>
            </a:pPr>
            <a:r>
              <a:rPr lang="en-US" sz="2000" dirty="0" err="1">
                <a:latin typeface="Arial" charset="0"/>
              </a:rPr>
              <a:t>quân</a:t>
            </a:r>
            <a:r>
              <a:rPr lang="en-US" sz="2000" dirty="0">
                <a:latin typeface="Arial" charset="0"/>
              </a:rPr>
              <a:t> </a:t>
            </a:r>
            <a:r>
              <a:rPr lang="en-US" sz="2000" dirty="0" err="1">
                <a:latin typeface="Arial" charset="0"/>
              </a:rPr>
              <a:t>sự</a:t>
            </a:r>
            <a:r>
              <a:rPr lang="en-US" sz="2000" dirty="0">
                <a:latin typeface="Arial" charset="0"/>
              </a:rPr>
              <a:t>, </a:t>
            </a:r>
            <a:r>
              <a:rPr lang="en-US" sz="2000" dirty="0" err="1">
                <a:latin typeface="Arial" charset="0"/>
              </a:rPr>
              <a:t>khoa</a:t>
            </a:r>
            <a:r>
              <a:rPr lang="en-US" sz="2000" dirty="0">
                <a:latin typeface="Arial" charset="0"/>
              </a:rPr>
              <a:t> </a:t>
            </a:r>
            <a:r>
              <a:rPr lang="en-US" sz="2000" dirty="0" err="1">
                <a:latin typeface="Arial" charset="0"/>
              </a:rPr>
              <a:t>học</a:t>
            </a:r>
            <a:r>
              <a:rPr lang="en-US" sz="2000" dirty="0">
                <a:latin typeface="Arial" charset="0"/>
              </a:rPr>
              <a:t> an </a:t>
            </a:r>
            <a:r>
              <a:rPr lang="en-US" sz="2000" dirty="0" err="1">
                <a:latin typeface="Arial" charset="0"/>
              </a:rPr>
              <a:t>ninh</a:t>
            </a:r>
            <a:endParaRPr lang="vi-VN" sz="2000" b="1" dirty="0">
              <a:latin typeface="Arial" charset="0"/>
            </a:endParaRPr>
          </a:p>
        </p:txBody>
      </p:sp>
      <p:sp>
        <p:nvSpPr>
          <p:cNvPr id="29" name="Rectangle: Rounded Corners 28">
            <a:extLst>
              <a:ext uri="{FF2B5EF4-FFF2-40B4-BE49-F238E27FC236}">
                <a16:creationId xmlns:a16="http://schemas.microsoft.com/office/drawing/2014/main" id="{CAF0BA7F-220A-4983-97B7-D9DA1BF679F0}"/>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8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8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8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3BDD0100-DC28-4008-80C6-31A4D9591563}"/>
              </a:ext>
            </a:extLst>
          </p:cNvPr>
          <p:cNvSpPr txBox="1">
            <a:spLocks noChangeArrowheads="1"/>
          </p:cNvSpPr>
          <p:nvPr/>
        </p:nvSpPr>
        <p:spPr bwMode="auto">
          <a:xfrm>
            <a:off x="1600200" y="1143000"/>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Trong lĩnh vực y tế, việc kết hợp phát triển KTXH với </a:t>
            </a:r>
            <a:r>
              <a:rPr lang="vi-VN" altLang="en-US" sz="2400"/>
              <a:t>tăng cường, củng cố</a:t>
            </a:r>
            <a:r>
              <a:rPr lang="en-US" altLang="en-US" sz="2400"/>
              <a:t> QP&amp;AN cần thực hiện:</a:t>
            </a:r>
          </a:p>
        </p:txBody>
      </p:sp>
      <p:sp>
        <p:nvSpPr>
          <p:cNvPr id="65541" name="AutoShape 5">
            <a:extLst>
              <a:ext uri="{FF2B5EF4-FFF2-40B4-BE49-F238E27FC236}">
                <a16:creationId xmlns:a16="http://schemas.microsoft.com/office/drawing/2014/main" id="{6D60A335-278D-4EFC-8A89-C2F46B8946D9}"/>
              </a:ext>
            </a:extLst>
          </p:cNvPr>
          <p:cNvSpPr>
            <a:spLocks noChangeArrowheads="1"/>
          </p:cNvSpPr>
          <p:nvPr/>
        </p:nvSpPr>
        <p:spPr bwMode="auto">
          <a:xfrm>
            <a:off x="4648200" y="4191000"/>
            <a:ext cx="4254500"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D. </a:t>
            </a:r>
            <a:r>
              <a:rPr lang="en-US" sz="2300" dirty="0" err="1">
                <a:latin typeface="Arial" charset="0"/>
              </a:rPr>
              <a:t>Xây</a:t>
            </a:r>
            <a:r>
              <a:rPr lang="en-US" sz="2300" dirty="0">
                <a:latin typeface="Arial" charset="0"/>
              </a:rPr>
              <a:t> </a:t>
            </a:r>
            <a:r>
              <a:rPr lang="en-US" sz="2300" dirty="0" err="1">
                <a:latin typeface="Arial" charset="0"/>
              </a:rPr>
              <a:t>dựng</a:t>
            </a:r>
            <a:r>
              <a:rPr lang="en-US" sz="2300" dirty="0">
                <a:latin typeface="Arial" charset="0"/>
              </a:rPr>
              <a:t> </a:t>
            </a:r>
            <a:r>
              <a:rPr lang="en-US" sz="2300" dirty="0" err="1">
                <a:latin typeface="Arial" charset="0"/>
              </a:rPr>
              <a:t>mô</a:t>
            </a:r>
            <a:r>
              <a:rPr lang="en-US" sz="2300" dirty="0">
                <a:latin typeface="Arial" charset="0"/>
              </a:rPr>
              <a:t> </a:t>
            </a:r>
            <a:r>
              <a:rPr lang="en-US" sz="2300" dirty="0" err="1">
                <a:latin typeface="Arial" charset="0"/>
              </a:rPr>
              <a:t>hình</a:t>
            </a:r>
            <a:r>
              <a:rPr lang="en-US" sz="2300" dirty="0">
                <a:latin typeface="Arial" charset="0"/>
              </a:rPr>
              <a:t> </a:t>
            </a:r>
            <a:r>
              <a:rPr lang="en-US" sz="2300" dirty="0" err="1">
                <a:latin typeface="Arial" charset="0"/>
              </a:rPr>
              <a:t>quân</a:t>
            </a:r>
            <a:r>
              <a:rPr lang="en-US" sz="2300" dirty="0">
                <a:latin typeface="Arial" charset="0"/>
              </a:rPr>
              <a:t> </a:t>
            </a:r>
          </a:p>
          <a:p>
            <a:pPr algn="ctr">
              <a:defRPr/>
            </a:pPr>
            <a:r>
              <a:rPr lang="en-US" sz="2300" dirty="0" err="1">
                <a:latin typeface="Arial" charset="0"/>
              </a:rPr>
              <a:t>dân</a:t>
            </a:r>
            <a:r>
              <a:rPr lang="en-US" sz="2300" dirty="0">
                <a:latin typeface="Arial" charset="0"/>
              </a:rPr>
              <a:t> y </a:t>
            </a:r>
            <a:r>
              <a:rPr lang="en-US" sz="2300" dirty="0" err="1">
                <a:latin typeface="Arial" charset="0"/>
              </a:rPr>
              <a:t>kết</a:t>
            </a:r>
            <a:r>
              <a:rPr lang="en-US" sz="2300" dirty="0">
                <a:latin typeface="Arial" charset="0"/>
              </a:rPr>
              <a:t> </a:t>
            </a:r>
            <a:r>
              <a:rPr lang="en-US" sz="2300" dirty="0" err="1">
                <a:latin typeface="Arial" charset="0"/>
              </a:rPr>
              <a:t>hợp</a:t>
            </a:r>
            <a:r>
              <a:rPr lang="en-US" sz="2300" dirty="0">
                <a:latin typeface="Arial" charset="0"/>
              </a:rPr>
              <a:t> </a:t>
            </a:r>
            <a:r>
              <a:rPr lang="en-US" sz="2300" dirty="0" err="1">
                <a:latin typeface="Arial" charset="0"/>
              </a:rPr>
              <a:t>trên</a:t>
            </a:r>
            <a:r>
              <a:rPr lang="en-US" sz="2300" dirty="0">
                <a:latin typeface="Arial" charset="0"/>
              </a:rPr>
              <a:t> </a:t>
            </a:r>
            <a:r>
              <a:rPr lang="en-US" sz="2300" dirty="0" err="1">
                <a:latin typeface="Arial" charset="0"/>
              </a:rPr>
              <a:t>các</a:t>
            </a:r>
            <a:r>
              <a:rPr lang="en-US" sz="2300" dirty="0">
                <a:latin typeface="Arial" charset="0"/>
              </a:rPr>
              <a:t> </a:t>
            </a:r>
            <a:r>
              <a:rPr lang="en-US" sz="2300" dirty="0" err="1">
                <a:latin typeface="Arial" charset="0"/>
              </a:rPr>
              <a:t>địa</a:t>
            </a:r>
            <a:r>
              <a:rPr lang="en-US" sz="2300" dirty="0">
                <a:latin typeface="Arial" charset="0"/>
              </a:rPr>
              <a:t> </a:t>
            </a:r>
          </a:p>
          <a:p>
            <a:pPr algn="ctr">
              <a:defRPr/>
            </a:pPr>
            <a:r>
              <a:rPr lang="en-US" sz="2300" dirty="0" err="1">
                <a:latin typeface="Arial" charset="0"/>
              </a:rPr>
              <a:t>bàn</a:t>
            </a:r>
            <a:r>
              <a:rPr lang="en-US" sz="2300" dirty="0">
                <a:latin typeface="Arial" charset="0"/>
              </a:rPr>
              <a:t>, </a:t>
            </a:r>
            <a:r>
              <a:rPr lang="en-US" sz="2300" dirty="0" err="1">
                <a:latin typeface="Arial" charset="0"/>
              </a:rPr>
              <a:t>đặc</a:t>
            </a:r>
            <a:r>
              <a:rPr lang="en-US" sz="2300" dirty="0">
                <a:latin typeface="Arial" charset="0"/>
              </a:rPr>
              <a:t> </a:t>
            </a:r>
            <a:r>
              <a:rPr lang="en-US" sz="2300" dirty="0" err="1">
                <a:latin typeface="Arial" charset="0"/>
              </a:rPr>
              <a:t>biệt</a:t>
            </a:r>
            <a:r>
              <a:rPr lang="en-US" sz="2300" dirty="0">
                <a:latin typeface="Arial" charset="0"/>
              </a:rPr>
              <a:t> </a:t>
            </a:r>
            <a:r>
              <a:rPr lang="en-US" sz="2300" dirty="0" err="1">
                <a:latin typeface="Arial" charset="0"/>
              </a:rPr>
              <a:t>là</a:t>
            </a:r>
            <a:r>
              <a:rPr lang="en-US" sz="2300" dirty="0">
                <a:latin typeface="Arial" charset="0"/>
              </a:rPr>
              <a:t> </a:t>
            </a:r>
            <a:r>
              <a:rPr lang="en-US" sz="2300" dirty="0" err="1">
                <a:latin typeface="Arial" charset="0"/>
              </a:rPr>
              <a:t>miền</a:t>
            </a:r>
            <a:r>
              <a:rPr lang="en-US" sz="2300" dirty="0">
                <a:latin typeface="Arial" charset="0"/>
              </a:rPr>
              <a:t> </a:t>
            </a:r>
            <a:r>
              <a:rPr lang="en-US" sz="2300" dirty="0" err="1">
                <a:latin typeface="Arial" charset="0"/>
              </a:rPr>
              <a:t>núi</a:t>
            </a:r>
            <a:r>
              <a:rPr lang="en-US" sz="2300" dirty="0">
                <a:latin typeface="Arial" charset="0"/>
              </a:rPr>
              <a:t>, </a:t>
            </a:r>
          </a:p>
          <a:p>
            <a:pPr algn="ctr">
              <a:defRPr/>
            </a:pPr>
            <a:r>
              <a:rPr lang="en-US" sz="2300" dirty="0" err="1">
                <a:latin typeface="Arial" charset="0"/>
              </a:rPr>
              <a:t>biên</a:t>
            </a:r>
            <a:r>
              <a:rPr lang="en-US" sz="2300" dirty="0">
                <a:latin typeface="Arial" charset="0"/>
              </a:rPr>
              <a:t> </a:t>
            </a:r>
            <a:r>
              <a:rPr lang="en-US" sz="2300" dirty="0" err="1">
                <a:latin typeface="Arial" charset="0"/>
              </a:rPr>
              <a:t>giới</a:t>
            </a:r>
            <a:r>
              <a:rPr lang="en-US" sz="2300" dirty="0">
                <a:latin typeface="Arial" charset="0"/>
              </a:rPr>
              <a:t>, </a:t>
            </a:r>
            <a:r>
              <a:rPr lang="en-US" sz="2300" dirty="0" err="1">
                <a:latin typeface="Arial" charset="0"/>
              </a:rPr>
              <a:t>hải</a:t>
            </a:r>
            <a:r>
              <a:rPr lang="en-US" sz="2300" dirty="0">
                <a:latin typeface="Arial" charset="0"/>
              </a:rPr>
              <a:t> </a:t>
            </a:r>
            <a:r>
              <a:rPr lang="en-US" sz="2300" dirty="0" err="1">
                <a:latin typeface="Arial" charset="0"/>
              </a:rPr>
              <a:t>đảo</a:t>
            </a:r>
            <a:endParaRPr lang="en-US" sz="2300" dirty="0">
              <a:latin typeface="Arial" charset="0"/>
            </a:endParaRPr>
          </a:p>
        </p:txBody>
      </p:sp>
      <p:sp>
        <p:nvSpPr>
          <p:cNvPr id="65546" name="AutoShape 10">
            <a:extLst>
              <a:ext uri="{FF2B5EF4-FFF2-40B4-BE49-F238E27FC236}">
                <a16:creationId xmlns:a16="http://schemas.microsoft.com/office/drawing/2014/main" id="{5772A303-C480-4D8F-932F-A6FC177FA710}"/>
              </a:ext>
            </a:extLst>
          </p:cNvPr>
          <p:cNvSpPr>
            <a:spLocks noChangeArrowheads="1"/>
          </p:cNvSpPr>
          <p:nvPr/>
        </p:nvSpPr>
        <p:spPr bwMode="auto">
          <a:xfrm>
            <a:off x="4648200" y="2316163"/>
            <a:ext cx="42545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B. </a:t>
            </a:r>
            <a:r>
              <a:rPr lang="en-US" sz="2300" dirty="0" err="1">
                <a:latin typeface="Arial" charset="0"/>
              </a:rPr>
              <a:t>Xây</a:t>
            </a:r>
            <a:r>
              <a:rPr lang="en-US" sz="2300" dirty="0">
                <a:latin typeface="Arial" charset="0"/>
              </a:rPr>
              <a:t> </a:t>
            </a:r>
            <a:r>
              <a:rPr lang="en-US" sz="2300" dirty="0" err="1">
                <a:latin typeface="Arial" charset="0"/>
              </a:rPr>
              <a:t>dựng</a:t>
            </a:r>
            <a:r>
              <a:rPr lang="en-US" sz="2300" dirty="0">
                <a:latin typeface="Arial" charset="0"/>
              </a:rPr>
              <a:t> </a:t>
            </a:r>
            <a:r>
              <a:rPr lang="en-US" sz="2300" dirty="0" err="1">
                <a:latin typeface="Arial" charset="0"/>
              </a:rPr>
              <a:t>mô</a:t>
            </a:r>
            <a:r>
              <a:rPr lang="en-US" sz="2300" dirty="0">
                <a:latin typeface="Arial" charset="0"/>
              </a:rPr>
              <a:t> </a:t>
            </a:r>
            <a:r>
              <a:rPr lang="en-US" sz="2300" dirty="0" err="1">
                <a:latin typeface="Arial" charset="0"/>
              </a:rPr>
              <a:t>hình</a:t>
            </a:r>
            <a:r>
              <a:rPr lang="en-US" sz="2300" dirty="0">
                <a:latin typeface="Arial" charset="0"/>
              </a:rPr>
              <a:t> </a:t>
            </a:r>
            <a:r>
              <a:rPr lang="en-US" sz="2300" dirty="0" err="1">
                <a:latin typeface="Arial" charset="0"/>
              </a:rPr>
              <a:t>nghiên</a:t>
            </a:r>
            <a:r>
              <a:rPr lang="en-US" sz="2300" dirty="0">
                <a:latin typeface="Arial" charset="0"/>
              </a:rPr>
              <a:t> </a:t>
            </a:r>
          </a:p>
          <a:p>
            <a:pPr algn="ctr">
              <a:defRPr/>
            </a:pPr>
            <a:r>
              <a:rPr lang="en-US" sz="2300" dirty="0" err="1">
                <a:latin typeface="Arial" charset="0"/>
              </a:rPr>
              <a:t>cứu</a:t>
            </a:r>
            <a:r>
              <a:rPr lang="en-US" sz="2300" dirty="0">
                <a:latin typeface="Arial" charset="0"/>
              </a:rPr>
              <a:t> </a:t>
            </a:r>
            <a:r>
              <a:rPr lang="en-US" sz="2300" dirty="0" err="1">
                <a:latin typeface="Arial" charset="0"/>
              </a:rPr>
              <a:t>và</a:t>
            </a:r>
            <a:r>
              <a:rPr lang="en-US" sz="2300" dirty="0">
                <a:latin typeface="Arial" charset="0"/>
              </a:rPr>
              <a:t> </a:t>
            </a:r>
            <a:r>
              <a:rPr lang="en-US" sz="2300" dirty="0" err="1">
                <a:latin typeface="Arial" charset="0"/>
              </a:rPr>
              <a:t>ứng</a:t>
            </a:r>
            <a:r>
              <a:rPr lang="en-US" sz="2300" dirty="0">
                <a:latin typeface="Arial" charset="0"/>
              </a:rPr>
              <a:t> </a:t>
            </a:r>
            <a:r>
              <a:rPr lang="en-US" sz="2300" dirty="0" err="1">
                <a:latin typeface="Arial" charset="0"/>
              </a:rPr>
              <a:t>dụng</a:t>
            </a:r>
            <a:r>
              <a:rPr lang="en-US" sz="2300" dirty="0">
                <a:latin typeface="Arial" charset="0"/>
              </a:rPr>
              <a:t> </a:t>
            </a:r>
            <a:r>
              <a:rPr lang="en-US" sz="2300" dirty="0" err="1">
                <a:latin typeface="Arial" charset="0"/>
              </a:rPr>
              <a:t>khoa</a:t>
            </a:r>
            <a:r>
              <a:rPr lang="en-US" sz="2300" dirty="0">
                <a:latin typeface="Arial" charset="0"/>
              </a:rPr>
              <a:t> </a:t>
            </a:r>
            <a:r>
              <a:rPr lang="en-US" sz="2300" dirty="0" err="1">
                <a:latin typeface="Arial" charset="0"/>
              </a:rPr>
              <a:t>học</a:t>
            </a:r>
            <a:r>
              <a:rPr lang="en-US" sz="2300" dirty="0">
                <a:latin typeface="Arial" charset="0"/>
              </a:rPr>
              <a:t> </a:t>
            </a:r>
          </a:p>
          <a:p>
            <a:pPr algn="ctr">
              <a:defRPr/>
            </a:pPr>
            <a:r>
              <a:rPr lang="en-US" sz="2300" dirty="0" err="1">
                <a:latin typeface="Arial" charset="0"/>
              </a:rPr>
              <a:t>chung</a:t>
            </a:r>
            <a:r>
              <a:rPr lang="en-US" sz="2300" dirty="0">
                <a:latin typeface="Arial" charset="0"/>
              </a:rPr>
              <a:t> </a:t>
            </a:r>
            <a:r>
              <a:rPr lang="en-US" sz="2300" dirty="0" err="1">
                <a:latin typeface="Arial" charset="0"/>
              </a:rPr>
              <a:t>cho</a:t>
            </a:r>
            <a:r>
              <a:rPr lang="en-US" sz="2300" dirty="0">
                <a:latin typeface="Arial" charset="0"/>
              </a:rPr>
              <a:t> </a:t>
            </a:r>
            <a:r>
              <a:rPr lang="en-US" sz="2300" dirty="0" err="1">
                <a:latin typeface="Arial" charset="0"/>
              </a:rPr>
              <a:t>cả</a:t>
            </a:r>
            <a:r>
              <a:rPr lang="en-US" sz="2300" dirty="0">
                <a:latin typeface="Arial" charset="0"/>
              </a:rPr>
              <a:t> </a:t>
            </a:r>
            <a:r>
              <a:rPr lang="en-US" sz="2300" dirty="0" err="1">
                <a:latin typeface="Arial" charset="0"/>
              </a:rPr>
              <a:t>quân</a:t>
            </a:r>
            <a:r>
              <a:rPr lang="en-US" sz="2300" dirty="0">
                <a:latin typeface="Arial" charset="0"/>
              </a:rPr>
              <a:t> </a:t>
            </a:r>
            <a:r>
              <a:rPr lang="en-US" sz="2300" dirty="0" err="1">
                <a:latin typeface="Arial" charset="0"/>
              </a:rPr>
              <a:t>và</a:t>
            </a:r>
            <a:r>
              <a:rPr lang="en-US" sz="2300" dirty="0">
                <a:latin typeface="Arial" charset="0"/>
              </a:rPr>
              <a:t> </a:t>
            </a:r>
            <a:r>
              <a:rPr lang="en-US" sz="2300" dirty="0" err="1">
                <a:latin typeface="Arial" charset="0"/>
              </a:rPr>
              <a:t>dân</a:t>
            </a:r>
            <a:r>
              <a:rPr lang="en-US" sz="2300" dirty="0">
                <a:latin typeface="Arial" charset="0"/>
              </a:rPr>
              <a:t> y </a:t>
            </a:r>
          </a:p>
          <a:p>
            <a:pPr algn="ctr">
              <a:defRPr/>
            </a:pPr>
            <a:r>
              <a:rPr lang="en-US" sz="2300" dirty="0" err="1">
                <a:latin typeface="Arial" charset="0"/>
              </a:rPr>
              <a:t>nhất</a:t>
            </a:r>
            <a:r>
              <a:rPr lang="en-US" sz="2300" dirty="0">
                <a:latin typeface="Arial" charset="0"/>
              </a:rPr>
              <a:t> </a:t>
            </a:r>
            <a:r>
              <a:rPr lang="en-US" sz="2300" dirty="0" err="1">
                <a:latin typeface="Arial" charset="0"/>
              </a:rPr>
              <a:t>là</a:t>
            </a:r>
            <a:r>
              <a:rPr lang="en-US" sz="2300" dirty="0">
                <a:latin typeface="Arial" charset="0"/>
              </a:rPr>
              <a:t> ở </a:t>
            </a:r>
            <a:r>
              <a:rPr lang="en-US" sz="2300" dirty="0" err="1">
                <a:latin typeface="Arial" charset="0"/>
              </a:rPr>
              <a:t>thành</a:t>
            </a:r>
            <a:r>
              <a:rPr lang="en-US" sz="2300" dirty="0">
                <a:latin typeface="Arial" charset="0"/>
              </a:rPr>
              <a:t> </a:t>
            </a:r>
            <a:r>
              <a:rPr lang="en-US" sz="2300" dirty="0" err="1">
                <a:latin typeface="Arial" charset="0"/>
              </a:rPr>
              <a:t>phố</a:t>
            </a:r>
            <a:endParaRPr lang="vi-VN" sz="2300" b="1" dirty="0">
              <a:latin typeface="Arial" charset="0"/>
            </a:endParaRPr>
          </a:p>
        </p:txBody>
      </p:sp>
      <p:sp>
        <p:nvSpPr>
          <p:cNvPr id="27" name="AutoShape 10">
            <a:extLst>
              <a:ext uri="{FF2B5EF4-FFF2-40B4-BE49-F238E27FC236}">
                <a16:creationId xmlns:a16="http://schemas.microsoft.com/office/drawing/2014/main" id="{65E88385-191E-4749-8843-D5E898A0B570}"/>
              </a:ext>
            </a:extLst>
          </p:cNvPr>
          <p:cNvSpPr>
            <a:spLocks noChangeArrowheads="1"/>
          </p:cNvSpPr>
          <p:nvPr/>
        </p:nvSpPr>
        <p:spPr bwMode="auto">
          <a:xfrm>
            <a:off x="241300" y="2316163"/>
            <a:ext cx="41783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A. </a:t>
            </a:r>
            <a:r>
              <a:rPr lang="en-US" sz="2300" dirty="0" err="1">
                <a:latin typeface="Arial" charset="0"/>
              </a:rPr>
              <a:t>Tổ</a:t>
            </a:r>
            <a:r>
              <a:rPr lang="en-US" sz="2300" dirty="0">
                <a:latin typeface="Arial" charset="0"/>
              </a:rPr>
              <a:t> </a:t>
            </a:r>
            <a:r>
              <a:rPr lang="en-US" sz="2300" dirty="0" err="1">
                <a:latin typeface="Arial" charset="0"/>
              </a:rPr>
              <a:t>chức</a:t>
            </a:r>
            <a:r>
              <a:rPr lang="en-US" sz="2300" dirty="0">
                <a:latin typeface="Arial" charset="0"/>
              </a:rPr>
              <a:t> </a:t>
            </a:r>
            <a:r>
              <a:rPr lang="en-US" sz="2300" dirty="0" err="1">
                <a:latin typeface="Arial" charset="0"/>
              </a:rPr>
              <a:t>các</a:t>
            </a:r>
            <a:r>
              <a:rPr lang="en-US" sz="2300" dirty="0">
                <a:latin typeface="Arial" charset="0"/>
              </a:rPr>
              <a:t> </a:t>
            </a:r>
            <a:r>
              <a:rPr lang="en-US" sz="2300" dirty="0" err="1">
                <a:latin typeface="Arial" charset="0"/>
              </a:rPr>
              <a:t>đội</a:t>
            </a:r>
            <a:r>
              <a:rPr lang="en-US" sz="2300" dirty="0">
                <a:latin typeface="Arial" charset="0"/>
              </a:rPr>
              <a:t> y </a:t>
            </a:r>
            <a:r>
              <a:rPr lang="en-US" sz="2300" dirty="0" err="1">
                <a:latin typeface="Arial" charset="0"/>
              </a:rPr>
              <a:t>tế</a:t>
            </a:r>
            <a:endParaRPr lang="en-US" sz="2300" dirty="0">
              <a:latin typeface="Arial" charset="0"/>
            </a:endParaRPr>
          </a:p>
          <a:p>
            <a:pPr algn="ctr">
              <a:defRPr/>
            </a:pPr>
            <a:r>
              <a:rPr lang="en-US" sz="2300" dirty="0">
                <a:latin typeface="Arial" charset="0"/>
              </a:rPr>
              <a:t> </a:t>
            </a:r>
            <a:r>
              <a:rPr lang="en-US" sz="2300" dirty="0" err="1">
                <a:latin typeface="Arial" charset="0"/>
              </a:rPr>
              <a:t>quân</a:t>
            </a:r>
            <a:r>
              <a:rPr lang="en-US" sz="2300" dirty="0">
                <a:latin typeface="Arial" charset="0"/>
              </a:rPr>
              <a:t> </a:t>
            </a:r>
            <a:r>
              <a:rPr lang="en-US" sz="2300" dirty="0" err="1">
                <a:latin typeface="Arial" charset="0"/>
              </a:rPr>
              <a:t>dân</a:t>
            </a:r>
            <a:r>
              <a:rPr lang="en-US" sz="2300" dirty="0">
                <a:latin typeface="Arial" charset="0"/>
              </a:rPr>
              <a:t> y ở </a:t>
            </a:r>
            <a:r>
              <a:rPr lang="en-US" sz="2300" dirty="0" err="1">
                <a:latin typeface="Arial" charset="0"/>
              </a:rPr>
              <a:t>cơ</a:t>
            </a:r>
            <a:r>
              <a:rPr lang="en-US" sz="2300" dirty="0">
                <a:latin typeface="Arial" charset="0"/>
              </a:rPr>
              <a:t> </a:t>
            </a:r>
            <a:r>
              <a:rPr lang="en-US" sz="2300" dirty="0" err="1">
                <a:latin typeface="Arial" charset="0"/>
              </a:rPr>
              <a:t>sở</a:t>
            </a:r>
            <a:r>
              <a:rPr lang="en-US" sz="2300" dirty="0">
                <a:latin typeface="Arial" charset="0"/>
              </a:rPr>
              <a:t> </a:t>
            </a:r>
            <a:r>
              <a:rPr lang="en-US" sz="2300" dirty="0" err="1">
                <a:latin typeface="Arial" charset="0"/>
              </a:rPr>
              <a:t>để</a:t>
            </a:r>
            <a:r>
              <a:rPr lang="en-US" sz="2300" dirty="0">
                <a:latin typeface="Arial" charset="0"/>
              </a:rPr>
              <a:t> </a:t>
            </a:r>
            <a:r>
              <a:rPr lang="en-US" sz="2300" dirty="0" err="1">
                <a:latin typeface="Arial" charset="0"/>
              </a:rPr>
              <a:t>phục</a:t>
            </a:r>
            <a:r>
              <a:rPr lang="en-US" sz="2300" dirty="0">
                <a:latin typeface="Arial" charset="0"/>
              </a:rPr>
              <a:t> </a:t>
            </a:r>
            <a:r>
              <a:rPr lang="en-US" sz="2300" dirty="0" err="1">
                <a:latin typeface="Arial" charset="0"/>
              </a:rPr>
              <a:t>vụ</a:t>
            </a:r>
            <a:endParaRPr lang="en-US" sz="2300" dirty="0">
              <a:latin typeface="Arial" charset="0"/>
            </a:endParaRPr>
          </a:p>
          <a:p>
            <a:pPr algn="ctr">
              <a:defRPr/>
            </a:pPr>
            <a:r>
              <a:rPr lang="en-US" sz="2300" dirty="0">
                <a:latin typeface="Arial" charset="0"/>
              </a:rPr>
              <a:t> </a:t>
            </a:r>
            <a:r>
              <a:rPr lang="en-US" sz="2300" dirty="0" err="1">
                <a:latin typeface="Arial" charset="0"/>
              </a:rPr>
              <a:t>nhân</a:t>
            </a:r>
            <a:r>
              <a:rPr lang="en-US" sz="2300" dirty="0">
                <a:latin typeface="Arial" charset="0"/>
              </a:rPr>
              <a:t> </a:t>
            </a:r>
            <a:r>
              <a:rPr lang="en-US" sz="2300" dirty="0" err="1">
                <a:latin typeface="Arial" charset="0"/>
              </a:rPr>
              <a:t>dân</a:t>
            </a:r>
            <a:r>
              <a:rPr lang="en-US" sz="2300" dirty="0">
                <a:latin typeface="Arial" charset="0"/>
              </a:rPr>
              <a:t> </a:t>
            </a:r>
            <a:r>
              <a:rPr lang="en-US" sz="2300" dirty="0" err="1">
                <a:latin typeface="Arial" charset="0"/>
              </a:rPr>
              <a:t>khám</a:t>
            </a:r>
            <a:r>
              <a:rPr lang="en-US" sz="2300" dirty="0">
                <a:latin typeface="Arial" charset="0"/>
              </a:rPr>
              <a:t>, </a:t>
            </a:r>
            <a:r>
              <a:rPr lang="en-US" sz="2300" dirty="0" err="1">
                <a:latin typeface="Arial" charset="0"/>
              </a:rPr>
              <a:t>chữa</a:t>
            </a:r>
            <a:r>
              <a:rPr lang="en-US" sz="2300" dirty="0">
                <a:latin typeface="Arial" charset="0"/>
              </a:rPr>
              <a:t> </a:t>
            </a:r>
            <a:r>
              <a:rPr lang="en-US" sz="2300" dirty="0" err="1">
                <a:latin typeface="Arial" charset="0"/>
              </a:rPr>
              <a:t>bệnh</a:t>
            </a:r>
            <a:r>
              <a:rPr lang="en-US" sz="2300" dirty="0">
                <a:latin typeface="Arial" charset="0"/>
              </a:rPr>
              <a:t> </a:t>
            </a:r>
          </a:p>
          <a:p>
            <a:pPr algn="ctr">
              <a:defRPr/>
            </a:pPr>
            <a:r>
              <a:rPr lang="en-US" sz="2300" dirty="0" err="1">
                <a:latin typeface="Arial" charset="0"/>
              </a:rPr>
              <a:t>nhất</a:t>
            </a:r>
            <a:r>
              <a:rPr lang="en-US" sz="2300" dirty="0">
                <a:latin typeface="Arial" charset="0"/>
              </a:rPr>
              <a:t> </a:t>
            </a:r>
            <a:r>
              <a:rPr lang="en-US" sz="2300" dirty="0" err="1">
                <a:latin typeface="Arial" charset="0"/>
              </a:rPr>
              <a:t>là</a:t>
            </a:r>
            <a:r>
              <a:rPr lang="en-US" sz="2300" dirty="0">
                <a:latin typeface="Arial" charset="0"/>
              </a:rPr>
              <a:t> </a:t>
            </a:r>
            <a:r>
              <a:rPr lang="en-US" sz="2300" dirty="0" err="1">
                <a:latin typeface="Arial" charset="0"/>
              </a:rPr>
              <a:t>vùng</a:t>
            </a:r>
            <a:r>
              <a:rPr lang="en-US" sz="2300" dirty="0">
                <a:latin typeface="Arial" charset="0"/>
              </a:rPr>
              <a:t> </a:t>
            </a:r>
            <a:r>
              <a:rPr lang="en-US" sz="2300" dirty="0" err="1">
                <a:latin typeface="Arial" charset="0"/>
              </a:rPr>
              <a:t>biên</a:t>
            </a:r>
            <a:r>
              <a:rPr lang="en-US" sz="2300" dirty="0">
                <a:latin typeface="Arial" charset="0"/>
              </a:rPr>
              <a:t> </a:t>
            </a:r>
            <a:r>
              <a:rPr lang="en-US" sz="2300" dirty="0" err="1">
                <a:latin typeface="Arial" charset="0"/>
              </a:rPr>
              <a:t>giới</a:t>
            </a:r>
            <a:endParaRPr lang="vi-VN" sz="2300" b="1" dirty="0">
              <a:latin typeface="Arial" charset="0"/>
            </a:endParaRPr>
          </a:p>
        </p:txBody>
      </p:sp>
      <p:sp>
        <p:nvSpPr>
          <p:cNvPr id="28" name="AutoShape 10">
            <a:extLst>
              <a:ext uri="{FF2B5EF4-FFF2-40B4-BE49-F238E27FC236}">
                <a16:creationId xmlns:a16="http://schemas.microsoft.com/office/drawing/2014/main" id="{96FFF22B-F356-4AE9-9551-E50F9402CAF9}"/>
              </a:ext>
            </a:extLst>
          </p:cNvPr>
          <p:cNvSpPr>
            <a:spLocks noChangeArrowheads="1"/>
          </p:cNvSpPr>
          <p:nvPr/>
        </p:nvSpPr>
        <p:spPr bwMode="auto">
          <a:xfrm>
            <a:off x="241300" y="4189413"/>
            <a:ext cx="41783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C. </a:t>
            </a:r>
            <a:r>
              <a:rPr lang="en-US" sz="2300" dirty="0" err="1">
                <a:latin typeface="Arial" charset="0"/>
              </a:rPr>
              <a:t>Tổ</a:t>
            </a:r>
            <a:r>
              <a:rPr lang="en-US" sz="2300" dirty="0">
                <a:latin typeface="Arial" charset="0"/>
              </a:rPr>
              <a:t> </a:t>
            </a:r>
            <a:r>
              <a:rPr lang="en-US" sz="2300" dirty="0" err="1">
                <a:latin typeface="Arial" charset="0"/>
              </a:rPr>
              <a:t>chức</a:t>
            </a:r>
            <a:r>
              <a:rPr lang="en-US" sz="2300" dirty="0">
                <a:latin typeface="Arial" charset="0"/>
              </a:rPr>
              <a:t> </a:t>
            </a:r>
            <a:r>
              <a:rPr lang="en-US" sz="2300" dirty="0" err="1">
                <a:latin typeface="Arial" charset="0"/>
              </a:rPr>
              <a:t>cho</a:t>
            </a:r>
            <a:r>
              <a:rPr lang="en-US" sz="2300" dirty="0">
                <a:latin typeface="Arial" charset="0"/>
              </a:rPr>
              <a:t> </a:t>
            </a:r>
            <a:r>
              <a:rPr lang="en-US" sz="2300" dirty="0" err="1">
                <a:latin typeface="Arial" charset="0"/>
              </a:rPr>
              <a:t>tất</a:t>
            </a:r>
            <a:r>
              <a:rPr lang="en-US" sz="2300" dirty="0">
                <a:latin typeface="Arial" charset="0"/>
              </a:rPr>
              <a:t> </a:t>
            </a:r>
            <a:r>
              <a:rPr lang="en-US" sz="2300" dirty="0" err="1">
                <a:latin typeface="Arial" charset="0"/>
              </a:rPr>
              <a:t>cả</a:t>
            </a:r>
            <a:r>
              <a:rPr lang="en-US" sz="2300" dirty="0">
                <a:latin typeface="Arial" charset="0"/>
              </a:rPr>
              <a:t> </a:t>
            </a:r>
            <a:r>
              <a:rPr lang="en-US" sz="2300" dirty="0" err="1">
                <a:latin typeface="Arial" charset="0"/>
              </a:rPr>
              <a:t>các</a:t>
            </a:r>
            <a:r>
              <a:rPr lang="en-US" sz="2300" dirty="0">
                <a:latin typeface="Arial" charset="0"/>
              </a:rPr>
              <a:t> </a:t>
            </a:r>
          </a:p>
          <a:p>
            <a:pPr algn="ctr">
              <a:defRPr/>
            </a:pPr>
            <a:r>
              <a:rPr lang="en-US" sz="2300" dirty="0" err="1">
                <a:latin typeface="Arial" charset="0"/>
              </a:rPr>
              <a:t>cơ</a:t>
            </a:r>
            <a:r>
              <a:rPr lang="en-US" sz="2300" dirty="0">
                <a:latin typeface="Arial" charset="0"/>
              </a:rPr>
              <a:t> </a:t>
            </a:r>
            <a:r>
              <a:rPr lang="en-US" sz="2300" dirty="0" err="1">
                <a:latin typeface="Arial" charset="0"/>
              </a:rPr>
              <a:t>sở</a:t>
            </a:r>
            <a:r>
              <a:rPr lang="en-US" sz="2300" dirty="0">
                <a:latin typeface="Arial" charset="0"/>
              </a:rPr>
              <a:t> </a:t>
            </a:r>
            <a:r>
              <a:rPr lang="en-US" sz="2300" dirty="0" err="1">
                <a:latin typeface="Arial" charset="0"/>
              </a:rPr>
              <a:t>quân</a:t>
            </a:r>
            <a:r>
              <a:rPr lang="en-US" sz="2300" dirty="0">
                <a:latin typeface="Arial" charset="0"/>
              </a:rPr>
              <a:t> y </a:t>
            </a:r>
            <a:r>
              <a:rPr lang="en-US" sz="2300" dirty="0" err="1">
                <a:latin typeface="Arial" charset="0"/>
              </a:rPr>
              <a:t>thực</a:t>
            </a:r>
            <a:r>
              <a:rPr lang="en-US" sz="2300" dirty="0">
                <a:latin typeface="Arial" charset="0"/>
              </a:rPr>
              <a:t> </a:t>
            </a:r>
            <a:r>
              <a:rPr lang="en-US" sz="2300" dirty="0" err="1">
                <a:latin typeface="Arial" charset="0"/>
              </a:rPr>
              <a:t>hiện</a:t>
            </a:r>
            <a:r>
              <a:rPr lang="en-US" sz="2300" dirty="0">
                <a:latin typeface="Arial" charset="0"/>
              </a:rPr>
              <a:t> </a:t>
            </a:r>
            <a:r>
              <a:rPr lang="en-US" sz="2300" dirty="0" err="1">
                <a:latin typeface="Arial" charset="0"/>
              </a:rPr>
              <a:t>việc</a:t>
            </a:r>
            <a:endParaRPr lang="en-US" sz="2300" dirty="0">
              <a:latin typeface="Arial" charset="0"/>
            </a:endParaRPr>
          </a:p>
          <a:p>
            <a:pPr algn="ctr">
              <a:defRPr/>
            </a:pPr>
            <a:r>
              <a:rPr lang="en-US" sz="2300" dirty="0">
                <a:latin typeface="Arial" charset="0"/>
              </a:rPr>
              <a:t> </a:t>
            </a:r>
            <a:r>
              <a:rPr lang="en-US" sz="2300" dirty="0" err="1">
                <a:latin typeface="Arial" charset="0"/>
              </a:rPr>
              <a:t>khám</a:t>
            </a:r>
            <a:r>
              <a:rPr lang="en-US" sz="2300" dirty="0">
                <a:latin typeface="Arial" charset="0"/>
              </a:rPr>
              <a:t>, </a:t>
            </a:r>
            <a:r>
              <a:rPr lang="en-US" sz="2300" dirty="0" err="1">
                <a:latin typeface="Arial" charset="0"/>
              </a:rPr>
              <a:t>chữa</a:t>
            </a:r>
            <a:r>
              <a:rPr lang="en-US" sz="2300" dirty="0">
                <a:latin typeface="Arial" charset="0"/>
              </a:rPr>
              <a:t> </a:t>
            </a:r>
            <a:r>
              <a:rPr lang="en-US" sz="2300" dirty="0" err="1">
                <a:latin typeface="Arial" charset="0"/>
              </a:rPr>
              <a:t>bệnh</a:t>
            </a:r>
            <a:r>
              <a:rPr lang="en-US" sz="2300" dirty="0">
                <a:latin typeface="Arial" charset="0"/>
              </a:rPr>
              <a:t> </a:t>
            </a:r>
            <a:r>
              <a:rPr lang="en-US" sz="2300" dirty="0" err="1">
                <a:latin typeface="Arial" charset="0"/>
              </a:rPr>
              <a:t>rộng</a:t>
            </a:r>
            <a:r>
              <a:rPr lang="en-US" sz="2300" dirty="0">
                <a:latin typeface="Arial" charset="0"/>
              </a:rPr>
              <a:t> </a:t>
            </a:r>
            <a:r>
              <a:rPr lang="en-US" sz="2300" dirty="0" err="1">
                <a:latin typeface="Arial" charset="0"/>
              </a:rPr>
              <a:t>rãi</a:t>
            </a:r>
            <a:r>
              <a:rPr lang="en-US" sz="2300" dirty="0">
                <a:latin typeface="Arial" charset="0"/>
              </a:rPr>
              <a:t> </a:t>
            </a:r>
          </a:p>
          <a:p>
            <a:pPr algn="ctr">
              <a:defRPr/>
            </a:pPr>
            <a:r>
              <a:rPr lang="en-US" sz="2300" dirty="0" err="1">
                <a:latin typeface="Arial" charset="0"/>
              </a:rPr>
              <a:t>cho</a:t>
            </a:r>
            <a:r>
              <a:rPr lang="en-US" sz="2300" dirty="0">
                <a:latin typeface="Arial" charset="0"/>
              </a:rPr>
              <a:t> </a:t>
            </a:r>
            <a:r>
              <a:rPr lang="en-US" sz="2300" dirty="0" err="1">
                <a:latin typeface="Arial" charset="0"/>
              </a:rPr>
              <a:t>toàn</a:t>
            </a:r>
            <a:r>
              <a:rPr lang="en-US" sz="2300" dirty="0">
                <a:latin typeface="Arial" charset="0"/>
              </a:rPr>
              <a:t> </a:t>
            </a:r>
            <a:r>
              <a:rPr lang="en-US" sz="2300" dirty="0" err="1">
                <a:latin typeface="Arial" charset="0"/>
              </a:rPr>
              <a:t>thể</a:t>
            </a:r>
            <a:r>
              <a:rPr lang="en-US" sz="2300" dirty="0">
                <a:latin typeface="Arial" charset="0"/>
              </a:rPr>
              <a:t> </a:t>
            </a:r>
            <a:r>
              <a:rPr lang="en-US" sz="2300" dirty="0" err="1">
                <a:latin typeface="Arial" charset="0"/>
              </a:rPr>
              <a:t>nhân</a:t>
            </a:r>
            <a:r>
              <a:rPr lang="en-US" sz="2300" dirty="0">
                <a:latin typeface="Arial" charset="0"/>
              </a:rPr>
              <a:t> </a:t>
            </a:r>
            <a:r>
              <a:rPr lang="en-US" sz="2300" dirty="0" err="1">
                <a:latin typeface="Arial" charset="0"/>
              </a:rPr>
              <a:t>dân</a:t>
            </a:r>
            <a:endParaRPr lang="vi-VN" sz="2300" b="1" dirty="0">
              <a:latin typeface="Arial" charset="0"/>
            </a:endParaRPr>
          </a:p>
        </p:txBody>
      </p:sp>
      <p:sp>
        <p:nvSpPr>
          <p:cNvPr id="30" name="Rectangle: Rounded Corners 29">
            <a:extLst>
              <a:ext uri="{FF2B5EF4-FFF2-40B4-BE49-F238E27FC236}">
                <a16:creationId xmlns:a16="http://schemas.microsoft.com/office/drawing/2014/main" id="{378107A5-F251-4A7E-8BBD-AFD09BD43A21}"/>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7C0B9DE9-4E75-46D6-85E3-36E4172554C7}"/>
              </a:ext>
            </a:extLst>
          </p:cNvPr>
          <p:cNvSpPr txBox="1">
            <a:spLocks noChangeArrowheads="1"/>
          </p:cNvSpPr>
          <p:nvPr/>
        </p:nvSpPr>
        <p:spPr bwMode="auto">
          <a:xfrm>
            <a:off x="1931988" y="1103313"/>
            <a:ext cx="6297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Sự phối hợp giữa hoạt động đối ngoại</a:t>
            </a:r>
          </a:p>
          <a:p>
            <a:pPr algn="ctr"/>
            <a:r>
              <a:rPr lang="en-US" altLang="en-US" sz="2800"/>
              <a:t>với kinh tế, QP&amp;AN là:</a:t>
            </a:r>
            <a:endParaRPr lang="en-US" altLang="en-US" sz="2800" b="1"/>
          </a:p>
        </p:txBody>
      </p:sp>
      <p:sp>
        <p:nvSpPr>
          <p:cNvPr id="65541" name="AutoShape 5">
            <a:extLst>
              <a:ext uri="{FF2B5EF4-FFF2-40B4-BE49-F238E27FC236}">
                <a16:creationId xmlns:a16="http://schemas.microsoft.com/office/drawing/2014/main" id="{A4DAAB5F-C2FD-423F-8FF2-4EB1588D3F18}"/>
              </a:ext>
            </a:extLst>
          </p:cNvPr>
          <p:cNvSpPr>
            <a:spLocks noChangeArrowheads="1"/>
          </p:cNvSpPr>
          <p:nvPr/>
        </p:nvSpPr>
        <p:spPr bwMode="auto">
          <a:xfrm>
            <a:off x="228600" y="2319338"/>
            <a:ext cx="41910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Một</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những</a:t>
            </a:r>
            <a:r>
              <a:rPr lang="en-US" sz="2400" dirty="0">
                <a:latin typeface="Arial" charset="0"/>
              </a:rPr>
              <a:t> </a:t>
            </a:r>
            <a:r>
              <a:rPr lang="en-US" sz="2400" dirty="0" err="1">
                <a:latin typeface="Arial" charset="0"/>
              </a:rPr>
              <a:t>nội</a:t>
            </a:r>
            <a:r>
              <a:rPr lang="en-US" sz="2400" dirty="0">
                <a:latin typeface="Arial" charset="0"/>
              </a:rPr>
              <a:t> </a:t>
            </a:r>
          </a:p>
          <a:p>
            <a:pPr algn="ctr">
              <a:defRPr/>
            </a:pPr>
            <a:r>
              <a:rPr lang="en-US" sz="2400" dirty="0">
                <a:latin typeface="Arial" charset="0"/>
              </a:rPr>
              <a:t>dung </a:t>
            </a:r>
            <a:r>
              <a:rPr lang="en-US" sz="2400" dirty="0" err="1">
                <a:latin typeface="Arial" charset="0"/>
              </a:rPr>
              <a:t>cơ</a:t>
            </a:r>
            <a:r>
              <a:rPr lang="en-US" sz="2400" dirty="0">
                <a:latin typeface="Arial" charset="0"/>
              </a:rPr>
              <a:t> </a:t>
            </a:r>
            <a:r>
              <a:rPr lang="en-US" sz="2400" dirty="0" err="1">
                <a:latin typeface="Arial" charset="0"/>
              </a:rPr>
              <a:t>bản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trương</a:t>
            </a:r>
            <a:endParaRPr lang="en-US" sz="2400" dirty="0">
              <a:latin typeface="Arial" charset="0"/>
            </a:endParaRPr>
          </a:p>
          <a:p>
            <a:pPr algn="ctr">
              <a:defRPr/>
            </a:pP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thời</a:t>
            </a:r>
            <a:r>
              <a:rPr lang="en-US" sz="2400" dirty="0">
                <a:latin typeface="Arial" charset="0"/>
              </a:rPr>
              <a:t> </a:t>
            </a:r>
            <a:r>
              <a:rPr lang="en-US" sz="2400" dirty="0" err="1">
                <a:latin typeface="Arial" charset="0"/>
              </a:rPr>
              <a:t>kỳ</a:t>
            </a:r>
            <a:r>
              <a:rPr lang="en-US" sz="2400" dirty="0">
                <a:latin typeface="Arial" charset="0"/>
              </a:rPr>
              <a:t> </a:t>
            </a:r>
            <a:r>
              <a:rPr lang="en-US" sz="2400" dirty="0" err="1">
                <a:latin typeface="Arial" charset="0"/>
              </a:rPr>
              <a:t>mới</a:t>
            </a:r>
            <a:endParaRPr lang="en-US" sz="2400" dirty="0">
              <a:latin typeface="Arial" charset="0"/>
            </a:endParaRPr>
          </a:p>
        </p:txBody>
      </p:sp>
      <p:sp>
        <p:nvSpPr>
          <p:cNvPr id="65549" name="AutoShape 13">
            <a:extLst>
              <a:ext uri="{FF2B5EF4-FFF2-40B4-BE49-F238E27FC236}">
                <a16:creationId xmlns:a16="http://schemas.microsoft.com/office/drawing/2014/main" id="{D9C3D5BF-860C-4741-8204-ED4940CDD230}"/>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Sự</a:t>
            </a:r>
            <a:r>
              <a:rPr lang="en-US" sz="2400" dirty="0">
                <a:latin typeface="Arial" charset="0"/>
              </a:rPr>
              <a:t> </a:t>
            </a:r>
            <a:r>
              <a:rPr lang="en-US" sz="2400" dirty="0" err="1">
                <a:latin typeface="Arial" charset="0"/>
              </a:rPr>
              <a:t>phối</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chặt</a:t>
            </a:r>
            <a:r>
              <a:rPr lang="en-US" sz="2400" dirty="0">
                <a:latin typeface="Arial" charset="0"/>
              </a:rPr>
              <a:t> </a:t>
            </a:r>
            <a:r>
              <a:rPr lang="en-US" sz="2400" dirty="0" err="1">
                <a:latin typeface="Arial" charset="0"/>
              </a:rPr>
              <a:t>chẽ</a:t>
            </a:r>
            <a:r>
              <a:rPr lang="en-US" sz="2400" dirty="0">
                <a:latin typeface="Arial" charset="0"/>
              </a:rPr>
              <a:t>,</a:t>
            </a:r>
          </a:p>
          <a:p>
            <a:pPr algn="ctr">
              <a:defRPr/>
            </a:pP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thời</a:t>
            </a:r>
            <a:r>
              <a:rPr lang="en-US" sz="2400" dirty="0">
                <a:latin typeface="Arial" charset="0"/>
              </a:rPr>
              <a:t> </a:t>
            </a:r>
            <a:r>
              <a:rPr lang="en-US" sz="2400" dirty="0" err="1">
                <a:latin typeface="Arial" charset="0"/>
              </a:rPr>
              <a:t>kỳ</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nhập</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tế</a:t>
            </a:r>
            <a:endParaRPr lang="vi-VN" sz="2400" b="1" dirty="0">
              <a:latin typeface="Arial" charset="0"/>
            </a:endParaRPr>
          </a:p>
        </p:txBody>
      </p:sp>
      <p:sp>
        <p:nvSpPr>
          <p:cNvPr id="27" name="AutoShape 13">
            <a:extLst>
              <a:ext uri="{FF2B5EF4-FFF2-40B4-BE49-F238E27FC236}">
                <a16:creationId xmlns:a16="http://schemas.microsoft.com/office/drawing/2014/main" id="{694507D8-0CCB-4B3F-B710-EF47DB9199FB}"/>
              </a:ext>
            </a:extLst>
          </p:cNvPr>
          <p:cNvSpPr>
            <a:spLocks noChangeArrowheads="1"/>
          </p:cNvSpPr>
          <p:nvPr/>
        </p:nvSpPr>
        <p:spPr bwMode="auto">
          <a:xfrm>
            <a:off x="4648200" y="2319338"/>
            <a:ext cx="42672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Một</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những</a:t>
            </a:r>
            <a:r>
              <a:rPr lang="en-US" sz="2400" dirty="0">
                <a:latin typeface="Arial" charset="0"/>
              </a:rPr>
              <a:t> </a:t>
            </a:r>
            <a:r>
              <a:rPr lang="en-US" sz="2400" dirty="0" err="1">
                <a:latin typeface="Arial" charset="0"/>
              </a:rPr>
              <a:t>nội</a:t>
            </a:r>
            <a:endParaRPr lang="en-US" sz="2400" dirty="0">
              <a:latin typeface="Arial" charset="0"/>
            </a:endParaRPr>
          </a:p>
          <a:p>
            <a:pPr algn="ctr">
              <a:defRPr/>
            </a:pPr>
            <a:r>
              <a:rPr lang="en-US" sz="2400" dirty="0">
                <a:latin typeface="Arial" charset="0"/>
              </a:rPr>
              <a:t> dung </a:t>
            </a:r>
            <a:r>
              <a:rPr lang="en-US" sz="2400" dirty="0" err="1">
                <a:latin typeface="Arial" charset="0"/>
              </a:rPr>
              <a:t>để</a:t>
            </a:r>
            <a:r>
              <a:rPr lang="en-US" sz="2400" dirty="0">
                <a:latin typeface="Arial" charset="0"/>
              </a:rPr>
              <a:t> </a:t>
            </a:r>
            <a:r>
              <a:rPr lang="en-US" sz="2400" dirty="0" err="1">
                <a:latin typeface="Arial" charset="0"/>
              </a:rPr>
              <a:t>hội</a:t>
            </a:r>
            <a:r>
              <a:rPr lang="en-US" sz="2400" dirty="0">
                <a:latin typeface="Arial" charset="0"/>
              </a:rPr>
              <a:t> </a:t>
            </a:r>
            <a:r>
              <a:rPr lang="en-US" sz="2400" dirty="0" err="1">
                <a:latin typeface="Arial" charset="0"/>
              </a:rPr>
              <a:t>nhập</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defRPr/>
            </a:pPr>
            <a:r>
              <a:rPr lang="en-US" sz="2400" dirty="0" err="1">
                <a:latin typeface="Arial" charset="0"/>
              </a:rPr>
              <a:t>quốc</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thời</a:t>
            </a:r>
            <a:r>
              <a:rPr lang="en-US" sz="2400" dirty="0">
                <a:latin typeface="Arial" charset="0"/>
              </a:rPr>
              <a:t> </a:t>
            </a:r>
            <a:r>
              <a:rPr lang="en-US" sz="2400" dirty="0" err="1">
                <a:latin typeface="Arial" charset="0"/>
              </a:rPr>
              <a:t>kỳ</a:t>
            </a:r>
            <a:r>
              <a:rPr lang="en-US" sz="2400" dirty="0">
                <a:latin typeface="Arial" charset="0"/>
              </a:rPr>
              <a:t> </a:t>
            </a:r>
            <a:r>
              <a:rPr lang="en-US" sz="2400" dirty="0" err="1">
                <a:latin typeface="Arial" charset="0"/>
              </a:rPr>
              <a:t>mới</a:t>
            </a:r>
            <a:endParaRPr lang="vi-VN" sz="2400" b="1" dirty="0">
              <a:latin typeface="Arial" charset="0"/>
            </a:endParaRPr>
          </a:p>
        </p:txBody>
      </p:sp>
      <p:sp>
        <p:nvSpPr>
          <p:cNvPr id="28" name="AutoShape 13">
            <a:extLst>
              <a:ext uri="{FF2B5EF4-FFF2-40B4-BE49-F238E27FC236}">
                <a16:creationId xmlns:a16="http://schemas.microsoft.com/office/drawing/2014/main" id="{66E137E8-6086-464C-830C-2D358326ABC8}"/>
              </a:ext>
            </a:extLst>
          </p:cNvPr>
          <p:cNvSpPr>
            <a:spLocks noChangeArrowheads="1"/>
          </p:cNvSpPr>
          <p:nvPr/>
        </p:nvSpPr>
        <p:spPr bwMode="auto">
          <a:xfrm>
            <a:off x="228600" y="4191000"/>
            <a:ext cx="41910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Sự</a:t>
            </a:r>
            <a:r>
              <a:rPr lang="en-US" sz="2400" dirty="0">
                <a:latin typeface="Arial" charset="0"/>
              </a:rPr>
              <a:t> </a:t>
            </a:r>
            <a:r>
              <a:rPr lang="en-US" sz="2400" dirty="0" err="1">
                <a:latin typeface="Arial" charset="0"/>
              </a:rPr>
              <a:t>phối</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cách</a:t>
            </a:r>
            <a:endParaRPr lang="en-US" sz="2400" dirty="0">
              <a:latin typeface="Arial" charset="0"/>
            </a:endParaRPr>
          </a:p>
          <a:p>
            <a:pPr algn="ctr">
              <a:defRPr/>
            </a:pP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phù</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xu</a:t>
            </a:r>
            <a:r>
              <a:rPr lang="en-US" sz="2400" dirty="0">
                <a:latin typeface="Arial" charset="0"/>
              </a:rPr>
              <a:t> </a:t>
            </a:r>
            <a:r>
              <a:rPr lang="en-US" sz="2400" dirty="0" err="1">
                <a:latin typeface="Arial" charset="0"/>
              </a:rPr>
              <a:t>thế</a:t>
            </a:r>
            <a:r>
              <a:rPr lang="en-US" sz="2400" dirty="0">
                <a:latin typeface="Arial" charset="0"/>
              </a:rPr>
              <a:t> </a:t>
            </a:r>
          </a:p>
          <a:p>
            <a:pPr algn="ctr">
              <a:defRPr/>
            </a:pPr>
            <a:r>
              <a:rPr lang="en-US" sz="2400" dirty="0" err="1">
                <a:latin typeface="Arial" charset="0"/>
              </a:rPr>
              <a:t>toàn</a:t>
            </a:r>
            <a:r>
              <a:rPr lang="en-US" sz="2400" dirty="0">
                <a:latin typeface="Arial" charset="0"/>
              </a:rPr>
              <a:t> </a:t>
            </a:r>
            <a:r>
              <a:rPr lang="en-US" sz="2400" dirty="0" err="1">
                <a:latin typeface="Arial" charset="0"/>
              </a:rPr>
              <a:t>cầu</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hiện</a:t>
            </a:r>
            <a:r>
              <a:rPr lang="en-US" sz="2400" dirty="0">
                <a:latin typeface="Arial" charset="0"/>
              </a:rPr>
              <a:t> nay</a:t>
            </a:r>
            <a:endParaRPr lang="vi-VN" sz="2400" b="1" dirty="0">
              <a:latin typeface="Arial" charset="0"/>
            </a:endParaRPr>
          </a:p>
        </p:txBody>
      </p:sp>
      <p:sp>
        <p:nvSpPr>
          <p:cNvPr id="29" name="Rectangle: Rounded Corners 28">
            <a:extLst>
              <a:ext uri="{FF2B5EF4-FFF2-40B4-BE49-F238E27FC236}">
                <a16:creationId xmlns:a16="http://schemas.microsoft.com/office/drawing/2014/main" id="{B101646E-8818-473E-84DF-3B926635E92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9CA4B976-16B7-47BD-A639-1240F633482F}"/>
              </a:ext>
            </a:extLst>
          </p:cNvPr>
          <p:cNvSpPr txBox="1">
            <a:spLocks noChangeArrowheads="1"/>
          </p:cNvSpPr>
          <p:nvPr/>
        </p:nvSpPr>
        <p:spPr bwMode="auto">
          <a:xfrm>
            <a:off x="1463675" y="1155700"/>
            <a:ext cx="7451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phát triển kinh tế, chúng ta phải:</a:t>
            </a:r>
          </a:p>
        </p:txBody>
      </p:sp>
      <p:sp>
        <p:nvSpPr>
          <p:cNvPr id="65541" name="AutoShape 5">
            <a:extLst>
              <a:ext uri="{FF2B5EF4-FFF2-40B4-BE49-F238E27FC236}">
                <a16:creationId xmlns:a16="http://schemas.microsoft.com/office/drawing/2014/main" id="{B47BA06E-0BEC-48A4-9EA3-6871F27897CC}"/>
              </a:ext>
            </a:extLst>
          </p:cNvPr>
          <p:cNvSpPr>
            <a:spLocks noChangeArrowheads="1"/>
          </p:cNvSpPr>
          <p:nvPr/>
        </p:nvSpPr>
        <p:spPr bwMode="auto">
          <a:xfrm>
            <a:off x="4648200" y="2316163"/>
            <a:ext cx="42672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nghiệp</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đất</a:t>
            </a:r>
            <a:endParaRPr lang="en-US" sz="2400" dirty="0">
              <a:latin typeface="Arial" charset="0"/>
            </a:endParaRPr>
          </a:p>
          <a:p>
            <a:pPr algn="ctr">
              <a:defRPr/>
            </a:pP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nghiệp</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en-US" sz="2400" dirty="0">
              <a:latin typeface="Arial" charset="0"/>
            </a:endParaRPr>
          </a:p>
        </p:txBody>
      </p:sp>
      <p:sp>
        <p:nvSpPr>
          <p:cNvPr id="65546" name="AutoShape 10">
            <a:extLst>
              <a:ext uri="{FF2B5EF4-FFF2-40B4-BE49-F238E27FC236}">
                <a16:creationId xmlns:a16="http://schemas.microsoft.com/office/drawing/2014/main" id="{D5A6BF31-4118-41E1-8915-C73DDF60E21B}"/>
              </a:ext>
            </a:extLst>
          </p:cNvPr>
          <p:cNvSpPr>
            <a:spLocks noChangeArrowheads="1"/>
          </p:cNvSpPr>
          <p:nvPr/>
        </p:nvSpPr>
        <p:spPr bwMode="auto">
          <a:xfrm>
            <a:off x="4648200" y="4191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công</a:t>
            </a:r>
            <a:endParaRPr lang="en-US" sz="2400" dirty="0">
              <a:latin typeface="Arial" charset="0"/>
            </a:endParaRPr>
          </a:p>
          <a:p>
            <a:pPr algn="ctr">
              <a:defRPr/>
            </a:pPr>
            <a:r>
              <a:rPr lang="en-US" sz="2400" dirty="0">
                <a:latin typeface="Arial" charset="0"/>
              </a:rPr>
              <a:t> </a:t>
            </a:r>
            <a:r>
              <a:rPr lang="en-US" sz="2400" dirty="0" err="1">
                <a:latin typeface="Arial" charset="0"/>
              </a:rPr>
              <a:t>nghiệp</a:t>
            </a:r>
            <a:r>
              <a:rPr lang="en-US" sz="2400" dirty="0">
                <a:latin typeface="Arial" charset="0"/>
              </a:rPr>
              <a:t>, </a:t>
            </a:r>
            <a:r>
              <a:rPr lang="en-US" sz="2400" dirty="0" err="1">
                <a:latin typeface="Arial" charset="0"/>
              </a:rPr>
              <a:t>khu</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xuất</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p>
          <a:p>
            <a:pPr algn="ctr">
              <a:defRPr/>
            </a:pPr>
            <a:r>
              <a:rPr lang="en-US" sz="2400" dirty="0" err="1">
                <a:latin typeface="Arial" charset="0"/>
              </a:rPr>
              <a:t>với</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en-US" sz="2400" dirty="0">
              <a:latin typeface="Arial" charset="0"/>
            </a:endParaRPr>
          </a:p>
          <a:p>
            <a:pPr algn="ctr">
              <a:defRPr/>
            </a:pP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vi-VN" sz="2100" b="1" dirty="0">
              <a:latin typeface="Arial" charset="0"/>
            </a:endParaRPr>
          </a:p>
        </p:txBody>
      </p:sp>
      <p:sp>
        <p:nvSpPr>
          <p:cNvPr id="26" name="AutoShape 10">
            <a:extLst>
              <a:ext uri="{FF2B5EF4-FFF2-40B4-BE49-F238E27FC236}">
                <a16:creationId xmlns:a16="http://schemas.microsoft.com/office/drawing/2014/main" id="{FB8AC0E7-5AC3-4359-AD7E-CA38190178DD}"/>
              </a:ext>
            </a:extLst>
          </p:cNvPr>
          <p:cNvSpPr>
            <a:spLocks noChangeArrowheads="1"/>
          </p:cNvSpPr>
          <p:nvPr/>
        </p:nvSpPr>
        <p:spPr bwMode="auto">
          <a:xfrm>
            <a:off x="228600" y="2316163"/>
            <a:ext cx="4191000" cy="15240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p>
          <a:p>
            <a:pPr algn="ctr">
              <a:defRPr/>
            </a:pPr>
            <a:r>
              <a:rPr lang="en-US" sz="2400" dirty="0" err="1">
                <a:latin typeface="Arial" charset="0"/>
              </a:rPr>
              <a:t>dân</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cùng</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mạnh</a:t>
            </a:r>
            <a:endParaRPr lang="en-US" sz="2400" dirty="0">
              <a:latin typeface="Arial" charset="0"/>
            </a:endParaRPr>
          </a:p>
          <a:p>
            <a:pPr algn="ctr">
              <a:defRPr/>
            </a:pP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p>
          <a:p>
            <a:pPr algn="ctr">
              <a:defRPr/>
            </a:pPr>
            <a:r>
              <a:rPr lang="en-US" sz="2400" dirty="0" err="1">
                <a:latin typeface="Arial" charset="0"/>
              </a:rPr>
              <a:t>vũ</a:t>
            </a:r>
            <a:r>
              <a:rPr lang="en-US" sz="2400" dirty="0">
                <a:latin typeface="Arial" charset="0"/>
              </a:rPr>
              <a:t> </a:t>
            </a:r>
            <a:r>
              <a:rPr lang="en-US" sz="2400" dirty="0" err="1">
                <a:latin typeface="Arial" charset="0"/>
              </a:rPr>
              <a:t>khí</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vi-VN" sz="2100" b="1" dirty="0">
              <a:latin typeface="Arial" charset="0"/>
            </a:endParaRPr>
          </a:p>
        </p:txBody>
      </p:sp>
      <p:sp>
        <p:nvSpPr>
          <p:cNvPr id="27" name="AutoShape 10">
            <a:extLst>
              <a:ext uri="{FF2B5EF4-FFF2-40B4-BE49-F238E27FC236}">
                <a16:creationId xmlns:a16="http://schemas.microsoft.com/office/drawing/2014/main" id="{03FBD396-B70B-4288-9C78-429D446A5F8F}"/>
              </a:ext>
            </a:extLst>
          </p:cNvPr>
          <p:cNvSpPr>
            <a:spLocks noChangeArrowheads="1"/>
          </p:cNvSpPr>
          <p:nvPr/>
        </p:nvSpPr>
        <p:spPr bwMode="auto">
          <a:xfrm>
            <a:off x="228600" y="4068763"/>
            <a:ext cx="4191000" cy="17224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hiện</a:t>
            </a:r>
            <a:r>
              <a:rPr lang="en-US" sz="2400" dirty="0">
                <a:latin typeface="Arial" charset="0"/>
              </a:rPr>
              <a:t> </a:t>
            </a:r>
          </a:p>
          <a:p>
            <a:pPr algn="ctr">
              <a:spcBef>
                <a:spcPts val="0"/>
              </a:spcBef>
              <a:defRPr/>
            </a:pP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r>
              <a:rPr lang="en-US" sz="2400" dirty="0" err="1">
                <a:latin typeface="Arial" charset="0"/>
              </a:rPr>
              <a:t>quốc</a:t>
            </a:r>
            <a:r>
              <a:rPr lang="en-US" sz="2400" dirty="0">
                <a:latin typeface="Arial" charset="0"/>
              </a:rPr>
              <a:t> </a:t>
            </a:r>
          </a:p>
          <a:p>
            <a:pPr algn="ctr">
              <a:spcBef>
                <a:spcPts val="0"/>
              </a:spcBef>
              <a:defRPr/>
            </a:pP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endParaRPr lang="vi-VN" sz="2100" b="1" dirty="0">
              <a:latin typeface="Arial" charset="0"/>
            </a:endParaRPr>
          </a:p>
        </p:txBody>
      </p:sp>
      <p:sp>
        <p:nvSpPr>
          <p:cNvPr id="29" name="Rectangle: Rounded Corners 28">
            <a:extLst>
              <a:ext uri="{FF2B5EF4-FFF2-40B4-BE49-F238E27FC236}">
                <a16:creationId xmlns:a16="http://schemas.microsoft.com/office/drawing/2014/main" id="{2588433E-DAD3-49CD-AAEA-8E4B4F101B95}"/>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541" grpId="0" animBg="1"/>
      <p:bldP spid="65541" grpId="1" animBg="1"/>
      <p:bldP spid="65546" grpId="0" animBg="1"/>
      <p:bldP spid="26" grpId="0" animBg="1"/>
      <p:bldP spid="2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007A5B2-C1D7-47F3-898F-C57A02B46650}"/>
              </a:ext>
            </a:extLst>
          </p:cNvPr>
          <p:cNvSpPr txBox="1">
            <a:spLocks noChangeArrowheads="1"/>
          </p:cNvSpPr>
          <p:nvPr/>
        </p:nvSpPr>
        <p:spPr bwMode="auto">
          <a:xfrm>
            <a:off x="1685925" y="1062038"/>
            <a:ext cx="69961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t>Để nâng cao hiệu lực quản lý Nhà nước của chính quyền</a:t>
            </a:r>
          </a:p>
          <a:p>
            <a:pPr algn="ctr"/>
            <a:r>
              <a:rPr lang="en-US" altLang="en-US" sz="2000"/>
              <a:t>các cấp trong việc kết hợp phát triển KTXH với </a:t>
            </a:r>
            <a:r>
              <a:rPr lang="vi-VN" altLang="en-US" sz="2000"/>
              <a:t>tăng cường,</a:t>
            </a:r>
          </a:p>
          <a:p>
            <a:pPr algn="ctr"/>
            <a:r>
              <a:rPr lang="vi-VN" altLang="en-US" sz="2000"/>
              <a:t>củng cố</a:t>
            </a:r>
            <a:r>
              <a:rPr lang="en-US" altLang="en-US" sz="2000"/>
              <a:t> QP&amp;AN, đòi hỏi từng cấp phải:</a:t>
            </a:r>
          </a:p>
        </p:txBody>
      </p:sp>
      <p:sp>
        <p:nvSpPr>
          <p:cNvPr id="65541" name="AutoShape 5">
            <a:extLst>
              <a:ext uri="{FF2B5EF4-FFF2-40B4-BE49-F238E27FC236}">
                <a16:creationId xmlns:a16="http://schemas.microsoft.com/office/drawing/2014/main" id="{A137C4B3-D260-4467-9D98-8AD24F0CF4B5}"/>
              </a:ext>
            </a:extLst>
          </p:cNvPr>
          <p:cNvSpPr>
            <a:spLocks noChangeArrowheads="1"/>
          </p:cNvSpPr>
          <p:nvPr/>
        </p:nvSpPr>
        <p:spPr bwMode="auto">
          <a:xfrm>
            <a:off x="234950" y="4206875"/>
            <a:ext cx="4184650" cy="1574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Làm</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chức</a:t>
            </a:r>
            <a:r>
              <a:rPr lang="en-US" sz="2400" dirty="0">
                <a:latin typeface="Arial" charset="0"/>
              </a:rPr>
              <a:t> </a:t>
            </a:r>
            <a:r>
              <a:rPr lang="en-US" sz="2400" dirty="0" err="1">
                <a:latin typeface="Arial" charset="0"/>
              </a:rPr>
              <a:t>năng</a:t>
            </a:r>
            <a:r>
              <a:rPr lang="en-US" sz="2400" dirty="0">
                <a:latin typeface="Arial" charset="0"/>
              </a:rPr>
              <a:t>,</a:t>
            </a:r>
          </a:p>
          <a:p>
            <a:pPr algn="ctr">
              <a:defRPr/>
            </a:pP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theo</a:t>
            </a:r>
            <a:r>
              <a:rPr lang="en-US" sz="2400" dirty="0">
                <a:latin typeface="Arial" charset="0"/>
              </a:rPr>
              <a:t> </a:t>
            </a:r>
            <a:r>
              <a:rPr lang="en-US" sz="2400" dirty="0" err="1">
                <a:latin typeface="Arial" charset="0"/>
              </a:rPr>
              <a:t>quy</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err="1">
                <a:latin typeface="Arial" charset="0"/>
              </a:rPr>
              <a:t>pháp</a:t>
            </a:r>
            <a:r>
              <a:rPr lang="en-US" sz="2400" dirty="0">
                <a:latin typeface="Arial" charset="0"/>
              </a:rPr>
              <a:t> </a:t>
            </a:r>
            <a:r>
              <a:rPr lang="en-US" sz="2400" dirty="0" err="1">
                <a:latin typeface="Arial" charset="0"/>
              </a:rPr>
              <a:t>luật</a:t>
            </a:r>
            <a:endParaRPr lang="en-US" sz="2400" dirty="0">
              <a:latin typeface="Arial" charset="0"/>
            </a:endParaRPr>
          </a:p>
        </p:txBody>
      </p:sp>
      <p:sp>
        <p:nvSpPr>
          <p:cNvPr id="65546" name="AutoShape 10">
            <a:extLst>
              <a:ext uri="{FF2B5EF4-FFF2-40B4-BE49-F238E27FC236}">
                <a16:creationId xmlns:a16="http://schemas.microsoft.com/office/drawing/2014/main" id="{992AF469-047D-41AB-987A-DD2F484C923D}"/>
              </a:ext>
            </a:extLst>
          </p:cNvPr>
          <p:cNvSpPr>
            <a:spLocks noChangeArrowheads="1"/>
          </p:cNvSpPr>
          <p:nvPr/>
        </p:nvSpPr>
        <p:spPr bwMode="auto">
          <a:xfrm>
            <a:off x="4673600" y="2311400"/>
            <a:ext cx="4241800" cy="1574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Năng</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sáng</a:t>
            </a:r>
            <a:r>
              <a:rPr lang="en-US" sz="2400" dirty="0">
                <a:latin typeface="Arial" charset="0"/>
              </a:rPr>
              <a:t> </a:t>
            </a:r>
            <a:r>
              <a:rPr lang="en-US" sz="2400" dirty="0" err="1">
                <a:latin typeface="Arial" charset="0"/>
              </a:rPr>
              <a:t>tạo</a:t>
            </a:r>
            <a:r>
              <a:rPr lang="en-US" sz="2400" dirty="0">
                <a:latin typeface="Arial" charset="0"/>
              </a:rPr>
              <a:t> </a:t>
            </a:r>
          </a:p>
          <a:p>
            <a:pPr algn="ctr">
              <a:defRPr/>
            </a:pPr>
            <a:r>
              <a:rPr lang="en-US" sz="2400" dirty="0" err="1">
                <a:latin typeface="Arial" charset="0"/>
              </a:rPr>
              <a:t>theo</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err="1">
                <a:latin typeface="Arial" charset="0"/>
              </a:rPr>
              <a:t>địa</a:t>
            </a:r>
            <a:r>
              <a:rPr lang="en-US" sz="2400" dirty="0">
                <a:latin typeface="Arial" charset="0"/>
              </a:rPr>
              <a:t> </a:t>
            </a:r>
            <a:r>
              <a:rPr lang="en-US" sz="2400" dirty="0" err="1">
                <a:latin typeface="Arial" charset="0"/>
              </a:rPr>
              <a:t>phương</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ngành</a:t>
            </a:r>
            <a:endParaRPr lang="vi-VN" sz="2100" b="1" dirty="0">
              <a:latin typeface="Arial" charset="0"/>
            </a:endParaRPr>
          </a:p>
        </p:txBody>
      </p:sp>
      <p:sp>
        <p:nvSpPr>
          <p:cNvPr id="26" name="AutoShape 10">
            <a:extLst>
              <a:ext uri="{FF2B5EF4-FFF2-40B4-BE49-F238E27FC236}">
                <a16:creationId xmlns:a16="http://schemas.microsoft.com/office/drawing/2014/main" id="{25426F9A-90A3-4CD7-AB82-6126C0AEB9DC}"/>
              </a:ext>
            </a:extLst>
          </p:cNvPr>
          <p:cNvSpPr>
            <a:spLocks noChangeArrowheads="1"/>
          </p:cNvSpPr>
          <p:nvPr/>
        </p:nvSpPr>
        <p:spPr bwMode="auto">
          <a:xfrm>
            <a:off x="228600" y="2311400"/>
            <a:ext cx="4191000" cy="1574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Vận</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linh</a:t>
            </a:r>
            <a:r>
              <a:rPr lang="en-US" sz="2400" dirty="0">
                <a:latin typeface="Arial" charset="0"/>
              </a:rPr>
              <a:t> </a:t>
            </a:r>
            <a:r>
              <a:rPr lang="en-US" sz="2400" dirty="0" err="1">
                <a:latin typeface="Arial" charset="0"/>
              </a:rPr>
              <a:t>hoạt</a:t>
            </a:r>
            <a:r>
              <a:rPr lang="en-US" sz="2400" dirty="0">
                <a:latin typeface="Arial" charset="0"/>
              </a:rPr>
              <a:t>,</a:t>
            </a:r>
          </a:p>
          <a:p>
            <a:pPr algn="ctr">
              <a:defRPr/>
            </a:pPr>
            <a:r>
              <a:rPr lang="en-US" sz="2400" dirty="0">
                <a:latin typeface="Arial" charset="0"/>
              </a:rPr>
              <a:t> </a:t>
            </a:r>
            <a:r>
              <a:rPr lang="en-US" sz="2400" dirty="0" err="1">
                <a:latin typeface="Arial" charset="0"/>
              </a:rPr>
              <a:t>nhanh</a:t>
            </a:r>
            <a:r>
              <a:rPr lang="en-US" sz="2400" dirty="0">
                <a:latin typeface="Arial" charset="0"/>
              </a:rPr>
              <a:t> </a:t>
            </a:r>
            <a:r>
              <a:rPr lang="en-US" sz="2400" dirty="0" err="1">
                <a:latin typeface="Arial" charset="0"/>
              </a:rPr>
              <a:t>chóng</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khai</a:t>
            </a:r>
            <a:r>
              <a:rPr lang="en-US" sz="2400" dirty="0">
                <a:latin typeface="Arial" charset="0"/>
              </a:rPr>
              <a:t>, </a:t>
            </a:r>
          </a:p>
          <a:p>
            <a:pPr algn="ctr">
              <a:defRPr/>
            </a:pP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hiệu</a:t>
            </a:r>
            <a:r>
              <a:rPr lang="en-US" sz="2400" dirty="0">
                <a:latin typeface="Arial" charset="0"/>
              </a:rPr>
              <a:t> </a:t>
            </a:r>
            <a:r>
              <a:rPr lang="en-US" sz="2400" dirty="0" err="1">
                <a:latin typeface="Arial" charset="0"/>
              </a:rPr>
              <a:t>quả</a:t>
            </a:r>
            <a:endParaRPr lang="vi-VN" sz="2100" b="1" dirty="0">
              <a:latin typeface="Arial" charset="0"/>
            </a:endParaRPr>
          </a:p>
        </p:txBody>
      </p:sp>
      <p:sp>
        <p:nvSpPr>
          <p:cNvPr id="27" name="AutoShape 10">
            <a:extLst>
              <a:ext uri="{FF2B5EF4-FFF2-40B4-BE49-F238E27FC236}">
                <a16:creationId xmlns:a16="http://schemas.microsoft.com/office/drawing/2014/main" id="{F9E86ED8-9CC3-46DD-8A20-7BE87046DB2D}"/>
              </a:ext>
            </a:extLst>
          </p:cNvPr>
          <p:cNvSpPr>
            <a:spLocks noChangeArrowheads="1"/>
          </p:cNvSpPr>
          <p:nvPr/>
        </p:nvSpPr>
        <p:spPr bwMode="auto">
          <a:xfrm>
            <a:off x="4673600" y="4191000"/>
            <a:ext cx="4241800" cy="1574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đầy</a:t>
            </a:r>
            <a:r>
              <a:rPr lang="en-US" sz="2400" dirty="0">
                <a:latin typeface="Arial" charset="0"/>
              </a:rPr>
              <a:t> </a:t>
            </a:r>
            <a:r>
              <a:rPr lang="en-US" sz="2400" dirty="0" err="1">
                <a:latin typeface="Arial" charset="0"/>
              </a:rPr>
              <a:t>đủ</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thủ</a:t>
            </a:r>
            <a:r>
              <a:rPr lang="en-US" sz="2400" dirty="0">
                <a:latin typeface="Arial" charset="0"/>
              </a:rPr>
              <a:t> </a:t>
            </a:r>
            <a:r>
              <a:rPr lang="en-US" sz="2400" dirty="0" err="1">
                <a:latin typeface="Arial" charset="0"/>
              </a:rPr>
              <a:t>tục</a:t>
            </a:r>
            <a:r>
              <a:rPr lang="en-US" sz="2400" dirty="0">
                <a:latin typeface="Arial" charset="0"/>
              </a:rPr>
              <a:t> </a:t>
            </a:r>
            <a:r>
              <a:rPr lang="en-US" sz="2400" dirty="0" err="1">
                <a:latin typeface="Arial" charset="0"/>
              </a:rPr>
              <a:t>hướng</a:t>
            </a:r>
            <a:r>
              <a:rPr lang="en-US" sz="2400" dirty="0">
                <a:latin typeface="Arial" charset="0"/>
              </a:rPr>
              <a:t> </a:t>
            </a:r>
            <a:r>
              <a:rPr lang="en-US" sz="2400" dirty="0" err="1">
                <a:latin typeface="Arial" charset="0"/>
              </a:rPr>
              <a:t>dẫn</a:t>
            </a:r>
            <a:r>
              <a:rPr lang="en-US" sz="2400" dirty="0">
                <a:latin typeface="Arial" charset="0"/>
              </a:rPr>
              <a:t> </a:t>
            </a:r>
            <a:r>
              <a:rPr lang="en-US" sz="2400" dirty="0" err="1">
                <a:latin typeface="Arial" charset="0"/>
              </a:rPr>
              <a:t>theo</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luật</a:t>
            </a:r>
            <a:endParaRPr lang="en-US" altLang="en-US" sz="2100" b="1" dirty="0">
              <a:latin typeface="Arial" charset="0"/>
            </a:endParaRPr>
          </a:p>
        </p:txBody>
      </p:sp>
      <p:sp>
        <p:nvSpPr>
          <p:cNvPr id="29" name="Rectangle: Rounded Corners 28">
            <a:extLst>
              <a:ext uri="{FF2B5EF4-FFF2-40B4-BE49-F238E27FC236}">
                <a16:creationId xmlns:a16="http://schemas.microsoft.com/office/drawing/2014/main" id="{2307E8AB-19A7-4FD1-AFD8-22E0AE6108EA}"/>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8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8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6" grpId="0" animBg="1"/>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56C7D353-3E06-48FF-AAFE-459F83FE5AC5}"/>
              </a:ext>
            </a:extLst>
          </p:cNvPr>
          <p:cNvSpPr txBox="1">
            <a:spLocks noChangeArrowheads="1"/>
          </p:cNvSpPr>
          <p:nvPr/>
        </p:nvSpPr>
        <p:spPr bwMode="auto">
          <a:xfrm>
            <a:off x="1574800" y="858838"/>
            <a:ext cx="7086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a:t>Tận dụng khả năng của công nghiệp quốc phòng trong thời bình để sản xuất hàng hóa dân sự phục vụ dân sinh và xuất khầu là thực hiện sự kết hợp kinh tế với QP&amp;AN trong thực hiện nhiệm vụ:</a:t>
            </a:r>
          </a:p>
        </p:txBody>
      </p:sp>
      <p:sp>
        <p:nvSpPr>
          <p:cNvPr id="65541" name="AutoShape 5">
            <a:extLst>
              <a:ext uri="{FF2B5EF4-FFF2-40B4-BE49-F238E27FC236}">
                <a16:creationId xmlns:a16="http://schemas.microsoft.com/office/drawing/2014/main" id="{F03B7AE2-B38F-4120-A19B-CCF168195138}"/>
              </a:ext>
            </a:extLst>
          </p:cNvPr>
          <p:cNvSpPr>
            <a:spLocks noChangeArrowheads="1"/>
          </p:cNvSpPr>
          <p:nvPr/>
        </p:nvSpPr>
        <p:spPr bwMode="auto">
          <a:xfrm>
            <a:off x="4648200" y="4206875"/>
            <a:ext cx="4267200" cy="1584325"/>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400" dirty="0">
              <a:solidFill>
                <a:schemeClr val="tx1"/>
              </a:solidFill>
            </a:endParaRPr>
          </a:p>
        </p:txBody>
      </p:sp>
      <p:sp>
        <p:nvSpPr>
          <p:cNvPr id="65549" name="AutoShape 13">
            <a:extLst>
              <a:ext uri="{FF2B5EF4-FFF2-40B4-BE49-F238E27FC236}">
                <a16:creationId xmlns:a16="http://schemas.microsoft.com/office/drawing/2014/main" id="{FD8EC0DB-FF78-4836-BEB7-FF92014633B8}"/>
              </a:ext>
            </a:extLst>
          </p:cNvPr>
          <p:cNvSpPr>
            <a:spLocks noChangeArrowheads="1"/>
          </p:cNvSpPr>
          <p:nvPr/>
        </p:nvSpPr>
        <p:spPr bwMode="auto">
          <a:xfrm>
            <a:off x="228600" y="2324100"/>
            <a:ext cx="4187825"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200" b="1" dirty="0">
              <a:solidFill>
                <a:schemeClr val="tx1"/>
              </a:solidFill>
            </a:endParaRPr>
          </a:p>
        </p:txBody>
      </p:sp>
      <p:sp>
        <p:nvSpPr>
          <p:cNvPr id="26" name="AutoShape 13">
            <a:extLst>
              <a:ext uri="{FF2B5EF4-FFF2-40B4-BE49-F238E27FC236}">
                <a16:creationId xmlns:a16="http://schemas.microsoft.com/office/drawing/2014/main" id="{CC49FD89-024F-411F-BE12-64E14C81023F}"/>
              </a:ext>
            </a:extLst>
          </p:cNvPr>
          <p:cNvSpPr>
            <a:spLocks noChangeArrowheads="1"/>
          </p:cNvSpPr>
          <p:nvPr/>
        </p:nvSpPr>
        <p:spPr bwMode="auto">
          <a:xfrm>
            <a:off x="4724400" y="2339975"/>
            <a:ext cx="4187825" cy="1584325"/>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nghĩa</a:t>
            </a:r>
            <a:r>
              <a:rPr lang="en-US" sz="2400" dirty="0">
                <a:solidFill>
                  <a:schemeClr val="tx1"/>
                </a:solidFill>
              </a:rPr>
              <a:t> </a:t>
            </a:r>
          </a:p>
          <a:p>
            <a:pPr algn="ctr">
              <a:defRPr/>
            </a:pPr>
            <a:r>
              <a:rPr lang="en-US" sz="2400" dirty="0" err="1">
                <a:solidFill>
                  <a:schemeClr val="tx1"/>
                </a:solidFill>
              </a:rPr>
              <a:t>xã</a:t>
            </a:r>
            <a:r>
              <a:rPr lang="en-US" sz="2400" dirty="0">
                <a:solidFill>
                  <a:schemeClr val="tx1"/>
                </a:solidFill>
              </a:rPr>
              <a:t> </a:t>
            </a:r>
            <a:r>
              <a:rPr lang="en-US" sz="2400" dirty="0" err="1">
                <a:solidFill>
                  <a:schemeClr val="tx1"/>
                </a:solidFill>
              </a:rPr>
              <a:t>hội</a:t>
            </a:r>
            <a:endParaRPr lang="vi-VN" sz="2200" b="1" dirty="0">
              <a:solidFill>
                <a:schemeClr val="tx1"/>
              </a:solidFill>
            </a:endParaRPr>
          </a:p>
        </p:txBody>
      </p:sp>
      <p:sp>
        <p:nvSpPr>
          <p:cNvPr id="27" name="AutoShape 13">
            <a:extLst>
              <a:ext uri="{FF2B5EF4-FFF2-40B4-BE49-F238E27FC236}">
                <a16:creationId xmlns:a16="http://schemas.microsoft.com/office/drawing/2014/main" id="{47B4191D-1C73-4545-B17A-651728FAA5CB}"/>
              </a:ext>
            </a:extLst>
          </p:cNvPr>
          <p:cNvSpPr>
            <a:spLocks noChangeArrowheads="1"/>
          </p:cNvSpPr>
          <p:nvPr/>
        </p:nvSpPr>
        <p:spPr bwMode="auto">
          <a:xfrm>
            <a:off x="228600" y="4191000"/>
            <a:ext cx="4187825" cy="16002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p>
          <a:p>
            <a:pPr algn="ctr">
              <a:defRPr/>
            </a:pP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vi-VN" sz="2200" b="1" dirty="0">
              <a:solidFill>
                <a:schemeClr val="tx1"/>
              </a:solidFill>
            </a:endParaRPr>
          </a:p>
        </p:txBody>
      </p:sp>
      <p:sp>
        <p:nvSpPr>
          <p:cNvPr id="29" name="Rectangle: Rounded Corners 28">
            <a:extLst>
              <a:ext uri="{FF2B5EF4-FFF2-40B4-BE49-F238E27FC236}">
                <a16:creationId xmlns:a16="http://schemas.microsoft.com/office/drawing/2014/main" id="{6F10D4EA-7CEA-47F2-92AE-E8EDB67E0999}"/>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8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4CF3D1CF-2BEC-4EF7-A98F-3907F755EB00}"/>
              </a:ext>
            </a:extLst>
          </p:cNvPr>
          <p:cNvSpPr txBox="1">
            <a:spLocks noChangeArrowheads="1"/>
          </p:cNvSpPr>
          <p:nvPr/>
        </p:nvSpPr>
        <p:spPr bwMode="auto">
          <a:xfrm>
            <a:off x="1760538" y="914400"/>
            <a:ext cx="661352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a:t>Một trong những văn bản quy phạm pháp luật là</a:t>
            </a:r>
          </a:p>
          <a:p>
            <a:pPr algn="ctr"/>
            <a:r>
              <a:rPr lang="en-US" altLang="en-US" sz="2300"/>
              <a:t>  cơ sở để thực hiện kết hợp phát triển KTXH với </a:t>
            </a:r>
            <a:r>
              <a:rPr lang="vi-VN" altLang="en-US" sz="2300"/>
              <a:t>tăng cường, củng cố</a:t>
            </a:r>
            <a:r>
              <a:rPr lang="en-US" altLang="en-US" sz="2300"/>
              <a:t> QP&amp;AN là :</a:t>
            </a:r>
          </a:p>
        </p:txBody>
      </p:sp>
      <p:sp>
        <p:nvSpPr>
          <p:cNvPr id="65541" name="AutoShape 5">
            <a:extLst>
              <a:ext uri="{FF2B5EF4-FFF2-40B4-BE49-F238E27FC236}">
                <a16:creationId xmlns:a16="http://schemas.microsoft.com/office/drawing/2014/main" id="{29D19C6F-3FD9-4EED-B431-7D75E09655F3}"/>
              </a:ext>
            </a:extLst>
          </p:cNvPr>
          <p:cNvSpPr>
            <a:spLocks noChangeArrowheads="1"/>
          </p:cNvSpPr>
          <p:nvPr/>
        </p:nvSpPr>
        <p:spPr bwMode="auto">
          <a:xfrm>
            <a:off x="228600" y="4221163"/>
            <a:ext cx="41910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ct val="20000"/>
              </a:spcBef>
              <a:defRPr/>
            </a:pPr>
            <a:r>
              <a:rPr lang="fr-FR" altLang="en-US" sz="2400" dirty="0">
                <a:latin typeface="Arial" charset="0"/>
              </a:rPr>
              <a:t>C. </a:t>
            </a:r>
            <a:r>
              <a:rPr lang="fr-FR" altLang="en-US" sz="2400" dirty="0" err="1">
                <a:latin typeface="Arial" charset="0"/>
              </a:rPr>
              <a:t>Nghị</a:t>
            </a:r>
            <a:r>
              <a:rPr lang="fr-FR" altLang="en-US" sz="2400" dirty="0">
                <a:latin typeface="Arial" charset="0"/>
              </a:rPr>
              <a:t> </a:t>
            </a:r>
            <a:r>
              <a:rPr lang="fr-FR" altLang="en-US" sz="2400" dirty="0" err="1">
                <a:latin typeface="Arial" charset="0"/>
              </a:rPr>
              <a:t>đinh</a:t>
            </a:r>
            <a:r>
              <a:rPr lang="fr-FR" altLang="en-US" sz="2400" dirty="0">
                <a:latin typeface="Arial" charset="0"/>
              </a:rPr>
              <a:t> </a:t>
            </a:r>
          </a:p>
          <a:p>
            <a:pPr algn="ctr">
              <a:spcBef>
                <a:spcPct val="20000"/>
              </a:spcBef>
              <a:defRPr/>
            </a:pPr>
            <a:r>
              <a:rPr lang="fr-FR" altLang="en-US" sz="2400" dirty="0">
                <a:latin typeface="Arial" charset="0"/>
              </a:rPr>
              <a:t>119/2004/NĐ-CP</a:t>
            </a:r>
            <a:endParaRPr lang="en-US" altLang="en-US" sz="2400" dirty="0">
              <a:latin typeface="Arial" charset="0"/>
            </a:endParaRPr>
          </a:p>
        </p:txBody>
      </p:sp>
      <p:sp>
        <p:nvSpPr>
          <p:cNvPr id="65549" name="AutoShape 13">
            <a:extLst>
              <a:ext uri="{FF2B5EF4-FFF2-40B4-BE49-F238E27FC236}">
                <a16:creationId xmlns:a16="http://schemas.microsoft.com/office/drawing/2014/main" id="{ABC6911E-3FA7-46A7-A96B-3ED8474EB0CB}"/>
              </a:ext>
            </a:extLst>
          </p:cNvPr>
          <p:cNvSpPr>
            <a:spLocks noChangeArrowheads="1"/>
          </p:cNvSpPr>
          <p:nvPr/>
        </p:nvSpPr>
        <p:spPr bwMode="auto">
          <a:xfrm>
            <a:off x="4648200" y="4221163"/>
            <a:ext cx="4267200" cy="15700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400" dirty="0">
                <a:latin typeface="Arial" charset="0"/>
              </a:rPr>
              <a:t>D. </a:t>
            </a:r>
            <a:r>
              <a:rPr lang="fr-FR" sz="2400" dirty="0" err="1">
                <a:latin typeface="Arial" charset="0"/>
              </a:rPr>
              <a:t>Chỉ</a:t>
            </a:r>
            <a:r>
              <a:rPr lang="fr-FR" sz="2400" dirty="0">
                <a:latin typeface="Arial" charset="0"/>
              </a:rPr>
              <a:t> </a:t>
            </a:r>
            <a:r>
              <a:rPr lang="fr-FR" sz="2400" dirty="0" err="1">
                <a:latin typeface="Arial" charset="0"/>
              </a:rPr>
              <a:t>thị</a:t>
            </a:r>
            <a:r>
              <a:rPr lang="fr-FR" sz="2400" dirty="0">
                <a:latin typeface="Arial" charset="0"/>
              </a:rPr>
              <a:t> </a:t>
            </a:r>
          </a:p>
          <a:p>
            <a:pPr algn="ctr">
              <a:defRPr/>
            </a:pPr>
            <a:r>
              <a:rPr lang="fr-FR" sz="2400" dirty="0">
                <a:latin typeface="Arial" charset="0"/>
              </a:rPr>
              <a:t>12-CT/TW</a:t>
            </a:r>
            <a:endParaRPr lang="vi-VN" sz="2400" dirty="0">
              <a:latin typeface="Arial" charset="0"/>
            </a:endParaRPr>
          </a:p>
        </p:txBody>
      </p:sp>
      <p:sp>
        <p:nvSpPr>
          <p:cNvPr id="26" name="AutoShape 13">
            <a:extLst>
              <a:ext uri="{FF2B5EF4-FFF2-40B4-BE49-F238E27FC236}">
                <a16:creationId xmlns:a16="http://schemas.microsoft.com/office/drawing/2014/main" id="{3E2B138B-FD9C-47EA-9AB9-94CF68BAF48D}"/>
              </a:ext>
            </a:extLst>
          </p:cNvPr>
          <p:cNvSpPr>
            <a:spLocks noChangeArrowheads="1"/>
          </p:cNvSpPr>
          <p:nvPr/>
        </p:nvSpPr>
        <p:spPr bwMode="auto">
          <a:xfrm>
            <a:off x="4648200" y="2297113"/>
            <a:ext cx="4267200" cy="15890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400" dirty="0">
                <a:latin typeface="Arial" charset="0"/>
              </a:rPr>
              <a:t>B. </a:t>
            </a:r>
            <a:r>
              <a:rPr lang="fr-FR" sz="2400" dirty="0" err="1">
                <a:latin typeface="Arial" charset="0"/>
              </a:rPr>
              <a:t>Chỉ</a:t>
            </a:r>
            <a:r>
              <a:rPr lang="fr-FR" sz="2400" dirty="0">
                <a:latin typeface="Arial" charset="0"/>
              </a:rPr>
              <a:t> </a:t>
            </a:r>
            <a:r>
              <a:rPr lang="fr-FR" sz="2400" dirty="0" err="1">
                <a:latin typeface="Arial" charset="0"/>
              </a:rPr>
              <a:t>thị</a:t>
            </a:r>
            <a:r>
              <a:rPr lang="fr-FR" sz="2400" dirty="0">
                <a:latin typeface="Arial" charset="0"/>
              </a:rPr>
              <a:t> </a:t>
            </a:r>
          </a:p>
          <a:p>
            <a:pPr algn="ctr">
              <a:defRPr/>
            </a:pPr>
            <a:r>
              <a:rPr lang="fr-FR" sz="2400" dirty="0">
                <a:latin typeface="Arial" charset="0"/>
              </a:rPr>
              <a:t>18/2000/CT-</a:t>
            </a:r>
            <a:r>
              <a:rPr lang="fr-FR" sz="2400" dirty="0" err="1">
                <a:latin typeface="Arial" charset="0"/>
              </a:rPr>
              <a:t>TTg</a:t>
            </a:r>
            <a:endParaRPr lang="vi-VN" sz="2400" dirty="0">
              <a:latin typeface="Arial" charset="0"/>
            </a:endParaRPr>
          </a:p>
        </p:txBody>
      </p:sp>
      <p:sp>
        <p:nvSpPr>
          <p:cNvPr id="27" name="AutoShape 13">
            <a:extLst>
              <a:ext uri="{FF2B5EF4-FFF2-40B4-BE49-F238E27FC236}">
                <a16:creationId xmlns:a16="http://schemas.microsoft.com/office/drawing/2014/main" id="{3C9B45CF-A283-4C72-AF0A-CD812B9548AD}"/>
              </a:ext>
            </a:extLst>
          </p:cNvPr>
          <p:cNvSpPr>
            <a:spLocks noChangeArrowheads="1"/>
          </p:cNvSpPr>
          <p:nvPr/>
        </p:nvSpPr>
        <p:spPr bwMode="auto">
          <a:xfrm>
            <a:off x="228600" y="2297113"/>
            <a:ext cx="4191000" cy="15890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400" dirty="0">
                <a:latin typeface="Arial" charset="0"/>
              </a:rPr>
              <a:t>A. </a:t>
            </a:r>
            <a:r>
              <a:rPr lang="fr-FR" sz="2400" dirty="0" err="1">
                <a:latin typeface="Arial" charset="0"/>
              </a:rPr>
              <a:t>Nghị</a:t>
            </a:r>
            <a:r>
              <a:rPr lang="fr-FR" sz="2400" dirty="0">
                <a:latin typeface="Arial" charset="0"/>
              </a:rPr>
              <a:t> </a:t>
            </a:r>
            <a:r>
              <a:rPr lang="fr-FR" sz="2400" dirty="0" err="1">
                <a:latin typeface="Arial" charset="0"/>
              </a:rPr>
              <a:t>định</a:t>
            </a:r>
            <a:r>
              <a:rPr lang="fr-FR" sz="2400" dirty="0">
                <a:latin typeface="Arial" charset="0"/>
              </a:rPr>
              <a:t> </a:t>
            </a:r>
          </a:p>
          <a:p>
            <a:pPr algn="ctr">
              <a:defRPr/>
            </a:pPr>
            <a:r>
              <a:rPr lang="fr-FR" sz="2400" dirty="0">
                <a:latin typeface="Arial" charset="0"/>
              </a:rPr>
              <a:t>116/2007/NĐ-CP</a:t>
            </a:r>
            <a:endParaRPr lang="vi-VN" sz="2400" dirty="0">
              <a:latin typeface="Arial" charset="0"/>
            </a:endParaRPr>
          </a:p>
        </p:txBody>
      </p:sp>
      <p:sp>
        <p:nvSpPr>
          <p:cNvPr id="32" name="Rectangle: Rounded Corners 31">
            <a:extLst>
              <a:ext uri="{FF2B5EF4-FFF2-40B4-BE49-F238E27FC236}">
                <a16:creationId xmlns:a16="http://schemas.microsoft.com/office/drawing/2014/main" id="{4A82A014-141A-48AE-9ADF-033E90A7A033}"/>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83A97908-9289-486D-8355-CA49B2CB4D00}"/>
              </a:ext>
            </a:extLst>
          </p:cNvPr>
          <p:cNvSpPr txBox="1">
            <a:spLocks noChangeArrowheads="1"/>
          </p:cNvSpPr>
          <p:nvPr/>
        </p:nvSpPr>
        <p:spPr bwMode="auto">
          <a:xfrm>
            <a:off x="1514475" y="854075"/>
            <a:ext cx="73755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a:t>Đối với các vùng kinh tế trọng điểm việc kết hợp</a:t>
            </a:r>
          </a:p>
          <a:p>
            <a:pPr algn="ctr">
              <a:spcBef>
                <a:spcPct val="20000"/>
              </a:spcBef>
            </a:pPr>
            <a:r>
              <a:rPr lang="en-US" altLang="en-US" sz="2300"/>
              <a:t>phát triển KTXH với tăng cường QP&amp;AN cần thực hiện sự gắn kết xây dựng lực lượng QP&amp;AN, các tổ chức chính trị, đoàn thể trong quá trình:</a:t>
            </a:r>
          </a:p>
        </p:txBody>
      </p:sp>
      <p:sp>
        <p:nvSpPr>
          <p:cNvPr id="65541" name="AutoShape 5">
            <a:extLst>
              <a:ext uri="{FF2B5EF4-FFF2-40B4-BE49-F238E27FC236}">
                <a16:creationId xmlns:a16="http://schemas.microsoft.com/office/drawing/2014/main" id="{DD1F5513-986C-4C2A-8A6A-333B3C73DD28}"/>
              </a:ext>
            </a:extLst>
          </p:cNvPr>
          <p:cNvSpPr>
            <a:spLocks noChangeArrowheads="1"/>
          </p:cNvSpPr>
          <p:nvPr/>
        </p:nvSpPr>
        <p:spPr bwMode="auto">
          <a:xfrm>
            <a:off x="228600" y="2535238"/>
            <a:ext cx="4191000" cy="13350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A.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p>
          <a:p>
            <a:pPr>
              <a:defRPr/>
            </a:pPr>
            <a:r>
              <a:rPr lang="en-US" sz="2400" dirty="0" err="1">
                <a:latin typeface="Arial" charset="0"/>
              </a:rPr>
              <a:t>công</a:t>
            </a:r>
            <a:r>
              <a:rPr lang="en-US" sz="2400" dirty="0">
                <a:latin typeface="Arial" charset="0"/>
              </a:rPr>
              <a:t> </a:t>
            </a:r>
            <a:r>
              <a:rPr lang="en-US" sz="2400" dirty="0" err="1">
                <a:latin typeface="Arial" charset="0"/>
              </a:rPr>
              <a:t>nghiệp</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endParaRPr lang="en-US" sz="2400" dirty="0">
              <a:latin typeface="Arial" charset="0"/>
            </a:endParaRPr>
          </a:p>
        </p:txBody>
      </p:sp>
      <p:sp>
        <p:nvSpPr>
          <p:cNvPr id="65549" name="AutoShape 13">
            <a:extLst>
              <a:ext uri="{FF2B5EF4-FFF2-40B4-BE49-F238E27FC236}">
                <a16:creationId xmlns:a16="http://schemas.microsoft.com/office/drawing/2014/main" id="{1658F495-DBAF-4FF0-862D-9A6558479C15}"/>
              </a:ext>
            </a:extLst>
          </p:cNvPr>
          <p:cNvSpPr>
            <a:spLocks noChangeArrowheads="1"/>
          </p:cNvSpPr>
          <p:nvPr/>
        </p:nvSpPr>
        <p:spPr bwMode="auto">
          <a:xfrm>
            <a:off x="228600" y="4219575"/>
            <a:ext cx="4191000" cy="13350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p>
          <a:p>
            <a:pPr algn="ctr">
              <a:defRPr/>
            </a:pPr>
            <a:r>
              <a:rPr lang="en-US" sz="2400" dirty="0" err="1">
                <a:latin typeface="Arial" charset="0"/>
              </a:rPr>
              <a:t>dân</a:t>
            </a:r>
            <a:r>
              <a:rPr lang="en-US" sz="2400" dirty="0">
                <a:latin typeface="Arial" charset="0"/>
              </a:rPr>
              <a:t> </a:t>
            </a:r>
            <a:r>
              <a:rPr lang="en-US" sz="2400" dirty="0" err="1">
                <a:latin typeface="Arial" charset="0"/>
              </a:rPr>
              <a:t>cư</a:t>
            </a:r>
            <a:r>
              <a:rPr lang="en-US" sz="2400" dirty="0">
                <a:latin typeface="Arial" charset="0"/>
              </a:rPr>
              <a:t> </a:t>
            </a:r>
            <a:r>
              <a:rPr lang="en-US" sz="2400" dirty="0" err="1">
                <a:latin typeface="Arial" charset="0"/>
              </a:rPr>
              <a:t>tập</a:t>
            </a:r>
            <a:r>
              <a:rPr lang="en-US" sz="2400" dirty="0">
                <a:latin typeface="Arial" charset="0"/>
              </a:rPr>
              <a:t> </a:t>
            </a:r>
            <a:r>
              <a:rPr lang="en-US" sz="2400" dirty="0" err="1">
                <a:latin typeface="Arial" charset="0"/>
              </a:rPr>
              <a:t>trung</a:t>
            </a:r>
            <a:endParaRPr lang="vi-VN" sz="2300" b="1" dirty="0">
              <a:latin typeface="Arial" charset="0"/>
            </a:endParaRPr>
          </a:p>
        </p:txBody>
      </p:sp>
      <p:sp>
        <p:nvSpPr>
          <p:cNvPr id="27" name="AutoShape 13">
            <a:extLst>
              <a:ext uri="{FF2B5EF4-FFF2-40B4-BE49-F238E27FC236}">
                <a16:creationId xmlns:a16="http://schemas.microsoft.com/office/drawing/2014/main" id="{0FFD1957-2A4E-4068-8490-E462F1BADE71}"/>
              </a:ext>
            </a:extLst>
          </p:cNvPr>
          <p:cNvSpPr>
            <a:spLocks noChangeArrowheads="1"/>
          </p:cNvSpPr>
          <p:nvPr/>
        </p:nvSpPr>
        <p:spPr bwMode="auto">
          <a:xfrm>
            <a:off x="4648200" y="2535238"/>
            <a:ext cx="4267200" cy="133508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khu</a:t>
            </a:r>
            <a:r>
              <a:rPr lang="en-US" sz="2400" dirty="0">
                <a:latin typeface="Arial" charset="0"/>
              </a:rPr>
              <a:t> </a:t>
            </a:r>
          </a:p>
          <a:p>
            <a:pPr algn="ctr">
              <a:defRPr/>
            </a:pPr>
            <a:r>
              <a:rPr lang="en-US" sz="2400" dirty="0" err="1">
                <a:latin typeface="Arial" charset="0"/>
              </a:rPr>
              <a:t>đô</a:t>
            </a:r>
            <a:r>
              <a:rPr lang="en-US" sz="2400" dirty="0">
                <a:latin typeface="Arial" charset="0"/>
              </a:rPr>
              <a:t> </a:t>
            </a:r>
            <a:r>
              <a:rPr lang="en-US" sz="2400" dirty="0" err="1">
                <a:latin typeface="Arial" charset="0"/>
              </a:rPr>
              <a:t>thị</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nghiệp</a:t>
            </a:r>
            <a:endParaRPr lang="vi-VN" sz="2300" b="1" dirty="0">
              <a:latin typeface="Arial" charset="0"/>
            </a:endParaRPr>
          </a:p>
        </p:txBody>
      </p:sp>
      <p:sp>
        <p:nvSpPr>
          <p:cNvPr id="28" name="AutoShape 13">
            <a:extLst>
              <a:ext uri="{FF2B5EF4-FFF2-40B4-BE49-F238E27FC236}">
                <a16:creationId xmlns:a16="http://schemas.microsoft.com/office/drawing/2014/main" id="{A48B5814-784C-46FC-992D-E8E2EA423A62}"/>
              </a:ext>
            </a:extLst>
          </p:cNvPr>
          <p:cNvSpPr>
            <a:spLocks noChangeArrowheads="1"/>
          </p:cNvSpPr>
          <p:nvPr/>
        </p:nvSpPr>
        <p:spPr bwMode="auto">
          <a:xfrm>
            <a:off x="4648200" y="4219575"/>
            <a:ext cx="4267200" cy="13350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Quy</a:t>
            </a:r>
            <a:r>
              <a:rPr lang="en-US" sz="2400" dirty="0">
                <a:latin typeface="Arial" charset="0"/>
              </a:rPr>
              <a:t> </a:t>
            </a:r>
            <a:r>
              <a:rPr lang="en-US" sz="2400" dirty="0" err="1">
                <a:latin typeface="Arial" charset="0"/>
              </a:rPr>
              <a:t>hoạch</a:t>
            </a:r>
            <a:r>
              <a:rPr lang="en-US" sz="2400" dirty="0">
                <a:latin typeface="Arial" charset="0"/>
              </a:rPr>
              <a:t> </a:t>
            </a:r>
            <a:r>
              <a:rPr lang="en-US" sz="2400" dirty="0" err="1">
                <a:latin typeface="Arial" charset="0"/>
              </a:rPr>
              <a:t>đặc</a:t>
            </a:r>
            <a:r>
              <a:rPr lang="en-US" sz="2400" dirty="0">
                <a:latin typeface="Arial" charset="0"/>
              </a:rPr>
              <a:t> </a:t>
            </a:r>
            <a:r>
              <a:rPr lang="en-US" sz="2400" dirty="0" err="1">
                <a:latin typeface="Arial" charset="0"/>
              </a:rPr>
              <a:t>khu</a:t>
            </a:r>
            <a:r>
              <a:rPr lang="en-US" sz="2400" dirty="0">
                <a:latin typeface="Arial" charset="0"/>
              </a:rPr>
              <a:t> </a:t>
            </a:r>
          </a:p>
          <a:p>
            <a:pPr algn="ctr">
              <a:defRPr/>
            </a:pP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vi-VN" sz="2300" b="1" dirty="0">
              <a:latin typeface="Arial" charset="0"/>
            </a:endParaRPr>
          </a:p>
        </p:txBody>
      </p:sp>
      <p:sp>
        <p:nvSpPr>
          <p:cNvPr id="30" name="Rectangle: Rounded Corners 29">
            <a:extLst>
              <a:ext uri="{FF2B5EF4-FFF2-40B4-BE49-F238E27FC236}">
                <a16:creationId xmlns:a16="http://schemas.microsoft.com/office/drawing/2014/main" id="{AC8715A2-BDB5-412B-B26D-EF7716671FA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DADFAD08-051E-44DE-8BC2-454ABA3C43C7}"/>
              </a:ext>
            </a:extLst>
          </p:cNvPr>
          <p:cNvSpPr txBox="1">
            <a:spLocks noChangeArrowheads="1"/>
          </p:cNvSpPr>
          <p:nvPr/>
        </p:nvSpPr>
        <p:spPr bwMode="auto">
          <a:xfrm>
            <a:off x="1676400" y="1152525"/>
            <a:ext cx="701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đối với vùng rừng núi biên giới cần phải:</a:t>
            </a:r>
          </a:p>
        </p:txBody>
      </p:sp>
      <p:sp>
        <p:nvSpPr>
          <p:cNvPr id="65541" name="AutoShape 5">
            <a:extLst>
              <a:ext uri="{FF2B5EF4-FFF2-40B4-BE49-F238E27FC236}">
                <a16:creationId xmlns:a16="http://schemas.microsoft.com/office/drawing/2014/main" id="{FA9BC81A-595F-4D45-A268-42E8639CB6EE}"/>
              </a:ext>
            </a:extLst>
          </p:cNvPr>
          <p:cNvSpPr>
            <a:spLocks noChangeArrowheads="1"/>
          </p:cNvSpPr>
          <p:nvPr/>
        </p:nvSpPr>
        <p:spPr bwMode="auto">
          <a:xfrm>
            <a:off x="4648200" y="2319338"/>
            <a:ext cx="42672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xã</a:t>
            </a:r>
            <a:r>
              <a:rPr lang="en-US" sz="2400" dirty="0">
                <a:latin typeface="Arial" charset="0"/>
              </a:rPr>
              <a:t> </a:t>
            </a:r>
          </a:p>
          <a:p>
            <a:pPr algn="ctr">
              <a:defRPr/>
            </a:pPr>
            <a:r>
              <a:rPr lang="en-US" sz="2400" dirty="0" err="1">
                <a:latin typeface="Arial" charset="0"/>
              </a:rPr>
              <a:t>trọng</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về</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defRPr/>
            </a:pPr>
            <a:r>
              <a:rPr lang="en-US" sz="2400">
                <a:latin typeface="Arial" charset="0"/>
              </a:rPr>
              <a:t>QP&amp;AN</a:t>
            </a:r>
            <a:endParaRPr lang="en-US" sz="2400" dirty="0">
              <a:latin typeface="Arial" charset="0"/>
            </a:endParaRPr>
          </a:p>
        </p:txBody>
      </p:sp>
      <p:sp>
        <p:nvSpPr>
          <p:cNvPr id="65549" name="AutoShape 13">
            <a:extLst>
              <a:ext uri="{FF2B5EF4-FFF2-40B4-BE49-F238E27FC236}">
                <a16:creationId xmlns:a16="http://schemas.microsoft.com/office/drawing/2014/main" id="{AC16E3EF-0D2C-4F63-9075-1C2233A52678}"/>
              </a:ext>
            </a:extLst>
          </p:cNvPr>
          <p:cNvSpPr>
            <a:spLocks noChangeArrowheads="1"/>
          </p:cNvSpPr>
          <p:nvPr/>
        </p:nvSpPr>
        <p:spPr bwMode="auto">
          <a:xfrm>
            <a:off x="228600" y="4210050"/>
            <a:ext cx="4213225" cy="15684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xã</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trọng</a:t>
            </a:r>
            <a:r>
              <a:rPr lang="en-US" sz="2400" dirty="0">
                <a:latin typeface="Arial" charset="0"/>
              </a:rPr>
              <a:t> </a:t>
            </a:r>
            <a:r>
              <a:rPr lang="en-US" sz="2400" dirty="0" err="1">
                <a:latin typeface="Arial" charset="0"/>
              </a:rPr>
              <a:t>tâm</a:t>
            </a:r>
            <a:r>
              <a:rPr lang="en-US" sz="2400" dirty="0">
                <a:latin typeface="Arial" charset="0"/>
              </a:rPr>
              <a:t> </a:t>
            </a:r>
            <a:r>
              <a:rPr lang="en-US" sz="2400" dirty="0" err="1">
                <a:latin typeface="Arial" charset="0"/>
              </a:rPr>
              <a:t>về</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spcBef>
                <a:spcPts val="0"/>
              </a:spcBef>
              <a:defRPr/>
            </a:pP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an </a:t>
            </a:r>
            <a:r>
              <a:rPr lang="en-US" sz="2400" dirty="0" err="1">
                <a:latin typeface="Arial" charset="0"/>
              </a:rPr>
              <a:t>toàn</a:t>
            </a:r>
            <a:r>
              <a:rPr lang="en-US" sz="2400" dirty="0">
                <a:latin typeface="Arial" charset="0"/>
              </a:rPr>
              <a:t> an </a:t>
            </a:r>
            <a:r>
              <a:rPr lang="en-US" sz="2400" dirty="0" err="1">
                <a:latin typeface="Arial" charset="0"/>
              </a:rPr>
              <a:t>ninh</a:t>
            </a:r>
            <a:endParaRPr lang="en-US" altLang="en-US" sz="2300" b="1" dirty="0">
              <a:latin typeface="Arial" charset="0"/>
            </a:endParaRPr>
          </a:p>
        </p:txBody>
      </p:sp>
      <p:sp>
        <p:nvSpPr>
          <p:cNvPr id="26" name="AutoShape 13">
            <a:extLst>
              <a:ext uri="{FF2B5EF4-FFF2-40B4-BE49-F238E27FC236}">
                <a16:creationId xmlns:a16="http://schemas.microsoft.com/office/drawing/2014/main" id="{14FBA1A0-F63A-438E-A497-5E1756246E7D}"/>
              </a:ext>
            </a:extLst>
          </p:cNvPr>
          <p:cNvSpPr>
            <a:spLocks noChangeArrowheads="1"/>
          </p:cNvSpPr>
          <p:nvPr/>
        </p:nvSpPr>
        <p:spPr bwMode="auto">
          <a:xfrm>
            <a:off x="4648200" y="4208463"/>
            <a:ext cx="4267200" cy="15827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đều</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ba</a:t>
            </a:r>
            <a:r>
              <a:rPr lang="en-US" sz="2400" dirty="0">
                <a:latin typeface="Arial" charset="0"/>
              </a:rPr>
              <a:t> </a:t>
            </a:r>
            <a:r>
              <a:rPr lang="en-US" sz="2400" dirty="0" err="1">
                <a:latin typeface="Arial" charset="0"/>
              </a:rPr>
              <a:t>mặt</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p>
          <a:p>
            <a:pPr algn="ctr">
              <a:spcBef>
                <a:spcPts val="0"/>
              </a:spcBef>
              <a:defRPr/>
            </a:pPr>
            <a:r>
              <a:rPr lang="en-US" sz="2400">
                <a:latin typeface="Arial" charset="0"/>
              </a:rPr>
              <a:t>QP&amp;AN</a:t>
            </a:r>
            <a:endParaRPr lang="en-US" altLang="en-US" sz="2300" b="1" dirty="0">
              <a:latin typeface="Arial" charset="0"/>
            </a:endParaRPr>
          </a:p>
        </p:txBody>
      </p:sp>
      <p:sp>
        <p:nvSpPr>
          <p:cNvPr id="27" name="AutoShape 13">
            <a:extLst>
              <a:ext uri="{FF2B5EF4-FFF2-40B4-BE49-F238E27FC236}">
                <a16:creationId xmlns:a16="http://schemas.microsoft.com/office/drawing/2014/main" id="{CDF177B9-7E32-4A30-A530-24960B234D2D}"/>
              </a:ext>
            </a:extLst>
          </p:cNvPr>
          <p:cNvSpPr>
            <a:spLocks noChangeArrowheads="1"/>
          </p:cNvSpPr>
          <p:nvPr/>
        </p:nvSpPr>
        <p:spPr bwMode="auto">
          <a:xfrm>
            <a:off x="228600" y="2319338"/>
            <a:ext cx="4191000" cy="15668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Tập</a:t>
            </a:r>
            <a:r>
              <a:rPr lang="en-US" sz="2400" dirty="0">
                <a:latin typeface="Arial" charset="0"/>
              </a:rPr>
              <a:t> </a:t>
            </a:r>
            <a:r>
              <a:rPr lang="en-US" sz="2400" dirty="0" err="1">
                <a:latin typeface="Arial" charset="0"/>
              </a:rPr>
              <a:t>trung</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endParaRPr lang="en-US" sz="2400" dirty="0">
              <a:latin typeface="Arial" charset="0"/>
            </a:endParaRPr>
          </a:p>
          <a:p>
            <a:pPr algn="ctr">
              <a:defRPr/>
            </a:pP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về</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a:t>
            </a:r>
          </a:p>
          <a:p>
            <a:pPr algn="ctr">
              <a:defRPr/>
            </a:pP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phòng</a:t>
            </a:r>
            <a:endParaRPr lang="vi-VN" sz="2300" b="1" dirty="0">
              <a:latin typeface="Arial" charset="0"/>
            </a:endParaRPr>
          </a:p>
        </p:txBody>
      </p:sp>
      <p:sp>
        <p:nvSpPr>
          <p:cNvPr id="29" name="Rectangle: Rounded Corners 28">
            <a:extLst>
              <a:ext uri="{FF2B5EF4-FFF2-40B4-BE49-F238E27FC236}">
                <a16:creationId xmlns:a16="http://schemas.microsoft.com/office/drawing/2014/main" id="{1D55B266-818C-43E7-9F19-5B501F82D287}"/>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6" grpId="0" animBg="1"/>
      <p:bldP spid="2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9C9EB5DB-73E4-4239-AC75-8B15744EC75D}"/>
              </a:ext>
            </a:extLst>
          </p:cNvPr>
          <p:cNvSpPr txBox="1">
            <a:spLocks noChangeArrowheads="1"/>
          </p:cNvSpPr>
          <p:nvPr/>
        </p:nvSpPr>
        <p:spPr bwMode="auto">
          <a:xfrm>
            <a:off x="1447800" y="1173163"/>
            <a:ext cx="739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Một trong những nội dung kết hợp phát triển KTXH với </a:t>
            </a:r>
            <a:r>
              <a:rPr lang="vi-VN" altLang="en-US" sz="2400"/>
              <a:t>tăng cường, củng cố</a:t>
            </a:r>
            <a:r>
              <a:rPr lang="en-US" altLang="en-US" sz="2400"/>
              <a:t> QP&amp;AN ở vùng biển đảo là: </a:t>
            </a:r>
            <a:endParaRPr lang="en-US" altLang="en-US" sz="2300" b="1"/>
          </a:p>
        </p:txBody>
      </p:sp>
      <p:sp>
        <p:nvSpPr>
          <p:cNvPr id="65541" name="AutoShape 5">
            <a:extLst>
              <a:ext uri="{FF2B5EF4-FFF2-40B4-BE49-F238E27FC236}">
                <a16:creationId xmlns:a16="http://schemas.microsoft.com/office/drawing/2014/main" id="{CB9FB74C-B96C-452B-86CB-BCC525E200C3}"/>
              </a:ext>
            </a:extLst>
          </p:cNvPr>
          <p:cNvSpPr>
            <a:spLocks noChangeArrowheads="1"/>
          </p:cNvSpPr>
          <p:nvPr/>
        </p:nvSpPr>
        <p:spPr bwMode="auto">
          <a:xfrm>
            <a:off x="4665663" y="4219575"/>
            <a:ext cx="4267200" cy="15716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Đầu</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chương</a:t>
            </a:r>
            <a:r>
              <a:rPr lang="en-US" sz="2400" dirty="0">
                <a:latin typeface="Arial" charset="0"/>
              </a:rPr>
              <a:t> </a:t>
            </a:r>
            <a:r>
              <a:rPr lang="en-US" sz="2400" dirty="0" err="1">
                <a:latin typeface="Arial" charset="0"/>
              </a:rPr>
              <a:t>trình</a:t>
            </a:r>
            <a:endParaRPr lang="en-US" sz="2400" dirty="0">
              <a:latin typeface="Arial" charset="0"/>
            </a:endParaRPr>
          </a:p>
          <a:p>
            <a:pPr algn="ctr">
              <a:defRPr/>
            </a:pPr>
            <a:r>
              <a:rPr lang="en-US" sz="2400">
                <a:latin typeface="Arial" charset="0"/>
              </a:rPr>
              <a:t>đánh </a:t>
            </a:r>
            <a:r>
              <a:rPr lang="en-US" sz="2400" dirty="0" err="1">
                <a:latin typeface="Arial" charset="0"/>
              </a:rPr>
              <a:t>bắt</a:t>
            </a:r>
            <a:r>
              <a:rPr lang="en-US" sz="2400" dirty="0">
                <a:latin typeface="Arial" charset="0"/>
              </a:rPr>
              <a:t> </a:t>
            </a:r>
            <a:r>
              <a:rPr lang="en-US" sz="2400" dirty="0" err="1">
                <a:latin typeface="Arial" charset="0"/>
              </a:rPr>
              <a:t>xa</a:t>
            </a:r>
            <a:r>
              <a:rPr lang="en-US" sz="2400" dirty="0">
                <a:latin typeface="Arial" charset="0"/>
              </a:rPr>
              <a:t> </a:t>
            </a:r>
            <a:r>
              <a:rPr lang="en-US" sz="2400" dirty="0" err="1">
                <a:latin typeface="Arial" charset="0"/>
              </a:rPr>
              <a:t>bờ</a:t>
            </a:r>
            <a:endParaRPr lang="en-US" sz="2400" dirty="0">
              <a:latin typeface="Arial" charset="0"/>
            </a:endParaRPr>
          </a:p>
        </p:txBody>
      </p:sp>
      <p:sp>
        <p:nvSpPr>
          <p:cNvPr id="65549" name="AutoShape 13">
            <a:extLst>
              <a:ext uri="{FF2B5EF4-FFF2-40B4-BE49-F238E27FC236}">
                <a16:creationId xmlns:a16="http://schemas.microsoft.com/office/drawing/2014/main" id="{3821711B-65EE-4C24-9D93-346D1573683F}"/>
              </a:ext>
            </a:extLst>
          </p:cNvPr>
          <p:cNvSpPr>
            <a:spLocks noChangeArrowheads="1"/>
          </p:cNvSpPr>
          <p:nvPr/>
        </p:nvSpPr>
        <p:spPr bwMode="auto">
          <a:xfrm>
            <a:off x="228600" y="2305050"/>
            <a:ext cx="4140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chương</a:t>
            </a:r>
            <a:r>
              <a:rPr lang="en-US" sz="2400" dirty="0">
                <a:latin typeface="Arial" charset="0"/>
              </a:rPr>
              <a:t> </a:t>
            </a:r>
          </a:p>
          <a:p>
            <a:pPr algn="ctr">
              <a:spcBef>
                <a:spcPts val="0"/>
              </a:spcBef>
              <a:defRPr/>
            </a:pPr>
            <a:r>
              <a:rPr lang="en-US" sz="2400" dirty="0" err="1">
                <a:latin typeface="Arial" charset="0"/>
              </a:rPr>
              <a:t>trình</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bắt</a:t>
            </a:r>
            <a:r>
              <a:rPr lang="en-US" sz="2400" dirty="0">
                <a:latin typeface="Arial" charset="0"/>
              </a:rPr>
              <a:t> </a:t>
            </a:r>
            <a:r>
              <a:rPr lang="en-US" sz="2400" dirty="0" err="1">
                <a:latin typeface="Arial" charset="0"/>
              </a:rPr>
              <a:t>hải</a:t>
            </a:r>
            <a:r>
              <a:rPr lang="en-US" sz="2400" dirty="0">
                <a:latin typeface="Arial" charset="0"/>
              </a:rPr>
              <a:t> </a:t>
            </a:r>
            <a:r>
              <a:rPr lang="en-US" sz="2400" dirty="0" err="1">
                <a:latin typeface="Arial" charset="0"/>
              </a:rPr>
              <a:t>sản</a:t>
            </a:r>
            <a:endParaRPr lang="en-US" altLang="en-US" sz="2400" b="1" dirty="0">
              <a:latin typeface="Arial" charset="0"/>
            </a:endParaRPr>
          </a:p>
        </p:txBody>
      </p:sp>
      <p:sp>
        <p:nvSpPr>
          <p:cNvPr id="27" name="AutoShape 13">
            <a:extLst>
              <a:ext uri="{FF2B5EF4-FFF2-40B4-BE49-F238E27FC236}">
                <a16:creationId xmlns:a16="http://schemas.microsoft.com/office/drawing/2014/main" id="{0F49B3CD-DD34-4209-99E1-BE625CDE1F2C}"/>
              </a:ext>
            </a:extLst>
          </p:cNvPr>
          <p:cNvSpPr>
            <a:spLocks noChangeArrowheads="1"/>
          </p:cNvSpPr>
          <p:nvPr/>
        </p:nvSpPr>
        <p:spPr bwMode="auto">
          <a:xfrm>
            <a:off x="228600" y="4219575"/>
            <a:ext cx="4140200" cy="15716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Đầu</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chương</a:t>
            </a:r>
            <a:r>
              <a:rPr lang="en-US" sz="2400" dirty="0">
                <a:latin typeface="Arial" charset="0"/>
              </a:rPr>
              <a:t> </a:t>
            </a:r>
            <a:r>
              <a:rPr lang="en-US" sz="2400" dirty="0" err="1">
                <a:latin typeface="Arial" charset="0"/>
              </a:rPr>
              <a:t>trình</a:t>
            </a:r>
            <a:r>
              <a:rPr lang="en-US" sz="2400" dirty="0">
                <a:latin typeface="Arial" charset="0"/>
              </a:rPr>
              <a:t> </a:t>
            </a:r>
          </a:p>
          <a:p>
            <a:pPr algn="ctr">
              <a:spcBef>
                <a:spcPts val="0"/>
              </a:spcBef>
              <a:defRPr/>
            </a:pPr>
            <a:r>
              <a:rPr lang="en-US" sz="2400" dirty="0" err="1">
                <a:latin typeface="Arial" charset="0"/>
              </a:rPr>
              <a:t>đánh</a:t>
            </a:r>
            <a:r>
              <a:rPr lang="en-US" sz="2400" dirty="0">
                <a:latin typeface="Arial" charset="0"/>
              </a:rPr>
              <a:t> </a:t>
            </a:r>
            <a:r>
              <a:rPr lang="en-US" sz="2400" dirty="0" err="1">
                <a:latin typeface="Arial" charset="0"/>
              </a:rPr>
              <a:t>bắt</a:t>
            </a:r>
            <a:r>
              <a:rPr lang="en-US" sz="2400" dirty="0">
                <a:latin typeface="Arial" charset="0"/>
              </a:rPr>
              <a:t> </a:t>
            </a:r>
            <a:r>
              <a:rPr lang="en-US" sz="2400" dirty="0" err="1">
                <a:latin typeface="Arial" charset="0"/>
              </a:rPr>
              <a:t>vùng</a:t>
            </a:r>
            <a:r>
              <a:rPr lang="en-US" sz="2400" dirty="0">
                <a:latin typeface="Arial" charset="0"/>
              </a:rPr>
              <a:t> </a:t>
            </a:r>
            <a:r>
              <a:rPr lang="en-US" sz="2400" dirty="0" err="1">
                <a:latin typeface="Arial" charset="0"/>
              </a:rPr>
              <a:t>vịnh</a:t>
            </a:r>
            <a:endParaRPr lang="en-US" altLang="en-US" sz="2400" b="1" dirty="0">
              <a:latin typeface="Arial" charset="0"/>
            </a:endParaRPr>
          </a:p>
        </p:txBody>
      </p:sp>
      <p:sp>
        <p:nvSpPr>
          <p:cNvPr id="28" name="AutoShape 13">
            <a:extLst>
              <a:ext uri="{FF2B5EF4-FFF2-40B4-BE49-F238E27FC236}">
                <a16:creationId xmlns:a16="http://schemas.microsoft.com/office/drawing/2014/main" id="{F03E9488-6B42-4C0C-B916-696E8004F137}"/>
              </a:ext>
            </a:extLst>
          </p:cNvPr>
          <p:cNvSpPr>
            <a:spLocks noChangeArrowheads="1"/>
          </p:cNvSpPr>
          <p:nvPr/>
        </p:nvSpPr>
        <p:spPr bwMode="auto">
          <a:xfrm>
            <a:off x="4648200" y="2305050"/>
            <a:ext cx="42672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B.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chương</a:t>
            </a:r>
            <a:r>
              <a:rPr lang="en-US" sz="2400" dirty="0">
                <a:latin typeface="Arial" charset="0"/>
              </a:rPr>
              <a:t> </a:t>
            </a:r>
            <a:r>
              <a:rPr lang="en-US" sz="2400" dirty="0" err="1">
                <a:latin typeface="Arial" charset="0"/>
              </a:rPr>
              <a:t>trình</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bắt</a:t>
            </a:r>
            <a:r>
              <a:rPr lang="en-US" sz="2400" dirty="0">
                <a:latin typeface="Arial" charset="0"/>
              </a:rPr>
              <a:t> </a:t>
            </a:r>
            <a:r>
              <a:rPr lang="en-US" sz="2400" dirty="0" err="1">
                <a:latin typeface="Arial" charset="0"/>
              </a:rPr>
              <a:t>vùng</a:t>
            </a:r>
            <a:r>
              <a:rPr lang="en-US" sz="2400" dirty="0">
                <a:latin typeface="Arial" charset="0"/>
              </a:rPr>
              <a:t> </a:t>
            </a:r>
            <a:r>
              <a:rPr lang="en-US" sz="2400" dirty="0" err="1">
                <a:latin typeface="Arial" charset="0"/>
              </a:rPr>
              <a:t>đảo</a:t>
            </a:r>
            <a:endParaRPr lang="en-US" altLang="en-US" sz="2400" b="1" dirty="0">
              <a:latin typeface="Arial" charset="0"/>
            </a:endParaRPr>
          </a:p>
        </p:txBody>
      </p:sp>
      <p:sp>
        <p:nvSpPr>
          <p:cNvPr id="30" name="Rectangle: Rounded Corners 29">
            <a:extLst>
              <a:ext uri="{FF2B5EF4-FFF2-40B4-BE49-F238E27FC236}">
                <a16:creationId xmlns:a16="http://schemas.microsoft.com/office/drawing/2014/main" id="{BB2ABAF6-BA1A-4BC6-9160-D040FA7D6424}"/>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8FD0CDAF-9C64-4F08-9F64-A0A1E8D45305}"/>
              </a:ext>
            </a:extLst>
          </p:cNvPr>
          <p:cNvSpPr txBox="1">
            <a:spLocks noChangeArrowheads="1"/>
          </p:cNvSpPr>
          <p:nvPr/>
        </p:nvSpPr>
        <p:spPr bwMode="auto">
          <a:xfrm>
            <a:off x="1376363" y="1163638"/>
            <a:ext cx="762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Kết hợp phát triển KTXH với </a:t>
            </a:r>
            <a:r>
              <a:rPr lang="vi-VN" altLang="en-US" sz="2400"/>
              <a:t>tăng cường, củng cố</a:t>
            </a:r>
            <a:r>
              <a:rPr lang="en-US" altLang="en-US" sz="2400"/>
              <a:t> QP&amp;AN trong giao thông vận tải cần quan tâm:</a:t>
            </a:r>
          </a:p>
        </p:txBody>
      </p:sp>
      <p:sp>
        <p:nvSpPr>
          <p:cNvPr id="65541" name="AutoShape 5">
            <a:extLst>
              <a:ext uri="{FF2B5EF4-FFF2-40B4-BE49-F238E27FC236}">
                <a16:creationId xmlns:a16="http://schemas.microsoft.com/office/drawing/2014/main" id="{B0708F6C-CA7B-403B-B73F-F23630CB3132}"/>
              </a:ext>
            </a:extLst>
          </p:cNvPr>
          <p:cNvSpPr>
            <a:spLocks noChangeArrowheads="1"/>
          </p:cNvSpPr>
          <p:nvPr/>
        </p:nvSpPr>
        <p:spPr bwMode="auto">
          <a:xfrm>
            <a:off x="228600" y="2286000"/>
            <a:ext cx="42037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tuyến</a:t>
            </a:r>
            <a:endParaRPr lang="en-US" sz="2400" dirty="0">
              <a:latin typeface="Arial" charset="0"/>
            </a:endParaRPr>
          </a:p>
          <a:p>
            <a:pPr algn="ctr">
              <a:defRPr/>
            </a:pPr>
            <a:r>
              <a:rPr lang="en-US" sz="2400" dirty="0">
                <a:latin typeface="Arial" charset="0"/>
              </a:rPr>
              <a:t> </a:t>
            </a:r>
            <a:r>
              <a:rPr lang="en-US" sz="2400" dirty="0" err="1">
                <a:latin typeface="Arial" charset="0"/>
              </a:rPr>
              <a:t>đường</a:t>
            </a:r>
            <a:r>
              <a:rPr lang="en-US" sz="2400" dirty="0">
                <a:latin typeface="Arial" charset="0"/>
              </a:rPr>
              <a:t> </a:t>
            </a:r>
            <a:r>
              <a:rPr lang="en-US" sz="2400" dirty="0" err="1">
                <a:latin typeface="Arial" charset="0"/>
              </a:rPr>
              <a:t>vành</a:t>
            </a:r>
            <a:r>
              <a:rPr lang="en-US" sz="2400" dirty="0">
                <a:latin typeface="Arial" charset="0"/>
              </a:rPr>
              <a:t> </a:t>
            </a:r>
            <a:r>
              <a:rPr lang="en-US" sz="2400" dirty="0" err="1">
                <a:latin typeface="Arial" charset="0"/>
              </a:rPr>
              <a:t>đai</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en-US" sz="2400" dirty="0">
              <a:latin typeface="Arial" charset="0"/>
            </a:endParaRPr>
          </a:p>
        </p:txBody>
      </p:sp>
      <p:sp>
        <p:nvSpPr>
          <p:cNvPr id="65549" name="AutoShape 13">
            <a:extLst>
              <a:ext uri="{FF2B5EF4-FFF2-40B4-BE49-F238E27FC236}">
                <a16:creationId xmlns:a16="http://schemas.microsoft.com/office/drawing/2014/main" id="{B83500A8-03BB-4F64-964F-A6A302FCF223}"/>
              </a:ext>
            </a:extLst>
          </p:cNvPr>
          <p:cNvSpPr>
            <a:spLocks noChangeArrowheads="1"/>
          </p:cNvSpPr>
          <p:nvPr/>
        </p:nvSpPr>
        <p:spPr bwMode="auto">
          <a:xfrm>
            <a:off x="4648200" y="4213225"/>
            <a:ext cx="4267200" cy="15779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hệ</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thống</a:t>
            </a:r>
            <a:r>
              <a:rPr lang="en-US" sz="2400" dirty="0">
                <a:latin typeface="Arial" charset="0"/>
              </a:rPr>
              <a:t> </a:t>
            </a:r>
            <a:r>
              <a:rPr lang="en-US" sz="2400" dirty="0" err="1">
                <a:latin typeface="Arial" charset="0"/>
              </a:rPr>
              <a:t>giao</a:t>
            </a:r>
            <a:r>
              <a:rPr lang="en-US" sz="2400" dirty="0">
                <a:latin typeface="Arial" charset="0"/>
              </a:rPr>
              <a:t> </a:t>
            </a:r>
            <a:r>
              <a:rPr lang="en-US" sz="2400" dirty="0" err="1">
                <a:latin typeface="Arial" charset="0"/>
              </a:rPr>
              <a:t>thông</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en-US" altLang="en-US" sz="2400" b="1" dirty="0">
              <a:latin typeface="Arial" charset="0"/>
            </a:endParaRPr>
          </a:p>
        </p:txBody>
      </p:sp>
      <p:sp>
        <p:nvSpPr>
          <p:cNvPr id="27" name="AutoShape 13">
            <a:extLst>
              <a:ext uri="{FF2B5EF4-FFF2-40B4-BE49-F238E27FC236}">
                <a16:creationId xmlns:a16="http://schemas.microsoft.com/office/drawing/2014/main" id="{989B843C-916C-404C-BC1F-ECD973D981F7}"/>
              </a:ext>
            </a:extLst>
          </p:cNvPr>
          <p:cNvSpPr>
            <a:spLocks noChangeArrowheads="1"/>
          </p:cNvSpPr>
          <p:nvPr/>
        </p:nvSpPr>
        <p:spPr bwMode="auto">
          <a:xfrm>
            <a:off x="228600" y="4225925"/>
            <a:ext cx="4203700" cy="1581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tuyến</a:t>
            </a:r>
            <a:r>
              <a:rPr lang="en-US" sz="2400" dirty="0">
                <a:latin typeface="Arial" charset="0"/>
              </a:rPr>
              <a:t> </a:t>
            </a:r>
          </a:p>
          <a:p>
            <a:pPr algn="ctr">
              <a:spcBef>
                <a:spcPts val="0"/>
              </a:spcBef>
              <a:defRPr/>
            </a:pPr>
            <a:r>
              <a:rPr lang="en-US" sz="2400" dirty="0" err="1">
                <a:latin typeface="Arial" charset="0"/>
              </a:rPr>
              <a:t>đường</a:t>
            </a:r>
            <a:r>
              <a:rPr lang="en-US" sz="2400" dirty="0">
                <a:latin typeface="Arial" charset="0"/>
              </a:rPr>
              <a:t> </a:t>
            </a:r>
            <a:r>
              <a:rPr lang="en-US" sz="2400" dirty="0" err="1">
                <a:latin typeface="Arial" charset="0"/>
              </a:rPr>
              <a:t>ngang</a:t>
            </a:r>
            <a:r>
              <a:rPr lang="en-US" sz="2400" dirty="0">
                <a:latin typeface="Arial" charset="0"/>
              </a:rPr>
              <a:t>, </a:t>
            </a:r>
            <a:r>
              <a:rPr lang="en-US" sz="2400" dirty="0" err="1">
                <a:latin typeface="Arial" charset="0"/>
              </a:rPr>
              <a:t>dọc</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đảo</a:t>
            </a:r>
            <a:endParaRPr lang="en-US" altLang="en-US" sz="2400" b="1" dirty="0">
              <a:latin typeface="Arial" charset="0"/>
            </a:endParaRPr>
          </a:p>
        </p:txBody>
      </p:sp>
      <p:sp>
        <p:nvSpPr>
          <p:cNvPr id="28" name="AutoShape 13">
            <a:extLst>
              <a:ext uri="{FF2B5EF4-FFF2-40B4-BE49-F238E27FC236}">
                <a16:creationId xmlns:a16="http://schemas.microsoft.com/office/drawing/2014/main" id="{48D79B90-6CDF-4D27-8071-5C8C0823E388}"/>
              </a:ext>
            </a:extLst>
          </p:cNvPr>
          <p:cNvSpPr>
            <a:spLocks noChangeArrowheads="1"/>
          </p:cNvSpPr>
          <p:nvPr/>
        </p:nvSpPr>
        <p:spPr bwMode="auto">
          <a:xfrm>
            <a:off x="4648200" y="2286000"/>
            <a:ext cx="4267200"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B.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mạng</a:t>
            </a:r>
            <a:r>
              <a:rPr lang="en-US" sz="2400" dirty="0">
                <a:latin typeface="Arial" charset="0"/>
              </a:rPr>
              <a:t> </a:t>
            </a:r>
            <a:r>
              <a:rPr lang="en-US" sz="2400" dirty="0" err="1">
                <a:latin typeface="Arial" charset="0"/>
              </a:rPr>
              <a:t>lưới</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giao</a:t>
            </a:r>
            <a:r>
              <a:rPr lang="en-US" sz="2400" dirty="0">
                <a:latin typeface="Arial" charset="0"/>
              </a:rPr>
              <a:t> </a:t>
            </a:r>
            <a:r>
              <a:rPr lang="en-US" sz="2400" dirty="0" err="1">
                <a:latin typeface="Arial" charset="0"/>
              </a:rPr>
              <a:t>thông</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endParaRPr lang="en-US" altLang="en-US" sz="2400" b="1" dirty="0">
              <a:latin typeface="Arial" charset="0"/>
            </a:endParaRPr>
          </a:p>
        </p:txBody>
      </p:sp>
      <p:sp>
        <p:nvSpPr>
          <p:cNvPr id="30" name="Rectangle: Rounded Corners 29">
            <a:extLst>
              <a:ext uri="{FF2B5EF4-FFF2-40B4-BE49-F238E27FC236}">
                <a16:creationId xmlns:a16="http://schemas.microsoft.com/office/drawing/2014/main" id="{8BD0A54F-B45B-4BB8-A97E-8987ABB14922}"/>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16DE9A4F-223D-4213-9BD8-0890DC6D97A4}"/>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65540" name="Text Box 4">
            <a:extLst>
              <a:ext uri="{FF2B5EF4-FFF2-40B4-BE49-F238E27FC236}">
                <a16:creationId xmlns:a16="http://schemas.microsoft.com/office/drawing/2014/main" id="{ED16A984-DC7B-4A35-B1A1-76D29EF3721D}"/>
              </a:ext>
            </a:extLst>
          </p:cNvPr>
          <p:cNvSpPr txBox="1">
            <a:spLocks noChangeArrowheads="1"/>
          </p:cNvSpPr>
          <p:nvPr/>
        </p:nvSpPr>
        <p:spPr bwMode="auto">
          <a:xfrm>
            <a:off x="1584325" y="1117600"/>
            <a:ext cx="73453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Để kết hợp phát triển KTXH với </a:t>
            </a:r>
            <a:r>
              <a:rPr lang="vi-VN" altLang="en-US" sz="2400"/>
              <a:t>tăng cường,</a:t>
            </a:r>
          </a:p>
          <a:p>
            <a:pPr algn="ctr">
              <a:spcBef>
                <a:spcPct val="20000"/>
              </a:spcBef>
            </a:pPr>
            <a:r>
              <a:rPr lang="vi-VN" altLang="en-US" sz="2400"/>
              <a:t>củng cố</a:t>
            </a:r>
            <a:r>
              <a:rPr lang="en-US" altLang="en-US" sz="2400"/>
              <a:t> QP&amp;AN, chúng ta phải thực hiện giải pháp:</a:t>
            </a:r>
          </a:p>
        </p:txBody>
      </p:sp>
      <p:sp>
        <p:nvSpPr>
          <p:cNvPr id="65541" name="AutoShape 5">
            <a:extLst>
              <a:ext uri="{FF2B5EF4-FFF2-40B4-BE49-F238E27FC236}">
                <a16:creationId xmlns:a16="http://schemas.microsoft.com/office/drawing/2014/main" id="{54A2718E-211A-4E81-82DA-111D58FF523D}"/>
              </a:ext>
            </a:extLst>
          </p:cNvPr>
          <p:cNvSpPr>
            <a:spLocks noChangeArrowheads="1"/>
          </p:cNvSpPr>
          <p:nvPr/>
        </p:nvSpPr>
        <p:spPr bwMode="auto">
          <a:xfrm>
            <a:off x="4648200" y="2327275"/>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Bồi</a:t>
            </a:r>
            <a:r>
              <a:rPr lang="en-US" sz="2400" dirty="0">
                <a:latin typeface="Arial" charset="0"/>
              </a:rPr>
              <a:t> </a:t>
            </a:r>
            <a:r>
              <a:rPr lang="en-US" sz="2400" dirty="0" err="1">
                <a:latin typeface="Arial" charset="0"/>
              </a:rPr>
              <a:t>dưỡng</a:t>
            </a:r>
            <a:r>
              <a:rPr lang="en-US" sz="2400" dirty="0">
                <a:latin typeface="Arial" charset="0"/>
              </a:rPr>
              <a:t> </a:t>
            </a:r>
            <a:r>
              <a:rPr lang="en-US" sz="2400" dirty="0" err="1">
                <a:latin typeface="Arial" charset="0"/>
              </a:rPr>
              <a:t>nâng</a:t>
            </a:r>
            <a:r>
              <a:rPr lang="en-US" sz="2400" dirty="0">
                <a:latin typeface="Arial" charset="0"/>
              </a:rPr>
              <a:t> </a:t>
            </a:r>
            <a:r>
              <a:rPr lang="en-US" sz="2400" dirty="0" err="1">
                <a:latin typeface="Arial" charset="0"/>
              </a:rPr>
              <a:t>cao</a:t>
            </a:r>
            <a:r>
              <a:rPr lang="en-US" sz="2400" dirty="0">
                <a:latin typeface="Arial" charset="0"/>
              </a:rPr>
              <a:t> </a:t>
            </a:r>
            <a:r>
              <a:rPr lang="en-US" sz="2400" dirty="0" err="1">
                <a:latin typeface="Arial" charset="0"/>
              </a:rPr>
              <a:t>kiến</a:t>
            </a:r>
            <a:endParaRPr lang="en-US" sz="2400" dirty="0">
              <a:latin typeface="Arial" charset="0"/>
            </a:endParaRPr>
          </a:p>
          <a:p>
            <a:pPr algn="ctr">
              <a:defRPr/>
            </a:pP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p>
          <a:p>
            <a:pPr algn="ctr">
              <a:defRPr/>
            </a:pPr>
            <a:r>
              <a:rPr lang="en-US" sz="2400" dirty="0" err="1">
                <a:latin typeface="Arial" charset="0"/>
              </a:rPr>
              <a:t>cho</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tượng</a:t>
            </a:r>
            <a:endParaRPr lang="en-US" sz="2400" dirty="0">
              <a:latin typeface="Arial" charset="0"/>
            </a:endParaRPr>
          </a:p>
        </p:txBody>
      </p:sp>
      <p:sp>
        <p:nvSpPr>
          <p:cNvPr id="65549" name="AutoShape 13">
            <a:extLst>
              <a:ext uri="{FF2B5EF4-FFF2-40B4-BE49-F238E27FC236}">
                <a16:creationId xmlns:a16="http://schemas.microsoft.com/office/drawing/2014/main" id="{6BC849BC-F6BA-4E39-985E-F8C758960AAF}"/>
              </a:ext>
            </a:extLst>
          </p:cNvPr>
          <p:cNvSpPr>
            <a:spLocks noChangeArrowheads="1"/>
          </p:cNvSpPr>
          <p:nvPr/>
        </p:nvSpPr>
        <p:spPr bwMode="auto">
          <a:xfrm>
            <a:off x="228600" y="2327275"/>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A. </a:t>
            </a:r>
            <a:r>
              <a:rPr lang="en-US" sz="2400" dirty="0" err="1">
                <a:latin typeface="Arial" charset="0"/>
              </a:rPr>
              <a:t>Tuyên</a:t>
            </a:r>
            <a:r>
              <a:rPr lang="en-US" sz="2400" dirty="0">
                <a:latin typeface="Arial" charset="0"/>
              </a:rPr>
              <a:t> </a:t>
            </a:r>
            <a:r>
              <a:rPr lang="en-US" sz="2400" dirty="0" err="1">
                <a:latin typeface="Arial" charset="0"/>
              </a:rPr>
              <a:t>truyền</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viên</a:t>
            </a:r>
            <a:r>
              <a:rPr lang="en-US" sz="2400" dirty="0">
                <a:latin typeface="Arial" charset="0"/>
              </a:rPr>
              <a:t>,</a:t>
            </a:r>
          </a:p>
          <a:p>
            <a:pPr algn="ctr">
              <a:spcBef>
                <a:spcPts val="0"/>
              </a:spcBef>
              <a:defRPr/>
            </a:pPr>
            <a:r>
              <a:rPr lang="en-US" sz="2400" dirty="0">
                <a:latin typeface="Arial" charset="0"/>
              </a:rPr>
              <a:t> </a:t>
            </a:r>
            <a:r>
              <a:rPr lang="en-US" sz="2400" dirty="0" err="1">
                <a:latin typeface="Arial" charset="0"/>
              </a:rPr>
              <a:t>kêu</a:t>
            </a:r>
            <a:r>
              <a:rPr lang="en-US" sz="2400" dirty="0">
                <a:latin typeface="Arial" charset="0"/>
              </a:rPr>
              <a:t> </a:t>
            </a:r>
            <a:r>
              <a:rPr lang="en-US" sz="2400" dirty="0" err="1">
                <a:latin typeface="Arial" charset="0"/>
              </a:rPr>
              <a:t>gọi</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tầng</a:t>
            </a:r>
            <a:r>
              <a:rPr lang="en-US" sz="2400" dirty="0">
                <a:latin typeface="Arial" charset="0"/>
              </a:rPr>
              <a:t> </a:t>
            </a:r>
            <a:r>
              <a:rPr lang="en-US" sz="2400" dirty="0" err="1">
                <a:latin typeface="Arial" charset="0"/>
              </a:rPr>
              <a:t>lớp</a:t>
            </a:r>
            <a:r>
              <a:rPr lang="en-US" sz="2400" dirty="0">
                <a:latin typeface="Arial" charset="0"/>
              </a:rPr>
              <a:t> </a:t>
            </a:r>
            <a:r>
              <a:rPr lang="en-US" sz="2400" dirty="0" err="1">
                <a:latin typeface="Arial" charset="0"/>
              </a:rPr>
              <a:t>nhân</a:t>
            </a:r>
            <a:r>
              <a:rPr lang="en-US" sz="2400" dirty="0">
                <a:latin typeface="Arial" charset="0"/>
              </a:rPr>
              <a:t> </a:t>
            </a:r>
          </a:p>
          <a:p>
            <a:pPr algn="ctr">
              <a:spcBef>
                <a:spcPts val="0"/>
              </a:spcBef>
              <a:defRPr/>
            </a:pPr>
            <a:r>
              <a:rPr lang="en-US" sz="2400" dirty="0" err="1">
                <a:latin typeface="Arial" charset="0"/>
              </a:rPr>
              <a:t>dân</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giác</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hiện</a:t>
            </a:r>
            <a:endParaRPr lang="en-US" altLang="en-US" sz="2400" b="1" dirty="0">
              <a:latin typeface="Arial" charset="0"/>
            </a:endParaRPr>
          </a:p>
        </p:txBody>
      </p:sp>
      <p:sp>
        <p:nvSpPr>
          <p:cNvPr id="137235" name="Oval 19">
            <a:extLst>
              <a:ext uri="{FF2B5EF4-FFF2-40B4-BE49-F238E27FC236}">
                <a16:creationId xmlns:a16="http://schemas.microsoft.com/office/drawing/2014/main" id="{FDBAF0B8-26FD-4824-90DC-22CC921303E8}"/>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sp>
        <p:nvSpPr>
          <p:cNvPr id="137237" name="Oval 21">
            <a:extLst>
              <a:ext uri="{FF2B5EF4-FFF2-40B4-BE49-F238E27FC236}">
                <a16:creationId xmlns:a16="http://schemas.microsoft.com/office/drawing/2014/main" id="{E0CA8AB7-86D4-4264-96F6-0881D62BFF14}"/>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D4D0E257-C9CF-4C14-BDCF-6E9617F964EA}"/>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1F33CB6C-A65B-4D1C-9C51-7054F4CFFE37}"/>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EFB41E1A-362F-4D24-B167-77BFE0E65F6F}"/>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4275EA61-AA2A-433D-AC9F-54DC145ABDB6}"/>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38365D3B-E75E-4E40-8618-AC9770F5CCBA}"/>
              </a:ext>
            </a:extLst>
          </p:cNvPr>
          <p:cNvSpPr>
            <a:spLocks noChangeArrowheads="1"/>
          </p:cNvSpPr>
          <p:nvPr/>
        </p:nvSpPr>
        <p:spPr bwMode="auto">
          <a:xfrm>
            <a:off x="4279900" y="51816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4" name="Text Box 28">
            <a:extLst>
              <a:ext uri="{FF2B5EF4-FFF2-40B4-BE49-F238E27FC236}">
                <a16:creationId xmlns:a16="http://schemas.microsoft.com/office/drawing/2014/main" id="{6F1B1ADF-20B8-4D91-BFE9-34CFDC209C00}"/>
              </a:ext>
            </a:extLst>
          </p:cNvPr>
          <p:cNvSpPr txBox="1">
            <a:spLocks noChangeArrowheads="1"/>
          </p:cNvSpPr>
          <p:nvPr/>
        </p:nvSpPr>
        <p:spPr bwMode="auto">
          <a:xfrm>
            <a:off x="3962400" y="49657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A8E0352-D61D-421A-A3AF-BE9550FE51DB}"/>
              </a:ext>
            </a:extLst>
          </p:cNvPr>
          <p:cNvSpPr>
            <a:spLocks noChangeArrowheads="1"/>
          </p:cNvSpPr>
          <p:nvPr/>
        </p:nvSpPr>
        <p:spPr bwMode="auto">
          <a:xfrm>
            <a:off x="4648200" y="4221163"/>
            <a:ext cx="42672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D. </a:t>
            </a:r>
            <a:r>
              <a:rPr lang="en-US" sz="2400" dirty="0" err="1">
                <a:latin typeface="Arial" charset="0"/>
              </a:rPr>
              <a:t>Phổ</a:t>
            </a:r>
            <a:r>
              <a:rPr lang="en-US" sz="2400" dirty="0">
                <a:latin typeface="Arial" charset="0"/>
              </a:rPr>
              <a:t> </a:t>
            </a:r>
            <a:r>
              <a:rPr lang="en-US" sz="2400" dirty="0" err="1">
                <a:latin typeface="Arial" charset="0"/>
              </a:rPr>
              <a:t>biến</a:t>
            </a:r>
            <a:r>
              <a:rPr lang="en-US" sz="2400" dirty="0">
                <a:latin typeface="Arial" charset="0"/>
              </a:rPr>
              <a:t> </a:t>
            </a:r>
            <a:r>
              <a:rPr lang="en-US" sz="2400" dirty="0" err="1">
                <a:latin typeface="Arial" charset="0"/>
              </a:rPr>
              <a:t>kiến</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tuyên</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truyền</a:t>
            </a:r>
            <a:r>
              <a:rPr lang="en-US" sz="2400" dirty="0">
                <a:latin typeface="Arial" charset="0"/>
              </a:rPr>
              <a:t> </a:t>
            </a:r>
            <a:r>
              <a:rPr lang="en-US" sz="2400" dirty="0" err="1">
                <a:latin typeface="Arial" charset="0"/>
              </a:rPr>
              <a:t>vận</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cấp</a:t>
            </a:r>
            <a:r>
              <a:rPr lang="en-US" sz="2400" dirty="0">
                <a:latin typeface="Arial" charset="0"/>
              </a:rPr>
              <a:t>, </a:t>
            </a:r>
          </a:p>
          <a:p>
            <a:pPr algn="ctr">
              <a:spcBef>
                <a:spcPts val="0"/>
              </a:spcBef>
              <a:defRPr/>
            </a:pPr>
            <a:r>
              <a:rPr lang="en-US" sz="2400" dirty="0" err="1">
                <a:latin typeface="Arial" charset="0"/>
              </a:rPr>
              <a:t>mọi</a:t>
            </a:r>
            <a:r>
              <a:rPr lang="en-US" sz="2400" dirty="0">
                <a:latin typeface="Arial" charset="0"/>
              </a:rPr>
              <a:t> </a:t>
            </a:r>
            <a:r>
              <a:rPr lang="en-US" sz="2400" dirty="0" err="1">
                <a:latin typeface="Arial" charset="0"/>
              </a:rPr>
              <a:t>ngành</a:t>
            </a:r>
            <a:r>
              <a:rPr lang="en-US" sz="2400" dirty="0">
                <a:latin typeface="Arial" charset="0"/>
              </a:rPr>
              <a:t> </a:t>
            </a:r>
            <a:r>
              <a:rPr lang="en-US" sz="2400" dirty="0" err="1">
                <a:latin typeface="Arial" charset="0"/>
              </a:rPr>
              <a:t>tham</a:t>
            </a:r>
            <a:r>
              <a:rPr lang="en-US" sz="2400" dirty="0">
                <a:latin typeface="Arial" charset="0"/>
              </a:rPr>
              <a:t> </a:t>
            </a:r>
            <a:r>
              <a:rPr lang="en-US" sz="2400" dirty="0" err="1">
                <a:latin typeface="Arial" charset="0"/>
              </a:rPr>
              <a:t>gia</a:t>
            </a:r>
            <a:endParaRPr lang="en-US" altLang="en-US" sz="2400" b="1" dirty="0">
              <a:latin typeface="Arial" charset="0"/>
            </a:endParaRPr>
          </a:p>
        </p:txBody>
      </p:sp>
      <p:sp>
        <p:nvSpPr>
          <p:cNvPr id="28" name="AutoShape 13">
            <a:extLst>
              <a:ext uri="{FF2B5EF4-FFF2-40B4-BE49-F238E27FC236}">
                <a16:creationId xmlns:a16="http://schemas.microsoft.com/office/drawing/2014/main" id="{CEE9D5C1-3C29-4D7A-901F-A3F57E289717}"/>
              </a:ext>
            </a:extLst>
          </p:cNvPr>
          <p:cNvSpPr>
            <a:spLocks noChangeArrowheads="1"/>
          </p:cNvSpPr>
          <p:nvPr/>
        </p:nvSpPr>
        <p:spPr bwMode="auto">
          <a:xfrm>
            <a:off x="228600" y="4221163"/>
            <a:ext cx="4191000" cy="1558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en-US" sz="2400" dirty="0">
                <a:latin typeface="Arial" charset="0"/>
              </a:rPr>
              <a:t> C. </a:t>
            </a:r>
            <a:r>
              <a:rPr lang="en-US" sz="2400" dirty="0" err="1">
                <a:latin typeface="Arial" charset="0"/>
              </a:rPr>
              <a:t>Bồi</a:t>
            </a:r>
            <a:r>
              <a:rPr lang="en-US" sz="2400" dirty="0">
                <a:latin typeface="Arial" charset="0"/>
              </a:rPr>
              <a:t> </a:t>
            </a:r>
            <a:r>
              <a:rPr lang="en-US" sz="2400" dirty="0" err="1">
                <a:latin typeface="Arial" charset="0"/>
              </a:rPr>
              <a:t>dưỡng</a:t>
            </a:r>
            <a:r>
              <a:rPr lang="en-US" sz="2400" dirty="0">
                <a:latin typeface="Arial" charset="0"/>
              </a:rPr>
              <a:t> </a:t>
            </a:r>
            <a:r>
              <a:rPr lang="en-US" sz="2400" dirty="0" err="1">
                <a:latin typeface="Arial" charset="0"/>
              </a:rPr>
              <a:t>nâng</a:t>
            </a:r>
            <a:r>
              <a:rPr lang="en-US" sz="2400" dirty="0">
                <a:latin typeface="Arial" charset="0"/>
              </a:rPr>
              <a:t> </a:t>
            </a:r>
            <a:r>
              <a:rPr lang="en-US" sz="2400" dirty="0" err="1">
                <a:latin typeface="Arial" charset="0"/>
              </a:rPr>
              <a:t>cao</a:t>
            </a:r>
            <a:endParaRPr lang="en-US" sz="2400" dirty="0">
              <a:latin typeface="Arial" charset="0"/>
            </a:endParaRPr>
          </a:p>
          <a:p>
            <a:pPr algn="ctr">
              <a:spcBef>
                <a:spcPts val="0"/>
              </a:spcBef>
              <a:defRPr/>
            </a:pPr>
            <a:r>
              <a:rPr lang="en-US" sz="2400" dirty="0">
                <a:latin typeface="Arial" charset="0"/>
              </a:rPr>
              <a:t> </a:t>
            </a:r>
            <a:r>
              <a:rPr lang="en-US" sz="2400" dirty="0" err="1">
                <a:latin typeface="Arial" charset="0"/>
              </a:rPr>
              <a:t>kiến</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r>
              <a:rPr lang="en-US" sz="2400" dirty="0">
                <a:latin typeface="Arial" charset="0"/>
              </a:rPr>
              <a:t> </a:t>
            </a:r>
            <a:r>
              <a:rPr lang="en-US" sz="2400" dirty="0" err="1">
                <a:latin typeface="Arial" charset="0"/>
              </a:rPr>
              <a:t>cho</a:t>
            </a:r>
            <a:r>
              <a:rPr lang="en-US" sz="2400" dirty="0">
                <a:latin typeface="Arial" charset="0"/>
              </a:rPr>
              <a:t> </a:t>
            </a:r>
          </a:p>
          <a:p>
            <a:pPr algn="ctr">
              <a:spcBef>
                <a:spcPts val="0"/>
              </a:spcBef>
              <a:defRPr/>
            </a:pPr>
            <a:r>
              <a:rPr lang="en-US" sz="2400" dirty="0" err="1">
                <a:latin typeface="Arial" charset="0"/>
              </a:rPr>
              <a:t>Cán</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cấp</a:t>
            </a:r>
            <a:r>
              <a:rPr lang="en-US" sz="2400" dirty="0">
                <a:latin typeface="Arial" charset="0"/>
              </a:rPr>
              <a:t> ở </a:t>
            </a:r>
            <a:r>
              <a:rPr lang="en-US" sz="2400" dirty="0" err="1">
                <a:latin typeface="Arial" charset="0"/>
              </a:rPr>
              <a:t>cơ</a:t>
            </a:r>
            <a:r>
              <a:rPr lang="en-US" sz="2400" dirty="0">
                <a:latin typeface="Arial" charset="0"/>
              </a:rPr>
              <a:t> </a:t>
            </a:r>
            <a:r>
              <a:rPr lang="en-US" sz="2400" dirty="0" err="1">
                <a:latin typeface="Arial" charset="0"/>
              </a:rPr>
              <a:t>sở</a:t>
            </a:r>
            <a:endParaRPr lang="en-US" altLang="en-US" sz="2400" b="1" dirty="0">
              <a:latin typeface="Arial" charset="0"/>
            </a:endParaRPr>
          </a:p>
        </p:txBody>
      </p:sp>
      <p:sp>
        <p:nvSpPr>
          <p:cNvPr id="30" name="Rectangle: Rounded Corners 29">
            <a:extLst>
              <a:ext uri="{FF2B5EF4-FFF2-40B4-BE49-F238E27FC236}">
                <a16:creationId xmlns:a16="http://schemas.microsoft.com/office/drawing/2014/main" id="{D0AC7855-6227-4500-821E-BC7AB346F858}"/>
              </a:ext>
            </a:extLst>
          </p:cNvPr>
          <p:cNvSpPr/>
          <p:nvPr/>
        </p:nvSpPr>
        <p:spPr bwMode="auto">
          <a:xfrm>
            <a:off x="122238" y="1050925"/>
            <a:ext cx="1173162" cy="1033463"/>
          </a:xfrm>
          <a:prstGeom prst="roundRect">
            <a:avLst/>
          </a:prstGeom>
          <a:blipFill>
            <a:blip r:embed="rId6"/>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37244"/>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37242"/>
                                        </p:tgtEl>
                                      </p:cBhvr>
                                    </p:animEffect>
                                    <p:set>
                                      <p:cBhvr>
                                        <p:cTn id="40"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37241"/>
                                        </p:tgtEl>
                                      </p:cBhvr>
                                    </p:animEffect>
                                    <p:set>
                                      <p:cBhvr>
                                        <p:cTn id="44"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37240"/>
                                        </p:tgtEl>
                                      </p:cBhvr>
                                    </p:animEffect>
                                    <p:set>
                                      <p:cBhvr>
                                        <p:cTn id="48"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37239"/>
                                        </p:tgtEl>
                                      </p:cBhvr>
                                    </p:animEffect>
                                    <p:set>
                                      <p:cBhvr>
                                        <p:cTn id="52"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37238"/>
                                        </p:tgtEl>
                                      </p:cBhvr>
                                    </p:animEffect>
                                    <p:set>
                                      <p:cBhvr>
                                        <p:cTn id="56"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37237"/>
                                        </p:tgtEl>
                                      </p:cBhvr>
                                    </p:animEffect>
                                    <p:set>
                                      <p:cBhvr>
                                        <p:cTn id="60"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37235"/>
                                        </p:tgtEl>
                                      </p:cBhvr>
                                    </p:animEffect>
                                    <p:set>
                                      <p:cBhvr>
                                        <p:cTn id="64"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37218"/>
                                        </p:tgtEl>
                                      </p:cBhvr>
                                    </p:animEffect>
                                    <p:set>
                                      <p:cBhvr>
                                        <p:cTn id="68"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9">
            <a:extLst>
              <a:ext uri="{FF2B5EF4-FFF2-40B4-BE49-F238E27FC236}">
                <a16:creationId xmlns:a16="http://schemas.microsoft.com/office/drawing/2014/main" id="{2F163260-3BA7-4848-B465-4265AC7F5F8F}"/>
              </a:ext>
            </a:extLst>
          </p:cNvPr>
          <p:cNvSpPr txBox="1">
            <a:spLocks noChangeArrowheads="1"/>
          </p:cNvSpPr>
          <p:nvPr/>
        </p:nvSpPr>
        <p:spPr bwMode="auto">
          <a:xfrm>
            <a:off x="1981200" y="2782888"/>
            <a:ext cx="266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5540" name="Text Box 4">
            <a:extLst>
              <a:ext uri="{FF2B5EF4-FFF2-40B4-BE49-F238E27FC236}">
                <a16:creationId xmlns:a16="http://schemas.microsoft.com/office/drawing/2014/main" id="{6333214E-4B29-4CC3-9343-5457534D8725}"/>
              </a:ext>
            </a:extLst>
          </p:cNvPr>
          <p:cNvSpPr txBox="1">
            <a:spLocks noChangeArrowheads="1"/>
          </p:cNvSpPr>
          <p:nvPr/>
        </p:nvSpPr>
        <p:spPr bwMode="auto">
          <a:xfrm>
            <a:off x="1438275" y="1066800"/>
            <a:ext cx="75739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800"/>
              <a:t>K</a:t>
            </a:r>
            <a:r>
              <a:rPr lang="fr-FR" altLang="en-US" sz="2800"/>
              <a:t>inh tế, QP&amp;AN</a:t>
            </a:r>
            <a:r>
              <a:rPr lang="vi-VN" altLang="en-US" sz="2800"/>
              <a:t> có mối quan hệ,</a:t>
            </a:r>
          </a:p>
          <a:p>
            <a:pPr algn="ctr"/>
            <a:r>
              <a:rPr lang="vi-VN" altLang="en-US" sz="2800"/>
              <a:t>tác động qua lại lẫn nhau, trong đó</a:t>
            </a:r>
            <a:r>
              <a:rPr lang="fr-FR" altLang="en-US" sz="2800"/>
              <a:t>:</a:t>
            </a:r>
            <a:endParaRPr lang="en-US" altLang="en-US" sz="2800"/>
          </a:p>
        </p:txBody>
      </p:sp>
      <p:sp>
        <p:nvSpPr>
          <p:cNvPr id="65541" name="AutoShape 5">
            <a:extLst>
              <a:ext uri="{FF2B5EF4-FFF2-40B4-BE49-F238E27FC236}">
                <a16:creationId xmlns:a16="http://schemas.microsoft.com/office/drawing/2014/main" id="{08ABEA0F-6BF5-45B9-AF90-07A77BC36877}"/>
              </a:ext>
            </a:extLst>
          </p:cNvPr>
          <p:cNvSpPr>
            <a:spLocks noChangeArrowheads="1"/>
          </p:cNvSpPr>
          <p:nvPr/>
        </p:nvSpPr>
        <p:spPr bwMode="auto">
          <a:xfrm>
            <a:off x="4686300" y="2325688"/>
            <a:ext cx="4229100" cy="15240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B.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r>
              <a:rPr lang="fr-FR" sz="2400" dirty="0" err="1">
                <a:solidFill>
                  <a:schemeClr val="tx1"/>
                </a:solidFill>
              </a:rPr>
              <a:t>quyết</a:t>
            </a:r>
            <a:r>
              <a:rPr lang="fr-FR" sz="2400" dirty="0">
                <a:solidFill>
                  <a:schemeClr val="tx1"/>
                </a:solidFill>
              </a:rPr>
              <a:t> </a:t>
            </a:r>
            <a:r>
              <a:rPr lang="fr-FR" sz="2400" dirty="0" err="1">
                <a:solidFill>
                  <a:schemeClr val="tx1"/>
                </a:solidFill>
              </a:rPr>
              <a:t>định</a:t>
            </a:r>
            <a:r>
              <a:rPr lang="fr-FR" sz="2400" dirty="0">
                <a:solidFill>
                  <a:schemeClr val="tx1"/>
                </a:solidFill>
              </a:rPr>
              <a:t> </a:t>
            </a:r>
            <a:endParaRPr lang="en-US" sz="2400" dirty="0">
              <a:solidFill>
                <a:schemeClr val="tx1"/>
              </a:solidFill>
            </a:endParaRPr>
          </a:p>
          <a:p>
            <a:pPr algn="ctr">
              <a:defRPr/>
            </a:pPr>
            <a:r>
              <a:rPr lang="fr-FR" sz="2400" err="1">
                <a:solidFill>
                  <a:schemeClr val="tx1"/>
                </a:solidFill>
              </a:rPr>
              <a:t>đến</a:t>
            </a:r>
            <a:r>
              <a:rPr lang="fr-FR" sz="2400">
                <a:solidFill>
                  <a:schemeClr val="tx1"/>
                </a:solidFill>
              </a:rPr>
              <a:t> QP&amp;AN </a:t>
            </a:r>
            <a:endParaRPr lang="en-US" sz="2400" dirty="0">
              <a:solidFill>
                <a:schemeClr val="tx1"/>
              </a:solidFill>
            </a:endParaRPr>
          </a:p>
        </p:txBody>
      </p:sp>
      <p:sp>
        <p:nvSpPr>
          <p:cNvPr id="65546" name="AutoShape 10">
            <a:extLst>
              <a:ext uri="{FF2B5EF4-FFF2-40B4-BE49-F238E27FC236}">
                <a16:creationId xmlns:a16="http://schemas.microsoft.com/office/drawing/2014/main" id="{FB493CAC-4DF9-47E4-A1A6-A7847E089BD9}"/>
              </a:ext>
            </a:extLst>
          </p:cNvPr>
          <p:cNvSpPr>
            <a:spLocks noChangeArrowheads="1"/>
          </p:cNvSpPr>
          <p:nvPr/>
        </p:nvSpPr>
        <p:spPr bwMode="auto">
          <a:xfrm>
            <a:off x="228600" y="4206875"/>
            <a:ext cx="4191000" cy="15240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C.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an </a:t>
            </a:r>
            <a:r>
              <a:rPr lang="fr-FR" sz="2400" dirty="0" err="1">
                <a:solidFill>
                  <a:schemeClr val="tx1"/>
                </a:solidFill>
              </a:rPr>
              <a:t>ninh</a:t>
            </a:r>
            <a:r>
              <a:rPr lang="fr-FR" sz="2400" dirty="0">
                <a:solidFill>
                  <a:schemeClr val="tx1"/>
                </a:solidFill>
              </a:rPr>
              <a:t> </a:t>
            </a:r>
          </a:p>
          <a:p>
            <a:pPr algn="ctr">
              <a:defRPr/>
            </a:pPr>
            <a:r>
              <a:rPr lang="fr-FR" sz="2400" dirty="0" err="1">
                <a:solidFill>
                  <a:schemeClr val="tx1"/>
                </a:solidFill>
              </a:rPr>
              <a:t>dựa</a:t>
            </a:r>
            <a:r>
              <a:rPr lang="fr-FR" sz="2400" dirty="0">
                <a:solidFill>
                  <a:schemeClr val="tx1"/>
                </a:solidFill>
              </a:rPr>
              <a:t> </a:t>
            </a:r>
            <a:r>
              <a:rPr lang="fr-FR" sz="2400" dirty="0" err="1">
                <a:solidFill>
                  <a:schemeClr val="tx1"/>
                </a:solidFill>
              </a:rPr>
              <a:t>vào</a:t>
            </a:r>
            <a:r>
              <a:rPr lang="fr-FR" sz="2400" dirty="0">
                <a:solidFill>
                  <a:schemeClr val="tx1"/>
                </a:solidFill>
              </a:rPr>
              <a:t> </a:t>
            </a:r>
            <a:r>
              <a:rPr lang="fr-FR" sz="2400" dirty="0" err="1">
                <a:solidFill>
                  <a:schemeClr val="tx1"/>
                </a:solidFill>
              </a:rPr>
              <a:t>sự</a:t>
            </a:r>
            <a:r>
              <a:rPr lang="fr-FR" sz="2400" dirty="0">
                <a:solidFill>
                  <a:schemeClr val="tx1"/>
                </a:solidFill>
              </a:rPr>
              <a:t> </a:t>
            </a:r>
            <a:r>
              <a:rPr lang="fr-FR" sz="2400" dirty="0" err="1">
                <a:solidFill>
                  <a:schemeClr val="tx1"/>
                </a:solidFill>
              </a:rPr>
              <a:t>phát</a:t>
            </a:r>
            <a:r>
              <a:rPr lang="fr-FR" sz="2400" dirty="0">
                <a:solidFill>
                  <a:schemeClr val="tx1"/>
                </a:solidFill>
              </a:rPr>
              <a:t> </a:t>
            </a:r>
            <a:r>
              <a:rPr lang="fr-FR" sz="2400" dirty="0" err="1">
                <a:solidFill>
                  <a:schemeClr val="tx1"/>
                </a:solidFill>
              </a:rPr>
              <a:t>triển</a:t>
            </a:r>
            <a:r>
              <a:rPr lang="fr-FR" sz="2400" dirty="0">
                <a:solidFill>
                  <a:schemeClr val="tx1"/>
                </a:solidFill>
              </a:rPr>
              <a:t> </a:t>
            </a:r>
          </a:p>
          <a:p>
            <a:pPr algn="ctr">
              <a:defRPr/>
            </a:pPr>
            <a:r>
              <a:rPr lang="fr-FR" sz="2400" dirty="0" err="1">
                <a:solidFill>
                  <a:schemeClr val="tx1"/>
                </a:solidFill>
              </a:rPr>
              <a:t>kinh</a:t>
            </a:r>
            <a:r>
              <a:rPr lang="fr-FR" sz="2400" dirty="0">
                <a:solidFill>
                  <a:schemeClr val="tx1"/>
                </a:solidFill>
              </a:rPr>
              <a:t> </a:t>
            </a:r>
            <a:r>
              <a:rPr lang="fr-FR" sz="2400" dirty="0" err="1">
                <a:solidFill>
                  <a:schemeClr val="tx1"/>
                </a:solidFill>
              </a:rPr>
              <a:t>tế</a:t>
            </a:r>
            <a:endParaRPr lang="vi-VN" sz="2400" dirty="0">
              <a:solidFill>
                <a:schemeClr val="tx1"/>
              </a:solidFill>
            </a:endParaRPr>
          </a:p>
        </p:txBody>
      </p:sp>
      <p:sp>
        <p:nvSpPr>
          <p:cNvPr id="27" name="AutoShape 10">
            <a:extLst>
              <a:ext uri="{FF2B5EF4-FFF2-40B4-BE49-F238E27FC236}">
                <a16:creationId xmlns:a16="http://schemas.microsoft.com/office/drawing/2014/main" id="{AA2D41BE-BF3F-4603-8C24-0648385D99B8}"/>
              </a:ext>
            </a:extLst>
          </p:cNvPr>
          <p:cNvSpPr>
            <a:spLocks noChangeArrowheads="1"/>
          </p:cNvSpPr>
          <p:nvPr/>
        </p:nvSpPr>
        <p:spPr bwMode="auto">
          <a:xfrm>
            <a:off x="228600" y="2325688"/>
            <a:ext cx="4229100" cy="15240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A</a:t>
            </a:r>
            <a:r>
              <a:rPr lang="fr-FR" sz="2400">
                <a:solidFill>
                  <a:schemeClr val="tx1"/>
                </a:solidFill>
              </a:rPr>
              <a:t>. QP&amp;AN </a:t>
            </a:r>
            <a:endParaRPr lang="fr-FR" sz="2400" dirty="0">
              <a:solidFill>
                <a:schemeClr val="tx1"/>
              </a:solidFill>
            </a:endParaRPr>
          </a:p>
          <a:p>
            <a:pPr algn="ctr">
              <a:defRPr/>
            </a:pPr>
            <a:r>
              <a:rPr lang="fr-FR" sz="2400" dirty="0" err="1">
                <a:solidFill>
                  <a:schemeClr val="tx1"/>
                </a:solidFill>
              </a:rPr>
              <a:t>không</a:t>
            </a:r>
            <a:r>
              <a:rPr lang="fr-FR" sz="2400" dirty="0">
                <a:solidFill>
                  <a:schemeClr val="tx1"/>
                </a:solidFill>
              </a:rPr>
              <a:t> </a:t>
            </a:r>
            <a:r>
              <a:rPr lang="fr-FR" sz="2400" dirty="0" err="1">
                <a:solidFill>
                  <a:schemeClr val="tx1"/>
                </a:solidFill>
              </a:rPr>
              <a:t>phụ</a:t>
            </a:r>
            <a:r>
              <a:rPr lang="fr-FR" sz="2400" dirty="0">
                <a:solidFill>
                  <a:schemeClr val="tx1"/>
                </a:solidFill>
              </a:rPr>
              <a:t> </a:t>
            </a:r>
            <a:r>
              <a:rPr lang="fr-FR" sz="2400" dirty="0" err="1">
                <a:solidFill>
                  <a:schemeClr val="tx1"/>
                </a:solidFill>
              </a:rPr>
              <a:t>thuộc</a:t>
            </a:r>
            <a:r>
              <a:rPr lang="fr-FR" sz="2400" dirty="0">
                <a:solidFill>
                  <a:schemeClr val="tx1"/>
                </a:solidFill>
              </a:rPr>
              <a:t> </a:t>
            </a:r>
            <a:r>
              <a:rPr lang="fr-FR" sz="2400" dirty="0" err="1">
                <a:solidFill>
                  <a:schemeClr val="tx1"/>
                </a:solidFill>
              </a:rPr>
              <a:t>vào</a:t>
            </a:r>
            <a:r>
              <a:rPr lang="fr-FR" sz="2400" dirty="0">
                <a:solidFill>
                  <a:schemeClr val="tx1"/>
                </a:solidFill>
              </a:rPr>
              <a:t> </a:t>
            </a:r>
          </a:p>
          <a:p>
            <a:pPr algn="ctr">
              <a:defRPr/>
            </a:pPr>
            <a:r>
              <a:rPr lang="fr-FR" sz="2400" dirty="0" err="1">
                <a:solidFill>
                  <a:schemeClr val="tx1"/>
                </a:solidFill>
              </a:rPr>
              <a:t>kinh</a:t>
            </a:r>
            <a:r>
              <a:rPr lang="fr-FR" sz="2400" dirty="0">
                <a:solidFill>
                  <a:schemeClr val="tx1"/>
                </a:solidFill>
              </a:rPr>
              <a:t> </a:t>
            </a:r>
            <a:r>
              <a:rPr lang="fr-FR" sz="2400" dirty="0" err="1">
                <a:solidFill>
                  <a:schemeClr val="tx1"/>
                </a:solidFill>
              </a:rPr>
              <a:t>tế</a:t>
            </a:r>
            <a:endParaRPr lang="vi-VN" sz="2400" dirty="0">
              <a:solidFill>
                <a:schemeClr val="tx1"/>
              </a:solidFill>
            </a:endParaRPr>
          </a:p>
        </p:txBody>
      </p:sp>
      <p:sp>
        <p:nvSpPr>
          <p:cNvPr id="28" name="AutoShape 10">
            <a:extLst>
              <a:ext uri="{FF2B5EF4-FFF2-40B4-BE49-F238E27FC236}">
                <a16:creationId xmlns:a16="http://schemas.microsoft.com/office/drawing/2014/main" id="{338EF399-FACA-45E9-80E2-2C0FFF6AB4E2}"/>
              </a:ext>
            </a:extLst>
          </p:cNvPr>
          <p:cNvSpPr>
            <a:spLocks noChangeArrowheads="1"/>
          </p:cNvSpPr>
          <p:nvPr/>
        </p:nvSpPr>
        <p:spPr bwMode="auto">
          <a:xfrm>
            <a:off x="4648200" y="4206875"/>
            <a:ext cx="4267200" cy="15240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r>
              <a:rPr lang="fr-FR" sz="2400" dirty="0" err="1">
                <a:solidFill>
                  <a:schemeClr val="tx1"/>
                </a:solidFill>
              </a:rPr>
              <a:t>tác</a:t>
            </a:r>
            <a:r>
              <a:rPr lang="fr-FR" sz="2400" dirty="0">
                <a:solidFill>
                  <a:schemeClr val="tx1"/>
                </a:solidFill>
              </a:rPr>
              <a:t> </a:t>
            </a:r>
            <a:r>
              <a:rPr lang="fr-FR" sz="2400" dirty="0" err="1">
                <a:solidFill>
                  <a:schemeClr val="tx1"/>
                </a:solidFill>
              </a:rPr>
              <a:t>động</a:t>
            </a:r>
            <a:r>
              <a:rPr lang="fr-FR" sz="2400" dirty="0">
                <a:solidFill>
                  <a:schemeClr val="tx1"/>
                </a:solidFill>
              </a:rPr>
              <a:t> </a:t>
            </a:r>
            <a:r>
              <a:rPr lang="fr-FR" sz="2400" dirty="0" err="1">
                <a:solidFill>
                  <a:schemeClr val="tx1"/>
                </a:solidFill>
              </a:rPr>
              <a:t>tích</a:t>
            </a:r>
            <a:r>
              <a:rPr lang="fr-FR" sz="2400" dirty="0">
                <a:solidFill>
                  <a:schemeClr val="tx1"/>
                </a:solidFill>
              </a:rPr>
              <a:t> </a:t>
            </a:r>
          </a:p>
          <a:p>
            <a:pPr algn="ctr">
              <a:defRPr/>
            </a:pPr>
            <a:r>
              <a:rPr lang="fr-FR" sz="2400" dirty="0" err="1">
                <a:solidFill>
                  <a:schemeClr val="tx1"/>
                </a:solidFill>
              </a:rPr>
              <a:t>cực</a:t>
            </a:r>
            <a:r>
              <a:rPr lang="fr-FR" sz="2400" dirty="0">
                <a:solidFill>
                  <a:schemeClr val="tx1"/>
                </a:solidFill>
              </a:rPr>
              <a:t> </a:t>
            </a:r>
            <a:r>
              <a:rPr lang="fr-FR" sz="2400" dirty="0" err="1">
                <a:solidFill>
                  <a:schemeClr val="tx1"/>
                </a:solidFill>
              </a:rPr>
              <a:t>đến</a:t>
            </a:r>
            <a:r>
              <a:rPr lang="fr-FR" sz="2400" dirty="0">
                <a:solidFill>
                  <a:schemeClr val="tx1"/>
                </a:solidFill>
              </a:rPr>
              <a:t>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t>
            </a:r>
          </a:p>
          <a:p>
            <a:pPr algn="ctr">
              <a:defRPr/>
            </a:pPr>
            <a:r>
              <a:rPr lang="fr-FR" sz="2400" dirty="0">
                <a:solidFill>
                  <a:schemeClr val="tx1"/>
                </a:solidFill>
              </a:rPr>
              <a:t>an </a:t>
            </a:r>
            <a:r>
              <a:rPr lang="fr-FR" sz="2400" dirty="0" err="1">
                <a:solidFill>
                  <a:schemeClr val="tx1"/>
                </a:solidFill>
              </a:rPr>
              <a:t>ninh</a:t>
            </a:r>
            <a:r>
              <a:rPr lang="fr-FR" sz="2400" dirty="0">
                <a:solidFill>
                  <a:schemeClr val="tx1"/>
                </a:solidFill>
              </a:rPr>
              <a:t> </a:t>
            </a:r>
            <a:endParaRPr lang="vi-VN" sz="2400" dirty="0">
              <a:solidFill>
                <a:schemeClr val="tx1"/>
              </a:solidFill>
            </a:endParaRPr>
          </a:p>
        </p:txBody>
      </p:sp>
      <p:sp>
        <p:nvSpPr>
          <p:cNvPr id="30" name="Rectangle: Rounded Corners 29">
            <a:extLst>
              <a:ext uri="{FF2B5EF4-FFF2-40B4-BE49-F238E27FC236}">
                <a16:creationId xmlns:a16="http://schemas.microsoft.com/office/drawing/2014/main" id="{E905E8A2-E5DA-4728-A552-8A440022D842}"/>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3AC9B7BA-DDA3-4078-944C-61E140C8DD32}"/>
              </a:ext>
            </a:extLst>
          </p:cNvPr>
          <p:cNvSpPr txBox="1">
            <a:spLocks noChangeArrowheads="1"/>
          </p:cNvSpPr>
          <p:nvPr/>
        </p:nvSpPr>
        <p:spPr bwMode="auto">
          <a:xfrm>
            <a:off x="1658938" y="1066800"/>
            <a:ext cx="6926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en-US" sz="3000"/>
              <a:t>Kinh tế quyết định đến </a:t>
            </a:r>
            <a:r>
              <a:rPr lang="vi-VN" altLang="en-US" sz="3000"/>
              <a:t>QP&amp;AN</a:t>
            </a:r>
            <a:r>
              <a:rPr lang="fr-FR" altLang="en-US" sz="3000"/>
              <a:t>, </a:t>
            </a:r>
          </a:p>
          <a:p>
            <a:pPr algn="ctr"/>
            <a:r>
              <a:rPr lang="fr-FR" altLang="en-US" sz="3000"/>
              <a:t>trong đó có quyết định đến việc:</a:t>
            </a:r>
            <a:endParaRPr lang="en-US" altLang="en-US" sz="3000"/>
          </a:p>
        </p:txBody>
      </p:sp>
      <p:sp>
        <p:nvSpPr>
          <p:cNvPr id="65541" name="AutoShape 5">
            <a:extLst>
              <a:ext uri="{FF2B5EF4-FFF2-40B4-BE49-F238E27FC236}">
                <a16:creationId xmlns:a16="http://schemas.microsoft.com/office/drawing/2014/main" id="{CBA0FBB6-0C4E-47FA-8535-469EF7FCC6DD}"/>
              </a:ext>
            </a:extLst>
          </p:cNvPr>
          <p:cNvSpPr>
            <a:spLocks noChangeArrowheads="1"/>
          </p:cNvSpPr>
          <p:nvPr/>
        </p:nvSpPr>
        <p:spPr bwMode="auto">
          <a:xfrm>
            <a:off x="271463" y="2305050"/>
            <a:ext cx="4148137" cy="15763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spcBef>
                <a:spcPts val="0"/>
              </a:spcBef>
              <a:defRPr/>
            </a:pPr>
            <a:r>
              <a:rPr lang="fr-FR" altLang="en-US" sz="2400" dirty="0">
                <a:latin typeface="Arial" charset="0"/>
              </a:rPr>
              <a:t>A. Cung </a:t>
            </a:r>
            <a:r>
              <a:rPr lang="fr-FR" altLang="en-US" sz="2400" dirty="0" err="1">
                <a:latin typeface="Arial" charset="0"/>
              </a:rPr>
              <a:t>cấp</a:t>
            </a:r>
            <a:r>
              <a:rPr lang="fr-FR" altLang="en-US" sz="2400" dirty="0">
                <a:latin typeface="Arial" charset="0"/>
              </a:rPr>
              <a:t> </a:t>
            </a:r>
            <a:r>
              <a:rPr lang="fr-FR" altLang="en-US" sz="2400" dirty="0" err="1">
                <a:latin typeface="Arial" charset="0"/>
              </a:rPr>
              <a:t>cơ</a:t>
            </a:r>
            <a:r>
              <a:rPr lang="fr-FR" altLang="en-US" sz="2400" dirty="0">
                <a:latin typeface="Arial" charset="0"/>
              </a:rPr>
              <a:t> </a:t>
            </a:r>
            <a:r>
              <a:rPr lang="fr-FR" altLang="en-US" sz="2400" dirty="0" err="1">
                <a:latin typeface="Arial" charset="0"/>
              </a:rPr>
              <a:t>sở</a:t>
            </a:r>
            <a:r>
              <a:rPr lang="fr-FR" altLang="en-US" sz="2400" dirty="0">
                <a:latin typeface="Arial" charset="0"/>
              </a:rPr>
              <a:t> </a:t>
            </a:r>
            <a:r>
              <a:rPr lang="fr-FR" altLang="en-US" sz="2400" dirty="0" err="1">
                <a:latin typeface="Arial" charset="0"/>
              </a:rPr>
              <a:t>vật</a:t>
            </a:r>
            <a:r>
              <a:rPr lang="fr-FR" altLang="en-US" sz="2400" dirty="0">
                <a:latin typeface="Arial" charset="0"/>
              </a:rPr>
              <a:t> </a:t>
            </a:r>
          </a:p>
          <a:p>
            <a:pPr algn="ctr">
              <a:spcBef>
                <a:spcPts val="0"/>
              </a:spcBef>
              <a:defRPr/>
            </a:pPr>
            <a:r>
              <a:rPr lang="fr-FR" altLang="en-US" sz="2400" dirty="0" err="1">
                <a:latin typeface="Arial" charset="0"/>
              </a:rPr>
              <a:t>chất</a:t>
            </a:r>
            <a:r>
              <a:rPr lang="fr-FR" altLang="en-US" sz="2400" dirty="0">
                <a:latin typeface="Arial" charset="0"/>
              </a:rPr>
              <a:t> </a:t>
            </a:r>
            <a:r>
              <a:rPr lang="fr-FR" altLang="en-US" sz="2400" dirty="0" err="1">
                <a:latin typeface="Arial" charset="0"/>
              </a:rPr>
              <a:t>kỹ</a:t>
            </a:r>
            <a:r>
              <a:rPr lang="fr-FR" altLang="en-US" sz="2400" dirty="0">
                <a:latin typeface="Arial" charset="0"/>
              </a:rPr>
              <a:t> </a:t>
            </a:r>
            <a:r>
              <a:rPr lang="fr-FR" altLang="en-US" sz="2400" dirty="0" err="1">
                <a:latin typeface="Arial" charset="0"/>
              </a:rPr>
              <a:t>thuật</a:t>
            </a:r>
            <a:r>
              <a:rPr lang="fr-FR" altLang="en-US" sz="2400" dirty="0">
                <a:latin typeface="Arial" charset="0"/>
              </a:rPr>
              <a:t>, </a:t>
            </a:r>
            <a:r>
              <a:rPr lang="fr-FR" altLang="en-US" sz="2400" dirty="0" err="1">
                <a:latin typeface="Arial" charset="0"/>
              </a:rPr>
              <a:t>nhân</a:t>
            </a:r>
            <a:r>
              <a:rPr lang="fr-FR" altLang="en-US" sz="2400" dirty="0">
                <a:latin typeface="Arial" charset="0"/>
              </a:rPr>
              <a:t> </a:t>
            </a:r>
            <a:r>
              <a:rPr lang="fr-FR" altLang="en-US" sz="2400" dirty="0" err="1">
                <a:latin typeface="Arial" charset="0"/>
              </a:rPr>
              <a:t>lực</a:t>
            </a:r>
            <a:r>
              <a:rPr lang="fr-FR" altLang="en-US" sz="2400" dirty="0">
                <a:latin typeface="Arial" charset="0"/>
              </a:rPr>
              <a:t> </a:t>
            </a:r>
          </a:p>
          <a:p>
            <a:pPr algn="ctr">
              <a:spcBef>
                <a:spcPts val="0"/>
              </a:spcBef>
              <a:defRPr/>
            </a:pPr>
            <a:r>
              <a:rPr lang="fr-FR" altLang="en-US" sz="2400" dirty="0" err="1">
                <a:latin typeface="Arial" charset="0"/>
              </a:rPr>
              <a:t>cho</a:t>
            </a:r>
            <a:r>
              <a:rPr lang="fr-FR" altLang="en-US" sz="2400" dirty="0">
                <a:latin typeface="Arial" charset="0"/>
              </a:rPr>
              <a:t> </a:t>
            </a:r>
            <a:r>
              <a:rPr lang="fr-FR" altLang="en-US" sz="2400" dirty="0" err="1">
                <a:latin typeface="Arial" charset="0"/>
              </a:rPr>
              <a:t>hoạt</a:t>
            </a:r>
            <a:r>
              <a:rPr lang="en-US" altLang="en-US" sz="2400" dirty="0">
                <a:latin typeface="Arial" charset="0"/>
              </a:rPr>
              <a:t> </a:t>
            </a:r>
            <a:r>
              <a:rPr lang="fr-FR" altLang="en-US" sz="2400" err="1">
                <a:latin typeface="Arial" charset="0"/>
              </a:rPr>
              <a:t>động</a:t>
            </a:r>
            <a:r>
              <a:rPr lang="fr-FR" altLang="en-US" sz="2400">
                <a:latin typeface="Arial" charset="0"/>
              </a:rPr>
              <a:t> QPAN</a:t>
            </a:r>
            <a:endParaRPr lang="en-US" altLang="en-US" sz="2400" dirty="0">
              <a:latin typeface="Arial" charset="0"/>
            </a:endParaRPr>
          </a:p>
        </p:txBody>
      </p:sp>
      <p:sp>
        <p:nvSpPr>
          <p:cNvPr id="65549" name="AutoShape 13">
            <a:extLst>
              <a:ext uri="{FF2B5EF4-FFF2-40B4-BE49-F238E27FC236}">
                <a16:creationId xmlns:a16="http://schemas.microsoft.com/office/drawing/2014/main" id="{B140B87C-DA59-4A9D-AD5E-D929676EF095}"/>
              </a:ext>
            </a:extLst>
          </p:cNvPr>
          <p:cNvSpPr>
            <a:spLocks noChangeArrowheads="1"/>
          </p:cNvSpPr>
          <p:nvPr/>
        </p:nvSpPr>
        <p:spPr bwMode="auto">
          <a:xfrm>
            <a:off x="271463" y="4210050"/>
            <a:ext cx="4148137"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400" dirty="0">
                <a:latin typeface="Arial" charset="0"/>
              </a:rPr>
              <a:t>C. </a:t>
            </a:r>
            <a:r>
              <a:rPr lang="fr-FR" sz="2400" dirty="0">
                <a:latin typeface="Arial" charset="0"/>
              </a:rPr>
              <a:t>Cung </a:t>
            </a:r>
            <a:r>
              <a:rPr lang="fr-FR" sz="2400" dirty="0" err="1">
                <a:latin typeface="Arial" charset="0"/>
              </a:rPr>
              <a:t>cấp</a:t>
            </a:r>
            <a:r>
              <a:rPr lang="fr-FR" sz="2400" dirty="0">
                <a:latin typeface="Arial" charset="0"/>
              </a:rPr>
              <a:t> </a:t>
            </a:r>
            <a:r>
              <a:rPr lang="fr-FR" sz="2400" dirty="0" err="1">
                <a:latin typeface="Arial" charset="0"/>
              </a:rPr>
              <a:t>nguồn</a:t>
            </a:r>
            <a:r>
              <a:rPr lang="fr-FR" sz="2400" dirty="0">
                <a:latin typeface="Arial" charset="0"/>
              </a:rPr>
              <a:t> </a:t>
            </a:r>
            <a:r>
              <a:rPr lang="fr-FR" sz="2400" dirty="0" err="1">
                <a:latin typeface="Arial" charset="0"/>
              </a:rPr>
              <a:t>nhân</a:t>
            </a:r>
            <a:endParaRPr lang="fr-FR" sz="2400" dirty="0">
              <a:latin typeface="Arial" charset="0"/>
            </a:endParaRPr>
          </a:p>
          <a:p>
            <a:pPr algn="ctr">
              <a:defRPr/>
            </a:pPr>
            <a:r>
              <a:rPr lang="fr-FR" sz="2400" dirty="0" err="1">
                <a:latin typeface="Arial" charset="0"/>
              </a:rPr>
              <a:t>lực</a:t>
            </a:r>
            <a:r>
              <a:rPr lang="fr-FR" sz="2400" dirty="0">
                <a:latin typeface="Arial" charset="0"/>
              </a:rPr>
              <a:t> </a:t>
            </a:r>
            <a:r>
              <a:rPr lang="fr-FR" sz="2400" dirty="0" err="1">
                <a:latin typeface="Arial" charset="0"/>
              </a:rPr>
              <a:t>và</a:t>
            </a:r>
            <a:r>
              <a:rPr lang="fr-FR" sz="2400" dirty="0">
                <a:latin typeface="Arial" charset="0"/>
              </a:rPr>
              <a:t> </a:t>
            </a:r>
            <a:r>
              <a:rPr lang="fr-FR" sz="2400" dirty="0" err="1">
                <a:latin typeface="Arial" charset="0"/>
              </a:rPr>
              <a:t>tổ</a:t>
            </a:r>
            <a:r>
              <a:rPr lang="fr-FR" sz="2400" dirty="0">
                <a:latin typeface="Arial" charset="0"/>
              </a:rPr>
              <a:t> </a:t>
            </a:r>
            <a:r>
              <a:rPr lang="fr-FR" sz="2400" dirty="0" err="1">
                <a:latin typeface="Arial" charset="0"/>
              </a:rPr>
              <a:t>chức</a:t>
            </a:r>
            <a:r>
              <a:rPr lang="fr-FR" sz="2400" dirty="0">
                <a:latin typeface="Arial" charset="0"/>
              </a:rPr>
              <a:t> </a:t>
            </a:r>
            <a:r>
              <a:rPr lang="fr-FR" sz="2400" dirty="0" err="1">
                <a:latin typeface="Arial" charset="0"/>
              </a:rPr>
              <a:t>bố</a:t>
            </a:r>
            <a:r>
              <a:rPr lang="fr-FR" sz="2400" dirty="0">
                <a:latin typeface="Arial" charset="0"/>
              </a:rPr>
              <a:t> </a:t>
            </a:r>
            <a:r>
              <a:rPr lang="fr-FR" sz="2400" dirty="0" err="1">
                <a:latin typeface="Arial" charset="0"/>
              </a:rPr>
              <a:t>trí</a:t>
            </a:r>
            <a:r>
              <a:rPr lang="fr-FR" sz="2400" dirty="0">
                <a:latin typeface="Arial" charset="0"/>
              </a:rPr>
              <a:t> </a:t>
            </a:r>
            <a:r>
              <a:rPr lang="fr-FR" sz="2400" dirty="0" err="1">
                <a:latin typeface="Arial" charset="0"/>
              </a:rPr>
              <a:t>lưc</a:t>
            </a:r>
            <a:r>
              <a:rPr lang="fr-FR" sz="2400" dirty="0">
                <a:latin typeface="Arial" charset="0"/>
              </a:rPr>
              <a:t> </a:t>
            </a:r>
          </a:p>
          <a:p>
            <a:pPr algn="ctr">
              <a:defRPr/>
            </a:pPr>
            <a:r>
              <a:rPr lang="fr-FR" sz="2400" dirty="0" err="1">
                <a:latin typeface="Arial" charset="0"/>
              </a:rPr>
              <a:t>lượng</a:t>
            </a:r>
            <a:r>
              <a:rPr lang="fr-FR" sz="2400" dirty="0">
                <a:latin typeface="Arial" charset="0"/>
              </a:rPr>
              <a:t> </a:t>
            </a:r>
            <a:r>
              <a:rPr lang="fr-FR" sz="2400" dirty="0" err="1">
                <a:latin typeface="Arial" charset="0"/>
              </a:rPr>
              <a:t>vũ</a:t>
            </a:r>
            <a:r>
              <a:rPr lang="fr-FR" sz="2400" dirty="0">
                <a:latin typeface="Arial" charset="0"/>
              </a:rPr>
              <a:t> </a:t>
            </a:r>
            <a:r>
              <a:rPr lang="fr-FR" sz="2400" dirty="0" err="1">
                <a:latin typeface="Arial" charset="0"/>
              </a:rPr>
              <a:t>trang</a:t>
            </a:r>
            <a:r>
              <a:rPr lang="fr-FR" sz="2400" dirty="0">
                <a:latin typeface="Arial" charset="0"/>
              </a:rPr>
              <a:t> </a:t>
            </a:r>
            <a:r>
              <a:rPr lang="fr-FR" sz="2400" dirty="0" err="1">
                <a:latin typeface="Arial" charset="0"/>
              </a:rPr>
              <a:t>nhân</a:t>
            </a:r>
            <a:r>
              <a:rPr lang="fr-FR" sz="2400" dirty="0">
                <a:latin typeface="Arial" charset="0"/>
              </a:rPr>
              <a:t> </a:t>
            </a:r>
            <a:r>
              <a:rPr lang="fr-FR" sz="2400" dirty="0" err="1">
                <a:latin typeface="Arial" charset="0"/>
              </a:rPr>
              <a:t>dân</a:t>
            </a:r>
            <a:endParaRPr lang="vi-VN" sz="2400" dirty="0">
              <a:latin typeface="Arial" charset="0"/>
            </a:endParaRPr>
          </a:p>
        </p:txBody>
      </p:sp>
      <p:sp>
        <p:nvSpPr>
          <p:cNvPr id="27" name="AutoShape 13">
            <a:extLst>
              <a:ext uri="{FF2B5EF4-FFF2-40B4-BE49-F238E27FC236}">
                <a16:creationId xmlns:a16="http://schemas.microsoft.com/office/drawing/2014/main" id="{9BF70BB5-1F4D-469D-8B9E-A080529859DB}"/>
              </a:ext>
            </a:extLst>
          </p:cNvPr>
          <p:cNvSpPr>
            <a:spLocks noChangeArrowheads="1"/>
          </p:cNvSpPr>
          <p:nvPr/>
        </p:nvSpPr>
        <p:spPr bwMode="auto">
          <a:xfrm>
            <a:off x="4686300" y="2305050"/>
            <a:ext cx="4186238" cy="157638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200" dirty="0">
                <a:latin typeface="Arial" charset="0"/>
              </a:rPr>
              <a:t>B. </a:t>
            </a:r>
            <a:r>
              <a:rPr lang="fr-FR" sz="2400" dirty="0" err="1">
                <a:latin typeface="Arial" charset="0"/>
              </a:rPr>
              <a:t>Bảo</a:t>
            </a:r>
            <a:r>
              <a:rPr lang="fr-FR" sz="2400" dirty="0">
                <a:latin typeface="Arial" charset="0"/>
              </a:rPr>
              <a:t> </a:t>
            </a:r>
            <a:r>
              <a:rPr lang="fr-FR" sz="2400" dirty="0" err="1">
                <a:latin typeface="Arial" charset="0"/>
              </a:rPr>
              <a:t>đảm</a:t>
            </a:r>
            <a:r>
              <a:rPr lang="fr-FR" sz="2400" dirty="0">
                <a:latin typeface="Arial" charset="0"/>
              </a:rPr>
              <a:t> </a:t>
            </a:r>
            <a:r>
              <a:rPr lang="fr-FR" sz="2400" dirty="0" err="1">
                <a:latin typeface="Arial" charset="0"/>
              </a:rPr>
              <a:t>cơ</a:t>
            </a:r>
            <a:r>
              <a:rPr lang="fr-FR" sz="2400" dirty="0">
                <a:latin typeface="Arial" charset="0"/>
              </a:rPr>
              <a:t> </a:t>
            </a:r>
            <a:r>
              <a:rPr lang="fr-FR" sz="2400" dirty="0" err="1">
                <a:latin typeface="Arial" charset="0"/>
              </a:rPr>
              <a:t>sở</a:t>
            </a:r>
            <a:r>
              <a:rPr lang="fr-FR" sz="2400" dirty="0">
                <a:latin typeface="Arial" charset="0"/>
              </a:rPr>
              <a:t> </a:t>
            </a:r>
            <a:r>
              <a:rPr lang="fr-FR" sz="2400" dirty="0" err="1">
                <a:latin typeface="Arial" charset="0"/>
              </a:rPr>
              <a:t>vật</a:t>
            </a:r>
            <a:r>
              <a:rPr lang="fr-FR" sz="2400" dirty="0">
                <a:latin typeface="Arial" charset="0"/>
              </a:rPr>
              <a:t> </a:t>
            </a:r>
          </a:p>
          <a:p>
            <a:pPr algn="ctr">
              <a:defRPr/>
            </a:pPr>
            <a:r>
              <a:rPr lang="fr-FR" sz="2400" dirty="0" err="1">
                <a:latin typeface="Arial" charset="0"/>
              </a:rPr>
              <a:t>chất</a:t>
            </a:r>
            <a:r>
              <a:rPr lang="fr-FR" sz="2400" dirty="0">
                <a:latin typeface="Arial" charset="0"/>
              </a:rPr>
              <a:t>, </a:t>
            </a:r>
            <a:r>
              <a:rPr lang="fr-FR" sz="2400" dirty="0" err="1">
                <a:latin typeface="Arial" charset="0"/>
              </a:rPr>
              <a:t>trang</a:t>
            </a:r>
            <a:r>
              <a:rPr lang="fr-FR" sz="2400" dirty="0">
                <a:latin typeface="Arial" charset="0"/>
              </a:rPr>
              <a:t> </a:t>
            </a:r>
            <a:r>
              <a:rPr lang="fr-FR" sz="2400" dirty="0" err="1">
                <a:latin typeface="Arial" charset="0"/>
              </a:rPr>
              <a:t>bị</a:t>
            </a:r>
            <a:r>
              <a:rPr lang="fr-FR" sz="2400" dirty="0">
                <a:latin typeface="Arial" charset="0"/>
              </a:rPr>
              <a:t> </a:t>
            </a:r>
            <a:r>
              <a:rPr lang="fr-FR" sz="2400" dirty="0" err="1">
                <a:latin typeface="Arial" charset="0"/>
              </a:rPr>
              <a:t>vũ</a:t>
            </a:r>
            <a:r>
              <a:rPr lang="fr-FR" sz="2400" dirty="0">
                <a:latin typeface="Arial" charset="0"/>
              </a:rPr>
              <a:t> </a:t>
            </a:r>
            <a:r>
              <a:rPr lang="fr-FR" sz="2400" dirty="0" err="1">
                <a:latin typeface="Arial" charset="0"/>
              </a:rPr>
              <a:t>khí</a:t>
            </a:r>
            <a:r>
              <a:rPr lang="fr-FR" sz="2400" dirty="0">
                <a:latin typeface="Arial" charset="0"/>
              </a:rPr>
              <a:t> </a:t>
            </a:r>
            <a:r>
              <a:rPr lang="fr-FR" sz="2400" dirty="0" err="1">
                <a:latin typeface="Arial" charset="0"/>
              </a:rPr>
              <a:t>hiện</a:t>
            </a:r>
            <a:r>
              <a:rPr lang="fr-FR" sz="2400" dirty="0">
                <a:latin typeface="Arial" charset="0"/>
              </a:rPr>
              <a:t> </a:t>
            </a:r>
          </a:p>
          <a:p>
            <a:pPr algn="ctr">
              <a:defRPr/>
            </a:pPr>
            <a:r>
              <a:rPr lang="fr-FR" sz="2400" dirty="0" err="1">
                <a:latin typeface="Arial" charset="0"/>
              </a:rPr>
              <a:t>đại</a:t>
            </a:r>
            <a:r>
              <a:rPr lang="fr-FR" sz="2400" dirty="0">
                <a:latin typeface="Arial" charset="0"/>
              </a:rPr>
              <a:t> </a:t>
            </a:r>
            <a:r>
              <a:rPr lang="fr-FR" sz="2400" dirty="0" err="1">
                <a:latin typeface="Arial" charset="0"/>
              </a:rPr>
              <a:t>cho</a:t>
            </a:r>
            <a:r>
              <a:rPr lang="fr-FR" sz="2400" dirty="0">
                <a:latin typeface="Arial" charset="0"/>
              </a:rPr>
              <a:t> </a:t>
            </a:r>
            <a:r>
              <a:rPr lang="fr-FR" sz="2400" dirty="0" err="1">
                <a:latin typeface="Arial" charset="0"/>
              </a:rPr>
              <a:t>hoạt</a:t>
            </a:r>
            <a:r>
              <a:rPr lang="fr-FR" sz="2400" dirty="0">
                <a:latin typeface="Arial" charset="0"/>
              </a:rPr>
              <a:t> </a:t>
            </a:r>
            <a:r>
              <a:rPr lang="fr-FR" sz="2400" err="1">
                <a:latin typeface="Arial" charset="0"/>
              </a:rPr>
              <a:t>động</a:t>
            </a:r>
            <a:r>
              <a:rPr lang="fr-FR" sz="2400">
                <a:latin typeface="Arial" charset="0"/>
              </a:rPr>
              <a:t> QPAN</a:t>
            </a:r>
            <a:endParaRPr lang="vi-VN" sz="2400" dirty="0">
              <a:latin typeface="Arial" charset="0"/>
            </a:endParaRPr>
          </a:p>
        </p:txBody>
      </p:sp>
      <p:sp>
        <p:nvSpPr>
          <p:cNvPr id="28" name="AutoShape 13">
            <a:extLst>
              <a:ext uri="{FF2B5EF4-FFF2-40B4-BE49-F238E27FC236}">
                <a16:creationId xmlns:a16="http://schemas.microsoft.com/office/drawing/2014/main" id="{160ACBD2-D217-49E3-8C83-00656AF6E563}"/>
              </a:ext>
            </a:extLst>
          </p:cNvPr>
          <p:cNvSpPr>
            <a:spLocks noChangeArrowheads="1"/>
          </p:cNvSpPr>
          <p:nvPr/>
        </p:nvSpPr>
        <p:spPr bwMode="auto">
          <a:xfrm>
            <a:off x="4686300" y="4210050"/>
            <a:ext cx="4186238" cy="1600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fr-FR" altLang="en-US" sz="2200" dirty="0">
                <a:latin typeface="Arial" charset="0"/>
              </a:rPr>
              <a:t>D. </a:t>
            </a:r>
            <a:r>
              <a:rPr lang="fr-FR" sz="2400" dirty="0" err="1">
                <a:latin typeface="Arial" charset="0"/>
              </a:rPr>
              <a:t>Tổ</a:t>
            </a:r>
            <a:r>
              <a:rPr lang="fr-FR" sz="2400" dirty="0">
                <a:latin typeface="Arial" charset="0"/>
              </a:rPr>
              <a:t> </a:t>
            </a:r>
            <a:r>
              <a:rPr lang="fr-FR" sz="2400" dirty="0" err="1">
                <a:latin typeface="Arial" charset="0"/>
              </a:rPr>
              <a:t>chức</a:t>
            </a:r>
            <a:r>
              <a:rPr lang="fr-FR" sz="2400" dirty="0">
                <a:latin typeface="Arial" charset="0"/>
              </a:rPr>
              <a:t> </a:t>
            </a:r>
            <a:r>
              <a:rPr lang="fr-FR" sz="2400" dirty="0" err="1">
                <a:latin typeface="Arial" charset="0"/>
              </a:rPr>
              <a:t>bố</a:t>
            </a:r>
            <a:r>
              <a:rPr lang="fr-FR" sz="2400" dirty="0">
                <a:latin typeface="Arial" charset="0"/>
              </a:rPr>
              <a:t> </a:t>
            </a:r>
            <a:r>
              <a:rPr lang="fr-FR" sz="2400" dirty="0" err="1">
                <a:latin typeface="Arial" charset="0"/>
              </a:rPr>
              <a:t>trí</a:t>
            </a:r>
            <a:r>
              <a:rPr lang="fr-FR" sz="2400" dirty="0">
                <a:latin typeface="Arial" charset="0"/>
              </a:rPr>
              <a:t> </a:t>
            </a:r>
            <a:r>
              <a:rPr lang="fr-FR" sz="2400" dirty="0" err="1">
                <a:latin typeface="Arial" charset="0"/>
              </a:rPr>
              <a:t>lực</a:t>
            </a:r>
            <a:r>
              <a:rPr lang="fr-FR" sz="2400" dirty="0">
                <a:latin typeface="Arial" charset="0"/>
              </a:rPr>
              <a:t> </a:t>
            </a:r>
          </a:p>
          <a:p>
            <a:pPr algn="ctr">
              <a:defRPr/>
            </a:pPr>
            <a:r>
              <a:rPr lang="fr-FR" sz="2400" dirty="0" err="1">
                <a:latin typeface="Arial" charset="0"/>
              </a:rPr>
              <a:t>lượng</a:t>
            </a:r>
            <a:r>
              <a:rPr lang="fr-FR" sz="2400" dirty="0">
                <a:latin typeface="Arial" charset="0"/>
              </a:rPr>
              <a:t> </a:t>
            </a:r>
            <a:r>
              <a:rPr lang="fr-FR" sz="2400" dirty="0" err="1">
                <a:latin typeface="Arial" charset="0"/>
              </a:rPr>
              <a:t>và</a:t>
            </a:r>
            <a:r>
              <a:rPr lang="fr-FR" sz="2400" dirty="0">
                <a:latin typeface="Arial" charset="0"/>
              </a:rPr>
              <a:t> </a:t>
            </a:r>
            <a:r>
              <a:rPr lang="fr-FR" sz="2400" dirty="0" err="1">
                <a:latin typeface="Arial" charset="0"/>
              </a:rPr>
              <a:t>vật</a:t>
            </a:r>
            <a:r>
              <a:rPr lang="fr-FR" sz="2400" dirty="0">
                <a:latin typeface="Arial" charset="0"/>
              </a:rPr>
              <a:t> </a:t>
            </a:r>
            <a:r>
              <a:rPr lang="fr-FR" sz="2400" dirty="0" err="1">
                <a:latin typeface="Arial" charset="0"/>
              </a:rPr>
              <a:t>chất</a:t>
            </a:r>
            <a:r>
              <a:rPr lang="fr-FR" sz="2400" dirty="0">
                <a:latin typeface="Arial" charset="0"/>
              </a:rPr>
              <a:t> </a:t>
            </a:r>
            <a:r>
              <a:rPr lang="fr-FR" sz="2400" dirty="0" err="1">
                <a:latin typeface="Arial" charset="0"/>
              </a:rPr>
              <a:t>kỹ</a:t>
            </a:r>
            <a:r>
              <a:rPr lang="fr-FR" sz="2400" dirty="0">
                <a:latin typeface="Arial" charset="0"/>
              </a:rPr>
              <a:t> </a:t>
            </a:r>
            <a:r>
              <a:rPr lang="fr-FR" sz="2400" dirty="0" err="1">
                <a:latin typeface="Arial" charset="0"/>
              </a:rPr>
              <a:t>thuật</a:t>
            </a:r>
            <a:r>
              <a:rPr lang="fr-FR" sz="2400" dirty="0">
                <a:latin typeface="Arial" charset="0"/>
              </a:rPr>
              <a:t> </a:t>
            </a:r>
          </a:p>
          <a:p>
            <a:pPr algn="ctr">
              <a:defRPr/>
            </a:pPr>
            <a:r>
              <a:rPr lang="fr-FR" sz="2400" err="1">
                <a:latin typeface="Arial" charset="0"/>
              </a:rPr>
              <a:t>cho</a:t>
            </a:r>
            <a:r>
              <a:rPr lang="fr-FR" sz="2400">
                <a:latin typeface="Arial" charset="0"/>
              </a:rPr>
              <a:t> QP&amp;AN</a:t>
            </a:r>
            <a:endParaRPr lang="vi-VN" sz="2400" dirty="0">
              <a:latin typeface="Arial" charset="0"/>
            </a:endParaRPr>
          </a:p>
        </p:txBody>
      </p:sp>
      <p:sp>
        <p:nvSpPr>
          <p:cNvPr id="30" name="Rectangle: Rounded Corners 29">
            <a:extLst>
              <a:ext uri="{FF2B5EF4-FFF2-40B4-BE49-F238E27FC236}">
                <a16:creationId xmlns:a16="http://schemas.microsoft.com/office/drawing/2014/main" id="{0509EDDD-0954-4753-A3A1-E80ABF42E412}"/>
              </a:ext>
            </a:extLst>
          </p:cNvPr>
          <p:cNvSpPr/>
          <p:nvPr/>
        </p:nvSpPr>
        <p:spPr bwMode="auto">
          <a:xfrm>
            <a:off x="122238" y="1050925"/>
            <a:ext cx="1173162" cy="1033463"/>
          </a:xfrm>
          <a:prstGeom prst="roundRect">
            <a:avLst/>
          </a:prstGeom>
          <a:blipFill>
            <a:blip r:embed="rId4"/>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09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animBg="1"/>
      <p:bldP spid="65541" grpId="1" animBg="1"/>
      <p:bldP spid="65549"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6728</Words>
  <Application>Microsoft Office PowerPoint</Application>
  <PresentationFormat>On-screen Show (4:3)</PresentationFormat>
  <Paragraphs>1162</Paragraphs>
  <Slides>74</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Times New Roman</vt:lpstr>
      <vt:lpstr>Arial</vt:lpstr>
      <vt:lpstr>Verdana</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cloudconvert_11</cp:lastModifiedBy>
  <cp:revision>565</cp:revision>
  <dcterms:created xsi:type="dcterms:W3CDTF">2009-03-12T15:37:18Z</dcterms:created>
  <dcterms:modified xsi:type="dcterms:W3CDTF">2021-05-24T05:53:34Z</dcterms:modified>
</cp:coreProperties>
</file>