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2"/>
  </p:notesMasterIdLst>
  <p:sldIdLst>
    <p:sldId id="393" r:id="rId2"/>
    <p:sldId id="357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67" r:id="rId27"/>
    <p:sldId id="368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Verdana" panose="020B0604030504040204" pitchFamily="34" charset="0"/>
      <p:regular r:id="rId77"/>
      <p:bold r:id="rId78"/>
      <p:italic r:id="rId79"/>
      <p:boldItalic r:id="rId80"/>
    </p:embeddedFont>
  </p:embeddedFontLst>
  <p:custDataLst>
    <p:tags r:id="rId8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99"/>
    <a:srgbClr val="FFCC66"/>
    <a:srgbClr val="FF9966"/>
    <a:srgbClr val="CC3300"/>
    <a:srgbClr val="FF993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9428" autoAdjust="0"/>
  </p:normalViewPr>
  <p:slideViewPr>
    <p:cSldViewPr>
      <p:cViewPr varScale="1">
        <p:scale>
          <a:sx n="40" d="100"/>
          <a:sy n="40" d="100"/>
        </p:scale>
        <p:origin x="714" y="54"/>
      </p:cViewPr>
      <p:guideLst>
        <p:guide pos="2880"/>
        <p:guide orient="horz"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5EE7F7-25FC-4751-9F47-5D0CA286B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E934-CEAE-42A7-8C73-3BD65FD839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E6FC0B-A046-4822-B59B-8C691D37564E}" type="datetimeFigureOut">
              <a:rPr lang="vi-VN"/>
              <a:pPr>
                <a:defRPr/>
              </a:pPr>
              <a:t>24/05/2021</a:t>
            </a:fld>
            <a:endParaRPr lang="vi-V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044A55A-CFCA-4052-B1F5-E3395EE3E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E1809A-1489-41EF-B00B-817AF94F4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760ED-6069-48C8-9334-C080B2FE2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EFCE-8A93-402D-8349-296EA2088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8DCA-4FDD-400B-9D49-EB189D9FB122}" type="slidenum">
              <a:rPr lang="vi-VN" altLang="en-US"/>
              <a:pPr/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97D6C27B-C703-448A-B2C2-8796541924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D02BBD84-DED7-48FA-850C-F043CE555C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 (Từ Câu 01 đến Câu 70)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689710BF-8CA5-43F2-A127-B326E3A0D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D0542-05AC-4387-AF1F-F2F91A69CADF}" type="slidenum">
              <a:rPr lang="en-US" altLang="vi-VN"/>
              <a:pPr/>
              <a:t>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263D27B-81BD-4F5C-A45B-E2BBD21426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6C928FF8-8A61-431D-A3EE-4B35709E80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 Trang 123 - Dòng đầu tiên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3EB75675-2605-43D2-97FE-F91BE7324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5BA9A7-CCC3-4697-A9A1-50F48B26C43B}" type="slidenum">
              <a:rPr lang="en-US" altLang="vi-VN"/>
              <a:pPr/>
              <a:t>10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1FA49B23-0E3E-4116-948C-CFF5CFA8E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68E34E26-6FA0-4485-AA65-BD35F73B8E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 Trang 125 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2B1E0CA1-740E-41D0-8039-D293FC685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A1F16F-6209-469C-B63B-5BC6E070101F}" type="slidenum">
              <a:rPr lang="en-US" altLang="vi-VN"/>
              <a:pPr/>
              <a:t>11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66F07EF6-4870-4610-8570-3EF40CF6CF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3B8D2495-D8F9-4707-BA91-EE96EE4DC1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 Trang 133 - Dấu + thứ 2 từ dưới lên 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D82EE32-6833-4670-868B-E7AF35529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1DDE13-D1CE-4529-933B-F78D9A5652FD}" type="slidenum">
              <a:rPr lang="en-US" altLang="vi-VN"/>
              <a:pPr/>
              <a:t>12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AA81B8D7-F919-45F8-B128-96BF71C0BA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1ADC3E10-C47F-4069-BFC5-B28864E14E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 Trang 133 - Tạo nguồn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2AFEDBB-1538-49AE-A1E6-F51D8696B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2BE296-9E91-4BBE-A3D1-7851A0EEC2EB}" type="slidenum">
              <a:rPr lang="en-US" altLang="vi-VN"/>
              <a:pPr/>
              <a:t>13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BF8FE3A0-C8B3-4E4E-B4F9-0D15FB8648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4D3EDC1-7BBE-4BB3-890C-903DF91332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 Trang 134 – Nguyên tắc sắp xếp 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09FBCA30-E282-4F73-B954-6666637CF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00E293-6A5D-4A62-9BAE-690E9E6D5F3F}" type="slidenum">
              <a:rPr lang="en-US" altLang="vi-VN"/>
              <a:pPr/>
              <a:t>14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C3A5A651-4023-464F-80CA-46B943F517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727F6C9A-3A21-4AB6-B9CC-96770E1F14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 Trang 135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C1E35C8F-6E2B-42B1-BA23-E027E98A9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863B8D-4C9E-4844-A38E-97989D140C51}" type="slidenum">
              <a:rPr lang="en-US" altLang="vi-VN"/>
              <a:pPr/>
              <a:t>15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799A41FA-E6F2-4F75-BD77-D031525C15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9008DA37-8C54-49B7-B882-068ADD5AF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 Trang 122 - Khái niệm DQTV 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937CEDF7-49F5-4F1E-9D8A-FCC7293C0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A4ED19-52B3-4286-9263-8CAC8A7143C7}" type="slidenum">
              <a:rPr lang="en-US" altLang="vi-VN"/>
              <a:pPr/>
              <a:t>16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F745F364-5647-434C-AEE3-5F91839068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9EF5F96-8CE0-4C81-BD08-F1957386A0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 Trang 135 – Biện pháp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8FCAA7C4-5689-4CE1-A9BB-B4F67F753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316DCA-0714-4892-A7B6-058F902EA643}" type="slidenum">
              <a:rPr lang="en-US" altLang="vi-VN"/>
              <a:pPr/>
              <a:t>17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6017BB92-6C49-44CD-9C68-944F411CC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D9FED517-440D-4A76-8C5B-1B55D5E64C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 Trang 126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F91DD2F5-9160-4C72-AE8C-86C1A5447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C0FD58-0F47-4C14-9E08-BADECD03E4E3}" type="slidenum">
              <a:rPr lang="en-US" altLang="vi-VN"/>
              <a:pPr/>
              <a:t>18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B66930A7-1E63-4751-815D-666B8371C6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84B862A5-A25F-4250-A978-06ED52E639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 Trang 132 – Quan điểm thứ 3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6DE5BB20-B5A0-4FF1-A3D7-B4CEE1E26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665451-0FF1-4B28-8DCA-9226F5D2125A}" type="slidenum">
              <a:rPr lang="en-US" altLang="vi-VN"/>
              <a:pPr/>
              <a:t>19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F701B32-F72F-44B3-BD7C-3CB9D44E0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249AAAD-06FE-4087-B725-7810B1EBA8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 Trang 122 - Khái niệm DQTV - Gạch đầu dòng thứ 3</a:t>
            </a:r>
          </a:p>
          <a:p>
            <a:pPr eaLnBrk="1" hangingPunct="1">
              <a:spcBef>
                <a:spcPct val="0"/>
              </a:spcBef>
            </a:pPr>
            <a:endParaRPr lang="en-US" altLang="vi-VN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EE20857-C6AF-4511-9E13-B996A7078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C1A4F8-ECAA-472D-9DF0-AC2F324AD919}" type="slidenum">
              <a:rPr lang="en-US" altLang="vi-VN"/>
              <a:pPr/>
              <a:t>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DB0F9E08-199E-45ED-965C-17A46A95C9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5897E733-048A-4A71-8AA5-E0AE7DE98C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1F0A1D17-CEAF-4B2F-897F-317AA38A7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313B8E-482C-4E2C-AAC8-260435673E15}" type="slidenum">
              <a:rPr lang="en-US" altLang="vi-VN"/>
              <a:pPr/>
              <a:t>20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3A0DC83F-7358-431B-9D78-F89096AC11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89A02602-4AB2-44A8-8A5B-86265F4FB0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85A1255B-4A0C-4782-8393-9DF6A85AD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69ADEB-7185-426B-8176-4D5A4BD0B568}" type="slidenum">
              <a:rPr lang="en-US" altLang="vi-VN"/>
              <a:pPr/>
              <a:t>21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E03EF266-FACA-44A6-A264-BDE340A80A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BCED85C1-6DA6-446F-B54B-C768EF6B08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 Trang 129 và 130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C2306C06-AC06-4223-8CEE-5D9D22119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28BC63-1934-4A27-A9E8-4141072BADCE}" type="slidenum">
              <a:rPr lang="en-US" altLang="vi-VN"/>
              <a:pPr/>
              <a:t>22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81F767CB-9D4F-4002-9E82-7978832AEB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5F308F0B-33D8-43B4-87FF-2145DF2E75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vi-VN"/>
              <a:t>A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043620C6-9BD8-44B2-A5AD-CE4DE8CCC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7E91E3-21BD-4F16-BE6A-53B12447772A}" type="slidenum">
              <a:rPr lang="en-US" altLang="vi-VN"/>
              <a:pPr/>
              <a:t>23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EEF07C06-D087-4ED4-8A69-21D8FC952E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340B3605-CD83-4AF2-9E95-578EBC1662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 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A5B3DFD9-C489-4A0F-BBAB-E991F9E0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8E620-CE52-4808-8021-850B0508F71A}" type="slidenum">
              <a:rPr lang="en-US" altLang="vi-VN"/>
              <a:pPr/>
              <a:t>24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D624F049-754D-4500-9F6F-A8FFC88F3C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0D2779D2-8263-4547-8829-7A1D48650D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 Trang 126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3C17B293-6279-40C2-A7F9-F1742C79B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5D6155-FB5C-44E9-9201-ABCF7F675ECB}" type="slidenum">
              <a:rPr lang="en-US" altLang="vi-VN"/>
              <a:pPr/>
              <a:t>25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2278F534-9EE9-4169-BCC2-F27610C1FF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69539137-E8F2-4CDE-800F-A41D37F6C5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 Trang 128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BEDB68C3-EE65-40AE-8B06-EF827E989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41B524-47BA-4E88-9755-8C94E32CABDD}" type="slidenum">
              <a:rPr lang="en-US" altLang="vi-VN"/>
              <a:pPr/>
              <a:t>26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64614D78-8180-4ABD-B75B-42C5CC5642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90BEDD8B-8A35-48EC-BC20-9D41DC8040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92B41FB9-AB17-4ED4-8329-5F9E32CE8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8A394C-10D9-4460-AEC7-0430B0D9F5AD}" type="slidenum">
              <a:rPr lang="en-US" altLang="vi-VN"/>
              <a:pPr/>
              <a:t>27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333E7C00-FB6C-4A2C-A0B4-2EADFCA069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15BFBB75-7EBD-46C8-9A6F-67669C5885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 Trang 125 - Thành phần của LLDQTV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E4BD29CC-0657-42E8-98BA-3E475A993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B6A209-D826-40BE-AF84-B90227BF2A38}" type="slidenum">
              <a:rPr lang="en-US" altLang="vi-VN"/>
              <a:pPr/>
              <a:t>28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E17C58C3-426B-47DB-A9F1-FC5E5324C4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CEB8461F-3E42-41B7-B2F9-3A6F56D832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 Trang 130 - Biện pháp 3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0388FB3-7EEE-4503-82F3-8FFB8099F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21144E-9E83-48DA-A1A6-A45774DB51AC}" type="slidenum">
              <a:rPr lang="en-US" altLang="vi-VN"/>
              <a:pPr/>
              <a:t>29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61F5BD2-C0BD-4B33-BBF0-1485C64CAC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B6EE048-0074-40A2-9548-D1DADE8894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 Trang 124 - Gạch đầu dòng thứ 4</a:t>
            </a:r>
          </a:p>
          <a:p>
            <a:pPr eaLnBrk="1" hangingPunct="1">
              <a:spcBef>
                <a:spcPct val="0"/>
              </a:spcBef>
            </a:pPr>
            <a:endParaRPr lang="en-US" altLang="vi-VN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4E03A043-0702-4752-A5CB-291E61544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4C673F-29D1-454E-934B-B5E6AC88A57A}" type="slidenum">
              <a:rPr lang="en-US" altLang="vi-VN"/>
              <a:pPr/>
              <a:t>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45035F13-4C71-40CF-8A7F-A7C37C9559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FB21E8C0-3DF6-4E41-A27E-B344D53095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 C Trang 130 - Biện pháp 2</a:t>
            </a:r>
          </a:p>
          <a:p>
            <a:pPr eaLnBrk="1" hangingPunct="1">
              <a:spcBef>
                <a:spcPct val="0"/>
              </a:spcBef>
            </a:pPr>
            <a:endParaRPr lang="en-US" altLang="vi-VN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28F717F-CE55-4D72-B46E-66323FD697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30DEDE-BA90-472B-BB15-945E2D6B066C}" type="slidenum">
              <a:rPr lang="en-US" altLang="vi-VN"/>
              <a:pPr/>
              <a:t>30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03E9887D-D1BA-4CD3-BCDB-B14334BE46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993A399E-A157-4564-85BC-0F2940688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 C Trang 130 - Biện pháp 4</a:t>
            </a:r>
          </a:p>
          <a:p>
            <a:pPr eaLnBrk="1" hangingPunct="1">
              <a:spcBef>
                <a:spcPct val="0"/>
              </a:spcBef>
            </a:pPr>
            <a:endParaRPr lang="en-US" altLang="vi-VN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7EA957DE-85EF-4327-AB53-F7E77B7EE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862038-FE6E-4A9D-9C8E-02DED457B60F}" type="slidenum">
              <a:rPr lang="en-US" altLang="vi-VN"/>
              <a:pPr/>
              <a:t>31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9074FFB4-42EC-4964-938C-F5BC54F170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DD047FFE-7549-4DA1-9E6F-1B60E3D983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 Trang 131 - Quan điểm 1</a:t>
            </a:r>
          </a:p>
          <a:p>
            <a:pPr eaLnBrk="1" hangingPunct="1">
              <a:spcBef>
                <a:spcPct val="0"/>
              </a:spcBef>
            </a:pPr>
            <a:endParaRPr lang="en-US" altLang="vi-VN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4479EF60-918C-4D4F-AA84-2DA2D024F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01B84C-716D-4176-ADA3-93BF986D6627}" type="slidenum">
              <a:rPr lang="en-US" altLang="vi-VN"/>
              <a:pPr/>
              <a:t>32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1F1DF507-7F4E-4F1D-8C27-A854A3A80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6030592D-90BD-450E-B917-6C10C0A52F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 Trang 133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D0266713-217D-4109-AF81-0AC426442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7BEA1E-F920-4E95-BE68-61C052CB5A36}" type="slidenum">
              <a:rPr lang="en-US" altLang="vi-VN"/>
              <a:pPr/>
              <a:t>33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5F09FD1-9CA1-4B42-A7FE-EE83672916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A70F5980-6F97-4DAE-BA44-D6643706B4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7C386CEE-87C8-45A3-9015-A92E4AB9B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0F3355-08B9-403B-9948-C375840262E5}" type="slidenum">
              <a:rPr lang="en-US" altLang="vi-VN"/>
              <a:pPr/>
              <a:t>34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07E56A2D-8D26-4FFD-AE8A-4DAB4C961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58603596-4F13-4C43-B198-AA257C945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2852971C-6924-43BD-8BAC-43665F29C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1E6CF4-E53A-4C6B-AC64-DD0FC5842C1C}" type="slidenum">
              <a:rPr lang="en-US" altLang="vi-VN"/>
              <a:pPr/>
              <a:t>35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69FD46F2-7C50-4DE4-99ED-4C6BFE96E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C698BA50-EBAC-4512-8303-C7113A0D3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4C5F8237-622F-47D8-9008-6407ADD34C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62CDFA-A539-4965-B55C-487A43121E16}" type="slidenum">
              <a:rPr lang="vi-VN" altLang="vi-VN"/>
              <a:pPr/>
              <a:t>36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C268F791-5C17-4D5A-8FB7-9BFBE8770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F70F794-E4E7-431F-8C30-00CDD708D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170FD40B-B858-4656-8432-F51F378C0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E5FCF3-5601-4388-AA3F-BE256D93C3BB}" type="slidenum">
              <a:rPr lang="vi-VN" altLang="vi-VN"/>
              <a:pPr/>
              <a:t>37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F5AAFFC1-4BEA-4578-90DE-D6CAC994E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A4D1FCBA-379D-4FC8-838D-7338CA2AD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227906EF-36C7-41CF-A27B-2E837D396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E3BD5E-0A38-44E4-BB22-43D965BA6067}" type="slidenum">
              <a:rPr lang="vi-VN" altLang="vi-VN"/>
              <a:pPr/>
              <a:t>38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7AC52EA6-AE09-4714-B81D-8E90E4248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02C70F9B-9A1D-4D2D-8BE1-6AE9604BD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929EA55B-6FC6-4E33-9775-E08595AF6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12F75D-ADF5-4AB0-BB57-457B64A83F47}" type="slidenum">
              <a:rPr lang="vi-VN" altLang="vi-VN"/>
              <a:pPr/>
              <a:t>39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55E2DB3-E3F8-4BE0-A95E-66FBE28A2F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03A5BD1-9E8A-4CC0-8B99-F45E8441C5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 Trang 122 - Gạch đầu dòng thứ nhất từ dưới lên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AA506C7-81CA-4FD6-AB3B-B16DF86B5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DBB93D-9CE9-4008-AD9E-E1471471D3CD}" type="slidenum">
              <a:rPr lang="en-US" altLang="vi-VN"/>
              <a:pPr/>
              <a:t>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9273A3CF-A753-4D7A-BCEC-60B2B8B92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BB3A6EFF-21B1-4B50-9402-E39883848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BE39837E-A457-49D3-B2D0-375912656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512C28-7A2B-4D44-8F69-A1567B67C856}" type="slidenum">
              <a:rPr lang="vi-VN" altLang="vi-VN"/>
              <a:pPr/>
              <a:t>40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47D24B8E-F880-4C17-B076-8B4C05D2C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7690FD75-7B99-4E5E-90D6-E176E44CD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1362A518-B446-426E-B41F-5004AE324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DE532-D904-4C88-88BF-C953D607ADAA}" type="slidenum">
              <a:rPr lang="vi-VN" altLang="vi-VN"/>
              <a:pPr/>
              <a:t>41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18B3A54D-6E2E-46A1-A925-5B1D45B9D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95BB7256-0CA7-48E2-BFBB-76496D2F4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27D8ED2D-8B81-43D7-BA9C-9641A1F48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8E1458-541C-42EE-AB0B-6B2A8C553964}" type="slidenum">
              <a:rPr lang="vi-VN" altLang="vi-VN"/>
              <a:pPr/>
              <a:t>42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856300BC-F376-4B4D-86AA-A4347FECF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2D19610D-4868-4251-A8DC-33683E5C9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B90520FD-626D-429A-AC1D-5C00BB91D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82E8BB-1EDB-45D7-A117-A698C339E474}" type="slidenum">
              <a:rPr lang="vi-VN" altLang="vi-VN"/>
              <a:pPr/>
              <a:t>43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4FB32B4E-0A42-4B8B-BEB1-F9D739C6E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293BFB6A-7284-4D8B-8DEE-88ADF842C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B5B61CE7-B243-4FF8-B11A-DF5136763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CF9827-E2F1-4DC1-84EB-5B6E59DE831B}" type="slidenum">
              <a:rPr lang="vi-VN" altLang="vi-VN"/>
              <a:pPr/>
              <a:t>44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622E8113-9A51-4FE6-A23E-CECB34E1A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4988B711-BA6A-4CE2-A83B-43CB6F240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E7C6F78C-AD78-4E5F-9A31-DD7559D7D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093999-C1BA-4E13-90DF-B8501F07A6D8}" type="slidenum">
              <a:rPr lang="vi-VN" altLang="vi-VN"/>
              <a:pPr/>
              <a:t>45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6965D089-56EB-4408-B02C-4B170EF2F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CCC5AEAD-C420-49C5-848F-7558759A4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B248AD46-F067-484F-8D13-95A79D787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0A8941-A0E0-42D1-A4A4-F63D8FC6E2D0}" type="slidenum">
              <a:rPr lang="vi-VN" altLang="vi-VN"/>
              <a:pPr/>
              <a:t>46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D51B17C8-689E-4B39-8439-98E9B8F22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1A221970-D745-4AA1-9D94-CB5264E94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98572D75-0DAF-4053-A4D6-1B9495DC0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4F5D8A-9770-4A4D-B29E-465F2AB254FB}" type="slidenum">
              <a:rPr lang="vi-VN" altLang="vi-VN"/>
              <a:pPr/>
              <a:t>47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340BB34F-1216-44AF-A182-0BBF8BE81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F8BBD716-5188-4C38-9939-D3E84EA5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5EBF1000-12CD-4899-9CCB-1C558DE37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DC953E-09FF-4964-B119-10A9909A8FDA}" type="slidenum">
              <a:rPr lang="vi-VN" altLang="vi-VN"/>
              <a:pPr/>
              <a:t>48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90D3CA3E-F13D-482A-BB94-70500F7AA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47C68444-89C0-44AC-9D7E-A20E1A89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E54260C2-9F37-4B08-86EA-5DCBFD7887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64722F-E541-47B3-B765-084961C080D9}" type="slidenum">
              <a:rPr lang="vi-VN" altLang="vi-VN"/>
              <a:pPr/>
              <a:t>49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DE300CD-FE9B-41C1-972E-27198C4E49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314A2D8-9AA3-40C1-8431-7CD2E0ABD9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BA851284-0F63-4813-99C8-0EE434777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0C9BA0-F13C-418F-8F18-EA6B69584409}" type="slidenum">
              <a:rPr lang="en-US" altLang="vi-VN"/>
              <a:pPr/>
              <a:t>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3D2D0EBE-494F-404C-A91C-97CFC5B11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AEDD12B4-2414-4F70-BE26-AB5AC7C10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E06F8BBE-C7EC-432C-BFE2-87264CFAA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B92491-B3B3-4F9A-8F0C-AEDBE5B797E7}" type="slidenum">
              <a:rPr lang="vi-VN" altLang="vi-VN"/>
              <a:pPr/>
              <a:t>50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F66DDBFA-8BDA-4519-9796-39BE5C9D1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870A812C-42D6-4B42-98BF-BD8E59FD2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B6E042D0-B629-4889-95C4-92F8FDA530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A690CB-F253-405B-BCAB-16A4D14B850B}" type="slidenum">
              <a:rPr lang="vi-VN" altLang="vi-VN"/>
              <a:pPr/>
              <a:t>51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0AAFDB73-0A6B-4492-840F-966182E3F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106354E8-7DB4-4105-B16B-5070E63FB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360C79C9-21E1-430F-B7DE-1237AAFFF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D8B47B-3039-43C5-ABDE-E67F4D6142D8}" type="slidenum">
              <a:rPr lang="vi-VN" altLang="vi-VN"/>
              <a:pPr/>
              <a:t>52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D2A4E449-A1E0-4986-9222-B59874074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E621653E-6B4B-46AD-B77A-2925F43EA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27A5B9E4-408E-44C0-B21F-516D7E9AC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53AB68-B912-4AEB-9C12-4982B48412E0}" type="slidenum">
              <a:rPr lang="vi-VN" altLang="vi-VN"/>
              <a:pPr/>
              <a:t>53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7CB8F032-989C-47F1-AC42-D7A1B0B85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012D7CFD-3876-4EFF-B509-2F190071B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E7B7A192-A779-4BBB-B547-DE621DE8E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E46C54-5254-47AA-A5B6-3D3DB725690D}" type="slidenum">
              <a:rPr lang="vi-VN" altLang="vi-VN"/>
              <a:pPr/>
              <a:t>54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F4EA306D-8E12-4F18-9EC2-B380E3364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5FC1E3EC-C44B-4133-A47C-7239B1F33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37A31C1C-4B81-4CD0-9755-81EFED624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DC31A2-8F97-4583-BBFD-84307561D021}" type="slidenum">
              <a:rPr lang="vi-VN" altLang="vi-VN"/>
              <a:pPr/>
              <a:t>55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B32AC672-53F9-44EB-8795-E22F8DB2D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050BD2B8-83F6-4C98-9198-0F49AEEAE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504C4F91-6273-4BCF-AB37-881F62412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6B06C-E9FD-4E85-96D3-6740E29C1F11}" type="slidenum">
              <a:rPr lang="vi-VN" altLang="vi-VN"/>
              <a:pPr/>
              <a:t>56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FB7366EE-35EA-4433-BDD7-4ABDC8B7F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03BF4AB5-524C-4637-8660-536F3A9FA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9015183B-12E6-41B5-B45C-02BEA4E8D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8A3AC6-CFDC-4C7D-B216-8E82651B4AB2}" type="slidenum">
              <a:rPr lang="vi-VN" altLang="vi-VN"/>
              <a:pPr/>
              <a:t>57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7DB8965E-A1E8-4CEA-B334-75C57E20C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879F17C4-3F29-4978-AAD9-BBEE02CA6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7E745F1F-C33E-45D1-AB4B-941113188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C2BAF3-488E-44BD-B8CD-EBE7699CAEC3}" type="slidenum">
              <a:rPr lang="vi-VN" altLang="vi-VN"/>
              <a:pPr/>
              <a:t>58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77BC8AB0-ADE7-4846-BBFE-5349840B19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E4483092-060D-42FC-9B76-B652E0413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4A6285EE-91B9-46C7-9EB0-8272E0345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C76C52-2131-4431-B39D-B33903964C96}" type="slidenum">
              <a:rPr lang="vi-VN" altLang="vi-VN"/>
              <a:pPr/>
              <a:t>59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049009B-3810-47AF-8AF5-C40CAD865F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42C7758-1780-4E7C-A89F-DAA71A51B3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 Trang 122 - Khái niệm DQTV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4D16A4F-83AC-44CA-8765-A11012602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B2BED2-F6D8-4F34-BF11-0B4AA2B2D3AC}" type="slidenum">
              <a:rPr lang="en-US" altLang="vi-VN"/>
              <a:pPr/>
              <a:t>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706F953E-474F-4342-A476-E319B73C5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8E48195F-6BDE-4FC2-91C6-E208A302C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7AAF532D-0C90-484A-A4E7-4A56CF34A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55CB8B-BD0D-4619-85CF-F527741E1348}" type="slidenum">
              <a:rPr lang="vi-VN" altLang="vi-VN"/>
              <a:pPr/>
              <a:t>60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C52B5A30-394C-43F1-B682-60E799A09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E0307B6E-BEF8-45DE-A55C-ECFD2D095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05075ABD-4C49-4F3D-8829-A1FD6CEF3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EA97D1-68EF-4936-BEF4-D9699E37B2A5}" type="slidenum">
              <a:rPr lang="vi-VN" altLang="vi-VN"/>
              <a:pPr/>
              <a:t>61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46A59D6E-9670-4C92-9610-465EFD21A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0CF371F7-100F-4132-93FB-5B40CCD95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47818280-1DF1-4A6C-8663-7D494A1D3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8DEB5-EF9F-4CCB-BB99-AE0870908EC7}" type="slidenum">
              <a:rPr lang="vi-VN" altLang="vi-VN"/>
              <a:pPr/>
              <a:t>62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70C4EB4B-3153-4A2D-9361-88EAD5DC4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C9412F39-36FE-40BF-8AA6-890462A89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C7BD4173-D7EC-4991-BFAC-4FA70F144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25CB49-2666-46F8-8DE5-0B365499B474}" type="slidenum">
              <a:rPr lang="vi-VN" altLang="vi-VN"/>
              <a:pPr/>
              <a:t>63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B5064D79-E508-43FE-8895-A9987F03B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3EBAD119-7FB1-40B6-8EBF-E9504C41F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9CCF16E8-BF49-482A-B142-A9473335A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2A52B2-2994-49EC-B915-AE2E2198EBFD}" type="slidenum">
              <a:rPr lang="vi-VN" altLang="vi-VN"/>
              <a:pPr/>
              <a:t>64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AEE714A8-476B-4185-8468-C6111ADB3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4C9A6CE7-788B-4068-B676-A8BFE64E4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0846509A-26AE-4542-BF79-4555A44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655493-380D-44BE-BAFD-02A54BC55409}" type="slidenum">
              <a:rPr lang="vi-VN" altLang="vi-VN"/>
              <a:pPr/>
              <a:t>65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1B8EF59F-F3CB-485D-8ABC-282F0BDC5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434FFC85-C5CE-4D41-A66B-FEAFBBE8A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871291D9-5DA1-4FFF-A589-16B422C79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B1327D-8C0A-48BB-8A38-CDA3FC32E0F2}" type="slidenum">
              <a:rPr lang="vi-VN" altLang="vi-VN"/>
              <a:pPr/>
              <a:t>66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8F65939C-A79C-4562-B81C-FD34844F4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B6A21F38-2038-40EA-B43E-7D41E147E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66AE15A5-1628-4C0B-96EF-FC3D60907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86FDF0-3F45-4D17-9479-FE40921DFF7B}" type="slidenum">
              <a:rPr lang="vi-VN" altLang="vi-VN"/>
              <a:pPr/>
              <a:t>67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>
            <a:extLst>
              <a:ext uri="{FF2B5EF4-FFF2-40B4-BE49-F238E27FC236}">
                <a16:creationId xmlns:a16="http://schemas.microsoft.com/office/drawing/2014/main" id="{1092FB39-604F-481C-B033-341E89ED9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>
            <a:extLst>
              <a:ext uri="{FF2B5EF4-FFF2-40B4-BE49-F238E27FC236}">
                <a16:creationId xmlns:a16="http://schemas.microsoft.com/office/drawing/2014/main" id="{19120B9C-9CD2-4B24-9681-96973EB0C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FD65811F-CD92-4930-99DB-C51DBDAAE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FCEFF5-4BA3-4E78-B627-95BE6C52184E}" type="slidenum">
              <a:rPr lang="vi-VN" altLang="vi-VN"/>
              <a:pPr/>
              <a:t>68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2BBD9005-957B-449E-BA79-F5DE1111D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A8F2EBEC-A2C2-4C52-805E-F7111B293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BAA2D746-122F-43D1-8978-9850E5C2E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4A17C-3E52-41B8-B50F-866A9ED21707}" type="slidenum">
              <a:rPr lang="vi-VN" altLang="vi-VN"/>
              <a:pPr/>
              <a:t>69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A3B3B61-A586-4284-B0EC-22EEC873D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2E5BCCC3-C55E-45F8-92D8-377CB607E0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 Trang 122 - Khái niệm DQTV 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EBC062B0-E171-4B39-9FEC-6E485CA08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1FF622-4673-472E-9B8C-9EA640B3D3BA}" type="slidenum">
              <a:rPr lang="en-US" altLang="vi-VN"/>
              <a:pPr/>
              <a:t>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>
            <a:extLst>
              <a:ext uri="{FF2B5EF4-FFF2-40B4-BE49-F238E27FC236}">
                <a16:creationId xmlns:a16="http://schemas.microsoft.com/office/drawing/2014/main" id="{283E1786-D1FC-4C92-BF38-C4A75E37F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>
            <a:extLst>
              <a:ext uri="{FF2B5EF4-FFF2-40B4-BE49-F238E27FC236}">
                <a16:creationId xmlns:a16="http://schemas.microsoft.com/office/drawing/2014/main" id="{EE8D4409-D6C6-4A3E-AF55-4CD59F1A4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E0468281-6C38-4AEA-A5DA-53BE2D099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23E659-8B88-45EE-9A2F-69B26DF88B16}" type="slidenum">
              <a:rPr lang="vi-VN" altLang="vi-VN"/>
              <a:pPr/>
              <a:t>70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92E8A4C-17D7-4202-8DFF-D13C1218CA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FCD55EAD-9DBA-4E49-98F4-30344CF494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 Trang 125 và 126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149092B-9DE1-4C01-9A31-C1977C971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009A00-9975-4D35-BE49-204CF4B560CC}" type="slidenum">
              <a:rPr lang="en-US" altLang="vi-VN"/>
              <a:pPr/>
              <a:t>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CDC2C0C0-12DC-4978-836B-93A3FFBE2F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9A09BC0E-0FC1-4E2A-A25F-B153C82B4A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 Xem thêm trang 129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B9D0A34A-AB41-4BC5-8F20-523E915EC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A694CB-998A-4602-A7DC-2B1015488E31}" type="slidenum">
              <a:rPr lang="en-US" altLang="vi-VN"/>
              <a:pPr/>
              <a:t>9</a:t>
            </a:fld>
            <a:endParaRPr lang="en-US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E4A7F2-398E-47F4-8382-E599710EA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D0E755-680C-4132-A5EF-BEB34A1B6B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F555E4-0F15-4548-A694-AF1D8C4BA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8F198C-C317-44ED-8E3F-A8EF92517DE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8543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C57474-69C4-4E43-A444-84C7736D4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D09D32-1A11-43B5-B0CF-DD3BBA558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07C770-E3E1-4055-864B-B5F70AAE4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125DB8-CC29-4A02-B3FB-66ED3FBD6AC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759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902481-D13C-4423-9CCC-909A85FFF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1B336D-78BE-465E-8AE9-4F383658CD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770A5-D5AD-4DF2-BCDC-FF7490956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252DB9-74C6-4D19-8CE6-E6B876DB067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307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2ABE93-980F-4C98-A501-32E610797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421FBC-E299-49EB-94AD-CD16212168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A7D200-07B9-465E-B6DE-E5559F29B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65F03A-7940-4409-86C4-3C2193B9F30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723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319268-16DB-4880-B43D-56AEC699F4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15ABFF-7B2C-4E5B-96F8-9BB4A62EBD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DC6618-7C77-48C7-87E6-2CA01595A6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00B5C3-219C-4CCF-9898-300FF17A783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814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>
            <a:extLst>
              <a:ext uri="{FF2B5EF4-FFF2-40B4-BE49-F238E27FC236}">
                <a16:creationId xmlns:a16="http://schemas.microsoft.com/office/drawing/2014/main" id="{EC29BD88-14C0-4F74-81B2-9B91B3C66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C830CAAA-88B9-41AF-B4CD-97E11BACD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>
            <a:extLst>
              <a:ext uri="{FF2B5EF4-FFF2-40B4-BE49-F238E27FC236}">
                <a16:creationId xmlns:a16="http://schemas.microsoft.com/office/drawing/2014/main" id="{E2C09598-2139-48C8-84EA-1B61E684F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6ECC6B-0F08-4F05-AB30-8149B59382C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3773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5113E4-EE80-4645-9C68-6ADD4C7545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865640-F063-43C5-A607-30F5FF5A9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E0CF77-9B85-4454-B014-74B68466A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106B98-228D-443F-9565-78C7830A154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2495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9FA28D-AE84-4024-8174-EC95E6E9B4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3027F2-FEDA-4D29-BA02-A6D5FC1FF9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18BCC1-8A04-4684-B893-D95BD93AE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18598-338D-41CD-A51A-38CA16C9369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0172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AF583C-13D0-42D5-91AD-54702F5C7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59B3F2-55CA-43A1-85A3-3CFB89EDF7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B86BD9-6CEC-4F99-B898-6D3A93B5B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DCA6B7-BCA1-44E0-BA53-85FEBBEDEC2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44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2">
            <a:extLst>
              <a:ext uri="{FF2B5EF4-FFF2-40B4-BE49-F238E27FC236}">
                <a16:creationId xmlns:a16="http://schemas.microsoft.com/office/drawing/2014/main" id="{61734CD5-5BF4-4ED6-91A6-C881E1CB48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D0C9F2AE-F0C9-48BC-A6E4-78D025369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>
            <a:extLst>
              <a:ext uri="{FF2B5EF4-FFF2-40B4-BE49-F238E27FC236}">
                <a16:creationId xmlns:a16="http://schemas.microsoft.com/office/drawing/2014/main" id="{33BE844E-8EFC-47FE-8344-DDD791DCE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AFCBE6-0C26-49A6-9DFD-E5C4CA36EAE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971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2">
            <a:extLst>
              <a:ext uri="{FF2B5EF4-FFF2-40B4-BE49-F238E27FC236}">
                <a16:creationId xmlns:a16="http://schemas.microsoft.com/office/drawing/2014/main" id="{D37AB87D-2ABB-45CA-83A1-07F8081A0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3C63A1DA-CD3B-42A3-954C-3DDC1D7CC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>
            <a:extLst>
              <a:ext uri="{FF2B5EF4-FFF2-40B4-BE49-F238E27FC236}">
                <a16:creationId xmlns:a16="http://schemas.microsoft.com/office/drawing/2014/main" id="{CA587613-8942-4725-BFFD-3C3140F81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D2FF3B-729E-493B-AE1F-CAAAC2F37EE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209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CEAEBE73-9F53-442F-A1D3-F27E00585D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3038" y="31750"/>
            <a:ext cx="8797925" cy="730250"/>
            <a:chOff x="142875" y="30480"/>
            <a:chExt cx="8797290" cy="730250"/>
          </a:xfrm>
        </p:grpSpPr>
        <p:pic>
          <p:nvPicPr>
            <p:cNvPr id="1027" name="Picture 8">
              <a:extLst>
                <a:ext uri="{FF2B5EF4-FFF2-40B4-BE49-F238E27FC236}">
                  <a16:creationId xmlns:a16="http://schemas.microsoft.com/office/drawing/2014/main" id="{4278A4B3-C66F-464C-AB4A-41B14509105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41592"/>
              <a:ext cx="1217613" cy="719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28" name="Group 10">
              <a:extLst>
                <a:ext uri="{FF2B5EF4-FFF2-40B4-BE49-F238E27FC236}">
                  <a16:creationId xmlns:a16="http://schemas.microsoft.com/office/drawing/2014/main" id="{4BF85CA5-61C3-46B5-B559-B244831103D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8440" y="30480"/>
              <a:ext cx="7451725" cy="720725"/>
              <a:chOff x="1770400" y="1008617"/>
              <a:chExt cx="7221200" cy="897558"/>
            </a:xfrm>
          </p:grpSpPr>
          <p:grpSp>
            <p:nvGrpSpPr>
              <p:cNvPr id="1029" name="Group 11">
                <a:extLst>
                  <a:ext uri="{FF2B5EF4-FFF2-40B4-BE49-F238E27FC236}">
                    <a16:creationId xmlns:a16="http://schemas.microsoft.com/office/drawing/2014/main" id="{E416FAE2-6725-4A04-AB8D-F1B13C0D289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770400" y="1008617"/>
                <a:ext cx="7221200" cy="897558"/>
                <a:chOff x="1770400" y="1523999"/>
                <a:chExt cx="7221200" cy="897558"/>
              </a:xfrm>
            </p:grpSpPr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A62F1AE2-FFB1-4207-AA78-A543E764560A}"/>
                    </a:ext>
                  </a:extLst>
                </p:cNvPr>
                <p:cNvSpPr/>
                <p:nvPr userDrawn="1"/>
              </p:nvSpPr>
              <p:spPr>
                <a:xfrm>
                  <a:off x="1770921" y="1523999"/>
                  <a:ext cx="7220679" cy="897558"/>
                </a:xfrm>
                <a:prstGeom prst="roundRect">
                  <a:avLst>
                    <a:gd name="adj" fmla="val 10000"/>
                  </a:avLst>
                </a:prstGeom>
                <a:blipFill rotWithShape="0">
                  <a:blip r:embed="rId14"/>
                  <a:tile tx="0" ty="0" sx="100000" sy="100000" flip="none" algn="tl"/>
                </a:blipFill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Rounded Rectangle 4">
                  <a:extLst>
                    <a:ext uri="{FF2B5EF4-FFF2-40B4-BE49-F238E27FC236}">
                      <a16:creationId xmlns:a16="http://schemas.microsoft.com/office/drawing/2014/main" id="{D69F916D-59CC-4B70-A575-F4DDD11055BA}"/>
                    </a:ext>
                  </a:extLst>
                </p:cNvPr>
                <p:cNvSpPr/>
                <p:nvPr userDrawn="1"/>
              </p:nvSpPr>
              <p:spPr>
                <a:xfrm>
                  <a:off x="1972435" y="1553655"/>
                  <a:ext cx="5199381" cy="84022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5570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vi-VN" sz="2600" dirty="0">
                    <a:solidFill>
                      <a:schemeClr val="tx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033" name="WordArt 15">
                  <a:extLst>
                    <a:ext uri="{FF2B5EF4-FFF2-40B4-BE49-F238E27FC236}">
                      <a16:creationId xmlns:a16="http://schemas.microsoft.com/office/drawing/2014/main" id="{FC4C7F32-DA62-4087-8F55-1A612BE510FB}"/>
                    </a:ext>
                  </a:extLst>
                </p:cNvPr>
                <p:cNvSpPr>
                  <a:spLocks noChangeArrowheads="1" noChangeShapeType="1" noTextEdit="1"/>
                </p:cNvSpPr>
                <p:nvPr userDrawn="1"/>
              </p:nvSpPr>
              <p:spPr bwMode="auto">
                <a:xfrm>
                  <a:off x="2098228" y="1573433"/>
                  <a:ext cx="6565115" cy="3853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vi-VN" sz="3600" b="1" kern="10" spc="720">
                      <a:ln w="31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TRƯỜNG ĐẠI HỌC TÔN ĐỨC THẮNG</a:t>
                  </a:r>
                  <a:endParaRPr lang="en-US" sz="3600" b="1" kern="10" spc="72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030" name="WordArt 15">
                <a:extLst>
                  <a:ext uri="{FF2B5EF4-FFF2-40B4-BE49-F238E27FC236}">
                    <a16:creationId xmlns:a16="http://schemas.microsoft.com/office/drawing/2014/main" id="{2D0BFD85-BBDC-423B-BB5A-CE823DFE2C0A}"/>
                  </a:ext>
                </a:extLst>
              </p:cNvPr>
              <p:cNvSpPr>
                <a:spLocks noChangeArrowheads="1" noChangeShapeType="1" noTextEdit="1"/>
              </p:cNvSpPr>
              <p:nvPr userDrawn="1"/>
            </p:nvSpPr>
            <p:spPr bwMode="auto">
              <a:xfrm>
                <a:off x="1833771" y="1507193"/>
                <a:ext cx="7091602" cy="361070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200" b="1" kern="1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 TÂM GIÁO DỤC QUỐC PHÒNG VÀ AN NINH</a:t>
                </a: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85251607-A429-4D89-8E61-A57949BAF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31888"/>
            <a:ext cx="601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800" b="1"/>
              <a:t>Dân quân tự vệ là lực lượng:</a:t>
            </a:r>
          </a:p>
        </p:txBody>
      </p:sp>
      <p:sp>
        <p:nvSpPr>
          <p:cNvPr id="14339" name="AutoShape 5">
            <a:extLst>
              <a:ext uri="{FF2B5EF4-FFF2-40B4-BE49-F238E27FC236}">
                <a16:creationId xmlns:a16="http://schemas.microsoft.com/office/drawing/2014/main" id="{4445CAC8-AE56-4F15-959F-6FBAA2AB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/>
              <a:t>A. Vũ trang quần chúng </a:t>
            </a:r>
          </a:p>
          <a:p>
            <a:pPr algn="ctr" eaLnBrk="1" hangingPunct="1"/>
            <a:r>
              <a:rPr lang="en-US" altLang="vi-VN" sz="2600"/>
              <a:t>không thoát ly sản xuất, </a:t>
            </a:r>
          </a:p>
          <a:p>
            <a:pPr algn="ctr" eaLnBrk="1" hangingPunct="1"/>
            <a:r>
              <a:rPr lang="en-US" altLang="vi-VN" sz="2600"/>
              <a:t>công tác</a:t>
            </a:r>
            <a:endParaRPr lang="en-US" altLang="vi-VN" sz="2600" b="1"/>
          </a:p>
        </p:txBody>
      </p:sp>
      <p:sp>
        <p:nvSpPr>
          <p:cNvPr id="14340" name="AutoShape 13">
            <a:extLst>
              <a:ext uri="{FF2B5EF4-FFF2-40B4-BE49-F238E27FC236}">
                <a16:creationId xmlns:a16="http://schemas.microsoft.com/office/drawing/2014/main" id="{B892E899-9A25-46D1-AA97-A96EF157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214813" cy="11430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600"/>
              <a:t>B. Nhân dân được</a:t>
            </a:r>
          </a:p>
          <a:p>
            <a:pPr algn="ctr"/>
            <a:r>
              <a:rPr lang="en-US" altLang="vi-VN" sz="2600"/>
              <a:t>vũ trang sẵn sàng</a:t>
            </a:r>
          </a:p>
          <a:p>
            <a:pPr algn="ctr"/>
            <a:r>
              <a:rPr lang="en-US" altLang="vi-VN" sz="2600"/>
              <a:t>chiến đấu</a:t>
            </a: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AutoShape 13">
            <a:extLst>
              <a:ext uri="{FF2B5EF4-FFF2-40B4-BE49-F238E27FC236}">
                <a16:creationId xmlns:a16="http://schemas.microsoft.com/office/drawing/2014/main" id="{5C353CDE-A628-4253-85BC-76AC4B09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vi-VN" sz="2600"/>
              <a:t>Xung kích bảo vệ và</a:t>
            </a:r>
          </a:p>
          <a:p>
            <a:pPr algn="ctr"/>
            <a:r>
              <a:rPr lang="en-US" altLang="vi-VN" sz="2600"/>
              <a:t>duy trì sản xuất, công tác</a:t>
            </a: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2" name="AutoShape 13">
            <a:extLst>
              <a:ext uri="{FF2B5EF4-FFF2-40B4-BE49-F238E27FC236}">
                <a16:creationId xmlns:a16="http://schemas.microsoft.com/office/drawing/2014/main" id="{15F8B6B4-3ECD-4F19-B689-3E161A232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altLang="vi-VN" sz="2600"/>
              <a:t>Vũ trang nòng cốt bảo</a:t>
            </a:r>
          </a:p>
          <a:p>
            <a:pPr algn="ctr"/>
            <a:r>
              <a:rPr lang="en-US" altLang="vi-VN" sz="2600"/>
              <a:t>vệ kinh tế và văn hóa</a:t>
            </a: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112D38-D6BB-429C-96D3-ACF13EBA45C7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B6E5C661-9023-4939-8B54-FB1657EC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173163"/>
            <a:ext cx="762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/>
              <a:t>Nói đến vị trí vai trò, thì DQTV là lực lượng:</a:t>
            </a:r>
            <a:endParaRPr lang="vi-VN" altLang="en-US" sz="2800" b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1CAAD0DA-48E8-44BA-BA11-5F5A45D89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7975"/>
            <a:ext cx="4191000" cy="136842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</a:rPr>
              <a:t>D. </a:t>
            </a:r>
            <a:r>
              <a:rPr lang="en-US" sz="2200" dirty="0" err="1">
                <a:solidFill>
                  <a:schemeClr val="tx1"/>
                </a:solidFill>
              </a:rPr>
              <a:t>Lực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lượng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nòng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cốt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solidFill>
                  <a:schemeClr val="tx1"/>
                </a:solidFill>
              </a:rPr>
              <a:t>trong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phong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trào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toàn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dân</a:t>
            </a:r>
            <a:endParaRPr lang="en-US" sz="2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200" dirty="0" err="1">
                <a:solidFill>
                  <a:schemeClr val="tx1"/>
                </a:solidFill>
              </a:rPr>
              <a:t>đánh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giặc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trong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chiến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solidFill>
                  <a:schemeClr val="tx1"/>
                </a:solidFill>
              </a:rPr>
              <a:t>tranh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bảo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vệ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Tổ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quốc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5ABA0C7C-B6D3-4A80-9FBB-89DC5302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7975"/>
            <a:ext cx="4191000" cy="136842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</a:rPr>
              <a:t>C. </a:t>
            </a:r>
            <a:r>
              <a:rPr lang="en-US" sz="2200" dirty="0" err="1">
                <a:solidFill>
                  <a:schemeClr val="tx1"/>
                </a:solidFill>
              </a:rPr>
              <a:t>Nòng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cốt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trong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phong</a:t>
            </a:r>
            <a:endParaRPr lang="en-US" sz="2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trào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lao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động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khắc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phục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hậu</a:t>
            </a:r>
            <a:endParaRPr lang="en-US" sz="2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quả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thiên</a:t>
            </a:r>
            <a:r>
              <a:rPr lang="en-US" sz="2200" dirty="0">
                <a:solidFill>
                  <a:schemeClr val="tx1"/>
                </a:solidFill>
              </a:rPr>
              <a:t> tai, </a:t>
            </a:r>
            <a:r>
              <a:rPr lang="en-US" sz="2200" dirty="0" err="1">
                <a:solidFill>
                  <a:schemeClr val="tx1"/>
                </a:solidFill>
              </a:rPr>
              <a:t>bảo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vệ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solidFill>
                  <a:schemeClr val="tx1"/>
                </a:solidFill>
              </a:rPr>
              <a:t>địa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phương</a:t>
            </a:r>
            <a:endParaRPr lang="vi-VN" sz="2200" b="1" dirty="0">
              <a:solidFill>
                <a:schemeClr val="tx1"/>
              </a:solidFill>
            </a:endParaRP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1501127B-2936-44EA-950D-F67C6D36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6842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</a:rPr>
              <a:t>B. </a:t>
            </a:r>
            <a:r>
              <a:rPr lang="en-US" sz="2200" dirty="0" err="1">
                <a:solidFill>
                  <a:schemeClr val="tx1"/>
                </a:solidFill>
              </a:rPr>
              <a:t>Lực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lượng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xung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kích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solidFill>
                  <a:schemeClr val="tx1"/>
                </a:solidFill>
              </a:rPr>
              <a:t>trong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bảo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vệ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sản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xuất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</a:p>
          <a:p>
            <a:pPr algn="ctr">
              <a:defRPr/>
            </a:pPr>
            <a:r>
              <a:rPr lang="en-US" sz="2200" dirty="0" err="1">
                <a:solidFill>
                  <a:schemeClr val="tx1"/>
                </a:solidFill>
              </a:rPr>
              <a:t>phòng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chống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khắc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phục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solidFill>
                  <a:schemeClr val="tx1"/>
                </a:solidFill>
              </a:rPr>
              <a:t>hậu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quả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thiên</a:t>
            </a:r>
            <a:r>
              <a:rPr lang="en-US" sz="2200" dirty="0">
                <a:solidFill>
                  <a:schemeClr val="tx1"/>
                </a:solidFill>
              </a:rPr>
              <a:t> tai</a:t>
            </a:r>
            <a:endParaRPr lang="vi-VN" sz="2200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245A902F-C011-4EFE-8232-801551B9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6842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</a:rPr>
              <a:t>A. </a:t>
            </a:r>
            <a:r>
              <a:rPr lang="en-US" sz="2200" dirty="0" err="1">
                <a:solidFill>
                  <a:schemeClr val="tx1"/>
                </a:solidFill>
              </a:rPr>
              <a:t>Xung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kích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trong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phong</a:t>
            </a:r>
            <a:endParaRPr lang="en-US" sz="2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trào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chiến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đấu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phục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vụ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solidFill>
                  <a:schemeClr val="tx1"/>
                </a:solidFill>
              </a:rPr>
              <a:t>chiến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đấu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và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bảo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vệ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solidFill>
                  <a:schemeClr val="tx1"/>
                </a:solidFill>
              </a:rPr>
              <a:t>nhân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dân</a:t>
            </a:r>
            <a:endParaRPr lang="vi-VN" sz="22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B39E0F-3DAB-4774-8E76-73C73E4316F3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>
            <a:extLst>
              <a:ext uri="{FF2B5EF4-FFF2-40B4-BE49-F238E27FC236}">
                <a16:creationId xmlns:a16="http://schemas.microsoft.com/office/drawing/2014/main" id="{F8A33BA0-8F63-4F48-8DC8-20A442FF8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941388"/>
            <a:ext cx="725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/>
              <a:t>Thực hiện nhiệm vụ xây dựng</a:t>
            </a:r>
          </a:p>
          <a:p>
            <a:pPr algn="ctr"/>
            <a:r>
              <a:rPr lang="en-US" altLang="en-US" sz="2800" b="1"/>
              <a:t>LLDQTV hiện nay, chúng ta phải:</a:t>
            </a:r>
          </a:p>
        </p:txBody>
      </p:sp>
      <p:sp>
        <p:nvSpPr>
          <p:cNvPr id="34819" name="AutoShape 5">
            <a:extLst>
              <a:ext uri="{FF2B5EF4-FFF2-40B4-BE49-F238E27FC236}">
                <a16:creationId xmlns:a16="http://schemas.microsoft.com/office/drawing/2014/main" id="{4C49A39F-DC13-402C-9A37-A40DA641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/>
              <a:t>B. </a:t>
            </a:r>
            <a:r>
              <a:rPr lang="en-US" altLang="vi-VN" sz="2800"/>
              <a:t>Coi trọng chất</a:t>
            </a:r>
          </a:p>
          <a:p>
            <a:pPr algn="ctr"/>
            <a:r>
              <a:rPr lang="en-US" altLang="vi-VN" sz="2800"/>
              <a:t>lượng là chính</a:t>
            </a:r>
            <a:endParaRPr lang="en-US" altLang="en-US" sz="2800"/>
          </a:p>
        </p:txBody>
      </p:sp>
      <p:sp>
        <p:nvSpPr>
          <p:cNvPr id="34820" name="AutoShape 9">
            <a:extLst>
              <a:ext uri="{FF2B5EF4-FFF2-40B4-BE49-F238E27FC236}">
                <a16:creationId xmlns:a16="http://schemas.microsoft.com/office/drawing/2014/main" id="{CE4DEABC-19E2-476F-AC22-9EA28651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4141788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/>
              <a:t>D. </a:t>
            </a:r>
            <a:r>
              <a:rPr lang="en-US" altLang="vi-VN" sz="3000"/>
              <a:t>Xây dựng toàn diện</a:t>
            </a:r>
            <a:r>
              <a:rPr lang="en-US" altLang="en-US" sz="3000"/>
              <a:t> </a:t>
            </a:r>
          </a:p>
        </p:txBody>
      </p:sp>
      <p:sp>
        <p:nvSpPr>
          <p:cNvPr id="34821" name="AutoShape 9">
            <a:extLst>
              <a:ext uri="{FF2B5EF4-FFF2-40B4-BE49-F238E27FC236}">
                <a16:creationId xmlns:a16="http://schemas.microsoft.com/office/drawing/2014/main" id="{7BCCAE7D-ADDD-4B1A-A7F2-AB585BBC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/>
              <a:t>C. </a:t>
            </a:r>
            <a:r>
              <a:rPr lang="en-US" altLang="vi-VN" sz="2800"/>
              <a:t>Tăng cường sức</a:t>
            </a:r>
          </a:p>
          <a:p>
            <a:pPr algn="ctr"/>
            <a:r>
              <a:rPr lang="en-US" altLang="vi-VN" sz="2800"/>
              <a:t>mạnh chiến đấu</a:t>
            </a:r>
            <a:endParaRPr lang="vi-VN" altLang="vi-VN" sz="2800"/>
          </a:p>
        </p:txBody>
      </p:sp>
      <p:sp>
        <p:nvSpPr>
          <p:cNvPr id="34822" name="AutoShape 9">
            <a:extLst>
              <a:ext uri="{FF2B5EF4-FFF2-40B4-BE49-F238E27FC236}">
                <a16:creationId xmlns:a16="http://schemas.microsoft.com/office/drawing/2014/main" id="{56F16057-D54A-442B-92F2-17345B672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/>
          </a:p>
          <a:p>
            <a:pPr algn="ctr"/>
            <a:r>
              <a:rPr lang="en-US" altLang="vi-VN" sz="2800"/>
              <a:t>A. Chú trọng chất</a:t>
            </a:r>
          </a:p>
          <a:p>
            <a:pPr algn="ctr"/>
            <a:r>
              <a:rPr lang="en-US" altLang="vi-VN" sz="2800"/>
              <a:t>lượng chính trị</a:t>
            </a:r>
            <a:endParaRPr lang="vi-VN" altLang="vi-VN" sz="2800"/>
          </a:p>
          <a:p>
            <a:pPr algn="ctr" eaLnBrk="1" hangingPunct="1"/>
            <a:r>
              <a:rPr lang="en-US" altLang="en-US" sz="280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6C573E-18AF-4DCC-B53D-377B5CAC98F6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A4191F85-1D59-4FAC-9DED-026A359C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912813"/>
            <a:ext cx="6477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/>
              <a:t>Quân nhân DBĐV</a:t>
            </a:r>
          </a:p>
          <a:p>
            <a:pPr algn="ctr"/>
            <a:r>
              <a:rPr lang="en-US" altLang="en-US" sz="3000"/>
              <a:t>được đăng ký, quản lý tại:</a:t>
            </a:r>
            <a:endParaRPr lang="vi-VN" altLang="en-US" sz="3000" b="1"/>
          </a:p>
        </p:txBody>
      </p:sp>
      <p:sp>
        <p:nvSpPr>
          <p:cNvPr id="36867" name="AutoShape 5">
            <a:extLst>
              <a:ext uri="{FF2B5EF4-FFF2-40B4-BE49-F238E27FC236}">
                <a16:creationId xmlns:a16="http://schemas.microsoft.com/office/drawing/2014/main" id="{0B541D71-A413-4698-BC5A-B37907BB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2286000"/>
            <a:ext cx="418147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3000"/>
              <a:t>B.  Nơi cư trú</a:t>
            </a:r>
            <a:endParaRPr lang="vi-VN" altLang="vi-VN" sz="3000"/>
          </a:p>
        </p:txBody>
      </p:sp>
      <p:sp>
        <p:nvSpPr>
          <p:cNvPr id="36868" name="AutoShape 10">
            <a:extLst>
              <a:ext uri="{FF2B5EF4-FFF2-40B4-BE49-F238E27FC236}">
                <a16:creationId xmlns:a16="http://schemas.microsoft.com/office/drawing/2014/main" id="{D4422642-09BB-4775-8945-93B34E82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4114800"/>
            <a:ext cx="418147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000"/>
          </a:p>
          <a:p>
            <a:pPr algn="ctr"/>
            <a:r>
              <a:rPr lang="en-US" altLang="vi-VN" sz="3000"/>
              <a:t>D. Nơi tập trung</a:t>
            </a:r>
          </a:p>
          <a:p>
            <a:pPr algn="ctr"/>
            <a:r>
              <a:rPr lang="en-US" altLang="vi-VN" sz="3000"/>
              <a:t>động viên</a:t>
            </a:r>
            <a:endParaRPr lang="vi-VN" altLang="vi-VN" sz="3000"/>
          </a:p>
          <a:p>
            <a:pPr algn="ctr" eaLnBrk="1" hangingPunct="1"/>
            <a:r>
              <a:rPr lang="en-US" altLang="en-US" sz="3000"/>
              <a:t> </a:t>
            </a:r>
          </a:p>
        </p:txBody>
      </p:sp>
      <p:sp>
        <p:nvSpPr>
          <p:cNvPr id="36869" name="AutoShape 10">
            <a:extLst>
              <a:ext uri="{FF2B5EF4-FFF2-40B4-BE49-F238E27FC236}">
                <a16:creationId xmlns:a16="http://schemas.microsoft.com/office/drawing/2014/main" id="{C04D7A61-3CBF-49AC-8134-87C17F796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114800"/>
            <a:ext cx="418465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000"/>
          </a:p>
          <a:p>
            <a:pPr algn="ctr"/>
            <a:r>
              <a:rPr lang="en-US" altLang="vi-VN" sz="3000"/>
              <a:t>C. Đơn vị DBĐV</a:t>
            </a:r>
            <a:endParaRPr lang="vi-VN" altLang="vi-VN" sz="3000"/>
          </a:p>
          <a:p>
            <a:pPr algn="ctr" eaLnBrk="1" hangingPunct="1"/>
            <a:r>
              <a:rPr lang="en-US" altLang="en-US" sz="3000"/>
              <a:t> </a:t>
            </a:r>
          </a:p>
        </p:txBody>
      </p:sp>
      <p:sp>
        <p:nvSpPr>
          <p:cNvPr id="36870" name="AutoShape 10">
            <a:extLst>
              <a:ext uri="{FF2B5EF4-FFF2-40B4-BE49-F238E27FC236}">
                <a16:creationId xmlns:a16="http://schemas.microsoft.com/office/drawing/2014/main" id="{C02A1155-3746-4263-8A45-077C9477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8147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000"/>
          </a:p>
          <a:p>
            <a:pPr algn="ctr"/>
            <a:r>
              <a:rPr lang="vi-VN" altLang="vi-VN" sz="3000"/>
              <a:t>A. </a:t>
            </a:r>
            <a:r>
              <a:rPr lang="en-US" altLang="vi-VN" sz="3000"/>
              <a:t>Nơi công tác</a:t>
            </a:r>
            <a:endParaRPr lang="vi-VN" altLang="vi-VN" sz="3000"/>
          </a:p>
          <a:p>
            <a:pPr algn="ctr" eaLnBrk="1" hangingPunct="1"/>
            <a:endParaRPr lang="en-US" altLang="en-US" sz="30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B7A933-28A6-4FB9-A7F2-E96022A3DA1A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>
            <a:extLst>
              <a:ext uri="{FF2B5EF4-FFF2-40B4-BE49-F238E27FC236}">
                <a16:creationId xmlns:a16="http://schemas.microsoft.com/office/drawing/2014/main" id="{722BAF40-6F6F-4326-8057-9AE903FB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1108075"/>
            <a:ext cx="6800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000" b="1"/>
              <a:t>Đối tượng tạo nguồn sỹ quan dự bị: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1C11CE3-C3C9-4A71-A37C-40EEE648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114800"/>
            <a:ext cx="42037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30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3000" dirty="0">
                <a:solidFill>
                  <a:schemeClr val="tx1"/>
                </a:solidFill>
              </a:rPr>
              <a:t>C. </a:t>
            </a:r>
            <a:r>
              <a:rPr lang="en-US" sz="3000" dirty="0" err="1">
                <a:solidFill>
                  <a:schemeClr val="tx1"/>
                </a:solidFill>
              </a:rPr>
              <a:t>Sỹ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quan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xuất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ngũ</a:t>
            </a:r>
            <a:endParaRPr lang="en-US" sz="3000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47F0BE9E-0357-4C6D-AA3B-FB47F72DA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2286000"/>
            <a:ext cx="41656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3000" dirty="0">
                <a:solidFill>
                  <a:schemeClr val="tx1"/>
                </a:solidFill>
              </a:rPr>
              <a:t>B. </a:t>
            </a:r>
            <a:r>
              <a:rPr lang="en-US" sz="3000" dirty="0" err="1">
                <a:solidFill>
                  <a:schemeClr val="tx1"/>
                </a:solidFill>
              </a:rPr>
              <a:t>Binh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sỹ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xuất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ngũ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540651BA-985D-4302-A262-50396716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286000"/>
            <a:ext cx="42037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000" dirty="0">
                <a:solidFill>
                  <a:schemeClr val="tx1"/>
                </a:solidFill>
              </a:rPr>
              <a:t>A. Thanh </a:t>
            </a:r>
            <a:r>
              <a:rPr lang="en-US" sz="3000" err="1">
                <a:solidFill>
                  <a:schemeClr val="tx1"/>
                </a:solidFill>
              </a:rPr>
              <a:t>niên</a:t>
            </a:r>
            <a:r>
              <a:rPr lang="en-US" sz="3000">
                <a:solidFill>
                  <a:schemeClr val="tx1"/>
                </a:solidFill>
              </a:rPr>
              <a:t> chuẩn</a:t>
            </a:r>
          </a:p>
          <a:p>
            <a:pPr algn="ctr">
              <a:defRPr/>
            </a:pPr>
            <a:r>
              <a:rPr lang="en-US" sz="3000">
                <a:solidFill>
                  <a:schemeClr val="tx1"/>
                </a:solidFill>
              </a:rPr>
              <a:t>bị nhập </a:t>
            </a:r>
            <a:r>
              <a:rPr lang="en-US" sz="3000" dirty="0" err="1">
                <a:solidFill>
                  <a:schemeClr val="tx1"/>
                </a:solidFill>
              </a:rPr>
              <a:t>ngũ</a:t>
            </a:r>
            <a:endParaRPr lang="vi-VN" sz="3000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5CA98296-72F5-453E-AF58-8804429D6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4114800"/>
            <a:ext cx="41783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3000" dirty="0">
                <a:solidFill>
                  <a:schemeClr val="tx1"/>
                </a:solidFill>
              </a:rPr>
              <a:t>D. </a:t>
            </a:r>
            <a:r>
              <a:rPr lang="en-US" sz="3000" dirty="0" err="1">
                <a:solidFill>
                  <a:schemeClr val="tx1"/>
                </a:solidFill>
              </a:rPr>
              <a:t>Dân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quân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tự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vệ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3000" dirty="0" err="1">
                <a:solidFill>
                  <a:schemeClr val="tx1"/>
                </a:solidFill>
              </a:rPr>
              <a:t>thường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trực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endParaRPr 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E735F7-FAEC-42E6-89BC-EA0E04254B10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>
            <a:extLst>
              <a:ext uri="{FF2B5EF4-FFF2-40B4-BE49-F238E27FC236}">
                <a16:creationId xmlns:a16="http://schemas.microsoft.com/office/drawing/2014/main" id="{53915452-C8E0-4ADF-89AB-1D0F7D2F4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915988"/>
            <a:ext cx="7350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/>
              <a:t>Khi tổ chức LLDBĐV, sắp xếp quân nhân dự bị hạng một trước, nếu thiếu thì sắp xếp:</a:t>
            </a:r>
            <a:endParaRPr lang="vi-VN" altLang="en-US" sz="2800" b="1"/>
          </a:p>
        </p:txBody>
      </p:sp>
      <p:sp>
        <p:nvSpPr>
          <p:cNvPr id="40963" name="AutoShape 5">
            <a:extLst>
              <a:ext uri="{FF2B5EF4-FFF2-40B4-BE49-F238E27FC236}">
                <a16:creationId xmlns:a16="http://schemas.microsoft.com/office/drawing/2014/main" id="{B2DF01EC-3F6B-41C8-AA0E-CA8DD63B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800"/>
              <a:t>A. Quân nhân dự bị</a:t>
            </a:r>
          </a:p>
          <a:p>
            <a:pPr algn="ctr"/>
            <a:r>
              <a:rPr lang="en-US" altLang="vi-VN" sz="2800"/>
              <a:t>hạng hai</a:t>
            </a:r>
            <a:endParaRPr lang="vi-VN" altLang="vi-VN" sz="2800" b="1"/>
          </a:p>
        </p:txBody>
      </p:sp>
      <p:sp>
        <p:nvSpPr>
          <p:cNvPr id="40964" name="AutoShape 13">
            <a:extLst>
              <a:ext uri="{FF2B5EF4-FFF2-40B4-BE49-F238E27FC236}">
                <a16:creationId xmlns:a16="http://schemas.microsoft.com/office/drawing/2014/main" id="{F84026E2-4F3B-4F8E-8660-04D07F05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114800"/>
            <a:ext cx="41529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/>
              <a:t> D. Dân quân tự vệ</a:t>
            </a:r>
          </a:p>
          <a:p>
            <a:pPr algn="ctr" eaLnBrk="1" hangingPunct="1"/>
            <a:r>
              <a:rPr lang="en-US" altLang="vi-VN" sz="2800"/>
              <a:t>cơ động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5" name="AutoShape 13">
            <a:extLst>
              <a:ext uri="{FF2B5EF4-FFF2-40B4-BE49-F238E27FC236}">
                <a16:creationId xmlns:a16="http://schemas.microsoft.com/office/drawing/2014/main" id="{DF84A993-FA33-47C8-82FF-A1308C42B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/>
              <a:t> C. Quân nhân dự bị</a:t>
            </a:r>
          </a:p>
          <a:p>
            <a:pPr algn="ctr" eaLnBrk="1" hangingPunct="1"/>
            <a:r>
              <a:rPr lang="en-US" altLang="vi-VN" sz="2800"/>
              <a:t>hạng ba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AutoShape 13">
            <a:extLst>
              <a:ext uri="{FF2B5EF4-FFF2-40B4-BE49-F238E27FC236}">
                <a16:creationId xmlns:a16="http://schemas.microsoft.com/office/drawing/2014/main" id="{F4880645-B44C-484E-9994-10686715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2286000"/>
            <a:ext cx="41529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/>
              <a:t> B. Dân quân tự vệ</a:t>
            </a:r>
          </a:p>
          <a:p>
            <a:pPr algn="ctr" eaLnBrk="1" hangingPunct="1"/>
            <a:r>
              <a:rPr lang="en-US" altLang="vi-VN" sz="2800"/>
              <a:t>hạng một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A2A626-0C20-435A-A4F5-E0DB919C447E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>
            <a:extLst>
              <a:ext uri="{FF2B5EF4-FFF2-40B4-BE49-F238E27FC236}">
                <a16:creationId xmlns:a16="http://schemas.microsoft.com/office/drawing/2014/main" id="{419BE47B-CF13-415B-B934-197932EE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949325"/>
            <a:ext cx="7658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700"/>
              <a:t>Thực hiện nghiêm túc, đầy đủ các chế độ, chính sách của Đảng và NN đối với LLDBĐV là: </a:t>
            </a:r>
            <a:endParaRPr lang="vi-VN" altLang="en-US" sz="2700" b="1"/>
          </a:p>
        </p:txBody>
      </p:sp>
      <p:sp>
        <p:nvSpPr>
          <p:cNvPr id="43011" name="AutoShape 5">
            <a:extLst>
              <a:ext uri="{FF2B5EF4-FFF2-40B4-BE49-F238E27FC236}">
                <a16:creationId xmlns:a16="http://schemas.microsoft.com/office/drawing/2014/main" id="{D299ECAE-B33D-42D7-BBC4-F1B90705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3000"/>
              <a:t>C. Trách nhiệm </a:t>
            </a:r>
          </a:p>
          <a:p>
            <a:pPr algn="ctr"/>
            <a:r>
              <a:rPr lang="en-US" altLang="vi-VN" sz="3000"/>
              <a:t>của toàn xã hội</a:t>
            </a:r>
            <a:endParaRPr lang="vi-VN" altLang="vi-VN" sz="3000" b="1"/>
          </a:p>
        </p:txBody>
      </p:sp>
      <p:sp>
        <p:nvSpPr>
          <p:cNvPr id="43012" name="AutoShape 13">
            <a:extLst>
              <a:ext uri="{FF2B5EF4-FFF2-40B4-BE49-F238E27FC236}">
                <a16:creationId xmlns:a16="http://schemas.microsoft.com/office/drawing/2014/main" id="{C9E6C36E-6EA9-4030-9D1C-4D19CCC4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000"/>
              <a:t> B. Thực hiện</a:t>
            </a:r>
          </a:p>
          <a:p>
            <a:pPr algn="ctr" eaLnBrk="1" hangingPunct="1"/>
            <a:r>
              <a:rPr lang="en-US" altLang="vi-VN" sz="3000"/>
              <a:t>lợi ích xã hội</a:t>
            </a:r>
            <a:endParaRPr lang="en-US" altLang="en-US" sz="3000" b="1"/>
          </a:p>
        </p:txBody>
      </p:sp>
      <p:sp>
        <p:nvSpPr>
          <p:cNvPr id="43013" name="AutoShape 13">
            <a:extLst>
              <a:ext uri="{FF2B5EF4-FFF2-40B4-BE49-F238E27FC236}">
                <a16:creationId xmlns:a16="http://schemas.microsoft.com/office/drawing/2014/main" id="{031E48DF-8FF1-4430-903C-8E797FF26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000"/>
              <a:t> D. Trách nhiệm </a:t>
            </a:r>
          </a:p>
          <a:p>
            <a:pPr algn="ctr" eaLnBrk="1" hangingPunct="1"/>
            <a:r>
              <a:rPr lang="en-US" altLang="vi-VN" sz="3000"/>
              <a:t>của các địa phương</a:t>
            </a:r>
            <a:endParaRPr lang="en-US" altLang="en-US" sz="3000" b="1"/>
          </a:p>
        </p:txBody>
      </p:sp>
      <p:sp>
        <p:nvSpPr>
          <p:cNvPr id="43014" name="AutoShape 13">
            <a:extLst>
              <a:ext uri="{FF2B5EF4-FFF2-40B4-BE49-F238E27FC236}">
                <a16:creationId xmlns:a16="http://schemas.microsoft.com/office/drawing/2014/main" id="{C2CFBC4C-C02E-4C28-802E-BEC87E70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000"/>
              <a:t> A. Thực hiện </a:t>
            </a:r>
          </a:p>
          <a:p>
            <a:pPr algn="ctr" eaLnBrk="1" hangingPunct="1"/>
            <a:r>
              <a:rPr lang="en-US" altLang="vi-VN" sz="3000"/>
              <a:t>chính sách xã hội</a:t>
            </a:r>
            <a:endParaRPr lang="en-US" altLang="en-US" sz="30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D84CAC-82F7-4D4F-92B1-452B81F9BE56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>
            <a:extLst>
              <a:ext uri="{FF2B5EF4-FFF2-40B4-BE49-F238E27FC236}">
                <a16:creationId xmlns:a16="http://schemas.microsoft.com/office/drawing/2014/main" id="{A7ACCA1D-C1F9-464E-BA23-206647553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125538"/>
            <a:ext cx="6553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000" b="1"/>
              <a:t>Dân quân được tổ chức ở:</a:t>
            </a:r>
          </a:p>
        </p:txBody>
      </p:sp>
      <p:sp>
        <p:nvSpPr>
          <p:cNvPr id="45059" name="AutoShape 5">
            <a:extLst>
              <a:ext uri="{FF2B5EF4-FFF2-40B4-BE49-F238E27FC236}">
                <a16:creationId xmlns:a16="http://schemas.microsoft.com/office/drawing/2014/main" id="{A0A88FA6-4A0D-483C-9111-542986738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/>
              <a:t>B. Xã, phường, thị trấn</a:t>
            </a:r>
            <a:endParaRPr lang="en-US" altLang="vi-VN" sz="2600" b="1"/>
          </a:p>
        </p:txBody>
      </p:sp>
      <p:sp>
        <p:nvSpPr>
          <p:cNvPr id="45060" name="AutoShape 13">
            <a:extLst>
              <a:ext uri="{FF2B5EF4-FFF2-40B4-BE49-F238E27FC236}">
                <a16:creationId xmlns:a16="http://schemas.microsoft.com/office/drawing/2014/main" id="{003E6A69-8A7D-45E1-9F4D-43FFD027F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114800"/>
            <a:ext cx="4183062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/>
              <a:t> C. Xã, phường, cơ quan</a:t>
            </a:r>
          </a:p>
          <a:p>
            <a:pPr algn="ctr" eaLnBrk="1" hangingPunct="1"/>
            <a:r>
              <a:rPr lang="en-US" altLang="vi-VN" sz="2600"/>
              <a:t> nhà nước</a:t>
            </a: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1" name="AutoShape 13">
            <a:extLst>
              <a:ext uri="{FF2B5EF4-FFF2-40B4-BE49-F238E27FC236}">
                <a16:creationId xmlns:a16="http://schemas.microsoft.com/office/drawing/2014/main" id="{049DE52C-2926-4AAA-8F2B-081FC9B2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2286000"/>
            <a:ext cx="4183062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/>
              <a:t> A. Cơ quan, tổ chức </a:t>
            </a:r>
          </a:p>
          <a:p>
            <a:pPr algn="ctr" eaLnBrk="1" hangingPunct="1"/>
            <a:r>
              <a:rPr lang="en-US" altLang="vi-VN" sz="2600"/>
              <a:t>nhà nước</a:t>
            </a: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2" name="AutoShape 13">
            <a:extLst>
              <a:ext uri="{FF2B5EF4-FFF2-40B4-BE49-F238E27FC236}">
                <a16:creationId xmlns:a16="http://schemas.microsoft.com/office/drawing/2014/main" id="{EDEF9A9B-2AD5-4BAE-B0F4-80E82ACE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/>
              <a:t> D. Xã, Phường, đơn vị </a:t>
            </a:r>
          </a:p>
          <a:p>
            <a:pPr algn="ctr" eaLnBrk="1" hangingPunct="1"/>
            <a:r>
              <a:rPr lang="en-US" altLang="vi-VN" sz="2600"/>
              <a:t>sự nghiệp</a:t>
            </a: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CE8BCC-F049-43B8-A55C-6802CDE5B755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>
            <a:extLst>
              <a:ext uri="{FF2B5EF4-FFF2-40B4-BE49-F238E27FC236}">
                <a16:creationId xmlns:a16="http://schemas.microsoft.com/office/drawing/2014/main" id="{A74DF4E6-5676-40C5-8188-9BF9607D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143000"/>
            <a:ext cx="72596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000" b="1"/>
              <a:t>Xây dựng LLDBĐV là nhiệm vụ của:</a:t>
            </a:r>
          </a:p>
        </p:txBody>
      </p:sp>
      <p:sp>
        <p:nvSpPr>
          <p:cNvPr id="47107" name="AutoShape 5">
            <a:extLst>
              <a:ext uri="{FF2B5EF4-FFF2-40B4-BE49-F238E27FC236}">
                <a16:creationId xmlns:a16="http://schemas.microsoft.com/office/drawing/2014/main" id="{81133D87-4BC9-495F-9B3C-4AFEA8F3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C. Toàn Đảng, toàn quân,</a:t>
            </a:r>
          </a:p>
          <a:p>
            <a:pPr algn="ctr" eaLnBrk="1" hangingPunct="1"/>
            <a:r>
              <a:rPr lang="en-US" altLang="vi-VN" sz="2400"/>
              <a:t> toàn dân, của cả hệ thống</a:t>
            </a:r>
          </a:p>
          <a:p>
            <a:pPr algn="ctr" eaLnBrk="1" hangingPunct="1"/>
            <a:r>
              <a:rPr lang="en-US" altLang="vi-VN" sz="2400"/>
              <a:t> chính trị ở nước ta</a:t>
            </a:r>
            <a:endParaRPr lang="en-US" altLang="vi-VN" sz="2300" b="1"/>
          </a:p>
        </p:txBody>
      </p:sp>
      <p:sp>
        <p:nvSpPr>
          <p:cNvPr id="47108" name="AutoShape 13">
            <a:extLst>
              <a:ext uri="{FF2B5EF4-FFF2-40B4-BE49-F238E27FC236}">
                <a16:creationId xmlns:a16="http://schemas.microsoft.com/office/drawing/2014/main" id="{A8969DC3-AC0A-47AC-B3D1-95BA6B3A0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2297113"/>
            <a:ext cx="4191000" cy="1360487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A. Bộ Quốc phòng, các</a:t>
            </a:r>
          </a:p>
          <a:p>
            <a:pPr algn="ctr" eaLnBrk="1" hangingPunct="1"/>
            <a:r>
              <a:rPr lang="en-US" altLang="vi-VN" sz="2400"/>
              <a:t> quân khu và các địa phương,</a:t>
            </a:r>
          </a:p>
          <a:p>
            <a:pPr algn="ctr" eaLnBrk="1" hangingPunct="1"/>
            <a:r>
              <a:rPr lang="en-US" altLang="vi-VN" sz="2400"/>
              <a:t> các tổ chức quần chúng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9" name="AutoShape 13">
            <a:extLst>
              <a:ext uri="{FF2B5EF4-FFF2-40B4-BE49-F238E27FC236}">
                <a16:creationId xmlns:a16="http://schemas.microsoft.com/office/drawing/2014/main" id="{DB4103D6-ACB8-40EA-A6AA-15A6AEAB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97113"/>
            <a:ext cx="4191000" cy="1360487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B. Lãnh đạo, chính quyền</a:t>
            </a:r>
          </a:p>
          <a:p>
            <a:pPr algn="ctr"/>
            <a:r>
              <a:rPr lang="en-US" altLang="vi-VN" sz="2400"/>
              <a:t> địa phương, Bộ Quốc phòng,</a:t>
            </a:r>
          </a:p>
          <a:p>
            <a:pPr algn="ctr"/>
            <a:r>
              <a:rPr lang="en-US" altLang="vi-VN" sz="2400"/>
              <a:t> cả hệ thống chính trị</a:t>
            </a:r>
            <a:endParaRPr lang="vi-VN" altLang="vi-VN" sz="2400" b="1"/>
          </a:p>
        </p:txBody>
      </p:sp>
      <p:sp>
        <p:nvSpPr>
          <p:cNvPr id="47110" name="AutoShape 13">
            <a:extLst>
              <a:ext uri="{FF2B5EF4-FFF2-40B4-BE49-F238E27FC236}">
                <a16:creationId xmlns:a16="http://schemas.microsoft.com/office/drawing/2014/main" id="{CD9438CE-5117-4466-8386-1600F599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D. Bộ Quốc phòng, các </a:t>
            </a:r>
          </a:p>
          <a:p>
            <a:pPr algn="ctr" eaLnBrk="1" hangingPunct="1"/>
            <a:r>
              <a:rPr lang="en-US" altLang="vi-VN" sz="2400"/>
              <a:t>địa phương và toàn thể các</a:t>
            </a:r>
          </a:p>
          <a:p>
            <a:pPr algn="ctr" eaLnBrk="1" hangingPunct="1"/>
            <a:r>
              <a:rPr lang="en-US" altLang="vi-VN" sz="2400"/>
              <a:t> tổ chức xã hội ở nước ta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75D2AF-7474-492F-8887-DDF37DFB70CD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>
            <a:extLst>
              <a:ext uri="{FF2B5EF4-FFF2-40B4-BE49-F238E27FC236}">
                <a16:creationId xmlns:a16="http://schemas.microsoft.com/office/drawing/2014/main" id="{D1B9FA1B-9BDD-4717-B00C-B9679AFD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954088"/>
            <a:ext cx="718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/>
              <a:t>Độ tuổi của công dân Việt Nam</a:t>
            </a:r>
          </a:p>
          <a:p>
            <a:pPr algn="ctr"/>
            <a:r>
              <a:rPr lang="en-US" altLang="en-US" sz="3000" b="1"/>
              <a:t>tham gia LLDQTV là:</a:t>
            </a:r>
          </a:p>
        </p:txBody>
      </p:sp>
      <p:sp>
        <p:nvSpPr>
          <p:cNvPr id="49155" name="AutoShape 5">
            <a:extLst>
              <a:ext uri="{FF2B5EF4-FFF2-40B4-BE49-F238E27FC236}">
                <a16:creationId xmlns:a16="http://schemas.microsoft.com/office/drawing/2014/main" id="{09FBBF1E-DD9C-4688-B05F-729FEC2A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114800"/>
            <a:ext cx="416242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C. Nam từ đủ 18 tuổi đến </a:t>
            </a:r>
          </a:p>
          <a:p>
            <a:pPr algn="ctr" eaLnBrk="1" hangingPunct="1"/>
            <a:r>
              <a:rPr lang="en-US" altLang="vi-VN" sz="2400"/>
              <a:t>hết 45 tuổi, nữ từ đủ 18 tuổi </a:t>
            </a:r>
          </a:p>
          <a:p>
            <a:pPr algn="ctr" eaLnBrk="1" hangingPunct="1"/>
            <a:r>
              <a:rPr lang="en-US" altLang="vi-VN" sz="2400"/>
              <a:t>đến hết 40 tuổi</a:t>
            </a:r>
            <a:endParaRPr lang="en-US" altLang="vi-VN" sz="2400" b="1"/>
          </a:p>
        </p:txBody>
      </p:sp>
      <p:sp>
        <p:nvSpPr>
          <p:cNvPr id="49156" name="AutoShape 13">
            <a:extLst>
              <a:ext uri="{FF2B5EF4-FFF2-40B4-BE49-F238E27FC236}">
                <a16:creationId xmlns:a16="http://schemas.microsoft.com/office/drawing/2014/main" id="{74E824F6-D241-4082-BC92-CED68CF85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286000"/>
            <a:ext cx="416242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A. Nam từ đủ 18 tuổi đến </a:t>
            </a:r>
          </a:p>
          <a:p>
            <a:pPr algn="ctr" eaLnBrk="1" hangingPunct="1"/>
            <a:r>
              <a:rPr lang="en-US" altLang="vi-VN" sz="2400"/>
              <a:t>hết 50 tuổi, nữ từ đủ 20 tuổi</a:t>
            </a:r>
          </a:p>
          <a:p>
            <a:pPr algn="ctr" eaLnBrk="1" hangingPunct="1"/>
            <a:r>
              <a:rPr lang="en-US" altLang="vi-VN" sz="2400"/>
              <a:t> đến hết 45 tuổi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AutoShape 13">
            <a:extLst>
              <a:ext uri="{FF2B5EF4-FFF2-40B4-BE49-F238E27FC236}">
                <a16:creationId xmlns:a16="http://schemas.microsoft.com/office/drawing/2014/main" id="{26EE64A5-A9CE-4DAC-9F04-7F179AE0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286000"/>
            <a:ext cx="416242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B. Nam từ đủ 20 tuổi đến</a:t>
            </a:r>
          </a:p>
          <a:p>
            <a:pPr algn="ctr" eaLnBrk="1" hangingPunct="1"/>
            <a:r>
              <a:rPr lang="en-US" altLang="vi-VN" sz="2400"/>
              <a:t> hết 45 tuổi, nữ từ đủ 18 tuổi </a:t>
            </a:r>
          </a:p>
          <a:p>
            <a:pPr algn="ctr" eaLnBrk="1" hangingPunct="1"/>
            <a:r>
              <a:rPr lang="en-US" altLang="vi-VN" sz="2400"/>
              <a:t>đến hết 40 tuổi</a:t>
            </a:r>
            <a:endParaRPr lang="en-US" alt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8" name="AutoShape 13">
            <a:extLst>
              <a:ext uri="{FF2B5EF4-FFF2-40B4-BE49-F238E27FC236}">
                <a16:creationId xmlns:a16="http://schemas.microsoft.com/office/drawing/2014/main" id="{C7C75F03-89B8-446E-B956-BD13A59A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4114800"/>
            <a:ext cx="416242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D. Nam từ đủ 20 tuổi đến </a:t>
            </a:r>
          </a:p>
          <a:p>
            <a:pPr algn="ctr"/>
            <a:r>
              <a:rPr lang="en-US" altLang="vi-VN" sz="2400"/>
              <a:t>hết 45 tuổi, nữ từ đủ 20 tuổi</a:t>
            </a:r>
          </a:p>
          <a:p>
            <a:pPr algn="ctr"/>
            <a:r>
              <a:rPr lang="en-US" altLang="vi-VN" sz="2400"/>
              <a:t> đến hết 40 tuổi </a:t>
            </a:r>
            <a:endParaRPr lang="vi-VN" altLang="vi-VN" sz="23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44F5E1-1E5C-4765-BA43-D4473BACA472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>
            <a:extLst>
              <a:ext uri="{FF2B5EF4-FFF2-40B4-BE49-F238E27FC236}">
                <a16:creationId xmlns:a16="http://schemas.microsoft.com/office/drawing/2014/main" id="{06D7F29B-A6FF-4B90-9D21-78C7BC100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900113"/>
            <a:ext cx="7264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/>
              <a:t>Một trong những quan điểm,</a:t>
            </a:r>
          </a:p>
          <a:p>
            <a:pPr algn="ctr"/>
            <a:r>
              <a:rPr lang="en-US" altLang="en-US" sz="3000" b="1"/>
              <a:t>nguyên tắc xây dựng LLDBĐV là:</a:t>
            </a:r>
          </a:p>
        </p:txBody>
      </p:sp>
      <p:sp>
        <p:nvSpPr>
          <p:cNvPr id="51203" name="AutoShape 5">
            <a:extLst>
              <a:ext uri="{FF2B5EF4-FFF2-40B4-BE49-F238E27FC236}">
                <a16:creationId xmlns:a16="http://schemas.microsoft.com/office/drawing/2014/main" id="{535BF22A-B505-4FB0-8056-F9C1B3CCA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D. Phát huy sức mạnh </a:t>
            </a:r>
          </a:p>
          <a:p>
            <a:pPr algn="ctr"/>
            <a:r>
              <a:rPr lang="en-US" altLang="vi-VN" sz="2400"/>
              <a:t>của các bộ, ngành và </a:t>
            </a:r>
          </a:p>
          <a:p>
            <a:pPr algn="ctr"/>
            <a:r>
              <a:rPr lang="en-US" altLang="vi-VN" sz="2400"/>
              <a:t>địa phương</a:t>
            </a:r>
            <a:endParaRPr lang="vi-VN" altLang="vi-VN" sz="2400" b="1"/>
          </a:p>
        </p:txBody>
      </p:sp>
      <p:sp>
        <p:nvSpPr>
          <p:cNvPr id="51204" name="AutoShape 13">
            <a:extLst>
              <a:ext uri="{FF2B5EF4-FFF2-40B4-BE49-F238E27FC236}">
                <a16:creationId xmlns:a16="http://schemas.microsoft.com/office/drawing/2014/main" id="{095D716A-094B-46DB-AB42-3DA17C23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C. Xây dựng lực lượng </a:t>
            </a:r>
          </a:p>
          <a:p>
            <a:pPr algn="ctr"/>
            <a:r>
              <a:rPr lang="en-US" altLang="vi-VN" sz="2400"/>
              <a:t>dự bị động viên hùng mạnh, </a:t>
            </a:r>
          </a:p>
          <a:p>
            <a:pPr algn="ctr"/>
            <a:r>
              <a:rPr lang="en-US" altLang="vi-VN" sz="2400"/>
              <a:t>sẵn sàng chiến đấu cao</a:t>
            </a:r>
            <a:endParaRPr lang="vi-VN" altLang="vi-VN" sz="2400" b="1"/>
          </a:p>
        </p:txBody>
      </p:sp>
      <p:sp>
        <p:nvSpPr>
          <p:cNvPr id="51205" name="AutoShape 13">
            <a:extLst>
              <a:ext uri="{FF2B5EF4-FFF2-40B4-BE49-F238E27FC236}">
                <a16:creationId xmlns:a16="http://schemas.microsoft.com/office/drawing/2014/main" id="{3377EB4C-9740-42C6-87D0-3B4993FB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B. Phát huy sức mạnh </a:t>
            </a:r>
          </a:p>
          <a:p>
            <a:pPr algn="ctr" eaLnBrk="1" hangingPunct="1"/>
            <a:r>
              <a:rPr lang="en-US" altLang="vi-VN" sz="2400"/>
              <a:t>của toàn dân trên tất cả các</a:t>
            </a:r>
          </a:p>
          <a:p>
            <a:pPr algn="ctr" eaLnBrk="1" hangingPunct="1"/>
            <a:r>
              <a:rPr lang="en-US" altLang="vi-VN" sz="2400"/>
              <a:t> lĩnh vực hoạt động xã hội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6" name="AutoShape 13">
            <a:extLst>
              <a:ext uri="{FF2B5EF4-FFF2-40B4-BE49-F238E27FC236}">
                <a16:creationId xmlns:a16="http://schemas.microsoft.com/office/drawing/2014/main" id="{5D4D78CD-241F-4A2F-9516-50E5B453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A. Phát huy sức mạnh</a:t>
            </a:r>
          </a:p>
          <a:p>
            <a:pPr algn="ctr" eaLnBrk="1" hangingPunct="1"/>
            <a:r>
              <a:rPr lang="en-US" altLang="vi-VN" sz="2400"/>
              <a:t> tổng hợp của cả hệ thống </a:t>
            </a:r>
          </a:p>
          <a:p>
            <a:pPr algn="ctr" eaLnBrk="1" hangingPunct="1"/>
            <a:r>
              <a:rPr lang="en-US" altLang="vi-VN" sz="2400"/>
              <a:t>chính trị</a:t>
            </a:r>
            <a:r>
              <a:rPr lang="vi-VN" altLang="vi-VN" sz="2400"/>
              <a:t> ở địa phương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3ECF0-528E-48A6-82FF-01166FE99AC8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F721FEEF-3B53-43AC-9F46-A1BF1EDC5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950913"/>
            <a:ext cx="6629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/>
              <a:t> Dân quân tự vệ đặt dưới sự chỉ đạo, chỉ huy trực tiếp của:</a:t>
            </a:r>
            <a:endParaRPr lang="vi-VN" altLang="en-US" sz="2800" b="1"/>
          </a:p>
        </p:txBody>
      </p:sp>
      <p:sp>
        <p:nvSpPr>
          <p:cNvPr id="16387" name="AutoShape 5">
            <a:extLst>
              <a:ext uri="{FF2B5EF4-FFF2-40B4-BE49-F238E27FC236}">
                <a16:creationId xmlns:a16="http://schemas.microsoft.com/office/drawing/2014/main" id="{5BBE3983-64B5-4B84-B2CC-857F3274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68538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/>
              <a:t>B. </a:t>
            </a:r>
            <a:r>
              <a:rPr lang="en-US" altLang="vi-VN" sz="3000"/>
              <a:t>Cơ quan quân sự </a:t>
            </a:r>
          </a:p>
          <a:p>
            <a:pPr algn="ctr"/>
            <a:r>
              <a:rPr lang="en-US" altLang="vi-VN" sz="3000"/>
              <a:t>địa phương</a:t>
            </a:r>
            <a:endParaRPr lang="vi-VN" altLang="vi-VN" sz="3000"/>
          </a:p>
        </p:txBody>
      </p:sp>
      <p:sp>
        <p:nvSpPr>
          <p:cNvPr id="16388" name="AutoShape 13">
            <a:extLst>
              <a:ext uri="{FF2B5EF4-FFF2-40B4-BE49-F238E27FC236}">
                <a16:creationId xmlns:a16="http://schemas.microsoft.com/office/drawing/2014/main" id="{60F28018-74C6-4C38-983A-C484014C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000"/>
              <a:t>D. </a:t>
            </a:r>
            <a:r>
              <a:rPr lang="en-US" altLang="vi-VN" sz="3000"/>
              <a:t>Hội đồng nhân dân </a:t>
            </a:r>
          </a:p>
          <a:p>
            <a:pPr algn="ctr"/>
            <a:r>
              <a:rPr lang="en-US" altLang="vi-VN" sz="3000"/>
              <a:t>các cấp</a:t>
            </a:r>
            <a:endParaRPr lang="vi-VN" altLang="vi-VN" sz="3000"/>
          </a:p>
          <a:p>
            <a:pPr algn="ctr" eaLnBrk="1" hangingPunct="1"/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9" name="AutoShape 13">
            <a:extLst>
              <a:ext uri="{FF2B5EF4-FFF2-40B4-BE49-F238E27FC236}">
                <a16:creationId xmlns:a16="http://schemas.microsoft.com/office/drawing/2014/main" id="{C683A30A-5873-4E6D-A6BA-F779B0A5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000"/>
              <a:t>C. </a:t>
            </a:r>
            <a:r>
              <a:rPr lang="en-US" altLang="vi-VN" sz="3000"/>
              <a:t>Ủy ban nhân dân </a:t>
            </a:r>
          </a:p>
          <a:p>
            <a:pPr algn="ctr"/>
            <a:r>
              <a:rPr lang="en-US" altLang="vi-VN" sz="3000"/>
              <a:t>các cấp</a:t>
            </a:r>
            <a:endParaRPr lang="vi-VN" altLang="vi-VN" sz="3000"/>
          </a:p>
          <a:p>
            <a:pPr algn="ctr" eaLnBrk="1" hangingPunct="1"/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D9E17F13-0AF5-4FCD-87A7-2AFED7B4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ctr">
              <a:buFontTx/>
              <a:buAutoNum type="alphaUcPeriod"/>
              <a:defRPr/>
            </a:pPr>
            <a:r>
              <a:rPr lang="en-US" sz="3000" dirty="0" err="1">
                <a:latin typeface="Arial" charset="0"/>
              </a:rPr>
              <a:t>Bộ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quốc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phòng</a:t>
            </a:r>
            <a:r>
              <a:rPr lang="en-US" sz="30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3000" dirty="0" err="1">
                <a:latin typeface="Arial" charset="0"/>
              </a:rPr>
              <a:t>quân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khu</a:t>
            </a:r>
            <a:endParaRPr lang="en-US" alt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7EFE9A-0CD0-4DCA-8093-242003BA26B2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>
            <a:extLst>
              <a:ext uri="{FF2B5EF4-FFF2-40B4-BE49-F238E27FC236}">
                <a16:creationId xmlns:a16="http://schemas.microsoft.com/office/drawing/2014/main" id="{78DD3C51-2860-4A8D-8AB0-74E4CC93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89000"/>
            <a:ext cx="6972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vi-VN" altLang="en-US" sz="3000" b="1"/>
              <a:t>D</a:t>
            </a:r>
            <a:r>
              <a:rPr lang="en-US" altLang="en-US" sz="3000" b="1"/>
              <a:t>QTV</a:t>
            </a:r>
            <a:r>
              <a:rPr lang="vi-VN" altLang="en-US" sz="3000" b="1"/>
              <a:t> Việt Nam thành lập</a:t>
            </a:r>
            <a:endParaRPr lang="en-US" altLang="en-US" sz="3000" b="1"/>
          </a:p>
          <a:p>
            <a:pPr algn="ctr"/>
            <a:r>
              <a:rPr lang="vi-VN" altLang="en-US" sz="3000" b="1"/>
              <a:t>ngày, tháng, năm nào?</a:t>
            </a:r>
          </a:p>
        </p:txBody>
      </p:sp>
      <p:sp>
        <p:nvSpPr>
          <p:cNvPr id="53251" name="AutoShape 5">
            <a:extLst>
              <a:ext uri="{FF2B5EF4-FFF2-40B4-BE49-F238E27FC236}">
                <a16:creationId xmlns:a16="http://schemas.microsoft.com/office/drawing/2014/main" id="{E9BC1C49-86D2-41C0-8458-D6442D1E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76713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3600"/>
              <a:t>D. </a:t>
            </a:r>
            <a:r>
              <a:rPr lang="vi-VN" altLang="vi-VN" sz="3600"/>
              <a:t>28/03/1935</a:t>
            </a:r>
            <a:endParaRPr lang="en-US" altLang="vi-VN" sz="3600"/>
          </a:p>
        </p:txBody>
      </p:sp>
      <p:sp>
        <p:nvSpPr>
          <p:cNvPr id="53252" name="AutoShape 13">
            <a:extLst>
              <a:ext uri="{FF2B5EF4-FFF2-40B4-BE49-F238E27FC236}">
                <a16:creationId xmlns:a16="http://schemas.microsoft.com/office/drawing/2014/main" id="{849FCF6D-7CDD-45AE-970E-5F4C45BF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286000"/>
            <a:ext cx="4148138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/>
              <a:t> A. </a:t>
            </a:r>
            <a:r>
              <a:rPr lang="vi-VN" altLang="vi-VN" sz="3600"/>
              <a:t>23/09/1945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3" name="AutoShape 13">
            <a:extLst>
              <a:ext uri="{FF2B5EF4-FFF2-40B4-BE49-F238E27FC236}">
                <a16:creationId xmlns:a16="http://schemas.microsoft.com/office/drawing/2014/main" id="{ED8DFB7A-5F8C-4BEA-904B-A1AB84E9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114800"/>
            <a:ext cx="4148138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3600"/>
              <a:t> C. </a:t>
            </a:r>
            <a:r>
              <a:rPr lang="vi-VN" altLang="vi-VN" sz="3600"/>
              <a:t>22/12/1944</a:t>
            </a:r>
            <a:endParaRPr lang="vi-VN" altLang="vi-VN" sz="3600" b="1"/>
          </a:p>
        </p:txBody>
      </p:sp>
      <p:sp>
        <p:nvSpPr>
          <p:cNvPr id="53254" name="AutoShape 13">
            <a:extLst>
              <a:ext uri="{FF2B5EF4-FFF2-40B4-BE49-F238E27FC236}">
                <a16:creationId xmlns:a16="http://schemas.microsoft.com/office/drawing/2014/main" id="{69317E2E-83A6-4FAE-9C47-99C181DF2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286000"/>
            <a:ext cx="4176712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3600"/>
              <a:t> B. </a:t>
            </a:r>
            <a:r>
              <a:rPr lang="vi-VN" altLang="vi-VN" sz="3600"/>
              <a:t>19/08/1945</a:t>
            </a:r>
            <a:endParaRPr lang="vi-VN" altLang="vi-VN" sz="36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B2CE5B-D194-4492-A4FB-1104B8B7086C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>
            <a:extLst>
              <a:ext uri="{FF2B5EF4-FFF2-40B4-BE49-F238E27FC236}">
                <a16:creationId xmlns:a16="http://schemas.microsoft.com/office/drawing/2014/main" id="{53D31E0C-FC22-44C5-9901-A05B556E1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893763"/>
            <a:ext cx="7429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vi-VN" altLang="en-US" sz="2700" b="1"/>
              <a:t>Luật D</a:t>
            </a:r>
            <a:r>
              <a:rPr lang="en-US" altLang="en-US" sz="2700" b="1"/>
              <a:t>QTV </a:t>
            </a:r>
            <a:r>
              <a:rPr lang="vi-VN" altLang="en-US" sz="2700" b="1"/>
              <a:t>của nước Cộng hòa</a:t>
            </a:r>
            <a:endParaRPr lang="en-US" altLang="en-US" sz="2700" b="1"/>
          </a:p>
          <a:p>
            <a:pPr algn="ctr">
              <a:spcBef>
                <a:spcPct val="20000"/>
              </a:spcBef>
            </a:pPr>
            <a:r>
              <a:rPr lang="en-US" altLang="en-US" sz="2700" b="1"/>
              <a:t>XHCN </a:t>
            </a:r>
            <a:r>
              <a:rPr lang="vi-VN" altLang="en-US" sz="2700" b="1"/>
              <a:t>Việt Nam được ban hành từ năm</a:t>
            </a:r>
            <a:r>
              <a:rPr lang="en-US" altLang="en-US" sz="2700" b="1"/>
              <a:t>:</a:t>
            </a:r>
          </a:p>
        </p:txBody>
      </p:sp>
      <p:sp>
        <p:nvSpPr>
          <p:cNvPr id="55299" name="AutoShape 5">
            <a:extLst>
              <a:ext uri="{FF2B5EF4-FFF2-40B4-BE49-F238E27FC236}">
                <a16:creationId xmlns:a16="http://schemas.microsoft.com/office/drawing/2014/main" id="{6A75AE9D-A2D5-40FA-A91E-75E9A553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4000"/>
              <a:t>B. </a:t>
            </a:r>
            <a:r>
              <a:rPr lang="vi-VN" altLang="vi-VN" sz="4000"/>
              <a:t>Năm 2009</a:t>
            </a:r>
            <a:endParaRPr lang="en-US" altLang="vi-VN" sz="4000"/>
          </a:p>
        </p:txBody>
      </p:sp>
      <p:sp>
        <p:nvSpPr>
          <p:cNvPr id="55300" name="AutoShape 13">
            <a:extLst>
              <a:ext uri="{FF2B5EF4-FFF2-40B4-BE49-F238E27FC236}">
                <a16:creationId xmlns:a16="http://schemas.microsoft.com/office/drawing/2014/main" id="{084CFC59-5B35-4ACC-AE30-280204E0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4000"/>
              <a:t> A. </a:t>
            </a:r>
            <a:r>
              <a:rPr lang="vi-VN" altLang="vi-VN" sz="4000"/>
              <a:t>Năm 2010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1" name="AutoShape 13">
            <a:extLst>
              <a:ext uri="{FF2B5EF4-FFF2-40B4-BE49-F238E27FC236}">
                <a16:creationId xmlns:a16="http://schemas.microsoft.com/office/drawing/2014/main" id="{D655E5D1-E3CA-47FF-AB58-0D77E5E9F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4000"/>
              <a:t> C. </a:t>
            </a:r>
            <a:r>
              <a:rPr lang="vi-VN" altLang="vi-VN" sz="4000"/>
              <a:t>Năm 2008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2" name="AutoShape 13">
            <a:extLst>
              <a:ext uri="{FF2B5EF4-FFF2-40B4-BE49-F238E27FC236}">
                <a16:creationId xmlns:a16="http://schemas.microsoft.com/office/drawing/2014/main" id="{7060D852-8244-4B9C-9208-9BDD497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4000"/>
              <a:t> D. </a:t>
            </a:r>
            <a:r>
              <a:rPr lang="vi-VN" altLang="vi-VN" sz="4000"/>
              <a:t>Năm 2011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69885F-23E9-4D1D-BC68-3AC8B4FABABD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>
            <a:extLst>
              <a:ext uri="{FF2B5EF4-FFF2-40B4-BE49-F238E27FC236}">
                <a16:creationId xmlns:a16="http://schemas.microsoft.com/office/drawing/2014/main" id="{67C38B2D-D61E-4BE6-8211-6853CE246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971550"/>
            <a:ext cx="59817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/>
              <a:t>Để xây dựng LLDQTV có</a:t>
            </a:r>
          </a:p>
          <a:p>
            <a:pPr algn="ctr"/>
            <a:r>
              <a:rPr lang="en-US" altLang="en-US" sz="2800" b="1"/>
              <a:t>hiệu quả, chúng ta phải:</a:t>
            </a:r>
            <a:endParaRPr lang="vi-VN" altLang="en-US" sz="2800" b="1"/>
          </a:p>
        </p:txBody>
      </p:sp>
      <p:sp>
        <p:nvSpPr>
          <p:cNvPr id="57347" name="AutoShape 5">
            <a:extLst>
              <a:ext uri="{FF2B5EF4-FFF2-40B4-BE49-F238E27FC236}">
                <a16:creationId xmlns:a16="http://schemas.microsoft.com/office/drawing/2014/main" id="{4C32B5E7-968E-4DB5-888F-9A3B062BC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4144963"/>
            <a:ext cx="4175125" cy="1341437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100"/>
              <a:t>C. Thường xuyên giáo dục, </a:t>
            </a:r>
          </a:p>
          <a:p>
            <a:pPr algn="ctr"/>
            <a:r>
              <a:rPr lang="en-US" altLang="vi-VN" sz="2100"/>
              <a:t>quán triệt sâu rộng các quan điểm,</a:t>
            </a:r>
          </a:p>
          <a:p>
            <a:pPr algn="ctr"/>
            <a:r>
              <a:rPr lang="en-US" altLang="vi-VN" sz="2100"/>
              <a:t>chủ trương, chính sách của Đảng,</a:t>
            </a:r>
          </a:p>
          <a:p>
            <a:pPr algn="ctr"/>
            <a:r>
              <a:rPr lang="en-US" altLang="vi-VN" sz="2100"/>
              <a:t>NN về công tác DQTV</a:t>
            </a:r>
          </a:p>
        </p:txBody>
      </p:sp>
      <p:sp>
        <p:nvSpPr>
          <p:cNvPr id="57348" name="AutoShape 13">
            <a:extLst>
              <a:ext uri="{FF2B5EF4-FFF2-40B4-BE49-F238E27FC236}">
                <a16:creationId xmlns:a16="http://schemas.microsoft.com/office/drawing/2014/main" id="{84E2F8D3-DE4B-4F48-A2CE-C5022B723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2286000"/>
            <a:ext cx="4175125" cy="1349375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100"/>
              <a:t> A. Phát huy sức mạnh của </a:t>
            </a:r>
          </a:p>
          <a:p>
            <a:pPr algn="ctr" eaLnBrk="1" hangingPunct="1"/>
            <a:r>
              <a:rPr lang="en-US" altLang="vi-VN" sz="2100"/>
              <a:t>các cấp ủy Đảng, chính quyền</a:t>
            </a:r>
          </a:p>
          <a:p>
            <a:pPr algn="ctr" eaLnBrk="1" hangingPunct="1"/>
            <a:r>
              <a:rPr lang="en-US" altLang="vi-VN" sz="2100"/>
              <a:t> và các tầng lớp nhân dân</a:t>
            </a:r>
          </a:p>
          <a:p>
            <a:pPr algn="ctr" eaLnBrk="1" hangingPunct="1"/>
            <a:r>
              <a:rPr lang="en-US" altLang="vi-VN" sz="2100"/>
              <a:t>để xây dựng LLDQTV </a:t>
            </a:r>
            <a:endParaRPr lang="en-US" alt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9" name="AutoShape 13">
            <a:extLst>
              <a:ext uri="{FF2B5EF4-FFF2-40B4-BE49-F238E27FC236}">
                <a16:creationId xmlns:a16="http://schemas.microsoft.com/office/drawing/2014/main" id="{D7360C1A-F42D-4A8C-B6DA-40E263AC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265363"/>
            <a:ext cx="4175125" cy="1368425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100"/>
              <a:t> B. Phát huy sức mạnh của </a:t>
            </a:r>
          </a:p>
          <a:p>
            <a:pPr algn="ctr" eaLnBrk="1" hangingPunct="1"/>
            <a:r>
              <a:rPr lang="en-US" altLang="vi-VN" sz="2100"/>
              <a:t>các cấp, các ngành, các địa </a:t>
            </a:r>
          </a:p>
          <a:p>
            <a:pPr algn="ctr" eaLnBrk="1" hangingPunct="1"/>
            <a:r>
              <a:rPr lang="en-US" altLang="vi-VN" sz="2100"/>
              <a:t>phương và các tầng lớp nhân dân </a:t>
            </a:r>
          </a:p>
          <a:p>
            <a:pPr algn="ctr" eaLnBrk="1" hangingPunct="1"/>
            <a:r>
              <a:rPr lang="en-US" altLang="vi-VN" sz="2100"/>
              <a:t>dân để thực hiện công tác DQTV</a:t>
            </a:r>
          </a:p>
        </p:txBody>
      </p:sp>
      <p:sp>
        <p:nvSpPr>
          <p:cNvPr id="57350" name="AutoShape 13">
            <a:extLst>
              <a:ext uri="{FF2B5EF4-FFF2-40B4-BE49-F238E27FC236}">
                <a16:creationId xmlns:a16="http://schemas.microsoft.com/office/drawing/2014/main" id="{224351D6-9F9B-49B9-9219-866F8B73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4144963"/>
            <a:ext cx="4175125" cy="1341437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100"/>
              <a:t> D. Thường xuyên củng cố</a:t>
            </a:r>
          </a:p>
          <a:p>
            <a:pPr algn="ctr" eaLnBrk="1" hangingPunct="1"/>
            <a:r>
              <a:rPr lang="en-US" altLang="vi-VN" sz="2100"/>
              <a:t>SMTH của cả HTCT và của các</a:t>
            </a:r>
          </a:p>
          <a:p>
            <a:pPr algn="ctr" eaLnBrk="1" hangingPunct="1"/>
            <a:r>
              <a:rPr lang="en-US" altLang="vi-VN" sz="2100"/>
              <a:t>tầng lớp nhân dân để thực hiện</a:t>
            </a:r>
          </a:p>
          <a:p>
            <a:pPr algn="ctr" eaLnBrk="1" hangingPunct="1"/>
            <a:r>
              <a:rPr lang="en-US" altLang="vi-VN" sz="2100"/>
              <a:t>tốt công tác DQTV.</a:t>
            </a:r>
            <a:endParaRPr lang="en-US" alt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631697-0B4F-465C-9E9C-238F1780943A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>
            <a:extLst>
              <a:ext uri="{FF2B5EF4-FFF2-40B4-BE49-F238E27FC236}">
                <a16:creationId xmlns:a16="http://schemas.microsoft.com/office/drawing/2014/main" id="{D2CF164F-D357-4ADB-84C9-33AD8D799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1014413"/>
            <a:ext cx="74215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vi-VN" altLang="en-US" sz="2300"/>
              <a:t>DQTV </a:t>
            </a:r>
            <a:r>
              <a:rPr lang="vi-VN" altLang="en-US" sz="2300" i="1"/>
              <a:t>“là lực lượng nòng cốt trong xây dựng nền QPTD trong thời bình”, </a:t>
            </a:r>
            <a:r>
              <a:rPr lang="vi-VN" altLang="en-US" sz="2300"/>
              <a:t>là một trong những nội dung của</a:t>
            </a:r>
            <a:r>
              <a:rPr lang="en-US" altLang="en-US" sz="2300"/>
              <a:t>:</a:t>
            </a:r>
            <a:endParaRPr lang="vi-VN" altLang="en-US" sz="2300" b="1" i="1"/>
          </a:p>
        </p:txBody>
      </p:sp>
      <p:sp>
        <p:nvSpPr>
          <p:cNvPr id="59395" name="AutoShape 5">
            <a:extLst>
              <a:ext uri="{FF2B5EF4-FFF2-40B4-BE49-F238E27FC236}">
                <a16:creationId xmlns:a16="http://schemas.microsoft.com/office/drawing/2014/main" id="{461E4F37-5963-490F-BC82-5DEBAE5F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2286000"/>
            <a:ext cx="4160837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800"/>
              <a:t>A. Vị trí vai trò </a:t>
            </a:r>
          </a:p>
          <a:p>
            <a:pPr algn="ctr"/>
            <a:r>
              <a:rPr lang="en-US" altLang="vi-VN" sz="2800"/>
              <a:t>của dân quân tự vệ</a:t>
            </a:r>
          </a:p>
        </p:txBody>
      </p:sp>
      <p:sp>
        <p:nvSpPr>
          <p:cNvPr id="59396" name="AutoShape 13">
            <a:extLst>
              <a:ext uri="{FF2B5EF4-FFF2-40B4-BE49-F238E27FC236}">
                <a16:creationId xmlns:a16="http://schemas.microsoft.com/office/drawing/2014/main" id="{5B3B7E87-DEC7-4D8A-9814-1FEC1D13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4106863"/>
            <a:ext cx="4160837" cy="1382712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/>
              <a:t>C. Chức năng cơ bản </a:t>
            </a:r>
          </a:p>
          <a:p>
            <a:pPr algn="ctr" eaLnBrk="1" hangingPunct="1"/>
            <a:r>
              <a:rPr lang="en-US" altLang="vi-VN" sz="2800"/>
              <a:t>của dân quân tự vệ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7" name="AutoShape 13">
            <a:extLst>
              <a:ext uri="{FF2B5EF4-FFF2-40B4-BE49-F238E27FC236}">
                <a16:creationId xmlns:a16="http://schemas.microsoft.com/office/drawing/2014/main" id="{500B8D9A-CB2A-4135-8D36-167D714F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89413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800"/>
              <a:t>B. Nội dung, nhiệm vụ </a:t>
            </a:r>
          </a:p>
          <a:p>
            <a:pPr algn="ctr"/>
            <a:r>
              <a:rPr lang="en-US" altLang="vi-VN" sz="2800"/>
              <a:t>của dân quân tự vệ</a:t>
            </a:r>
            <a:endParaRPr lang="vi-VN" altLang="vi-VN" sz="2800" b="1"/>
          </a:p>
        </p:txBody>
      </p:sp>
      <p:sp>
        <p:nvSpPr>
          <p:cNvPr id="59398" name="AutoShape 13">
            <a:extLst>
              <a:ext uri="{FF2B5EF4-FFF2-40B4-BE49-F238E27FC236}">
                <a16:creationId xmlns:a16="http://schemas.microsoft.com/office/drawing/2014/main" id="{93D73F34-D440-4AB3-BD59-C04D80BD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89413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800"/>
              <a:t>D. Nhiệm vụ, chức trách </a:t>
            </a:r>
          </a:p>
          <a:p>
            <a:pPr algn="ctr" eaLnBrk="1" hangingPunct="1"/>
            <a:r>
              <a:rPr lang="en-US" altLang="vi-VN" sz="2800"/>
              <a:t>của dân quân tự vệ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17B849-663A-4F5D-81F1-D58334835E9E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>
            <a:extLst>
              <a:ext uri="{FF2B5EF4-FFF2-40B4-BE49-F238E27FC236}">
                <a16:creationId xmlns:a16="http://schemas.microsoft.com/office/drawing/2014/main" id="{0539C5C4-4143-47D5-92A5-B9AAC5041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962025"/>
            <a:ext cx="723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en-US" sz="2800"/>
              <a:t>Nhiệm vụ của DQTV được quy định trong</a:t>
            </a:r>
          </a:p>
          <a:p>
            <a:pPr algn="ctr"/>
            <a:r>
              <a:rPr lang="pt-BR" altLang="en-US" sz="2800"/>
              <a:t>Luật DQTV năm 2009, là</a:t>
            </a:r>
            <a:r>
              <a:rPr lang="vi-VN" altLang="en-US" sz="2800"/>
              <a:t> những nhiệm vụ</a:t>
            </a:r>
            <a:r>
              <a:rPr lang="pt-BR" altLang="en-US" sz="2800"/>
              <a:t>: </a:t>
            </a:r>
            <a:endParaRPr lang="vi-VN" altLang="en-US" sz="2800" b="1"/>
          </a:p>
        </p:txBody>
      </p:sp>
      <p:sp>
        <p:nvSpPr>
          <p:cNvPr id="61443" name="AutoShape 5">
            <a:extLst>
              <a:ext uri="{FF2B5EF4-FFF2-40B4-BE49-F238E27FC236}">
                <a16:creationId xmlns:a16="http://schemas.microsoft.com/office/drawing/2014/main" id="{2B4ADEAA-67E9-4063-B0BA-0B5D45E2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A. </a:t>
            </a:r>
            <a:r>
              <a:rPr lang="vi-VN" altLang="vi-VN" sz="2400"/>
              <a:t>C</a:t>
            </a:r>
            <a:r>
              <a:rPr lang="pt-BR" altLang="vi-VN" sz="2400"/>
              <a:t>ơ bản, thường xuyên </a:t>
            </a:r>
          </a:p>
          <a:p>
            <a:pPr algn="ctr"/>
            <a:r>
              <a:rPr lang="pt-BR" altLang="vi-VN" sz="2400"/>
              <a:t>trong mọi giai đoạn cách mạng</a:t>
            </a:r>
          </a:p>
          <a:p>
            <a:pPr algn="ctr"/>
            <a:r>
              <a:rPr lang="pt-BR" altLang="vi-VN" sz="2400"/>
              <a:t>đối với mọi tổ chức DQTV</a:t>
            </a:r>
            <a:endParaRPr lang="vi-VN" altLang="vi-VN" sz="2400" b="1"/>
          </a:p>
        </p:txBody>
      </p:sp>
      <p:sp>
        <p:nvSpPr>
          <p:cNvPr id="61444" name="AutoShape 13">
            <a:extLst>
              <a:ext uri="{FF2B5EF4-FFF2-40B4-BE49-F238E27FC236}">
                <a16:creationId xmlns:a16="http://schemas.microsoft.com/office/drawing/2014/main" id="{DABB8256-099D-4D71-BAA0-8F62E7A7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2400"/>
              <a:t> C. </a:t>
            </a:r>
            <a:r>
              <a:rPr lang="vi-VN" altLang="vi-VN" sz="2400"/>
              <a:t>Q</a:t>
            </a:r>
            <a:r>
              <a:rPr lang="pt-BR" altLang="vi-VN" sz="2400"/>
              <a:t>uan trọng nhất của </a:t>
            </a:r>
          </a:p>
          <a:p>
            <a:pPr algn="ctr" eaLnBrk="1" hangingPunct="1"/>
            <a:r>
              <a:rPr lang="pt-BR" altLang="vi-VN" sz="2400"/>
              <a:t>dân quân tự vệ trong sự </a:t>
            </a:r>
          </a:p>
          <a:p>
            <a:pPr algn="ctr" eaLnBrk="1" hangingPunct="1"/>
            <a:r>
              <a:rPr lang="pt-BR" altLang="vi-VN" sz="2400"/>
              <a:t>nghiệp xây dựng và BVTQ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5" name="AutoShape 13">
            <a:extLst>
              <a:ext uri="{FF2B5EF4-FFF2-40B4-BE49-F238E27FC236}">
                <a16:creationId xmlns:a16="http://schemas.microsoft.com/office/drawing/2014/main" id="{8D00AB7C-400E-4401-9590-4C768C68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114800"/>
            <a:ext cx="41529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vi-VN" sz="2400"/>
              <a:t> D. </a:t>
            </a:r>
            <a:r>
              <a:rPr lang="vi-VN" altLang="vi-VN" sz="2400"/>
              <a:t>C</a:t>
            </a:r>
            <a:r>
              <a:rPr lang="pt-BR" altLang="vi-VN" sz="2400"/>
              <a:t>ơ bản, thường xuyên </a:t>
            </a:r>
          </a:p>
          <a:p>
            <a:pPr algn="ctr"/>
            <a:r>
              <a:rPr lang="pt-BR" altLang="vi-VN" sz="2400"/>
              <a:t>xây dựng nền QPTD, ANND</a:t>
            </a:r>
          </a:p>
          <a:p>
            <a:pPr algn="ctr"/>
            <a:r>
              <a:rPr lang="vi-VN" altLang="vi-VN" sz="2400"/>
              <a:t>trong thời bình</a:t>
            </a:r>
            <a:endParaRPr lang="vi-VN" altLang="vi-VN" sz="2400" b="1"/>
          </a:p>
        </p:txBody>
      </p:sp>
      <p:sp>
        <p:nvSpPr>
          <p:cNvPr id="61446" name="AutoShape 13">
            <a:extLst>
              <a:ext uri="{FF2B5EF4-FFF2-40B4-BE49-F238E27FC236}">
                <a16:creationId xmlns:a16="http://schemas.microsoft.com/office/drawing/2014/main" id="{1334E39E-95DC-42CE-BFA8-91DD5E16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2286000"/>
            <a:ext cx="41529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vi-VN" sz="2400"/>
              <a:t> B. </a:t>
            </a:r>
            <a:r>
              <a:rPr lang="vi-VN" altLang="vi-VN" sz="2400"/>
              <a:t>C</a:t>
            </a:r>
            <a:r>
              <a:rPr lang="pt-BR" altLang="vi-VN" sz="2400"/>
              <a:t>hủ yếu, thường xuyên </a:t>
            </a:r>
          </a:p>
          <a:p>
            <a:pPr algn="ctr"/>
            <a:r>
              <a:rPr lang="pt-BR" altLang="vi-VN" sz="2400"/>
              <a:t>của sự nghiệp cách mạng </a:t>
            </a:r>
          </a:p>
          <a:p>
            <a:pPr algn="ctr"/>
            <a:r>
              <a:rPr lang="pt-BR" altLang="vi-VN" sz="2400"/>
              <a:t>Việt Nam  trong thời chiến</a:t>
            </a:r>
            <a:endParaRPr lang="vi-VN" altLang="vi-VN" sz="2400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6F1F33-E2FB-4CA8-B209-9655CB797A35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>
            <a:extLst>
              <a:ext uri="{FF2B5EF4-FFF2-40B4-BE49-F238E27FC236}">
                <a16:creationId xmlns:a16="http://schemas.microsoft.com/office/drawing/2014/main" id="{0F72AF4D-E109-4BAB-9C0B-412A964B1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1198563"/>
            <a:ext cx="65754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en-US" sz="3000"/>
              <a:t>Nhiệm vụ của LLDQTV cơ động là:</a:t>
            </a:r>
            <a:endParaRPr lang="vi-VN" altLang="en-US" sz="3000" b="1"/>
          </a:p>
        </p:txBody>
      </p:sp>
      <p:sp>
        <p:nvSpPr>
          <p:cNvPr id="63491" name="AutoShape 5">
            <a:extLst>
              <a:ext uri="{FF2B5EF4-FFF2-40B4-BE49-F238E27FC236}">
                <a16:creationId xmlns:a16="http://schemas.microsoft.com/office/drawing/2014/main" id="{E8210874-EA62-4A3E-9531-5E8AA595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102100"/>
            <a:ext cx="4203700" cy="13843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vi-VN" sz="2400"/>
              <a:t>C. Chiến đấu, tiêu hao, tiêu </a:t>
            </a:r>
          </a:p>
          <a:p>
            <a:pPr algn="ctr"/>
            <a:r>
              <a:rPr lang="pt-BR" altLang="vi-VN" sz="2400"/>
              <a:t>diệt địch, chi viện cho lực </a:t>
            </a:r>
          </a:p>
          <a:p>
            <a:pPr algn="ctr"/>
            <a:r>
              <a:rPr lang="pt-BR" altLang="vi-VN" sz="2400"/>
              <a:t>lượng chiến đấu tại chỗ</a:t>
            </a:r>
            <a:endParaRPr lang="vi-VN" altLang="vi-VN" sz="2200" b="1"/>
          </a:p>
        </p:txBody>
      </p:sp>
      <p:sp>
        <p:nvSpPr>
          <p:cNvPr id="63492" name="AutoShape 13">
            <a:extLst>
              <a:ext uri="{FF2B5EF4-FFF2-40B4-BE49-F238E27FC236}">
                <a16:creationId xmlns:a16="http://schemas.microsoft.com/office/drawing/2014/main" id="{FD698240-ACA2-4E5E-87FD-D52936BD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2400"/>
              <a:t> B. Chiến đấu, tiêu diệt địch,</a:t>
            </a:r>
          </a:p>
          <a:p>
            <a:pPr algn="ctr" eaLnBrk="1" hangingPunct="1"/>
            <a:r>
              <a:rPr lang="pt-BR" altLang="vi-VN" sz="2400"/>
              <a:t> đánh bại địch tiến công trên</a:t>
            </a:r>
          </a:p>
          <a:p>
            <a:pPr algn="ctr" eaLnBrk="1" hangingPunct="1"/>
            <a:r>
              <a:rPr lang="pt-BR" altLang="vi-VN" sz="2400"/>
              <a:t> địa bàn địa phương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3" name="AutoShape 13">
            <a:extLst>
              <a:ext uri="{FF2B5EF4-FFF2-40B4-BE49-F238E27FC236}">
                <a16:creationId xmlns:a16="http://schemas.microsoft.com/office/drawing/2014/main" id="{D7BCD4EB-3D9E-4447-9397-F961EE61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02100"/>
            <a:ext cx="4186238" cy="13843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2400"/>
              <a:t> D. Chiến đấu, cơ động </a:t>
            </a:r>
          </a:p>
          <a:p>
            <a:pPr algn="ctr" eaLnBrk="1" hangingPunct="1"/>
            <a:r>
              <a:rPr lang="pt-BR" altLang="vi-VN" sz="2400"/>
              <a:t>chiến đấu trên địa bàn địa</a:t>
            </a:r>
          </a:p>
          <a:p>
            <a:pPr algn="ctr" eaLnBrk="1" hangingPunct="1"/>
            <a:r>
              <a:rPr lang="pt-BR" altLang="vi-VN" sz="2400"/>
              <a:t> phương theo kế hoạch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4" name="AutoShape 13">
            <a:extLst>
              <a:ext uri="{FF2B5EF4-FFF2-40B4-BE49-F238E27FC236}">
                <a16:creationId xmlns:a16="http://schemas.microsoft.com/office/drawing/2014/main" id="{642678E0-7BD5-4AA5-8557-5D5FA50A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2400"/>
              <a:t> A. Chiến đấu, sẵn sàng </a:t>
            </a:r>
          </a:p>
          <a:p>
            <a:pPr algn="ctr" eaLnBrk="1" hangingPunct="1"/>
            <a:r>
              <a:rPr lang="pt-BR" altLang="vi-VN" sz="2400"/>
              <a:t>chiến đấu trên địa bàn địa </a:t>
            </a:r>
          </a:p>
          <a:p>
            <a:pPr algn="ctr" eaLnBrk="1" hangingPunct="1"/>
            <a:r>
              <a:rPr lang="pt-BR" altLang="vi-VN" sz="2400"/>
              <a:t>phương theo phương án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B444A4-1B79-425F-BF77-5F746A65F166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>
            <a:extLst>
              <a:ext uri="{FF2B5EF4-FFF2-40B4-BE49-F238E27FC236}">
                <a16:creationId xmlns:a16="http://schemas.microsoft.com/office/drawing/2014/main" id="{6D7180EE-B15D-4980-9EBF-0AFDB5311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00113"/>
            <a:ext cx="731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en-US" sz="3000"/>
              <a:t>Cấp xã, phường, thị trấn cơ cấu</a:t>
            </a:r>
          </a:p>
          <a:p>
            <a:pPr algn="ctr"/>
            <a:r>
              <a:rPr lang="pt-BR" altLang="en-US" sz="3000"/>
              <a:t>chính trị viên Ban chỉ huy quân sự phải là:</a:t>
            </a:r>
            <a:endParaRPr lang="vi-VN" altLang="en-US" sz="3000" b="1"/>
          </a:p>
        </p:txBody>
      </p:sp>
      <p:sp>
        <p:nvSpPr>
          <p:cNvPr id="65539" name="AutoShape 5">
            <a:extLst>
              <a:ext uri="{FF2B5EF4-FFF2-40B4-BE49-F238E27FC236}">
                <a16:creationId xmlns:a16="http://schemas.microsoft.com/office/drawing/2014/main" id="{AC37540A-5660-49C9-BE36-4898C430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vi-VN" sz="3000"/>
              <a:t>A. Bí thư Đảng ủy </a:t>
            </a:r>
          </a:p>
          <a:p>
            <a:pPr algn="ctr"/>
            <a:r>
              <a:rPr lang="pt-BR" altLang="vi-VN" sz="3000"/>
              <a:t>kiêm nhiệm</a:t>
            </a:r>
            <a:endParaRPr lang="vi-VN" altLang="vi-VN" sz="3000" b="1"/>
          </a:p>
        </p:txBody>
      </p:sp>
      <p:sp>
        <p:nvSpPr>
          <p:cNvPr id="65540" name="AutoShape 13">
            <a:extLst>
              <a:ext uri="{FF2B5EF4-FFF2-40B4-BE49-F238E27FC236}">
                <a16:creationId xmlns:a16="http://schemas.microsoft.com/office/drawing/2014/main" id="{1838205C-1D1B-43C1-A01B-3C7F6F29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3000"/>
              <a:t> B. Bí thư đảng ủy </a:t>
            </a:r>
          </a:p>
          <a:p>
            <a:pPr algn="ctr" eaLnBrk="1" hangingPunct="1"/>
            <a:r>
              <a:rPr lang="pt-BR" altLang="vi-VN" sz="3000"/>
              <a:t>phụ trách</a:t>
            </a:r>
            <a:endParaRPr lang="en-US" alt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1" name="AutoShape 13">
            <a:extLst>
              <a:ext uri="{FF2B5EF4-FFF2-40B4-BE49-F238E27FC236}">
                <a16:creationId xmlns:a16="http://schemas.microsoft.com/office/drawing/2014/main" id="{D30D668D-2C1D-4F7E-9C64-01E678E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35438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3000"/>
              <a:t> D. Phó bí thư đảng ủy </a:t>
            </a:r>
          </a:p>
          <a:p>
            <a:pPr algn="ctr" eaLnBrk="1" hangingPunct="1"/>
            <a:r>
              <a:rPr lang="pt-BR" altLang="vi-VN" sz="3000"/>
              <a:t>phụ trách</a:t>
            </a:r>
            <a:endParaRPr lang="en-US" alt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2" name="AutoShape 13">
            <a:extLst>
              <a:ext uri="{FF2B5EF4-FFF2-40B4-BE49-F238E27FC236}">
                <a16:creationId xmlns:a16="http://schemas.microsoft.com/office/drawing/2014/main" id="{7AE85DE0-BEF3-44E8-BFEC-7CA46BFEF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vi-VN" sz="3000"/>
              <a:t> C. Bí thư Đoàn thanh</a:t>
            </a:r>
          </a:p>
          <a:p>
            <a:pPr algn="ctr"/>
            <a:r>
              <a:rPr lang="pt-BR" altLang="vi-VN" sz="3000"/>
              <a:t>niên kiêm nhiệm</a:t>
            </a:r>
            <a:endParaRPr lang="vi-VN" altLang="vi-VN" sz="30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E7D945-572D-44BE-9B86-FF88F2048CEE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>
            <a:extLst>
              <a:ext uri="{FF2B5EF4-FFF2-40B4-BE49-F238E27FC236}">
                <a16:creationId xmlns:a16="http://schemas.microsoft.com/office/drawing/2014/main" id="{2BD759BB-5F84-470F-B699-33F8EAE73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950913"/>
            <a:ext cx="6972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sz="2800" b="1"/>
              <a:t>Cấp xã, phường, thị trấn cơ cấu chỉ huy trưởng Ban chỉ huy quân sự phải là:</a:t>
            </a:r>
            <a:endParaRPr lang="en-US" altLang="en-US" sz="2800" b="1"/>
          </a:p>
        </p:txBody>
      </p:sp>
      <p:sp>
        <p:nvSpPr>
          <p:cNvPr id="67587" name="AutoShape 5">
            <a:extLst>
              <a:ext uri="{FF2B5EF4-FFF2-40B4-BE49-F238E27FC236}">
                <a16:creationId xmlns:a16="http://schemas.microsoft.com/office/drawing/2014/main" id="{FF1B7D90-7218-47AF-9A07-D6796E9E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3000"/>
              <a:t>B. Thành viên </a:t>
            </a:r>
          </a:p>
          <a:p>
            <a:pPr algn="ctr"/>
            <a:r>
              <a:rPr lang="en-US" altLang="vi-VN" sz="3000"/>
              <a:t>ủy ban nhân dân</a:t>
            </a:r>
          </a:p>
        </p:txBody>
      </p:sp>
      <p:sp>
        <p:nvSpPr>
          <p:cNvPr id="67588" name="AutoShape 13">
            <a:extLst>
              <a:ext uri="{FF2B5EF4-FFF2-40B4-BE49-F238E27FC236}">
                <a16:creationId xmlns:a16="http://schemas.microsoft.com/office/drawing/2014/main" id="{7D17A2CA-C7EF-4328-8C22-7F251057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000"/>
              <a:t> C. Phó chủ tịch </a:t>
            </a:r>
          </a:p>
          <a:p>
            <a:pPr algn="ctr" eaLnBrk="1" hangingPunct="1"/>
            <a:r>
              <a:rPr lang="en-US" altLang="vi-VN" sz="3000"/>
              <a:t>ủy ban phụ trách</a:t>
            </a:r>
            <a:endParaRPr lang="en-US" alt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9" name="AutoShape 13">
            <a:extLst>
              <a:ext uri="{FF2B5EF4-FFF2-40B4-BE49-F238E27FC236}">
                <a16:creationId xmlns:a16="http://schemas.microsoft.com/office/drawing/2014/main" id="{EB9B425F-2D3D-4838-95C7-C439B38D3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3000"/>
              <a:t> D. Phó bí thư </a:t>
            </a:r>
          </a:p>
          <a:p>
            <a:pPr algn="ctr"/>
            <a:r>
              <a:rPr lang="en-US" altLang="vi-VN" sz="3000"/>
              <a:t>đảng ủy kiêm nhiệm</a:t>
            </a:r>
            <a:endParaRPr lang="vi-VN" altLang="vi-VN" sz="3000" b="1"/>
          </a:p>
        </p:txBody>
      </p:sp>
      <p:sp>
        <p:nvSpPr>
          <p:cNvPr id="67590" name="AutoShape 13">
            <a:extLst>
              <a:ext uri="{FF2B5EF4-FFF2-40B4-BE49-F238E27FC236}">
                <a16:creationId xmlns:a16="http://schemas.microsoft.com/office/drawing/2014/main" id="{CDF5558E-A15A-4F05-996D-DB90955FC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3000"/>
              <a:t> A. Chủ tịch </a:t>
            </a:r>
          </a:p>
          <a:p>
            <a:pPr algn="ctr"/>
            <a:r>
              <a:rPr lang="en-US" altLang="vi-VN" sz="3000"/>
              <a:t>ủy ban kiêm nhiệm</a:t>
            </a:r>
            <a:endParaRPr lang="vi-VN" altLang="vi-VN" sz="30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E48941-4AAE-43CD-8E5A-6352134D2712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>
            <a:extLst>
              <a:ext uri="{FF2B5EF4-FFF2-40B4-BE49-F238E27FC236}">
                <a16:creationId xmlns:a16="http://schemas.microsoft.com/office/drawing/2014/main" id="{C3EEC58D-BE25-41C3-886F-9676501C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911225"/>
            <a:ext cx="7162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/>
              <a:t>Tại các địa bàn trọng điểm về QP, AN,</a:t>
            </a:r>
          </a:p>
          <a:p>
            <a:pPr algn="ctr"/>
            <a:r>
              <a:rPr lang="en-US" altLang="en-US" sz="3000" b="1"/>
              <a:t>thành phần DQTV còn có lực lượng:</a:t>
            </a:r>
            <a:endParaRPr lang="vi-VN" altLang="en-US" sz="3000" b="1"/>
          </a:p>
        </p:txBody>
      </p:sp>
      <p:sp>
        <p:nvSpPr>
          <p:cNvPr id="69635" name="AutoShape 5">
            <a:extLst>
              <a:ext uri="{FF2B5EF4-FFF2-40B4-BE49-F238E27FC236}">
                <a16:creationId xmlns:a16="http://schemas.microsoft.com/office/drawing/2014/main" id="{CC883219-2308-471A-B969-5096684BC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00513"/>
            <a:ext cx="4191000" cy="1385887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600"/>
              <a:t>D. Dân quân tự vệ </a:t>
            </a:r>
          </a:p>
          <a:p>
            <a:pPr algn="ctr"/>
            <a:r>
              <a:rPr lang="en-US" altLang="vi-VN" sz="2600"/>
              <a:t>thường trực</a:t>
            </a:r>
          </a:p>
        </p:txBody>
      </p:sp>
      <p:sp>
        <p:nvSpPr>
          <p:cNvPr id="69636" name="AutoShape 13">
            <a:extLst>
              <a:ext uri="{FF2B5EF4-FFF2-40B4-BE49-F238E27FC236}">
                <a16:creationId xmlns:a16="http://schemas.microsoft.com/office/drawing/2014/main" id="{3032A103-A327-4203-BA7D-CF2FB04F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85888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/>
              <a:t> B. Dân quân tự vệ </a:t>
            </a:r>
          </a:p>
          <a:p>
            <a:pPr algn="ctr" eaLnBrk="1" hangingPunct="1"/>
            <a:r>
              <a:rPr lang="en-US" altLang="vi-VN" sz="2600"/>
              <a:t>thường xuyên</a:t>
            </a: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7" name="AutoShape 13">
            <a:extLst>
              <a:ext uri="{FF2B5EF4-FFF2-40B4-BE49-F238E27FC236}">
                <a16:creationId xmlns:a16="http://schemas.microsoft.com/office/drawing/2014/main" id="{0DE1D96A-EA1F-48C2-B0AE-7E5BF4FF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85888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/>
              <a:t> A. Dân quân tự vệ </a:t>
            </a:r>
          </a:p>
          <a:p>
            <a:pPr algn="ctr" eaLnBrk="1" hangingPunct="1"/>
            <a:r>
              <a:rPr lang="en-US" altLang="vi-VN" sz="2600"/>
              <a:t>trực chiến</a:t>
            </a: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8" name="AutoShape 13">
            <a:extLst>
              <a:ext uri="{FF2B5EF4-FFF2-40B4-BE49-F238E27FC236}">
                <a16:creationId xmlns:a16="http://schemas.microsoft.com/office/drawing/2014/main" id="{21734C18-8AF0-4E55-81C9-9034AD379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114800"/>
            <a:ext cx="419417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600"/>
              <a:t> C. Dân quân tự vệ </a:t>
            </a:r>
          </a:p>
          <a:p>
            <a:pPr algn="ctr"/>
            <a:r>
              <a:rPr lang="en-US" altLang="vi-VN" sz="2600"/>
              <a:t>trực ban</a:t>
            </a:r>
            <a:endParaRPr lang="vi-VN" altLang="vi-VN" sz="26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92E546-0CFA-453E-8398-34316FE28D7E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>
            <a:extLst>
              <a:ext uri="{FF2B5EF4-FFF2-40B4-BE49-F238E27FC236}">
                <a16:creationId xmlns:a16="http://schemas.microsoft.com/office/drawing/2014/main" id="{0317DEC1-6A34-47F2-9374-3790F7230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903288"/>
            <a:ext cx="6972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/>
              <a:t>Một trong những biện pháp</a:t>
            </a:r>
          </a:p>
          <a:p>
            <a:pPr algn="ctr"/>
            <a:r>
              <a:rPr lang="en-US" altLang="en-US" sz="3000" b="1"/>
              <a:t>xây dựng LLDQTV hiện nay là:</a:t>
            </a:r>
          </a:p>
        </p:txBody>
      </p:sp>
      <p:sp>
        <p:nvSpPr>
          <p:cNvPr id="71683" name="AutoShape 5">
            <a:extLst>
              <a:ext uri="{FF2B5EF4-FFF2-40B4-BE49-F238E27FC236}">
                <a16:creationId xmlns:a16="http://schemas.microsoft.com/office/drawing/2014/main" id="{D03105CE-0A99-4B3E-9A43-7E1B5F16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114800"/>
            <a:ext cx="416242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C. Xây dựng lực lượng dân </a:t>
            </a:r>
          </a:p>
          <a:p>
            <a:pPr algn="ctr"/>
            <a:r>
              <a:rPr lang="en-US" altLang="vi-VN" sz="2400"/>
              <a:t>quân tự vệ gắn với xây dựng </a:t>
            </a:r>
          </a:p>
          <a:p>
            <a:pPr algn="ctr"/>
            <a:r>
              <a:rPr lang="en-US" altLang="vi-VN" sz="2400"/>
              <a:t>cơ sở vững mạnh toàn diện</a:t>
            </a:r>
          </a:p>
        </p:txBody>
      </p:sp>
      <p:sp>
        <p:nvSpPr>
          <p:cNvPr id="71684" name="AutoShape 13">
            <a:extLst>
              <a:ext uri="{FF2B5EF4-FFF2-40B4-BE49-F238E27FC236}">
                <a16:creationId xmlns:a16="http://schemas.microsoft.com/office/drawing/2014/main" id="{6EF67A9B-0150-4169-AC07-0FCE4ABE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14800"/>
            <a:ext cx="416242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D. Xây dựng lực lượng dân</a:t>
            </a:r>
          </a:p>
          <a:p>
            <a:pPr algn="ctr"/>
            <a:r>
              <a:rPr lang="en-US" altLang="vi-VN" sz="2400"/>
              <a:t> quân tự vệ rộng khắp ở các</a:t>
            </a:r>
          </a:p>
          <a:p>
            <a:pPr algn="ctr"/>
            <a:r>
              <a:rPr lang="en-US" altLang="vi-VN" sz="2400"/>
              <a:t> ngành và địa phương   </a:t>
            </a:r>
            <a:endParaRPr lang="vi-VN" altLang="vi-VN" sz="2400" b="1"/>
          </a:p>
        </p:txBody>
      </p:sp>
      <p:sp>
        <p:nvSpPr>
          <p:cNvPr id="71685" name="AutoShape 13">
            <a:extLst>
              <a:ext uri="{FF2B5EF4-FFF2-40B4-BE49-F238E27FC236}">
                <a16:creationId xmlns:a16="http://schemas.microsoft.com/office/drawing/2014/main" id="{D9C98EEF-8763-4B75-9E81-D4B60C4EE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286000"/>
            <a:ext cx="416242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A. Xây dựng lực lượng dân </a:t>
            </a:r>
          </a:p>
          <a:p>
            <a:pPr algn="ctr" eaLnBrk="1" hangingPunct="1"/>
            <a:r>
              <a:rPr lang="en-US" altLang="vi-VN" sz="2400"/>
              <a:t>quân tự vệ vững mạnh, </a:t>
            </a:r>
          </a:p>
          <a:p>
            <a:pPr algn="ctr" eaLnBrk="1" hangingPunct="1"/>
            <a:r>
              <a:rPr lang="en-US" altLang="vi-VN" sz="2400"/>
              <a:t>sẵn sàng chiến đấu cao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6" name="AutoShape 13">
            <a:extLst>
              <a:ext uri="{FF2B5EF4-FFF2-40B4-BE49-F238E27FC236}">
                <a16:creationId xmlns:a16="http://schemas.microsoft.com/office/drawing/2014/main" id="{AECDA238-2748-426D-8F57-85A4DE23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286000"/>
            <a:ext cx="416242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B. Phát huy sức mạnh </a:t>
            </a:r>
          </a:p>
          <a:p>
            <a:pPr algn="ctr"/>
            <a:r>
              <a:rPr lang="en-US" altLang="vi-VN" sz="2400"/>
              <a:t>của toàn dân trên tất cả các</a:t>
            </a:r>
          </a:p>
          <a:p>
            <a:pPr algn="ctr"/>
            <a:r>
              <a:rPr lang="en-US" altLang="vi-VN" sz="2400"/>
              <a:t> lĩnh vực hoạt động xã hội</a:t>
            </a:r>
            <a:endParaRPr lang="vi-VN" altLang="vi-VN" sz="24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C2113D-2924-4842-A9BA-30D36EC0DA6F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1B0359E7-A185-47BC-8CE7-7C2AD6E81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865188"/>
            <a:ext cx="762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/>
              <a:t>Một trong những nhiệm vụ của DQTV </a:t>
            </a:r>
          </a:p>
          <a:p>
            <a:pPr algn="ctr"/>
            <a:r>
              <a:rPr lang="en-US" altLang="en-US" sz="3000" b="1"/>
              <a:t>được quy định trong Luật DQTV 2009 là:</a:t>
            </a:r>
          </a:p>
        </p:txBody>
      </p:sp>
      <p:sp>
        <p:nvSpPr>
          <p:cNvPr id="18435" name="AutoShape 5">
            <a:extLst>
              <a:ext uri="{FF2B5EF4-FFF2-40B4-BE49-F238E27FC236}">
                <a16:creationId xmlns:a16="http://schemas.microsoft.com/office/drawing/2014/main" id="{E7797DDA-9F5C-4F82-97FA-CBD579EEB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114800"/>
            <a:ext cx="4194175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C. Học tập </a:t>
            </a:r>
            <a:r>
              <a:rPr lang="pt-BR" altLang="vi-VN" sz="2400"/>
              <a:t>chính trị, pháp</a:t>
            </a:r>
          </a:p>
          <a:p>
            <a:pPr algn="ctr"/>
            <a:r>
              <a:rPr lang="pt-BR" altLang="vi-VN" sz="2400"/>
              <a:t> luật, huấn luyện quân sự</a:t>
            </a:r>
          </a:p>
          <a:p>
            <a:pPr algn="ctr"/>
            <a:r>
              <a:rPr lang="pt-BR" altLang="vi-VN" sz="2400"/>
              <a:t> và diễn tập</a:t>
            </a:r>
            <a:endParaRPr lang="en-US" altLang="vi-VN" sz="2400"/>
          </a:p>
        </p:txBody>
      </p:sp>
      <p:sp>
        <p:nvSpPr>
          <p:cNvPr id="18436" name="AutoShape 13">
            <a:extLst>
              <a:ext uri="{FF2B5EF4-FFF2-40B4-BE49-F238E27FC236}">
                <a16:creationId xmlns:a16="http://schemas.microsoft.com/office/drawing/2014/main" id="{E36F46F3-2773-4370-AE40-3350E3B59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A. Học tập chính trị, </a:t>
            </a:r>
          </a:p>
          <a:p>
            <a:pPr algn="ctr" eaLnBrk="1" hangingPunct="1"/>
            <a:r>
              <a:rPr lang="en-US" altLang="vi-VN" sz="2400"/>
              <a:t>thường xuyên luyện tập </a:t>
            </a:r>
          </a:p>
          <a:p>
            <a:pPr algn="ctr" eaLnBrk="1" hangingPunct="1"/>
            <a:r>
              <a:rPr lang="en-US" altLang="vi-VN" sz="2400"/>
              <a:t>và sẵn sàng chiến đấu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AutoShape 13">
            <a:extLst>
              <a:ext uri="{FF2B5EF4-FFF2-40B4-BE49-F238E27FC236}">
                <a16:creationId xmlns:a16="http://schemas.microsoft.com/office/drawing/2014/main" id="{0DB79E93-BD75-473E-B665-0C278A0E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2400"/>
              <a:t>B. Học tập </a:t>
            </a:r>
            <a:r>
              <a:rPr lang="en-US" altLang="vi-VN" sz="2400"/>
              <a:t>quân sự, văn</a:t>
            </a:r>
          </a:p>
          <a:p>
            <a:pPr algn="ctr" eaLnBrk="1" hangingPunct="1"/>
            <a:r>
              <a:rPr lang="en-US" altLang="vi-VN" sz="2400"/>
              <a:t> hóa sẵn sàng chiến đấu</a:t>
            </a:r>
          </a:p>
          <a:p>
            <a:pPr algn="ctr" eaLnBrk="1" hangingPunct="1"/>
            <a:r>
              <a:rPr lang="en-US" altLang="vi-VN" sz="2400"/>
              <a:t> bảo vệ nhân dân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AutoShape 13">
            <a:extLst>
              <a:ext uri="{FF2B5EF4-FFF2-40B4-BE49-F238E27FC236}">
                <a16:creationId xmlns:a16="http://schemas.microsoft.com/office/drawing/2014/main" id="{C9B79A11-E79E-4459-AE52-AC0B8143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114800"/>
            <a:ext cx="42037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D. </a:t>
            </a:r>
            <a:r>
              <a:rPr lang="vi-VN" altLang="vi-VN" sz="2400"/>
              <a:t>Học tập </a:t>
            </a:r>
            <a:r>
              <a:rPr lang="en-US" altLang="vi-VN" sz="2400"/>
              <a:t>văn hóa, </a:t>
            </a:r>
          </a:p>
          <a:p>
            <a:pPr algn="ctr" eaLnBrk="1" hangingPunct="1"/>
            <a:r>
              <a:rPr lang="vi-VN" altLang="vi-VN" sz="2400"/>
              <a:t>chính trị, quân sự và bảo vệ</a:t>
            </a:r>
            <a:endParaRPr lang="en-US" altLang="vi-VN" sz="2400"/>
          </a:p>
          <a:p>
            <a:pPr algn="ctr" eaLnBrk="1" hangingPunct="1"/>
            <a:r>
              <a:rPr lang="vi-VN" altLang="vi-VN" sz="2400"/>
              <a:t> </a:t>
            </a:r>
            <a:r>
              <a:rPr lang="en-US" altLang="vi-VN" sz="2400"/>
              <a:t>an ninh trật tự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40E512-E6D9-4ECE-9F18-DC8F59ABA722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>
            <a:extLst>
              <a:ext uri="{FF2B5EF4-FFF2-40B4-BE49-F238E27FC236}">
                <a16:creationId xmlns:a16="http://schemas.microsoft.com/office/drawing/2014/main" id="{EF80A8C2-2D63-4E5E-99C4-A51D894E6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87425"/>
            <a:ext cx="6972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/>
              <a:t>“Phát huy sức mạnh tổng hợp trên địa bàn để xây dựng LLDQTV” là một trong những nội dung của:</a:t>
            </a:r>
          </a:p>
        </p:txBody>
      </p:sp>
      <p:sp>
        <p:nvSpPr>
          <p:cNvPr id="73731" name="AutoShape 5">
            <a:extLst>
              <a:ext uri="{FF2B5EF4-FFF2-40B4-BE49-F238E27FC236}">
                <a16:creationId xmlns:a16="http://schemas.microsoft.com/office/drawing/2014/main" id="{80BD48F0-5206-419C-97E4-4FD7785A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2588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D. Nhiệm vụ xây dựng </a:t>
            </a:r>
          </a:p>
          <a:p>
            <a:pPr algn="ctr"/>
            <a:r>
              <a:rPr lang="en-US" altLang="vi-VN" sz="2400"/>
              <a:t>lực lượng dân quân tự vệ</a:t>
            </a:r>
          </a:p>
        </p:txBody>
      </p:sp>
      <p:sp>
        <p:nvSpPr>
          <p:cNvPr id="73732" name="AutoShape 13">
            <a:extLst>
              <a:ext uri="{FF2B5EF4-FFF2-40B4-BE49-F238E27FC236}">
                <a16:creationId xmlns:a16="http://schemas.microsoft.com/office/drawing/2014/main" id="{89ACDBA4-4639-4877-A72F-61610F45C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A. Nội dung cơ bản xây dưng</a:t>
            </a:r>
          </a:p>
          <a:p>
            <a:pPr algn="ctr" eaLnBrk="1" hangingPunct="1"/>
            <a:r>
              <a:rPr lang="en-US" altLang="vi-VN" sz="2400"/>
              <a:t> lực lượng dân quân tự vệ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33" name="AutoShape 13">
            <a:extLst>
              <a:ext uri="{FF2B5EF4-FFF2-40B4-BE49-F238E27FC236}">
                <a16:creationId xmlns:a16="http://schemas.microsoft.com/office/drawing/2014/main" id="{1F1E512A-CB77-4F83-B7FF-631BF44A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C. Vị trí vai trò xây dựng </a:t>
            </a:r>
          </a:p>
          <a:p>
            <a:pPr algn="ctr" eaLnBrk="1" hangingPunct="1"/>
            <a:r>
              <a:rPr lang="en-US" altLang="vi-VN" sz="2400"/>
              <a:t>lực lượng dân quân tự vệ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34" name="AutoShape 13">
            <a:extLst>
              <a:ext uri="{FF2B5EF4-FFF2-40B4-BE49-F238E27FC236}">
                <a16:creationId xmlns:a16="http://schemas.microsoft.com/office/drawing/2014/main" id="{A5D62C9E-373D-446A-9D55-479B2676D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01875"/>
            <a:ext cx="4191000" cy="135255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B. Biện pháp xây dựng </a:t>
            </a:r>
          </a:p>
          <a:p>
            <a:pPr algn="ctr" eaLnBrk="1" hangingPunct="1"/>
            <a:r>
              <a:rPr lang="en-US" altLang="vi-VN" sz="2400"/>
              <a:t>lực lượng dân quân tự vệ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717413-929C-472E-801B-3D43924BE4AE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>
            <a:extLst>
              <a:ext uri="{FF2B5EF4-FFF2-40B4-BE49-F238E27FC236}">
                <a16:creationId xmlns:a16="http://schemas.microsoft.com/office/drawing/2014/main" id="{31004C57-CA4B-4D16-9522-038040DD6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43000"/>
            <a:ext cx="7467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000"/>
              <a:t>Xây dựng lực lượng DQTV, chúng ta phải:</a:t>
            </a:r>
          </a:p>
        </p:txBody>
      </p:sp>
      <p:sp>
        <p:nvSpPr>
          <p:cNvPr id="75779" name="AutoShape 5">
            <a:extLst>
              <a:ext uri="{FF2B5EF4-FFF2-40B4-BE49-F238E27FC236}">
                <a16:creationId xmlns:a16="http://schemas.microsoft.com/office/drawing/2014/main" id="{7034FA9C-A14B-42FF-A91D-B95160DCB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60488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100"/>
              <a:t>B. Thực hiện nghiêm túc, </a:t>
            </a:r>
          </a:p>
          <a:p>
            <a:pPr algn="ctr"/>
            <a:r>
              <a:rPr lang="en-US" altLang="vi-VN" sz="2100"/>
              <a:t>đầy đủ các chế độ chính sách </a:t>
            </a:r>
          </a:p>
          <a:p>
            <a:pPr algn="ctr"/>
            <a:r>
              <a:rPr lang="en-US" altLang="vi-VN" sz="2100"/>
              <a:t>của Đảng và Nhà nước đối với</a:t>
            </a:r>
          </a:p>
          <a:p>
            <a:pPr algn="ctr"/>
            <a:r>
              <a:rPr lang="en-US" altLang="vi-VN" sz="2100"/>
              <a:t> lực lượng dân quân tự vệ</a:t>
            </a:r>
            <a:endParaRPr lang="vi-VN" altLang="vi-VN" sz="2100" b="1"/>
          </a:p>
        </p:txBody>
      </p:sp>
      <p:sp>
        <p:nvSpPr>
          <p:cNvPr id="75780" name="AutoShape 13">
            <a:extLst>
              <a:ext uri="{FF2B5EF4-FFF2-40B4-BE49-F238E27FC236}">
                <a16:creationId xmlns:a16="http://schemas.microsoft.com/office/drawing/2014/main" id="{8F7234E0-E7DE-4816-8491-67670BFA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60488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100"/>
              <a:t> D. Thực hiện nghiêm túc, </a:t>
            </a:r>
          </a:p>
          <a:p>
            <a:pPr algn="ctr"/>
            <a:r>
              <a:rPr lang="en-US" altLang="vi-VN" sz="2100"/>
              <a:t>đầy đủ chương trình giáo dục</a:t>
            </a:r>
          </a:p>
          <a:p>
            <a:pPr algn="ctr"/>
            <a:r>
              <a:rPr lang="en-US" altLang="vi-VN" sz="2100"/>
              <a:t> chính trị, huấn luyện quân sự</a:t>
            </a:r>
          </a:p>
          <a:p>
            <a:pPr algn="ctr"/>
            <a:r>
              <a:rPr lang="en-US" altLang="vi-VN" sz="2100"/>
              <a:t> cho lực lượng DQTV</a:t>
            </a:r>
            <a:endParaRPr lang="vi-VN" altLang="vi-VN" sz="2100" b="1"/>
          </a:p>
        </p:txBody>
      </p:sp>
      <p:sp>
        <p:nvSpPr>
          <p:cNvPr id="75781" name="AutoShape 13">
            <a:extLst>
              <a:ext uri="{FF2B5EF4-FFF2-40B4-BE49-F238E27FC236}">
                <a16:creationId xmlns:a16="http://schemas.microsoft.com/office/drawing/2014/main" id="{08FB8909-2DC3-4A83-9CB5-15237FA7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4125913"/>
            <a:ext cx="4191000" cy="1360487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100"/>
              <a:t> C. Thực hiện đầy đủ các quy</a:t>
            </a:r>
          </a:p>
          <a:p>
            <a:pPr algn="ctr"/>
            <a:r>
              <a:rPr lang="en-US" altLang="vi-VN" sz="2100"/>
              <a:t>định của công tác xây dựng </a:t>
            </a:r>
          </a:p>
          <a:p>
            <a:pPr algn="ctr"/>
            <a:r>
              <a:rPr lang="en-US" altLang="vi-VN" sz="2100"/>
              <a:t>lực lượng dân quân tự vệ </a:t>
            </a:r>
          </a:p>
          <a:p>
            <a:pPr algn="ctr"/>
            <a:r>
              <a:rPr lang="en-US" altLang="vi-VN" sz="2100"/>
              <a:t>vững mạnh, rộng khắp</a:t>
            </a:r>
            <a:endParaRPr lang="vi-VN" altLang="vi-VN" sz="2100" b="1"/>
          </a:p>
        </p:txBody>
      </p:sp>
      <p:sp>
        <p:nvSpPr>
          <p:cNvPr id="75782" name="AutoShape 13">
            <a:extLst>
              <a:ext uri="{FF2B5EF4-FFF2-40B4-BE49-F238E27FC236}">
                <a16:creationId xmlns:a16="http://schemas.microsoft.com/office/drawing/2014/main" id="{CFFB3761-CCD8-403A-B676-ABC55840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60488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100"/>
              <a:t> A. Thực hiện tốt đường lối, </a:t>
            </a:r>
          </a:p>
          <a:p>
            <a:pPr algn="ctr" eaLnBrk="1" hangingPunct="1"/>
            <a:r>
              <a:rPr lang="en-US" altLang="vi-VN" sz="2100"/>
              <a:t>chủ trương chính sách của </a:t>
            </a:r>
          </a:p>
          <a:p>
            <a:pPr algn="ctr" eaLnBrk="1" hangingPunct="1"/>
            <a:r>
              <a:rPr lang="en-US" altLang="vi-VN" sz="2100"/>
              <a:t>Đảng, pháp luật Nhà nước, </a:t>
            </a:r>
          </a:p>
          <a:p>
            <a:pPr algn="ctr" eaLnBrk="1" hangingPunct="1"/>
            <a:r>
              <a:rPr lang="en-US" altLang="vi-VN" sz="2100"/>
              <a:t>đẩy mạnh sự nghiệp đổi mới</a:t>
            </a:r>
            <a:endParaRPr lang="en-US" alt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DA2491-FCED-4460-9759-0E08C66C07B6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4B86887E-8E8F-4735-BF0A-58B8A2648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838200"/>
            <a:ext cx="7572375" cy="1338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altLang="en-US" sz="2700" spc="-100"/>
              <a:t>“Bảo đảm số lượng đủ, chất lượng cao,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en-US" sz="2700" spc="-100"/>
              <a:t>xây dựng toàn diện nhưng có trọng tâm, trọng điểm”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en-US" sz="2700" spc="-100"/>
              <a:t>là một trong những nội dung của:</a:t>
            </a:r>
          </a:p>
        </p:txBody>
      </p:sp>
      <p:sp>
        <p:nvSpPr>
          <p:cNvPr id="77827" name="AutoShape 5">
            <a:extLst>
              <a:ext uri="{FF2B5EF4-FFF2-40B4-BE49-F238E27FC236}">
                <a16:creationId xmlns:a16="http://schemas.microsoft.com/office/drawing/2014/main" id="{626765B3-BA63-49CD-BA90-E0257B2F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21150"/>
            <a:ext cx="4162425" cy="1350963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D. Quan điểm, nguyên tắc </a:t>
            </a:r>
          </a:p>
          <a:p>
            <a:pPr algn="ctr"/>
            <a:r>
              <a:rPr lang="en-US" altLang="vi-VN" sz="2400"/>
              <a:t>xây dựng lực lượng </a:t>
            </a:r>
          </a:p>
          <a:p>
            <a:pPr algn="ctr"/>
            <a:r>
              <a:rPr lang="en-US" altLang="vi-VN" sz="2400"/>
              <a:t>dự bị động viên</a:t>
            </a:r>
            <a:endParaRPr lang="vi-VN" altLang="vi-VN" sz="2400" b="1"/>
          </a:p>
        </p:txBody>
      </p:sp>
      <p:sp>
        <p:nvSpPr>
          <p:cNvPr id="77828" name="AutoShape 13">
            <a:extLst>
              <a:ext uri="{FF2B5EF4-FFF2-40B4-BE49-F238E27FC236}">
                <a16:creationId xmlns:a16="http://schemas.microsoft.com/office/drawing/2014/main" id="{611B7A70-C6FA-4ED2-B536-554F73A1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21150"/>
            <a:ext cx="4191000" cy="1350963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C. Biện pháp chủ yếu </a:t>
            </a:r>
          </a:p>
          <a:p>
            <a:pPr algn="ctr"/>
            <a:r>
              <a:rPr lang="en-US" altLang="vi-VN" sz="2400"/>
              <a:t>xây dựng lực lượng </a:t>
            </a:r>
          </a:p>
          <a:p>
            <a:pPr algn="ctr"/>
            <a:r>
              <a:rPr lang="en-US" altLang="vi-VN" sz="2400"/>
              <a:t>dự bị động viên</a:t>
            </a:r>
            <a:endParaRPr lang="vi-VN" altLang="vi-VN" sz="2400" b="1"/>
          </a:p>
        </p:txBody>
      </p:sp>
      <p:sp>
        <p:nvSpPr>
          <p:cNvPr id="77829" name="AutoShape 13">
            <a:extLst>
              <a:ext uri="{FF2B5EF4-FFF2-40B4-BE49-F238E27FC236}">
                <a16:creationId xmlns:a16="http://schemas.microsoft.com/office/drawing/2014/main" id="{8ECCF54E-F920-4C13-966C-CBF88848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287588"/>
            <a:ext cx="4162425" cy="1350962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B. Nhiệm vụ xây dựng </a:t>
            </a:r>
          </a:p>
          <a:p>
            <a:pPr algn="ctr"/>
            <a:r>
              <a:rPr lang="en-US" altLang="vi-VN" sz="2400"/>
              <a:t>lực lượng dự bị động viên</a:t>
            </a:r>
            <a:endParaRPr lang="vi-VN" altLang="vi-VN" sz="2400" b="1"/>
          </a:p>
        </p:txBody>
      </p:sp>
      <p:sp>
        <p:nvSpPr>
          <p:cNvPr id="77830" name="AutoShape 13">
            <a:extLst>
              <a:ext uri="{FF2B5EF4-FFF2-40B4-BE49-F238E27FC236}">
                <a16:creationId xmlns:a16="http://schemas.microsoft.com/office/drawing/2014/main" id="{AA309A31-8699-4860-8FA4-6A9B8AEB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7588"/>
            <a:ext cx="4191000" cy="1350962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A. Giải pháp cơ bản </a:t>
            </a:r>
          </a:p>
          <a:p>
            <a:pPr algn="ctr"/>
            <a:r>
              <a:rPr lang="en-US" altLang="vi-VN" sz="2400"/>
              <a:t>xây dựng lực lượng </a:t>
            </a:r>
          </a:p>
          <a:p>
            <a:pPr algn="ctr"/>
            <a:r>
              <a:rPr lang="en-US" altLang="vi-VN" sz="2400"/>
              <a:t>dự bị động viên</a:t>
            </a:r>
            <a:endParaRPr lang="vi-VN" altLang="vi-VN" sz="24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8B8B91-6052-4C7C-BB13-D4E485C29095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>
            <a:extLst>
              <a:ext uri="{FF2B5EF4-FFF2-40B4-BE49-F238E27FC236}">
                <a16:creationId xmlns:a16="http://schemas.microsoft.com/office/drawing/2014/main" id="{6FE57104-D195-4373-B4D1-B81B517B6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922338"/>
            <a:ext cx="731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vi-VN" altLang="en-US" sz="3000"/>
              <a:t>Cơ quan thực hiện việc đăng ký,</a:t>
            </a:r>
            <a:endParaRPr lang="en-US" altLang="en-US" sz="3000"/>
          </a:p>
          <a:p>
            <a:pPr algn="ctr"/>
            <a:r>
              <a:rPr lang="vi-VN" altLang="en-US" sz="3000"/>
              <a:t>quản lý quân nhân </a:t>
            </a:r>
            <a:r>
              <a:rPr lang="en-US" altLang="en-US" sz="3000"/>
              <a:t>DBĐV</a:t>
            </a:r>
            <a:r>
              <a:rPr lang="vi-VN" altLang="en-US" sz="3000"/>
              <a:t> là:</a:t>
            </a:r>
            <a:endParaRPr lang="vi-VN" altLang="en-US" sz="3000" b="1"/>
          </a:p>
        </p:txBody>
      </p:sp>
      <p:sp>
        <p:nvSpPr>
          <p:cNvPr id="79875" name="AutoShape 5">
            <a:extLst>
              <a:ext uri="{FF2B5EF4-FFF2-40B4-BE49-F238E27FC236}">
                <a16:creationId xmlns:a16="http://schemas.microsoft.com/office/drawing/2014/main" id="{B34C2D0A-5350-4F80-B7B3-C1A4306C4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200"/>
              <a:t>A. BCH quân sự xã </a:t>
            </a:r>
          </a:p>
          <a:p>
            <a:pPr algn="ctr"/>
            <a:r>
              <a:rPr lang="en-US" altLang="vi-VN" sz="2200"/>
              <a:t>(phường, thị trấn), BCH</a:t>
            </a:r>
          </a:p>
          <a:p>
            <a:pPr algn="ctr"/>
            <a:r>
              <a:rPr lang="en-US" altLang="vi-VN" sz="2200"/>
              <a:t> quân sự huyện (quận, thị xã, </a:t>
            </a:r>
          </a:p>
          <a:p>
            <a:pPr algn="ctr"/>
            <a:r>
              <a:rPr lang="en-US" altLang="vi-VN" sz="2200"/>
              <a:t>T.P thuộc tỉnh)</a:t>
            </a:r>
          </a:p>
        </p:txBody>
      </p:sp>
      <p:sp>
        <p:nvSpPr>
          <p:cNvPr id="79876" name="AutoShape 13">
            <a:extLst>
              <a:ext uri="{FF2B5EF4-FFF2-40B4-BE49-F238E27FC236}">
                <a16:creationId xmlns:a16="http://schemas.microsoft.com/office/drawing/2014/main" id="{175E6A52-0A50-4F93-BE60-D736B138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200"/>
              <a:t> D. BCH quân sự huyện</a:t>
            </a:r>
          </a:p>
          <a:p>
            <a:pPr algn="ctr"/>
            <a:r>
              <a:rPr lang="en-US" altLang="vi-VN" sz="2200"/>
              <a:t>(quận, thị xã, T.P thuộc tỉnh)</a:t>
            </a:r>
          </a:p>
          <a:p>
            <a:pPr algn="ctr"/>
            <a:r>
              <a:rPr lang="en-US" altLang="vi-VN" sz="2200"/>
              <a:t>và đơn vị DBĐV</a:t>
            </a:r>
            <a:endParaRPr lang="vi-VN" altLang="vi-VN" sz="2200" b="1"/>
          </a:p>
        </p:txBody>
      </p:sp>
      <p:sp>
        <p:nvSpPr>
          <p:cNvPr id="79877" name="AutoShape 13">
            <a:extLst>
              <a:ext uri="{FF2B5EF4-FFF2-40B4-BE49-F238E27FC236}">
                <a16:creationId xmlns:a16="http://schemas.microsoft.com/office/drawing/2014/main" id="{F1B62290-B04F-46F3-90E3-EA2850082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200"/>
              <a:t> B. Ban lãnh đạo cơ quan, </a:t>
            </a:r>
          </a:p>
          <a:p>
            <a:pPr algn="ctr"/>
            <a:r>
              <a:rPr lang="en-US" altLang="vi-VN" sz="2200"/>
              <a:t>đơn vị công tác, BCH</a:t>
            </a:r>
          </a:p>
          <a:p>
            <a:pPr algn="ctr"/>
            <a:r>
              <a:rPr lang="en-US" altLang="vi-VN" sz="2200"/>
              <a:t> quân sự các cơ quan, </a:t>
            </a:r>
          </a:p>
          <a:p>
            <a:pPr algn="ctr"/>
            <a:r>
              <a:rPr lang="en-US" altLang="vi-VN" sz="2200"/>
              <a:t>đơn vị công tác</a:t>
            </a:r>
            <a:endParaRPr lang="vi-VN" altLang="vi-VN" sz="2200" b="1"/>
          </a:p>
        </p:txBody>
      </p:sp>
      <p:sp>
        <p:nvSpPr>
          <p:cNvPr id="79878" name="AutoShape 13">
            <a:extLst>
              <a:ext uri="{FF2B5EF4-FFF2-40B4-BE49-F238E27FC236}">
                <a16:creationId xmlns:a16="http://schemas.microsoft.com/office/drawing/2014/main" id="{9B2869BD-A646-4BDF-8384-F8F34E34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200"/>
              <a:t> C. BCH quân sự xã </a:t>
            </a:r>
          </a:p>
          <a:p>
            <a:pPr algn="ctr" eaLnBrk="1" hangingPunct="1"/>
            <a:r>
              <a:rPr lang="en-US" altLang="vi-VN" sz="2200"/>
              <a:t>(phường, thị trấn), BCH đơn vị,</a:t>
            </a:r>
          </a:p>
          <a:p>
            <a:pPr algn="ctr" eaLnBrk="1" hangingPunct="1"/>
            <a:r>
              <a:rPr lang="en-US" altLang="vi-VN" sz="2200"/>
              <a:t>cơ quan DBĐV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4B5AAF-D91F-44C6-BD72-69CA5A822D7E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>
            <a:extLst>
              <a:ext uri="{FF2B5EF4-FFF2-40B4-BE49-F238E27FC236}">
                <a16:creationId xmlns:a16="http://schemas.microsoft.com/office/drawing/2014/main" id="{23FB00A3-F33E-45D8-882D-85699059B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877888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/>
              <a:t>Một trong những nguyên tắc sắp xếp</a:t>
            </a:r>
          </a:p>
          <a:p>
            <a:pPr algn="ctr"/>
            <a:r>
              <a:rPr lang="en-US" altLang="en-US" sz="3000"/>
              <a:t>quân nhân dự bị vào các đơn vị DBĐV là:</a:t>
            </a:r>
          </a:p>
        </p:txBody>
      </p:sp>
      <p:sp>
        <p:nvSpPr>
          <p:cNvPr id="81923" name="AutoShape 5">
            <a:extLst>
              <a:ext uri="{FF2B5EF4-FFF2-40B4-BE49-F238E27FC236}">
                <a16:creationId xmlns:a16="http://schemas.microsoft.com/office/drawing/2014/main" id="{9E9A9004-A279-4974-ADCB-A01D343A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114800"/>
            <a:ext cx="418465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C. Theo trình độ</a:t>
            </a:r>
          </a:p>
          <a:p>
            <a:pPr algn="ctr"/>
            <a:r>
              <a:rPr lang="en-US" altLang="vi-VN" sz="2400"/>
              <a:t>chuyên nghiệp quân sự,</a:t>
            </a:r>
          </a:p>
          <a:p>
            <a:pPr algn="ctr"/>
            <a:r>
              <a:rPr lang="en-US" altLang="vi-VN" sz="2400"/>
              <a:t>chuyên môn kỹ thuật</a:t>
            </a:r>
            <a:endParaRPr lang="vi-VN" altLang="vi-VN" sz="2400" b="1"/>
          </a:p>
        </p:txBody>
      </p:sp>
      <p:sp>
        <p:nvSpPr>
          <p:cNvPr id="81924" name="AutoShape 13">
            <a:extLst>
              <a:ext uri="{FF2B5EF4-FFF2-40B4-BE49-F238E27FC236}">
                <a16:creationId xmlns:a16="http://schemas.microsoft.com/office/drawing/2014/main" id="{970E180B-1BE9-4808-AC76-9A95529B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4114800"/>
            <a:ext cx="4208462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D. Theo trình độ kỹ thuật,</a:t>
            </a:r>
          </a:p>
          <a:p>
            <a:pPr algn="ctr"/>
            <a:r>
              <a:rPr lang="en-US" altLang="vi-VN" sz="2400"/>
              <a:t> chiến thuật, chức vụ </a:t>
            </a:r>
          </a:p>
          <a:p>
            <a:pPr algn="ctr"/>
            <a:r>
              <a:rPr lang="en-US" altLang="vi-VN" sz="2400"/>
              <a:t>và sức khỏe.</a:t>
            </a:r>
            <a:endParaRPr lang="vi-VN" altLang="vi-VN" sz="2400" b="1"/>
          </a:p>
        </p:txBody>
      </p:sp>
      <p:sp>
        <p:nvSpPr>
          <p:cNvPr id="81925" name="AutoShape 13">
            <a:extLst>
              <a:ext uri="{FF2B5EF4-FFF2-40B4-BE49-F238E27FC236}">
                <a16:creationId xmlns:a16="http://schemas.microsoft.com/office/drawing/2014/main" id="{6BE774DA-D64A-4255-8CDD-EEC890CBF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 B. Theo khả năng về sức</a:t>
            </a:r>
          </a:p>
          <a:p>
            <a:pPr algn="ctr"/>
            <a:r>
              <a:rPr lang="en-US" altLang="vi-VN" sz="2400"/>
              <a:t> khỏe, tuổi đời và nơi cư trú</a:t>
            </a:r>
            <a:endParaRPr lang="vi-VN" altLang="vi-VN" sz="2400" b="1"/>
          </a:p>
        </p:txBody>
      </p:sp>
      <p:sp>
        <p:nvSpPr>
          <p:cNvPr id="81926" name="AutoShape 13">
            <a:extLst>
              <a:ext uri="{FF2B5EF4-FFF2-40B4-BE49-F238E27FC236}">
                <a16:creationId xmlns:a16="http://schemas.microsoft.com/office/drawing/2014/main" id="{6F714219-98B5-412D-AEB1-95A53469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 A. Theo trình độ chuyên </a:t>
            </a:r>
          </a:p>
          <a:p>
            <a:pPr algn="ctr" eaLnBrk="1" hangingPunct="1"/>
            <a:r>
              <a:rPr lang="en-US" altLang="vi-VN" sz="2400"/>
              <a:t>môn nghiệp vụ, theo </a:t>
            </a:r>
          </a:p>
          <a:p>
            <a:pPr algn="ctr" eaLnBrk="1" hangingPunct="1"/>
            <a:r>
              <a:rPr lang="en-US" altLang="vi-VN" sz="2400"/>
              <a:t>nghề nghiệp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A7F90D-2443-412B-B033-9248F48CE33D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>
            <a:extLst>
              <a:ext uri="{FF2B5EF4-FFF2-40B4-BE49-F238E27FC236}">
                <a16:creationId xmlns:a16="http://schemas.microsoft.com/office/drawing/2014/main" id="{7294D9EB-B3A2-439E-BC3C-3EF6805BD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>
            <a:extLst>
              <a:ext uri="{FF2B5EF4-FFF2-40B4-BE49-F238E27FC236}">
                <a16:creationId xmlns:a16="http://schemas.microsoft.com/office/drawing/2014/main" id="{83A8AAFD-BAB6-4A05-A73F-74AD586622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92271669-3EB7-4154-A41A-CEB68F0A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1003300"/>
            <a:ext cx="6945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1"/>
              <a:t> </a:t>
            </a:r>
            <a:r>
              <a:rPr lang="en-US" altLang="en-US" sz="2400" i="1"/>
              <a:t>Việc bảo đảm vật chất, kinh phí</a:t>
            </a:r>
          </a:p>
          <a:p>
            <a:pPr algn="ctr"/>
            <a:r>
              <a:rPr lang="en-US" altLang="en-US" sz="2400" i="1"/>
              <a:t>xây dựng LLDBĐV hàng năm do: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FD72EB8-7600-4564-A616-19C4C624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300" dirty="0">
                <a:latin typeface="Arial" charset="0"/>
              </a:rPr>
              <a:t>A. </a:t>
            </a:r>
            <a:r>
              <a:rPr lang="en-US" sz="2300" dirty="0" err="1">
                <a:latin typeface="Arial" charset="0"/>
              </a:rPr>
              <a:t>Chính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phủ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giao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chỉ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tiêu</a:t>
            </a:r>
            <a:endParaRPr lang="en-US" sz="2300" dirty="0">
              <a:latin typeface="Arial" charset="0"/>
            </a:endParaRPr>
          </a:p>
          <a:p>
            <a:pPr algn="ctr">
              <a:defRPr/>
            </a:pPr>
            <a:r>
              <a:rPr lang="en-US" sz="2300" dirty="0" err="1">
                <a:latin typeface="Arial" charset="0"/>
              </a:rPr>
              <a:t>nhiệm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vụ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cụ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thể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cho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các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bộ</a:t>
            </a:r>
            <a:r>
              <a:rPr lang="en-US" sz="2300" dirty="0">
                <a:latin typeface="Arial" charset="0"/>
              </a:rPr>
              <a:t>,</a:t>
            </a:r>
          </a:p>
          <a:p>
            <a:pPr algn="ctr">
              <a:defRPr/>
            </a:pP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ngành</a:t>
            </a:r>
            <a:r>
              <a:rPr lang="en-US" sz="2300" dirty="0">
                <a:latin typeface="Arial" charset="0"/>
              </a:rPr>
              <a:t>, </a:t>
            </a:r>
            <a:r>
              <a:rPr lang="en-US" sz="2300" dirty="0" err="1">
                <a:latin typeface="Arial" charset="0"/>
              </a:rPr>
              <a:t>địa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phương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thực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hiện</a:t>
            </a:r>
            <a:endParaRPr lang="en-US" sz="23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90E193B-4A1B-4D5A-B3A1-93E7C67F0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300" dirty="0">
                <a:latin typeface="Arial" charset="0"/>
              </a:rPr>
              <a:t>B. </a:t>
            </a:r>
            <a:r>
              <a:rPr lang="en-US" sz="2300" dirty="0" err="1">
                <a:latin typeface="Arial" charset="0"/>
              </a:rPr>
              <a:t>Các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bộ</a:t>
            </a:r>
            <a:r>
              <a:rPr lang="en-US" sz="2300" dirty="0">
                <a:latin typeface="Arial" charset="0"/>
              </a:rPr>
              <a:t>, </a:t>
            </a:r>
            <a:r>
              <a:rPr lang="en-US" sz="2300" dirty="0" err="1">
                <a:latin typeface="Arial" charset="0"/>
              </a:rPr>
              <a:t>ngành</a:t>
            </a:r>
            <a:r>
              <a:rPr lang="en-US" sz="2300" dirty="0">
                <a:latin typeface="Arial" charset="0"/>
              </a:rPr>
              <a:t>, </a:t>
            </a:r>
            <a:r>
              <a:rPr lang="en-US" sz="2300" dirty="0" err="1">
                <a:latin typeface="Arial" charset="0"/>
              </a:rPr>
              <a:t>địa</a:t>
            </a:r>
            <a:r>
              <a:rPr lang="en-US" sz="23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300" dirty="0" err="1">
                <a:latin typeface="Arial" charset="0"/>
              </a:rPr>
              <a:t>phương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phối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hợp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với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các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đơn</a:t>
            </a:r>
            <a:r>
              <a:rPr lang="en-US" sz="23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300" dirty="0" err="1">
                <a:latin typeface="Arial" charset="0"/>
              </a:rPr>
              <a:t>vị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dự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bị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động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viên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thực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hiện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6" name="Oval 22">
            <a:extLst>
              <a:ext uri="{FF2B5EF4-FFF2-40B4-BE49-F238E27FC236}">
                <a16:creationId xmlns:a16="http://schemas.microsoft.com/office/drawing/2014/main" id="{3C0785FC-9B66-4C7E-BE88-3B4D219B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3976" name="Picture 23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ADE64DAA-3C63-4264-8C2D-C1F58150CD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>
            <a:extLst>
              <a:ext uri="{FF2B5EF4-FFF2-40B4-BE49-F238E27FC236}">
                <a16:creationId xmlns:a16="http://schemas.microsoft.com/office/drawing/2014/main" id="{5BA10E85-71A1-431A-9D34-DE706573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>
            <a:extLst>
              <a:ext uri="{FF2B5EF4-FFF2-40B4-BE49-F238E27FC236}">
                <a16:creationId xmlns:a16="http://schemas.microsoft.com/office/drawing/2014/main" id="{1C8E2249-1293-44FB-AC17-EA91574A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>
            <a:extLst>
              <a:ext uri="{FF2B5EF4-FFF2-40B4-BE49-F238E27FC236}">
                <a16:creationId xmlns:a16="http://schemas.microsoft.com/office/drawing/2014/main" id="{17B10971-8DE0-47CF-93B6-0FB64584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>
            <a:extLst>
              <a:ext uri="{FF2B5EF4-FFF2-40B4-BE49-F238E27FC236}">
                <a16:creationId xmlns:a16="http://schemas.microsoft.com/office/drawing/2014/main" id="{62D9044F-D20C-4B4F-8B62-2E056E15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>
            <a:extLst>
              <a:ext uri="{FF2B5EF4-FFF2-40B4-BE49-F238E27FC236}">
                <a16:creationId xmlns:a16="http://schemas.microsoft.com/office/drawing/2014/main" id="{68058990-29E1-4067-B351-4DADE935E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>
            <a:extLst>
              <a:ext uri="{FF2B5EF4-FFF2-40B4-BE49-F238E27FC236}">
                <a16:creationId xmlns:a16="http://schemas.microsoft.com/office/drawing/2014/main" id="{4BA2B91B-7BE0-4575-830C-3779DD04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>
            <a:extLst>
              <a:ext uri="{FF2B5EF4-FFF2-40B4-BE49-F238E27FC236}">
                <a16:creationId xmlns:a16="http://schemas.microsoft.com/office/drawing/2014/main" id="{EB56B21A-9E88-4155-96A4-2EF313FD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62513" name="Text Box 49">
            <a:extLst>
              <a:ext uri="{FF2B5EF4-FFF2-40B4-BE49-F238E27FC236}">
                <a16:creationId xmlns:a16="http://schemas.microsoft.com/office/drawing/2014/main" id="{40FF268B-7776-4E47-B548-DF710087E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1A4559FE-459B-4555-AED4-4770FFF4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300" dirty="0">
                <a:latin typeface="Arial" charset="0"/>
              </a:rPr>
              <a:t> C. </a:t>
            </a:r>
            <a:r>
              <a:rPr lang="en-US" sz="2300" dirty="0" err="1">
                <a:latin typeface="Arial" charset="0"/>
              </a:rPr>
              <a:t>Các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địa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phương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chủ</a:t>
            </a:r>
            <a:endParaRPr lang="en-US" sz="23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động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phối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hợp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với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các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đơn</a:t>
            </a:r>
            <a:r>
              <a:rPr lang="en-US" sz="23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300" dirty="0" err="1">
                <a:latin typeface="Arial" charset="0"/>
              </a:rPr>
              <a:t>vị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dự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bị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động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viên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thực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hiện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03EFED04-AB88-46DC-8107-DCEB86D3E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300" dirty="0">
                <a:latin typeface="Arial" charset="0"/>
              </a:rPr>
              <a:t> D. </a:t>
            </a:r>
            <a:r>
              <a:rPr lang="en-US" sz="2300" dirty="0" err="1">
                <a:latin typeface="Arial" charset="0"/>
              </a:rPr>
              <a:t>Chính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phủ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giao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chỉ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tiêu</a:t>
            </a:r>
            <a:endParaRPr lang="en-US" sz="23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300" dirty="0" err="1">
                <a:latin typeface="Arial" charset="0"/>
              </a:rPr>
              <a:t>cho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các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đơn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vị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dự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bị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đông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viên</a:t>
            </a:r>
            <a:endParaRPr lang="en-US" sz="23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và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địa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phương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thực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hiện</a:t>
            </a:r>
            <a:r>
              <a:rPr lang="en-US" sz="2300" dirty="0">
                <a:latin typeface="Arial" charset="0"/>
              </a:rPr>
              <a:t> 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E4FF13-9A38-4FC0-98C4-4A21ABD5B746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96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 nodeType="clickPar">
                      <p:stCondLst>
                        <p:cond delay="0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>
            <a:extLst>
              <a:ext uri="{FF2B5EF4-FFF2-40B4-BE49-F238E27FC236}">
                <a16:creationId xmlns:a16="http://schemas.microsoft.com/office/drawing/2014/main" id="{740E7089-106B-4C70-AD6F-44E55216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>
            <a:extLst>
              <a:ext uri="{FF2B5EF4-FFF2-40B4-BE49-F238E27FC236}">
                <a16:creationId xmlns:a16="http://schemas.microsoft.com/office/drawing/2014/main" id="{506E204A-81C0-4CED-9C21-89D2A6108D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8BEA3CFB-2901-4074-AD1E-7B0233B52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1039813"/>
            <a:ext cx="6629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Quyết định và thông báo quyết định động viên công nghiệp quốc phòng do: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82CF159-1246-4C6E-8254-90B7CA78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68538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Chính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56B53CF-11D6-41AD-BC08-CD4094913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83063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tịch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hội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6" name="Oval 22">
            <a:extLst>
              <a:ext uri="{FF2B5EF4-FFF2-40B4-BE49-F238E27FC236}">
                <a16:creationId xmlns:a16="http://schemas.microsoft.com/office/drawing/2014/main" id="{A85E34A9-52E2-42AA-80F8-DF5A69717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6024" name="Picture 23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43A95797-D3BC-4F71-8764-C1D5CA3681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>
            <a:extLst>
              <a:ext uri="{FF2B5EF4-FFF2-40B4-BE49-F238E27FC236}">
                <a16:creationId xmlns:a16="http://schemas.microsoft.com/office/drawing/2014/main" id="{3609E73E-7C85-43F1-A3C3-7E1DC7CB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>
            <a:extLst>
              <a:ext uri="{FF2B5EF4-FFF2-40B4-BE49-F238E27FC236}">
                <a16:creationId xmlns:a16="http://schemas.microsoft.com/office/drawing/2014/main" id="{16182F19-C75C-4865-9CE4-B639277F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>
            <a:extLst>
              <a:ext uri="{FF2B5EF4-FFF2-40B4-BE49-F238E27FC236}">
                <a16:creationId xmlns:a16="http://schemas.microsoft.com/office/drawing/2014/main" id="{1FF1376E-D48B-44CC-973D-061A99193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>
            <a:extLst>
              <a:ext uri="{FF2B5EF4-FFF2-40B4-BE49-F238E27FC236}">
                <a16:creationId xmlns:a16="http://schemas.microsoft.com/office/drawing/2014/main" id="{D8725D36-DCE0-4BC2-8DDF-F9A78D30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>
            <a:extLst>
              <a:ext uri="{FF2B5EF4-FFF2-40B4-BE49-F238E27FC236}">
                <a16:creationId xmlns:a16="http://schemas.microsoft.com/office/drawing/2014/main" id="{3ED2C497-7617-4070-85B3-8D92EEA9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>
            <a:extLst>
              <a:ext uri="{FF2B5EF4-FFF2-40B4-BE49-F238E27FC236}">
                <a16:creationId xmlns:a16="http://schemas.microsoft.com/office/drawing/2014/main" id="{021EA8C8-A1C9-4282-8151-48E86153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>
            <a:extLst>
              <a:ext uri="{FF2B5EF4-FFF2-40B4-BE49-F238E27FC236}">
                <a16:creationId xmlns:a16="http://schemas.microsoft.com/office/drawing/2014/main" id="{4A2DB446-BDEE-4A50-9239-264CE5FEF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62513" name="Text Box 49">
            <a:extLst>
              <a:ext uri="{FF2B5EF4-FFF2-40B4-BE49-F238E27FC236}">
                <a16:creationId xmlns:a16="http://schemas.microsoft.com/office/drawing/2014/main" id="{BDC19EB3-9303-4AE2-ABD8-95C1C223D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DF7D294E-CD7F-46DB-AD10-CEBDD4FDA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tịch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6F1EB154-4E27-4965-8F5D-908AECE3F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0612B7-6543-461C-AFB3-EE1A4E7878C6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3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3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36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 nodeType="clickPar">
                      <p:stCondLst>
                        <p:cond delay="0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2">
            <a:extLst>
              <a:ext uri="{FF2B5EF4-FFF2-40B4-BE49-F238E27FC236}">
                <a16:creationId xmlns:a16="http://schemas.microsoft.com/office/drawing/2014/main" id="{75C4098B-0C5D-4A4D-AE74-EC93F6288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5237" name="Picture 15" descr="people008">
            <a:extLst>
              <a:ext uri="{FF2B5EF4-FFF2-40B4-BE49-F238E27FC236}">
                <a16:creationId xmlns:a16="http://schemas.microsoft.com/office/drawing/2014/main" id="{02A484CB-9B06-4EAE-8626-59414BA998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3B2966A-B571-45AC-9C27-4376A6FFB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017588"/>
            <a:ext cx="6807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Một trong những nội dung xây dựng lực lượng dự bị động viên là: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F5EBF6A-F56B-4F95-9002-30707F58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Tạo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nguồn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đăng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ký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39E38A51-564C-45E8-89BA-039266ACA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Tạo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nguồn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chức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1" name="Oval 19">
            <a:extLst>
              <a:ext uri="{FF2B5EF4-FFF2-40B4-BE49-F238E27FC236}">
                <a16:creationId xmlns:a16="http://schemas.microsoft.com/office/drawing/2014/main" id="{51A3C8F5-AEC5-43D2-B5F3-1D52235DD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807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5301A510-B8A7-40F0-8F59-3F231DBAF3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198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53" name="Oval 21">
            <a:extLst>
              <a:ext uri="{FF2B5EF4-FFF2-40B4-BE49-F238E27FC236}">
                <a16:creationId xmlns:a16="http://schemas.microsoft.com/office/drawing/2014/main" id="{C6786E2A-AF84-4E63-832D-A3F3D7CC5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254" name="Oval 22">
            <a:extLst>
              <a:ext uri="{FF2B5EF4-FFF2-40B4-BE49-F238E27FC236}">
                <a16:creationId xmlns:a16="http://schemas.microsoft.com/office/drawing/2014/main" id="{61DF6ABC-287F-4408-9D4A-607791EF1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255" name="Oval 23">
            <a:extLst>
              <a:ext uri="{FF2B5EF4-FFF2-40B4-BE49-F238E27FC236}">
                <a16:creationId xmlns:a16="http://schemas.microsoft.com/office/drawing/2014/main" id="{EB5761C7-6ECF-41DC-A254-A65857B5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256" name="Oval 24">
            <a:extLst>
              <a:ext uri="{FF2B5EF4-FFF2-40B4-BE49-F238E27FC236}">
                <a16:creationId xmlns:a16="http://schemas.microsoft.com/office/drawing/2014/main" id="{A58117C7-C637-48C4-9E23-07374AF8C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5257" name="Oval 25">
            <a:extLst>
              <a:ext uri="{FF2B5EF4-FFF2-40B4-BE49-F238E27FC236}">
                <a16:creationId xmlns:a16="http://schemas.microsoft.com/office/drawing/2014/main" id="{75642440-48B3-4381-8C94-3F638BE3B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5258" name="Oval 26">
            <a:extLst>
              <a:ext uri="{FF2B5EF4-FFF2-40B4-BE49-F238E27FC236}">
                <a16:creationId xmlns:a16="http://schemas.microsoft.com/office/drawing/2014/main" id="{5596C127-C53E-49E3-BA5A-CC940AC3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32DA7B80-4A44-4EEC-967E-BDC15C92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34088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28F03381-5F04-47FE-948A-DC5D426FA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73738"/>
            <a:ext cx="8382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B9EB3B36-46C7-4B9D-A431-CDA259A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Tạo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nguồn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chế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đăng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ký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70A78D83-8636-4118-9AC0-05C53B60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Tạo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nguồn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quản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r>
              <a:rPr lang="en-US" sz="2400" dirty="0">
                <a:latin typeface="Arial" charset="0"/>
              </a:rPr>
              <a:t> 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A4C9B0-7F83-4A1B-B304-0AA1B3531BC8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5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5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59"/>
                  </p:tgtEl>
                </p:cond>
              </p:nextCondLst>
            </p:seq>
          </p:childTnLst>
        </p:cTn>
      </p:par>
    </p:tnLst>
    <p:bldLst>
      <p:bldP spid="95234" grpId="0" animBg="1"/>
      <p:bldP spid="65540" grpId="0"/>
      <p:bldP spid="65541" grpId="0" animBg="1"/>
      <p:bldP spid="65541" grpId="1" animBg="1"/>
      <p:bldP spid="65549" grpId="0" animBg="1"/>
      <p:bldP spid="95251" grpId="0" animBg="1"/>
      <p:bldP spid="95253" grpId="0" animBg="1"/>
      <p:bldP spid="95254" grpId="0" animBg="1"/>
      <p:bldP spid="95255" grpId="0" animBg="1"/>
      <p:bldP spid="95256" grpId="0" animBg="1"/>
      <p:bldP spid="95257" grpId="0" animBg="1"/>
      <p:bldP spid="95258" grpId="0" animBg="1"/>
      <p:bldP spid="95260" grpId="0" animBg="1"/>
      <p:bldP spid="2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>
            <a:extLst>
              <a:ext uri="{FF2B5EF4-FFF2-40B4-BE49-F238E27FC236}">
                <a16:creationId xmlns:a16="http://schemas.microsoft.com/office/drawing/2014/main" id="{02CF6925-370E-4947-BF3E-5FF5926B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6261" name="Picture 15" descr="people008">
            <a:extLst>
              <a:ext uri="{FF2B5EF4-FFF2-40B4-BE49-F238E27FC236}">
                <a16:creationId xmlns:a16="http://schemas.microsoft.com/office/drawing/2014/main" id="{F5B3C700-D906-4B7F-AEB0-EF0FD1719D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C01DE9D-346C-4B0B-A778-F06A2C12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008063"/>
            <a:ext cx="636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Thực chất của xây dựng lực lượng dự bị động viên là: 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B759253-F09F-4047-B5B0-B43DC1C6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Chuẩn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nguồn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,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phương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tiện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để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bổ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sung, </a:t>
            </a:r>
            <a:r>
              <a:rPr lang="en-US" sz="2400" dirty="0" err="1">
                <a:latin typeface="Arial" charset="0"/>
              </a:rPr>
              <a:t>mở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C3BE333B-AB98-49C8-B226-932FAE0EE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08450"/>
            <a:ext cx="4191000" cy="13779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mọi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người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tham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96275" name="Oval 19">
            <a:extLst>
              <a:ext uri="{FF2B5EF4-FFF2-40B4-BE49-F238E27FC236}">
                <a16:creationId xmlns:a16="http://schemas.microsoft.com/office/drawing/2014/main" id="{C98B45E1-6B81-4CFE-BB9A-0F94D404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012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40943854-4B64-4209-83AE-9BE852831A1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7" name="Oval 21">
            <a:extLst>
              <a:ext uri="{FF2B5EF4-FFF2-40B4-BE49-F238E27FC236}">
                <a16:creationId xmlns:a16="http://schemas.microsoft.com/office/drawing/2014/main" id="{213C977E-E41E-46E0-8330-E15A5FEC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278" name="Oval 22">
            <a:extLst>
              <a:ext uri="{FF2B5EF4-FFF2-40B4-BE49-F238E27FC236}">
                <a16:creationId xmlns:a16="http://schemas.microsoft.com/office/drawing/2014/main" id="{8CFA6089-CF2F-4C12-B0A2-FFB15645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6279" name="Oval 23">
            <a:extLst>
              <a:ext uri="{FF2B5EF4-FFF2-40B4-BE49-F238E27FC236}">
                <a16:creationId xmlns:a16="http://schemas.microsoft.com/office/drawing/2014/main" id="{C21A6F46-2A31-40A1-A4BC-300E99F0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37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6280" name="Oval 24">
            <a:extLst>
              <a:ext uri="{FF2B5EF4-FFF2-40B4-BE49-F238E27FC236}">
                <a16:creationId xmlns:a16="http://schemas.microsoft.com/office/drawing/2014/main" id="{EC1BCD6C-0F60-4CBF-8809-ACE2EB2C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281" name="Oval 25">
            <a:extLst>
              <a:ext uri="{FF2B5EF4-FFF2-40B4-BE49-F238E27FC236}">
                <a16:creationId xmlns:a16="http://schemas.microsoft.com/office/drawing/2014/main" id="{9F94E2DA-B13B-4E1C-B935-B930B31C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282" name="Oval 26">
            <a:extLst>
              <a:ext uri="{FF2B5EF4-FFF2-40B4-BE49-F238E27FC236}">
                <a16:creationId xmlns:a16="http://schemas.microsoft.com/office/drawing/2014/main" id="{2E978EB8-DC18-4AA3-BC0E-8802F207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6283" name="Text Box 27">
            <a:extLst>
              <a:ext uri="{FF2B5EF4-FFF2-40B4-BE49-F238E27FC236}">
                <a16:creationId xmlns:a16="http://schemas.microsoft.com/office/drawing/2014/main" id="{9E11CECA-2AFF-44BC-96C5-A8EEE80D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340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6284" name="Text Box 28">
            <a:extLst>
              <a:ext uri="{FF2B5EF4-FFF2-40B4-BE49-F238E27FC236}">
                <a16:creationId xmlns:a16="http://schemas.microsoft.com/office/drawing/2014/main" id="{13FFF03A-D00B-4764-A189-E375E8F3F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5824538"/>
            <a:ext cx="7620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CB0CDC1E-77AB-414D-9FFD-98D86DB4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phong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trào</a:t>
            </a:r>
            <a:r>
              <a:rPr lang="en-US" sz="2400" dirty="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, AN </a:t>
            </a:r>
          </a:p>
          <a:p>
            <a:pPr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22B407F3-188F-434D-AB66-9E549144F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Chuẩn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 </a:t>
            </a:r>
            <a:r>
              <a:rPr lang="en-US" sz="2400" dirty="0" err="1">
                <a:latin typeface="Arial" charset="0"/>
              </a:rPr>
              <a:t>xã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nghĩa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00D245-5F12-40A6-9E17-A27E01F39D97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6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6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83"/>
                  </p:tgtEl>
                </p:cond>
              </p:nextCondLst>
            </p:seq>
          </p:childTnLst>
        </p:cTn>
      </p:par>
    </p:tnLst>
    <p:bldLst>
      <p:bldP spid="96258" grpId="0" animBg="1"/>
      <p:bldP spid="65540" grpId="0"/>
      <p:bldP spid="65541" grpId="0" animBg="1"/>
      <p:bldP spid="65541" grpId="1" animBg="1"/>
      <p:bldP spid="65549" grpId="0" animBg="1"/>
      <p:bldP spid="96275" grpId="0" animBg="1"/>
      <p:bldP spid="96277" grpId="0" animBg="1"/>
      <p:bldP spid="96278" grpId="0" animBg="1"/>
      <p:bldP spid="96279" grpId="0" animBg="1"/>
      <p:bldP spid="96280" grpId="0" animBg="1"/>
      <p:bldP spid="96281" grpId="0" animBg="1"/>
      <p:bldP spid="96282" grpId="0" animBg="1"/>
      <p:bldP spid="96284" grpId="0" animBg="1"/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Oval 2">
            <a:extLst>
              <a:ext uri="{FF2B5EF4-FFF2-40B4-BE49-F238E27FC236}">
                <a16:creationId xmlns:a16="http://schemas.microsoft.com/office/drawing/2014/main" id="{83EC3F6B-C22A-4F28-B488-699B0B893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7285" name="Picture 15" descr="people008">
            <a:extLst>
              <a:ext uri="{FF2B5EF4-FFF2-40B4-BE49-F238E27FC236}">
                <a16:creationId xmlns:a16="http://schemas.microsoft.com/office/drawing/2014/main" id="{05023E0A-714D-43E6-A8F4-8F50B6B45C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BEC7FC0A-1F7B-4862-BCCC-D8BD2D9E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82688"/>
            <a:ext cx="657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Trong thời chiến, dân quân tự vệ là lực lượng: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5A638D3-C40D-4147-9631-BA65078E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2286000"/>
            <a:ext cx="407035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ctr">
              <a:buFontTx/>
              <a:buAutoNum type="alphaUcPeriod"/>
              <a:defRPr/>
            </a:pPr>
            <a:r>
              <a:rPr lang="en-US" sz="2400" dirty="0" err="1">
                <a:latin typeface="Arial" charset="0"/>
              </a:rPr>
              <a:t>Nòng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cốt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đánh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giặc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791BA7FE-825F-46E5-B8A1-06DD6F7F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Xung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kích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đấu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phục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đấu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97299" name="Oval 19">
            <a:extLst>
              <a:ext uri="{FF2B5EF4-FFF2-40B4-BE49-F238E27FC236}">
                <a16:creationId xmlns:a16="http://schemas.microsoft.com/office/drawing/2014/main" id="{CBDEDA30-BA90-448C-A6EA-BB0B7F03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216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DB935B39-B52C-49FA-B8D5-1B26DB3A84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1" name="Oval 21">
            <a:extLst>
              <a:ext uri="{FF2B5EF4-FFF2-40B4-BE49-F238E27FC236}">
                <a16:creationId xmlns:a16="http://schemas.microsoft.com/office/drawing/2014/main" id="{20C3247C-243A-4D4F-8782-945677295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02" name="Oval 22">
            <a:extLst>
              <a:ext uri="{FF2B5EF4-FFF2-40B4-BE49-F238E27FC236}">
                <a16:creationId xmlns:a16="http://schemas.microsoft.com/office/drawing/2014/main" id="{4639258E-69EE-41CD-80C1-8E5A2E2D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303" name="Oval 23">
            <a:extLst>
              <a:ext uri="{FF2B5EF4-FFF2-40B4-BE49-F238E27FC236}">
                <a16:creationId xmlns:a16="http://schemas.microsoft.com/office/drawing/2014/main" id="{F4E96BD4-2BFA-4C94-AC4F-B4152F4C9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82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04" name="Oval 24">
            <a:extLst>
              <a:ext uri="{FF2B5EF4-FFF2-40B4-BE49-F238E27FC236}">
                <a16:creationId xmlns:a16="http://schemas.microsoft.com/office/drawing/2014/main" id="{074045A6-8DE2-4E90-B3BB-8004B9FF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305" name="Oval 25">
            <a:extLst>
              <a:ext uri="{FF2B5EF4-FFF2-40B4-BE49-F238E27FC236}">
                <a16:creationId xmlns:a16="http://schemas.microsoft.com/office/drawing/2014/main" id="{CDDAB49C-B918-49FB-A2C6-BC2A7FF7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306" name="Oval 26">
            <a:extLst>
              <a:ext uri="{FF2B5EF4-FFF2-40B4-BE49-F238E27FC236}">
                <a16:creationId xmlns:a16="http://schemas.microsoft.com/office/drawing/2014/main" id="{EA2DFBB2-FA64-4DC1-B11F-3C2784C6A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1EEA2C0A-F16D-46A7-AF4E-886BCFE83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10288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05E103E2-CD3A-4B7F-A045-781FA9AE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58578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E93E6265-0383-43F0-ADBE-FF8EAD21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86238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Xung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kích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mọi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hoạt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đấu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ở </a:t>
            </a: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sở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A606464-07EE-47B2-8BA4-4B161F3E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86238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Nòng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cốt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đánh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giặc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C1904C-E99A-4E89-B108-FA30C7FBCC6D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7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8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7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307"/>
                  </p:tgtEl>
                </p:cond>
              </p:nextCondLst>
            </p:seq>
          </p:childTnLst>
        </p:cTn>
      </p:par>
    </p:tnLst>
    <p:bldLst>
      <p:bldP spid="97282" grpId="0" animBg="1"/>
      <p:bldP spid="65540" grpId="0"/>
      <p:bldP spid="65541" grpId="0" animBg="1"/>
      <p:bldP spid="65541" grpId="1" animBg="1"/>
      <p:bldP spid="65549" grpId="0" animBg="1"/>
      <p:bldP spid="97299" grpId="0" animBg="1"/>
      <p:bldP spid="97301" grpId="0" animBg="1"/>
      <p:bldP spid="97302" grpId="0" animBg="1"/>
      <p:bldP spid="97303" grpId="0" animBg="1"/>
      <p:bldP spid="97304" grpId="0" animBg="1"/>
      <p:bldP spid="97305" grpId="0" animBg="1"/>
      <p:bldP spid="97306" grpId="0" animBg="1"/>
      <p:bldP spid="97308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29A2E616-5893-4FDA-98A1-EC88DB824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1108075"/>
            <a:ext cx="6934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000" b="1"/>
              <a:t>Dân quân tự vệ là một lực lượng:</a:t>
            </a:r>
          </a:p>
        </p:txBody>
      </p:sp>
      <p:sp>
        <p:nvSpPr>
          <p:cNvPr id="20483" name="AutoShape 5">
            <a:extLst>
              <a:ext uri="{FF2B5EF4-FFF2-40B4-BE49-F238E27FC236}">
                <a16:creationId xmlns:a16="http://schemas.microsoft.com/office/drawing/2014/main" id="{4509A610-F984-487E-89F6-006675E4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0505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/>
              <a:t>B. C</a:t>
            </a:r>
            <a:r>
              <a:rPr lang="en-US" altLang="vi-VN" sz="2400"/>
              <a:t>hiến lược </a:t>
            </a:r>
          </a:p>
          <a:p>
            <a:pPr algn="ctr"/>
            <a:r>
              <a:rPr lang="en-US" altLang="vi-VN" sz="2400"/>
              <a:t>trong sự nghiệp xây dựng</a:t>
            </a:r>
          </a:p>
          <a:p>
            <a:pPr algn="ctr"/>
            <a:r>
              <a:rPr lang="en-US" altLang="vi-VN" sz="2400"/>
              <a:t> và bảo vệ Tổ quốc</a:t>
            </a:r>
            <a:endParaRPr lang="vi-VN" altLang="vi-VN" sz="2400"/>
          </a:p>
        </p:txBody>
      </p:sp>
      <p:sp>
        <p:nvSpPr>
          <p:cNvPr id="20484" name="AutoShape 13">
            <a:extLst>
              <a:ext uri="{FF2B5EF4-FFF2-40B4-BE49-F238E27FC236}">
                <a16:creationId xmlns:a16="http://schemas.microsoft.com/office/drawing/2014/main" id="{F1B250CE-A5FC-45FA-80C9-20263152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/>
              <a:t>D. Chiến lược </a:t>
            </a:r>
            <a:r>
              <a:rPr lang="en-US" altLang="vi-VN" sz="2400"/>
              <a:t>chủ yếu </a:t>
            </a:r>
          </a:p>
          <a:p>
            <a:pPr algn="ctr"/>
            <a:r>
              <a:rPr lang="en-US" altLang="vi-VN" sz="2400"/>
              <a:t>trong xây dựng nền </a:t>
            </a:r>
          </a:p>
          <a:p>
            <a:pPr algn="ctr"/>
            <a:r>
              <a:rPr lang="en-US" altLang="vi-VN" sz="2400"/>
              <a:t>quốc phòng toàn dân</a:t>
            </a:r>
            <a:endParaRPr lang="vi-VN" altLang="vi-VN" sz="2400"/>
          </a:p>
        </p:txBody>
      </p:sp>
      <p:sp>
        <p:nvSpPr>
          <p:cNvPr id="20485" name="AutoShape 13">
            <a:extLst>
              <a:ext uri="{FF2B5EF4-FFF2-40B4-BE49-F238E27FC236}">
                <a16:creationId xmlns:a16="http://schemas.microsoft.com/office/drawing/2014/main" id="{880EFB1B-6D77-4FBC-AD2D-DFBB93251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2400"/>
              <a:t>A. Quan trọng </a:t>
            </a:r>
          </a:p>
          <a:p>
            <a:pPr algn="ctr"/>
            <a:r>
              <a:rPr lang="en-US" altLang="vi-VN" sz="2400"/>
              <a:t>trong sự nghiệp xây dựng</a:t>
            </a:r>
          </a:p>
          <a:p>
            <a:pPr algn="ctr"/>
            <a:r>
              <a:rPr lang="en-US" altLang="vi-VN" sz="2400"/>
              <a:t> và bảo vệ Tổ quốc</a:t>
            </a:r>
            <a:endParaRPr lang="vi-VN" altLang="vi-VN" sz="2400" b="1"/>
          </a:p>
        </p:txBody>
      </p:sp>
      <p:sp>
        <p:nvSpPr>
          <p:cNvPr id="20486" name="AutoShape 13">
            <a:extLst>
              <a:ext uri="{FF2B5EF4-FFF2-40B4-BE49-F238E27FC236}">
                <a16:creationId xmlns:a16="http://schemas.microsoft.com/office/drawing/2014/main" id="{F330909B-E891-4A12-A876-BC145AC3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/>
              <a:t>C. C</a:t>
            </a:r>
            <a:r>
              <a:rPr lang="en-US" altLang="vi-VN" sz="2400"/>
              <a:t>ơ bản </a:t>
            </a:r>
          </a:p>
          <a:p>
            <a:pPr algn="ctr"/>
            <a:r>
              <a:rPr lang="en-US" altLang="vi-VN" sz="2400"/>
              <a:t>trong chiến lược xây dựng </a:t>
            </a:r>
          </a:p>
          <a:p>
            <a:pPr algn="ctr"/>
            <a:r>
              <a:rPr lang="en-US" altLang="vi-VN" sz="2400"/>
              <a:t>và bảo vệ Tổ quốc</a:t>
            </a:r>
            <a:endParaRPr lang="vi-VN" altLang="vi-VN" sz="24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A3489-D350-41B4-92DA-D167C0C06873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2">
            <a:extLst>
              <a:ext uri="{FF2B5EF4-FFF2-40B4-BE49-F238E27FC236}">
                <a16:creationId xmlns:a16="http://schemas.microsoft.com/office/drawing/2014/main" id="{D048EB7E-BE89-44A6-8052-5CBEA9E6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8309" name="Picture 15" descr="people008">
            <a:extLst>
              <a:ext uri="{FF2B5EF4-FFF2-40B4-BE49-F238E27FC236}">
                <a16:creationId xmlns:a16="http://schemas.microsoft.com/office/drawing/2014/main" id="{FA72F158-9A88-4FA7-B194-C182CED876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4A8FD6CA-DE95-4725-A149-62E74177D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996950"/>
            <a:ext cx="7156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Thời hạn phục vụ của lực lượng dân quân tự vệ nòng cốt theo Luật Dân quân tự vệ năm 2009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63DFCF5D-FF5F-4C58-9222-52A447F1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C. 4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0D67849C-D541-437B-B98A-E5A40849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B. 3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23" name="Oval 19">
            <a:extLst>
              <a:ext uri="{FF2B5EF4-FFF2-40B4-BE49-F238E27FC236}">
                <a16:creationId xmlns:a16="http://schemas.microsoft.com/office/drawing/2014/main" id="{69BB5418-883D-40EB-8E11-9B34CA96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0913"/>
            <a:ext cx="457200" cy="434975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421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8B35E07B-B615-444C-BD68-5E1A969E1D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25" name="Oval 21">
            <a:extLst>
              <a:ext uri="{FF2B5EF4-FFF2-40B4-BE49-F238E27FC236}">
                <a16:creationId xmlns:a16="http://schemas.microsoft.com/office/drawing/2014/main" id="{E25129E7-4679-4051-8B5C-9FA51E75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326" name="Oval 22">
            <a:extLst>
              <a:ext uri="{FF2B5EF4-FFF2-40B4-BE49-F238E27FC236}">
                <a16:creationId xmlns:a16="http://schemas.microsoft.com/office/drawing/2014/main" id="{AAF4E734-3E4D-4D99-A8C8-3331E0316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327" name="Oval 23">
            <a:extLst>
              <a:ext uri="{FF2B5EF4-FFF2-40B4-BE49-F238E27FC236}">
                <a16:creationId xmlns:a16="http://schemas.microsoft.com/office/drawing/2014/main" id="{8C88997E-E33B-4E3A-BB96-63553C65E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8328" name="Oval 24">
            <a:extLst>
              <a:ext uri="{FF2B5EF4-FFF2-40B4-BE49-F238E27FC236}">
                <a16:creationId xmlns:a16="http://schemas.microsoft.com/office/drawing/2014/main" id="{54B8F082-FD6A-4E88-AA42-033A4636F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8329" name="Oval 25">
            <a:extLst>
              <a:ext uri="{FF2B5EF4-FFF2-40B4-BE49-F238E27FC236}">
                <a16:creationId xmlns:a16="http://schemas.microsoft.com/office/drawing/2014/main" id="{2973CEED-AE20-4D67-9909-11192FF8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8330" name="Oval 26">
            <a:extLst>
              <a:ext uri="{FF2B5EF4-FFF2-40B4-BE49-F238E27FC236}">
                <a16:creationId xmlns:a16="http://schemas.microsoft.com/office/drawing/2014/main" id="{125FAB85-49FA-427B-9839-74BAF588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88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331" name="Text Box 27">
            <a:extLst>
              <a:ext uri="{FF2B5EF4-FFF2-40B4-BE49-F238E27FC236}">
                <a16:creationId xmlns:a16="http://schemas.microsoft.com/office/drawing/2014/main" id="{4D77662A-1125-45CA-87C4-A8D173CE9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10288"/>
            <a:ext cx="109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8332" name="Text Box 28">
            <a:extLst>
              <a:ext uri="{FF2B5EF4-FFF2-40B4-BE49-F238E27FC236}">
                <a16:creationId xmlns:a16="http://schemas.microsoft.com/office/drawing/2014/main" id="{E57EB11F-510F-4249-A705-E91CF177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737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9A377C7F-7D3F-44AA-ACFC-FE4DB1D3B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7975"/>
            <a:ext cx="4191000" cy="13684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D. 5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9C6ECB8C-6922-475C-A8AB-4C9F1ECE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2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DACE14-7BAA-411D-8539-45ED7077C18A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8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8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8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8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0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8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31"/>
                  </p:tgtEl>
                </p:cond>
              </p:nextCondLst>
            </p:seq>
          </p:childTnLst>
        </p:cTn>
      </p:par>
    </p:tnLst>
    <p:bldLst>
      <p:bldP spid="98306" grpId="0" animBg="1"/>
      <p:bldP spid="65540" grpId="0"/>
      <p:bldP spid="65541" grpId="0" animBg="1"/>
      <p:bldP spid="65541" grpId="1" animBg="1"/>
      <p:bldP spid="65549" grpId="0" animBg="1"/>
      <p:bldP spid="98323" grpId="0" animBg="1"/>
      <p:bldP spid="98325" grpId="0" animBg="1"/>
      <p:bldP spid="98326" grpId="0" animBg="1"/>
      <p:bldP spid="98327" grpId="0" animBg="1"/>
      <p:bldP spid="98328" grpId="0" animBg="1"/>
      <p:bldP spid="98329" grpId="0" animBg="1"/>
      <p:bldP spid="98330" grpId="0" animBg="1"/>
      <p:bldP spid="98332" grpId="0" animBg="1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val 2">
            <a:extLst>
              <a:ext uri="{FF2B5EF4-FFF2-40B4-BE49-F238E27FC236}">
                <a16:creationId xmlns:a16="http://schemas.microsoft.com/office/drawing/2014/main" id="{51F0A440-4850-4275-B631-7634E8DE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9333" name="Picture 15" descr="people008">
            <a:extLst>
              <a:ext uri="{FF2B5EF4-FFF2-40B4-BE49-F238E27FC236}">
                <a16:creationId xmlns:a16="http://schemas.microsoft.com/office/drawing/2014/main" id="{EA3AC647-AB9B-435A-8513-664B79346A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C861E23-452E-487F-92ED-0FDB5CEC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174750"/>
            <a:ext cx="6869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Tổ chức đơn vị dân quân tự vệ cao nhất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1EDCD15D-6AD3-457B-98AD-73CF6C37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811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Tiểu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đoàn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đoàn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DAC77720-55CF-49A2-B6E6-836E4381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05050"/>
            <a:ext cx="4191000" cy="13525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Lữ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đoàn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đoàn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99347" name="Oval 19">
            <a:extLst>
              <a:ext uri="{FF2B5EF4-FFF2-40B4-BE49-F238E27FC236}">
                <a16:creationId xmlns:a16="http://schemas.microsoft.com/office/drawing/2014/main" id="{ABF1AC54-49D3-48EC-AAD3-7437B203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626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D449F71A-F793-4517-BE2C-B181F7EFFE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9" name="Oval 21">
            <a:extLst>
              <a:ext uri="{FF2B5EF4-FFF2-40B4-BE49-F238E27FC236}">
                <a16:creationId xmlns:a16="http://schemas.microsoft.com/office/drawing/2014/main" id="{14D67641-396A-4EF8-B473-0EDED43A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9350" name="Oval 22">
            <a:extLst>
              <a:ext uri="{FF2B5EF4-FFF2-40B4-BE49-F238E27FC236}">
                <a16:creationId xmlns:a16="http://schemas.microsoft.com/office/drawing/2014/main" id="{784FB6E7-A307-4B64-95B1-30F7EF86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351" name="Oval 23">
            <a:extLst>
              <a:ext uri="{FF2B5EF4-FFF2-40B4-BE49-F238E27FC236}">
                <a16:creationId xmlns:a16="http://schemas.microsoft.com/office/drawing/2014/main" id="{64747A8B-51C6-4FCD-A282-3EFBA39D6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9352" name="Oval 24">
            <a:extLst>
              <a:ext uri="{FF2B5EF4-FFF2-40B4-BE49-F238E27FC236}">
                <a16:creationId xmlns:a16="http://schemas.microsoft.com/office/drawing/2014/main" id="{98443F88-7CAB-4BBA-B549-18296D3E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9353" name="Oval 25">
            <a:extLst>
              <a:ext uri="{FF2B5EF4-FFF2-40B4-BE49-F238E27FC236}">
                <a16:creationId xmlns:a16="http://schemas.microsoft.com/office/drawing/2014/main" id="{046CC4E6-3264-4A2C-8210-E3C9D832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61833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9354" name="Oval 26">
            <a:extLst>
              <a:ext uri="{FF2B5EF4-FFF2-40B4-BE49-F238E27FC236}">
                <a16:creationId xmlns:a16="http://schemas.microsoft.com/office/drawing/2014/main" id="{9885177B-0DF6-4D80-980C-E1740996C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769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6EEF2247-43F4-4D99-989B-9F5FF6DD2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26268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DB7ABF7D-3A87-4A92-B28D-464963BB7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5" y="595153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CB2A311B-AD2A-478F-8F07-4286F18B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Trung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endParaRPr lang="en-US" altLang="en-US" sz="2800" b="1" dirty="0">
              <a:latin typeface="+mn-lt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45799D02-524B-409A-95CF-FA4C5780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Đại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68AB46-0234-445D-B9A7-779CAB67556A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3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9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3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9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55"/>
                  </p:tgtEl>
                </p:cond>
              </p:nextCondLst>
            </p:seq>
          </p:childTnLst>
        </p:cTn>
      </p:par>
    </p:tnLst>
    <p:bldLst>
      <p:bldP spid="99330" grpId="0" animBg="1"/>
      <p:bldP spid="65540" grpId="0"/>
      <p:bldP spid="65541" grpId="0" animBg="1"/>
      <p:bldP spid="65541" grpId="1" animBg="1"/>
      <p:bldP spid="65549" grpId="0" animBg="1"/>
      <p:bldP spid="99347" grpId="0" animBg="1"/>
      <p:bldP spid="99349" grpId="0" animBg="1"/>
      <p:bldP spid="99350" grpId="0" animBg="1"/>
      <p:bldP spid="99351" grpId="0" animBg="1"/>
      <p:bldP spid="99352" grpId="0" animBg="1"/>
      <p:bldP spid="99353" grpId="0" animBg="1"/>
      <p:bldP spid="99354" grpId="0" animBg="1"/>
      <p:bldP spid="9935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val 2">
            <a:extLst>
              <a:ext uri="{FF2B5EF4-FFF2-40B4-BE49-F238E27FC236}">
                <a16:creationId xmlns:a16="http://schemas.microsoft.com/office/drawing/2014/main" id="{BD227E1E-B6A6-4BC3-8172-CF9BA4A58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0357" name="Picture 15" descr="people008">
            <a:extLst>
              <a:ext uri="{FF2B5EF4-FFF2-40B4-BE49-F238E27FC236}">
                <a16:creationId xmlns:a16="http://schemas.microsoft.com/office/drawing/2014/main" id="{5565F952-973A-4C97-AC86-0927B57AC9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51FD028D-B1C6-4E31-BCED-EBFA469FA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77900"/>
            <a:ext cx="6629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i="1"/>
              <a:t>Vũ khí, trang bị cho dân quân tự vệ,</a:t>
            </a:r>
          </a:p>
          <a:p>
            <a:pPr algn="ctr"/>
            <a:r>
              <a:rPr lang="en-US" altLang="en-US" sz="2600" i="1"/>
              <a:t>từ nguồn nào cũng đều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68E10DAA-5813-4B49-937F-54BFC3BF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dirty="0" err="1">
                <a:solidFill>
                  <a:schemeClr val="tx1"/>
                </a:solidFill>
              </a:rPr>
              <a:t>Tài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cho</a:t>
            </a:r>
            <a:r>
              <a:rPr lang="en-US" sz="2400">
                <a:solidFill>
                  <a:schemeClr val="tx1"/>
                </a:solidFill>
              </a:rPr>
              <a:t> DQTV quản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557550D2-9542-4778-A287-982B4FBB6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Vật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cho</a:t>
            </a:r>
            <a:r>
              <a:rPr lang="en-US" sz="2400">
                <a:solidFill>
                  <a:schemeClr val="tx1"/>
                </a:solidFill>
              </a:rPr>
              <a:t> DQTV quản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0371" name="Oval 19">
            <a:extLst>
              <a:ext uri="{FF2B5EF4-FFF2-40B4-BE49-F238E27FC236}">
                <a16:creationId xmlns:a16="http://schemas.microsoft.com/office/drawing/2014/main" id="{FE942ABF-409C-4876-8A57-A4D1FC43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831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85D18B5D-538E-44F2-AE73-5F0DBAE24C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10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73" name="Oval 21">
            <a:extLst>
              <a:ext uri="{FF2B5EF4-FFF2-40B4-BE49-F238E27FC236}">
                <a16:creationId xmlns:a16="http://schemas.microsoft.com/office/drawing/2014/main" id="{3C96DCD9-10A2-4B2C-8CE4-8FB15BB9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374" name="Oval 22">
            <a:extLst>
              <a:ext uri="{FF2B5EF4-FFF2-40B4-BE49-F238E27FC236}">
                <a16:creationId xmlns:a16="http://schemas.microsoft.com/office/drawing/2014/main" id="{21B032F0-2C4A-45E3-8224-239928A7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0375" name="Oval 23">
            <a:extLst>
              <a:ext uri="{FF2B5EF4-FFF2-40B4-BE49-F238E27FC236}">
                <a16:creationId xmlns:a16="http://schemas.microsoft.com/office/drawing/2014/main" id="{701680B5-114F-4E02-AD28-D1D284B70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376" name="Oval 24">
            <a:extLst>
              <a:ext uri="{FF2B5EF4-FFF2-40B4-BE49-F238E27FC236}">
                <a16:creationId xmlns:a16="http://schemas.microsoft.com/office/drawing/2014/main" id="{71E5198C-A7D2-44DC-BDE3-2CF8B352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0377" name="Oval 25">
            <a:extLst>
              <a:ext uri="{FF2B5EF4-FFF2-40B4-BE49-F238E27FC236}">
                <a16:creationId xmlns:a16="http://schemas.microsoft.com/office/drawing/2014/main" id="{ACAE35E5-93EA-4233-814F-DCFC3D176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0378" name="Oval 26">
            <a:extLst>
              <a:ext uri="{FF2B5EF4-FFF2-40B4-BE49-F238E27FC236}">
                <a16:creationId xmlns:a16="http://schemas.microsoft.com/office/drawing/2014/main" id="{FE7F650A-3A99-4340-B1DB-D2FC1BC0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70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164BDB64-15E2-4F48-8839-B7EE163B1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864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964D2CED-301A-43AF-A1F5-DF60C9100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234F68C8-BD78-4297-A07A-8CD729193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Tài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cho</a:t>
            </a:r>
            <a:r>
              <a:rPr lang="en-US" sz="2400">
                <a:solidFill>
                  <a:schemeClr val="tx1"/>
                </a:solidFill>
              </a:rPr>
              <a:t> DQTV quản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84540CA1-94DB-4B5C-9783-762510702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D. </a:t>
            </a:r>
            <a:r>
              <a:rPr lang="en-US" sz="2400" dirty="0" err="1">
                <a:solidFill>
                  <a:schemeClr val="tx1"/>
                </a:solidFill>
              </a:rPr>
              <a:t>Vật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phương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cho</a:t>
            </a:r>
            <a:r>
              <a:rPr lang="en-US" sz="2400">
                <a:solidFill>
                  <a:schemeClr val="tx1"/>
                </a:solidFill>
              </a:rPr>
              <a:t> DQTV quản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endParaRPr lang="vi-VN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DF9F25-B9B7-45E9-8B2A-DF0AAAE4C0E4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9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9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0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5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0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79"/>
                  </p:tgtEl>
                </p:cond>
              </p:nextCondLst>
            </p:seq>
          </p:childTnLst>
        </p:cTn>
      </p:par>
    </p:tnLst>
    <p:bldLst>
      <p:bldP spid="100354" grpId="0" animBg="1"/>
      <p:bldP spid="65540" grpId="0"/>
      <p:bldP spid="65541" grpId="0" animBg="1"/>
      <p:bldP spid="65541" grpId="1" animBg="1"/>
      <p:bldP spid="65545" grpId="0" animBg="1"/>
      <p:bldP spid="100371" grpId="0" animBg="1"/>
      <p:bldP spid="100373" grpId="0" animBg="1"/>
      <p:bldP spid="100374" grpId="0" animBg="1"/>
      <p:bldP spid="100375" grpId="0" animBg="1"/>
      <p:bldP spid="100376" grpId="0" animBg="1"/>
      <p:bldP spid="100377" grpId="0" animBg="1"/>
      <p:bldP spid="100378" grpId="0" animBg="1"/>
      <p:bldP spid="100380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Oval 2">
            <a:extLst>
              <a:ext uri="{FF2B5EF4-FFF2-40B4-BE49-F238E27FC236}">
                <a16:creationId xmlns:a16="http://schemas.microsoft.com/office/drawing/2014/main" id="{46E12088-ABE0-48C6-9B50-13CAEBBC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1381" name="Picture 15" descr="people008">
            <a:extLst>
              <a:ext uri="{FF2B5EF4-FFF2-40B4-BE49-F238E27FC236}">
                <a16:creationId xmlns:a16="http://schemas.microsoft.com/office/drawing/2014/main" id="{8265E6A5-A9DE-4B2B-819E-C33FCEC5FE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C6E58E5-7D53-48A7-8D3B-A7FC37077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955675"/>
            <a:ext cx="6459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700" i="1"/>
              <a:t>Đối tượng tạo nguồn hạ sỹ quan,</a:t>
            </a:r>
          </a:p>
          <a:p>
            <a:pPr algn="ctr"/>
            <a:r>
              <a:rPr lang="en-US" altLang="en-US" sz="2700" i="1"/>
              <a:t>binh sỹ DBĐV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F2EB16EC-9263-4F7D-A230-E9ADCDC6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hoàn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thành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nghĩa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kiện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endParaRPr lang="en-US" sz="2400" dirty="0">
              <a:latin typeface="Arial" charset="0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CD54889E-C99B-4A88-9839-F93E643AB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rộng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kiện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endParaRPr lang="en-US" altLang="en-US" sz="2300" b="1" dirty="0">
              <a:latin typeface="Arial" charset="0"/>
            </a:endParaRPr>
          </a:p>
        </p:txBody>
      </p:sp>
      <p:sp>
        <p:nvSpPr>
          <p:cNvPr id="101395" name="Oval 19">
            <a:extLst>
              <a:ext uri="{FF2B5EF4-FFF2-40B4-BE49-F238E27FC236}">
                <a16:creationId xmlns:a16="http://schemas.microsoft.com/office/drawing/2014/main" id="{7A706838-79DC-41CD-A833-7CD024FA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036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BA96342-6F67-4E73-B496-BADF10142D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7" name="Oval 21">
            <a:extLst>
              <a:ext uri="{FF2B5EF4-FFF2-40B4-BE49-F238E27FC236}">
                <a16:creationId xmlns:a16="http://schemas.microsoft.com/office/drawing/2014/main" id="{C4CF9E63-569E-4529-AE55-5E7C71DB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398" name="Oval 22">
            <a:extLst>
              <a:ext uri="{FF2B5EF4-FFF2-40B4-BE49-F238E27FC236}">
                <a16:creationId xmlns:a16="http://schemas.microsoft.com/office/drawing/2014/main" id="{CA656393-062B-4898-B73A-E3C0CE1E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40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1399" name="Oval 23">
            <a:extLst>
              <a:ext uri="{FF2B5EF4-FFF2-40B4-BE49-F238E27FC236}">
                <a16:creationId xmlns:a16="http://schemas.microsoft.com/office/drawing/2014/main" id="{05D9FAC9-D12E-42D3-9EAE-817E9B13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25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1400" name="Oval 24">
            <a:extLst>
              <a:ext uri="{FF2B5EF4-FFF2-40B4-BE49-F238E27FC236}">
                <a16:creationId xmlns:a16="http://schemas.microsoft.com/office/drawing/2014/main" id="{A1A69117-DA0E-45BE-852D-3F1150C6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60309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1401" name="Oval 25">
            <a:extLst>
              <a:ext uri="{FF2B5EF4-FFF2-40B4-BE49-F238E27FC236}">
                <a16:creationId xmlns:a16="http://schemas.microsoft.com/office/drawing/2014/main" id="{0622F82C-C21A-412D-9465-6C3F971F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1402" name="Oval 26">
            <a:extLst>
              <a:ext uri="{FF2B5EF4-FFF2-40B4-BE49-F238E27FC236}">
                <a16:creationId xmlns:a16="http://schemas.microsoft.com/office/drawing/2014/main" id="{A65C7E3C-8B3A-4818-BB89-3B0CBCE3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062D6202-F937-41B4-B851-04F2AD88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6110288"/>
            <a:ext cx="1001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C32C4A33-DF0B-4B96-9774-05EFCB944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79278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818907D8-F0C7-4FC8-905A-C06968E2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cốt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kiện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theo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FCE31CE5-B36A-4C67-B3D3-F4DB623C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Hạ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đang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ngũ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kiện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endParaRPr lang="en-US" altLang="en-US" sz="2300" b="1" dirty="0"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8809193-71E1-4B3D-A08C-352969148573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1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38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1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403"/>
                  </p:tgtEl>
                </p:cond>
              </p:nextCondLst>
            </p:seq>
          </p:childTnLst>
        </p:cTn>
      </p:par>
    </p:tnLst>
    <p:bldLst>
      <p:bldP spid="101378" grpId="0" animBg="1"/>
      <p:bldP spid="65540" grpId="0"/>
      <p:bldP spid="65541" grpId="0" animBg="1"/>
      <p:bldP spid="65541" grpId="1" animBg="1"/>
      <p:bldP spid="65545" grpId="0" animBg="1"/>
      <p:bldP spid="101395" grpId="0" animBg="1"/>
      <p:bldP spid="101397" grpId="0" animBg="1"/>
      <p:bldP spid="101398" grpId="0" animBg="1"/>
      <p:bldP spid="101399" grpId="0" animBg="1"/>
      <p:bldP spid="101400" grpId="0" animBg="1"/>
      <p:bldP spid="101401" grpId="0" animBg="1"/>
      <p:bldP spid="101402" grpId="0" animBg="1"/>
      <p:bldP spid="101404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>
            <a:extLst>
              <a:ext uri="{FF2B5EF4-FFF2-40B4-BE49-F238E27FC236}">
                <a16:creationId xmlns:a16="http://schemas.microsoft.com/office/drawing/2014/main" id="{CD5B9E6E-5623-4607-91CF-07031C10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2405" name="Picture 15" descr="people008">
            <a:extLst>
              <a:ext uri="{FF2B5EF4-FFF2-40B4-BE49-F238E27FC236}">
                <a16:creationId xmlns:a16="http://schemas.microsoft.com/office/drawing/2014/main" id="{D327A3CE-187B-4C3B-BA42-10D74C1CE0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B87B8FB-8309-4AA6-B70E-B6A0A9AFD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19175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Biên chế DQTV được thống nhất</a:t>
            </a:r>
          </a:p>
          <a:p>
            <a:pPr algn="ctr"/>
            <a:r>
              <a:rPr lang="en-US" altLang="en-US" sz="2400" i="1"/>
              <a:t>trong toàn quốc do: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92FA6B95-9625-4FBB-8E95-C1C9DA96F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3213"/>
            <a:ext cx="4173538" cy="137318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DA85D6CF-652E-4B1D-894C-FE77D9841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3213"/>
            <a:ext cx="4191000" cy="137318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phủ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endParaRPr lang="vi-VN" sz="2300" b="1" dirty="0">
              <a:solidFill>
                <a:schemeClr val="tx1"/>
              </a:solidFill>
            </a:endParaRPr>
          </a:p>
        </p:txBody>
      </p:sp>
      <p:sp>
        <p:nvSpPr>
          <p:cNvPr id="102419" name="Oval 19">
            <a:extLst>
              <a:ext uri="{FF2B5EF4-FFF2-40B4-BE49-F238E27FC236}">
                <a16:creationId xmlns:a16="http://schemas.microsoft.com/office/drawing/2014/main" id="{37A60ABF-CD80-4DFB-9510-686CBD00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240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9A39064C-1F5D-4D5A-9A29-CB3FB9CADA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1" name="Oval 21">
            <a:extLst>
              <a:ext uri="{FF2B5EF4-FFF2-40B4-BE49-F238E27FC236}">
                <a16:creationId xmlns:a16="http://schemas.microsoft.com/office/drawing/2014/main" id="{B47F602F-9B41-4F6C-9FAC-08A11929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422" name="Oval 22">
            <a:extLst>
              <a:ext uri="{FF2B5EF4-FFF2-40B4-BE49-F238E27FC236}">
                <a16:creationId xmlns:a16="http://schemas.microsoft.com/office/drawing/2014/main" id="{9F3C74D6-3454-4910-9F9B-2A45F61C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423" name="Oval 23">
            <a:extLst>
              <a:ext uri="{FF2B5EF4-FFF2-40B4-BE49-F238E27FC236}">
                <a16:creationId xmlns:a16="http://schemas.microsoft.com/office/drawing/2014/main" id="{BD510E20-8FC0-4674-A76D-75C5B89B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424" name="Oval 24">
            <a:extLst>
              <a:ext uri="{FF2B5EF4-FFF2-40B4-BE49-F238E27FC236}">
                <a16:creationId xmlns:a16="http://schemas.microsoft.com/office/drawing/2014/main" id="{3CF93615-3D8F-495A-9A2E-DA4751E5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425" name="Oval 25">
            <a:extLst>
              <a:ext uri="{FF2B5EF4-FFF2-40B4-BE49-F238E27FC236}">
                <a16:creationId xmlns:a16="http://schemas.microsoft.com/office/drawing/2014/main" id="{5A9FDA11-DF5A-46BB-AD39-48EF54F80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426" name="Oval 26">
            <a:extLst>
              <a:ext uri="{FF2B5EF4-FFF2-40B4-BE49-F238E27FC236}">
                <a16:creationId xmlns:a16="http://schemas.microsoft.com/office/drawing/2014/main" id="{C2FA6EE7-8429-40F5-A791-951E28A0A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60975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2427" name="Text Box 27">
            <a:extLst>
              <a:ext uri="{FF2B5EF4-FFF2-40B4-BE49-F238E27FC236}">
                <a16:creationId xmlns:a16="http://schemas.microsoft.com/office/drawing/2014/main" id="{2172D5D4-A4E0-4EA1-86E1-922A5E13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FC671989-4006-4EC9-A62E-3106CA905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67316B77-AFEF-43F7-BDE7-D45B1530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endParaRPr lang="vi-VN" sz="2400" b="1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FDC8E46F-82C1-4F00-97E2-4B5521FAB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hội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endParaRPr lang="vi-VN" sz="23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5230F8-4DF4-494B-A02E-1D97167D4012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6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2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0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2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27"/>
                  </p:tgtEl>
                </p:cond>
              </p:nextCondLst>
            </p:seq>
          </p:childTnLst>
        </p:cTn>
      </p:par>
    </p:tnLst>
    <p:bldLst>
      <p:bldP spid="102402" grpId="0" animBg="1"/>
      <p:bldP spid="65540" grpId="0"/>
      <p:bldP spid="65541" grpId="0" animBg="1"/>
      <p:bldP spid="65541" grpId="1" animBg="1"/>
      <p:bldP spid="65545" grpId="0" animBg="1"/>
      <p:bldP spid="102419" grpId="0" animBg="1"/>
      <p:bldP spid="102421" grpId="0" animBg="1"/>
      <p:bldP spid="102422" grpId="0" animBg="1"/>
      <p:bldP spid="102423" grpId="0" animBg="1"/>
      <p:bldP spid="102424" grpId="0" animBg="1"/>
      <p:bldP spid="102425" grpId="0" animBg="1"/>
      <p:bldP spid="102426" grpId="0" animBg="1"/>
      <p:bldP spid="102428" grpId="0" animBg="1"/>
      <p:bldP spid="27" grpId="0" animBg="1"/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>
            <a:extLst>
              <a:ext uri="{FF2B5EF4-FFF2-40B4-BE49-F238E27FC236}">
                <a16:creationId xmlns:a16="http://schemas.microsoft.com/office/drawing/2014/main" id="{420EAAD9-9EF1-4963-9FAB-08E4A4EC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2405" name="Picture 15" descr="people008">
            <a:extLst>
              <a:ext uri="{FF2B5EF4-FFF2-40B4-BE49-F238E27FC236}">
                <a16:creationId xmlns:a16="http://schemas.microsoft.com/office/drawing/2014/main" id="{6B21BF9E-555B-458D-963E-3ECF329C95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C4439DD-8B7D-414D-8168-06FC0CEF5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1200150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Thời điểm sử dụng lực lượng DBĐV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867627E0-6FC3-4805-88C4-984FEBB2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70125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A. </a:t>
            </a:r>
            <a:r>
              <a:rPr lang="en-US" sz="2400" dirty="0" err="1">
                <a:solidFill>
                  <a:schemeClr val="tx1"/>
                </a:solidFill>
              </a:rPr>
              <a:t>Khi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lệnh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F20EA824-98D9-4E03-B12A-7150C495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4106863"/>
            <a:ext cx="4224337" cy="137953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Khi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xâm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lược</a:t>
            </a:r>
            <a:endParaRPr lang="vi-VN" sz="2300" b="1" dirty="0">
              <a:solidFill>
                <a:schemeClr val="tx1"/>
              </a:solidFill>
            </a:endParaRPr>
          </a:p>
        </p:txBody>
      </p:sp>
      <p:sp>
        <p:nvSpPr>
          <p:cNvPr id="102419" name="Oval 19">
            <a:extLst>
              <a:ext uri="{FF2B5EF4-FFF2-40B4-BE49-F238E27FC236}">
                <a16:creationId xmlns:a16="http://schemas.microsoft.com/office/drawing/2014/main" id="{06D2F6EB-4F39-499D-8858-6ED5F6CB1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445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1085093-1551-4C87-A0B6-494FCF664CB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1" name="Oval 21">
            <a:extLst>
              <a:ext uri="{FF2B5EF4-FFF2-40B4-BE49-F238E27FC236}">
                <a16:creationId xmlns:a16="http://schemas.microsoft.com/office/drawing/2014/main" id="{D77B9283-9B34-4151-B067-EE5041C2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422" name="Oval 22">
            <a:extLst>
              <a:ext uri="{FF2B5EF4-FFF2-40B4-BE49-F238E27FC236}">
                <a16:creationId xmlns:a16="http://schemas.microsoft.com/office/drawing/2014/main" id="{168DE960-D336-4FE1-BB61-8B8E8FB8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423" name="Oval 23">
            <a:extLst>
              <a:ext uri="{FF2B5EF4-FFF2-40B4-BE49-F238E27FC236}">
                <a16:creationId xmlns:a16="http://schemas.microsoft.com/office/drawing/2014/main" id="{95966292-CE10-4D70-BAFF-7924C0E21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424" name="Oval 24">
            <a:extLst>
              <a:ext uri="{FF2B5EF4-FFF2-40B4-BE49-F238E27FC236}">
                <a16:creationId xmlns:a16="http://schemas.microsoft.com/office/drawing/2014/main" id="{803A147D-CE14-4847-A29D-8AF577184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425" name="Oval 25">
            <a:extLst>
              <a:ext uri="{FF2B5EF4-FFF2-40B4-BE49-F238E27FC236}">
                <a16:creationId xmlns:a16="http://schemas.microsoft.com/office/drawing/2014/main" id="{3CE64ABB-C33E-43EA-A033-39B3D22A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426" name="Oval 26">
            <a:extLst>
              <a:ext uri="{FF2B5EF4-FFF2-40B4-BE49-F238E27FC236}">
                <a16:creationId xmlns:a16="http://schemas.microsoft.com/office/drawing/2014/main" id="{0597976A-515D-4BC6-AD5C-DCE91726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60975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2427" name="Text Box 27">
            <a:extLst>
              <a:ext uri="{FF2B5EF4-FFF2-40B4-BE49-F238E27FC236}">
                <a16:creationId xmlns:a16="http://schemas.microsoft.com/office/drawing/2014/main" id="{9921AAD7-0011-445B-86AC-04EA9C88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998307F7-7085-434C-8773-618FC67D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716326B0-F460-4050-BEB4-E38C1DC2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Lúc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chiến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xảy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</a:t>
            </a:r>
            <a:endParaRPr lang="vi-VN" sz="2400" b="1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1C611F8A-BB81-4289-BF43-B7217AF8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144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D. </a:t>
            </a:r>
            <a:r>
              <a:rPr lang="en-US" sz="2400" dirty="0" err="1">
                <a:solidFill>
                  <a:schemeClr val="tx1"/>
                </a:solidFill>
              </a:rPr>
              <a:t>Nếu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yếu</a:t>
            </a:r>
            <a:endParaRPr lang="vi-VN" sz="23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4ACC140-09E4-4743-959F-BC296B7EE118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2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0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2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27"/>
                  </p:tgtEl>
                </p:cond>
              </p:nextCondLst>
            </p:seq>
          </p:childTnLst>
        </p:cTn>
      </p:par>
    </p:tnLst>
    <p:bldLst>
      <p:bldP spid="102402" grpId="0" animBg="1"/>
      <p:bldP spid="65540" grpId="0"/>
      <p:bldP spid="65541" grpId="0" animBg="1"/>
      <p:bldP spid="65541" grpId="1" animBg="1"/>
      <p:bldP spid="65545" grpId="0" animBg="1"/>
      <p:bldP spid="102419" grpId="0" animBg="1"/>
      <p:bldP spid="102421" grpId="0" animBg="1"/>
      <p:bldP spid="102422" grpId="0" animBg="1"/>
      <p:bldP spid="102423" grpId="0" animBg="1"/>
      <p:bldP spid="102424" grpId="0" animBg="1"/>
      <p:bldP spid="102425" grpId="0" animBg="1"/>
      <p:bldP spid="102426" grpId="0" animBg="1"/>
      <p:bldP spid="102428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Oval 2">
            <a:extLst>
              <a:ext uri="{FF2B5EF4-FFF2-40B4-BE49-F238E27FC236}">
                <a16:creationId xmlns:a16="http://schemas.microsoft.com/office/drawing/2014/main" id="{06C5B034-2B7F-4C94-8863-B88A905B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4453" name="Picture 15" descr="people008">
            <a:extLst>
              <a:ext uri="{FF2B5EF4-FFF2-40B4-BE49-F238E27FC236}">
                <a16:creationId xmlns:a16="http://schemas.microsoft.com/office/drawing/2014/main" id="{2558D8D0-4D9C-423F-AC10-D103A6CA280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8F0B34E9-D3E9-4925-9992-44E21C3D3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73113"/>
            <a:ext cx="78486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300" i="1"/>
              <a:t>Việc lựa chọn, giao nhiệm vụ</a:t>
            </a:r>
          </a:p>
          <a:p>
            <a:pPr algn="ctr"/>
            <a:r>
              <a:rPr lang="en-US" altLang="en-US" sz="2300" i="1"/>
              <a:t>động viên CNQP cho các doanh nghiệp</a:t>
            </a:r>
          </a:p>
          <a:p>
            <a:pPr algn="ctr"/>
            <a:r>
              <a:rPr lang="en-US" altLang="en-US" sz="2300" i="1"/>
              <a:t>công nghiệp phải bảo đảm: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9DD80ACF-1636-45F8-8C2E-5C465E6D3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Tính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đồng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theo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nhu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cầu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xuất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sửa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chữa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trang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endParaRPr lang="en-US" sz="2400" dirty="0">
              <a:latin typeface="Arial" charset="0"/>
            </a:endParaRPr>
          </a:p>
        </p:txBody>
      </p:sp>
      <p:sp>
        <p:nvSpPr>
          <p:cNvPr id="65546" name="AutoShape 10">
            <a:extLst>
              <a:ext uri="{FF2B5EF4-FFF2-40B4-BE49-F238E27FC236}">
                <a16:creationId xmlns:a16="http://schemas.microsoft.com/office/drawing/2014/main" id="{B0530B05-2F4D-4F6D-8348-7F331BAFF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5731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Đầy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đồng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theo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cầu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xuất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sửa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chữa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endParaRPr lang="en-US" altLang="en-US" sz="2100" b="1" dirty="0">
              <a:latin typeface="Arial" charset="0"/>
            </a:endParaRPr>
          </a:p>
        </p:txBody>
      </p:sp>
      <p:sp>
        <p:nvSpPr>
          <p:cNvPr id="104467" name="Oval 19">
            <a:extLst>
              <a:ext uri="{FF2B5EF4-FFF2-40B4-BE49-F238E27FC236}">
                <a16:creationId xmlns:a16="http://schemas.microsoft.com/office/drawing/2014/main" id="{A4A20257-6933-42C5-92BD-290D9288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650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456AA81E-30BC-4C68-A1A3-982294FC52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9" name="Oval 21">
            <a:extLst>
              <a:ext uri="{FF2B5EF4-FFF2-40B4-BE49-F238E27FC236}">
                <a16:creationId xmlns:a16="http://schemas.microsoft.com/office/drawing/2014/main" id="{8BD3D9AC-4539-45A7-B4A4-55972105D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4470" name="Oval 22">
            <a:extLst>
              <a:ext uri="{FF2B5EF4-FFF2-40B4-BE49-F238E27FC236}">
                <a16:creationId xmlns:a16="http://schemas.microsoft.com/office/drawing/2014/main" id="{81E69810-4F99-4685-858D-DD5CF5AA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471" name="Oval 23">
            <a:extLst>
              <a:ext uri="{FF2B5EF4-FFF2-40B4-BE49-F238E27FC236}">
                <a16:creationId xmlns:a16="http://schemas.microsoft.com/office/drawing/2014/main" id="{85608E4C-869A-405D-9979-955DFC23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4472" name="Oval 24">
            <a:extLst>
              <a:ext uri="{FF2B5EF4-FFF2-40B4-BE49-F238E27FC236}">
                <a16:creationId xmlns:a16="http://schemas.microsoft.com/office/drawing/2014/main" id="{80541D6D-FFD0-4AC7-886B-90F0843DE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4473" name="Oval 25">
            <a:extLst>
              <a:ext uri="{FF2B5EF4-FFF2-40B4-BE49-F238E27FC236}">
                <a16:creationId xmlns:a16="http://schemas.microsoft.com/office/drawing/2014/main" id="{DB0F9FA5-1DF6-4F4D-A5ED-3A9187CE7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4474" name="Oval 26">
            <a:extLst>
              <a:ext uri="{FF2B5EF4-FFF2-40B4-BE49-F238E27FC236}">
                <a16:creationId xmlns:a16="http://schemas.microsoft.com/office/drawing/2014/main" id="{0285F32C-8C3A-4CF3-B4D8-4826A9F4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4475" name="Text Box 27">
            <a:extLst>
              <a:ext uri="{FF2B5EF4-FFF2-40B4-BE49-F238E27FC236}">
                <a16:creationId xmlns:a16="http://schemas.microsoft.com/office/drawing/2014/main" id="{552F8755-5DF8-4D77-8998-F0080F6E8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10288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4476" name="Text Box 28">
            <a:extLst>
              <a:ext uri="{FF2B5EF4-FFF2-40B4-BE49-F238E27FC236}">
                <a16:creationId xmlns:a16="http://schemas.microsoft.com/office/drawing/2014/main" id="{5C788253-273A-43FA-AD83-631B4BE24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58578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0">
            <a:extLst>
              <a:ext uri="{FF2B5EF4-FFF2-40B4-BE49-F238E27FC236}">
                <a16:creationId xmlns:a16="http://schemas.microsoft.com/office/drawing/2014/main" id="{D81AF314-0AEC-4728-81FD-6355766C4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5731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Tính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xuyên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suốt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đáp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ứng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cầu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xuất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endParaRPr lang="en-US" altLang="en-US" sz="2100" b="1" dirty="0">
              <a:latin typeface="Arial" charset="0"/>
            </a:endParaRP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697F3A94-1105-4ADB-8419-06D72385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giữa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dụng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20F05BC-64A6-4477-9828-D7CC94D7A6D4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9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9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9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4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5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4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75"/>
                  </p:tgtEl>
                </p:cond>
              </p:nextCondLst>
            </p:seq>
          </p:childTnLst>
        </p:cTn>
      </p:par>
    </p:tnLst>
    <p:bldLst>
      <p:bldP spid="104450" grpId="0" animBg="1"/>
      <p:bldP spid="65540" grpId="0"/>
      <p:bldP spid="65541" grpId="0" animBg="1"/>
      <p:bldP spid="65541" grpId="1" animBg="1"/>
      <p:bldP spid="65546" grpId="0" animBg="1"/>
      <p:bldP spid="104467" grpId="0" animBg="1"/>
      <p:bldP spid="104469" grpId="0" animBg="1"/>
      <p:bldP spid="104470" grpId="0" animBg="1"/>
      <p:bldP spid="104471" grpId="0" animBg="1"/>
      <p:bldP spid="104472" grpId="0" animBg="1"/>
      <p:bldP spid="104473" grpId="0" animBg="1"/>
      <p:bldP spid="104474" grpId="0" animBg="1"/>
      <p:bldP spid="104476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Oval 2">
            <a:extLst>
              <a:ext uri="{FF2B5EF4-FFF2-40B4-BE49-F238E27FC236}">
                <a16:creationId xmlns:a16="http://schemas.microsoft.com/office/drawing/2014/main" id="{D047438C-5826-4B58-BD22-279AB4D2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5477" name="Picture 15" descr="people008">
            <a:extLst>
              <a:ext uri="{FF2B5EF4-FFF2-40B4-BE49-F238E27FC236}">
                <a16:creationId xmlns:a16="http://schemas.microsoft.com/office/drawing/2014/main" id="{0F96F7C7-9640-49D8-80C0-F5D68F6058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7DAE4C2-2E23-4523-8AA6-0622F6CD2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103663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Xây dựng lực lượng dự bị động viên là</a:t>
            </a:r>
          </a:p>
          <a:p>
            <a:pPr algn="ctr"/>
            <a:r>
              <a:rPr lang="en-US" altLang="en-US" sz="2400" i="1"/>
              <a:t>nhiệm vụ chính trị thường xuyên của: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A32DF2-66C4-4E7F-99AC-6C90AF99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52888"/>
            <a:ext cx="4191000" cy="135731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C. </a:t>
            </a:r>
            <a:r>
              <a:rPr lang="en-US" sz="2400" dirty="0" err="1">
                <a:solidFill>
                  <a:schemeClr val="tx1"/>
                </a:solidFill>
              </a:rPr>
              <a:t>Toàn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Đảng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9F4D5B83-803B-4A16-A09A-A5E06E93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2286000"/>
            <a:ext cx="4165600" cy="135731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Lực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vũ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91" name="Oval 19">
            <a:extLst>
              <a:ext uri="{FF2B5EF4-FFF2-40B4-BE49-F238E27FC236}">
                <a16:creationId xmlns:a16="http://schemas.microsoft.com/office/drawing/2014/main" id="{85196E24-9934-4E3B-B64E-160FEF82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855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CB5A47F-C6C0-45EF-9DB7-AF9EA6DA92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3" name="Oval 21">
            <a:extLst>
              <a:ext uri="{FF2B5EF4-FFF2-40B4-BE49-F238E27FC236}">
                <a16:creationId xmlns:a16="http://schemas.microsoft.com/office/drawing/2014/main" id="{394D70ED-5FC0-4687-ADAC-63CE4634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5494" name="Oval 22">
            <a:extLst>
              <a:ext uri="{FF2B5EF4-FFF2-40B4-BE49-F238E27FC236}">
                <a16:creationId xmlns:a16="http://schemas.microsoft.com/office/drawing/2014/main" id="{89FC69B3-C582-47D5-8F70-90CB5C94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5495" name="Oval 23">
            <a:extLst>
              <a:ext uri="{FF2B5EF4-FFF2-40B4-BE49-F238E27FC236}">
                <a16:creationId xmlns:a16="http://schemas.microsoft.com/office/drawing/2014/main" id="{A1A9CCA5-D323-487A-AB0D-3A1E234B4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496" name="Oval 24">
            <a:extLst>
              <a:ext uri="{FF2B5EF4-FFF2-40B4-BE49-F238E27FC236}">
                <a16:creationId xmlns:a16="http://schemas.microsoft.com/office/drawing/2014/main" id="{876F04A9-C7F4-43C7-8D3D-684160A6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61341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5497" name="Oval 25">
            <a:extLst>
              <a:ext uri="{FF2B5EF4-FFF2-40B4-BE49-F238E27FC236}">
                <a16:creationId xmlns:a16="http://schemas.microsoft.com/office/drawing/2014/main" id="{D719A22F-FE22-4313-9D93-63D154F6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325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5498" name="Oval 26">
            <a:extLst>
              <a:ext uri="{FF2B5EF4-FFF2-40B4-BE49-F238E27FC236}">
                <a16:creationId xmlns:a16="http://schemas.microsoft.com/office/drawing/2014/main" id="{607A79D9-B0BD-4FFF-A7CB-9F5FA2DEA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2D0F06EB-4544-48DB-8144-CC70919A0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78D23836-9847-4955-8516-E710780E6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5948363"/>
            <a:ext cx="6858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53D975F4-41BA-44D0-84E9-307657BC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ngành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E3BFB153-47C4-4007-A994-AD210BCF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4052888"/>
            <a:ext cx="4165600" cy="135731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D.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đội</a:t>
            </a:r>
            <a:endParaRPr lang="en-US" sz="2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B9C49-1749-4E82-959F-A798EC8DC358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5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5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99"/>
                  </p:tgtEl>
                </p:cond>
              </p:nextCondLst>
            </p:seq>
          </p:childTnLst>
        </p:cTn>
      </p:par>
    </p:tnLst>
    <p:bldLst>
      <p:bldP spid="105474" grpId="0" animBg="1"/>
      <p:bldP spid="65540" grpId="0"/>
      <p:bldP spid="65541" grpId="0" animBg="1"/>
      <p:bldP spid="65541" grpId="1" animBg="1"/>
      <p:bldP spid="65549" grpId="0" animBg="1"/>
      <p:bldP spid="105491" grpId="0" animBg="1"/>
      <p:bldP spid="105493" grpId="0" animBg="1"/>
      <p:bldP spid="105494" grpId="0" animBg="1"/>
      <p:bldP spid="105495" grpId="0" animBg="1"/>
      <p:bldP spid="105496" grpId="0" animBg="1"/>
      <p:bldP spid="105497" grpId="0" animBg="1"/>
      <p:bldP spid="105498" grpId="0" animBg="1"/>
      <p:bldP spid="105500" grpId="0" animBg="1"/>
      <p:bldP spid="27" grpId="0" animBg="1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Oval 2">
            <a:extLst>
              <a:ext uri="{FF2B5EF4-FFF2-40B4-BE49-F238E27FC236}">
                <a16:creationId xmlns:a16="http://schemas.microsoft.com/office/drawing/2014/main" id="{9BB245B6-8E09-4B78-AB3E-E3D91AEE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6501" name="Picture 15" descr="people008">
            <a:extLst>
              <a:ext uri="{FF2B5EF4-FFF2-40B4-BE49-F238E27FC236}">
                <a16:creationId xmlns:a16="http://schemas.microsoft.com/office/drawing/2014/main" id="{13DCA2C7-DD5C-4919-86B8-17740FDC4F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1F5ACEB2-C056-45AA-8957-ACB5C09FC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14400"/>
            <a:ext cx="723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Khi sắp xếp quân nhân dự bị vào các đơn vị dự bị động viên phải theo nguyên tắc: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372A487-33E8-41B6-ACDD-CDEF08DB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Sắp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những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cư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trú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gần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nhau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từng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đơn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vị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2F5EBF1C-9626-4EEE-A900-1E5C2D1F6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668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Theo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chỉ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đạo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trưởng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  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15" name="Oval 19">
            <a:extLst>
              <a:ext uri="{FF2B5EF4-FFF2-40B4-BE49-F238E27FC236}">
                <a16:creationId xmlns:a16="http://schemas.microsoft.com/office/drawing/2014/main" id="{B7DB4402-9519-4FFE-BE6A-931DBDD8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060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D60AF8B8-8DDA-4DD7-885B-22D9BA8E07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7" name="Oval 21">
            <a:extLst>
              <a:ext uri="{FF2B5EF4-FFF2-40B4-BE49-F238E27FC236}">
                <a16:creationId xmlns:a16="http://schemas.microsoft.com/office/drawing/2014/main" id="{33AD18F9-C2B8-4631-81B4-3DF36462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6518" name="Oval 22">
            <a:extLst>
              <a:ext uri="{FF2B5EF4-FFF2-40B4-BE49-F238E27FC236}">
                <a16:creationId xmlns:a16="http://schemas.microsoft.com/office/drawing/2014/main" id="{A8CA8F3C-E870-4A76-AD37-D87BBE98C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6519" name="Oval 23">
            <a:extLst>
              <a:ext uri="{FF2B5EF4-FFF2-40B4-BE49-F238E27FC236}">
                <a16:creationId xmlns:a16="http://schemas.microsoft.com/office/drawing/2014/main" id="{BF44944D-50F7-4D8E-92E6-389115B26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47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520" name="Oval 24">
            <a:extLst>
              <a:ext uri="{FF2B5EF4-FFF2-40B4-BE49-F238E27FC236}">
                <a16:creationId xmlns:a16="http://schemas.microsoft.com/office/drawing/2014/main" id="{929D8D23-29AC-4206-B265-B99DF648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6521" name="Oval 25">
            <a:extLst>
              <a:ext uri="{FF2B5EF4-FFF2-40B4-BE49-F238E27FC236}">
                <a16:creationId xmlns:a16="http://schemas.microsoft.com/office/drawing/2014/main" id="{7F570F4E-116B-4077-8347-85032FDC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6522" name="Oval 26">
            <a:extLst>
              <a:ext uri="{FF2B5EF4-FFF2-40B4-BE49-F238E27FC236}">
                <a16:creationId xmlns:a16="http://schemas.microsoft.com/office/drawing/2014/main" id="{BA96ED71-4E91-4C5C-94F9-9CD283BCC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6523" name="Text Box 27">
            <a:extLst>
              <a:ext uri="{FF2B5EF4-FFF2-40B4-BE49-F238E27FC236}">
                <a16:creationId xmlns:a16="http://schemas.microsoft.com/office/drawing/2014/main" id="{63686956-F15E-4A60-B882-2B9962E7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722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6524" name="Text Box 28">
            <a:extLst>
              <a:ext uri="{FF2B5EF4-FFF2-40B4-BE49-F238E27FC236}">
                <a16:creationId xmlns:a16="http://schemas.microsoft.com/office/drawing/2014/main" id="{180AEC93-5F43-4635-B11D-BE4549B0B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5845175"/>
            <a:ext cx="838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1FCB97CC-DD9E-4A4D-91BA-4C3AA6247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668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Đúng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nguyện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vọng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trình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mọi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FAF9A02-7610-407F-8102-5CBC877A6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Theo </a:t>
            </a:r>
            <a:r>
              <a:rPr lang="en-US" sz="2400" dirty="0" err="1">
                <a:latin typeface="Arial" charset="0"/>
              </a:rPr>
              <a:t>yêu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cầu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từng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nguyện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vọng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903E616-93FD-4F94-949E-FFB6E0B13D4C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6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0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65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23"/>
                  </p:tgtEl>
                </p:cond>
              </p:nextCondLst>
            </p:seq>
          </p:childTnLst>
        </p:cTn>
      </p:par>
    </p:tnLst>
    <p:bldLst>
      <p:bldP spid="106498" grpId="0" animBg="1"/>
      <p:bldP spid="65540" grpId="0"/>
      <p:bldP spid="65541" grpId="0" animBg="1"/>
      <p:bldP spid="65541" grpId="1" animBg="1"/>
      <p:bldP spid="65549" grpId="0" animBg="1"/>
      <p:bldP spid="106515" grpId="0" animBg="1"/>
      <p:bldP spid="106517" grpId="0" animBg="1"/>
      <p:bldP spid="106518" grpId="0" animBg="1"/>
      <p:bldP spid="106519" grpId="0" animBg="1"/>
      <p:bldP spid="106520" grpId="0" animBg="1"/>
      <p:bldP spid="106521" grpId="0" animBg="1"/>
      <p:bldP spid="106522" grpId="0" animBg="1"/>
      <p:bldP spid="106524" grpId="0" animBg="1"/>
      <p:bldP spid="27" grpId="0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Oval 2">
            <a:extLst>
              <a:ext uri="{FF2B5EF4-FFF2-40B4-BE49-F238E27FC236}">
                <a16:creationId xmlns:a16="http://schemas.microsoft.com/office/drawing/2014/main" id="{000383F8-30D5-431F-A03C-9A9E8251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8549" name="Picture 15" descr="people008">
            <a:extLst>
              <a:ext uri="{FF2B5EF4-FFF2-40B4-BE49-F238E27FC236}">
                <a16:creationId xmlns:a16="http://schemas.microsoft.com/office/drawing/2014/main" id="{50C0EDAF-DF3F-45FE-A56B-2AF37B9754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6BFD4E75-5F8E-4180-8DD4-70F07479E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996950"/>
            <a:ext cx="7048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Phạm vi khảo sát, lựa chọn doanh nghiệp công nghiệp để động viên công nghiệp quốc phòng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543E42F-D1C5-416F-A233-1CE096AB0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Tất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9256E8B-85C3-43D4-9D14-0B755150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108563" name="Oval 19">
            <a:extLst>
              <a:ext uri="{FF2B5EF4-FFF2-40B4-BE49-F238E27FC236}">
                <a16:creationId xmlns:a16="http://schemas.microsoft.com/office/drawing/2014/main" id="{9549E33D-F121-40A1-AD6D-3FA6E5F9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264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63A77400-8BCF-4910-A8D7-B97720CB89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5" name="Oval 21">
            <a:extLst>
              <a:ext uri="{FF2B5EF4-FFF2-40B4-BE49-F238E27FC236}">
                <a16:creationId xmlns:a16="http://schemas.microsoft.com/office/drawing/2014/main" id="{D940BFE9-9521-4E7E-8FE3-3C4749B6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566" name="Oval 22">
            <a:extLst>
              <a:ext uri="{FF2B5EF4-FFF2-40B4-BE49-F238E27FC236}">
                <a16:creationId xmlns:a16="http://schemas.microsoft.com/office/drawing/2014/main" id="{D4CEDF71-EA38-4E36-A07C-3284319F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567" name="Oval 23">
            <a:extLst>
              <a:ext uri="{FF2B5EF4-FFF2-40B4-BE49-F238E27FC236}">
                <a16:creationId xmlns:a16="http://schemas.microsoft.com/office/drawing/2014/main" id="{20D9D4E7-2AE6-4F6F-B5DF-2936E5DA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8568" name="Oval 24">
            <a:extLst>
              <a:ext uri="{FF2B5EF4-FFF2-40B4-BE49-F238E27FC236}">
                <a16:creationId xmlns:a16="http://schemas.microsoft.com/office/drawing/2014/main" id="{D9D3DEB4-7427-4075-B563-BFCF93B46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8569" name="Oval 25">
            <a:extLst>
              <a:ext uri="{FF2B5EF4-FFF2-40B4-BE49-F238E27FC236}">
                <a16:creationId xmlns:a16="http://schemas.microsoft.com/office/drawing/2014/main" id="{5ADE5AA1-D39F-4458-AC4C-EC3123CB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8570" name="Oval 26">
            <a:extLst>
              <a:ext uri="{FF2B5EF4-FFF2-40B4-BE49-F238E27FC236}">
                <a16:creationId xmlns:a16="http://schemas.microsoft.com/office/drawing/2014/main" id="{3FB80415-DE82-49AD-B7A2-4676411D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275F670C-60EA-4B89-843A-9A88B8D42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262B6B6C-277A-4E0F-B0A5-591666F72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57816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5C06E9B2-6C42-4566-B38D-011DC21D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75113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1E326420-AA43-45BB-ADCB-9DA6A0B5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mọi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E463821-C2D7-4378-B7BA-50D34792AEC1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85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4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8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71"/>
                  </p:tgtEl>
                </p:cond>
              </p:nextCondLst>
            </p:seq>
          </p:childTnLst>
        </p:cTn>
      </p:par>
    </p:tnLst>
    <p:bldLst>
      <p:bldP spid="108546" grpId="0" animBg="1"/>
      <p:bldP spid="65540" grpId="0"/>
      <p:bldP spid="65541" grpId="0" animBg="1"/>
      <p:bldP spid="65541" grpId="1" animBg="1"/>
      <p:bldP spid="65549" grpId="0" animBg="1"/>
      <p:bldP spid="108563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2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801C31F8-F4BD-491D-8DB4-7E749A62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912813"/>
            <a:ext cx="650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/>
              <a:t>Lực lượng dân quân tự vệ nòng cốt được tổ chức thành:</a:t>
            </a:r>
            <a:endParaRPr lang="vi-VN" altLang="en-US" sz="3000" b="1"/>
          </a:p>
        </p:txBody>
      </p:sp>
      <p:sp>
        <p:nvSpPr>
          <p:cNvPr id="22531" name="AutoShape 5">
            <a:extLst>
              <a:ext uri="{FF2B5EF4-FFF2-40B4-BE49-F238E27FC236}">
                <a16:creationId xmlns:a16="http://schemas.microsoft.com/office/drawing/2014/main" id="{DE2A4DDE-CC73-4482-98A7-113AEF7E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064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700"/>
          </a:p>
          <a:p>
            <a:pPr algn="ctr"/>
            <a:r>
              <a:rPr lang="en-US" altLang="en-US" sz="2700"/>
              <a:t>A. </a:t>
            </a:r>
            <a:r>
              <a:rPr lang="en-US" altLang="vi-VN" sz="2700"/>
              <a:t>Lực lượng cơ động </a:t>
            </a:r>
          </a:p>
          <a:p>
            <a:pPr algn="ctr"/>
            <a:r>
              <a:rPr lang="en-US" altLang="vi-VN" sz="2700"/>
              <a:t>và lực lượng tại chỗ</a:t>
            </a:r>
            <a:endParaRPr lang="vi-VN" altLang="vi-VN" sz="2700"/>
          </a:p>
          <a:p>
            <a:pPr algn="ctr" eaLnBrk="1" hangingPunct="1"/>
            <a:r>
              <a:rPr lang="en-US" altLang="en-US" sz="2700"/>
              <a:t> </a:t>
            </a:r>
          </a:p>
        </p:txBody>
      </p:sp>
      <p:sp>
        <p:nvSpPr>
          <p:cNvPr id="22532" name="AutoShape 13">
            <a:extLst>
              <a:ext uri="{FF2B5EF4-FFF2-40B4-BE49-F238E27FC236}">
                <a16:creationId xmlns:a16="http://schemas.microsoft.com/office/drawing/2014/main" id="{C66755C0-9749-4386-A2C5-BA6C35FE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2286000"/>
            <a:ext cx="41529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700"/>
              <a:t>B. </a:t>
            </a:r>
            <a:r>
              <a:rPr lang="en-US" altLang="vi-VN" sz="2700"/>
              <a:t>Lực lượng cơ động </a:t>
            </a:r>
          </a:p>
          <a:p>
            <a:pPr algn="ctr"/>
            <a:r>
              <a:rPr lang="en-US" altLang="vi-VN" sz="2700"/>
              <a:t>và lực lượng thường trực</a:t>
            </a:r>
            <a:endParaRPr lang="vi-VN" altLang="vi-VN" sz="2700"/>
          </a:p>
        </p:txBody>
      </p:sp>
      <p:sp>
        <p:nvSpPr>
          <p:cNvPr id="22533" name="AutoShape 13">
            <a:extLst>
              <a:ext uri="{FF2B5EF4-FFF2-40B4-BE49-F238E27FC236}">
                <a16:creationId xmlns:a16="http://schemas.microsoft.com/office/drawing/2014/main" id="{604454F2-C046-415C-93B5-CF34DFF0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4114800"/>
            <a:ext cx="41402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700"/>
              <a:t>D. </a:t>
            </a:r>
            <a:r>
              <a:rPr lang="en-US" altLang="vi-VN" sz="2700"/>
              <a:t>Lực lượng cơ động </a:t>
            </a:r>
          </a:p>
          <a:p>
            <a:pPr algn="ctr"/>
            <a:r>
              <a:rPr lang="en-US" altLang="vi-VN" sz="2700"/>
              <a:t>và lực lượng dự bị</a:t>
            </a:r>
            <a:endParaRPr lang="vi-VN" altLang="vi-VN" sz="2700"/>
          </a:p>
        </p:txBody>
      </p:sp>
      <p:sp>
        <p:nvSpPr>
          <p:cNvPr id="22534" name="AutoShape 13">
            <a:extLst>
              <a:ext uri="{FF2B5EF4-FFF2-40B4-BE49-F238E27FC236}">
                <a16:creationId xmlns:a16="http://schemas.microsoft.com/office/drawing/2014/main" id="{B1844921-D52E-49F1-B0AC-08F9D780F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064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700"/>
              <a:t>C. </a:t>
            </a:r>
            <a:r>
              <a:rPr lang="en-US" altLang="vi-VN" sz="2700"/>
              <a:t>Lực lượng thường </a:t>
            </a:r>
          </a:p>
          <a:p>
            <a:pPr algn="ctr"/>
            <a:r>
              <a:rPr lang="en-US" altLang="vi-VN" sz="2700"/>
              <a:t>trực và lực lượng dự bị </a:t>
            </a:r>
            <a:endParaRPr lang="vi-VN" altLang="vi-VN" sz="27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45EF1-CF81-40A7-96B7-B1D310FE36B3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8BC14F66-18F5-4CDF-8D57-AA65E7D0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AD9F1737-B2E3-47EF-B526-1B70A1A0D7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E8F1CA1C-8B8E-4DE6-B553-40A065D9B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723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Lực lượng bảo đảm mở rộng quân đội</a:t>
            </a:r>
          </a:p>
          <a:p>
            <a:pPr algn="ctr"/>
            <a:r>
              <a:rPr lang="en-US" altLang="en-US" sz="2400" i="1"/>
              <a:t>khi đất nước có chiến tranh xâm lược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194E06C7-CAD2-471E-BDBC-C79FAE79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8D37491-DE5E-4336-B99E-2D9A8987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vũ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trang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6E6221D1-6EBC-4BEC-8F21-A524D69C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469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0DB458F8-D922-46B6-B279-55E39F3067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890A3B6E-B922-4EC7-988F-4689BFC23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8BA6D9E1-772E-4C34-AA97-2735A55E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A8709670-EB3F-4A02-98F1-F1B800BD7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F1A06936-8D43-4702-9D02-46A8F7030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9CD8D2C6-03C5-48BE-8143-8B05E16D6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422600A8-A381-41B6-8254-0CD1B9FB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F8B97647-F175-4886-9D56-DBD11584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476CF709-F732-47AA-8D47-228827B18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3C971F40-DFBF-49D6-841B-7722A6EA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thanh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niên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25C5B0EF-8E28-4943-B8F5-DFEFDACE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4114800"/>
            <a:ext cx="4217987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xuất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ngũ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E884F4-85CD-46A9-8551-7E3391C50AE9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40B9CF37-8A21-4FE5-A84B-ED995DB6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39730D3-7CB4-4A20-BEDE-C74289943A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9AEEEE15-5D69-4240-8B78-FF08B3FA1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803275"/>
            <a:ext cx="718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Thực chất của xây dựng lực lượng DBĐV</a:t>
            </a:r>
          </a:p>
          <a:p>
            <a:pPr algn="ctr"/>
            <a:r>
              <a:rPr lang="en-US" altLang="en-US" sz="2400" i="1"/>
              <a:t>là chuẩn bị nguồn nhân lực bổ sung, mở rộng</a:t>
            </a:r>
          </a:p>
          <a:p>
            <a:pPr algn="ctr"/>
            <a:r>
              <a:rPr lang="en-US" altLang="en-US" sz="2400" i="1"/>
              <a:t>lực lượng Quân đội khi: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D2804FD5-618E-4F38-B4E8-2C91A0B1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114800"/>
            <a:ext cx="419417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Chuyển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sang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tranh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29E11614-C469-4828-8B70-D1E86B89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thiếu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đảm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đấu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7F0C2F4C-B15A-43B7-9C22-07664671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674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34CF3D4D-9772-49F9-A5CF-F9B50F3227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0D2E2B4B-59E5-4269-B35C-0E79A99A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0B958A5B-CC83-4CB1-843D-A16492E4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7B8A0C84-CF4E-4057-B906-72A71383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6010B1F7-790F-46DF-80ED-51B1B092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26DFCB95-A3AB-47D1-9E5B-123A611D4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3C077D21-47EE-4B59-9E95-95AE40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08A00147-06D8-49C4-A3FA-EC21604A2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C670DAC1-0D2C-4AFF-A297-F7F3972F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5076394-524D-4997-825B-E7CD078C1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phong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trào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ở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4D99F859-45F8-46F0-B4D4-E8F758327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cần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phát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năng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xuất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ngũ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C4B14-B41C-44CF-BB7A-35568500154D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3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3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3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3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40999D9E-5D82-42F2-A3C9-BD9FE8EE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4B4534DD-E204-4474-BA2F-27D3E6537B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5A6782A6-E848-4298-BC74-3F939464C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20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Khi sắp xếp quân nhân dự bị vào các đơn vị DBĐV,</a:t>
            </a:r>
          </a:p>
          <a:p>
            <a:pPr algn="ctr"/>
            <a:r>
              <a:rPr lang="en-US" altLang="en-US" sz="2400" i="1"/>
              <a:t>nếu hết người có trình độ chuyên nghiệp quân sự mà</a:t>
            </a:r>
          </a:p>
          <a:p>
            <a:pPr algn="ctr"/>
            <a:r>
              <a:rPr lang="en-US" altLang="en-US" sz="2400" i="1"/>
              <a:t>vẫn còn thiếu thì: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64DA29AC-3385-4942-B838-6D5EBD47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24325"/>
            <a:ext cx="4191000" cy="13620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Sắp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người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trình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tương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ứng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7C901497-FEF7-4074-9A3B-8C0CC48E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620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Sử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dụng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trực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bổ</a:t>
            </a:r>
            <a:r>
              <a:rPr lang="en-US" sz="2400" dirty="0">
                <a:latin typeface="Arial" charset="0"/>
              </a:rPr>
              <a:t> sung </a:t>
            </a: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393095B0-9C57-4804-8AC7-D5E58B66C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879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3C14A837-004B-4328-B6E4-80DFA20275C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49DA3047-C499-4A93-B132-9E5302FE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028A7F6D-ADBF-4699-82A4-1B0787D9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01CD8F59-4B25-4382-B115-F3D082016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142F9513-DD06-45BD-8879-E687AB74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8CB13D20-7768-4701-8B89-EA93CCDA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94CB306B-FDF6-4D35-B647-AF9B16597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664A02FC-963F-4B1B-BB53-2E5F9A49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96AA76FC-3F9E-4F6F-BC7B-4948EAF1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EE2F288-B071-4C5E-9777-B42816AFA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620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Đề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cấp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điều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r>
              <a:rPr lang="en-US" sz="2400" dirty="0">
                <a:latin typeface="Arial" charset="0"/>
              </a:rPr>
              <a:t>,</a:t>
            </a: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đơn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đến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C1124280-4AAC-42C5-99B9-9A9BA47C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24325"/>
            <a:ext cx="4191000" cy="13620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Chờ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đợt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sau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bổ</a:t>
            </a:r>
            <a:r>
              <a:rPr lang="en-US" sz="2400" dirty="0">
                <a:latin typeface="Arial" charset="0"/>
              </a:rPr>
              <a:t> sung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đúng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trình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FADA43-1D96-41C5-890D-2275EE739B84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7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7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7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473D39FB-899C-41FE-A3E1-AFFD907E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D45B6519-7595-49CD-9A29-905EFACB827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688C3106-485F-42EB-B3FA-5A1DCBEBB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992188"/>
            <a:ext cx="7200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Trong công tác chuẩn bị động viên CNQP,</a:t>
            </a:r>
          </a:p>
          <a:p>
            <a:pPr algn="ctr"/>
            <a:r>
              <a:rPr lang="en-US" altLang="en-US" sz="2400" i="1"/>
              <a:t>phải thực hiện: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A38CB03-20B7-4B23-B1C5-AB647283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49725"/>
            <a:ext cx="4191000" cy="13335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Giao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chỉ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tiêu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8B3F8B1B-1A40-45DD-B5B2-7287B738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49725"/>
            <a:ext cx="4191000" cy="13335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Giao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nhiệm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47456F31-78AE-4DA2-A704-490C62D1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084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34FDC5F-5322-4788-BE1F-BC48BEE871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2D662361-65D0-4E79-9BE9-DB09D8B95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49C1D1D5-997D-4907-BFD9-21A8FF9E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FEE5DADA-482C-47A1-95CD-C110825AD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AF5BA052-C7A9-48AB-A719-D51D9B30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447FDD21-6A50-461E-9860-8F6876630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EF4E1A6A-F78F-40B3-9F2A-DAD01E6C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7661A57E-21B8-4930-9193-9A2914CA0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82875B47-D0E2-44D8-89A2-43C1077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1845B2DE-C3B1-4EB7-9396-52371D83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Giao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kế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hoạch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E28EA607-2BBF-467C-83B0-D2DB7493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Giao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tiêu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chuẩn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CC5C2C-12E0-4851-85AC-E1E0C02BB015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8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D8C4F483-931C-46EB-AAE8-9A242362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C7AC9346-DF98-4C97-9FFD-D087925226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FB257E0-6EFF-488E-B7D9-96679AAF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93800"/>
            <a:ext cx="6972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Trong thực hành động viên CNQP, phải tổ chức: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F19D587-EFE6-4CB8-939B-5C17A622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00513"/>
            <a:ext cx="4191000" cy="137953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tư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tài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chính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84341B7E-CC51-42F1-991A-8F258A69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sức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người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sức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 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2B0EEFE1-3274-4C61-9959-89834854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288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1E8F35B7-7D84-4CD5-89AF-6E14FEC081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0CBBA751-150D-4BFE-AE51-4111F381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AA29E980-F610-4758-9973-F55440908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7829BA2A-C6C8-42D8-9BB5-DF9FD784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82ADDFE8-F0C3-450F-A465-EE75EB3B4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D3EC7ECA-58A3-4143-9825-7FAF5272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4791FE0D-267A-414C-AEEF-7B737876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97920CB8-6E38-41E9-9457-C3238CC79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B7E47542-D6E6-444C-91B5-2B438ACF0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79C4DD14-6C6E-4AF2-88C4-E984C674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652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Di </a:t>
            </a:r>
            <a:r>
              <a:rPr lang="en-US" sz="2400" dirty="0" err="1">
                <a:latin typeface="Arial" charset="0"/>
              </a:rPr>
              <a:t>chuyển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chất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tài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chính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1B8E044A-9CED-4FEC-BB02-E69B2ACA3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tư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tài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chính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A82E69-CA28-48C2-88E4-2B89873AC6C1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385FB76A-179E-4AA0-A3C2-A625E598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7AE78C15-0CEA-423E-BEED-8F95CC3A95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D26E732-297C-42D7-9DC0-E3F0EEEEE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17588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Để xây dựng lực lượng DQTV vững mạnh,</a:t>
            </a:r>
          </a:p>
          <a:p>
            <a:pPr algn="ctr"/>
            <a:r>
              <a:rPr lang="en-US" altLang="en-US" sz="2400" i="1"/>
              <a:t>chúng ta phải: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AA5A969B-FD60-4C5C-94E9-B6000EFB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Phát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sức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mạnh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tổng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bàn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BF279B23-F99F-49E7-BE17-5E5D4ED9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sức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mạnh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tổng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bàn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7240FAB3-BC49-4F81-A795-DF209D9C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493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3358B800-D106-4638-B0D2-DC10547477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E0CBE8B5-01B7-466C-AD9D-893ED7F4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CFF374D6-FED5-490A-8DE2-833BAE0A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406C0A64-5C2C-4BA0-AD07-F115927F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0887275C-4581-42A6-893D-D2E2A7059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A7A119E2-9C61-411B-BFA9-E27C41EF8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25867267-2A95-40A1-9A7D-A413C4106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3B4B3048-50CA-48EC-BC87-165BAB898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8712C361-2B44-4882-97C5-C5115BDCA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A29D70FC-74B5-43C2-87AA-1737BE32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Phát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năng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về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mọi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mặt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DAB988A2-3031-4288-BDA1-91A7880C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tiềm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năng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r>
              <a:rPr lang="en-US" sz="2400" dirty="0">
                <a:latin typeface="Arial" charset="0"/>
              </a:rPr>
              <a:t> 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A020FC-FD3D-45E8-8BFA-6E2A5FDC46E0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7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19DDCE74-8151-44D1-BB6B-02FA5853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F5216DA-9263-475C-A5C3-E58F3098B30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AEC215CA-0F42-4910-A9E8-4495BA46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001713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Phương tiện kỹ thuật của lực lượng DBĐV</a:t>
            </a:r>
          </a:p>
          <a:p>
            <a:pPr algn="ctr"/>
            <a:r>
              <a:rPr lang="en-US" altLang="en-US" sz="2400" i="1"/>
              <a:t>thường gồm: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362284B-7F92-488B-903D-FE85A340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4089400"/>
            <a:ext cx="4238625" cy="14001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C. </a:t>
            </a:r>
            <a:r>
              <a:rPr lang="en-US" sz="2200" dirty="0" err="1">
                <a:latin typeface="Arial" charset="0"/>
              </a:rPr>
              <a:t>Phương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vận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tải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làm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đường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xếp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dỡ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thông</a:t>
            </a:r>
            <a:r>
              <a:rPr lang="en-US" sz="2200" dirty="0">
                <a:latin typeface="Arial" charset="0"/>
              </a:rPr>
              <a:t> tin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liên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lạc</a:t>
            </a:r>
            <a:r>
              <a:rPr lang="en-US" sz="2200" dirty="0">
                <a:latin typeface="Arial" charset="0"/>
              </a:rPr>
              <a:t>, y </a:t>
            </a:r>
            <a:r>
              <a:rPr lang="en-US" sz="2200" dirty="0" err="1">
                <a:latin typeface="Arial" charset="0"/>
              </a:rPr>
              <a:t>tế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một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số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phương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khác</a:t>
            </a:r>
            <a:r>
              <a:rPr lang="en-US" sz="2200" dirty="0">
                <a:latin typeface="Arial" charset="0"/>
              </a:rPr>
              <a:t>.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E602F448-E06F-4629-A0C9-2F24E8A5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2286000"/>
            <a:ext cx="4238625" cy="13779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A. </a:t>
            </a:r>
            <a:r>
              <a:rPr lang="en-US" sz="2200" dirty="0" err="1">
                <a:latin typeface="Arial" charset="0"/>
              </a:rPr>
              <a:t>Phương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thông</a:t>
            </a:r>
            <a:r>
              <a:rPr lang="en-US" sz="2200" dirty="0">
                <a:latin typeface="Arial" charset="0"/>
              </a:rPr>
              <a:t> tin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liên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lạc</a:t>
            </a:r>
            <a:r>
              <a:rPr lang="en-US" sz="2200" dirty="0">
                <a:latin typeface="Arial" charset="0"/>
              </a:rPr>
              <a:t>, y </a:t>
            </a:r>
            <a:r>
              <a:rPr lang="en-US" sz="2200" dirty="0" err="1">
                <a:latin typeface="Arial" charset="0"/>
              </a:rPr>
              <a:t>tế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phương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tiện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vận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tải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cứu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hỏa</a:t>
            </a:r>
            <a:r>
              <a:rPr lang="vi-VN" sz="2200" dirty="0">
                <a:latin typeface="Arial" charset="0"/>
              </a:rPr>
              <a:t> và một số </a:t>
            </a:r>
            <a:endParaRPr lang="en-US" sz="22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vi-VN" sz="2200" dirty="0">
                <a:latin typeface="Arial" charset="0"/>
              </a:rPr>
              <a:t>phương tiện khác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46C6684B-8851-4AFB-8265-2368ACA10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698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1FF5362-C03F-42E8-AE97-EE153F99E3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304B6EF6-5EA5-4412-AD59-3AB0A07C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E45E8AD2-35BD-4B59-8EE1-4E2B2A79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30928DFD-B1AA-4906-864E-C59323025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DBA8485F-66FF-46DC-8E83-F11C2A36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E0B0C186-852D-4F16-B82E-A98244B9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D6F71854-E196-480B-96D0-2D3BBB7C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D28CD65B-B402-4C74-B5A1-65ED08D5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A42F838E-A368-40A4-99A1-C4817CD59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58EE9C63-C99A-4CAB-9BE5-9FE71A98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B. </a:t>
            </a:r>
            <a:r>
              <a:rPr lang="en-US" sz="2200" dirty="0" err="1">
                <a:latin typeface="Arial" charset="0"/>
              </a:rPr>
              <a:t>Phương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xếp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dỡ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san </a:t>
            </a:r>
            <a:r>
              <a:rPr lang="en-US" sz="2200" dirty="0" err="1">
                <a:latin typeface="Arial" charset="0"/>
              </a:rPr>
              <a:t>lấp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mặt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bằng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cầu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phà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thông</a:t>
            </a:r>
            <a:r>
              <a:rPr lang="en-US" sz="2200" dirty="0">
                <a:latin typeface="Arial" charset="0"/>
              </a:rPr>
              <a:t> tin </a:t>
            </a:r>
            <a:r>
              <a:rPr lang="en-US" sz="2200" dirty="0" err="1">
                <a:latin typeface="Arial" charset="0"/>
              </a:rPr>
              <a:t>liên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lạc</a:t>
            </a:r>
            <a:r>
              <a:rPr lang="vi-VN" sz="2200" dirty="0">
                <a:latin typeface="Arial" charset="0"/>
              </a:rPr>
              <a:t> và một số</a:t>
            </a:r>
            <a:endParaRPr lang="en-US" sz="22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vi-VN" sz="2200" dirty="0">
                <a:latin typeface="Arial" charset="0"/>
              </a:rPr>
              <a:t> phương tiện khác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B30D876D-DB14-4791-8DCF-69A06CD74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D. </a:t>
            </a:r>
            <a:r>
              <a:rPr lang="en-US" sz="2200" dirty="0" err="1">
                <a:latin typeface="Arial" charset="0"/>
              </a:rPr>
              <a:t>Phương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vận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tải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cầu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đường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thông</a:t>
            </a:r>
            <a:r>
              <a:rPr lang="en-US" sz="2200" dirty="0">
                <a:latin typeface="Arial" charset="0"/>
              </a:rPr>
              <a:t> tin </a:t>
            </a:r>
            <a:r>
              <a:rPr lang="en-US" sz="2200" dirty="0" err="1">
                <a:latin typeface="Arial" charset="0"/>
              </a:rPr>
              <a:t>liên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lạc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các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thiết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bị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khoa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học</a:t>
            </a:r>
            <a:r>
              <a:rPr lang="en-US" sz="2200" dirty="0">
                <a:latin typeface="Arial" charset="0"/>
              </a:rPr>
              <a:t> 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công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nghệ</a:t>
            </a:r>
            <a:r>
              <a:rPr lang="en-US" sz="2200" dirty="0">
                <a:latin typeface="Arial" charset="0"/>
              </a:rPr>
              <a:t> 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499DED4-4239-428C-BFA4-724226A7D0A0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7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A6776580-69B6-4C1E-852C-664EE1D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8E1850B4-833B-40E5-97DF-60533389BA0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DBC9D14-90B1-4471-AB13-00484E27A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979488"/>
            <a:ext cx="7239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Nguyên tắc lãnh đạo của Đảng đối với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lực lượng DBĐV nhằm mục đích: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95DE11A1-BC6A-4A9F-B1B9-8D0FC546E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30675"/>
            <a:ext cx="4191000" cy="13557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300" dirty="0">
                <a:latin typeface="Arial" charset="0"/>
              </a:rPr>
              <a:t>D. </a:t>
            </a:r>
            <a:r>
              <a:rPr lang="en-US" sz="2300" dirty="0" err="1">
                <a:latin typeface="Arial" charset="0"/>
              </a:rPr>
              <a:t>Bảo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đảm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sức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mạnh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của</a:t>
            </a:r>
            <a:endParaRPr lang="en-US" sz="2300" dirty="0">
              <a:latin typeface="Arial" charset="0"/>
            </a:endParaRPr>
          </a:p>
          <a:p>
            <a:pPr algn="ctr">
              <a:defRPr/>
            </a:pPr>
            <a:r>
              <a:rPr lang="en-US" sz="2300">
                <a:latin typeface="Arial" charset="0"/>
              </a:rPr>
              <a:t> QĐ, </a:t>
            </a:r>
            <a:r>
              <a:rPr lang="en-US" sz="2300" dirty="0" err="1">
                <a:latin typeface="Arial" charset="0"/>
              </a:rPr>
              <a:t>đáp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ứng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err="1">
                <a:latin typeface="Arial" charset="0"/>
              </a:rPr>
              <a:t>yêu</a:t>
            </a:r>
            <a:r>
              <a:rPr lang="en-US" sz="2300">
                <a:latin typeface="Arial" charset="0"/>
              </a:rPr>
              <a:t> cầu BVTQ</a:t>
            </a:r>
          </a:p>
          <a:p>
            <a:pPr algn="ctr">
              <a:defRPr/>
            </a:pPr>
            <a:r>
              <a:rPr lang="en-US" sz="2300">
                <a:latin typeface="Arial" charset="0"/>
              </a:rPr>
              <a:t>Việt Nam XHCN</a:t>
            </a:r>
            <a:endParaRPr lang="en-US" sz="23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2D648DFF-931C-45CF-AABF-0D12BB2E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33850"/>
            <a:ext cx="4191000" cy="13525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300" dirty="0">
                <a:latin typeface="Arial" charset="0"/>
              </a:rPr>
              <a:t> C. </a:t>
            </a:r>
            <a:r>
              <a:rPr lang="en-US" sz="2300" dirty="0" err="1">
                <a:latin typeface="Arial" charset="0"/>
              </a:rPr>
              <a:t>Hoàn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thiện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cơ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chế</a:t>
            </a:r>
            <a:r>
              <a:rPr lang="en-US" sz="23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300" dirty="0">
                <a:latin typeface="Arial" charset="0"/>
              </a:rPr>
              <a:t>l</a:t>
            </a:r>
            <a:r>
              <a:rPr lang="en-US" sz="2300">
                <a:latin typeface="Arial" charset="0"/>
              </a:rPr>
              <a:t>ãnh </a:t>
            </a:r>
            <a:r>
              <a:rPr lang="en-US" sz="2300" dirty="0" err="1">
                <a:latin typeface="Arial" charset="0"/>
              </a:rPr>
              <a:t>đạo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và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tăng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cường</a:t>
            </a:r>
            <a:r>
              <a:rPr lang="en-US" sz="23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300" dirty="0" err="1">
                <a:latin typeface="Arial" charset="0"/>
              </a:rPr>
              <a:t>chất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lượng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err="1">
                <a:latin typeface="Arial" charset="0"/>
              </a:rPr>
              <a:t>cho</a:t>
            </a:r>
            <a:r>
              <a:rPr lang="en-US" sz="2300">
                <a:latin typeface="Arial" charset="0"/>
              </a:rPr>
              <a:t> LLVTND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F36C9076-297A-4909-A5BF-FBC6720B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903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57A660AF-A9BC-43D0-B27B-2CDF70FAA1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D3945037-6B93-47CC-B6B0-830E51EC2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06925200-8EF0-43CB-AD85-A66172BD0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CC6EB9B6-0A4D-4C14-9D7C-D2D5342FB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9BF6E025-4BA3-4AD9-8B6B-1BB31EF7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D7B8DC4F-0062-4602-9F6B-E793A79CE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BA87DA37-7B8C-489F-984B-C246370F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40B27656-4965-4FDB-AA52-0A126F36B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0E54D2F0-F156-4171-94CE-1DDF3CFF9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9DE37D6F-014F-4982-BBC4-00176B2C6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300" dirty="0">
                <a:latin typeface="Arial" charset="0"/>
              </a:rPr>
              <a:t> B. </a:t>
            </a:r>
            <a:r>
              <a:rPr lang="en-US" sz="2300" dirty="0" err="1">
                <a:latin typeface="Arial" charset="0"/>
              </a:rPr>
              <a:t>Duy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trì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err="1">
                <a:latin typeface="Arial" charset="0"/>
              </a:rPr>
              <a:t>sức</a:t>
            </a:r>
            <a:r>
              <a:rPr lang="en-US" sz="2300">
                <a:latin typeface="Arial" charset="0"/>
              </a:rPr>
              <a:t> mạnh</a:t>
            </a:r>
          </a:p>
          <a:p>
            <a:pPr algn="ctr">
              <a:defRPr/>
            </a:pPr>
            <a:r>
              <a:rPr lang="en-US" sz="2300">
                <a:latin typeface="Arial" charset="0"/>
              </a:rPr>
              <a:t>chiến đấu </a:t>
            </a:r>
            <a:r>
              <a:rPr lang="en-US" sz="2300" err="1">
                <a:latin typeface="Arial" charset="0"/>
              </a:rPr>
              <a:t>của</a:t>
            </a:r>
            <a:r>
              <a:rPr lang="en-US" sz="2300">
                <a:latin typeface="Arial" charset="0"/>
              </a:rPr>
              <a:t> LLDBĐV đáp</a:t>
            </a:r>
          </a:p>
          <a:p>
            <a:pPr algn="ctr">
              <a:defRPr/>
            </a:pPr>
            <a:r>
              <a:rPr lang="en-US" sz="2300">
                <a:latin typeface="Arial" charset="0"/>
              </a:rPr>
              <a:t>ứng yêu cầu  </a:t>
            </a:r>
            <a:r>
              <a:rPr lang="en-US" sz="2300" dirty="0" err="1">
                <a:latin typeface="Arial" charset="0"/>
              </a:rPr>
              <a:t>nhiệm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vụ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mới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DF9A5BC-AB94-42C0-82CE-0D1562C6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300" dirty="0">
                <a:latin typeface="Arial" charset="0"/>
              </a:rPr>
              <a:t> A. </a:t>
            </a:r>
            <a:r>
              <a:rPr lang="en-US" sz="2300" dirty="0" err="1">
                <a:latin typeface="Arial" charset="0"/>
              </a:rPr>
              <a:t>Hoàn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thiện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và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tăng</a:t>
            </a:r>
            <a:r>
              <a:rPr lang="en-US" sz="23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300" dirty="0" err="1">
                <a:latin typeface="Arial" charset="0"/>
              </a:rPr>
              <a:t>cường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số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lượng</a:t>
            </a:r>
            <a:r>
              <a:rPr lang="en-US" sz="2300" dirty="0">
                <a:latin typeface="Arial" charset="0"/>
              </a:rPr>
              <a:t>, </a:t>
            </a:r>
            <a:r>
              <a:rPr lang="en-US" sz="2300" dirty="0" err="1">
                <a:latin typeface="Arial" charset="0"/>
              </a:rPr>
              <a:t>chất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lượng</a:t>
            </a:r>
            <a:endParaRPr lang="en-US" sz="23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300" dirty="0">
                <a:latin typeface="Arial" charset="0"/>
              </a:rPr>
              <a:t> </a:t>
            </a:r>
            <a:r>
              <a:rPr lang="en-US" sz="2300" err="1">
                <a:latin typeface="Arial" charset="0"/>
              </a:rPr>
              <a:t>cho</a:t>
            </a:r>
            <a:r>
              <a:rPr lang="en-US" sz="2300">
                <a:latin typeface="Arial" charset="0"/>
              </a:rPr>
              <a:t> LLVT khi </a:t>
            </a:r>
            <a:r>
              <a:rPr lang="en-US" sz="2300" dirty="0" err="1">
                <a:latin typeface="Arial" charset="0"/>
              </a:rPr>
              <a:t>có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chiến</a:t>
            </a:r>
            <a:r>
              <a:rPr lang="en-US" sz="2300" dirty="0">
                <a:latin typeface="Arial" charset="0"/>
              </a:rPr>
              <a:t> </a:t>
            </a:r>
            <a:r>
              <a:rPr lang="en-US" sz="2300" dirty="0" err="1">
                <a:latin typeface="Arial" charset="0"/>
              </a:rPr>
              <a:t>tranh</a:t>
            </a:r>
            <a:r>
              <a:rPr lang="en-US" sz="2300" dirty="0">
                <a:latin typeface="Arial" charset="0"/>
              </a:rPr>
              <a:t>.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D80753-965A-4BD6-9939-F6F022577C9B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1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1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1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8246E1F5-4492-4E2E-81BF-719E2CA0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8D7F9C28-1A90-4515-AD3B-0A1F71F3B9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8EAF09AA-0A2B-41E0-9534-D0D69E2FE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981075"/>
            <a:ext cx="723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Quyền hạn bổ nhiệm các chức vụ</a:t>
            </a:r>
          </a:p>
          <a:p>
            <a:pPr algn="ctr"/>
            <a:r>
              <a:rPr lang="en-US" altLang="en-US" sz="2400" i="1"/>
              <a:t>trong ban chỉ huy quân sự xã là: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A273C09B-72E5-4453-805D-3B97EF709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tịch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ủy</a:t>
            </a:r>
            <a:r>
              <a:rPr lang="en-US" sz="2400" dirty="0">
                <a:latin typeface="Arial" charset="0"/>
              </a:rPr>
              <a:t> ban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huyện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39B3C9B2-A7A5-41D8-9508-4283BE87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32263"/>
            <a:ext cx="4191000" cy="13398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Chính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r>
              <a:rPr lang="en-US" sz="2400" dirty="0">
                <a:latin typeface="Arial" charset="0"/>
              </a:rPr>
              <a:t> ban</a:t>
            </a: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chỉ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huyện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BBFB685A-110E-431E-ABFB-B32649D03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3108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52A4A26D-5FBE-4446-BC07-BAAE5F11B4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0D4F7DEB-EBD1-4200-8B9A-2C8E9375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FC890175-33FF-4AAE-877F-180CD300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AB759639-0C6F-4F39-BC4E-82AB6CCB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FA622FDA-8114-4641-905F-204F221F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CD1C66DD-332D-4AA7-8747-A59DB956C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7340CD5A-36B4-41E0-B918-7FA358CB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58F2AF09-90AF-4A03-8470-67A04A6C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FA16AC66-1BCE-4C32-9E41-2DDE12E8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6136F95C-58E0-42FA-BA67-8548DB69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132263"/>
            <a:ext cx="4191000" cy="13398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Bí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thư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ủy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huyện</a:t>
            </a:r>
            <a:r>
              <a:rPr lang="en-US" sz="2400" dirty="0">
                <a:latin typeface="Arial" charset="0"/>
              </a:rPr>
              <a:t> 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4951F574-C78C-41C0-8A6E-FDBC0F26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Chỉ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trưởng</a:t>
            </a:r>
            <a:r>
              <a:rPr lang="en-US" sz="2400" dirty="0">
                <a:latin typeface="Arial" charset="0"/>
              </a:rPr>
              <a:t> ban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chỉ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huyện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DEC92D6-2B4C-4849-801A-972B7231CCA9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E1E8BF60-3656-4662-988C-7893C4EF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1F23921-D3BD-4620-B4BF-D2DDAA7F63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B35D495B-DFC0-49A8-B5D0-AA4288E35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966788"/>
            <a:ext cx="7035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Độ tuổi công dân Việt Nam tình nguyện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tham gia lực lượng DQTV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87BD7F5-1DCC-4EAF-BB36-A90D998B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4117975"/>
            <a:ext cx="4186237" cy="13684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Nam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18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đến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hết</a:t>
            </a:r>
            <a:r>
              <a:rPr lang="en-US" sz="2400" dirty="0">
                <a:latin typeface="Arial" charset="0"/>
              </a:rPr>
              <a:t> 50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nữ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18 </a:t>
            </a:r>
            <a:r>
              <a:rPr lang="en-US" sz="2400" dirty="0" err="1">
                <a:latin typeface="Arial" charset="0"/>
              </a:rPr>
              <a:t>tuổi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hết</a:t>
            </a:r>
            <a:r>
              <a:rPr lang="en-US" sz="2400" dirty="0">
                <a:latin typeface="Arial" charset="0"/>
              </a:rPr>
              <a:t> 45 </a:t>
            </a:r>
            <a:r>
              <a:rPr lang="en-US" sz="2400" dirty="0" err="1">
                <a:latin typeface="Arial" charset="0"/>
              </a:rPr>
              <a:t>tuổi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775DB3EA-6594-4615-9120-343536FED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Nam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18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đến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hết</a:t>
            </a:r>
            <a:r>
              <a:rPr lang="en-US" sz="2400" dirty="0">
                <a:latin typeface="Arial" charset="0"/>
              </a:rPr>
              <a:t> 45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nữ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18 </a:t>
            </a:r>
            <a:r>
              <a:rPr lang="en-US" sz="2400" dirty="0" err="1">
                <a:latin typeface="Arial" charset="0"/>
              </a:rPr>
              <a:t>tuổi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hết</a:t>
            </a:r>
            <a:r>
              <a:rPr lang="en-US" sz="2400" dirty="0">
                <a:latin typeface="Arial" charset="0"/>
              </a:rPr>
              <a:t> 40 </a:t>
            </a:r>
            <a:r>
              <a:rPr lang="en-US" sz="2400" dirty="0" err="1">
                <a:latin typeface="Arial" charset="0"/>
              </a:rPr>
              <a:t>tuổi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A2846468-01E4-42DE-BECE-F9EA588E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3312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A90C010F-7947-4F7E-8907-BFEA4015AB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9279602F-2BFE-41FE-8064-06319C72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D04A595D-5458-4518-8E5B-E559D0674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7246B40B-4F1F-44E8-BBC8-3A1848F0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2387724B-C9BE-4244-A7A5-3B2337D4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993FDCF2-F4F9-4AE3-A4E0-248930F0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6CC4F307-6F11-4315-A558-146B758D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5CE09C38-6FBA-4D8D-B2FB-4209FB3C2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FA0B7AF8-E809-46C8-8F9A-7DB2727EB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36517FC7-72A8-4B6A-B962-CD132ABBB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86238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Nam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20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đến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hết</a:t>
            </a:r>
            <a:r>
              <a:rPr lang="en-US" sz="2400" dirty="0">
                <a:latin typeface="Arial" charset="0"/>
              </a:rPr>
              <a:t> 45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nữ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20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đến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hết</a:t>
            </a:r>
            <a:r>
              <a:rPr lang="en-US" sz="2400" dirty="0">
                <a:latin typeface="Arial" charset="0"/>
              </a:rPr>
              <a:t> 40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  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18402B6-80C1-42BD-97CB-9D0B13125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286000"/>
            <a:ext cx="42037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Nam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20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đến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hết</a:t>
            </a:r>
            <a:r>
              <a:rPr lang="en-US" sz="2400" dirty="0">
                <a:latin typeface="Arial" charset="0"/>
              </a:rPr>
              <a:t> 50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nữ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18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đến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hết</a:t>
            </a:r>
            <a:r>
              <a:rPr lang="en-US" sz="2400" dirty="0">
                <a:latin typeface="Arial" charset="0"/>
              </a:rPr>
              <a:t> 45 </a:t>
            </a:r>
            <a:r>
              <a:rPr lang="en-US" sz="2400" dirty="0" err="1">
                <a:latin typeface="Arial" charset="0"/>
              </a:rPr>
              <a:t>tuổi</a:t>
            </a:r>
            <a:r>
              <a:rPr lang="en-US" sz="2400" dirty="0">
                <a:latin typeface="Arial" charset="0"/>
              </a:rPr>
              <a:t> 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2DA8AA6-7CFC-4D1B-836A-00FBF9090D5F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1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1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>
            <a:extLst>
              <a:ext uri="{FF2B5EF4-FFF2-40B4-BE49-F238E27FC236}">
                <a16:creationId xmlns:a16="http://schemas.microsoft.com/office/drawing/2014/main" id="{D85FED26-932D-4E06-B295-6640CC353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877888"/>
            <a:ext cx="6661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/>
              <a:t>Dân quân tự vệ đặt dưới sự chỉ đạo, chỉ huy thống nhất của:</a:t>
            </a:r>
            <a:endParaRPr lang="vi-VN" altLang="en-US" sz="3000" b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684AE43F-388E-4B84-870A-A4454D3FF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3000" dirty="0">
                <a:solidFill>
                  <a:schemeClr val="tx1"/>
                </a:solidFill>
              </a:rPr>
              <a:t>C. </a:t>
            </a:r>
            <a:r>
              <a:rPr lang="en-US" sz="3000" dirty="0" err="1">
                <a:solidFill>
                  <a:schemeClr val="tx1"/>
                </a:solidFill>
              </a:rPr>
              <a:t>Bộ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Quốc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phòng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5C82C98D-04C0-46BB-8B67-A49C48827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endParaRPr lang="en-US" sz="3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3000" dirty="0">
                <a:solidFill>
                  <a:schemeClr val="tx1"/>
                </a:solidFill>
              </a:rPr>
              <a:t>B. </a:t>
            </a:r>
            <a:r>
              <a:rPr lang="en-US" sz="3000" dirty="0" err="1">
                <a:solidFill>
                  <a:schemeClr val="tx1"/>
                </a:solidFill>
              </a:rPr>
              <a:t>Ủy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>
                <a:solidFill>
                  <a:schemeClr val="tx1"/>
                </a:solidFill>
              </a:rPr>
              <a:t>ban nhân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>
                <a:solidFill>
                  <a:schemeClr val="tx1"/>
                </a:solidFill>
              </a:rPr>
              <a:t>dân </a:t>
            </a:r>
            <a:endParaRPr lang="en-US" sz="3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3000" dirty="0" err="1">
                <a:solidFill>
                  <a:schemeClr val="tx1"/>
                </a:solidFill>
              </a:rPr>
              <a:t>các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cấp</a:t>
            </a:r>
            <a:endParaRPr lang="vi-VN" sz="30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7A64EAA4-4800-4CEB-A49D-A729CC0E4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30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3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3000" dirty="0">
                <a:solidFill>
                  <a:schemeClr val="tx1"/>
                </a:solidFill>
              </a:rPr>
              <a:t>D. </a:t>
            </a:r>
            <a:r>
              <a:rPr lang="en-US" sz="3000" dirty="0" err="1">
                <a:solidFill>
                  <a:schemeClr val="tx1"/>
                </a:solidFill>
              </a:rPr>
              <a:t>Hội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err="1">
                <a:solidFill>
                  <a:schemeClr val="tx1"/>
                </a:solidFill>
              </a:rPr>
              <a:t>đồng</a:t>
            </a:r>
            <a:r>
              <a:rPr lang="en-US" sz="3000">
                <a:solidFill>
                  <a:schemeClr val="tx1"/>
                </a:solidFill>
              </a:rPr>
              <a:t> nhân dân </a:t>
            </a:r>
            <a:endParaRPr lang="en-US" sz="3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3000" dirty="0" err="1">
                <a:solidFill>
                  <a:schemeClr val="tx1"/>
                </a:solidFill>
              </a:rPr>
              <a:t>các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cấp</a:t>
            </a:r>
            <a:endParaRPr lang="vi-VN" sz="3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3000" dirty="0">
                <a:solidFill>
                  <a:schemeClr val="tx1"/>
                </a:solidFill>
              </a:rPr>
              <a:t> </a:t>
            </a:r>
            <a:endParaRPr lang="vi-VN" sz="3000" dirty="0">
              <a:solidFill>
                <a:schemeClr val="tx1"/>
              </a:solidFill>
            </a:endParaRPr>
          </a:p>
          <a:p>
            <a:pPr marL="514350" indent="-514350" algn="ctr" eaLnBrk="1" hangingPunct="1">
              <a:defRPr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8DB527E2-48E9-4B11-A693-3FF05D83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endParaRPr lang="en-US" sz="3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3000" dirty="0">
                <a:solidFill>
                  <a:schemeClr val="tx1"/>
                </a:solidFill>
              </a:rPr>
              <a:t>A. </a:t>
            </a:r>
            <a:r>
              <a:rPr lang="en-US" sz="3000" dirty="0" err="1">
                <a:solidFill>
                  <a:schemeClr val="tx1"/>
                </a:solidFill>
              </a:rPr>
              <a:t>Bộ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chỉ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huy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quân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sự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3000" dirty="0" err="1">
                <a:solidFill>
                  <a:schemeClr val="tx1"/>
                </a:solidFill>
              </a:rPr>
              <a:t>các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cấp</a:t>
            </a:r>
            <a:endParaRPr lang="vi-VN" sz="30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B1E04C-25F6-4CE7-8DB2-9EC5C36B3B5C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E6B76F5C-9F2A-4EAC-9B7A-9A86E0FB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A3D5784D-F5C4-455E-A129-AAC2834660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A5C52B74-878C-4B0B-B8DC-572698F2B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84275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Cấp xã có thể tổ chức đơn vị dân quân cao nhất đến: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A48480F3-2018-4299-A62B-817DBFB11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509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Trung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340645B3-600A-4B0A-93ED-832D05A0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509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Tiểu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4C85740D-B10F-407B-877F-1CF541829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3517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97D404B5-A17F-4455-97E3-3F44C85846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B1488E1F-0CBC-440E-855F-7E24591F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293F6C11-41CB-4F40-979A-0DF6F398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098B2EF7-36AC-4B3A-8F7D-8B047F27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88AD79F7-E96F-471E-82D6-9DFF7240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4260E17A-18F7-4C7E-B583-7B1DCCA84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C2E77EA1-25A1-49BA-8CE7-F9156137C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6DFE07F0-9B60-485D-B0C2-5A2415A1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3A8FFEBA-D448-4111-86B6-8A8A0529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B4F6B55E-4702-47F1-800E-F07F62F9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509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Đại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4592A40-F497-42B6-BD32-C038B89F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509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Tiểu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DC4C2-B60A-4E47-AC7A-1EDE2FCC3208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EABD81F4-BD8D-47E8-A017-4C2F111A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7C4C0B66-A32B-4D7F-B221-784F40DE6C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6DDA958-8F80-4D31-B3D7-C96C3893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1158875"/>
            <a:ext cx="5888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800" i="1"/>
              <a:t>Quân nhân dự bị gồm: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9F742B2B-2ED4-4B57-B922-6A10F862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266950"/>
            <a:ext cx="4176712" cy="13906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hạ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86393F15-7520-447D-A0CA-A4D1CE29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30675"/>
            <a:ext cx="4191000" cy="13557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Hạ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binh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khác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3882089F-AEF4-455F-AB94-94319777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3722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83555B52-D8E9-4BAE-924D-E6C9EA707B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538E3732-9FAF-45AC-9A31-7E1B970D4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EC44538B-4EE7-4AE4-9B84-C8ED2B763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381F0450-8E5A-482C-AF8E-612356708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DB8CAB03-C6A4-4065-A87A-0DB2C9442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2BD08ECD-2B89-4021-8143-0E784C1F6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7254AA95-5FEF-4F9F-84CE-1376F1052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57A00A65-E24E-4A96-9B25-724189A1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ABA553D1-D183-4A28-A951-A542B4A6F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4862C89D-3DA9-4751-A97A-A982F7B6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4130675"/>
            <a:ext cx="4178300" cy="13557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Tất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mọi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người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đã</a:t>
            </a:r>
            <a:r>
              <a:rPr lang="en-US" sz="2400" dirty="0">
                <a:latin typeface="Arial" charset="0"/>
              </a:rPr>
              <a:t> qua </a:t>
            </a:r>
            <a:r>
              <a:rPr lang="en-US" sz="2400" dirty="0" err="1">
                <a:latin typeface="Arial" charset="0"/>
              </a:rPr>
              <a:t>nghĩa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khác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41354D14-AD05-4750-AEA5-6E90894E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06638"/>
            <a:ext cx="4191000" cy="135413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hạ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FEF7CE-D700-4BC5-BF25-AA597A9961FA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84D0C1ED-8406-424D-9290-044E07AE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54D650F7-66AF-4921-B867-7E50ABF5F0C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C8631408-1610-4A67-BB66-D486E9BAE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38238"/>
            <a:ext cx="716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Đối tượng tạo nguồn sỹ quan dự bị động viên: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4EF0AB07-6B5C-4105-A134-C54E71DA2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4114800"/>
            <a:ext cx="4176712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Nam </a:t>
            </a:r>
            <a:r>
              <a:rPr lang="en-US" sz="2400" dirty="0" err="1">
                <a:latin typeface="Arial" charset="0"/>
              </a:rPr>
              <a:t>sinh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tốt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học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447BD19E-F4F9-4E7E-A760-88D9E04B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06625"/>
            <a:ext cx="4191000" cy="14509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đang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ngũ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42510E0E-D995-4502-9C79-4F787460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3927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F389641F-E217-48CD-BDDF-793596C9AF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761920FC-308F-4376-AFD0-027C94A5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B139EAE5-C943-45B6-B71A-1E142AEB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A4ED5FE2-CEFF-4905-A25A-DAAF5E52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F71B338C-A224-41C5-82A8-FAD156A46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BB2632CA-7EFE-44D7-91DE-091A0DFE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F6E9DFA3-52DF-439D-992D-B29A2693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4EE91DCD-EFC2-40E4-B54C-524BC9EB6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6662E622-D87E-42AA-884D-7CB5F4D4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6250A984-BD6D-4784-A1FB-D5A5FAA84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47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chuẩn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xuất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ngũ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06D5D25A-15B9-4996-B116-5CF8B309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Hạ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ngũ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5BB97B2-2613-429C-83B5-75BC19958FF4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4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C9CF815E-F2DB-40F6-A542-233ED857D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76F5C29B-8991-4F4C-AFB6-2E896F9362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1602E4BA-8F0A-4CFE-9248-4FBCD399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1163638"/>
            <a:ext cx="64468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600" i="1"/>
              <a:t>Nội dung thực hành động viên CNQP:</a:t>
            </a:r>
            <a:endParaRPr lang="vi-VN" altLang="en-US" sz="26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AAD462A2-4700-4045-8A9A-F41D27FD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113213"/>
            <a:ext cx="4162425" cy="137318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Giao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nhận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phẩm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05BCC26F-78F4-4717-96CB-1B9C66E6A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13213"/>
            <a:ext cx="4162425" cy="137318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Bồi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dưỡng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môn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tay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nghề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người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lao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diễn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tập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78454012-AA94-4909-B85C-DD4EFACF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132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6E02670B-698A-4BD3-9712-FF553BC0F9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24472127-48D8-41FD-8240-84415008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A1597896-C6E1-4FF3-9281-3BAC4C3C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97A1B8F7-B735-4852-9489-23220876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97FB9A51-4128-4365-BAEE-444660F6D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9753CA58-0AF7-43BC-BA18-A96A42B9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702925B4-51E9-470B-87A1-815654B51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F53D243B-25E5-4F57-BE24-B6F340273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A4F6EA5A-1639-4DB0-AF5F-F1D4B3529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19EFDE54-5359-4753-B7A1-520D6118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286000"/>
            <a:ext cx="41624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Giao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chỉ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tiêu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6433C2D1-A514-41D4-A3AD-D0F9F115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284413"/>
            <a:ext cx="4162425" cy="137318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Hoàn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chỉnh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chuyền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xuất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sửa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chữa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309FCDC-CBFB-42B7-9796-56E8B7DD4657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1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1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722C92F5-526F-478D-91FD-BE86BA42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08B0317-C3D5-445A-B057-A5D174101C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3335EE62-946F-4BA4-A005-3850EF94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860425"/>
            <a:ext cx="716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Kinh tế thị trường phát triển và xu thế hội nhập kinh tế quốc tế sẽ tạo thuận lợi cho thực hiện động viên công nghiệp quốc phòng: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F269F3D8-6BFF-49DE-B637-FD1A69458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để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chọn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E166847C-C0BE-4E1D-95E5-E186EB6A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cao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hiện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đại</a:t>
            </a:r>
            <a:r>
              <a:rPr lang="en-US" sz="2400" dirty="0">
                <a:latin typeface="Arial" charset="0"/>
              </a:rPr>
              <a:t> 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250DEB10-CB1E-4477-A8C1-F60BE68E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336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0815DC47-7B66-48CB-9C55-51101E74AF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D92C9466-97C7-4DD9-92AF-E1F787CA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94997A53-9C9A-4743-A692-509F53E63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C42B0376-79A7-473A-8765-D871582E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E575F83E-14DF-457B-AA7B-310580B0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9015963C-6089-4BEE-94FD-B62936FD6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3D852311-6B83-45EA-A9A5-D23D0C714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8603A05A-C307-4B6C-A4F4-A3925070E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4CDE3B5B-0BEE-4C61-BB52-96B3DAD9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EFBCDFEC-A702-4F4D-9EA8-9F54A8C24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ngũ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tay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nghề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cao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C0EA5980-753E-48E4-B8D5-121F107F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ngũ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khoa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học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cao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DDCD03-710C-41D7-A2E4-B8D496B8EA5B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1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1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1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5FF94422-481E-4EC9-ACAF-EB8816C5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6F94A700-6412-4968-955D-972DAF81ACA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42276F2-1898-4F80-A9CE-6D978FCED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892175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Khó khăn cho thực hiện động viên CNQQP</a:t>
            </a:r>
          </a:p>
          <a:p>
            <a:pPr algn="ctr"/>
            <a:r>
              <a:rPr lang="en-US" altLang="en-US" sz="2400" i="1"/>
              <a:t>trong kinh tế thị trường phát triển và xu thế hội nhập kinh tế quốc tế: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4309CF2-6BD8-4EBF-9548-92D9C050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bí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663154FA-8EA2-4B65-ABB0-6C41DD5C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22738"/>
            <a:ext cx="4191000" cy="13636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nguồn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C538079F-0FD2-4EF5-8559-1A4DD323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541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3A641A1-69B3-4CA7-A2CB-9354D0984D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205EAD81-9129-4F99-8493-C4DE52EB1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C3F32B44-7FF5-4F47-80B0-C3CEB236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DE7B1066-699B-4306-A353-E82B782F8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1E8D746A-D6D2-4FE5-AEED-4B4A7673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0D839EC0-704B-4FDD-B049-0CC9218E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6E49A5CB-CC41-41D2-A06F-8FBD8FAC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45175119-6CA6-4C29-BD1A-E6CCA9A3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11AF6169-ED8B-423E-9BE1-7EB08E235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62E96AF1-38AD-4490-ADFD-27C9D72A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22738"/>
            <a:ext cx="4191000" cy="13636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đảm</a:t>
            </a:r>
            <a:r>
              <a:rPr lang="en-US" sz="2400" dirty="0">
                <a:latin typeface="Arial" charset="0"/>
              </a:rPr>
              <a:t> an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tự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BDA76F8-5DCF-48FD-8F79-29AA754E0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đảm</a:t>
            </a:r>
            <a:r>
              <a:rPr lang="en-US" sz="2400" dirty="0">
                <a:latin typeface="Arial" charset="0"/>
              </a:rPr>
              <a:t> an </a:t>
            </a:r>
            <a:r>
              <a:rPr lang="en-US" sz="2400" dirty="0" err="1">
                <a:latin typeface="Arial" charset="0"/>
              </a:rPr>
              <a:t>sinh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hội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BF6E59-4B8B-48D1-999C-8B4C53A1D3B4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5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5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BFBCCF24-CD88-4E0F-A43C-D0BAE78D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63CE104F-9634-4E3A-B19F-336FA95B03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E0871257-9FA5-4186-90C1-B71E90EE5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984250"/>
            <a:ext cx="70929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300" i="1"/>
              <a:t>Thực hiện nghiêm túc, đầy đủ các chế độ chính sách</a:t>
            </a:r>
          </a:p>
          <a:p>
            <a:pPr algn="ctr">
              <a:spcBef>
                <a:spcPct val="20000"/>
              </a:spcBef>
            </a:pPr>
            <a:r>
              <a:rPr lang="en-US" altLang="en-US" sz="2300" i="1"/>
              <a:t>của Đảng, Nhà nước đối với lực lượng DBĐV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825DEA4-4F63-4D48-A252-BF695FED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4114800"/>
            <a:ext cx="41751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D. </a:t>
            </a:r>
            <a:r>
              <a:rPr lang="en-US" sz="2200" dirty="0" err="1">
                <a:latin typeface="Arial" charset="0"/>
              </a:rPr>
              <a:t>Nghĩa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vụ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trách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nhiệm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công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err="1">
                <a:latin typeface="Arial" charset="0"/>
              </a:rPr>
              <a:t>dân</a:t>
            </a:r>
            <a:r>
              <a:rPr lang="en-US" sz="2200">
                <a:latin typeface="Arial" charset="0"/>
              </a:rPr>
              <a:t> trong xây</a:t>
            </a:r>
          </a:p>
          <a:p>
            <a:pPr algn="ctr">
              <a:defRPr/>
            </a:pPr>
            <a:r>
              <a:rPr lang="en-US" sz="2200">
                <a:latin typeface="Arial" charset="0"/>
              </a:rPr>
              <a:t>dựng </a:t>
            </a:r>
            <a:r>
              <a:rPr lang="en-US" sz="2200" err="1">
                <a:latin typeface="Arial" charset="0"/>
              </a:rPr>
              <a:t>nền</a:t>
            </a:r>
            <a:r>
              <a:rPr lang="en-US" sz="2200">
                <a:latin typeface="Arial" charset="0"/>
              </a:rPr>
              <a:t> QPTD</a:t>
            </a:r>
            <a:endParaRPr lang="en-US" sz="22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CBBDC6A3-4D25-4BC2-B843-19C4A9F5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114800"/>
            <a:ext cx="41878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C. </a:t>
            </a:r>
            <a:r>
              <a:rPr lang="en-US" sz="2200" dirty="0" err="1">
                <a:latin typeface="Arial" charset="0"/>
              </a:rPr>
              <a:t>Thể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err="1">
                <a:latin typeface="Arial" charset="0"/>
              </a:rPr>
              <a:t>sự</a:t>
            </a:r>
            <a:r>
              <a:rPr lang="en-US" sz="2200">
                <a:latin typeface="Arial" charset="0"/>
              </a:rPr>
              <a:t> quan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>
                <a:latin typeface="Arial" charset="0"/>
              </a:rPr>
              <a:t>tâm  </a:t>
            </a: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toàn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xã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hội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err="1">
                <a:latin typeface="Arial" charset="0"/>
              </a:rPr>
              <a:t>đối</a:t>
            </a:r>
            <a:r>
              <a:rPr lang="en-US" sz="2200">
                <a:latin typeface="Arial" charset="0"/>
              </a:rPr>
              <a:t> với</a:t>
            </a:r>
          </a:p>
          <a:p>
            <a:pPr algn="ctr">
              <a:defRPr/>
            </a:pPr>
            <a:r>
              <a:rPr lang="en-US" sz="2200">
                <a:latin typeface="Arial" charset="0"/>
              </a:rPr>
              <a:t>LLVTND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24151283-41A3-42AE-A635-5BF649A8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746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133025F0-8817-4143-B8AC-5C561FF648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16D45AD0-AD82-4FE6-BC83-6F3A1CAA6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BF47817E-A25C-4962-B0C2-C6375158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EF613ACE-B383-4E2E-88EB-BD12DE10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11317AB0-8BEB-48E1-BD51-5FFEFE89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43BC350B-6833-4842-AE46-5BA5AAF4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50223648-2436-43AC-9AB9-93CB655D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93304875-1803-4F14-814E-15FF1795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14AE1B58-26E6-4FE0-AF20-9A92BE3FE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04342E26-8E71-450A-8310-E3749699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2286000"/>
            <a:ext cx="41783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B. </a:t>
            </a:r>
            <a:r>
              <a:rPr lang="en-US" sz="2200" dirty="0" err="1">
                <a:latin typeface="Arial" charset="0"/>
              </a:rPr>
              <a:t>Thực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sự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công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bằng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mọi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công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err="1">
                <a:latin typeface="Arial" charset="0"/>
              </a:rPr>
              <a:t>dân</a:t>
            </a:r>
            <a:r>
              <a:rPr lang="en-US" sz="2200">
                <a:latin typeface="Arial" charset="0"/>
              </a:rPr>
              <a:t> cả nước</a:t>
            </a:r>
          </a:p>
          <a:p>
            <a:pPr algn="ctr">
              <a:defRPr/>
            </a:pPr>
            <a:r>
              <a:rPr lang="en-US" sz="2200">
                <a:latin typeface="Arial" charset="0"/>
              </a:rPr>
              <a:t>trong </a:t>
            </a:r>
            <a:r>
              <a:rPr lang="en-US" sz="2200" dirty="0" err="1">
                <a:latin typeface="Arial" charset="0"/>
              </a:rPr>
              <a:t>chính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err="1">
                <a:latin typeface="Arial" charset="0"/>
              </a:rPr>
              <a:t>sách</a:t>
            </a:r>
            <a:r>
              <a:rPr lang="en-US" sz="2200">
                <a:latin typeface="Arial" charset="0"/>
              </a:rPr>
              <a:t> xã </a:t>
            </a:r>
            <a:r>
              <a:rPr lang="en-US" sz="2200" dirty="0" err="1">
                <a:latin typeface="Arial" charset="0"/>
              </a:rPr>
              <a:t>hội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8EEE9C4-4663-4B0B-B410-109EEF07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A. </a:t>
            </a:r>
            <a:r>
              <a:rPr lang="en-US" sz="2200" dirty="0" err="1">
                <a:latin typeface="Arial" charset="0"/>
              </a:rPr>
              <a:t>Nghĩa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vụ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trách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nhiệm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mọi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công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dân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xây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dựng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bảo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vệ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Tổ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quốc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904FFF-CFB6-406C-9866-A55265A546C2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EC258FAF-89AE-4312-922E-F3C7219D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32DB55C-4810-49C3-96BD-291600A9C4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AFA8863D-246A-46C5-AACF-E809B3A0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1430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Thực chất của động viên công nghiệp quốc phòng là:</a:t>
            </a:r>
            <a:endParaRPr lang="vi-VN" altLang="en-US" sz="23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1E608697-FEF3-492D-85C6-36193389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751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vào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phục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775CC441-54AC-4050-95FC-B22676F8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114800"/>
            <a:ext cx="4192587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Đặt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hàng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dụng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D9422B5E-EFBA-4C01-B664-DB52A716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951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4E629AE6-1F22-44F5-ADE5-6FA0FBF1D9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A076A6C4-4010-4F83-9D6B-81A6F6196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2AB71963-FDBD-423F-9578-593C23EB4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33BB07CC-428F-49BB-A15F-C766AAF5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C382A7B0-95F7-41B8-BF95-665B9229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D7E1AA69-A55A-4198-B2A3-250003DB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13775768-42EF-4AF6-B375-7ED56DEC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AD9B5209-5D5D-4E61-99D2-D11EB133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3C20F29E-4FD3-4C2A-85C3-A7981B3B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89D3D1BB-EFB5-4B54-8F1C-9A70020B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2286000"/>
            <a:ext cx="41751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Kêu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gọi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vào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phục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9CF8F70-5306-49E0-B56D-99AABD94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114800"/>
            <a:ext cx="419417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Huy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phẩm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mục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đích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931578-A712-4C1A-97EF-3F48B4CF3C5F}"/>
              </a:ext>
            </a:extLst>
          </p:cNvPr>
          <p:cNvSpPr/>
          <p:nvPr/>
        </p:nvSpPr>
        <p:spPr bwMode="auto">
          <a:xfrm>
            <a:off x="122238" y="868363"/>
            <a:ext cx="1173162" cy="105251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B37A1FF9-3BD4-4AA5-A918-E1C834E7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1D3F15FA-2AFA-40F3-B3A2-102107B649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18F58FCA-B9F2-4A6D-A2AC-11A8BCB6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998538"/>
            <a:ext cx="7800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Đặc điểm tác động đến việc tổ chức và thực hành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động viên CNQP ở nước ta hiện nay: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8FBF0C5-1F47-45AB-80E8-9B7CE363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117975"/>
            <a:ext cx="4162425" cy="13684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triển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nhập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kinh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B66E29E7-0E06-470E-8DB3-DE984AE2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14800"/>
            <a:ext cx="41624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Truyền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thuật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Đảng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73605004-1CCA-4D15-916B-144A8DDB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5156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E7BE798F-3C13-4E22-B967-41599056C1C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BDF78F92-E700-473A-970B-6A2A9A78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C6B2EF86-9814-4C39-A860-D3320112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CA98AB5F-F44A-47AF-808E-C6C8BB58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C0149FF8-EFA3-4505-81AF-E99F98E0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96CAC5C9-CF36-4D65-8A2A-CC3E3A50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05E828E1-7893-4E7A-B2D4-991D1B70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B1E965BE-4917-4645-9534-67BA56FCC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76D01B3F-F625-4E31-BE1F-374CBAC06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BA63E505-8D48-4CD7-8D55-FC599C01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Truyền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kết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ngoại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tộc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6FD42DB3-F4B1-416C-A5BD-7F3E467C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286000"/>
            <a:ext cx="41624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đang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đẩy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mạnh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hóa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hiện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đại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hóa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519D80-C7B7-4848-93CA-2FFA824AC853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8D0205A8-B3F1-464C-A467-0CF03E75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EB977D74-1118-4939-AE4D-CBF61B44D2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22930CF6-F72E-478D-9475-A904E76F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73113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Trong công tác chuẩn bị động viên CNQP,</a:t>
            </a:r>
          </a:p>
          <a:p>
            <a:pPr algn="ctr"/>
            <a:r>
              <a:rPr lang="en-US" altLang="en-US" sz="2400" i="1"/>
              <a:t>các doanh nghiệp được giao nhiệm vụ động viên phải</a:t>
            </a:r>
          </a:p>
          <a:p>
            <a:pPr algn="ctr"/>
            <a:r>
              <a:rPr lang="en-US" altLang="en-US" sz="2400" i="1"/>
              <a:t>căn cứ vào kế hoạch của cấp trên để: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EF5E16F-C039-4AC6-884B-B10D3BD9F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4114800"/>
            <a:ext cx="41624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Lập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kế</a:t>
            </a:r>
            <a:r>
              <a:rPr lang="en-US" sz="2400">
                <a:latin typeface="Arial" charset="0"/>
              </a:rPr>
              <a:t> hoạch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>
                <a:latin typeface="Arial" charset="0"/>
              </a:rPr>
              <a:t>động viên CNQP cho</a:t>
            </a:r>
          </a:p>
          <a:p>
            <a:pPr algn="ctr">
              <a:defRPr/>
            </a:pPr>
            <a:r>
              <a:rPr lang="en-US" sz="2400">
                <a:latin typeface="Arial" charset="0"/>
              </a:rPr>
              <a:t>doanh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mình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56F62DAD-9EA5-402B-A1AC-92C26CDC4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751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án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viên</a:t>
            </a:r>
            <a:r>
              <a:rPr lang="en-US" sz="2400">
                <a:latin typeface="Arial" charset="0"/>
              </a:rPr>
              <a:t> CNQP của</a:t>
            </a:r>
          </a:p>
          <a:p>
            <a:pPr algn="ctr">
              <a:defRPr/>
            </a:pPr>
            <a:r>
              <a:rPr lang="en-US" sz="2400">
                <a:latin typeface="Arial" charset="0"/>
              </a:rPr>
              <a:t>doanh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mình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ED2D935A-5808-462B-B7A5-3434A5CD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5360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F69F9DE-1347-4AAE-B5F4-C821382018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2957F638-65FA-43BD-9EAA-A30561C5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061DC6CB-CCC3-46A4-8980-E4C05C5A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6313FEE0-058F-4F5F-B2B5-323C45AF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2FB34BD4-9F17-44D0-B821-6770E8F9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78F9BEEC-8BAF-48E4-9DF5-68ED75868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41431833-B3AF-4AB8-B8C8-08781630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0049A8E5-35B3-44D9-9318-FDEE72285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32C5A298-34CD-45BA-B519-DEF0EB6A3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DB1DFDD8-D27D-4BF0-829B-9187865C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119563"/>
            <a:ext cx="4162425" cy="136683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Lập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kế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hoạch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xuất</a:t>
            </a:r>
            <a:r>
              <a:rPr lang="en-US" sz="2400" dirty="0">
                <a:latin typeface="Arial" charset="0"/>
              </a:rPr>
              <a:t>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sửa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chữa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phù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nhiệm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C413122F-043D-413E-A3FD-DCC71DBFE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286000"/>
            <a:ext cx="4162425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Lắp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đặt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xuất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doanh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mình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C09DF15-7EF9-4AB1-8AA5-B9896D929194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0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72086FA4-F739-4268-843C-38C9F7DCD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909638"/>
            <a:ext cx="61071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/>
              <a:t>Dân quân tự vệ đặt dưới sự quản lý, điều hành của:</a:t>
            </a:r>
            <a:endParaRPr lang="vi-VN" altLang="en-US" sz="3000" b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EA6011E-1E14-41A5-8631-3F58CACC7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vi-VN" sz="3000" dirty="0">
                <a:latin typeface="+mn-lt"/>
                <a:cs typeface="Times New Roman" pitchFamily="18" charset="0"/>
              </a:rPr>
              <a:t>D. </a:t>
            </a:r>
            <a:r>
              <a:rPr lang="en-US" sz="3000" dirty="0" err="1">
                <a:latin typeface="Arial" charset="0"/>
              </a:rPr>
              <a:t>Chính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phủ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và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ủy</a:t>
            </a:r>
            <a:r>
              <a:rPr lang="en-US" sz="3000" dirty="0">
                <a:latin typeface="Arial" charset="0"/>
              </a:rPr>
              <a:t> ban</a:t>
            </a:r>
          </a:p>
          <a:p>
            <a:pPr algn="ctr">
              <a:defRPr/>
            </a:pP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nhân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dân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các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cấp</a:t>
            </a:r>
            <a:endParaRPr lang="en-US" sz="3000" dirty="0">
              <a:latin typeface="+mn-lt"/>
              <a:cs typeface="Times New Roman" pitchFamily="18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731BECDF-F0FE-423E-AB50-D9538B53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66950"/>
            <a:ext cx="4191000" cy="139065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3000" dirty="0">
                <a:latin typeface="+mn-lt"/>
                <a:cs typeface="Times New Roman" pitchFamily="18" charset="0"/>
              </a:rPr>
              <a:t> B. </a:t>
            </a:r>
            <a:r>
              <a:rPr lang="en-US" sz="3000" dirty="0" err="1">
                <a:latin typeface="Arial" charset="0"/>
              </a:rPr>
              <a:t>Chính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phủ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và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Bộ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chỉ</a:t>
            </a:r>
            <a:r>
              <a:rPr lang="en-US" sz="30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3000" dirty="0" err="1">
                <a:latin typeface="Arial" charset="0"/>
              </a:rPr>
              <a:t>huy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quân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sự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các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cấp</a:t>
            </a:r>
            <a:endParaRPr lang="en-US" altLang="en-US" sz="30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8BDC3A5C-1CC3-4C7C-9094-F0060E6F0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3000" dirty="0">
                <a:latin typeface="+mn-lt"/>
                <a:cs typeface="Times New Roman" pitchFamily="18" charset="0"/>
              </a:rPr>
              <a:t> A. </a:t>
            </a:r>
            <a:r>
              <a:rPr lang="en-US" sz="3000" dirty="0" err="1">
                <a:latin typeface="Arial" charset="0"/>
              </a:rPr>
              <a:t>Chính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phủ</a:t>
            </a:r>
            <a:r>
              <a:rPr lang="en-US" sz="3000" dirty="0">
                <a:latin typeface="Arial" charset="0"/>
              </a:rPr>
              <a:t>  </a:t>
            </a:r>
          </a:p>
          <a:p>
            <a:pPr algn="ctr">
              <a:defRPr/>
            </a:pPr>
            <a:r>
              <a:rPr lang="en-US" sz="3000" dirty="0" err="1">
                <a:latin typeface="Arial" charset="0"/>
              </a:rPr>
              <a:t>V</a:t>
            </a:r>
            <a:r>
              <a:rPr lang="en-US" sz="3000">
                <a:latin typeface="Arial" charset="0"/>
              </a:rPr>
              <a:t>à </a:t>
            </a:r>
            <a:r>
              <a:rPr lang="en-US" sz="3000" dirty="0" err="1">
                <a:latin typeface="Arial" charset="0"/>
              </a:rPr>
              <a:t>Bộ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Quốc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 err="1">
                <a:latin typeface="Arial" charset="0"/>
              </a:rPr>
              <a:t>phòng</a:t>
            </a:r>
            <a:endParaRPr lang="en-US" sz="3000" dirty="0">
              <a:latin typeface="Arial" charset="0"/>
            </a:endParaRPr>
          </a:p>
        </p:txBody>
      </p:sp>
      <p:sp>
        <p:nvSpPr>
          <p:cNvPr id="26630" name="AutoShape 13">
            <a:extLst>
              <a:ext uri="{FF2B5EF4-FFF2-40B4-BE49-F238E27FC236}">
                <a16:creationId xmlns:a16="http://schemas.microsoft.com/office/drawing/2014/main" id="{5BF268CD-D4EB-45E2-9136-EC13DC32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 sz="3000"/>
              <a:t>C. Đảng ủy và Ủy ban </a:t>
            </a:r>
          </a:p>
          <a:p>
            <a:pPr algn="ctr"/>
            <a:r>
              <a:rPr lang="en-US" altLang="vi-VN" sz="3000"/>
              <a:t>nhân dân các cấp</a:t>
            </a:r>
            <a:endParaRPr lang="vi-VN" altLang="vi-VN" sz="30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DC3D9F-D1C5-4ACA-B636-612E8F13C25A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28DC6E1A-F157-4AA3-A833-301D0E95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39181138-7D7D-4501-9996-06E50EEDB6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ADE6C03F-0195-45E8-8CE5-42B387727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17588"/>
            <a:ext cx="609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Công tác xây dựng lực lượng dự bị động viên là biểu hiện quán triệt quan điểm về: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F08D09FC-63D4-43B1-885E-1C698CF9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4114800"/>
            <a:ext cx="4173537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kết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chặt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chẽ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hai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nhiệm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FAC768E6-5235-41EA-AA4F-3C9FBED7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giữa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hai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nhiệm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 XHCN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4B3476F8-0A93-473E-B4BF-315B0481F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5565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A1DE36BE-B9FD-457A-A041-9D14B235CC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0AAB65AA-FD67-492A-8DDD-F270AB2D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61AFF673-BCB8-45E9-A0C5-FC944BD7F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EAB23E75-654E-4933-B4EE-466BA081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1C962842-D030-4AC7-8497-9C84DCA7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FD24A21A-0EA2-4A3C-8B78-3AEBB7951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34AE0A87-ED90-4621-8604-94DF9C17C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CD8D1BAE-822D-4888-AB35-5B3080A00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8F449145-4FD8-4D2E-9533-6DD149AB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18E3C54-4D3A-4FE9-94AE-AF31072B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trí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giữa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nhiệm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CNXH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nhiệm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8601ACA7-ADD2-477E-95B3-441CCBA7C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Thấu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suốt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hai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nhiệm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 XHCN 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8163B0-E095-4F9D-BA96-146AC10A81AB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>
            <a:extLst>
              <a:ext uri="{FF2B5EF4-FFF2-40B4-BE49-F238E27FC236}">
                <a16:creationId xmlns:a16="http://schemas.microsoft.com/office/drawing/2014/main" id="{820F59CF-0BC7-4434-9617-469F4BD20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900113"/>
            <a:ext cx="53546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b="1"/>
              <a:t>Thành phần của dân quân tự vệ gồm 2 lực lượng:</a:t>
            </a:r>
            <a:endParaRPr lang="vi-VN" altLang="en-US" sz="3000" b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909D51F-768E-4E0A-A552-3C6CA4BC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2825"/>
            <a:ext cx="4191000" cy="1374775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3366FF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FR" sz="2800" dirty="0">
                <a:solidFill>
                  <a:schemeClr val="tx1"/>
                </a:solidFill>
              </a:rPr>
              <a:t>B. </a:t>
            </a:r>
            <a:r>
              <a:rPr lang="en-US" sz="2800" dirty="0" err="1">
                <a:solidFill>
                  <a:schemeClr val="tx1"/>
                </a:solidFill>
              </a:rPr>
              <a:t>Lực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nòng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cốt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800" dirty="0" err="1">
                <a:solidFill>
                  <a:schemeClr val="tx1"/>
                </a:solidFill>
              </a:rPr>
              <a:t>lực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rộng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rãi</a:t>
            </a:r>
            <a:endParaRPr lang="en-US" sz="28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3991E013-D9A1-4397-9756-9F8A91C8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2825"/>
            <a:ext cx="4191000" cy="1374775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3366FF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endParaRPr lang="fr-FR" sz="2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A. </a:t>
            </a:r>
            <a:r>
              <a:rPr lang="en-US" sz="2800" dirty="0" err="1">
                <a:solidFill>
                  <a:schemeClr val="tx1"/>
                </a:solidFill>
              </a:rPr>
              <a:t>Lực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cơ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động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rộng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rãi</a:t>
            </a:r>
            <a:endParaRPr lang="vi-VN" sz="2800" dirty="0">
              <a:solidFill>
                <a:schemeClr val="tx1"/>
              </a:solidFill>
            </a:endParaRPr>
          </a:p>
          <a:p>
            <a:pPr marL="457200" indent="-457200" algn="ctr" eaLnBrk="1" hangingPunct="1">
              <a:defRPr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472DC391-2B92-4140-83F2-0841C8FF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3366FF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r>
              <a:rPr lang="fr-FR" sz="2800" dirty="0">
                <a:solidFill>
                  <a:schemeClr val="tx1"/>
                </a:solidFill>
              </a:rPr>
              <a:t>C. </a:t>
            </a:r>
            <a:r>
              <a:rPr lang="en-US" sz="2800" dirty="0" err="1">
                <a:solidFill>
                  <a:schemeClr val="tx1"/>
                </a:solidFill>
              </a:rPr>
              <a:t>Lực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quân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sự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ctr" eaLnBrk="1" hangingPunct="1">
              <a:defRPr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an </a:t>
            </a:r>
            <a:r>
              <a:rPr lang="en-US" sz="2800" dirty="0" err="1">
                <a:solidFill>
                  <a:schemeClr val="tx1"/>
                </a:solidFill>
              </a:rPr>
              <a:t>ninh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B598F6DE-2D83-4768-B207-546E9FA87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3366FF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FR" sz="2800" dirty="0">
                <a:solidFill>
                  <a:schemeClr val="tx1"/>
                </a:solidFill>
              </a:rPr>
              <a:t>D. </a:t>
            </a:r>
            <a:r>
              <a:rPr lang="en-US" sz="2800" dirty="0" err="1">
                <a:solidFill>
                  <a:schemeClr val="tx1"/>
                </a:solidFill>
              </a:rPr>
              <a:t>Lực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đánh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địch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dự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bị</a:t>
            </a:r>
            <a:endParaRPr lang="vi-VN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3938E6-F165-4FFB-A5F1-B5B1BFB83087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>
            <a:extLst>
              <a:ext uri="{FF2B5EF4-FFF2-40B4-BE49-F238E27FC236}">
                <a16:creationId xmlns:a16="http://schemas.microsoft.com/office/drawing/2014/main" id="{ADBB9BD5-CFB3-437E-8A26-1B234D88A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930275"/>
            <a:ext cx="73358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/>
              <a:t>Đối tượng giáo dục chính trị, huấn luyện quân sự trong lực lượng DQTV là:</a:t>
            </a:r>
            <a:endParaRPr lang="vi-VN" altLang="en-US" sz="2800" b="1"/>
          </a:p>
        </p:txBody>
      </p:sp>
      <p:sp>
        <p:nvSpPr>
          <p:cNvPr id="30723" name="AutoShape 5">
            <a:extLst>
              <a:ext uri="{FF2B5EF4-FFF2-40B4-BE49-F238E27FC236}">
                <a16:creationId xmlns:a16="http://schemas.microsoft.com/office/drawing/2014/main" id="{8C81F977-9C6C-4381-8A10-4419FE1C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300"/>
              <a:t>A. </a:t>
            </a:r>
            <a:r>
              <a:rPr lang="en-US" altLang="vi-VN" sz="2400"/>
              <a:t>Toàn thể cán bộ, chiến sĩ </a:t>
            </a:r>
          </a:p>
          <a:p>
            <a:pPr algn="ctr"/>
            <a:r>
              <a:rPr lang="en-US" altLang="vi-VN" sz="2400"/>
              <a:t>dân quân tự vệ</a:t>
            </a:r>
            <a:endParaRPr lang="en-US" altLang="en-US" sz="2300"/>
          </a:p>
        </p:txBody>
      </p:sp>
      <p:sp>
        <p:nvSpPr>
          <p:cNvPr id="30724" name="AutoShape 9">
            <a:extLst>
              <a:ext uri="{FF2B5EF4-FFF2-40B4-BE49-F238E27FC236}">
                <a16:creationId xmlns:a16="http://schemas.microsoft.com/office/drawing/2014/main" id="{11166517-32ED-4DA0-8CBE-C5C6497C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300"/>
              <a:t>D.</a:t>
            </a:r>
            <a:r>
              <a:rPr lang="en-US" altLang="vi-VN" sz="2400"/>
              <a:t> Toàn thể cán bộ, đảng </a:t>
            </a:r>
          </a:p>
          <a:p>
            <a:pPr algn="ctr" eaLnBrk="1" hangingPunct="1"/>
            <a:r>
              <a:rPr lang="en-US" altLang="vi-VN" sz="2400"/>
              <a:t>viên dân quân tự vệ</a:t>
            </a:r>
            <a:endParaRPr lang="en-US" altLang="en-US" sz="2300"/>
          </a:p>
        </p:txBody>
      </p:sp>
      <p:sp>
        <p:nvSpPr>
          <p:cNvPr id="30725" name="AutoShape 9">
            <a:extLst>
              <a:ext uri="{FF2B5EF4-FFF2-40B4-BE49-F238E27FC236}">
                <a16:creationId xmlns:a16="http://schemas.microsoft.com/office/drawing/2014/main" id="{35256977-2172-41E6-B440-4BD454EA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860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300"/>
              <a:t>B. </a:t>
            </a:r>
            <a:r>
              <a:rPr lang="en-US" altLang="vi-VN" sz="2400"/>
              <a:t>Toàn thể cán bộ </a:t>
            </a:r>
          </a:p>
          <a:p>
            <a:pPr algn="ctr"/>
            <a:r>
              <a:rPr lang="en-US" altLang="vi-VN" sz="2400"/>
              <a:t>dân quân tự vệ</a:t>
            </a:r>
            <a:endParaRPr lang="vi-VN" altLang="vi-VN" sz="2400"/>
          </a:p>
        </p:txBody>
      </p:sp>
      <p:sp>
        <p:nvSpPr>
          <p:cNvPr id="30726" name="AutoShape 9">
            <a:extLst>
              <a:ext uri="{FF2B5EF4-FFF2-40B4-BE49-F238E27FC236}">
                <a16:creationId xmlns:a16="http://schemas.microsoft.com/office/drawing/2014/main" id="{AB52F5B3-F1BA-40B4-A9EE-3D2E93EE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4191000" cy="13716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/>
              <a:t>C. Toàn thể chiến sĩ </a:t>
            </a:r>
          </a:p>
          <a:p>
            <a:pPr algn="ctr" eaLnBrk="1" hangingPunct="1"/>
            <a:r>
              <a:rPr lang="en-US" altLang="vi-VN" sz="2400"/>
              <a:t>dân quân tự vệ</a:t>
            </a:r>
            <a:endParaRPr lang="en-US" altLang="en-US" sz="23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4885B6-7B15-4EC0-8B6C-D6F32E593A7E}"/>
              </a:ext>
            </a:extLst>
          </p:cNvPr>
          <p:cNvSpPr/>
          <p:nvPr/>
        </p:nvSpPr>
        <p:spPr bwMode="auto">
          <a:xfrm>
            <a:off x="122238" y="868363"/>
            <a:ext cx="1173162" cy="103346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>
              <a:defRPr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42&quot;&gt;&lt;property id=&quot;20148&quot; value=&quot;5&quot;/&gt;&lt;property id=&quot;20300&quot; value=&quot;Slide 37&quot;/&gt;&lt;property id=&quot;20307&quot; value=&quot;289&quot;/&gt;&lt;/object&gt;&lt;object type=&quot;3&quot; unique_id=&quot;10208&quot;&gt;&lt;property id=&quot;20148&quot; value=&quot;5&quot;/&gt;&lt;property id=&quot;20300&quot; value=&quot;Slide 1&quot;/&gt;&lt;property id=&quot;20307&quot; value=&quot;308&quot;/&gt;&lt;/object&gt;&lt;object type=&quot;3&quot; unique_id=&quot;10209&quot;&gt;&lt;property id=&quot;20148&quot; value=&quot;5&quot;/&gt;&lt;property id=&quot;20300&quot; value=&quot;Slide 2&quot;/&gt;&lt;property id=&quot;20307&quot; value=&quot;309&quot;/&gt;&lt;/object&gt;&lt;object type=&quot;3&quot; unique_id=&quot;10210&quot;&gt;&lt;property id=&quot;20148&quot; value=&quot;5&quot;/&gt;&lt;property id=&quot;20300&quot; value=&quot;Slide 3&quot;/&gt;&lt;property id=&quot;20307&quot; value=&quot;310&quot;/&gt;&lt;/object&gt;&lt;object type=&quot;3&quot; unique_id=&quot;10211&quot;&gt;&lt;property id=&quot;20148&quot; value=&quot;5&quot;/&gt;&lt;property id=&quot;20300&quot; value=&quot;Slide 4&quot;/&gt;&lt;property id=&quot;20307&quot; value=&quot;311&quot;/&gt;&lt;/object&gt;&lt;object type=&quot;3&quot; unique_id=&quot;10212&quot;&gt;&lt;property id=&quot;20148&quot; value=&quot;5&quot;/&gt;&lt;property id=&quot;20300&quot; value=&quot;Slide 5&quot;/&gt;&lt;property id=&quot;20307&quot; value=&quot;313&quot;/&gt;&lt;/object&gt;&lt;object type=&quot;3&quot; unique_id=&quot;10213&quot;&gt;&lt;property id=&quot;20148&quot; value=&quot;5&quot;/&gt;&lt;property id=&quot;20300&quot; value=&quot;Slide 6&quot;/&gt;&lt;property id=&quot;20307&quot; value=&quot;314&quot;/&gt;&lt;/object&gt;&lt;object type=&quot;3&quot; unique_id=&quot;10214&quot;&gt;&lt;property id=&quot;20148&quot; value=&quot;5&quot;/&gt;&lt;property id=&quot;20300&quot; value=&quot;Slide 7&quot;/&gt;&lt;property id=&quot;20307&quot; value=&quot;315&quot;/&gt;&lt;/object&gt;&lt;object type=&quot;3&quot; unique_id=&quot;10215&quot;&gt;&lt;property id=&quot;20148&quot; value=&quot;5&quot;/&gt;&lt;property id=&quot;20300&quot; value=&quot;Slide 8&quot;/&gt;&lt;property id=&quot;20307&quot; value=&quot;316&quot;/&gt;&lt;/object&gt;&lt;object type=&quot;3&quot; unique_id=&quot;10216&quot;&gt;&lt;property id=&quot;20148&quot; value=&quot;5&quot;/&gt;&lt;property id=&quot;20300&quot; value=&quot;Slide 9&quot;/&gt;&lt;property id=&quot;20307&quot; value=&quot;317&quot;/&gt;&lt;/object&gt;&lt;object type=&quot;3&quot; unique_id=&quot;10217&quot;&gt;&lt;property id=&quot;20148&quot; value=&quot;5&quot;/&gt;&lt;property id=&quot;20300&quot; value=&quot;Slide 10&quot;/&gt;&lt;property id=&quot;20307&quot; value=&quot;318&quot;/&gt;&lt;/object&gt;&lt;object type=&quot;3&quot; unique_id=&quot;10218&quot;&gt;&lt;property id=&quot;20148&quot; value=&quot;5&quot;/&gt;&lt;property id=&quot;20300&quot; value=&quot;Slide 11&quot;/&gt;&lt;property id=&quot;20307&quot; value=&quot;319&quot;/&gt;&lt;/object&gt;&lt;object type=&quot;3&quot; unique_id=&quot;10219&quot;&gt;&lt;property id=&quot;20148&quot; value=&quot;5&quot;/&gt;&lt;property id=&quot;20300&quot; value=&quot;Slide 12&quot;/&gt;&lt;property id=&quot;20307&quot; value=&quot;320&quot;/&gt;&lt;/object&gt;&lt;object type=&quot;3&quot; unique_id=&quot;10220&quot;&gt;&lt;property id=&quot;20148&quot; value=&quot;5&quot;/&gt;&lt;property id=&quot;20300&quot; value=&quot;Slide 13&quot;/&gt;&lt;property id=&quot;20307&quot; value=&quot;321&quot;/&gt;&lt;/object&gt;&lt;object type=&quot;3&quot; unique_id=&quot;10221&quot;&gt;&lt;property id=&quot;20148&quot; value=&quot;5&quot;/&gt;&lt;property id=&quot;20300&quot; value=&quot;Slide 14&quot;/&gt;&lt;property id=&quot;20307&quot; value=&quot;322&quot;/&gt;&lt;/object&gt;&lt;object type=&quot;3&quot; unique_id=&quot;10222&quot;&gt;&lt;property id=&quot;20148&quot; value=&quot;5&quot;/&gt;&lt;property id=&quot;20300&quot; value=&quot;Slide 15&quot;/&gt;&lt;property id=&quot;20307&quot; value=&quot;323&quot;/&gt;&lt;/object&gt;&lt;object type=&quot;3&quot; unique_id=&quot;10223&quot;&gt;&lt;property id=&quot;20148&quot; value=&quot;5&quot;/&gt;&lt;property id=&quot;20300&quot; value=&quot;Slide 16&quot;/&gt;&lt;property id=&quot;20307&quot; value=&quot;324&quot;/&gt;&lt;/object&gt;&lt;object type=&quot;3&quot; unique_id=&quot;10224&quot;&gt;&lt;property id=&quot;20148&quot; value=&quot;5&quot;/&gt;&lt;property id=&quot;20300&quot; value=&quot;Slide 17&quot;/&gt;&lt;property id=&quot;20307&quot; value=&quot;325&quot;/&gt;&lt;/object&gt;&lt;object type=&quot;3&quot; unique_id=&quot;10225&quot;&gt;&lt;property id=&quot;20148&quot; value=&quot;5&quot;/&gt;&lt;property id=&quot;20300&quot; value=&quot;Slide 18&quot;/&gt;&lt;property id=&quot;20307&quot; value=&quot;326&quot;/&gt;&lt;/object&gt;&lt;object type=&quot;3&quot; unique_id=&quot;10227&quot;&gt;&lt;property id=&quot;20148&quot; value=&quot;5&quot;/&gt;&lt;property id=&quot;20300&quot; value=&quot;Slide 20&quot;/&gt;&lt;property id=&quot;20307&quot; value=&quot;328&quot;/&gt;&lt;/object&gt;&lt;object type=&quot;3&quot; unique_id=&quot;10228&quot;&gt;&lt;property id=&quot;20148&quot; value=&quot;5&quot;/&gt;&lt;property id=&quot;20300&quot; value=&quot;Slide 21&quot;/&gt;&lt;property id=&quot;20307&quot; value=&quot;329&quot;/&gt;&lt;/object&gt;&lt;object type=&quot;3&quot; unique_id=&quot;10229&quot;&gt;&lt;property id=&quot;20148&quot; value=&quot;5&quot;/&gt;&lt;property id=&quot;20300&quot; value=&quot;Slide 22&quot;/&gt;&lt;property id=&quot;20307&quot; value=&quot;330&quot;/&gt;&lt;/object&gt;&lt;object type=&quot;3&quot; unique_id=&quot;10230&quot;&gt;&lt;property id=&quot;20148&quot; value=&quot;5&quot;/&gt;&lt;property id=&quot;20300&quot; value=&quot;Slide 23&quot;/&gt;&lt;property id=&quot;20307&quot; value=&quot;331&quot;/&gt;&lt;/object&gt;&lt;object type=&quot;3&quot; unique_id=&quot;10231&quot;&gt;&lt;property id=&quot;20148&quot; value=&quot;5&quot;/&gt;&lt;property id=&quot;20300&quot; value=&quot;Slide 24&quot;/&gt;&lt;property id=&quot;20307&quot; value=&quot;332&quot;/&gt;&lt;/object&gt;&lt;object type=&quot;3&quot; unique_id=&quot;10232&quot;&gt;&lt;property id=&quot;20148&quot; value=&quot;5&quot;/&gt;&lt;property id=&quot;20300&quot; value=&quot;Slide 25&quot;/&gt;&lt;property id=&quot;20307&quot; value=&quot;333&quot;/&gt;&lt;/object&gt;&lt;object type=&quot;3&quot; unique_id=&quot;10233&quot;&gt;&lt;property id=&quot;20148&quot; value=&quot;5&quot;/&gt;&lt;property id=&quot;20300&quot; value=&quot;Slide 26&quot;/&gt;&lt;property id=&quot;20307&quot; value=&quot;334&quot;/&gt;&lt;/object&gt;&lt;object type=&quot;3&quot; unique_id=&quot;10234&quot;&gt;&lt;property id=&quot;20148&quot; value=&quot;5&quot;/&gt;&lt;property id=&quot;20300&quot; value=&quot;Slide 27&quot;/&gt;&lt;property id=&quot;20307&quot; value=&quot;335&quot;/&gt;&lt;/object&gt;&lt;object type=&quot;3&quot; unique_id=&quot;10235&quot;&gt;&lt;property id=&quot;20148&quot; value=&quot;5&quot;/&gt;&lt;property id=&quot;20300&quot; value=&quot;Slide 28&quot;/&gt;&lt;property id=&quot;20307&quot; value=&quot;336&quot;/&gt;&lt;/object&gt;&lt;object type=&quot;3&quot; unique_id=&quot;10236&quot;&gt;&lt;property id=&quot;20148&quot; value=&quot;5&quot;/&gt;&lt;property id=&quot;20300&quot; value=&quot;Slide 29&quot;/&gt;&lt;property id=&quot;20307&quot; value=&quot;337&quot;/&gt;&lt;/object&gt;&lt;object type=&quot;3&quot; unique_id=&quot;10237&quot;&gt;&lt;property id=&quot;20148&quot; value=&quot;5&quot;/&gt;&lt;property id=&quot;20300&quot; value=&quot;Slide 30&quot;/&gt;&lt;property id=&quot;20307&quot; value=&quot;338&quot;/&gt;&lt;/object&gt;&lt;object type=&quot;3&quot; unique_id=&quot;10238&quot;&gt;&lt;property id=&quot;20148&quot; value=&quot;5&quot;/&gt;&lt;property id=&quot;20300&quot; value=&quot;Slide 31&quot;/&gt;&lt;property id=&quot;20307&quot; value=&quot;339&quot;/&gt;&lt;/object&gt;&lt;object type=&quot;3&quot; unique_id=&quot;10239&quot;&gt;&lt;property id=&quot;20148&quot; value=&quot;5&quot;/&gt;&lt;property id=&quot;20300&quot; value=&quot;Slide 32&quot;/&gt;&lt;property id=&quot;20307&quot; value=&quot;340&quot;/&gt;&lt;/object&gt;&lt;object type=&quot;3&quot; unique_id=&quot;10240&quot;&gt;&lt;property id=&quot;20148&quot; value=&quot;5&quot;/&gt;&lt;property id=&quot;20300&quot; value=&quot;Slide 33&quot;/&gt;&lt;property id=&quot;20307&quot; value=&quot;341&quot;/&gt;&lt;/object&gt;&lt;object type=&quot;3&quot; unique_id=&quot;10241&quot;&gt;&lt;property id=&quot;20148&quot; value=&quot;5&quot;/&gt;&lt;property id=&quot;20300&quot; value=&quot;Slide 34&quot;/&gt;&lt;property id=&quot;20307&quot; value=&quot;354&quot;/&gt;&lt;/object&gt;&lt;object type=&quot;3&quot; unique_id=&quot;10242&quot;&gt;&lt;property id=&quot;20148&quot; value=&quot;5&quot;/&gt;&lt;property id=&quot;20300&quot; value=&quot;Slide 35&quot;/&gt;&lt;property id=&quot;20307&quot; value=&quot;355&quot;/&gt;&lt;/object&gt;&lt;object type=&quot;3&quot; unique_id=&quot;10243&quot;&gt;&lt;property id=&quot;20148&quot; value=&quot;5&quot;/&gt;&lt;property id=&quot;20300&quot; value=&quot;Slide 36&quot;/&gt;&lt;property id=&quot;20307&quot; value=&quot;343&quot;/&gt;&lt;/object&gt;&lt;object type=&quot;3&quot; unique_id=&quot;10325&quot;&gt;&lt;property id=&quot;20148&quot; value=&quot;5&quot;/&gt;&lt;property id=&quot;20300&quot; value=&quot;Slide 19&quot;/&gt;&lt;property id=&quot;20307&quot; value=&quot;3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5732</Words>
  <Application>Microsoft Office PowerPoint</Application>
  <PresentationFormat>On-screen Show (4:3)</PresentationFormat>
  <Paragraphs>1393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Verdana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8 LY DAO THANH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LH</dc:creator>
  <cp:lastModifiedBy>cloudconvert_11</cp:lastModifiedBy>
  <cp:revision>536</cp:revision>
  <dcterms:created xsi:type="dcterms:W3CDTF">2009-03-12T15:37:18Z</dcterms:created>
  <dcterms:modified xsi:type="dcterms:W3CDTF">2021-05-24T05:53:35Z</dcterms:modified>
</cp:coreProperties>
</file>