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94648"/>
  </p:normalViewPr>
  <p:slideViewPr>
    <p:cSldViewPr snapToGrid="0">
      <p:cViewPr varScale="1">
        <p:scale>
          <a:sx n="116" d="100"/>
          <a:sy n="116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00C5BA-32C4-42B9-BD40-00AF46C86E7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0E7FAE0-2F4D-4AA6-BB48-25BFA8E93984}">
      <dgm:prSet/>
      <dgm:spPr/>
      <dgm:t>
        <a:bodyPr/>
        <a:lstStyle/>
        <a:p>
          <a:r>
            <a:rPr lang="en-US" b="1"/>
            <a:t>Improved Performance</a:t>
          </a:r>
          <a:r>
            <a:rPr lang="en-US"/>
            <a:t>: Parquet's columnar storage format allows for faster read and write operations, as it only processes the required columns, leading to better I/O performance compared to CSV.</a:t>
          </a:r>
        </a:p>
      </dgm:t>
    </dgm:pt>
    <dgm:pt modelId="{6791D167-E091-4969-AFB4-09B387BC54B4}" type="parTrans" cxnId="{FD121E1D-2F8F-49F0-A304-0CAFAD708199}">
      <dgm:prSet/>
      <dgm:spPr/>
      <dgm:t>
        <a:bodyPr/>
        <a:lstStyle/>
        <a:p>
          <a:endParaRPr lang="en-US"/>
        </a:p>
      </dgm:t>
    </dgm:pt>
    <dgm:pt modelId="{DF423DD7-DC7A-4AD9-96E9-61CB7DE55BE3}" type="sibTrans" cxnId="{FD121E1D-2F8F-49F0-A304-0CAFAD708199}">
      <dgm:prSet/>
      <dgm:spPr/>
      <dgm:t>
        <a:bodyPr/>
        <a:lstStyle/>
        <a:p>
          <a:endParaRPr lang="en-US"/>
        </a:p>
      </dgm:t>
    </dgm:pt>
    <dgm:pt modelId="{3D92737B-685C-43F6-8C9B-37A40535D713}">
      <dgm:prSet/>
      <dgm:spPr/>
      <dgm:t>
        <a:bodyPr/>
        <a:lstStyle/>
        <a:p>
          <a:r>
            <a:rPr lang="en-US" b="1"/>
            <a:t>Better Compression</a:t>
          </a:r>
          <a:r>
            <a:rPr lang="en-US"/>
            <a:t>: Parquet files are highly compressed, reducing storage space and improving data transfer speeds. This is especially beneficial when dealing with large datasets.</a:t>
          </a:r>
        </a:p>
      </dgm:t>
    </dgm:pt>
    <dgm:pt modelId="{17017D40-FDEE-429A-8465-A6DF9D7866E4}" type="parTrans" cxnId="{61F228CD-2BA8-4BE6-95A2-420B4BAE96FB}">
      <dgm:prSet/>
      <dgm:spPr/>
      <dgm:t>
        <a:bodyPr/>
        <a:lstStyle/>
        <a:p>
          <a:endParaRPr lang="en-US"/>
        </a:p>
      </dgm:t>
    </dgm:pt>
    <dgm:pt modelId="{CCB8B771-9C83-4D0E-BC92-BE5E3687F928}" type="sibTrans" cxnId="{61F228CD-2BA8-4BE6-95A2-420B4BAE96FB}">
      <dgm:prSet/>
      <dgm:spPr/>
      <dgm:t>
        <a:bodyPr/>
        <a:lstStyle/>
        <a:p>
          <a:endParaRPr lang="en-US"/>
        </a:p>
      </dgm:t>
    </dgm:pt>
    <dgm:pt modelId="{9BA151C4-FCE3-480B-A8B5-BCAE39637435}" type="pres">
      <dgm:prSet presAssocID="{2900C5BA-32C4-42B9-BD40-00AF46C86E79}" presName="root" presStyleCnt="0">
        <dgm:presLayoutVars>
          <dgm:dir/>
          <dgm:resizeHandles val="exact"/>
        </dgm:presLayoutVars>
      </dgm:prSet>
      <dgm:spPr/>
    </dgm:pt>
    <dgm:pt modelId="{12006D38-178B-4993-BE6E-324498C1FD5B}" type="pres">
      <dgm:prSet presAssocID="{60E7FAE0-2F4D-4AA6-BB48-25BFA8E93984}" presName="compNode" presStyleCnt="0"/>
      <dgm:spPr/>
    </dgm:pt>
    <dgm:pt modelId="{380DF6E3-B9D2-47B4-AB92-BE47EA6B8C2A}" type="pres">
      <dgm:prSet presAssocID="{60E7FAE0-2F4D-4AA6-BB48-25BFA8E93984}" presName="bgRect" presStyleLbl="bgShp" presStyleIdx="0" presStyleCnt="2"/>
      <dgm:spPr/>
    </dgm:pt>
    <dgm:pt modelId="{456C75D5-121A-4BF6-B19D-06B50F9E8730}" type="pres">
      <dgm:prSet presAssocID="{60E7FAE0-2F4D-4AA6-BB48-25BFA8E9398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B9887F9-FE75-426A-951A-CF8B1E0971BB}" type="pres">
      <dgm:prSet presAssocID="{60E7FAE0-2F4D-4AA6-BB48-25BFA8E93984}" presName="spaceRect" presStyleCnt="0"/>
      <dgm:spPr/>
    </dgm:pt>
    <dgm:pt modelId="{E7E68E26-64CE-4E09-83C3-18D67FC3734A}" type="pres">
      <dgm:prSet presAssocID="{60E7FAE0-2F4D-4AA6-BB48-25BFA8E93984}" presName="parTx" presStyleLbl="revTx" presStyleIdx="0" presStyleCnt="2">
        <dgm:presLayoutVars>
          <dgm:chMax val="0"/>
          <dgm:chPref val="0"/>
        </dgm:presLayoutVars>
      </dgm:prSet>
      <dgm:spPr/>
    </dgm:pt>
    <dgm:pt modelId="{62A1F4B1-2DA6-4F8D-A47F-6F67E2792D35}" type="pres">
      <dgm:prSet presAssocID="{DF423DD7-DC7A-4AD9-96E9-61CB7DE55BE3}" presName="sibTrans" presStyleCnt="0"/>
      <dgm:spPr/>
    </dgm:pt>
    <dgm:pt modelId="{ADC262B6-4637-4B2B-90BA-4FDBFD7E2EC7}" type="pres">
      <dgm:prSet presAssocID="{3D92737B-685C-43F6-8C9B-37A40535D713}" presName="compNode" presStyleCnt="0"/>
      <dgm:spPr/>
    </dgm:pt>
    <dgm:pt modelId="{ED36C094-C219-4702-AA59-78042A0036B6}" type="pres">
      <dgm:prSet presAssocID="{3D92737B-685C-43F6-8C9B-37A40535D713}" presName="bgRect" presStyleLbl="bgShp" presStyleIdx="1" presStyleCnt="2"/>
      <dgm:spPr/>
    </dgm:pt>
    <dgm:pt modelId="{E4DD620F-1017-4DF5-9E58-ABD4ED0A6D5D}" type="pres">
      <dgm:prSet presAssocID="{3D92737B-685C-43F6-8C9B-37A40535D71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36C7C9B-4CAF-435A-B061-9210C7870DF7}" type="pres">
      <dgm:prSet presAssocID="{3D92737B-685C-43F6-8C9B-37A40535D713}" presName="spaceRect" presStyleCnt="0"/>
      <dgm:spPr/>
    </dgm:pt>
    <dgm:pt modelId="{9270A7F1-6CFC-4221-B068-2694EF98084E}" type="pres">
      <dgm:prSet presAssocID="{3D92737B-685C-43F6-8C9B-37A40535D71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D121E1D-2F8F-49F0-A304-0CAFAD708199}" srcId="{2900C5BA-32C4-42B9-BD40-00AF46C86E79}" destId="{60E7FAE0-2F4D-4AA6-BB48-25BFA8E93984}" srcOrd="0" destOrd="0" parTransId="{6791D167-E091-4969-AFB4-09B387BC54B4}" sibTransId="{DF423DD7-DC7A-4AD9-96E9-61CB7DE55BE3}"/>
    <dgm:cxn modelId="{C418A949-9CBC-4666-925E-861764C370C7}" type="presOf" srcId="{3D92737B-685C-43F6-8C9B-37A40535D713}" destId="{9270A7F1-6CFC-4221-B068-2694EF98084E}" srcOrd="0" destOrd="0" presId="urn:microsoft.com/office/officeart/2018/2/layout/IconVerticalSolidList"/>
    <dgm:cxn modelId="{FC78A955-DFB3-4A39-BED1-A66ED5E643C0}" type="presOf" srcId="{2900C5BA-32C4-42B9-BD40-00AF46C86E79}" destId="{9BA151C4-FCE3-480B-A8B5-BCAE39637435}" srcOrd="0" destOrd="0" presId="urn:microsoft.com/office/officeart/2018/2/layout/IconVerticalSolidList"/>
    <dgm:cxn modelId="{15BAAE81-686A-478E-A90D-55D53C7970F9}" type="presOf" srcId="{60E7FAE0-2F4D-4AA6-BB48-25BFA8E93984}" destId="{E7E68E26-64CE-4E09-83C3-18D67FC3734A}" srcOrd="0" destOrd="0" presId="urn:microsoft.com/office/officeart/2018/2/layout/IconVerticalSolidList"/>
    <dgm:cxn modelId="{61F228CD-2BA8-4BE6-95A2-420B4BAE96FB}" srcId="{2900C5BA-32C4-42B9-BD40-00AF46C86E79}" destId="{3D92737B-685C-43F6-8C9B-37A40535D713}" srcOrd="1" destOrd="0" parTransId="{17017D40-FDEE-429A-8465-A6DF9D7866E4}" sibTransId="{CCB8B771-9C83-4D0E-BC92-BE5E3687F928}"/>
    <dgm:cxn modelId="{331C2F9E-320D-485C-9E89-54DFEDC8E526}" type="presParOf" srcId="{9BA151C4-FCE3-480B-A8B5-BCAE39637435}" destId="{12006D38-178B-4993-BE6E-324498C1FD5B}" srcOrd="0" destOrd="0" presId="urn:microsoft.com/office/officeart/2018/2/layout/IconVerticalSolidList"/>
    <dgm:cxn modelId="{D17E673C-A8CD-4535-9D93-8F2D257596FB}" type="presParOf" srcId="{12006D38-178B-4993-BE6E-324498C1FD5B}" destId="{380DF6E3-B9D2-47B4-AB92-BE47EA6B8C2A}" srcOrd="0" destOrd="0" presId="urn:microsoft.com/office/officeart/2018/2/layout/IconVerticalSolidList"/>
    <dgm:cxn modelId="{EC44B015-9C99-4C4D-B47C-1FC72E261C08}" type="presParOf" srcId="{12006D38-178B-4993-BE6E-324498C1FD5B}" destId="{456C75D5-121A-4BF6-B19D-06B50F9E8730}" srcOrd="1" destOrd="0" presId="urn:microsoft.com/office/officeart/2018/2/layout/IconVerticalSolidList"/>
    <dgm:cxn modelId="{F056CEFA-0121-4007-B845-CE04A629501F}" type="presParOf" srcId="{12006D38-178B-4993-BE6E-324498C1FD5B}" destId="{EB9887F9-FE75-426A-951A-CF8B1E0971BB}" srcOrd="2" destOrd="0" presId="urn:microsoft.com/office/officeart/2018/2/layout/IconVerticalSolidList"/>
    <dgm:cxn modelId="{4DB63DC0-AA7C-4544-95E0-1D4F522BBC91}" type="presParOf" srcId="{12006D38-178B-4993-BE6E-324498C1FD5B}" destId="{E7E68E26-64CE-4E09-83C3-18D67FC3734A}" srcOrd="3" destOrd="0" presId="urn:microsoft.com/office/officeart/2018/2/layout/IconVerticalSolidList"/>
    <dgm:cxn modelId="{BDF455FC-98E7-4AE8-902F-83C3D02BA5B0}" type="presParOf" srcId="{9BA151C4-FCE3-480B-A8B5-BCAE39637435}" destId="{62A1F4B1-2DA6-4F8D-A47F-6F67E2792D35}" srcOrd="1" destOrd="0" presId="urn:microsoft.com/office/officeart/2018/2/layout/IconVerticalSolidList"/>
    <dgm:cxn modelId="{2305FF2B-2D84-4969-AEE0-2BC1E39B5ABF}" type="presParOf" srcId="{9BA151C4-FCE3-480B-A8B5-BCAE39637435}" destId="{ADC262B6-4637-4B2B-90BA-4FDBFD7E2EC7}" srcOrd="2" destOrd="0" presId="urn:microsoft.com/office/officeart/2018/2/layout/IconVerticalSolidList"/>
    <dgm:cxn modelId="{8ECD32EA-ACD5-48B6-B47D-68884D7537A9}" type="presParOf" srcId="{ADC262B6-4637-4B2B-90BA-4FDBFD7E2EC7}" destId="{ED36C094-C219-4702-AA59-78042A0036B6}" srcOrd="0" destOrd="0" presId="urn:microsoft.com/office/officeart/2018/2/layout/IconVerticalSolidList"/>
    <dgm:cxn modelId="{D8774EDA-178C-4EC7-B3DD-D4F79CCA4E45}" type="presParOf" srcId="{ADC262B6-4637-4B2B-90BA-4FDBFD7E2EC7}" destId="{E4DD620F-1017-4DF5-9E58-ABD4ED0A6D5D}" srcOrd="1" destOrd="0" presId="urn:microsoft.com/office/officeart/2018/2/layout/IconVerticalSolidList"/>
    <dgm:cxn modelId="{3AE41B86-539F-48CE-984A-AC3C52598C7E}" type="presParOf" srcId="{ADC262B6-4637-4B2B-90BA-4FDBFD7E2EC7}" destId="{E36C7C9B-4CAF-435A-B061-9210C7870DF7}" srcOrd="2" destOrd="0" presId="urn:microsoft.com/office/officeart/2018/2/layout/IconVerticalSolidList"/>
    <dgm:cxn modelId="{864AC0A8-4D16-410C-B03C-14217E037B78}" type="presParOf" srcId="{ADC262B6-4637-4B2B-90BA-4FDBFD7E2EC7}" destId="{9270A7F1-6CFC-4221-B068-2694EF9808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DF6E3-B9D2-47B4-AB92-BE47EA6B8C2A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6C75D5-121A-4BF6-B19D-06B50F9E8730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E68E26-64CE-4E09-83C3-18D67FC3734A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Improved Performance</a:t>
          </a:r>
          <a:r>
            <a:rPr lang="en-US" sz="2300" kern="1200"/>
            <a:t>: Parquet's columnar storage format allows for faster read and write operations, as it only processes the required columns, leading to better I/O performance compared to CSV.</a:t>
          </a:r>
        </a:p>
      </dsp:txBody>
      <dsp:txXfrm>
        <a:off x="1509882" y="708097"/>
        <a:ext cx="9005717" cy="1307257"/>
      </dsp:txXfrm>
    </dsp:sp>
    <dsp:sp modelId="{ED36C094-C219-4702-AA59-78042A0036B6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D620F-1017-4DF5-9E58-ABD4ED0A6D5D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0A7F1-6CFC-4221-B068-2694EF98084E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Better Compression</a:t>
          </a:r>
          <a:r>
            <a:rPr lang="en-US" sz="2300" kern="1200"/>
            <a:t>: Parquet files are highly compressed, reducing storage space and improving data transfer speeds. This is especially beneficial when dealing with large datasets.</a:t>
          </a:r>
        </a:p>
      </dsp:txBody>
      <dsp:txXfrm>
        <a:off x="1509882" y="2342169"/>
        <a:ext cx="9005717" cy="130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38D7-8972-62A3-9E34-B37CFCFEC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0FEC6-D106-841E-E99F-62E61CA68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5963B-7731-C16E-AB44-6223F4B00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E1A0-43C7-0849-BA8A-CF360AA5AF59}" type="datetimeFigureOut">
              <a:rPr lang="en-VN" smtClean="0"/>
              <a:t>4/9/24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FC689-86BA-40F3-C782-1BA7435A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5D7CF-B62A-365A-92AB-CFE40C4E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F384-0B00-584E-876C-44B1BD6150A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8232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3351-3FFF-B6B0-6331-1AB60B5D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2F826-C902-8C61-8731-0D1BCC190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7749D-2BFF-C621-B28C-CA7B3A00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E1A0-43C7-0849-BA8A-CF360AA5AF59}" type="datetimeFigureOut">
              <a:rPr lang="en-VN" smtClean="0"/>
              <a:t>4/9/24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3D1C3-10E0-710E-322E-9E71FB4A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B67E9-619A-CF70-DED3-40F7D133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F384-0B00-584E-876C-44B1BD6150A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9716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6A75FE-FDCC-D100-97A1-0BB93E3C5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8672B-78E6-52F4-1DB2-4B5731DA3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2DD1F-BBC9-AB6D-ABC7-A04984486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E1A0-43C7-0849-BA8A-CF360AA5AF59}" type="datetimeFigureOut">
              <a:rPr lang="en-VN" smtClean="0"/>
              <a:t>4/9/24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CD048-3415-F53C-8E9F-53DC038DE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50799-2C5E-987B-3412-0C0636CF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F384-0B00-584E-876C-44B1BD6150A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4327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E6C8-CE9A-038C-9723-5350BDF7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49E19-35A7-EBA6-36F4-A54FD4933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8492F-3165-8610-8CAF-90060C60B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E1A0-43C7-0849-BA8A-CF360AA5AF59}" type="datetimeFigureOut">
              <a:rPr lang="en-VN" smtClean="0"/>
              <a:t>4/9/24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EEE59-64AB-840A-EF92-1C1D53F2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B1F72-E236-B6C5-41D2-C3CAFC0A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F384-0B00-584E-876C-44B1BD6150A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9304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26D1-EE0C-ADAB-B5DE-DE5E7F3D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396C3-DE34-23B1-1BC7-E535E82EA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3969F-AD55-B265-9AC6-7CD440BD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E1A0-43C7-0849-BA8A-CF360AA5AF59}" type="datetimeFigureOut">
              <a:rPr lang="en-VN" smtClean="0"/>
              <a:t>4/9/24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C6EF2-99D2-222F-2C8B-A670054D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F961E-5DF0-1CAF-5D79-C7C25D3B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F384-0B00-584E-876C-44B1BD6150A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1026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D89E-F689-C21C-B08F-0A14AE46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EE124-6CC2-A384-808F-75B3F0969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E61D6-FAB2-81F5-9114-BBC10DAF7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43E06-0270-ACAF-5810-9E401CD8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E1A0-43C7-0849-BA8A-CF360AA5AF59}" type="datetimeFigureOut">
              <a:rPr lang="en-VN" smtClean="0"/>
              <a:t>4/9/24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F561B-5ADE-088B-A01E-1F8DF90B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D6C47-BDC2-0FC6-BCF8-B9818E47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F384-0B00-584E-876C-44B1BD6150A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9509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3433-6FB2-F986-B48C-63141BA9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20BE5-3B55-17EC-676C-217E8E088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CBA3A-31AB-219A-FB37-163F73EE3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56233-419A-D319-66D4-D7EF93179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86A9E-2EBC-07C0-5018-31A59FFCB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6A6B22-57B6-5163-3752-993B05D3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E1A0-43C7-0849-BA8A-CF360AA5AF59}" type="datetimeFigureOut">
              <a:rPr lang="en-VN" smtClean="0"/>
              <a:t>4/9/24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7691E-685B-4E08-2923-F9A472CF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56746-4995-9BD8-0B41-86003ACA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F384-0B00-584E-876C-44B1BD6150A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2052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65E7-E59F-CA10-6C5F-614B1DA1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52A98-EC56-39B5-3D2D-F320D58D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E1A0-43C7-0849-BA8A-CF360AA5AF59}" type="datetimeFigureOut">
              <a:rPr lang="en-VN" smtClean="0"/>
              <a:t>4/9/24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44778-29FD-BEF3-4E85-49612CF18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13408-1AE1-CEC6-723D-60D6326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F384-0B00-584E-876C-44B1BD6150A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4418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256CDD-9BBF-EB48-4B2D-D8E9D15A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E1A0-43C7-0849-BA8A-CF360AA5AF59}" type="datetimeFigureOut">
              <a:rPr lang="en-VN" smtClean="0"/>
              <a:t>4/9/24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30D99-68FB-01C8-4DDB-5175ADABA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AC722-8FF1-C6DA-18CE-9EAABD4E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F384-0B00-584E-876C-44B1BD6150A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3435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676E-9136-88F9-C19B-FFB8DEE6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2902B-3372-1E0E-071C-0A160EA59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2E962-615A-CD1D-05F2-A9848CD7E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2F348-947D-2933-50B4-5F5F4D27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E1A0-43C7-0849-BA8A-CF360AA5AF59}" type="datetimeFigureOut">
              <a:rPr lang="en-VN" smtClean="0"/>
              <a:t>4/9/24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73EA5-CD1E-84C7-3D8B-7045B3E3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7580D-49C6-C138-0FA6-6328B8EE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F384-0B00-584E-876C-44B1BD6150A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8585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6E8C-0DB3-E9FA-CA18-938E7AE7B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48FDA2-C593-E036-21AD-7C78D7485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96E8E-34FD-630F-C2CC-98BCA22F4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E826C-245D-DE38-30DB-EEDBFB2D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E1A0-43C7-0849-BA8A-CF360AA5AF59}" type="datetimeFigureOut">
              <a:rPr lang="en-VN" smtClean="0"/>
              <a:t>4/9/24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15077-93DF-55F6-1C7E-6CC2530D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5A57F-5CAD-7669-2E4D-B00C15CC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F384-0B00-584E-876C-44B1BD6150A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7258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F17CF1-C5B1-59A8-8CB6-0BFFE6B6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4D7CB-47A5-FC2B-C37E-D17C045A9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573F1-3772-4F24-41EA-C18BE8AE5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BDE1A0-43C7-0849-BA8A-CF360AA5AF59}" type="datetimeFigureOut">
              <a:rPr lang="en-VN" smtClean="0"/>
              <a:t>4/9/24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25D40-49A9-4420-5568-03FAC855B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7A907-01A5-98A7-E5C1-5559F9334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19F384-0B00-584E-876C-44B1BD6150A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4755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9FF8B-4982-4E2B-1C34-F64923AA1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VN" sz="4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 data Online store analysis using pyspark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07C2E-32B2-E6B5-9155-E960353B2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endParaRPr lang="en-V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108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 vide of a white alarm clock on a yellow and orange surface">
            <a:extLst>
              <a:ext uri="{FF2B5EF4-FFF2-40B4-BE49-F238E27FC236}">
                <a16:creationId xmlns:a16="http://schemas.microsoft.com/office/drawing/2014/main" id="{B3981477-E9B9-F32A-2194-808430719F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517" b="7534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20"/>
            <a:ext cx="5566593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863442" y="855815"/>
            <a:ext cx="6887365" cy="51604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7648"/>
            <a:ext cx="2079513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706777" y="3068761"/>
            <a:ext cx="4504659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74557" y="-6485"/>
            <a:ext cx="342716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64705" y="-1061856"/>
            <a:ext cx="3682024" cy="12211438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-7639"/>
            <a:ext cx="4879823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66EDB-0D47-31C0-A15A-59A7AAA23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8" y="2155188"/>
            <a:ext cx="4160233" cy="28392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So we give more promotion at that time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or we run ads before that time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=&gt; optimize money for ads</a:t>
            </a:r>
          </a:p>
        </p:txBody>
      </p:sp>
    </p:spTree>
    <p:extLst>
      <p:ext uri="{BB962C8B-B14F-4D97-AF65-F5344CB8AC3E}">
        <p14:creationId xmlns:p14="http://schemas.microsoft.com/office/powerpoint/2010/main" val="1917749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51513-9B25-5F9C-B9AD-74479C64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Market basket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F423CF-CC2A-625F-055E-6A1AB9E99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1942" y="961812"/>
            <a:ext cx="628151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52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69250-3106-5E2A-0698-376CEEBE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3400" dirty="0"/>
              <a:t>they input a product and then we recommend another products </a:t>
            </a:r>
            <a:endParaRPr lang="en-VN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E0AF8-439A-361A-69C8-E6DECC74C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</a:t>
            </a:r>
            <a:r>
              <a:rPr lang="en-VN" sz="2000" dirty="0"/>
              <a:t>r we can give promotions for those combos</a:t>
            </a:r>
          </a:p>
        </p:txBody>
      </p:sp>
      <p:pic>
        <p:nvPicPr>
          <p:cNvPr id="5" name="Picture 4" descr="Cardboard boxes on conveyor belt">
            <a:extLst>
              <a:ext uri="{FF2B5EF4-FFF2-40B4-BE49-F238E27FC236}">
                <a16:creationId xmlns:a16="http://schemas.microsoft.com/office/drawing/2014/main" id="{E13F20E2-83FD-6D5B-E6FD-2C255477D6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374" r="15226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8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C2C7D-836A-CF74-3023-859046184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For example:</a:t>
            </a:r>
            <a:b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 1004767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B145A-0A34-1C73-C269-A25C20E70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09" y="4685288"/>
            <a:ext cx="4171994" cy="10357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this is the result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hite sheet with numbers&#10;&#10;Description automatically generated with medium confidence">
            <a:extLst>
              <a:ext uri="{FF2B5EF4-FFF2-40B4-BE49-F238E27FC236}">
                <a16:creationId xmlns:a16="http://schemas.microsoft.com/office/drawing/2014/main" id="{C703CE8F-EB93-CEC8-1197-A3430BF16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764" y="557360"/>
            <a:ext cx="4210446" cy="5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8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73FFD-A9A9-9D02-1881-4060AB476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T</a:t>
            </a:r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ransform</a:t>
            </a:r>
            <a:r>
              <a:rPr lang="en-VN" dirty="0"/>
              <a:t> csv file to parquet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46FCA6-61B7-3827-1A86-965AFC476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56428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90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2C39AD-F50D-9F73-684C-E60DBC73D883}"/>
              </a:ext>
            </a:extLst>
          </p:cNvPr>
          <p:cNvSpPr txBox="1"/>
          <p:nvPr/>
        </p:nvSpPr>
        <p:spPr>
          <a:xfrm>
            <a:off x="4474462" y="630936"/>
            <a:ext cx="7074409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FFFF"/>
                </a:solidFill>
              </a:rPr>
              <a:t>This is our file </a:t>
            </a:r>
          </a:p>
        </p:txBody>
      </p:sp>
      <p:pic>
        <p:nvPicPr>
          <p:cNvPr id="4" name="Content Placeholder 3" descr="A white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95F45F77-9329-54C6-713A-6B087DD44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36" y="3655724"/>
            <a:ext cx="10917936" cy="191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8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981E9-38BF-08B5-F98E-3FA10C66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After transform it into parquet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0428F-87EA-104B-E6DC-FCA2939B7E4B}"/>
              </a:ext>
            </a:extLst>
          </p:cNvPr>
          <p:cNvSpPr txBox="1"/>
          <p:nvPr/>
        </p:nvSpPr>
        <p:spPr>
          <a:xfrm>
            <a:off x="2895601" y="1900826"/>
            <a:ext cx="6396204" cy="662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About 1.4G =&gt; efficiency for computing later on 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1A5673-455E-1018-C500-5A9E7781D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177" y="4032944"/>
            <a:ext cx="10118598" cy="108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2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A6852-25C9-5BB2-C9E1-EFF378C1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Univariate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  <p:pic>
        <p:nvPicPr>
          <p:cNvPr id="1026" name="Picture 2" descr="Univariate, Bivariate, and Multivariate Analysis | by Ann Mary Shaju |  Towards AI">
            <a:extLst>
              <a:ext uri="{FF2B5EF4-FFF2-40B4-BE49-F238E27FC236}">
                <a16:creationId xmlns:a16="http://schemas.microsoft.com/office/drawing/2014/main" id="{0EA0B310-E70C-6B22-D2E8-37A187ED70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116813"/>
            <a:ext cx="7188199" cy="462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50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F43228-41B2-6E20-D0A3-AE2CEB0000C6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Samsung is the leading brand in this store, as shown in the image.</a:t>
            </a:r>
          </a:p>
        </p:txBody>
      </p:sp>
      <p:pic>
        <p:nvPicPr>
          <p:cNvPr id="5" name="Content Placeholder 4" descr="A graph with blue squares&#10;&#10;Description automatically generated with medium confidence">
            <a:extLst>
              <a:ext uri="{FF2B5EF4-FFF2-40B4-BE49-F238E27FC236}">
                <a16:creationId xmlns:a16="http://schemas.microsoft.com/office/drawing/2014/main" id="{A174D807-DAE0-E959-8D09-49E60138E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436604"/>
            <a:ext cx="11327549" cy="351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0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AED06C-7BF9-8B49-F62F-A2D19912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main product sold in this store is smartphones</a:t>
            </a:r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BEEAFA5-3C79-F591-C760-F46C7393A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394126"/>
            <a:ext cx="11327549" cy="359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1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38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10F41-BAB7-C2E5-A300-A933D7E64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Multivariate analysis</a:t>
            </a:r>
          </a:p>
        </p:txBody>
      </p:sp>
      <p:pic>
        <p:nvPicPr>
          <p:cNvPr id="2050" name="Picture 2" descr="Multivariate Model: What it is, How it ...">
            <a:extLst>
              <a:ext uri="{FF2B5EF4-FFF2-40B4-BE49-F238E27FC236}">
                <a16:creationId xmlns:a16="http://schemas.microsoft.com/office/drawing/2014/main" id="{0C4D31C6-3652-E3D9-878A-20DEB5CA72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035596"/>
            <a:ext cx="7188199" cy="478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376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7D07B7BC-3270-4CF3-A7AA-0937908A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08BB4D4-D71A-48F5-B2D2-45D2D78F4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F287CCC2-896F-4F04-A017-737FB703F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821DD70C-9C59-4A01-BF0B-C027B5BCA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graph showing the growth of the day&#10;&#10;Description automatically generated">
            <a:extLst>
              <a:ext uri="{FF2B5EF4-FFF2-40B4-BE49-F238E27FC236}">
                <a16:creationId xmlns:a16="http://schemas.microsoft.com/office/drawing/2014/main" id="{F0259788-20F5-C5F9-C824-B816923AC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79" y="3695607"/>
            <a:ext cx="10893346" cy="315907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EFBEF1-040B-E838-8F6A-A29E1470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576072"/>
            <a:ext cx="5430250" cy="275174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I</a:t>
            </a:r>
            <a:r>
              <a:rPr lang="en-VN" sz="4800" dirty="0">
                <a:solidFill>
                  <a:schemeClr val="bg1"/>
                </a:solidFill>
              </a:rPr>
              <a:t>deal time when customer purchase a product is about 15-17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7172-AA96-CE8B-A0A5-4AB1A5A7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09" y="576072"/>
            <a:ext cx="4699459" cy="2778231"/>
          </a:xfrm>
        </p:spPr>
        <p:txBody>
          <a:bodyPr anchor="ctr">
            <a:normAutofit/>
          </a:bodyPr>
          <a:lstStyle/>
          <a:p>
            <a:endParaRPr lang="en-VN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24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188</Words>
  <Application>Microsoft Macintosh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Times New Roman</vt:lpstr>
      <vt:lpstr>Office Theme</vt:lpstr>
      <vt:lpstr>Big data Online store analysis using pyspark</vt:lpstr>
      <vt:lpstr>Transform csv file to parquet</vt:lpstr>
      <vt:lpstr>PowerPoint Presentation</vt:lpstr>
      <vt:lpstr>After transform it into parquet </vt:lpstr>
      <vt:lpstr>Univariate Analysis</vt:lpstr>
      <vt:lpstr>PowerPoint Presentation</vt:lpstr>
      <vt:lpstr>The main product sold in this store is smartphones</vt:lpstr>
      <vt:lpstr>Multivariate analysis</vt:lpstr>
      <vt:lpstr>Ideal time when customer purchase a product is about 15-17 </vt:lpstr>
      <vt:lpstr>So we give more promotion at that time  or we run ads before that time =&gt; optimize money for ads</vt:lpstr>
      <vt:lpstr>Market basket analysis</vt:lpstr>
      <vt:lpstr>they input a product and then we recommend another products </vt:lpstr>
      <vt:lpstr>For example: Input 1004767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HUY BAO</dc:creator>
  <cp:lastModifiedBy>NGUYEN HUY BAO</cp:lastModifiedBy>
  <cp:revision>7</cp:revision>
  <dcterms:created xsi:type="dcterms:W3CDTF">2024-09-04T07:39:30Z</dcterms:created>
  <dcterms:modified xsi:type="dcterms:W3CDTF">2024-09-04T09:08:35Z</dcterms:modified>
</cp:coreProperties>
</file>