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81" r:id="rId3"/>
    <p:sldId id="280" r:id="rId4"/>
    <p:sldId id="279" r:id="rId5"/>
    <p:sldId id="263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3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6405"/>
  </p:normalViewPr>
  <p:slideViewPr>
    <p:cSldViewPr snapToGrid="0" snapToObjects="1">
      <p:cViewPr varScale="1">
        <p:scale>
          <a:sx n="83" d="100"/>
          <a:sy n="83" d="100"/>
        </p:scale>
        <p:origin x="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B636-FA40-204B-A658-6376CD7A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4F92-6716-2847-8A52-4FE7BC03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F654-2567-8647-B9CC-81685594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FAFF-188C-E64D-BA78-B1D52C9D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1C41-F221-914F-9B7F-BD63A01B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840E-3906-3141-B0A2-6D384E1E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0CB06-50D2-0D4F-82A3-41F34C21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4315-DA8C-0744-9FFC-56C79CEE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26AA-6FDF-D24C-8C13-6BB073AD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DDE4-96CB-8C4E-BCF2-9B0134C4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BC3D-32AF-0F47-9D5C-44E20E32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15A5-42F8-374D-ABC1-6A741959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AF1F-E5F0-134A-8BBE-F8E0F0E0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9C95-91AD-004B-ADB4-47BCD94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F32-EADF-4049-A00A-1E6A4F94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DE75-A707-D744-B1AD-F4A119F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1EE2-1F9A-C64B-84EC-0292DF8E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2FF79-6B85-3940-9A38-A444CF6E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CDD5-75FC-DA4B-BA4D-2972FC35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E9F6-5ACF-ED4D-A847-558CD50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BBE4-72E7-7944-8385-599AE48F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A425-B1F4-9348-B042-18706A29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7A13-09AD-8142-B304-A6FAE4AE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23F8-CDFB-F140-8AFF-E99B641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2456-B368-2C47-9217-FF40E598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0120-CC1A-2C4D-B8F2-5E2B158D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7035-D151-424B-A195-28643C3E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40E1-38F4-9444-9A29-A0D90A3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3436-128C-9D46-8AD7-519C3A93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9FFC-44DE-C44B-8A50-6817C64E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2D36-1608-F84E-AF8B-19183707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051F-5607-6C48-978D-701E6195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3D12-83BE-2443-A741-653F1BF8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14B7C-4A64-354C-83C0-6A766090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EDB52-5C17-8D4C-A686-65932837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28B39-8320-4E43-8912-393DC0C9C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C0CEB-06E4-9C41-8FBF-58900CB1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E8695-6FB1-0E4A-BF6B-F86DDED1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227E9-CFDA-E145-A638-43FC4062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8EC0-477B-BA4A-B75C-E67056E8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1B95F-ED45-D349-B5EA-220CA09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392B-CA45-D443-9446-8768546A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F3BA6-22DF-4E49-8BB5-BBD529BA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5FAF4-C8AB-8248-AB0B-D0CFBC8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F92B0-9A9F-F144-8591-E5C1F3B8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DE388-58B3-8249-BC2B-3ECF45B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7191-09A0-FD47-8B65-CE118175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FD26-E37C-714E-A49F-DC79230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B24DA-AB22-1A4E-8353-0DDD4E65B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2604-F3A9-F542-A130-CA421672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D6F6-3E52-C94D-9F99-4B95837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0754-3F78-794E-B6D7-55987FA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019B-EC6D-D143-976B-0DA2B6AA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226EF-A4D8-D146-938B-73881DEAB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DBCE-D63F-4B4C-941B-FDB9BE916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6AEB-6F0A-FD4D-B19F-55E5C9AD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D16E-E98A-9F49-9222-4978D21F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2E1B-F9E6-D840-8AB8-1DBA1A5D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B61A9-05DD-D742-89F7-21D35D64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258E-12B6-914F-BA1E-450811D7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50E6-F594-364B-B8BA-2262FBB8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9BCF-B3D3-1443-B985-03E5B40B1BCB}" type="datetimeFigureOut">
              <a:r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3E0C-E7A6-4444-A3C6-47DAEB06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F673-F1E8-D743-A0C2-EEC535B2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307-D67F-8346-800E-5E9FDED6C6AA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9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1" y="297131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0. Nhận xét bài tập về nhà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609931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</p:spTree>
    <p:extLst>
      <p:ext uri="{BB962C8B-B14F-4D97-AF65-F5344CB8AC3E}">
        <p14:creationId xmlns:p14="http://schemas.microsoft.com/office/powerpoint/2010/main" val="11720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1" y="24310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0. Nhận xét bài tập về nhà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609931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7CF8C-162A-4EA3-8D0C-B4F964453F65}"/>
              </a:ext>
            </a:extLst>
          </p:cNvPr>
          <p:cNvSpPr txBox="1"/>
          <p:nvPr/>
        </p:nvSpPr>
        <p:spPr>
          <a:xfrm>
            <a:off x="608802" y="1198238"/>
            <a:ext cx="548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>
                <a:solidFill>
                  <a:schemeClr val="bg1"/>
                </a:solidFill>
              </a:rPr>
              <a:t>Một số </a:t>
            </a:r>
            <a:r>
              <a:rPr lang="en-US" sz="3200" b="1">
                <a:solidFill>
                  <a:srgbClr val="F19E3A"/>
                </a:solidFill>
              </a:rPr>
              <a:t>lỗi</a:t>
            </a:r>
            <a:r>
              <a:rPr lang="en-US" sz="3200" b="1">
                <a:solidFill>
                  <a:schemeClr val="bg1"/>
                </a:solidFill>
              </a:rPr>
              <a:t> hay gặp: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1B4F0-A76A-409B-BBC1-0311631F5F52}"/>
              </a:ext>
            </a:extLst>
          </p:cNvPr>
          <p:cNvSpPr txBox="1"/>
          <p:nvPr/>
        </p:nvSpPr>
        <p:spPr>
          <a:xfrm>
            <a:off x="1758048" y="2040811"/>
            <a:ext cx="548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>
                <a:solidFill>
                  <a:schemeClr val="bg1"/>
                </a:solidFill>
              </a:rPr>
              <a:t>Code chưa </a:t>
            </a:r>
            <a:r>
              <a:rPr lang="en-US" sz="3200" b="1">
                <a:solidFill>
                  <a:srgbClr val="F19E3A"/>
                </a:solidFill>
              </a:rPr>
              <a:t>format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BBCC4-C9AF-4052-8BBC-592BEC82CDE3}"/>
              </a:ext>
            </a:extLst>
          </p:cNvPr>
          <p:cNvSpPr txBox="1"/>
          <p:nvPr/>
        </p:nvSpPr>
        <p:spPr>
          <a:xfrm>
            <a:off x="1758048" y="2785149"/>
            <a:ext cx="85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>
                <a:solidFill>
                  <a:schemeClr val="bg1"/>
                </a:solidFill>
              </a:rPr>
              <a:t>Một số thao tác </a:t>
            </a:r>
            <a:r>
              <a:rPr lang="en-US" sz="3200" b="1">
                <a:solidFill>
                  <a:srgbClr val="F19E3A"/>
                </a:solidFill>
              </a:rPr>
              <a:t>thừa </a:t>
            </a:r>
            <a:r>
              <a:rPr lang="en-US" sz="3200" b="1">
                <a:solidFill>
                  <a:schemeClr val="bg1"/>
                </a:solidFill>
              </a:rPr>
              <a:t>hoặc</a:t>
            </a:r>
            <a:r>
              <a:rPr lang="en-US" sz="3200" b="1">
                <a:solidFill>
                  <a:srgbClr val="F19E3A"/>
                </a:solidFill>
              </a:rPr>
              <a:t> chưa hợp lý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0CE10-D0B5-48CA-A9D3-12BCD1E8DFD7}"/>
              </a:ext>
            </a:extLst>
          </p:cNvPr>
          <p:cNvSpPr txBox="1"/>
          <p:nvPr/>
        </p:nvSpPr>
        <p:spPr>
          <a:xfrm>
            <a:off x="1758048" y="3488077"/>
            <a:ext cx="8525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>
                <a:solidFill>
                  <a:schemeClr val="bg1"/>
                </a:solidFill>
              </a:rPr>
              <a:t>No </a:t>
            </a:r>
            <a:r>
              <a:rPr lang="en-US" sz="3200" b="1">
                <a:solidFill>
                  <a:srgbClr val="F19E3A"/>
                </a:solidFill>
              </a:rPr>
              <a:t>Copy</a:t>
            </a:r>
            <a:r>
              <a:rPr lang="en-US" sz="3200" b="1">
                <a:solidFill>
                  <a:schemeClr val="bg1"/>
                </a:solidFill>
              </a:rPr>
              <a:t>/</a:t>
            </a:r>
            <a:r>
              <a:rPr lang="en-US" sz="3200" b="1">
                <a:solidFill>
                  <a:srgbClr val="F19E3A"/>
                </a:solidFill>
              </a:rPr>
              <a:t>Paste</a:t>
            </a:r>
            <a:r>
              <a:rPr lang="en-US" sz="3200" b="1">
                <a:solidFill>
                  <a:schemeClr val="bg1"/>
                </a:solidFill>
              </a:rPr>
              <a:t>.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FB15D1-8CBF-E64B-ADCB-D4681F0D52F7}"/>
              </a:ext>
            </a:extLst>
          </p:cNvPr>
          <p:cNvSpPr txBox="1"/>
          <p:nvPr/>
        </p:nvSpPr>
        <p:spPr>
          <a:xfrm>
            <a:off x="470891" y="347528"/>
            <a:ext cx="11250218" cy="1015663"/>
          </a:xfr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6000" b="1">
                <a:latin typeface="Comic Sans MS" panose="030F0902030302020204" pitchFamily="66" charset="0"/>
              </a:rPr>
              <a:t> </a:t>
            </a:r>
            <a:r>
              <a:rPr lang="en-US" sz="60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60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318BF-C6E2-FA44-BF35-D9A74C6D3075}"/>
              </a:ext>
            </a:extLst>
          </p:cNvPr>
          <p:cNvSpPr txBox="1"/>
          <p:nvPr/>
        </p:nvSpPr>
        <p:spPr>
          <a:xfrm>
            <a:off x="2541582" y="2760530"/>
            <a:ext cx="6636083" cy="1938992"/>
          </a:xfrm>
          <a:custGeom>
            <a:avLst/>
            <a:gdLst>
              <a:gd name="connsiteX0" fmla="*/ 0 w 6636083"/>
              <a:gd name="connsiteY0" fmla="*/ 0 h 1015663"/>
              <a:gd name="connsiteX1" fmla="*/ 619368 w 6636083"/>
              <a:gd name="connsiteY1" fmla="*/ 0 h 1015663"/>
              <a:gd name="connsiteX2" fmla="*/ 973292 w 6636083"/>
              <a:gd name="connsiteY2" fmla="*/ 0 h 1015663"/>
              <a:gd name="connsiteX3" fmla="*/ 1659021 w 6636083"/>
              <a:gd name="connsiteY3" fmla="*/ 0 h 1015663"/>
              <a:gd name="connsiteX4" fmla="*/ 2344749 w 6636083"/>
              <a:gd name="connsiteY4" fmla="*/ 0 h 1015663"/>
              <a:gd name="connsiteX5" fmla="*/ 2831395 w 6636083"/>
              <a:gd name="connsiteY5" fmla="*/ 0 h 1015663"/>
              <a:gd name="connsiteX6" fmla="*/ 3251681 w 6636083"/>
              <a:gd name="connsiteY6" fmla="*/ 0 h 1015663"/>
              <a:gd name="connsiteX7" fmla="*/ 3605605 w 6636083"/>
              <a:gd name="connsiteY7" fmla="*/ 0 h 1015663"/>
              <a:gd name="connsiteX8" fmla="*/ 4224973 w 6636083"/>
              <a:gd name="connsiteY8" fmla="*/ 0 h 1015663"/>
              <a:gd name="connsiteX9" fmla="*/ 4711619 w 6636083"/>
              <a:gd name="connsiteY9" fmla="*/ 0 h 1015663"/>
              <a:gd name="connsiteX10" fmla="*/ 5397348 w 6636083"/>
              <a:gd name="connsiteY10" fmla="*/ 0 h 1015663"/>
              <a:gd name="connsiteX11" fmla="*/ 5817633 w 6636083"/>
              <a:gd name="connsiteY11" fmla="*/ 0 h 1015663"/>
              <a:gd name="connsiteX12" fmla="*/ 6636083 w 6636083"/>
              <a:gd name="connsiteY12" fmla="*/ 0 h 1015663"/>
              <a:gd name="connsiteX13" fmla="*/ 6636083 w 6636083"/>
              <a:gd name="connsiteY13" fmla="*/ 477362 h 1015663"/>
              <a:gd name="connsiteX14" fmla="*/ 6636083 w 6636083"/>
              <a:gd name="connsiteY14" fmla="*/ 1015663 h 1015663"/>
              <a:gd name="connsiteX15" fmla="*/ 6016715 w 6636083"/>
              <a:gd name="connsiteY15" fmla="*/ 1015663 h 1015663"/>
              <a:gd name="connsiteX16" fmla="*/ 5463708 w 6636083"/>
              <a:gd name="connsiteY16" fmla="*/ 1015663 h 1015663"/>
              <a:gd name="connsiteX17" fmla="*/ 5109784 w 6636083"/>
              <a:gd name="connsiteY17" fmla="*/ 1015663 h 1015663"/>
              <a:gd name="connsiteX18" fmla="*/ 4689499 w 6636083"/>
              <a:gd name="connsiteY18" fmla="*/ 1015663 h 1015663"/>
              <a:gd name="connsiteX19" fmla="*/ 4070131 w 6636083"/>
              <a:gd name="connsiteY19" fmla="*/ 1015663 h 1015663"/>
              <a:gd name="connsiteX20" fmla="*/ 3583485 w 6636083"/>
              <a:gd name="connsiteY20" fmla="*/ 1015663 h 1015663"/>
              <a:gd name="connsiteX21" fmla="*/ 3229560 w 6636083"/>
              <a:gd name="connsiteY21" fmla="*/ 1015663 h 1015663"/>
              <a:gd name="connsiteX22" fmla="*/ 2676553 w 6636083"/>
              <a:gd name="connsiteY22" fmla="*/ 1015663 h 1015663"/>
              <a:gd name="connsiteX23" fmla="*/ 2256268 w 6636083"/>
              <a:gd name="connsiteY23" fmla="*/ 1015663 h 1015663"/>
              <a:gd name="connsiteX24" fmla="*/ 1902344 w 6636083"/>
              <a:gd name="connsiteY24" fmla="*/ 1015663 h 1015663"/>
              <a:gd name="connsiteX25" fmla="*/ 1282976 w 6636083"/>
              <a:gd name="connsiteY25" fmla="*/ 1015663 h 1015663"/>
              <a:gd name="connsiteX26" fmla="*/ 729969 w 6636083"/>
              <a:gd name="connsiteY26" fmla="*/ 1015663 h 1015663"/>
              <a:gd name="connsiteX27" fmla="*/ 0 w 6636083"/>
              <a:gd name="connsiteY27" fmla="*/ 1015663 h 1015663"/>
              <a:gd name="connsiteX28" fmla="*/ 0 w 6636083"/>
              <a:gd name="connsiteY28" fmla="*/ 538301 h 1015663"/>
              <a:gd name="connsiteX29" fmla="*/ 0 w 6636083"/>
              <a:gd name="connsiteY29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36083" h="1015663" extrusionOk="0">
                <a:moveTo>
                  <a:pt x="0" y="0"/>
                </a:moveTo>
                <a:cubicBezTo>
                  <a:pt x="247749" y="-49542"/>
                  <a:pt x="357882" y="57428"/>
                  <a:pt x="619368" y="0"/>
                </a:cubicBezTo>
                <a:cubicBezTo>
                  <a:pt x="880854" y="-57428"/>
                  <a:pt x="805780" y="1381"/>
                  <a:pt x="973292" y="0"/>
                </a:cubicBezTo>
                <a:cubicBezTo>
                  <a:pt x="1140804" y="-1381"/>
                  <a:pt x="1503932" y="41637"/>
                  <a:pt x="1659021" y="0"/>
                </a:cubicBezTo>
                <a:cubicBezTo>
                  <a:pt x="1814110" y="-41637"/>
                  <a:pt x="2084257" y="59095"/>
                  <a:pt x="2344749" y="0"/>
                </a:cubicBezTo>
                <a:cubicBezTo>
                  <a:pt x="2605241" y="-59095"/>
                  <a:pt x="2732067" y="28891"/>
                  <a:pt x="2831395" y="0"/>
                </a:cubicBezTo>
                <a:cubicBezTo>
                  <a:pt x="2930723" y="-28891"/>
                  <a:pt x="3166197" y="43135"/>
                  <a:pt x="3251681" y="0"/>
                </a:cubicBezTo>
                <a:cubicBezTo>
                  <a:pt x="3337165" y="-43135"/>
                  <a:pt x="3443706" y="13511"/>
                  <a:pt x="3605605" y="0"/>
                </a:cubicBezTo>
                <a:cubicBezTo>
                  <a:pt x="3767504" y="-13511"/>
                  <a:pt x="4007372" y="23713"/>
                  <a:pt x="4224973" y="0"/>
                </a:cubicBezTo>
                <a:cubicBezTo>
                  <a:pt x="4442574" y="-23713"/>
                  <a:pt x="4545071" y="15577"/>
                  <a:pt x="4711619" y="0"/>
                </a:cubicBezTo>
                <a:cubicBezTo>
                  <a:pt x="4878167" y="-15577"/>
                  <a:pt x="5156889" y="34011"/>
                  <a:pt x="5397348" y="0"/>
                </a:cubicBezTo>
                <a:cubicBezTo>
                  <a:pt x="5637807" y="-34011"/>
                  <a:pt x="5635366" y="41093"/>
                  <a:pt x="5817633" y="0"/>
                </a:cubicBezTo>
                <a:cubicBezTo>
                  <a:pt x="5999900" y="-41093"/>
                  <a:pt x="6411613" y="79653"/>
                  <a:pt x="6636083" y="0"/>
                </a:cubicBezTo>
                <a:cubicBezTo>
                  <a:pt x="6682220" y="187225"/>
                  <a:pt x="6618347" y="360340"/>
                  <a:pt x="6636083" y="477362"/>
                </a:cubicBezTo>
                <a:cubicBezTo>
                  <a:pt x="6653819" y="594384"/>
                  <a:pt x="6572219" y="774189"/>
                  <a:pt x="6636083" y="1015663"/>
                </a:cubicBezTo>
                <a:cubicBezTo>
                  <a:pt x="6382630" y="1039725"/>
                  <a:pt x="6275192" y="951550"/>
                  <a:pt x="6016715" y="1015663"/>
                </a:cubicBezTo>
                <a:cubicBezTo>
                  <a:pt x="5758238" y="1079776"/>
                  <a:pt x="5580361" y="1003242"/>
                  <a:pt x="5463708" y="1015663"/>
                </a:cubicBezTo>
                <a:cubicBezTo>
                  <a:pt x="5347055" y="1028084"/>
                  <a:pt x="5259301" y="978410"/>
                  <a:pt x="5109784" y="1015663"/>
                </a:cubicBezTo>
                <a:cubicBezTo>
                  <a:pt x="4960267" y="1052916"/>
                  <a:pt x="4807341" y="1007264"/>
                  <a:pt x="4689499" y="1015663"/>
                </a:cubicBezTo>
                <a:cubicBezTo>
                  <a:pt x="4571658" y="1024062"/>
                  <a:pt x="4246775" y="948999"/>
                  <a:pt x="4070131" y="1015663"/>
                </a:cubicBezTo>
                <a:cubicBezTo>
                  <a:pt x="3893487" y="1082327"/>
                  <a:pt x="3685720" y="1005750"/>
                  <a:pt x="3583485" y="1015663"/>
                </a:cubicBezTo>
                <a:cubicBezTo>
                  <a:pt x="3481250" y="1025576"/>
                  <a:pt x="3334077" y="977589"/>
                  <a:pt x="3229560" y="1015663"/>
                </a:cubicBezTo>
                <a:cubicBezTo>
                  <a:pt x="3125044" y="1053737"/>
                  <a:pt x="2822432" y="1009782"/>
                  <a:pt x="2676553" y="1015663"/>
                </a:cubicBezTo>
                <a:cubicBezTo>
                  <a:pt x="2530674" y="1021544"/>
                  <a:pt x="2409482" y="976317"/>
                  <a:pt x="2256268" y="1015663"/>
                </a:cubicBezTo>
                <a:cubicBezTo>
                  <a:pt x="2103054" y="1055009"/>
                  <a:pt x="2007680" y="980461"/>
                  <a:pt x="1902344" y="1015663"/>
                </a:cubicBezTo>
                <a:cubicBezTo>
                  <a:pt x="1797008" y="1050865"/>
                  <a:pt x="1442523" y="975132"/>
                  <a:pt x="1282976" y="1015663"/>
                </a:cubicBezTo>
                <a:cubicBezTo>
                  <a:pt x="1123429" y="1056194"/>
                  <a:pt x="871582" y="989313"/>
                  <a:pt x="729969" y="1015663"/>
                </a:cubicBezTo>
                <a:cubicBezTo>
                  <a:pt x="588356" y="1042013"/>
                  <a:pt x="180686" y="973012"/>
                  <a:pt x="0" y="1015663"/>
                </a:cubicBezTo>
                <a:cubicBezTo>
                  <a:pt x="-34373" y="846396"/>
                  <a:pt x="39783" y="677028"/>
                  <a:pt x="0" y="538301"/>
                </a:cubicBezTo>
                <a:cubicBezTo>
                  <a:pt x="-39783" y="399574"/>
                  <a:pt x="60775" y="25927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chemeClr val="bg1"/>
                </a:solidFill>
                <a:latin typeface="Comic Sans MS" panose="030F0902030302020204" pitchFamily="66" charset="0"/>
              </a:defRPr>
            </a:lvl1pPr>
          </a:lstStyle>
          <a:p>
            <a:r>
              <a:rPr lang="en-US" err="1">
                <a:solidFill>
                  <a:srgbClr val="F19E3A"/>
                </a:solidFill>
              </a:rPr>
              <a:t>Các</a:t>
            </a:r>
            <a:r>
              <a:rPr lang="en-US">
                <a:solidFill>
                  <a:srgbClr val="F19E3A"/>
                </a:solidFill>
              </a:rPr>
              <a:t> </a:t>
            </a:r>
            <a:r>
              <a:rPr lang="en-US" err="1">
                <a:solidFill>
                  <a:srgbClr val="F19E3A"/>
                </a:solidFill>
              </a:rPr>
              <a:t>bước</a:t>
            </a:r>
            <a:r>
              <a:rPr lang="en-US">
                <a:solidFill>
                  <a:srgbClr val="F19E3A"/>
                </a:solidFill>
              </a:rPr>
              <a:t> </a:t>
            </a:r>
            <a:r>
              <a:rPr lang="en-US" err="1">
                <a:solidFill>
                  <a:srgbClr val="F19E3A"/>
                </a:solidFill>
              </a:rPr>
              <a:t>để</a:t>
            </a:r>
            <a:r>
              <a:rPr lang="en-US">
                <a:solidFill>
                  <a:srgbClr val="F19E3A"/>
                </a:solidFill>
              </a:rPr>
              <a:t> </a:t>
            </a:r>
            <a:r>
              <a:rPr lang="en-US" err="1">
                <a:solidFill>
                  <a:srgbClr val="F19E3A"/>
                </a:solidFill>
              </a:rPr>
              <a:t>giải</a:t>
            </a:r>
            <a:r>
              <a:rPr lang="en-US">
                <a:solidFill>
                  <a:srgbClr val="F19E3A"/>
                </a:solidFill>
              </a:rPr>
              <a:t> </a:t>
            </a:r>
            <a:r>
              <a:rPr lang="en-US" err="1">
                <a:solidFill>
                  <a:srgbClr val="F19E3A"/>
                </a:solidFill>
              </a:rPr>
              <a:t>một</a:t>
            </a:r>
            <a:r>
              <a:rPr lang="en-US">
                <a:solidFill>
                  <a:srgbClr val="F19E3A"/>
                </a:solidFill>
              </a:rPr>
              <a:t> </a:t>
            </a:r>
            <a:r>
              <a:rPr lang="en-US" err="1">
                <a:solidFill>
                  <a:srgbClr val="F19E3A"/>
                </a:solidFill>
              </a:rPr>
              <a:t>bài</a:t>
            </a:r>
            <a:r>
              <a:rPr lang="en-US">
                <a:solidFill>
                  <a:srgbClr val="F19E3A"/>
                </a:solidFill>
              </a:rPr>
              <a:t> </a:t>
            </a:r>
            <a:r>
              <a:rPr lang="en-US" err="1">
                <a:solidFill>
                  <a:srgbClr val="F19E3A"/>
                </a:solidFill>
              </a:rPr>
              <a:t>tập</a:t>
            </a:r>
            <a:r>
              <a:rPr lang="en-US">
                <a:solidFill>
                  <a:srgbClr val="F19E3A"/>
                </a:solidFill>
              </a:rPr>
              <a:t>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D45B2-8538-FA49-B505-1BCED60B8354}"/>
              </a:ext>
            </a:extLst>
          </p:cNvPr>
          <p:cNvSpPr/>
          <p:nvPr/>
        </p:nvSpPr>
        <p:spPr>
          <a:xfrm>
            <a:off x="1692876" y="2570205"/>
            <a:ext cx="2199502" cy="1396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26A6-0AED-4D43-8D18-21CD91871410}"/>
              </a:ext>
            </a:extLst>
          </p:cNvPr>
          <p:cNvSpPr txBox="1"/>
          <p:nvPr/>
        </p:nvSpPr>
        <p:spPr>
          <a:xfrm>
            <a:off x="0" y="6488668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6C85F-64BD-7A4A-A02B-00D7441CF3BD}"/>
              </a:ext>
            </a:extLst>
          </p:cNvPr>
          <p:cNvSpPr txBox="1"/>
          <p:nvPr/>
        </p:nvSpPr>
        <p:spPr>
          <a:xfrm>
            <a:off x="9983821" y="6488668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hoangvancong.com</a:t>
            </a:r>
          </a:p>
        </p:txBody>
      </p:sp>
    </p:spTree>
    <p:extLst>
      <p:ext uri="{BB962C8B-B14F-4D97-AF65-F5344CB8AC3E}">
        <p14:creationId xmlns:p14="http://schemas.microsoft.com/office/powerpoint/2010/main" val="19717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1.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Các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bước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để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giải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một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bài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toán</a:t>
            </a:r>
            <a:endParaRPr lang="en-US" b="1">
              <a:solidFill>
                <a:srgbClr val="F19E3A"/>
              </a:solidFill>
              <a:latin typeface="+mn-lt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609931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3FC752-135B-4AEB-8DD6-D7E41F6B7401}"/>
              </a:ext>
            </a:extLst>
          </p:cNvPr>
          <p:cNvSpPr/>
          <p:nvPr/>
        </p:nvSpPr>
        <p:spPr>
          <a:xfrm>
            <a:off x="4979342" y="645235"/>
            <a:ext cx="1116658" cy="4423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B9EA2-CC12-4B35-A324-C18AB6065C32}"/>
              </a:ext>
            </a:extLst>
          </p:cNvPr>
          <p:cNvSpPr/>
          <p:nvPr/>
        </p:nvSpPr>
        <p:spPr>
          <a:xfrm>
            <a:off x="4871139" y="1329074"/>
            <a:ext cx="1335024" cy="3004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1. ĐỌC ĐỀ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FACFE57-6C68-4F47-A32C-2C658266EA8A}"/>
              </a:ext>
            </a:extLst>
          </p:cNvPr>
          <p:cNvSpPr/>
          <p:nvPr/>
        </p:nvSpPr>
        <p:spPr>
          <a:xfrm>
            <a:off x="7582662" y="424229"/>
            <a:ext cx="2932938" cy="754538"/>
          </a:xfrm>
          <a:prstGeom prst="wedgeEllipseCallout">
            <a:avLst>
              <a:gd name="adj1" fmla="val -96825"/>
              <a:gd name="adj2" fmla="val 8691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Đọc</a:t>
            </a:r>
            <a:r>
              <a:rPr lang="en-US" sz="1400"/>
              <a:t> </a:t>
            </a:r>
            <a:r>
              <a:rPr lang="en-US" sz="1400" err="1"/>
              <a:t>kỹ</a:t>
            </a:r>
            <a:r>
              <a:rPr lang="en-US" sz="1400"/>
              <a:t> </a:t>
            </a:r>
            <a:r>
              <a:rPr lang="en-US" sz="1400" err="1"/>
              <a:t>đề</a:t>
            </a:r>
            <a:endParaRPr lang="en-US" sz="1400"/>
          </a:p>
          <a:p>
            <a:pPr algn="ctr"/>
            <a:r>
              <a:rPr lang="en-US" sz="1400" err="1"/>
              <a:t>Hiểu</a:t>
            </a:r>
            <a:r>
              <a:rPr lang="en-US" sz="1400"/>
              <a:t> </a:t>
            </a:r>
            <a:r>
              <a:rPr lang="en-US" sz="1400" err="1"/>
              <a:t>đúng</a:t>
            </a:r>
            <a:r>
              <a:rPr lang="en-US" sz="1400"/>
              <a:t> </a:t>
            </a:r>
            <a:r>
              <a:rPr lang="en-US" sz="1400" err="1"/>
              <a:t>ví</a:t>
            </a:r>
            <a:r>
              <a:rPr lang="en-US" sz="1400"/>
              <a:t> </a:t>
            </a:r>
            <a:r>
              <a:rPr lang="en-US" sz="1400" err="1"/>
              <a:t>dụ</a:t>
            </a:r>
            <a:endParaRPr lang="en-US" sz="1400"/>
          </a:p>
          <a:p>
            <a:pPr algn="ctr"/>
            <a:r>
              <a:rPr lang="en-US" sz="1400" err="1"/>
              <a:t>Nắm</a:t>
            </a:r>
            <a:r>
              <a:rPr lang="en-US" sz="1400"/>
              <a:t> </a:t>
            </a:r>
            <a:r>
              <a:rPr lang="en-US" sz="1400" err="1"/>
              <a:t>rõ</a:t>
            </a:r>
            <a:r>
              <a:rPr lang="en-US" sz="1400"/>
              <a:t> range </a:t>
            </a:r>
            <a:r>
              <a:rPr lang="en-US" sz="1400" err="1"/>
              <a:t>của</a:t>
            </a:r>
            <a:r>
              <a:rPr lang="en-US" sz="1400"/>
              <a:t> </a:t>
            </a:r>
            <a:r>
              <a:rPr lang="en-US" sz="1400" err="1"/>
              <a:t>đề</a:t>
            </a:r>
            <a:r>
              <a:rPr lang="en-US" sz="1400"/>
              <a:t> </a:t>
            </a:r>
            <a:r>
              <a:rPr lang="en-US" sz="1400" err="1"/>
              <a:t>bài</a:t>
            </a:r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F8D5C-82E8-4232-9FE6-7BDB39BB371B}"/>
              </a:ext>
            </a:extLst>
          </p:cNvPr>
          <p:cNvSpPr/>
          <p:nvPr/>
        </p:nvSpPr>
        <p:spPr>
          <a:xfrm>
            <a:off x="4764023" y="2135614"/>
            <a:ext cx="1549255" cy="2414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2. Ý TƯỞNG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CEBE8725-94D6-42F5-A971-A72AA6C102CD}"/>
              </a:ext>
            </a:extLst>
          </p:cNvPr>
          <p:cNvSpPr/>
          <p:nvPr/>
        </p:nvSpPr>
        <p:spPr>
          <a:xfrm>
            <a:off x="989044" y="1087613"/>
            <a:ext cx="2204415" cy="1104791"/>
          </a:xfrm>
          <a:prstGeom prst="wedgeEllipseCallout">
            <a:avLst>
              <a:gd name="adj1" fmla="val 120714"/>
              <a:gd name="adj2" fmla="val 507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Tùy</a:t>
            </a:r>
            <a:r>
              <a:rPr lang="en-US" sz="1400"/>
              <a:t> </a:t>
            </a:r>
            <a:r>
              <a:rPr lang="en-US" sz="1400" err="1"/>
              <a:t>vào</a:t>
            </a:r>
            <a:r>
              <a:rPr lang="en-US" sz="1400"/>
              <a:t> </a:t>
            </a:r>
            <a:r>
              <a:rPr lang="en-US" sz="1400" err="1"/>
              <a:t>kinh</a:t>
            </a:r>
            <a:r>
              <a:rPr lang="en-US" sz="1400"/>
              <a:t> </a:t>
            </a:r>
            <a:r>
              <a:rPr lang="en-US" sz="1400" err="1"/>
              <a:t>nghiệm</a:t>
            </a:r>
            <a:r>
              <a:rPr lang="en-US" sz="1400"/>
              <a:t> </a:t>
            </a:r>
            <a:r>
              <a:rPr lang="en-US" sz="1400" err="1"/>
              <a:t>mà</a:t>
            </a:r>
            <a:r>
              <a:rPr lang="en-US" sz="1400"/>
              <a:t> </a:t>
            </a:r>
            <a:r>
              <a:rPr lang="en-US" sz="1400" err="1"/>
              <a:t>bước</a:t>
            </a:r>
            <a:r>
              <a:rPr lang="en-US" sz="1400"/>
              <a:t> </a:t>
            </a:r>
            <a:r>
              <a:rPr lang="en-US" sz="1400" err="1"/>
              <a:t>này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thể</a:t>
            </a:r>
            <a:r>
              <a:rPr lang="en-US" sz="1400"/>
              <a:t> </a:t>
            </a:r>
            <a:r>
              <a:rPr lang="en-US" sz="1400" err="1"/>
              <a:t>nhanh</a:t>
            </a:r>
            <a:r>
              <a:rPr lang="en-US" sz="1400"/>
              <a:t> </a:t>
            </a:r>
            <a:r>
              <a:rPr lang="en-US" sz="1400" err="1"/>
              <a:t>hoặc</a:t>
            </a:r>
            <a:r>
              <a:rPr lang="en-US" sz="1400"/>
              <a:t> </a:t>
            </a:r>
            <a:r>
              <a:rPr lang="en-US" sz="1400" err="1"/>
              <a:t>chậm</a:t>
            </a:r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94134E-FA0B-4294-B992-273F821AA7DC}"/>
              </a:ext>
            </a:extLst>
          </p:cNvPr>
          <p:cNvSpPr/>
          <p:nvPr/>
        </p:nvSpPr>
        <p:spPr>
          <a:xfrm>
            <a:off x="4700451" y="2866094"/>
            <a:ext cx="1676400" cy="31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3. Paper Code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8294A49C-C45E-450A-8B6E-1C19322CE4C5}"/>
              </a:ext>
            </a:extLst>
          </p:cNvPr>
          <p:cNvSpPr/>
          <p:nvPr/>
        </p:nvSpPr>
        <p:spPr>
          <a:xfrm>
            <a:off x="8444484" y="1885995"/>
            <a:ext cx="2279500" cy="832324"/>
          </a:xfrm>
          <a:prstGeom prst="wedgeEllipseCallout">
            <a:avLst>
              <a:gd name="adj1" fmla="val -142101"/>
              <a:gd name="adj2" fmla="val 8358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Viết</a:t>
            </a:r>
            <a:r>
              <a:rPr lang="en-US" sz="1400"/>
              <a:t> </a:t>
            </a:r>
            <a:r>
              <a:rPr lang="en-US" sz="1400" err="1"/>
              <a:t>giả</a:t>
            </a:r>
            <a:r>
              <a:rPr lang="en-US" sz="1400"/>
              <a:t> </a:t>
            </a:r>
            <a:r>
              <a:rPr lang="en-US" sz="1400" err="1"/>
              <a:t>mã</a:t>
            </a:r>
            <a:r>
              <a:rPr lang="en-US" sz="1400"/>
              <a:t> ra </a:t>
            </a:r>
            <a:r>
              <a:rPr lang="en-US" sz="1400" err="1"/>
              <a:t>giấy</a:t>
            </a:r>
            <a:r>
              <a:rPr lang="en-US" sz="1400"/>
              <a:t> </a:t>
            </a:r>
            <a:r>
              <a:rPr lang="en-US" sz="1400" err="1"/>
              <a:t>và</a:t>
            </a:r>
            <a:r>
              <a:rPr lang="en-US" sz="1400"/>
              <a:t> </a:t>
            </a:r>
            <a:r>
              <a:rPr lang="en-US" sz="1400" err="1"/>
              <a:t>chạy</a:t>
            </a:r>
            <a:r>
              <a:rPr lang="en-US" sz="1400"/>
              <a:t> </a:t>
            </a:r>
            <a:r>
              <a:rPr lang="en-US" sz="1400" err="1"/>
              <a:t>từng</a:t>
            </a:r>
            <a:r>
              <a:rPr lang="en-US" sz="1400"/>
              <a:t> </a:t>
            </a:r>
            <a:r>
              <a:rPr lang="en-US" sz="1400" err="1"/>
              <a:t>bước</a:t>
            </a:r>
            <a:r>
              <a:rPr lang="en-US" sz="1400"/>
              <a:t> </a:t>
            </a:r>
            <a:r>
              <a:rPr lang="en-US" sz="1400" err="1"/>
              <a:t>với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testcase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47952-0EFD-4DD4-A756-D0D19A2BF93B}"/>
              </a:ext>
            </a:extLst>
          </p:cNvPr>
          <p:cNvSpPr/>
          <p:nvPr/>
        </p:nvSpPr>
        <p:spPr>
          <a:xfrm>
            <a:off x="4700450" y="3626583"/>
            <a:ext cx="1676400" cy="287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4. Code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2251AFC5-3F2A-4996-964C-69DAFB3B62E6}"/>
              </a:ext>
            </a:extLst>
          </p:cNvPr>
          <p:cNvSpPr/>
          <p:nvPr/>
        </p:nvSpPr>
        <p:spPr>
          <a:xfrm>
            <a:off x="338210" y="2375855"/>
            <a:ext cx="1939550" cy="912279"/>
          </a:xfrm>
          <a:prstGeom prst="wedgeEllipseCallout">
            <a:avLst>
              <a:gd name="adj1" fmla="val 180092"/>
              <a:gd name="adj2" fmla="val -59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Cứ</a:t>
            </a:r>
            <a:r>
              <a:rPr lang="en-US" sz="1400"/>
              <a:t> </a:t>
            </a:r>
            <a:r>
              <a:rPr lang="en-US" sz="1400" err="1"/>
              <a:t>bắt</a:t>
            </a:r>
            <a:r>
              <a:rPr lang="en-US" sz="1400"/>
              <a:t> </a:t>
            </a:r>
            <a:r>
              <a:rPr lang="en-US" sz="1400" err="1"/>
              <a:t>đầu</a:t>
            </a:r>
            <a:r>
              <a:rPr lang="en-US" sz="1400"/>
              <a:t> </a:t>
            </a:r>
            <a:r>
              <a:rPr lang="en-US" sz="1400" err="1"/>
              <a:t>bằng</a:t>
            </a:r>
            <a:r>
              <a:rPr lang="en-US" sz="1400"/>
              <a:t> ý </a:t>
            </a:r>
            <a:r>
              <a:rPr lang="en-US" sz="1400" err="1"/>
              <a:t>tưởng</a:t>
            </a:r>
            <a:r>
              <a:rPr lang="en-US" sz="1400"/>
              <a:t> TỒI </a:t>
            </a:r>
            <a:r>
              <a:rPr lang="en-US" sz="1400" err="1"/>
              <a:t>nhất</a:t>
            </a:r>
            <a:r>
              <a:rPr lang="en-US" sz="1400"/>
              <a:t> </a:t>
            </a:r>
            <a:r>
              <a:rPr lang="en-US" sz="1400" err="1"/>
              <a:t>trước</a:t>
            </a:r>
            <a:r>
              <a:rPr lang="en-US" sz="1400"/>
              <a:t>!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2632126-68E9-4AB1-9748-8ACA777527EE}"/>
              </a:ext>
            </a:extLst>
          </p:cNvPr>
          <p:cNvSpPr/>
          <p:nvPr/>
        </p:nvSpPr>
        <p:spPr>
          <a:xfrm>
            <a:off x="8295132" y="3494926"/>
            <a:ext cx="2005864" cy="996210"/>
          </a:xfrm>
          <a:prstGeom prst="wedgeEllipseCallout">
            <a:avLst>
              <a:gd name="adj1" fmla="val -153813"/>
              <a:gd name="adj2" fmla="val -2242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Bước</a:t>
            </a:r>
            <a:r>
              <a:rPr lang="en-US" sz="1400"/>
              <a:t> </a:t>
            </a:r>
            <a:r>
              <a:rPr lang="en-US" sz="1400" err="1"/>
              <a:t>này</a:t>
            </a:r>
            <a:r>
              <a:rPr lang="en-US" sz="1400"/>
              <a:t> </a:t>
            </a:r>
            <a:r>
              <a:rPr lang="en-US" sz="1400" err="1"/>
              <a:t>chỉ</a:t>
            </a:r>
            <a:r>
              <a:rPr lang="en-US" sz="1400"/>
              <a:t> </a:t>
            </a:r>
            <a:r>
              <a:rPr lang="en-US" sz="1400" err="1"/>
              <a:t>cần</a:t>
            </a:r>
            <a:r>
              <a:rPr lang="en-US" sz="1400"/>
              <a:t> CẨN THẬN </a:t>
            </a:r>
            <a:r>
              <a:rPr lang="en-US" sz="1400" err="1"/>
              <a:t>thôi</a:t>
            </a:r>
            <a:endParaRPr lang="en-US" sz="140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C24D32E-E734-4AE1-BC70-0D4317344F08}"/>
              </a:ext>
            </a:extLst>
          </p:cNvPr>
          <p:cNvSpPr/>
          <p:nvPr/>
        </p:nvSpPr>
        <p:spPr>
          <a:xfrm>
            <a:off x="4680562" y="4276598"/>
            <a:ext cx="1729033" cy="5710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Submit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81D79036-C49B-44CA-B8A8-5B3F70921B92}"/>
              </a:ext>
            </a:extLst>
          </p:cNvPr>
          <p:cNvSpPr/>
          <p:nvPr/>
        </p:nvSpPr>
        <p:spPr>
          <a:xfrm>
            <a:off x="4702948" y="5235850"/>
            <a:ext cx="1684261" cy="574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Tối</a:t>
            </a:r>
            <a:r>
              <a:rPr lang="en-US" sz="1600"/>
              <a:t> </a:t>
            </a:r>
            <a:r>
              <a:rPr lang="en-US" sz="1600" err="1"/>
              <a:t>Ưu</a:t>
            </a:r>
            <a:endParaRPr lang="en-US" sz="16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64C70C-71D0-4713-A3FC-A811652FDE9F}"/>
              </a:ext>
            </a:extLst>
          </p:cNvPr>
          <p:cNvSpPr/>
          <p:nvPr/>
        </p:nvSpPr>
        <p:spPr>
          <a:xfrm>
            <a:off x="5001113" y="6198224"/>
            <a:ext cx="1094887" cy="4848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BCAA68-4962-4288-9A7F-B3391B436211}"/>
              </a:ext>
            </a:extLst>
          </p:cNvPr>
          <p:cNvSpPr/>
          <p:nvPr/>
        </p:nvSpPr>
        <p:spPr>
          <a:xfrm>
            <a:off x="2148201" y="4314573"/>
            <a:ext cx="1676400" cy="4937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222222"/>
                </a:solidFill>
              </a:rPr>
              <a:t>5. Debug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BEB65C-B25F-4DB6-9AD3-1306077CF50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538651" y="1629548"/>
            <a:ext cx="0" cy="5060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0048F6-498D-4935-9625-2D240E84E8A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538651" y="2377075"/>
            <a:ext cx="0" cy="4890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E65189-CB34-4E2A-9C56-7DEC9341E734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5538650" y="3177494"/>
            <a:ext cx="1" cy="4490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D6733B-6D5D-4B03-B340-FFF08E69EF89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>
            <a:off x="5538650" y="3913647"/>
            <a:ext cx="6429" cy="3629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7A53BF-041C-4E9E-92B6-C090EB266B41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5545079" y="4847663"/>
            <a:ext cx="0" cy="388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0AEF97-2BB4-4CC4-8E18-AB46F27BB34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545079" y="5810037"/>
            <a:ext cx="3478" cy="388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4D7816-BF46-4F67-BE70-181DE2BAE295}"/>
              </a:ext>
            </a:extLst>
          </p:cNvPr>
          <p:cNvCxnSpPr>
            <a:cxnSpLocks/>
            <a:stCxn id="12" idx="1"/>
            <a:endCxn id="28" idx="3"/>
          </p:cNvCxnSpPr>
          <p:nvPr/>
        </p:nvCxnSpPr>
        <p:spPr>
          <a:xfrm flipH="1" flipV="1">
            <a:off x="3824601" y="4561461"/>
            <a:ext cx="855961" cy="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24DD262-D5A0-446F-9707-9BC988B60E6E}"/>
              </a:ext>
            </a:extLst>
          </p:cNvPr>
          <p:cNvCxnSpPr>
            <a:cxnSpLocks/>
            <a:stCxn id="26" idx="3"/>
            <a:endCxn id="18" idx="3"/>
          </p:cNvCxnSpPr>
          <p:nvPr/>
        </p:nvCxnSpPr>
        <p:spPr>
          <a:xfrm flipH="1" flipV="1">
            <a:off x="6313278" y="2256345"/>
            <a:ext cx="73931" cy="3266599"/>
          </a:xfrm>
          <a:prstGeom prst="bentConnector3">
            <a:avLst>
              <a:gd name="adj1" fmla="val -93182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7E1779E-19D4-460D-8A2E-A718186F363B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5537671" y="1087613"/>
            <a:ext cx="980" cy="2414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0BBC9DE-5F85-484D-8B62-F33E0160890F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3571196" y="3185320"/>
            <a:ext cx="544458" cy="1714049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CBD38AE4-C4F1-4A23-9F08-07CA8519C6EE}"/>
              </a:ext>
            </a:extLst>
          </p:cNvPr>
          <p:cNvSpPr/>
          <p:nvPr/>
        </p:nvSpPr>
        <p:spPr>
          <a:xfrm>
            <a:off x="285531" y="5235850"/>
            <a:ext cx="2005864" cy="996210"/>
          </a:xfrm>
          <a:prstGeom prst="wedgeEllipseCallout">
            <a:avLst>
              <a:gd name="adj1" fmla="val 49621"/>
              <a:gd name="adj2" fmla="val -1198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Cần</a:t>
            </a:r>
            <a:r>
              <a:rPr lang="en-US" sz="1400"/>
              <a:t> </a:t>
            </a:r>
            <a:r>
              <a:rPr lang="en-US" sz="1400" err="1"/>
              <a:t>nắm</a:t>
            </a:r>
            <a:r>
              <a:rPr lang="en-US" sz="1400"/>
              <a:t> </a:t>
            </a:r>
            <a:r>
              <a:rPr lang="en-US" sz="1400" err="1"/>
              <a:t>rõ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 </a:t>
            </a:r>
            <a:r>
              <a:rPr lang="en-US" sz="1400" err="1"/>
              <a:t>kỹ</a:t>
            </a:r>
            <a:r>
              <a:rPr lang="en-US" sz="1400"/>
              <a:t> </a:t>
            </a:r>
            <a:r>
              <a:rPr lang="en-US" sz="1400" err="1"/>
              <a:t>thuật</a:t>
            </a:r>
            <a:r>
              <a:rPr lang="en-US" sz="1400"/>
              <a:t> debug </a:t>
            </a:r>
            <a:r>
              <a:rPr lang="en-US" sz="1400" err="1"/>
              <a:t>cho</a:t>
            </a:r>
            <a:r>
              <a:rPr lang="en-US" sz="1400"/>
              <a:t> </a:t>
            </a:r>
            <a:r>
              <a:rPr lang="en-US" sz="1400" err="1"/>
              <a:t>hiệu</a:t>
            </a:r>
            <a:r>
              <a:rPr lang="en-US" sz="1400"/>
              <a:t> </a:t>
            </a:r>
            <a:r>
              <a:rPr lang="en-US" sz="1400" err="1"/>
              <a:t>quả</a:t>
            </a:r>
            <a:endParaRPr 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A1DED3-5F1C-4584-AB6B-BD87541533EF}"/>
              </a:ext>
            </a:extLst>
          </p:cNvPr>
          <p:cNvSpPr txBox="1"/>
          <p:nvPr/>
        </p:nvSpPr>
        <p:spPr>
          <a:xfrm>
            <a:off x="4020222" y="420524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2D4618-3329-406E-94C8-991BF81CD347}"/>
              </a:ext>
            </a:extLst>
          </p:cNvPr>
          <p:cNvSpPr txBox="1"/>
          <p:nvPr/>
        </p:nvSpPr>
        <p:spPr>
          <a:xfrm>
            <a:off x="5548557" y="481597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5A9759-286F-46A8-9C34-290EA596A913}"/>
              </a:ext>
            </a:extLst>
          </p:cNvPr>
          <p:cNvSpPr txBox="1"/>
          <p:nvPr/>
        </p:nvSpPr>
        <p:spPr>
          <a:xfrm>
            <a:off x="6472663" y="515303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6F97F7-E5A4-4351-91BA-6475E6EC249F}"/>
              </a:ext>
            </a:extLst>
          </p:cNvPr>
          <p:cNvSpPr txBox="1"/>
          <p:nvPr/>
        </p:nvSpPr>
        <p:spPr>
          <a:xfrm>
            <a:off x="5586763" y="578796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440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2" grpId="0" animBg="1"/>
      <p:bldP spid="26" grpId="0" animBg="1"/>
      <p:bldP spid="27" grpId="0" animBg="1"/>
      <p:bldP spid="28" grpId="0" animBg="1"/>
      <p:bldP spid="76" grpId="0" animBg="1"/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1.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Các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bước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để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giải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một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bài</a:t>
            </a:r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toán</a:t>
            </a:r>
            <a:endParaRPr lang="en-US" b="1">
              <a:solidFill>
                <a:srgbClr val="F19E3A"/>
              </a:solidFill>
              <a:latin typeface="+mn-lt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593447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32F5B-CFB5-AA47-A41E-735E096023BE}"/>
              </a:ext>
            </a:extLst>
          </p:cNvPr>
          <p:cNvSpPr txBox="1"/>
          <p:nvPr/>
        </p:nvSpPr>
        <p:spPr>
          <a:xfrm>
            <a:off x="1095983" y="803528"/>
            <a:ext cx="5971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err="1">
                <a:solidFill>
                  <a:srgbClr val="F19E3A"/>
                </a:solidFill>
              </a:rPr>
              <a:t>Bước</a:t>
            </a:r>
            <a:r>
              <a:rPr lang="en-US" sz="3200" b="1">
                <a:solidFill>
                  <a:srgbClr val="F19E3A"/>
                </a:solidFill>
              </a:rPr>
              <a:t> 1</a:t>
            </a:r>
            <a:r>
              <a:rPr lang="en-US" sz="3200">
                <a:solidFill>
                  <a:schemeClr val="bg1"/>
                </a:solidFill>
              </a:rPr>
              <a:t>: </a:t>
            </a:r>
            <a:r>
              <a:rPr lang="en-US" sz="3200" err="1">
                <a:solidFill>
                  <a:schemeClr val="bg1"/>
                </a:solidFill>
              </a:rPr>
              <a:t>Đọc</a:t>
            </a:r>
            <a:r>
              <a:rPr lang="en-US" sz="3200">
                <a:solidFill>
                  <a:schemeClr val="bg1"/>
                </a:solidFill>
              </a:rPr>
              <a:t> –</a:t>
            </a:r>
            <a:r>
              <a:rPr lang="en-US" sz="3200" err="1">
                <a:solidFill>
                  <a:schemeClr val="bg1"/>
                </a:solidFill>
              </a:rPr>
              <a:t>hiểu-đúng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đề</a:t>
            </a:r>
            <a:r>
              <a:rPr lang="en-US" sz="3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A943-4F63-4B79-87CF-A40034FE631C}"/>
              </a:ext>
            </a:extLst>
          </p:cNvPr>
          <p:cNvSpPr txBox="1"/>
          <p:nvPr/>
        </p:nvSpPr>
        <p:spPr>
          <a:xfrm>
            <a:off x="1095983" y="1558002"/>
            <a:ext cx="373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err="1">
                <a:solidFill>
                  <a:srgbClr val="F19E3A"/>
                </a:solidFill>
              </a:rPr>
              <a:t>Bước</a:t>
            </a:r>
            <a:r>
              <a:rPr lang="en-US" sz="3200" b="1">
                <a:solidFill>
                  <a:srgbClr val="F19E3A"/>
                </a:solidFill>
              </a:rPr>
              <a:t> 2</a:t>
            </a:r>
            <a:r>
              <a:rPr lang="en-US" sz="3200">
                <a:solidFill>
                  <a:schemeClr val="bg1"/>
                </a:solidFill>
              </a:rPr>
              <a:t>: Ý </a:t>
            </a:r>
            <a:r>
              <a:rPr lang="en-US" sz="3200" err="1">
                <a:solidFill>
                  <a:schemeClr val="bg1"/>
                </a:solidFill>
              </a:rPr>
              <a:t>tưởng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623B-711A-404A-A857-E7D433030071}"/>
              </a:ext>
            </a:extLst>
          </p:cNvPr>
          <p:cNvSpPr txBox="1"/>
          <p:nvPr/>
        </p:nvSpPr>
        <p:spPr>
          <a:xfrm>
            <a:off x="1095979" y="3232412"/>
            <a:ext cx="54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err="1">
                <a:solidFill>
                  <a:srgbClr val="F19E3A"/>
                </a:solidFill>
              </a:rPr>
              <a:t>Bước</a:t>
            </a:r>
            <a:r>
              <a:rPr lang="en-US" sz="3200" b="1">
                <a:solidFill>
                  <a:srgbClr val="F19E3A"/>
                </a:solidFill>
              </a:rPr>
              <a:t> 4</a:t>
            </a:r>
            <a:r>
              <a:rPr lang="en-US" sz="3200">
                <a:solidFill>
                  <a:schemeClr val="bg1"/>
                </a:solidFill>
              </a:rPr>
              <a:t>: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1FC19-70AB-4C54-A4B8-C507981390FF}"/>
              </a:ext>
            </a:extLst>
          </p:cNvPr>
          <p:cNvSpPr txBox="1"/>
          <p:nvPr/>
        </p:nvSpPr>
        <p:spPr>
          <a:xfrm>
            <a:off x="1095979" y="2365802"/>
            <a:ext cx="720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err="1">
                <a:solidFill>
                  <a:srgbClr val="F19E3A"/>
                </a:solidFill>
              </a:rPr>
              <a:t>Bước</a:t>
            </a:r>
            <a:r>
              <a:rPr lang="en-US" sz="3200" b="1">
                <a:solidFill>
                  <a:srgbClr val="F19E3A"/>
                </a:solidFill>
              </a:rPr>
              <a:t> 3</a:t>
            </a:r>
            <a:r>
              <a:rPr lang="en-US" sz="3200">
                <a:solidFill>
                  <a:schemeClr val="bg1"/>
                </a:solidFill>
              </a:rPr>
              <a:t>: </a:t>
            </a:r>
            <a:r>
              <a:rPr lang="en-US" sz="3200" err="1">
                <a:solidFill>
                  <a:schemeClr val="bg1"/>
                </a:solidFill>
              </a:rPr>
              <a:t>Viết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giả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mã</a:t>
            </a:r>
            <a:r>
              <a:rPr lang="en-US" sz="3200">
                <a:solidFill>
                  <a:schemeClr val="bg1"/>
                </a:solidFill>
              </a:rPr>
              <a:t> ra GIẤY &amp;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9D513-73DD-4ED3-BACB-03A19F5EFF58}"/>
              </a:ext>
            </a:extLst>
          </p:cNvPr>
          <p:cNvSpPr txBox="1"/>
          <p:nvPr/>
        </p:nvSpPr>
        <p:spPr>
          <a:xfrm>
            <a:off x="1095977" y="4050566"/>
            <a:ext cx="54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err="1">
                <a:solidFill>
                  <a:srgbClr val="F19E3A"/>
                </a:solidFill>
              </a:rPr>
              <a:t>Bước</a:t>
            </a:r>
            <a:r>
              <a:rPr lang="en-US" sz="3200" b="1">
                <a:solidFill>
                  <a:srgbClr val="F19E3A"/>
                </a:solidFill>
              </a:rPr>
              <a:t> 5</a:t>
            </a:r>
            <a:r>
              <a:rPr lang="en-US" sz="3200">
                <a:solidFill>
                  <a:schemeClr val="bg1"/>
                </a:solidFill>
              </a:rPr>
              <a:t>: Debug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8A62C-99AB-4A5D-93DE-64F2907382F1}"/>
              </a:ext>
            </a:extLst>
          </p:cNvPr>
          <p:cNvSpPr txBox="1"/>
          <p:nvPr/>
        </p:nvSpPr>
        <p:spPr>
          <a:xfrm>
            <a:off x="1095983" y="4865311"/>
            <a:ext cx="54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err="1">
                <a:solidFill>
                  <a:srgbClr val="F19E3A"/>
                </a:solidFill>
              </a:rPr>
              <a:t>Bước</a:t>
            </a:r>
            <a:r>
              <a:rPr lang="en-US" sz="3200" b="1">
                <a:solidFill>
                  <a:srgbClr val="F19E3A"/>
                </a:solidFill>
              </a:rPr>
              <a:t> 6</a:t>
            </a:r>
            <a:r>
              <a:rPr lang="en-US" sz="3200">
                <a:solidFill>
                  <a:schemeClr val="bg1"/>
                </a:solidFill>
              </a:rPr>
              <a:t>: </a:t>
            </a:r>
            <a:r>
              <a:rPr lang="en-US" sz="3200" err="1">
                <a:solidFill>
                  <a:schemeClr val="bg1"/>
                </a:solidFill>
              </a:rPr>
              <a:t>Tối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ưu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8" y="2888872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2. Những thứ quan trọng hơn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593447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</p:spTree>
    <p:extLst>
      <p:ext uri="{BB962C8B-B14F-4D97-AF65-F5344CB8AC3E}">
        <p14:creationId xmlns:p14="http://schemas.microsoft.com/office/powerpoint/2010/main" val="141684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8" y="11058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2. Những thứ quan trọng hơn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593447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29405-A2E8-4898-AAFC-8CA6139EF9E0}"/>
              </a:ext>
            </a:extLst>
          </p:cNvPr>
          <p:cNvSpPr txBox="1"/>
          <p:nvPr/>
        </p:nvSpPr>
        <p:spPr>
          <a:xfrm>
            <a:off x="361459" y="904218"/>
            <a:ext cx="54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>
                <a:solidFill>
                  <a:schemeClr val="bg1"/>
                </a:solidFill>
              </a:rPr>
              <a:t>1. </a:t>
            </a:r>
            <a:r>
              <a:rPr lang="en-US" sz="3200" b="1">
                <a:solidFill>
                  <a:srgbClr val="F19E3A"/>
                </a:solidFill>
              </a:rPr>
              <a:t>SẠCH</a:t>
            </a:r>
            <a:r>
              <a:rPr lang="en-US" sz="3200">
                <a:solidFill>
                  <a:schemeClr val="bg1"/>
                </a:solidFill>
              </a:rPr>
              <a:t> và </a:t>
            </a:r>
            <a:r>
              <a:rPr lang="en-US" sz="3200" b="1">
                <a:solidFill>
                  <a:srgbClr val="F19E3A"/>
                </a:solidFill>
              </a:rPr>
              <a:t>ĐẸP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72D5B-7C15-4723-864C-081DDCAB823C}"/>
              </a:ext>
            </a:extLst>
          </p:cNvPr>
          <p:cNvSpPr txBox="1"/>
          <p:nvPr/>
        </p:nvSpPr>
        <p:spPr>
          <a:xfrm>
            <a:off x="361460" y="2610446"/>
            <a:ext cx="54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>
                <a:solidFill>
                  <a:schemeClr val="bg1"/>
                </a:solidFill>
              </a:rPr>
              <a:t>2. Dễ </a:t>
            </a:r>
            <a:r>
              <a:rPr lang="en-US" sz="3200" b="1">
                <a:solidFill>
                  <a:srgbClr val="F19E3A"/>
                </a:solidFill>
              </a:rPr>
              <a:t>ĐỌC</a:t>
            </a:r>
            <a:r>
              <a:rPr lang="en-US" sz="3200">
                <a:solidFill>
                  <a:schemeClr val="bg1"/>
                </a:solidFill>
              </a:rPr>
              <a:t> &amp; Dễ </a:t>
            </a:r>
            <a:r>
              <a:rPr lang="en-US" sz="3200" b="1">
                <a:solidFill>
                  <a:srgbClr val="F19E3A"/>
                </a:solidFill>
              </a:rPr>
              <a:t>HIỂU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BFF7-C5A0-4C67-A0B5-CCE3AFF52365}"/>
              </a:ext>
            </a:extLst>
          </p:cNvPr>
          <p:cNvSpPr txBox="1"/>
          <p:nvPr/>
        </p:nvSpPr>
        <p:spPr>
          <a:xfrm>
            <a:off x="361458" y="3780642"/>
            <a:ext cx="54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>
                <a:solidFill>
                  <a:schemeClr val="bg1"/>
                </a:solidFill>
              </a:rPr>
              <a:t>3. Dễ </a:t>
            </a:r>
            <a:r>
              <a:rPr lang="en-US" sz="3200" b="1">
                <a:solidFill>
                  <a:srgbClr val="F19E3A"/>
                </a:solidFill>
              </a:rPr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FE33C-F469-4F35-A733-30331255E411}"/>
              </a:ext>
            </a:extLst>
          </p:cNvPr>
          <p:cNvSpPr txBox="1"/>
          <p:nvPr/>
        </p:nvSpPr>
        <p:spPr>
          <a:xfrm>
            <a:off x="1458785" y="2068435"/>
            <a:ext cx="540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bg1"/>
                </a:solidFill>
              </a:rPr>
              <a:t> Tuân thủ coding convention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60928-0CBB-47BA-9881-B092A8585816}"/>
              </a:ext>
            </a:extLst>
          </p:cNvPr>
          <p:cNvSpPr txBox="1"/>
          <p:nvPr/>
        </p:nvSpPr>
        <p:spPr>
          <a:xfrm>
            <a:off x="1458785" y="1563360"/>
            <a:ext cx="650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bg1"/>
                </a:solidFill>
              </a:rPr>
              <a:t> Tuân thủ các quy định cơ bản khi viết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3BA96-4598-4524-9BB2-AE7CA570E093}"/>
              </a:ext>
            </a:extLst>
          </p:cNvPr>
          <p:cNvSpPr txBox="1"/>
          <p:nvPr/>
        </p:nvSpPr>
        <p:spPr>
          <a:xfrm>
            <a:off x="1458785" y="3275567"/>
            <a:ext cx="779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bg1"/>
                </a:solidFill>
              </a:rPr>
              <a:t> Đặt tên biến, tên hàm, tên class sao cho có ý nghĩa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C5393-387D-49FD-BC21-CB989D887791}"/>
              </a:ext>
            </a:extLst>
          </p:cNvPr>
          <p:cNvSpPr txBox="1"/>
          <p:nvPr/>
        </p:nvSpPr>
        <p:spPr>
          <a:xfrm>
            <a:off x="1458785" y="4410754"/>
            <a:ext cx="779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bg1"/>
                </a:solidFill>
              </a:rPr>
              <a:t> Tổ chức chương trình thành cách function / chương trình con, làm các nhiệm vụ khác nhau.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D2E5A-5A53-400B-8121-EF3E63EFFAEB}"/>
              </a:ext>
            </a:extLst>
          </p:cNvPr>
          <p:cNvSpPr txBox="1"/>
          <p:nvPr/>
        </p:nvSpPr>
        <p:spPr>
          <a:xfrm>
            <a:off x="361460" y="5241751"/>
            <a:ext cx="540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>
                <a:solidFill>
                  <a:schemeClr val="bg1"/>
                </a:solidFill>
              </a:rPr>
              <a:t>4. </a:t>
            </a:r>
            <a:r>
              <a:rPr lang="en-US" sz="3200" b="1">
                <a:solidFill>
                  <a:srgbClr val="F19E3A"/>
                </a:solidFill>
              </a:rPr>
              <a:t>TEST</a:t>
            </a:r>
            <a:r>
              <a:rPr lang="en-US" sz="3200">
                <a:solidFill>
                  <a:schemeClr val="bg1"/>
                </a:solidFill>
              </a:rPr>
              <a:t> càng </a:t>
            </a:r>
            <a:r>
              <a:rPr lang="en-US" sz="3200" b="1">
                <a:solidFill>
                  <a:srgbClr val="F19E3A"/>
                </a:solidFill>
              </a:rPr>
              <a:t>SỚM</a:t>
            </a:r>
            <a:r>
              <a:rPr lang="en-US" sz="3200">
                <a:solidFill>
                  <a:schemeClr val="bg1"/>
                </a:solidFill>
              </a:rPr>
              <a:t> càng </a:t>
            </a:r>
            <a:r>
              <a:rPr lang="en-US" sz="3200" b="1">
                <a:solidFill>
                  <a:srgbClr val="F19E3A"/>
                </a:solidFill>
              </a:rPr>
              <a:t>TỐT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945BB-BF41-4881-ADA8-07CBFB8A0711}"/>
              </a:ext>
            </a:extLst>
          </p:cNvPr>
          <p:cNvSpPr txBox="1"/>
          <p:nvPr/>
        </p:nvSpPr>
        <p:spPr>
          <a:xfrm>
            <a:off x="1458785" y="5805291"/>
            <a:ext cx="1138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bg1"/>
                </a:solidFill>
              </a:rPr>
              <a:t> Mỗi khi hoàn thành một chức năng / function, nên test luôn tính đúng đắn của nó.</a:t>
            </a:r>
          </a:p>
        </p:txBody>
      </p:sp>
    </p:spTree>
    <p:extLst>
      <p:ext uri="{BB962C8B-B14F-4D97-AF65-F5344CB8AC3E}">
        <p14:creationId xmlns:p14="http://schemas.microsoft.com/office/powerpoint/2010/main" val="267490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367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Wingdings</vt:lpstr>
      <vt:lpstr>Office Theme</vt:lpstr>
      <vt:lpstr>0. Nhận xét bài tập về nhà</vt:lpstr>
      <vt:lpstr>0. Nhận xét bài tập về nhà</vt:lpstr>
      <vt:lpstr>PowerPoint Presentation</vt:lpstr>
      <vt:lpstr>1. Các bước để giải một bài toán</vt:lpstr>
      <vt:lpstr>1. Các bước để giải một bài toán</vt:lpstr>
      <vt:lpstr>2. Những thứ quan trọng hơn CODE</vt:lpstr>
      <vt:lpstr>2. Những thứ quan trọng hơn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Hoang</dc:creator>
  <cp:lastModifiedBy>Hoang Van Cong 20202544M</cp:lastModifiedBy>
  <cp:revision>340</cp:revision>
  <dcterms:created xsi:type="dcterms:W3CDTF">2020-05-21T15:45:26Z</dcterms:created>
  <dcterms:modified xsi:type="dcterms:W3CDTF">2021-08-04T13:23:36Z</dcterms:modified>
</cp:coreProperties>
</file>