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6" r:id="rId4"/>
    <p:sldId id="269" r:id="rId5"/>
    <p:sldId id="272" r:id="rId6"/>
    <p:sldId id="274" r:id="rId7"/>
    <p:sldId id="275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3A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B636-FA40-204B-A658-6376CD7A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4F92-6716-2847-8A52-4FE7BC03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F654-2567-8647-B9CC-81685594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FAFF-188C-E64D-BA78-B1D52C9D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F1C41-F221-914F-9B7F-BD63A01B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40E-3906-3141-B0A2-6D384E1E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0CB06-50D2-0D4F-82A3-41F34C217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4315-DA8C-0744-9FFC-56C79CEE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26AA-6FDF-D24C-8C13-6BB073AD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DDE4-96CB-8C4E-BCF2-9B0134C4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BC3D-32AF-0F47-9D5C-44E20E32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15A5-42F8-374D-ABC1-6A7419596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AF1F-E5F0-134A-8BBE-F8E0F0E0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9C95-91AD-004B-ADB4-47BCD94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C6F32-EADF-4049-A00A-1E6A4F94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75-A707-D744-B1AD-F4A119F2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1EE2-1F9A-C64B-84EC-0292DF8E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2FF79-6B85-3940-9A38-A444CF6E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CDD5-75FC-DA4B-BA4D-2972FC3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E9F6-5ACF-ED4D-A847-558CD507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BBE4-72E7-7944-8385-599AE48F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0A425-B1F4-9348-B042-18706A29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7A13-09AD-8142-B304-A6FAE4AE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23F8-CDFB-F140-8AFF-E99B6418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2456-B368-2C47-9217-FF40E598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0120-CC1A-2C4D-B8F2-5E2B158D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7035-D151-424B-A195-28643C3E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40E1-38F4-9444-9A29-A0D90A30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53436-128C-9D46-8AD7-519C3A93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59FFC-44DE-C44B-8A50-6817C64E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F2D36-1608-F84E-AF8B-19183707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051F-5607-6C48-978D-701E6195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23D12-83BE-2443-A741-653F1BF8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4B7C-4A64-354C-83C0-6A766090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EDB52-5C17-8D4C-A686-65932837D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28B39-8320-4E43-8912-393DC0C9C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C0CEB-06E4-9C41-8FBF-58900CB1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E8695-6FB1-0E4A-BF6B-F86DDED1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227E9-CFDA-E145-A638-43FC4062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8EC0-477B-BA4A-B75C-E67056E8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1B95F-ED45-D349-B5EA-220CA09D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392B-CA45-D443-9446-8768546A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F3BA6-22DF-4E49-8BB5-BBD529BA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5FAF4-C8AB-8248-AB0B-D0CFBC8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F92B0-9A9F-F144-8591-E5C1F3B8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E388-58B3-8249-BC2B-3ECF45B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7191-09A0-FD47-8B65-CE11817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FD26-E37C-714E-A49F-DC79230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B24DA-AB22-1A4E-8353-0DDD4E65B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2604-F3A9-F542-A130-CA421672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D6F6-3E52-C94D-9F99-4B95837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0754-3F78-794E-B6D7-55987FA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019B-EC6D-D143-976B-0DA2B6AA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226EF-A4D8-D146-938B-73881DEA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CDBCE-D63F-4B4C-941B-FDB9BE91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36AEB-6F0A-FD4D-B19F-55E5C9AD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D16E-E98A-9F49-9222-4978D21F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2E1B-F9E6-D840-8AB8-1DBA1A5D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5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B61A9-05DD-D742-89F7-21D35D64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258E-12B6-914F-BA1E-450811D7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850E6-F594-364B-B8BA-2262FBB89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C9BCF-B3D3-1443-B985-03E5B40B1BCB}" type="datetimeFigureOut">
              <a:t>31/03/2022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3E0C-E7A6-4444-A3C6-47DAEB06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F673-F1E8-D743-A0C2-EEC535B2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DF307-D67F-8346-800E-5E9FDED6C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FB15D1-8CBF-E64B-ADCB-D4681F0D52F7}"/>
              </a:ext>
            </a:extLst>
          </p:cNvPr>
          <p:cNvSpPr txBox="1"/>
          <p:nvPr/>
        </p:nvSpPr>
        <p:spPr>
          <a:xfrm>
            <a:off x="470891" y="347528"/>
            <a:ext cx="11250218" cy="1015663"/>
          </a:xfr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6000" b="1">
                <a:latin typeface="Comic Sans MS" panose="030F0902030302020204" pitchFamily="66" charset="0"/>
              </a:rPr>
              <a:t> </a:t>
            </a:r>
            <a:r>
              <a:rPr lang="en-US" sz="60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60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9857A5-5E12-4744-A810-B194C8C2DB75}"/>
              </a:ext>
            </a:extLst>
          </p:cNvPr>
          <p:cNvSpPr/>
          <p:nvPr/>
        </p:nvSpPr>
        <p:spPr>
          <a:xfrm>
            <a:off x="2669421" y="2250911"/>
            <a:ext cx="6853158" cy="1200329"/>
          </a:xfrm>
          <a:prstGeom prst="rect">
            <a:avLst/>
          </a:prstGeom>
          <a:ln w="38100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</a:t>
            </a:r>
            <a:endParaRPr lang="en-US" sz="7200">
              <a:latin typeface="Comic Sans MS" panose="030F09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318BF-C6E2-FA44-BF35-D9A74C6D3075}"/>
              </a:ext>
            </a:extLst>
          </p:cNvPr>
          <p:cNvSpPr txBox="1"/>
          <p:nvPr/>
        </p:nvSpPr>
        <p:spPr>
          <a:xfrm>
            <a:off x="2777958" y="4362399"/>
            <a:ext cx="6636083" cy="1015663"/>
          </a:xfrm>
          <a:custGeom>
            <a:avLst/>
            <a:gdLst>
              <a:gd name="connsiteX0" fmla="*/ 0 w 6636083"/>
              <a:gd name="connsiteY0" fmla="*/ 0 h 1015663"/>
              <a:gd name="connsiteX1" fmla="*/ 619368 w 6636083"/>
              <a:gd name="connsiteY1" fmla="*/ 0 h 1015663"/>
              <a:gd name="connsiteX2" fmla="*/ 973292 w 6636083"/>
              <a:gd name="connsiteY2" fmla="*/ 0 h 1015663"/>
              <a:gd name="connsiteX3" fmla="*/ 1659021 w 6636083"/>
              <a:gd name="connsiteY3" fmla="*/ 0 h 1015663"/>
              <a:gd name="connsiteX4" fmla="*/ 2344749 w 6636083"/>
              <a:gd name="connsiteY4" fmla="*/ 0 h 1015663"/>
              <a:gd name="connsiteX5" fmla="*/ 2831395 w 6636083"/>
              <a:gd name="connsiteY5" fmla="*/ 0 h 1015663"/>
              <a:gd name="connsiteX6" fmla="*/ 3251681 w 6636083"/>
              <a:gd name="connsiteY6" fmla="*/ 0 h 1015663"/>
              <a:gd name="connsiteX7" fmla="*/ 3605605 w 6636083"/>
              <a:gd name="connsiteY7" fmla="*/ 0 h 1015663"/>
              <a:gd name="connsiteX8" fmla="*/ 4224973 w 6636083"/>
              <a:gd name="connsiteY8" fmla="*/ 0 h 1015663"/>
              <a:gd name="connsiteX9" fmla="*/ 4711619 w 6636083"/>
              <a:gd name="connsiteY9" fmla="*/ 0 h 1015663"/>
              <a:gd name="connsiteX10" fmla="*/ 5397348 w 6636083"/>
              <a:gd name="connsiteY10" fmla="*/ 0 h 1015663"/>
              <a:gd name="connsiteX11" fmla="*/ 5817633 w 6636083"/>
              <a:gd name="connsiteY11" fmla="*/ 0 h 1015663"/>
              <a:gd name="connsiteX12" fmla="*/ 6636083 w 6636083"/>
              <a:gd name="connsiteY12" fmla="*/ 0 h 1015663"/>
              <a:gd name="connsiteX13" fmla="*/ 6636083 w 6636083"/>
              <a:gd name="connsiteY13" fmla="*/ 477362 h 1015663"/>
              <a:gd name="connsiteX14" fmla="*/ 6636083 w 6636083"/>
              <a:gd name="connsiteY14" fmla="*/ 1015663 h 1015663"/>
              <a:gd name="connsiteX15" fmla="*/ 6016715 w 6636083"/>
              <a:gd name="connsiteY15" fmla="*/ 1015663 h 1015663"/>
              <a:gd name="connsiteX16" fmla="*/ 5463708 w 6636083"/>
              <a:gd name="connsiteY16" fmla="*/ 1015663 h 1015663"/>
              <a:gd name="connsiteX17" fmla="*/ 5109784 w 6636083"/>
              <a:gd name="connsiteY17" fmla="*/ 1015663 h 1015663"/>
              <a:gd name="connsiteX18" fmla="*/ 4689499 w 6636083"/>
              <a:gd name="connsiteY18" fmla="*/ 1015663 h 1015663"/>
              <a:gd name="connsiteX19" fmla="*/ 4070131 w 6636083"/>
              <a:gd name="connsiteY19" fmla="*/ 1015663 h 1015663"/>
              <a:gd name="connsiteX20" fmla="*/ 3583485 w 6636083"/>
              <a:gd name="connsiteY20" fmla="*/ 1015663 h 1015663"/>
              <a:gd name="connsiteX21" fmla="*/ 3229560 w 6636083"/>
              <a:gd name="connsiteY21" fmla="*/ 1015663 h 1015663"/>
              <a:gd name="connsiteX22" fmla="*/ 2676553 w 6636083"/>
              <a:gd name="connsiteY22" fmla="*/ 1015663 h 1015663"/>
              <a:gd name="connsiteX23" fmla="*/ 2256268 w 6636083"/>
              <a:gd name="connsiteY23" fmla="*/ 1015663 h 1015663"/>
              <a:gd name="connsiteX24" fmla="*/ 1902344 w 6636083"/>
              <a:gd name="connsiteY24" fmla="*/ 1015663 h 1015663"/>
              <a:gd name="connsiteX25" fmla="*/ 1282976 w 6636083"/>
              <a:gd name="connsiteY25" fmla="*/ 1015663 h 1015663"/>
              <a:gd name="connsiteX26" fmla="*/ 729969 w 6636083"/>
              <a:gd name="connsiteY26" fmla="*/ 1015663 h 1015663"/>
              <a:gd name="connsiteX27" fmla="*/ 0 w 6636083"/>
              <a:gd name="connsiteY27" fmla="*/ 1015663 h 1015663"/>
              <a:gd name="connsiteX28" fmla="*/ 0 w 6636083"/>
              <a:gd name="connsiteY28" fmla="*/ 538301 h 1015663"/>
              <a:gd name="connsiteX29" fmla="*/ 0 w 6636083"/>
              <a:gd name="connsiteY29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36083" h="1015663" extrusionOk="0">
                <a:moveTo>
                  <a:pt x="0" y="0"/>
                </a:moveTo>
                <a:cubicBezTo>
                  <a:pt x="247749" y="-49542"/>
                  <a:pt x="357882" y="57428"/>
                  <a:pt x="619368" y="0"/>
                </a:cubicBezTo>
                <a:cubicBezTo>
                  <a:pt x="880854" y="-57428"/>
                  <a:pt x="805780" y="1381"/>
                  <a:pt x="973292" y="0"/>
                </a:cubicBezTo>
                <a:cubicBezTo>
                  <a:pt x="1140804" y="-1381"/>
                  <a:pt x="1503932" y="41637"/>
                  <a:pt x="1659021" y="0"/>
                </a:cubicBezTo>
                <a:cubicBezTo>
                  <a:pt x="1814110" y="-41637"/>
                  <a:pt x="2084257" y="59095"/>
                  <a:pt x="2344749" y="0"/>
                </a:cubicBezTo>
                <a:cubicBezTo>
                  <a:pt x="2605241" y="-59095"/>
                  <a:pt x="2732067" y="28891"/>
                  <a:pt x="2831395" y="0"/>
                </a:cubicBezTo>
                <a:cubicBezTo>
                  <a:pt x="2930723" y="-28891"/>
                  <a:pt x="3166197" y="43135"/>
                  <a:pt x="3251681" y="0"/>
                </a:cubicBezTo>
                <a:cubicBezTo>
                  <a:pt x="3337165" y="-43135"/>
                  <a:pt x="3443706" y="13511"/>
                  <a:pt x="3605605" y="0"/>
                </a:cubicBezTo>
                <a:cubicBezTo>
                  <a:pt x="3767504" y="-13511"/>
                  <a:pt x="4007372" y="23713"/>
                  <a:pt x="4224973" y="0"/>
                </a:cubicBezTo>
                <a:cubicBezTo>
                  <a:pt x="4442574" y="-23713"/>
                  <a:pt x="4545071" y="15577"/>
                  <a:pt x="4711619" y="0"/>
                </a:cubicBezTo>
                <a:cubicBezTo>
                  <a:pt x="4878167" y="-15577"/>
                  <a:pt x="5156889" y="34011"/>
                  <a:pt x="5397348" y="0"/>
                </a:cubicBezTo>
                <a:cubicBezTo>
                  <a:pt x="5637807" y="-34011"/>
                  <a:pt x="5635366" y="41093"/>
                  <a:pt x="5817633" y="0"/>
                </a:cubicBezTo>
                <a:cubicBezTo>
                  <a:pt x="5999900" y="-41093"/>
                  <a:pt x="6411613" y="79653"/>
                  <a:pt x="6636083" y="0"/>
                </a:cubicBezTo>
                <a:cubicBezTo>
                  <a:pt x="6682220" y="187225"/>
                  <a:pt x="6618347" y="360340"/>
                  <a:pt x="6636083" y="477362"/>
                </a:cubicBezTo>
                <a:cubicBezTo>
                  <a:pt x="6653819" y="594384"/>
                  <a:pt x="6572219" y="774189"/>
                  <a:pt x="6636083" y="1015663"/>
                </a:cubicBezTo>
                <a:cubicBezTo>
                  <a:pt x="6382630" y="1039725"/>
                  <a:pt x="6275192" y="951550"/>
                  <a:pt x="6016715" y="1015663"/>
                </a:cubicBezTo>
                <a:cubicBezTo>
                  <a:pt x="5758238" y="1079776"/>
                  <a:pt x="5580361" y="1003242"/>
                  <a:pt x="5463708" y="1015663"/>
                </a:cubicBezTo>
                <a:cubicBezTo>
                  <a:pt x="5347055" y="1028084"/>
                  <a:pt x="5259301" y="978410"/>
                  <a:pt x="5109784" y="1015663"/>
                </a:cubicBezTo>
                <a:cubicBezTo>
                  <a:pt x="4960267" y="1052916"/>
                  <a:pt x="4807341" y="1007264"/>
                  <a:pt x="4689499" y="1015663"/>
                </a:cubicBezTo>
                <a:cubicBezTo>
                  <a:pt x="4571658" y="1024062"/>
                  <a:pt x="4246775" y="948999"/>
                  <a:pt x="4070131" y="1015663"/>
                </a:cubicBezTo>
                <a:cubicBezTo>
                  <a:pt x="3893487" y="1082327"/>
                  <a:pt x="3685720" y="1005750"/>
                  <a:pt x="3583485" y="1015663"/>
                </a:cubicBezTo>
                <a:cubicBezTo>
                  <a:pt x="3481250" y="1025576"/>
                  <a:pt x="3334077" y="977589"/>
                  <a:pt x="3229560" y="1015663"/>
                </a:cubicBezTo>
                <a:cubicBezTo>
                  <a:pt x="3125044" y="1053737"/>
                  <a:pt x="2822432" y="1009782"/>
                  <a:pt x="2676553" y="1015663"/>
                </a:cubicBezTo>
                <a:cubicBezTo>
                  <a:pt x="2530674" y="1021544"/>
                  <a:pt x="2409482" y="976317"/>
                  <a:pt x="2256268" y="1015663"/>
                </a:cubicBezTo>
                <a:cubicBezTo>
                  <a:pt x="2103054" y="1055009"/>
                  <a:pt x="2007680" y="980461"/>
                  <a:pt x="1902344" y="1015663"/>
                </a:cubicBezTo>
                <a:cubicBezTo>
                  <a:pt x="1797008" y="1050865"/>
                  <a:pt x="1442523" y="975132"/>
                  <a:pt x="1282976" y="1015663"/>
                </a:cubicBezTo>
                <a:cubicBezTo>
                  <a:pt x="1123429" y="1056194"/>
                  <a:pt x="871582" y="989313"/>
                  <a:pt x="729969" y="1015663"/>
                </a:cubicBezTo>
                <a:cubicBezTo>
                  <a:pt x="588356" y="1042013"/>
                  <a:pt x="180686" y="973012"/>
                  <a:pt x="0" y="1015663"/>
                </a:cubicBezTo>
                <a:cubicBezTo>
                  <a:pt x="-34373" y="846396"/>
                  <a:pt x="39783" y="677028"/>
                  <a:pt x="0" y="538301"/>
                </a:cubicBezTo>
                <a:cubicBezTo>
                  <a:pt x="-39783" y="399574"/>
                  <a:pt x="60775" y="259270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chemeClr val="bg1"/>
                </a:solidFill>
                <a:latin typeface="Comic Sans MS" panose="030F0902030302020204" pitchFamily="66" charset="0"/>
              </a:defRPr>
            </a:lvl1pPr>
          </a:lstStyle>
          <a:p>
            <a:r>
              <a:rPr lang="en-US">
                <a:solidFill>
                  <a:srgbClr val="F19E3A"/>
                </a:solidFill>
              </a:rPr>
              <a:t>Array </a:t>
            </a:r>
            <a:r>
              <a:rPr lang="en-US"/>
              <a:t>&amp;</a:t>
            </a:r>
            <a:r>
              <a:rPr lang="en-US">
                <a:solidFill>
                  <a:srgbClr val="F19E3A"/>
                </a:solidFill>
              </a:rPr>
              <a:t> String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D45B2-8538-FA49-B505-1BCED60B8354}"/>
              </a:ext>
            </a:extLst>
          </p:cNvPr>
          <p:cNvSpPr/>
          <p:nvPr/>
        </p:nvSpPr>
        <p:spPr>
          <a:xfrm>
            <a:off x="1692876" y="2570205"/>
            <a:ext cx="2199502" cy="1396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26A6-0AED-4D43-8D18-21CD91871410}"/>
              </a:ext>
            </a:extLst>
          </p:cNvPr>
          <p:cNvSpPr txBox="1"/>
          <p:nvPr/>
        </p:nvSpPr>
        <p:spPr>
          <a:xfrm>
            <a:off x="0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6C85F-64BD-7A4A-A02B-00D7441CF3BD}"/>
              </a:ext>
            </a:extLst>
          </p:cNvPr>
          <p:cNvSpPr txBox="1"/>
          <p:nvPr/>
        </p:nvSpPr>
        <p:spPr>
          <a:xfrm>
            <a:off x="9983821" y="6488668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hoangvancong.com</a:t>
            </a:r>
          </a:p>
        </p:txBody>
      </p:sp>
    </p:spTree>
    <p:extLst>
      <p:ext uri="{BB962C8B-B14F-4D97-AF65-F5344CB8AC3E}">
        <p14:creationId xmlns:p14="http://schemas.microsoft.com/office/powerpoint/2010/main" val="148452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1. Định nghĩa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32F5B-CFB5-AA47-A41E-735E096023BE}"/>
              </a:ext>
            </a:extLst>
          </p:cNvPr>
          <p:cNvSpPr txBox="1"/>
          <p:nvPr/>
        </p:nvSpPr>
        <p:spPr>
          <a:xfrm>
            <a:off x="547991" y="926393"/>
            <a:ext cx="9419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- Mảng là một tập hợp các phần tử có cùng một kiểu: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40C5C-5499-F94B-AE5D-54E53CA7F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8224"/>
              </p:ext>
            </p:extLst>
          </p:nvPr>
        </p:nvGraphicFramePr>
        <p:xfrm>
          <a:off x="1280439" y="1963394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1373909"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9CEBB3-EBA2-2849-90FC-481A82C4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88754"/>
              </p:ext>
            </p:extLst>
          </p:nvPr>
        </p:nvGraphicFramePr>
        <p:xfrm>
          <a:off x="1280439" y="3909735"/>
          <a:ext cx="8128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1373909">
                <a:tc>
                  <a:txBody>
                    <a:bodyPr/>
                    <a:lstStyle/>
                    <a:p>
                      <a:pPr algn="ctr"/>
                      <a:r>
                        <a:rPr lang="en-US" sz="8800"/>
                        <a:t>‘B’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’R’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‘O’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‘W’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/>
                        <a:t>‘N’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4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2. Phân loại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32F5B-CFB5-AA47-A41E-735E096023BE}"/>
              </a:ext>
            </a:extLst>
          </p:cNvPr>
          <p:cNvSpPr txBox="1"/>
          <p:nvPr/>
        </p:nvSpPr>
        <p:spPr>
          <a:xfrm>
            <a:off x="547991" y="864560"/>
            <a:ext cx="4199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ea typeface="Segoe UI Symbol" panose="020B0502040204020203" pitchFamily="34" charset="0"/>
              </a:rPr>
              <a:t>- Mảng 1 chiều: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40C5C-5499-F94B-AE5D-54E53CA7F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92112"/>
              </p:ext>
            </p:extLst>
          </p:nvPr>
        </p:nvGraphicFramePr>
        <p:xfrm>
          <a:off x="1613855" y="1803154"/>
          <a:ext cx="481556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12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818223">
                <a:tc>
                  <a:txBody>
                    <a:bodyPr/>
                    <a:lstStyle/>
                    <a:p>
                      <a:pPr algn="ctr"/>
                      <a:r>
                        <a:rPr lang="en-US" sz="48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681663-4184-C340-9924-C127DE7631ED}"/>
              </a:ext>
            </a:extLst>
          </p:cNvPr>
          <p:cNvSpPr txBox="1"/>
          <p:nvPr/>
        </p:nvSpPr>
        <p:spPr>
          <a:xfrm>
            <a:off x="547991" y="2775714"/>
            <a:ext cx="4975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- Mảng nhiều chiều: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DB1D9A-E011-7E45-9B7E-489D15113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60854"/>
              </p:ext>
            </p:extLst>
          </p:nvPr>
        </p:nvGraphicFramePr>
        <p:xfrm>
          <a:off x="1613855" y="3759247"/>
          <a:ext cx="481556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12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818223">
                <a:tc>
                  <a:txBody>
                    <a:bodyPr/>
                    <a:lstStyle/>
                    <a:p>
                      <a:pPr algn="ctr"/>
                      <a:r>
                        <a:rPr lang="en-US" sz="480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  <a:tr h="818223">
                <a:tc>
                  <a:txBody>
                    <a:bodyPr/>
                    <a:lstStyle/>
                    <a:p>
                      <a:pPr algn="ctr"/>
                      <a:r>
                        <a:rPr lang="en-US" sz="48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0641"/>
                  </a:ext>
                </a:extLst>
              </a:tr>
              <a:tr h="818223">
                <a:tc>
                  <a:txBody>
                    <a:bodyPr/>
                    <a:lstStyle/>
                    <a:p>
                      <a:pPr algn="ctr"/>
                      <a:r>
                        <a:rPr lang="en-US" sz="48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19E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22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214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F26EFD-245B-4E40-95BB-F46C2392927D}"/>
              </a:ext>
            </a:extLst>
          </p:cNvPr>
          <p:cNvSpPr txBox="1"/>
          <p:nvPr/>
        </p:nvSpPr>
        <p:spPr>
          <a:xfrm>
            <a:off x="8015878" y="1922246"/>
            <a:ext cx="317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array</a:t>
            </a:r>
            <a:r>
              <a:rPr lang="en-US" sz="3200">
                <a:solidFill>
                  <a:srgbClr val="F19E3A"/>
                </a:solidFill>
              </a:rPr>
              <a:t>[1]</a:t>
            </a:r>
            <a:r>
              <a:rPr lang="en-US" sz="3200">
                <a:solidFill>
                  <a:schemeClr val="bg1"/>
                </a:solidFill>
              </a:rPr>
              <a:t> = </a:t>
            </a:r>
            <a:r>
              <a:rPr lang="en-US" sz="3200">
                <a:solidFill>
                  <a:srgbClr val="F19E3A"/>
                </a:solidFill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79EE3-56D6-0843-88CD-485347D523E3}"/>
              </a:ext>
            </a:extLst>
          </p:cNvPr>
          <p:cNvSpPr txBox="1"/>
          <p:nvPr/>
        </p:nvSpPr>
        <p:spPr>
          <a:xfrm>
            <a:off x="8015879" y="4857825"/>
            <a:ext cx="3172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array</a:t>
            </a:r>
            <a:r>
              <a:rPr lang="en-US" sz="3200">
                <a:solidFill>
                  <a:srgbClr val="F19E3A"/>
                </a:solidFill>
              </a:rPr>
              <a:t>[2][4]</a:t>
            </a:r>
            <a:r>
              <a:rPr lang="en-US" sz="3200">
                <a:solidFill>
                  <a:schemeClr val="bg1"/>
                </a:solidFill>
              </a:rPr>
              <a:t> = </a:t>
            </a:r>
            <a:r>
              <a:rPr lang="en-US" sz="3200">
                <a:solidFill>
                  <a:srgbClr val="F19E3A"/>
                </a:solidFill>
              </a:rPr>
              <a:t>7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ABB8EA0-6563-9248-92EC-876D9893C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55507"/>
              </p:ext>
            </p:extLst>
          </p:nvPr>
        </p:nvGraphicFramePr>
        <p:xfrm>
          <a:off x="1613855" y="1434737"/>
          <a:ext cx="48155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12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31116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395683-DB42-3143-B39A-353B7D60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37423"/>
              </p:ext>
            </p:extLst>
          </p:nvPr>
        </p:nvGraphicFramePr>
        <p:xfrm>
          <a:off x="1610723" y="3353538"/>
          <a:ext cx="481556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12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556053074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1470090283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3784689656"/>
                    </a:ext>
                  </a:extLst>
                </a:gridCol>
                <a:gridCol w="963112">
                  <a:extLst>
                    <a:ext uri="{9D8B030D-6E8A-4147-A177-3AD203B41FA5}">
                      <a16:colId xmlns:a16="http://schemas.microsoft.com/office/drawing/2014/main" val="2716836829"/>
                    </a:ext>
                  </a:extLst>
                </a:gridCol>
              </a:tblGrid>
              <a:tr h="31116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B4AA70-0DAC-D242-B1E6-531703357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64433"/>
              </p:ext>
            </p:extLst>
          </p:nvPr>
        </p:nvGraphicFramePr>
        <p:xfrm>
          <a:off x="1144106" y="3774019"/>
          <a:ext cx="466617" cy="245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7">
                  <a:extLst>
                    <a:ext uri="{9D8B030D-6E8A-4147-A177-3AD203B41FA5}">
                      <a16:colId xmlns:a16="http://schemas.microsoft.com/office/drawing/2014/main" val="4185606142"/>
                    </a:ext>
                  </a:extLst>
                </a:gridCol>
              </a:tblGrid>
              <a:tr h="818036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931774"/>
                  </a:ext>
                </a:extLst>
              </a:tr>
              <a:tr h="818036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67809"/>
                  </a:ext>
                </a:extLst>
              </a:tr>
              <a:tr h="818036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471697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9CF55DEC-98BE-0141-B077-0B9694D44A37}"/>
              </a:ext>
            </a:extLst>
          </p:cNvPr>
          <p:cNvSpPr/>
          <p:nvPr/>
        </p:nvSpPr>
        <p:spPr>
          <a:xfrm>
            <a:off x="6789107" y="1922246"/>
            <a:ext cx="926926" cy="584775"/>
          </a:xfrm>
          <a:prstGeom prst="rightArrow">
            <a:avLst/>
          </a:prstGeom>
          <a:solidFill>
            <a:srgbClr val="F19E3A"/>
          </a:solidFill>
          <a:ln>
            <a:solidFill>
              <a:srgbClr val="F19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D228886-EFDB-D24F-8234-7285BE2CD813}"/>
              </a:ext>
            </a:extLst>
          </p:cNvPr>
          <p:cNvSpPr/>
          <p:nvPr/>
        </p:nvSpPr>
        <p:spPr>
          <a:xfrm>
            <a:off x="6789107" y="4857825"/>
            <a:ext cx="926926" cy="584775"/>
          </a:xfrm>
          <a:prstGeom prst="rightArrow">
            <a:avLst/>
          </a:prstGeom>
          <a:solidFill>
            <a:srgbClr val="F19E3A"/>
          </a:solidFill>
          <a:ln>
            <a:solidFill>
              <a:srgbClr val="F19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765-CA77-3846-9DFE-52ABD76C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3. Khai báo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A2DD3-CA4A-C746-9472-993D65B98484}"/>
              </a:ext>
            </a:extLst>
          </p:cNvPr>
          <p:cNvSpPr/>
          <p:nvPr/>
        </p:nvSpPr>
        <p:spPr>
          <a:xfrm>
            <a:off x="2294307" y="1763492"/>
            <a:ext cx="494879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>
                <a:solidFill>
                  <a:srgbClr val="F19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c = {1, 2, 3, 4, 5};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DA03C-B380-854D-88C0-03BC9B747A6B}"/>
              </a:ext>
            </a:extLst>
          </p:cNvPr>
          <p:cNvSpPr txBox="1"/>
          <p:nvPr/>
        </p:nvSpPr>
        <p:spPr>
          <a:xfrm>
            <a:off x="2294307" y="2695263"/>
            <a:ext cx="557061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19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>
                <a:solidFill>
                  <a:srgbClr val="F19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>
                <a:solidFill>
                  <a:srgbClr val="F19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>
                <a:solidFill>
                  <a:srgbClr val="F19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5317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8" y="6470412"/>
            <a:ext cx="2640661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4. Các thao tác với mảng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D98FB-E4B8-D844-B294-C4E7896CCA32}"/>
              </a:ext>
            </a:extLst>
          </p:cNvPr>
          <p:cNvSpPr txBox="1"/>
          <p:nvPr/>
        </p:nvSpPr>
        <p:spPr>
          <a:xfrm>
            <a:off x="905107" y="1322935"/>
            <a:ext cx="450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000">
                <a:solidFill>
                  <a:srgbClr val="F19E3A"/>
                </a:solidFill>
              </a:rPr>
              <a:t>  Duyệt mảng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903F2-863F-E04F-9521-069DCE884657}"/>
              </a:ext>
            </a:extLst>
          </p:cNvPr>
          <p:cNvSpPr txBox="1"/>
          <p:nvPr/>
        </p:nvSpPr>
        <p:spPr>
          <a:xfrm>
            <a:off x="905107" y="4660163"/>
            <a:ext cx="777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Wingdings" pitchFamily="2" charset="2"/>
              <a:buChar char="v"/>
              <a:defRPr sz="4000">
                <a:solidFill>
                  <a:srgbClr val="F19E3A"/>
                </a:solidFill>
              </a:defRPr>
            </a:lvl1pPr>
          </a:lstStyle>
          <a:p>
            <a:r>
              <a:rPr lang="en-US"/>
              <a:t>  Xoá phần tử trong mảng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09050-A973-094A-9E88-9807EFA22AB0}"/>
              </a:ext>
            </a:extLst>
          </p:cNvPr>
          <p:cNvSpPr txBox="1"/>
          <p:nvPr/>
        </p:nvSpPr>
        <p:spPr>
          <a:xfrm>
            <a:off x="905107" y="2963488"/>
            <a:ext cx="777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Wingdings" pitchFamily="2" charset="2"/>
              <a:buChar char="v"/>
              <a:defRPr sz="4000">
                <a:solidFill>
                  <a:srgbClr val="F19E3A"/>
                </a:solidFill>
              </a:defRPr>
            </a:lvl1pPr>
          </a:lstStyle>
          <a:p>
            <a:r>
              <a:rPr lang="en-US"/>
              <a:t>  Thêm phần tử vào mảng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2B923-3FEA-CA4E-9F48-81F0657B8BC2}"/>
              </a:ext>
            </a:extLst>
          </p:cNvPr>
          <p:cNvSpPr/>
          <p:nvPr/>
        </p:nvSpPr>
        <p:spPr>
          <a:xfrm>
            <a:off x="2024126" y="2135862"/>
            <a:ext cx="646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>
                <a:solidFill>
                  <a:srgbClr val="F19E3A"/>
                </a:solidFill>
              </a:rPr>
              <a:t>1295. </a:t>
            </a:r>
            <a:r>
              <a:rPr lang="en-US" sz="2400" dirty="0">
                <a:solidFill>
                  <a:schemeClr val="bg1"/>
                </a:solidFill>
              </a:rPr>
              <a:t>Find Numbers with Even Number of Digits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79936-F441-1040-B28C-DA00ACADDF13}"/>
              </a:ext>
            </a:extLst>
          </p:cNvPr>
          <p:cNvSpPr/>
          <p:nvPr/>
        </p:nvSpPr>
        <p:spPr>
          <a:xfrm>
            <a:off x="2024126" y="3804020"/>
            <a:ext cx="3376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88. </a:t>
            </a:r>
            <a:r>
              <a:rPr lang="en-US" sz="2400">
                <a:solidFill>
                  <a:schemeClr val="bg1"/>
                </a:solidFill>
              </a:rPr>
              <a:t>Merge Sorted Array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D9226-6D7D-A449-BFB2-7FD4796F7F3C}"/>
              </a:ext>
            </a:extLst>
          </p:cNvPr>
          <p:cNvSpPr/>
          <p:nvPr/>
        </p:nvSpPr>
        <p:spPr>
          <a:xfrm>
            <a:off x="2024126" y="5411954"/>
            <a:ext cx="3046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27. </a:t>
            </a:r>
            <a:r>
              <a:rPr lang="en-US" sz="2400">
                <a:solidFill>
                  <a:schemeClr val="bg1"/>
                </a:solidFill>
              </a:rPr>
              <a:t>Remove Element</a:t>
            </a:r>
          </a:p>
        </p:txBody>
      </p:sp>
    </p:spTree>
    <p:extLst>
      <p:ext uri="{BB962C8B-B14F-4D97-AF65-F5344CB8AC3E}">
        <p14:creationId xmlns:p14="http://schemas.microsoft.com/office/powerpoint/2010/main" val="414447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6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5. </a:t>
            </a:r>
            <a:r>
              <a:rPr lang="en-US" b="1">
                <a:solidFill>
                  <a:srgbClr val="F19E3A"/>
                </a:solidFill>
              </a:rPr>
              <a:t>Kỹ thuật sử dụng 2 con trỏ</a:t>
            </a:r>
            <a:endParaRPr lang="en-US" b="1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CF141D-0081-384A-84CF-5455FBB1BD95}"/>
              </a:ext>
            </a:extLst>
          </p:cNvPr>
          <p:cNvGrpSpPr/>
          <p:nvPr/>
        </p:nvGrpSpPr>
        <p:grpSpPr>
          <a:xfrm>
            <a:off x="936103" y="3518924"/>
            <a:ext cx="7777976" cy="1302197"/>
            <a:chOff x="905107" y="1238863"/>
            <a:chExt cx="7777976" cy="13021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B4AC3C-6A06-634F-A8B1-358DEF24B1C4}"/>
                </a:ext>
              </a:extLst>
            </p:cNvPr>
            <p:cNvSpPr txBox="1"/>
            <p:nvPr/>
          </p:nvSpPr>
          <p:spPr>
            <a:xfrm>
              <a:off x="905107" y="1238863"/>
              <a:ext cx="7777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buFont typeface="Wingdings" pitchFamily="2" charset="2"/>
                <a:buChar char="v"/>
                <a:defRPr sz="4000">
                  <a:solidFill>
                    <a:srgbClr val="F19E3A"/>
                  </a:solidFill>
                </a:defRPr>
              </a:lvl1pPr>
            </a:lstStyle>
            <a:p>
              <a:r>
                <a:rPr lang="en-US"/>
                <a:t>  Thêm phần tử vào mảng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88F85-AFF4-1847-AD5A-131A988227E0}"/>
                </a:ext>
              </a:extLst>
            </p:cNvPr>
            <p:cNvSpPr/>
            <p:nvPr/>
          </p:nvSpPr>
          <p:spPr>
            <a:xfrm>
              <a:off x="2024126" y="2079395"/>
              <a:ext cx="33765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sz="2400">
                  <a:solidFill>
                    <a:srgbClr val="F19E3A"/>
                  </a:solidFill>
                </a:rPr>
                <a:t>88. </a:t>
              </a:r>
              <a:r>
                <a:rPr lang="en-US" sz="2400">
                  <a:solidFill>
                    <a:schemeClr val="bg1"/>
                  </a:solidFill>
                </a:rPr>
                <a:t>Merge Sorted Array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9D8D3-01ED-A84F-B0D0-74AC86987203}"/>
              </a:ext>
            </a:extLst>
          </p:cNvPr>
          <p:cNvGrpSpPr/>
          <p:nvPr/>
        </p:nvGrpSpPr>
        <p:grpSpPr>
          <a:xfrm>
            <a:off x="936103" y="1502671"/>
            <a:ext cx="7777976" cy="1382036"/>
            <a:chOff x="905107" y="3394452"/>
            <a:chExt cx="7777976" cy="1382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3DCE1D-D393-D240-A73D-B743A8CA5ECF}"/>
                </a:ext>
              </a:extLst>
            </p:cNvPr>
            <p:cNvSpPr txBox="1"/>
            <p:nvPr/>
          </p:nvSpPr>
          <p:spPr>
            <a:xfrm>
              <a:off x="905107" y="3394452"/>
              <a:ext cx="77779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buFont typeface="Wingdings" pitchFamily="2" charset="2"/>
                <a:buChar char="v"/>
                <a:defRPr sz="4000">
                  <a:solidFill>
                    <a:srgbClr val="F19E3A"/>
                  </a:solidFill>
                </a:defRPr>
              </a:lvl1pPr>
            </a:lstStyle>
            <a:p>
              <a:r>
                <a:rPr lang="en-US"/>
                <a:t>  Xoá phần tử trong mảng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8CF005-BB07-2E44-9950-47464D2AD0A1}"/>
                </a:ext>
              </a:extLst>
            </p:cNvPr>
            <p:cNvSpPr/>
            <p:nvPr/>
          </p:nvSpPr>
          <p:spPr>
            <a:xfrm>
              <a:off x="2024126" y="4314823"/>
              <a:ext cx="3046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sz="2400" dirty="0">
                  <a:solidFill>
                    <a:srgbClr val="F19E3A"/>
                  </a:solidFill>
                </a:rPr>
                <a:t>27. </a:t>
              </a:r>
              <a:r>
                <a:rPr lang="en-US" sz="2400" dirty="0">
                  <a:solidFill>
                    <a:schemeClr val="bg1"/>
                  </a:solidFill>
                </a:rPr>
                <a:t>Remove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8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6. </a:t>
            </a:r>
            <a:r>
              <a:rPr lang="en-US" b="1" dirty="0" err="1">
                <a:solidFill>
                  <a:srgbClr val="F19E3A"/>
                </a:solidFill>
              </a:rPr>
              <a:t>Kỹ</a:t>
            </a:r>
            <a:r>
              <a:rPr lang="en-US" b="1" dirty="0">
                <a:solidFill>
                  <a:srgbClr val="F19E3A"/>
                </a:solidFill>
              </a:rPr>
              <a:t> </a:t>
            </a:r>
            <a:r>
              <a:rPr lang="en-US" b="1" dirty="0" err="1">
                <a:solidFill>
                  <a:srgbClr val="F19E3A"/>
                </a:solidFill>
              </a:rPr>
              <a:t>thuật</a:t>
            </a:r>
            <a:r>
              <a:rPr lang="en-US" b="1" dirty="0">
                <a:solidFill>
                  <a:srgbClr val="F19E3A"/>
                </a:solidFill>
              </a:rPr>
              <a:t> </a:t>
            </a:r>
            <a:r>
              <a:rPr lang="en-US" b="1" dirty="0" err="1">
                <a:solidFill>
                  <a:srgbClr val="F19E3A"/>
                </a:solidFill>
              </a:rPr>
              <a:t>cộng</a:t>
            </a:r>
            <a:r>
              <a:rPr lang="en-US" b="1" dirty="0">
                <a:solidFill>
                  <a:srgbClr val="F19E3A"/>
                </a:solidFill>
              </a:rPr>
              <a:t> </a:t>
            </a:r>
            <a:r>
              <a:rPr lang="en-US" b="1" dirty="0" err="1">
                <a:solidFill>
                  <a:srgbClr val="F19E3A"/>
                </a:solidFill>
              </a:rPr>
              <a:t>dồn</a:t>
            </a:r>
            <a:endParaRPr lang="en-US" b="1" dirty="0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8CF005-BB07-2E44-9950-47464D2AD0A1}"/>
              </a:ext>
            </a:extLst>
          </p:cNvPr>
          <p:cNvSpPr/>
          <p:nvPr/>
        </p:nvSpPr>
        <p:spPr>
          <a:xfrm>
            <a:off x="960483" y="1175644"/>
            <a:ext cx="314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1480. Running Sum of 1d Array</a:t>
            </a:r>
          </a:p>
        </p:txBody>
      </p:sp>
    </p:spTree>
    <p:extLst>
      <p:ext uri="{BB962C8B-B14F-4D97-AF65-F5344CB8AC3E}">
        <p14:creationId xmlns:p14="http://schemas.microsoft.com/office/powerpoint/2010/main" val="304882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887FAB-AF2D-0044-8B9A-888F9154BC52}"/>
              </a:ext>
            </a:extLst>
          </p:cNvPr>
          <p:cNvSpPr txBox="1"/>
          <p:nvPr/>
        </p:nvSpPr>
        <p:spPr>
          <a:xfrm>
            <a:off x="87549" y="6470412"/>
            <a:ext cx="2208180" cy="276999"/>
          </a:xfrm>
          <a:custGeom>
            <a:avLst/>
            <a:gdLst>
              <a:gd name="connsiteX0" fmla="*/ 0 w 2208180"/>
              <a:gd name="connsiteY0" fmla="*/ 0 h 276999"/>
              <a:gd name="connsiteX1" fmla="*/ 507881 w 2208180"/>
              <a:gd name="connsiteY1" fmla="*/ 0 h 276999"/>
              <a:gd name="connsiteX2" fmla="*/ 1037845 w 2208180"/>
              <a:gd name="connsiteY2" fmla="*/ 0 h 276999"/>
              <a:gd name="connsiteX3" fmla="*/ 1545726 w 2208180"/>
              <a:gd name="connsiteY3" fmla="*/ 0 h 276999"/>
              <a:gd name="connsiteX4" fmla="*/ 2208180 w 2208180"/>
              <a:gd name="connsiteY4" fmla="*/ 0 h 276999"/>
              <a:gd name="connsiteX5" fmla="*/ 2208180 w 2208180"/>
              <a:gd name="connsiteY5" fmla="*/ 276999 h 276999"/>
              <a:gd name="connsiteX6" fmla="*/ 1722380 w 2208180"/>
              <a:gd name="connsiteY6" fmla="*/ 276999 h 276999"/>
              <a:gd name="connsiteX7" fmla="*/ 1236581 w 2208180"/>
              <a:gd name="connsiteY7" fmla="*/ 276999 h 276999"/>
              <a:gd name="connsiteX8" fmla="*/ 706618 w 2208180"/>
              <a:gd name="connsiteY8" fmla="*/ 276999 h 276999"/>
              <a:gd name="connsiteX9" fmla="*/ 0 w 2208180"/>
              <a:gd name="connsiteY9" fmla="*/ 276999 h 276999"/>
              <a:gd name="connsiteX10" fmla="*/ 0 w 2208180"/>
              <a:gd name="connsiteY10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180" h="276999" extrusionOk="0">
                <a:moveTo>
                  <a:pt x="0" y="0"/>
                </a:moveTo>
                <a:cubicBezTo>
                  <a:pt x="251250" y="-11320"/>
                  <a:pt x="402776" y="19889"/>
                  <a:pt x="507881" y="0"/>
                </a:cubicBezTo>
                <a:cubicBezTo>
                  <a:pt x="612986" y="-19889"/>
                  <a:pt x="791310" y="9703"/>
                  <a:pt x="1037845" y="0"/>
                </a:cubicBezTo>
                <a:cubicBezTo>
                  <a:pt x="1284380" y="-9703"/>
                  <a:pt x="1347130" y="16165"/>
                  <a:pt x="1545726" y="0"/>
                </a:cubicBezTo>
                <a:cubicBezTo>
                  <a:pt x="1744322" y="-16165"/>
                  <a:pt x="1965388" y="-21849"/>
                  <a:pt x="2208180" y="0"/>
                </a:cubicBezTo>
                <a:cubicBezTo>
                  <a:pt x="2222019" y="136182"/>
                  <a:pt x="2206465" y="177937"/>
                  <a:pt x="2208180" y="276999"/>
                </a:cubicBezTo>
                <a:cubicBezTo>
                  <a:pt x="2069341" y="291069"/>
                  <a:pt x="1956739" y="266074"/>
                  <a:pt x="1722380" y="276999"/>
                </a:cubicBezTo>
                <a:cubicBezTo>
                  <a:pt x="1488021" y="287924"/>
                  <a:pt x="1390932" y="257543"/>
                  <a:pt x="1236581" y="276999"/>
                </a:cubicBezTo>
                <a:cubicBezTo>
                  <a:pt x="1082230" y="296455"/>
                  <a:pt x="956856" y="283256"/>
                  <a:pt x="706618" y="276999"/>
                </a:cubicBezTo>
                <a:cubicBezTo>
                  <a:pt x="456380" y="270742"/>
                  <a:pt x="228411" y="289373"/>
                  <a:pt x="0" y="276999"/>
                </a:cubicBezTo>
                <a:cubicBezTo>
                  <a:pt x="587" y="149814"/>
                  <a:pt x="1636" y="83973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Comic Sans MS" panose="030F0902030302020204" pitchFamily="66" charset="0"/>
              </a:rPr>
              <a:t>Data Structure &amp;</a:t>
            </a:r>
            <a:r>
              <a:rPr lang="en-US" sz="1200" b="1">
                <a:latin typeface="Comic Sans MS" panose="030F0902030302020204" pitchFamily="66" charset="0"/>
              </a:rPr>
              <a:t> </a:t>
            </a:r>
            <a:r>
              <a:rPr lang="en-US" sz="1200" b="1">
                <a:solidFill>
                  <a:srgbClr val="F09E3A"/>
                </a:solidFill>
                <a:latin typeface="Comic Sans MS" panose="030F0902030302020204" pitchFamily="66" charset="0"/>
              </a:rPr>
              <a:t>Algorithm</a:t>
            </a:r>
            <a:endParaRPr lang="en-US" sz="1200" b="1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DC4C3-DA3E-7042-ACD6-6E5D6453D331}"/>
              </a:ext>
            </a:extLst>
          </p:cNvPr>
          <p:cNvSpPr txBox="1"/>
          <p:nvPr/>
        </p:nvSpPr>
        <p:spPr>
          <a:xfrm>
            <a:off x="9983821" y="6470412"/>
            <a:ext cx="220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omic Sans MS" panose="030F0902030302020204" pitchFamily="66" charset="0"/>
              </a:rPr>
              <a:t>- The Brown Box -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036440-BB84-F446-B88F-094B2A36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7.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Các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bài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tập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thực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hành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|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Bài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tập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về</a:t>
            </a:r>
            <a:r>
              <a:rPr lang="en-US" b="1" dirty="0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 </a:t>
            </a:r>
            <a:r>
              <a:rPr lang="en-US" b="1" dirty="0" err="1">
                <a:solidFill>
                  <a:srgbClr val="F19E3A"/>
                </a:solidFill>
                <a:latin typeface="+mn-lt"/>
                <a:cs typeface="Futura Medium" panose="020B0602020204020303" pitchFamily="34" charset="-79"/>
              </a:rPr>
              <a:t>nhà</a:t>
            </a:r>
            <a:endParaRPr lang="en-US" b="1" dirty="0">
              <a:solidFill>
                <a:srgbClr val="F19E3A"/>
              </a:solidFill>
              <a:latin typeface="+mn-lt"/>
              <a:cs typeface="Futura Medium" panose="020B0602020204020303" pitchFamily="34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F6FB7-DCAB-8F4C-B7FA-D1FD10D604E3}"/>
              </a:ext>
            </a:extLst>
          </p:cNvPr>
          <p:cNvSpPr/>
          <p:nvPr/>
        </p:nvSpPr>
        <p:spPr>
          <a:xfrm>
            <a:off x="492540" y="1497067"/>
            <a:ext cx="3920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485. </a:t>
            </a:r>
            <a:r>
              <a:rPr lang="en-US" sz="2400">
                <a:solidFill>
                  <a:schemeClr val="bg1"/>
                </a:solidFill>
              </a:rPr>
              <a:t>Max Consecutive Ones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05009-7336-EE48-AAD3-4E8EAC7852DC}"/>
              </a:ext>
            </a:extLst>
          </p:cNvPr>
          <p:cNvSpPr/>
          <p:nvPr/>
        </p:nvSpPr>
        <p:spPr>
          <a:xfrm>
            <a:off x="492540" y="2313096"/>
            <a:ext cx="3167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1089. </a:t>
            </a:r>
            <a:r>
              <a:rPr lang="en-US" sz="2400">
                <a:solidFill>
                  <a:schemeClr val="bg1"/>
                </a:solidFill>
              </a:rPr>
              <a:t>Duplicate Zeros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AAAC1-23F2-E04D-B718-E756120C6887}"/>
              </a:ext>
            </a:extLst>
          </p:cNvPr>
          <p:cNvSpPr/>
          <p:nvPr/>
        </p:nvSpPr>
        <p:spPr>
          <a:xfrm>
            <a:off x="492540" y="3129125"/>
            <a:ext cx="270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>
                <a:solidFill>
                  <a:srgbClr val="F19E3A"/>
                </a:solidFill>
              </a:rPr>
              <a:t>283. </a:t>
            </a:r>
            <a:r>
              <a:rPr lang="en-US" sz="2400">
                <a:solidFill>
                  <a:schemeClr val="bg1"/>
                </a:solidFill>
              </a:rPr>
              <a:t>Move Zeroes</a:t>
            </a:r>
          </a:p>
        </p:txBody>
      </p:sp>
    </p:spTree>
    <p:extLst>
      <p:ext uri="{BB962C8B-B14F-4D97-AF65-F5344CB8AC3E}">
        <p14:creationId xmlns:p14="http://schemas.microsoft.com/office/powerpoint/2010/main" val="4922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314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Consolas</vt:lpstr>
      <vt:lpstr>Wingdings</vt:lpstr>
      <vt:lpstr>Office Theme</vt:lpstr>
      <vt:lpstr>PowerPoint Presentation</vt:lpstr>
      <vt:lpstr>1. Định nghĩa</vt:lpstr>
      <vt:lpstr>2. Phân loại</vt:lpstr>
      <vt:lpstr>3. Khai báo</vt:lpstr>
      <vt:lpstr>4. Các thao tác với mảng</vt:lpstr>
      <vt:lpstr>5. Kỹ thuật sử dụng 2 con trỏ</vt:lpstr>
      <vt:lpstr>6. Kỹ thuật cộng dồn</vt:lpstr>
      <vt:lpstr>7. Các bài tập thực hành | Bài tập về nhà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Cong Hoang</cp:lastModifiedBy>
  <cp:revision>193</cp:revision>
  <dcterms:created xsi:type="dcterms:W3CDTF">2020-05-21T15:45:26Z</dcterms:created>
  <dcterms:modified xsi:type="dcterms:W3CDTF">2022-03-31T08:36:24Z</dcterms:modified>
</cp:coreProperties>
</file>