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68" r:id="rId12"/>
    <p:sldId id="278" r:id="rId13"/>
    <p:sldId id="266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63A74-9739-4CB7-A290-11C03D8882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1C6F14-B51B-4796-B3E7-80C0D4D11B37}">
      <dgm:prSet/>
      <dgm:spPr/>
      <dgm:t>
        <a:bodyPr/>
        <a:lstStyle/>
        <a:p>
          <a:r>
            <a:rPr lang="en-US"/>
            <a:t>Khái niệm: </a:t>
          </a:r>
          <a:r>
            <a:rPr lang="vi-VN"/>
            <a:t>Khi một cột được gắn ràng buộc FOREIGN KEY thì giá trị của cột đó sẽ kết nối đến một PRIMARY KEY trong bảng khác</a:t>
          </a:r>
          <a:endParaRPr lang="en-US"/>
        </a:p>
      </dgm:t>
    </dgm:pt>
    <dgm:pt modelId="{66F7615C-DB94-44F0-8055-D26C2292D5C4}" type="parTrans" cxnId="{FFFF46EB-421F-4892-82EF-671CA70E6588}">
      <dgm:prSet/>
      <dgm:spPr/>
      <dgm:t>
        <a:bodyPr/>
        <a:lstStyle/>
        <a:p>
          <a:endParaRPr lang="en-US"/>
        </a:p>
      </dgm:t>
    </dgm:pt>
    <dgm:pt modelId="{5D12F4CB-2E59-4BBA-B8C2-80BAEF924622}" type="sibTrans" cxnId="{FFFF46EB-421F-4892-82EF-671CA70E6588}">
      <dgm:prSet/>
      <dgm:spPr/>
      <dgm:t>
        <a:bodyPr/>
        <a:lstStyle/>
        <a:p>
          <a:endParaRPr lang="en-US"/>
        </a:p>
      </dgm:t>
    </dgm:pt>
    <dgm:pt modelId="{C23E03FF-D4F7-4E44-A698-DF24551AC2B9}">
      <dgm:prSet/>
      <dgm:spPr/>
      <dgm:t>
        <a:bodyPr/>
        <a:lstStyle/>
        <a:p>
          <a:r>
            <a:rPr lang="en-US"/>
            <a:t>Mục đích: Tạo mối liên hệ giữa các bảng với nhau</a:t>
          </a:r>
        </a:p>
      </dgm:t>
    </dgm:pt>
    <dgm:pt modelId="{D993CC52-2A5C-40F7-91E5-35D4CC6C154C}" type="parTrans" cxnId="{833738DC-0432-49F4-B0BD-D720C186E38B}">
      <dgm:prSet/>
      <dgm:spPr/>
      <dgm:t>
        <a:bodyPr/>
        <a:lstStyle/>
        <a:p>
          <a:endParaRPr lang="en-US"/>
        </a:p>
      </dgm:t>
    </dgm:pt>
    <dgm:pt modelId="{955D22C1-6B0E-4187-AABC-80EEE7DD0993}" type="sibTrans" cxnId="{833738DC-0432-49F4-B0BD-D720C186E38B}">
      <dgm:prSet/>
      <dgm:spPr/>
      <dgm:t>
        <a:bodyPr/>
        <a:lstStyle/>
        <a:p>
          <a:endParaRPr lang="en-US"/>
        </a:p>
      </dgm:t>
    </dgm:pt>
    <dgm:pt modelId="{DD737561-9F11-488B-BB73-350907DCD9E9}">
      <dgm:prSet/>
      <dgm:spPr/>
      <dgm:t>
        <a:bodyPr/>
        <a:lstStyle/>
        <a:p>
          <a:r>
            <a:rPr lang="en-US"/>
            <a:t>Cách tạo foreign key:</a:t>
          </a:r>
        </a:p>
      </dgm:t>
    </dgm:pt>
    <dgm:pt modelId="{C2B29579-BA3E-4614-AAB1-C421B655266A}" type="parTrans" cxnId="{142CF424-5832-4733-AE99-142E6F1D090A}">
      <dgm:prSet/>
      <dgm:spPr/>
      <dgm:t>
        <a:bodyPr/>
        <a:lstStyle/>
        <a:p>
          <a:endParaRPr lang="en-US"/>
        </a:p>
      </dgm:t>
    </dgm:pt>
    <dgm:pt modelId="{7908E947-770D-4A99-8DEE-8BE2EA069E9C}" type="sibTrans" cxnId="{142CF424-5832-4733-AE99-142E6F1D090A}">
      <dgm:prSet/>
      <dgm:spPr/>
      <dgm:t>
        <a:bodyPr/>
        <a:lstStyle/>
        <a:p>
          <a:endParaRPr lang="en-US"/>
        </a:p>
      </dgm:t>
    </dgm:pt>
    <dgm:pt modelId="{2E981759-4DB7-4596-802D-802C443C613D}" type="pres">
      <dgm:prSet presAssocID="{48863A74-9739-4CB7-A290-11C03D88828C}" presName="linear" presStyleCnt="0">
        <dgm:presLayoutVars>
          <dgm:animLvl val="lvl"/>
          <dgm:resizeHandles val="exact"/>
        </dgm:presLayoutVars>
      </dgm:prSet>
      <dgm:spPr/>
    </dgm:pt>
    <dgm:pt modelId="{E6DF8390-1EC8-45C2-A925-AA0CD11D40C0}" type="pres">
      <dgm:prSet presAssocID="{7A1C6F14-B51B-4796-B3E7-80C0D4D11B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A1A847-C39A-4A7F-B2F1-949E0BA81B5F}" type="pres">
      <dgm:prSet presAssocID="{5D12F4CB-2E59-4BBA-B8C2-80BAEF924622}" presName="spacer" presStyleCnt="0"/>
      <dgm:spPr/>
    </dgm:pt>
    <dgm:pt modelId="{B0CAF6BE-5CA7-4DEC-AA2E-52B4423C0447}" type="pres">
      <dgm:prSet presAssocID="{C23E03FF-D4F7-4E44-A698-DF24551AC2B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603136-6902-4676-AB7D-3ACE03490961}" type="pres">
      <dgm:prSet presAssocID="{955D22C1-6B0E-4187-AABC-80EEE7DD0993}" presName="spacer" presStyleCnt="0"/>
      <dgm:spPr/>
    </dgm:pt>
    <dgm:pt modelId="{5DD66DBA-4C41-47F5-BA2D-DAEED38D97AC}" type="pres">
      <dgm:prSet presAssocID="{DD737561-9F11-488B-BB73-350907DCD9E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42CF424-5832-4733-AE99-142E6F1D090A}" srcId="{48863A74-9739-4CB7-A290-11C03D88828C}" destId="{DD737561-9F11-488B-BB73-350907DCD9E9}" srcOrd="2" destOrd="0" parTransId="{C2B29579-BA3E-4614-AAB1-C421B655266A}" sibTransId="{7908E947-770D-4A99-8DEE-8BE2EA069E9C}"/>
    <dgm:cxn modelId="{A0536A49-44DE-4424-86C0-CB06784E476E}" type="presOf" srcId="{7A1C6F14-B51B-4796-B3E7-80C0D4D11B37}" destId="{E6DF8390-1EC8-45C2-A925-AA0CD11D40C0}" srcOrd="0" destOrd="0" presId="urn:microsoft.com/office/officeart/2005/8/layout/vList2"/>
    <dgm:cxn modelId="{56F93D5A-2D8E-4AC3-B89C-8B9D906C7F3E}" type="presOf" srcId="{DD737561-9F11-488B-BB73-350907DCD9E9}" destId="{5DD66DBA-4C41-47F5-BA2D-DAEED38D97AC}" srcOrd="0" destOrd="0" presId="urn:microsoft.com/office/officeart/2005/8/layout/vList2"/>
    <dgm:cxn modelId="{833738DC-0432-49F4-B0BD-D720C186E38B}" srcId="{48863A74-9739-4CB7-A290-11C03D88828C}" destId="{C23E03FF-D4F7-4E44-A698-DF24551AC2B9}" srcOrd="1" destOrd="0" parTransId="{D993CC52-2A5C-40F7-91E5-35D4CC6C154C}" sibTransId="{955D22C1-6B0E-4187-AABC-80EEE7DD0993}"/>
    <dgm:cxn modelId="{D5D63BE3-CA02-4129-8D85-6AC81563E3C3}" type="presOf" srcId="{48863A74-9739-4CB7-A290-11C03D88828C}" destId="{2E981759-4DB7-4596-802D-802C443C613D}" srcOrd="0" destOrd="0" presId="urn:microsoft.com/office/officeart/2005/8/layout/vList2"/>
    <dgm:cxn modelId="{FFFF46EB-421F-4892-82EF-671CA70E6588}" srcId="{48863A74-9739-4CB7-A290-11C03D88828C}" destId="{7A1C6F14-B51B-4796-B3E7-80C0D4D11B37}" srcOrd="0" destOrd="0" parTransId="{66F7615C-DB94-44F0-8055-D26C2292D5C4}" sibTransId="{5D12F4CB-2E59-4BBA-B8C2-80BAEF924622}"/>
    <dgm:cxn modelId="{DA2AECF2-5621-4FB4-8AF1-FA04F9F0116F}" type="presOf" srcId="{C23E03FF-D4F7-4E44-A698-DF24551AC2B9}" destId="{B0CAF6BE-5CA7-4DEC-AA2E-52B4423C0447}" srcOrd="0" destOrd="0" presId="urn:microsoft.com/office/officeart/2005/8/layout/vList2"/>
    <dgm:cxn modelId="{DF4DB3BC-4349-4F40-A861-B0573B2FD71F}" type="presParOf" srcId="{2E981759-4DB7-4596-802D-802C443C613D}" destId="{E6DF8390-1EC8-45C2-A925-AA0CD11D40C0}" srcOrd="0" destOrd="0" presId="urn:microsoft.com/office/officeart/2005/8/layout/vList2"/>
    <dgm:cxn modelId="{C9AA1718-8875-4618-A28F-9237C0E311B6}" type="presParOf" srcId="{2E981759-4DB7-4596-802D-802C443C613D}" destId="{73A1A847-C39A-4A7F-B2F1-949E0BA81B5F}" srcOrd="1" destOrd="0" presId="urn:microsoft.com/office/officeart/2005/8/layout/vList2"/>
    <dgm:cxn modelId="{894924F6-A40E-481C-B855-DE10FB1C4489}" type="presParOf" srcId="{2E981759-4DB7-4596-802D-802C443C613D}" destId="{B0CAF6BE-5CA7-4DEC-AA2E-52B4423C0447}" srcOrd="2" destOrd="0" presId="urn:microsoft.com/office/officeart/2005/8/layout/vList2"/>
    <dgm:cxn modelId="{DA65C454-1EAD-42E9-B672-CA2D49339A90}" type="presParOf" srcId="{2E981759-4DB7-4596-802D-802C443C613D}" destId="{81603136-6902-4676-AB7D-3ACE03490961}" srcOrd="3" destOrd="0" presId="urn:microsoft.com/office/officeart/2005/8/layout/vList2"/>
    <dgm:cxn modelId="{5F800F27-D3EF-48CB-A83C-84625ABED09F}" type="presParOf" srcId="{2E981759-4DB7-4596-802D-802C443C613D}" destId="{5DD66DBA-4C41-47F5-BA2D-DAEED38D97A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F8390-1EC8-45C2-A925-AA0CD11D40C0}">
      <dsp:nvSpPr>
        <dsp:cNvPr id="0" name=""/>
        <dsp:cNvSpPr/>
      </dsp:nvSpPr>
      <dsp:spPr>
        <a:xfrm>
          <a:off x="0" y="486819"/>
          <a:ext cx="10515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Khái niệm: </a:t>
          </a:r>
          <a:r>
            <a:rPr lang="vi-VN" sz="2700" kern="1200"/>
            <a:t>Khi một cột được gắn ràng buộc FOREIGN KEY thì giá trị của cột đó sẽ kết nối đến một PRIMARY KEY trong bảng khác</a:t>
          </a:r>
          <a:endParaRPr lang="en-US" sz="2700" kern="1200"/>
        </a:p>
      </dsp:txBody>
      <dsp:txXfrm>
        <a:off x="52431" y="539250"/>
        <a:ext cx="10410738" cy="969198"/>
      </dsp:txXfrm>
    </dsp:sp>
    <dsp:sp modelId="{B0CAF6BE-5CA7-4DEC-AA2E-52B4423C0447}">
      <dsp:nvSpPr>
        <dsp:cNvPr id="0" name=""/>
        <dsp:cNvSpPr/>
      </dsp:nvSpPr>
      <dsp:spPr>
        <a:xfrm>
          <a:off x="0" y="1638639"/>
          <a:ext cx="10515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Mục đích: Tạo mối liên hệ giữa các bảng với nhau</a:t>
          </a:r>
        </a:p>
      </dsp:txBody>
      <dsp:txXfrm>
        <a:off x="52431" y="1691070"/>
        <a:ext cx="10410738" cy="969198"/>
      </dsp:txXfrm>
    </dsp:sp>
    <dsp:sp modelId="{5DD66DBA-4C41-47F5-BA2D-DAEED38D97AC}">
      <dsp:nvSpPr>
        <dsp:cNvPr id="0" name=""/>
        <dsp:cNvSpPr/>
      </dsp:nvSpPr>
      <dsp:spPr>
        <a:xfrm>
          <a:off x="0" y="2790459"/>
          <a:ext cx="10515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Cách tạo foreign key:</a:t>
          </a:r>
        </a:p>
      </dsp:txBody>
      <dsp:txXfrm>
        <a:off x="52431" y="2842890"/>
        <a:ext cx="10410738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7ABD-CD17-3B55-3344-9D590B387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EF2CB-9AFC-87E9-331E-EE9C51DC7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872B9-7C7F-CE8C-0857-D490FCDE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1CCF3-C8E1-18A2-9A13-0DF4AAEA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E3F5E-D0A0-C440-8976-0B2CCC8F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1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5526-3F6F-FBF9-64AA-037A1F53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5848B-69C7-3B38-399F-3D38EE9B6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AE0F-53C9-8937-7451-F978AD39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55006-1494-84B4-6BC0-603DA1DC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24A3F-1A7B-C6A1-00AF-F2B58B7F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4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5B09E-7D57-0499-1DF2-1CA598371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83863-E02E-3738-1375-692A40596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D9778-6BCB-F593-55E8-62350AC5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9BE58-0708-6D7F-206D-2E8A999A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8C0B5-D0B3-65E7-D5C4-85DC9365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4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6A56-65CD-3EC5-7F80-7C43587A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A8E0-65DD-9D5E-BE91-83A43583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B13CB-AFFC-2971-3895-3E4332FD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A4F91-D9C1-0E36-1E29-BFB484B9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C8420-6772-E1DA-72C3-2664A565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DCB4-03A0-380B-1FDD-2BB8C98E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389B4-DE21-0B3C-8E2C-D330AEF4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B9BD-31DC-6DC5-3906-7E79FC4B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2C11-EFF2-7D0E-3950-F3677E02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BB96-797F-B631-B128-87387A93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0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CBEB-6958-8FB4-D43D-4090F599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DBC7-2B2B-0AC8-831C-1552B1C06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C6E06-93C1-8F94-A6CF-20EF953D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C7054-D5CE-A9DD-C785-9F87F0B9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AC4E1-AC67-07BF-1279-E2618E26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BCBDE-25D2-1082-F094-ECE8E36A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2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68F6-2F5F-6350-DD29-D8EE98DD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02ABE-CF56-A1E4-ABB1-E20D70C5E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F7D1A-A915-3D25-9475-0B8C3B988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A261F-543C-0371-345C-6950AD95F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ABF65-B67E-189D-B4F5-6D5028C47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F3B39D-5B35-3BDB-3B37-C1A4AEAD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B6B47-280F-482A-587A-694D3459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552F7-80E3-8E5E-B284-086979F3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1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AEF6-AA37-5AC0-F1E5-95466904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95F48-5779-047C-C0EF-5FC6577A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CDD8A-DA18-CC3D-976C-BAB91347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E9B5E-8E13-EA9F-DDB6-BDF02AAF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2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64B27-C2C6-ED23-FD10-27DABB60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8A69A-3033-DB69-472D-96BC07F1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3B002-D6FE-559D-9580-7B97D46C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3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D461-4C8F-B9A0-4764-C2FF66E6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504F-F2CF-0B35-C6D7-0A1E0F74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286AB-FD83-8A5C-3CF5-04D2C36E0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F12EB-C0A2-A541-10A6-EA57FEB0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7EEA0-1A79-42C5-D73A-8450F8BA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C6D8D-D0EB-0E7A-1531-65750CF1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1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F8AF-00CB-B802-CC56-8A5D032D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FCB0D-A7C1-691E-A9FB-CFB9EA0F4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1F6F3-21DD-8B65-8B97-B441E4ED1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DE971-5C8F-4017-9331-EE649A25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D0CFA-54CA-28B8-9FEA-10E6F5419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736B-EBF4-7BCE-91EA-6A36BD24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95518-964E-DF7B-7024-32D3EB8F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8AB46-DAAC-5A3B-7802-F2B5B2906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93F8-2B44-6724-D1E0-07C6C42C0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CBEB-2A10-49CA-B3A0-2A83179C59DC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ACB59-BEDD-8DC1-0373-B85327D7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527A9-DD65-20FC-47CD-C34B7A2E6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766DB-52B4-4B2D-98A9-07C60F98D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4D4532-4190-B41A-CE03-F10B09097CD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KT-15p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97E2D6-B5A7-F455-F60F-39175C4E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dirty="0">
                <a:latin typeface="+mj-lt"/>
              </a:rPr>
              <a:t>Bảng NCC (Nhà cung cấp): MaNCC (Mã nhà cung cấp), TenNCC (Tên nhà cung cấp), Diachi (Địa chỉ), SDT (Số điện thoại). </a:t>
            </a:r>
            <a:endParaRPr lang="en-US" sz="2400" dirty="0">
              <a:latin typeface="+mj-lt"/>
            </a:endParaRPr>
          </a:p>
          <a:p>
            <a:r>
              <a:rPr lang="vi-VN" sz="2400" dirty="0">
                <a:latin typeface="+mj-lt"/>
              </a:rPr>
              <a:t>Bảng NHANVIEN (Nhân viên): MaNV (Mã nhân viên), TenNV (Tên nhân viên), Chucvu (Chức vụ)</a:t>
            </a:r>
            <a:r>
              <a:rPr lang="en-US" sz="2400" dirty="0">
                <a:latin typeface="+mj-lt"/>
              </a:rPr>
              <a:t>, Score( </a:t>
            </a:r>
            <a:r>
              <a:rPr lang="en-US" sz="2400" dirty="0" err="1">
                <a:latin typeface="+mj-lt"/>
              </a:rPr>
              <a:t>Điểm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chuyên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cần</a:t>
            </a:r>
            <a:r>
              <a:rPr lang="en-US" sz="2400" dirty="0">
                <a:latin typeface="+mj-lt"/>
              </a:rPr>
              <a:t>), Salary</a:t>
            </a:r>
          </a:p>
          <a:p>
            <a:r>
              <a:rPr lang="vi-VN" sz="2400" dirty="0">
                <a:latin typeface="+mj-lt"/>
              </a:rPr>
              <a:t> Bảng THUOC (Thuốc): Mathuoc (Mã thuốc), Tenthuoc (Tên thuốc), DVtinh (Đơn vị tính), Soluong (Số lượng). </a:t>
            </a:r>
            <a:endParaRPr lang="en-US" sz="2400" dirty="0">
              <a:latin typeface="+mj-lt"/>
            </a:endParaRPr>
          </a:p>
          <a:p>
            <a:r>
              <a:rPr lang="vi-VN" sz="2400" dirty="0">
                <a:latin typeface="+mj-lt"/>
              </a:rPr>
              <a:t>Bảng HDNHAP (Hóa đơn nhập): MaHDN (Mã hóa đơn nhập), MaNCC (Mã nhà cung cấp), MaNV (Mã nhân viên), Ngaynhap (Ngày nhập) - mặc định là ngày hiện hành của hệ thống. </a:t>
            </a:r>
            <a:endParaRPr lang="en-US" sz="2400" dirty="0">
              <a:latin typeface="+mj-lt"/>
            </a:endParaRPr>
          </a:p>
          <a:p>
            <a:r>
              <a:rPr lang="vi-VN" sz="2400" dirty="0">
                <a:latin typeface="+mj-lt"/>
              </a:rPr>
              <a:t>Bảng CTHDNHAP (Chi tiết hóa đơn nhập): MaHDN (Mã hóa đơn nhập), Mathuoc (Mã thuốc), SLnhap (Số lượng nhập), DGnhap (Đơn giá nhập). 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457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AE61-3749-052B-F589-8A2670F8FB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- LOL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8CC3-08CE-F930-8769-7A7AFD70848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sz="2000" dirty="0" err="1"/>
              <a:t>Tạo</a:t>
            </a:r>
            <a:r>
              <a:rPr lang="en-US" sz="2000" dirty="0"/>
              <a:t> CSDL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(Skin) </a:t>
            </a:r>
            <a:r>
              <a:rPr lang="en-US" sz="2000" dirty="0" err="1"/>
              <a:t>trong</a:t>
            </a:r>
            <a:r>
              <a:rPr lang="en-US" sz="2000" dirty="0"/>
              <a:t> game LOL</a:t>
            </a:r>
          </a:p>
          <a:p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(Skin): id, name, price, limited(</a:t>
            </a:r>
            <a:r>
              <a:rPr lang="en-US" sz="2000" dirty="0" err="1"/>
              <a:t>boolean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tướng</a:t>
            </a:r>
            <a:r>
              <a:rPr lang="en-US" sz="2000" dirty="0"/>
              <a:t> (figure): id, name, </a:t>
            </a:r>
            <a:r>
              <a:rPr lang="en-US" sz="2000" dirty="0" err="1"/>
              <a:t>combo_skill</a:t>
            </a:r>
            <a:endParaRPr lang="en-US" sz="2000" dirty="0"/>
          </a:p>
          <a:p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(Type): id, name, color</a:t>
            </a:r>
          </a:p>
          <a:p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(</a:t>
            </a:r>
            <a:r>
              <a:rPr lang="en-US" sz="2000" dirty="0" err="1"/>
              <a:t>costume_line</a:t>
            </a:r>
            <a:r>
              <a:rPr lang="en-US" sz="2000" dirty="0"/>
              <a:t>): id, name, </a:t>
            </a:r>
            <a:r>
              <a:rPr lang="en-US" sz="2000" dirty="0" err="1"/>
              <a:t>create_at</a:t>
            </a:r>
            <a:r>
              <a:rPr lang="en-US" sz="2000" dirty="0"/>
              <a:t>(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), </a:t>
            </a:r>
            <a:r>
              <a:rPr lang="en-US" sz="2000" dirty="0" err="1"/>
              <a:t>day_buy</a:t>
            </a:r>
            <a:r>
              <a:rPr lang="en-US" sz="2000" dirty="0"/>
              <a:t>(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bán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NOTE: </a:t>
            </a:r>
          </a:p>
          <a:p>
            <a:pPr marL="0" indent="0">
              <a:buNone/>
            </a:pPr>
            <a:r>
              <a:rPr lang="en-US" sz="2000" dirty="0"/>
              <a:t>+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tướng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hữu</a:t>
            </a:r>
            <a:r>
              <a:rPr lang="en-US" sz="2000" dirty="0"/>
              <a:t> 1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tướng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+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(name: </a:t>
            </a:r>
            <a:r>
              <a:rPr lang="en-US" sz="2000" dirty="0" err="1"/>
              <a:t>huyền</a:t>
            </a:r>
            <a:r>
              <a:rPr lang="en-US" sz="2000" dirty="0"/>
              <a:t> </a:t>
            </a:r>
            <a:r>
              <a:rPr lang="en-US" sz="2000" dirty="0" err="1"/>
              <a:t>thoại</a:t>
            </a:r>
            <a:r>
              <a:rPr lang="en-US" sz="2000" dirty="0"/>
              <a:t> – color: red, name: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-  color: blue, name: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– color: Violet,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thượng</a:t>
            </a:r>
            <a:r>
              <a:rPr lang="en-US" sz="2000" dirty="0"/>
              <a:t> - Yellow…)</a:t>
            </a:r>
          </a:p>
          <a:p>
            <a:pPr marL="0" indent="0">
              <a:buNone/>
            </a:pPr>
            <a:r>
              <a:rPr lang="en-US" sz="2000" dirty="0"/>
              <a:t>+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1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nhưng</a:t>
            </a:r>
            <a:r>
              <a:rPr lang="en-US" sz="2000" dirty="0"/>
              <a:t> 1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bao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+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1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nhưng</a:t>
            </a:r>
            <a:r>
              <a:rPr lang="en-US" sz="2000" dirty="0"/>
              <a:t> 1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bao </a:t>
            </a:r>
            <a:r>
              <a:rPr lang="en-US" sz="2000" dirty="0" err="1"/>
              <a:t>gồm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408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768B-78EE-6179-5EF0-9F3B2EB04FB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1906-3575-14F4-57B7-D360C364C92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,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5 records( 5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insert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7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00B1-2ED9-9423-693D-3CECE940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7F51-5E92-F3BF-DEB2-66D35F509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LOL </a:t>
            </a:r>
            <a:r>
              <a:rPr lang="en-US" dirty="0" err="1"/>
              <a:t>vừa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skin limited</a:t>
            </a:r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tướng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tướng</a:t>
            </a:r>
            <a:r>
              <a:rPr lang="en-US" dirty="0"/>
              <a:t> </a:t>
            </a:r>
            <a:r>
              <a:rPr lang="en-US" dirty="0" err="1"/>
              <a:t>ấy</a:t>
            </a:r>
            <a:endParaRPr lang="en-US" dirty="0"/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cac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skin limited</a:t>
            </a:r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=]]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huyền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[290-&gt;360]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98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DACF-768A-6FD8-6BBB-DA0632869B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F93D-5B0A-E7C2-4DE5-961D73EF6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(Primary key – foreign key)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Join: Inner Join, Right Join, Left Join, Full outer join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79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8B82-F51C-8A06-D969-411603ED6DF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4F2-B8BA-800A-3895-6C1FE1A32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join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SELECT </a:t>
            </a:r>
            <a:r>
              <a:rPr lang="en-US" b="0" i="0" dirty="0" err="1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column_name</a:t>
            </a: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(s)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FROM table1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INNER JOIN table2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ON table1.column_name = table2.column_name;</a:t>
            </a:r>
          </a:p>
          <a:p>
            <a:r>
              <a:rPr lang="en-US" dirty="0"/>
              <a:t>NOTE: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‘Inner Join’ </a:t>
            </a:r>
            <a:r>
              <a:rPr lang="en-US" dirty="0" err="1"/>
              <a:t>bằng</a:t>
            </a:r>
            <a:r>
              <a:rPr lang="en-US" dirty="0"/>
              <a:t> ‘Join’,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4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DA7B-4350-4966-C944-65F5A8F1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Inner Join - LOL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92DFA0-5F81-ED3B-BFE4-D408F8FD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f.name, cl.name, </a:t>
            </a:r>
            <a:r>
              <a:rPr lang="en-US" dirty="0" err="1"/>
              <a:t>cl.create_at</a:t>
            </a:r>
            <a:r>
              <a:rPr lang="en-US" dirty="0"/>
              <a:t>, </a:t>
            </a:r>
            <a:r>
              <a:rPr lang="en-US" dirty="0" err="1"/>
              <a:t>cl.day_buy</a:t>
            </a:r>
            <a:r>
              <a:rPr lang="en-US" dirty="0"/>
              <a:t> FROM </a:t>
            </a:r>
            <a:r>
              <a:rPr lang="en-US" dirty="0" err="1"/>
              <a:t>fingure</a:t>
            </a:r>
            <a:r>
              <a:rPr lang="en-US" dirty="0"/>
              <a:t> f </a:t>
            </a:r>
          </a:p>
          <a:p>
            <a:r>
              <a:rPr lang="en-US" dirty="0"/>
              <a:t>JOIN </a:t>
            </a:r>
            <a:r>
              <a:rPr lang="en-US" dirty="0" err="1"/>
              <a:t>costume_line_fingure</a:t>
            </a:r>
            <a:r>
              <a:rPr lang="en-US" dirty="0"/>
              <a:t> </a:t>
            </a:r>
            <a:r>
              <a:rPr lang="en-US" dirty="0" err="1"/>
              <a:t>cf</a:t>
            </a:r>
            <a:r>
              <a:rPr lang="en-US" dirty="0"/>
              <a:t> on f.id= </a:t>
            </a:r>
            <a:r>
              <a:rPr lang="en-US" dirty="0" err="1"/>
              <a:t>cf.fingure_id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JOIN </a:t>
            </a:r>
            <a:r>
              <a:rPr lang="en-US" dirty="0" err="1"/>
              <a:t>costume_line</a:t>
            </a:r>
            <a:r>
              <a:rPr lang="en-US" dirty="0"/>
              <a:t> cl on cl.id = </a:t>
            </a:r>
            <a:r>
              <a:rPr lang="en-US" dirty="0" err="1"/>
              <a:t>cf.costume_line_id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07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E16E-D507-9CCC-834A-BD79D63EE09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C570-BDBD-C747-5A5F-EE369920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records(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 ở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i="1" dirty="0" err="1"/>
              <a:t>chấp</a:t>
            </a:r>
            <a:r>
              <a:rPr lang="en-US" b="1" i="1" dirty="0"/>
              <a:t> </a:t>
            </a:r>
            <a:r>
              <a:rPr lang="en-US" b="1" i="1" dirty="0" err="1"/>
              <a:t>nhận</a:t>
            </a:r>
            <a:r>
              <a:rPr lang="en-US" b="1" i="1" dirty="0"/>
              <a:t> </a:t>
            </a:r>
            <a:r>
              <a:rPr lang="en-US" b="1" i="1" dirty="0" err="1"/>
              <a:t>giá</a:t>
            </a:r>
            <a:r>
              <a:rPr lang="en-US" b="1" i="1" dirty="0"/>
              <a:t> </a:t>
            </a:r>
            <a:r>
              <a:rPr lang="en-US" b="1" i="1" dirty="0" err="1"/>
              <a:t>trị</a:t>
            </a:r>
            <a:r>
              <a:rPr lang="en-US" b="1" i="1" dirty="0"/>
              <a:t> null </a:t>
            </a:r>
            <a:r>
              <a:rPr lang="en-US" dirty="0" err="1"/>
              <a:t>khi</a:t>
            </a:r>
            <a:r>
              <a:rPr lang="en-US" dirty="0"/>
              <a:t> k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SELECT </a:t>
            </a:r>
            <a:r>
              <a:rPr lang="en-US" b="0" i="0" dirty="0" err="1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column_name</a:t>
            </a: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(s)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FROM table1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LEFT JOIN table2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ON table1.column_name = table2.column_name;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6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E16E-D507-9CCC-834A-BD79D63EE09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C570-BDBD-C747-5A5F-EE3699209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records(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) ở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i="1" dirty="0" err="1"/>
              <a:t>chấp</a:t>
            </a:r>
            <a:r>
              <a:rPr lang="en-US" b="1" i="1" dirty="0"/>
              <a:t> </a:t>
            </a:r>
            <a:r>
              <a:rPr lang="en-US" b="1" i="1" dirty="0" err="1"/>
              <a:t>nhận</a:t>
            </a:r>
            <a:r>
              <a:rPr lang="en-US" b="1" i="1" dirty="0"/>
              <a:t> </a:t>
            </a:r>
            <a:r>
              <a:rPr lang="en-US" b="1" i="1" dirty="0" err="1"/>
              <a:t>giá</a:t>
            </a:r>
            <a:r>
              <a:rPr lang="en-US" b="1" i="1" dirty="0"/>
              <a:t> </a:t>
            </a:r>
            <a:r>
              <a:rPr lang="en-US" b="1" i="1" dirty="0" err="1"/>
              <a:t>trị</a:t>
            </a:r>
            <a:r>
              <a:rPr lang="en-US" b="1" i="1" dirty="0"/>
              <a:t> null </a:t>
            </a:r>
            <a:r>
              <a:rPr lang="en-US" dirty="0" err="1"/>
              <a:t>khi</a:t>
            </a:r>
            <a:r>
              <a:rPr lang="en-US" dirty="0"/>
              <a:t> k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SELECT </a:t>
            </a:r>
            <a:r>
              <a:rPr lang="en-US" b="0" i="0" dirty="0" err="1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column_name</a:t>
            </a: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(s)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FROM table1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Right JOIN table2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ON table1.column_name = table2.column_name;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97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B3EA-A3A7-FFC3-50B5-1E03AC18224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Full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89F5-09BE-1040-E407-D098E1B39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k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=]]</a:t>
            </a:r>
          </a:p>
        </p:txBody>
      </p:sp>
    </p:spTree>
    <p:extLst>
      <p:ext uri="{BB962C8B-B14F-4D97-AF65-F5344CB8AC3E}">
        <p14:creationId xmlns:p14="http://schemas.microsoft.com/office/powerpoint/2010/main" val="3237605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67642-65D5-B8B5-CF8C-414405EA832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33DD-76E4-644C-4417-613EA6AE2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techmaster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DB:</a:t>
            </a:r>
          </a:p>
          <a:p>
            <a:r>
              <a:rPr lang="en-US" dirty="0" err="1"/>
              <a:t>Tên</a:t>
            </a:r>
            <a:r>
              <a:rPr lang="en-US" dirty="0"/>
              <a:t> DB: </a:t>
            </a:r>
            <a:r>
              <a:rPr lang="en-US" dirty="0" err="1"/>
              <a:t>TechmasterSystem</a:t>
            </a:r>
            <a:endParaRPr lang="en-US" dirty="0"/>
          </a:p>
          <a:p>
            <a:r>
              <a:rPr lang="en-US" dirty="0" err="1"/>
              <a:t>Bảng</a:t>
            </a:r>
            <a:r>
              <a:rPr lang="en-US" dirty="0"/>
              <a:t> Blog(id, title, description, </a:t>
            </a:r>
            <a:r>
              <a:rPr lang="en-US" dirty="0" err="1"/>
              <a:t>create_at</a:t>
            </a:r>
            <a:r>
              <a:rPr lang="en-US" dirty="0"/>
              <a:t>)</a:t>
            </a:r>
          </a:p>
          <a:p>
            <a:r>
              <a:rPr lang="en-US" dirty="0" err="1"/>
              <a:t>Bảng</a:t>
            </a:r>
            <a:r>
              <a:rPr lang="en-US" dirty="0"/>
              <a:t> user(id, name, phone, email)</a:t>
            </a:r>
          </a:p>
          <a:p>
            <a:r>
              <a:rPr lang="en-US" dirty="0"/>
              <a:t>Role(id, name)</a:t>
            </a:r>
          </a:p>
          <a:p>
            <a:r>
              <a:rPr lang="en-US" dirty="0"/>
              <a:t>Course(id, name, </a:t>
            </a:r>
            <a:r>
              <a:rPr lang="en-US" dirty="0" err="1"/>
              <a:t>time_line</a:t>
            </a:r>
            <a:r>
              <a:rPr lang="en-US" dirty="0"/>
              <a:t>, description, price, </a:t>
            </a:r>
            <a:r>
              <a:rPr lang="en-US" dirty="0" err="1"/>
              <a:t>type_course</a:t>
            </a:r>
            <a:r>
              <a:rPr lang="en-US" dirty="0"/>
              <a:t>, vote)</a:t>
            </a:r>
          </a:p>
          <a:p>
            <a:r>
              <a:rPr lang="en-US" dirty="0" err="1"/>
              <a:t>OpeningSchedule</a:t>
            </a:r>
            <a:r>
              <a:rPr lang="en-US" dirty="0"/>
              <a:t>(id, </a:t>
            </a:r>
            <a:r>
              <a:rPr lang="en-US" dirty="0" err="1"/>
              <a:t>start_date</a:t>
            </a:r>
            <a:r>
              <a:rPr lang="en-US" dirty="0"/>
              <a:t>, address, </a:t>
            </a:r>
            <a:r>
              <a:rPr lang="en-US" dirty="0" err="1"/>
              <a:t>study_day</a:t>
            </a:r>
            <a:r>
              <a:rPr lang="en-US" dirty="0"/>
              <a:t>, </a:t>
            </a:r>
            <a:r>
              <a:rPr lang="en-US" dirty="0" err="1"/>
              <a:t>study_time</a:t>
            </a:r>
            <a:r>
              <a:rPr lang="en-US" dirty="0"/>
              <a:t>)</a:t>
            </a:r>
          </a:p>
          <a:p>
            <a:r>
              <a:rPr lang="en-US" dirty="0" err="1"/>
              <a:t>TransactionHistory</a:t>
            </a:r>
            <a:r>
              <a:rPr lang="en-US" dirty="0"/>
              <a:t>(id, </a:t>
            </a:r>
            <a:r>
              <a:rPr lang="en-US" dirty="0" err="1"/>
              <a:t>registration_date</a:t>
            </a:r>
            <a:r>
              <a:rPr lang="en-US" dirty="0"/>
              <a:t>, status)</a:t>
            </a:r>
          </a:p>
          <a:p>
            <a:r>
              <a:rPr lang="en-US" dirty="0" err="1"/>
              <a:t>AccountBanking</a:t>
            </a:r>
            <a:r>
              <a:rPr lang="en-US" dirty="0"/>
              <a:t>(id, </a:t>
            </a:r>
            <a:r>
              <a:rPr lang="en-US" dirty="0" err="1"/>
              <a:t>name_bank</a:t>
            </a:r>
            <a:r>
              <a:rPr lang="en-US" dirty="0"/>
              <a:t>, </a:t>
            </a:r>
            <a:r>
              <a:rPr lang="en-US" dirty="0" err="1"/>
              <a:t>account_num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8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91D3-0AC1-7178-D3BF-801436DF90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BE736-0603-1FFB-2921-5E7D52CF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insert 5 records (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)</a:t>
            </a:r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update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&gt;=90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ở HN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&gt;=15tr</a:t>
            </a:r>
          </a:p>
          <a:p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hang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đắt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lương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tháng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update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‘ng’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00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4082-674B-EC22-11B2-46F4A15C6F9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ý: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B9A3-3337-F7C8-B814-B74F9F32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:</a:t>
            </a:r>
          </a:p>
          <a:p>
            <a:r>
              <a:rPr lang="en-US" dirty="0"/>
              <a:t>+ </a:t>
            </a:r>
            <a:r>
              <a:rPr lang="en-US" dirty="0" err="1"/>
              <a:t>Mỗi</a:t>
            </a:r>
            <a:r>
              <a:rPr lang="en-US" dirty="0"/>
              <a:t> user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role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role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user</a:t>
            </a:r>
          </a:p>
          <a:p>
            <a:r>
              <a:rPr lang="en-US" dirty="0"/>
              <a:t>+ </a:t>
            </a:r>
            <a:r>
              <a:rPr lang="en-US" dirty="0" err="1"/>
              <a:t>Mỗi</a:t>
            </a:r>
            <a:r>
              <a:rPr lang="en-US" dirty="0"/>
              <a:t> user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1 account banking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account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1 user</a:t>
            </a:r>
          </a:p>
          <a:p>
            <a:r>
              <a:rPr lang="en-US" dirty="0"/>
              <a:t>+ </a:t>
            </a:r>
            <a:r>
              <a:rPr lang="en-US" dirty="0" err="1"/>
              <a:t>Mỗi</a:t>
            </a:r>
            <a:r>
              <a:rPr lang="en-US" dirty="0"/>
              <a:t> user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user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(</a:t>
            </a:r>
            <a:r>
              <a:rPr lang="en-US" dirty="0" err="1"/>
              <a:t>OpenSchedule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“</a:t>
            </a:r>
            <a:r>
              <a:rPr lang="en-US" i="1" dirty="0" err="1"/>
              <a:t>những</a:t>
            </a:r>
            <a:r>
              <a:rPr lang="en-US" dirty="0"/>
              <a:t>”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“</a:t>
            </a:r>
            <a:r>
              <a:rPr lang="en-US" i="1" dirty="0" err="1"/>
              <a:t>các</a:t>
            </a:r>
            <a:r>
              <a:rPr lang="en-US" dirty="0"/>
              <a:t>”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(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3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924E-1CED-D87B-6346-D7EA6D4F52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779AC-A7DF-96F5-D88E-60F08AC4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chúng</a:t>
            </a:r>
            <a:endParaRPr lang="en-US" dirty="0"/>
          </a:p>
          <a:p>
            <a:r>
              <a:rPr lang="en-US" dirty="0"/>
              <a:t>Insert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5 records</a:t>
            </a:r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user (id, name, phone, email, role,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tin </a:t>
            </a:r>
            <a:r>
              <a:rPr lang="en-US" dirty="0" err="1"/>
              <a:t>ngân</a:t>
            </a:r>
            <a:r>
              <a:rPr lang="en-US" dirty="0"/>
              <a:t> hang)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online</a:t>
            </a:r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gd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(id),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(</a:t>
            </a:r>
            <a:r>
              <a:rPr lang="en-US" dirty="0" err="1"/>
              <a:t>name_student</a:t>
            </a:r>
            <a:r>
              <a:rPr lang="en-US" dirty="0"/>
              <a:t>),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(name course),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(</a:t>
            </a:r>
            <a:r>
              <a:rPr lang="en-US" dirty="0" err="1"/>
              <a:t>registration_date</a:t>
            </a:r>
            <a:r>
              <a:rPr lang="en-US" dirty="0"/>
              <a:t>),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(status)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9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5632-2669-8A2C-33B5-4A5309916B8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Summary Join</a:t>
            </a:r>
          </a:p>
        </p:txBody>
      </p:sp>
      <p:pic>
        <p:nvPicPr>
          <p:cNvPr id="2050" name="Picture 2" descr="SQL INNER JOIN">
            <a:extLst>
              <a:ext uri="{FF2B5EF4-FFF2-40B4-BE49-F238E27FC236}">
                <a16:creationId xmlns:a16="http://schemas.microsoft.com/office/drawing/2014/main" id="{82476DF8-F10B-101D-7119-84AB1BE4D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15" y="2079572"/>
            <a:ext cx="2990266" cy="216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SQL LEFT JOIN">
            <a:extLst>
              <a:ext uri="{FF2B5EF4-FFF2-40B4-BE49-F238E27FC236}">
                <a16:creationId xmlns:a16="http://schemas.microsoft.com/office/drawing/2014/main" id="{ED873C1A-AD7E-185E-0D60-62767B6B6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204" y="4487428"/>
            <a:ext cx="2870223" cy="208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QL RIGHT JOIN">
            <a:extLst>
              <a:ext uri="{FF2B5EF4-FFF2-40B4-BE49-F238E27FC236}">
                <a16:creationId xmlns:a16="http://schemas.microsoft.com/office/drawing/2014/main" id="{25259B6E-2899-1813-505F-EABDED87C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615" y="4487428"/>
            <a:ext cx="3102332" cy="224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SQL FULL OUTER JOIN">
            <a:extLst>
              <a:ext uri="{FF2B5EF4-FFF2-40B4-BE49-F238E27FC236}">
                <a16:creationId xmlns:a16="http://schemas.microsoft.com/office/drawing/2014/main" id="{14050CB2-CECD-5B31-B7EC-C6CBD7436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16" y="2166602"/>
            <a:ext cx="2870223" cy="208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67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0743C-D262-4BA1-B5F0-8AACB6E08F0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pic>
        <p:nvPicPr>
          <p:cNvPr id="1026" name="Picture 2" descr="Tìm hiểu các liên kết (relationship) giữa các bảng cách tạo các liên kết  trong MS Access">
            <a:extLst>
              <a:ext uri="{FF2B5EF4-FFF2-40B4-BE49-F238E27FC236}">
                <a16:creationId xmlns:a16="http://schemas.microsoft.com/office/drawing/2014/main" id="{5B3B9BBC-0626-648B-7064-2C92AC02DB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5624"/>
            <a:ext cx="10515600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73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ED38-DBDE-6FF2-4096-78F53160F92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Foreign Key –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20372AE-8960-3103-F78A-B327A4EEB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4393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041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F10D-2658-DAB1-96AF-36AE1029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88" y="4294884"/>
            <a:ext cx="5864354" cy="221722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2000" dirty="0"/>
              <a:t>CREATE TABLE Orders (</a:t>
            </a:r>
            <a:br>
              <a:rPr lang="en-US" sz="2000" dirty="0"/>
            </a:br>
            <a:r>
              <a:rPr lang="en-US" sz="2000" dirty="0" err="1"/>
              <a:t>OrderID</a:t>
            </a:r>
            <a:r>
              <a:rPr lang="en-US" sz="2000" dirty="0"/>
              <a:t> int NOT NULL,  </a:t>
            </a:r>
            <a:br>
              <a:rPr lang="en-US" sz="2000" dirty="0"/>
            </a:br>
            <a:r>
              <a:rPr lang="en-US" sz="2000" dirty="0" err="1"/>
              <a:t>OrderNumber</a:t>
            </a:r>
            <a:r>
              <a:rPr lang="en-US" sz="2000" dirty="0"/>
              <a:t> int NOT NULL,  </a:t>
            </a:r>
            <a:br>
              <a:rPr lang="en-US" sz="2000" dirty="0"/>
            </a:br>
            <a:r>
              <a:rPr lang="en-US" sz="2000" dirty="0" err="1"/>
              <a:t>PersonID</a:t>
            </a:r>
            <a:r>
              <a:rPr lang="en-US" sz="2000" dirty="0"/>
              <a:t> int,  </a:t>
            </a:r>
            <a:br>
              <a:rPr lang="en-US" sz="2000" dirty="0"/>
            </a:br>
            <a:r>
              <a:rPr lang="en-US" sz="2000" dirty="0"/>
              <a:t>PRIMARY KEY (</a:t>
            </a:r>
            <a:r>
              <a:rPr lang="en-US" sz="2000" dirty="0" err="1"/>
              <a:t>OrderID</a:t>
            </a:r>
            <a:r>
              <a:rPr lang="en-US" sz="2000" dirty="0"/>
              <a:t>),  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);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F323AC-538B-5EE0-7415-997857644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458044"/>
              </p:ext>
            </p:extLst>
          </p:nvPr>
        </p:nvGraphicFramePr>
        <p:xfrm>
          <a:off x="1065320" y="462885"/>
          <a:ext cx="6026624" cy="2356297"/>
        </p:xfrm>
        <a:graphic>
          <a:graphicData uri="http://schemas.openxmlformats.org/drawingml/2006/table">
            <a:tbl>
              <a:tblPr/>
              <a:tblGrid>
                <a:gridCol w="1336382">
                  <a:extLst>
                    <a:ext uri="{9D8B030D-6E8A-4147-A177-3AD203B41FA5}">
                      <a16:colId xmlns:a16="http://schemas.microsoft.com/office/drawing/2014/main" val="933868143"/>
                    </a:ext>
                  </a:extLst>
                </a:gridCol>
                <a:gridCol w="1563414">
                  <a:extLst>
                    <a:ext uri="{9D8B030D-6E8A-4147-A177-3AD203B41FA5}">
                      <a16:colId xmlns:a16="http://schemas.microsoft.com/office/drawing/2014/main" val="2155871768"/>
                    </a:ext>
                  </a:extLst>
                </a:gridCol>
                <a:gridCol w="1563414">
                  <a:extLst>
                    <a:ext uri="{9D8B030D-6E8A-4147-A177-3AD203B41FA5}">
                      <a16:colId xmlns:a16="http://schemas.microsoft.com/office/drawing/2014/main" val="881310212"/>
                    </a:ext>
                  </a:extLst>
                </a:gridCol>
                <a:gridCol w="1563414">
                  <a:extLst>
                    <a:ext uri="{9D8B030D-6E8A-4147-A177-3AD203B41FA5}">
                      <a16:colId xmlns:a16="http://schemas.microsoft.com/office/drawing/2014/main" val="1735398033"/>
                    </a:ext>
                  </a:extLst>
                </a:gridCol>
              </a:tblGrid>
              <a:tr h="116757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PersonID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LastName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FirstName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Age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649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Hansen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Ola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853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Svendson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Tove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932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Pettersen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Kari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291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3FA20F-25BC-0470-F5E1-E27781CC8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13332"/>
              </p:ext>
            </p:extLst>
          </p:nvPr>
        </p:nvGraphicFramePr>
        <p:xfrm>
          <a:off x="7433051" y="499053"/>
          <a:ext cx="3742948" cy="2217223"/>
        </p:xfrm>
        <a:graphic>
          <a:graphicData uri="http://schemas.openxmlformats.org/drawingml/2006/table">
            <a:tbl>
              <a:tblPr/>
              <a:tblGrid>
                <a:gridCol w="1246696">
                  <a:extLst>
                    <a:ext uri="{9D8B030D-6E8A-4147-A177-3AD203B41FA5}">
                      <a16:colId xmlns:a16="http://schemas.microsoft.com/office/drawing/2014/main" val="1287282222"/>
                    </a:ext>
                  </a:extLst>
                </a:gridCol>
                <a:gridCol w="1471016">
                  <a:extLst>
                    <a:ext uri="{9D8B030D-6E8A-4147-A177-3AD203B41FA5}">
                      <a16:colId xmlns:a16="http://schemas.microsoft.com/office/drawing/2014/main" val="1251743471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2737461567"/>
                    </a:ext>
                  </a:extLst>
                </a:gridCol>
              </a:tblGrid>
              <a:tr h="63226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OrderID</a:t>
                      </a:r>
                      <a:endParaRPr lang="en-US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OrderNumber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PersonID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730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77895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44678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239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22456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88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24562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276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4C9178-E594-0C5D-72C7-27AEE2CCDE6E}"/>
              </a:ext>
            </a:extLst>
          </p:cNvPr>
          <p:cNvSpPr txBox="1"/>
          <p:nvPr/>
        </p:nvSpPr>
        <p:spPr>
          <a:xfrm>
            <a:off x="3190870" y="3070765"/>
            <a:ext cx="137152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Table Person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E141B-00EB-3AB9-1C5D-7BAC44C72C89}"/>
              </a:ext>
            </a:extLst>
          </p:cNvPr>
          <p:cNvSpPr txBox="1"/>
          <p:nvPr/>
        </p:nvSpPr>
        <p:spPr>
          <a:xfrm>
            <a:off x="8664927" y="3058520"/>
            <a:ext cx="127919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Table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50386-F51E-8263-9835-75B7B0404D01}"/>
              </a:ext>
            </a:extLst>
          </p:cNvPr>
          <p:cNvSpPr txBox="1"/>
          <p:nvPr/>
        </p:nvSpPr>
        <p:spPr>
          <a:xfrm>
            <a:off x="7029800" y="4294884"/>
            <a:ext cx="4084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alter table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Orders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add constraint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orders_person_id_fk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foreign key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personId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references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personId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8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0431-6276-8C3B-7949-EE58F04D5CB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1-1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EDC0-1F4F-F2F2-7F52-D013F62CA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A </a:t>
            </a:r>
            <a:r>
              <a:rPr lang="en-US" dirty="0" err="1"/>
              <a:t>chỉ</a:t>
            </a:r>
            <a:r>
              <a:rPr lang="en-US" dirty="0"/>
              <a:t> 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1 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ở </a:t>
            </a:r>
            <a:r>
              <a:rPr lang="en-US" dirty="0" err="1"/>
              <a:t>bảng</a:t>
            </a:r>
            <a:r>
              <a:rPr lang="en-US" dirty="0"/>
              <a:t> B 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vk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người</a:t>
            </a:r>
            <a:r>
              <a:rPr lang="en-US" dirty="0"/>
              <a:t> ck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CCCD,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82DD4-CD49-CC6B-6C2E-6755D0AE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900" y="3862388"/>
            <a:ext cx="68484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2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A14B-33D9-0DE5-810A-0F8ECCC4F52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1-N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24A9-99F8-489B-AFE4-19C98AF1394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2000" dirty="0"/>
              <a:t>Ý </a:t>
            </a:r>
            <a:r>
              <a:rPr lang="en-US" sz="2000" dirty="0" err="1"/>
              <a:t>nghĩa</a:t>
            </a:r>
            <a:r>
              <a:rPr lang="en-US" sz="2000" dirty="0"/>
              <a:t>: 1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 ở </a:t>
            </a:r>
            <a:r>
              <a:rPr lang="en-US" sz="2000" dirty="0" err="1"/>
              <a:t>bảng</a:t>
            </a:r>
            <a:r>
              <a:rPr lang="en-US" sz="2000" dirty="0"/>
              <a:t> 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1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 ở </a:t>
            </a:r>
            <a:r>
              <a:rPr lang="en-US" sz="2000" dirty="0" err="1"/>
              <a:t>bảng</a:t>
            </a:r>
            <a:r>
              <a:rPr lang="en-US" sz="2000" dirty="0"/>
              <a:t> B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 ở </a:t>
            </a:r>
            <a:r>
              <a:rPr lang="en-US" sz="2000" dirty="0" err="1"/>
              <a:t>bảng</a:t>
            </a:r>
            <a:r>
              <a:rPr lang="en-US" sz="2000" dirty="0"/>
              <a:t> B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1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ghi</a:t>
            </a:r>
            <a:r>
              <a:rPr lang="en-US" sz="2000" dirty="0"/>
              <a:t> ở </a:t>
            </a:r>
            <a:r>
              <a:rPr lang="en-US" sz="2000" dirty="0" err="1"/>
              <a:t>bảng</a:t>
            </a:r>
            <a:r>
              <a:rPr lang="en-US" sz="2000" dirty="0"/>
              <a:t> A</a:t>
            </a:r>
          </a:p>
          <a:p>
            <a:r>
              <a:rPr lang="en-US" sz="2000" dirty="0" err="1"/>
              <a:t>Vd</a:t>
            </a:r>
            <a:r>
              <a:rPr lang="en-US" sz="2000" dirty="0"/>
              <a:t>: </a:t>
            </a:r>
            <a:r>
              <a:rPr lang="en-US" sz="2000" dirty="0" err="1"/>
              <a:t>thầy</a:t>
            </a:r>
            <a:r>
              <a:rPr lang="en-US" sz="2000" dirty="0"/>
              <a:t> </a:t>
            </a:r>
            <a:r>
              <a:rPr lang="en-US" sz="2000" dirty="0" err="1"/>
              <a:t>Cường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giám</a:t>
            </a:r>
            <a:r>
              <a:rPr lang="en-US" sz="2000" dirty="0"/>
              <a:t> </a:t>
            </a:r>
            <a:r>
              <a:rPr lang="en-US" sz="2000" dirty="0" err="1"/>
              <a:t>đốc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cty</a:t>
            </a:r>
            <a:r>
              <a:rPr lang="en-US" sz="2000" dirty="0"/>
              <a:t>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cty</a:t>
            </a:r>
            <a:r>
              <a:rPr lang="en-US" sz="2000" dirty="0"/>
              <a:t> </a:t>
            </a:r>
            <a:r>
              <a:rPr lang="en-US" sz="2000" dirty="0" err="1"/>
              <a:t>ấy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giám</a:t>
            </a:r>
            <a:r>
              <a:rPr lang="en-US" sz="2000" dirty="0"/>
              <a:t> </a:t>
            </a:r>
            <a:r>
              <a:rPr lang="en-US" sz="2000" dirty="0" err="1"/>
              <a:t>đốc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thầy</a:t>
            </a:r>
            <a:r>
              <a:rPr lang="en-US" sz="2000" dirty="0"/>
              <a:t> </a:t>
            </a:r>
            <a:r>
              <a:rPr lang="en-US" sz="2000" dirty="0" err="1"/>
              <a:t>Cường</a:t>
            </a:r>
            <a:endParaRPr lang="en-US" sz="2000" dirty="0"/>
          </a:p>
          <a:p>
            <a:r>
              <a:rPr lang="en-US" sz="2000" dirty="0" err="1"/>
              <a:t>Vd</a:t>
            </a:r>
            <a:r>
              <a:rPr lang="en-US" sz="2000" dirty="0"/>
              <a:t>: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việt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blog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blog </a:t>
            </a:r>
            <a:r>
              <a:rPr lang="en-US" sz="2000" dirty="0" err="1"/>
              <a:t>ấy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do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viết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3DA4127-B69D-A52D-F761-D5E713654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866" y="4126345"/>
            <a:ext cx="7686675" cy="205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8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9486-B884-D986-B35E-FF42F99D0D8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Quan </a:t>
            </a:r>
            <a:r>
              <a:rPr lang="en-US" dirty="0" err="1"/>
              <a:t>hệ</a:t>
            </a:r>
            <a:r>
              <a:rPr lang="en-US" dirty="0"/>
              <a:t> N-N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F67D2-529C-7CF4-9348-6D1CF3078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ở </a:t>
            </a:r>
            <a:r>
              <a:rPr lang="en-US" dirty="0" err="1"/>
              <a:t>bảng</a:t>
            </a:r>
            <a:r>
              <a:rPr lang="en-US" dirty="0"/>
              <a:t> 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1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bẩn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ở </a:t>
            </a:r>
            <a:r>
              <a:rPr lang="en-US" dirty="0" err="1"/>
              <a:t>bảng</a:t>
            </a:r>
            <a:r>
              <a:rPr lang="en-US" dirty="0"/>
              <a:t> B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 err="1"/>
              <a:t>Vd</a:t>
            </a:r>
            <a:r>
              <a:rPr lang="en-US" dirty="0"/>
              <a:t>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tướng</a:t>
            </a:r>
            <a:r>
              <a:rPr lang="en-US" dirty="0"/>
              <a:t> 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LoL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tướng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=]]</a:t>
            </a:r>
          </a:p>
        </p:txBody>
      </p:sp>
    </p:spTree>
    <p:extLst>
      <p:ext uri="{BB962C8B-B14F-4D97-AF65-F5344CB8AC3E}">
        <p14:creationId xmlns:p14="http://schemas.microsoft.com/office/powerpoint/2010/main" val="31479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7D48-D7AA-1344-9571-0C84A653F6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N-N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66519-3577-701D-0EB2-4EE56C181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lắm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xong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1-N :v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C0EF6DF-388A-B1D6-35C9-B02056247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85544"/>
            <a:ext cx="10515601" cy="239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1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1678</Words>
  <Application>Microsoft Office PowerPoint</Application>
  <PresentationFormat>Widescreen</PresentationFormat>
  <Paragraphs>151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JetBrains Mono</vt:lpstr>
      <vt:lpstr>Open Sans</vt:lpstr>
      <vt:lpstr>Times New Roman</vt:lpstr>
      <vt:lpstr>Office Theme</vt:lpstr>
      <vt:lpstr>KT-15p</vt:lpstr>
      <vt:lpstr>Yêu cầu</vt:lpstr>
      <vt:lpstr>Quan hệ giữa các bảng</vt:lpstr>
      <vt:lpstr>Foreign Key – Khóa phụ</vt:lpstr>
      <vt:lpstr>CREATE TABLE Orders ( OrderID int NOT NULL,   OrderNumber int NOT NULL,   PersonID int,   PRIMARY KEY (OrderID),     );</vt:lpstr>
      <vt:lpstr>Quan hệ 1-1</vt:lpstr>
      <vt:lpstr>Quan hệ 1-N</vt:lpstr>
      <vt:lpstr>Quan hệ N-N</vt:lpstr>
      <vt:lpstr>Cách thiết kế mối quan hệ N-N</vt:lpstr>
      <vt:lpstr>Bài tập- LOL</vt:lpstr>
      <vt:lpstr>Yêu cầu</vt:lpstr>
      <vt:lpstr>Bài tập </vt:lpstr>
      <vt:lpstr>Join</vt:lpstr>
      <vt:lpstr>Inner Join</vt:lpstr>
      <vt:lpstr>Ví dụ: Inner Join - LOL</vt:lpstr>
      <vt:lpstr>Left Join</vt:lpstr>
      <vt:lpstr>Right Join</vt:lpstr>
      <vt:lpstr>Full Join</vt:lpstr>
      <vt:lpstr>Bài tập</vt:lpstr>
      <vt:lpstr>Lưu ý:</vt:lpstr>
      <vt:lpstr>Yêu cầu:</vt:lpstr>
      <vt:lpstr>Summary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 hệ giữa các bảng</dc:title>
  <dc:creator>chu đạt</dc:creator>
  <cp:lastModifiedBy>chu đạt</cp:lastModifiedBy>
  <cp:revision>6</cp:revision>
  <dcterms:created xsi:type="dcterms:W3CDTF">2022-09-08T04:19:11Z</dcterms:created>
  <dcterms:modified xsi:type="dcterms:W3CDTF">2022-09-13T03:46:43Z</dcterms:modified>
</cp:coreProperties>
</file>