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78" r:id="rId13"/>
    <p:sldId id="266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63A74-9739-4CB7-A290-11C03D8882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1C6F14-B51B-4796-B3E7-80C0D4D11B37}">
      <dgm:prSet/>
      <dgm:spPr/>
      <dgm:t>
        <a:bodyPr/>
        <a:lstStyle/>
        <a:p>
          <a:r>
            <a:rPr lang="en-US"/>
            <a:t>Khái niệm: </a:t>
          </a:r>
          <a:r>
            <a:rPr lang="vi-VN"/>
            <a:t>Khi một cột được gắn ràng buộc FOREIGN KEY thì giá trị của cột đó sẽ kết nối đến một PRIMARY KEY trong bảng khác</a:t>
          </a:r>
          <a:endParaRPr lang="en-US"/>
        </a:p>
      </dgm:t>
    </dgm:pt>
    <dgm:pt modelId="{66F7615C-DB94-44F0-8055-D26C2292D5C4}" type="parTrans" cxnId="{FFFF46EB-421F-4892-82EF-671CA70E6588}">
      <dgm:prSet/>
      <dgm:spPr/>
      <dgm:t>
        <a:bodyPr/>
        <a:lstStyle/>
        <a:p>
          <a:endParaRPr lang="en-US"/>
        </a:p>
      </dgm:t>
    </dgm:pt>
    <dgm:pt modelId="{5D12F4CB-2E59-4BBA-B8C2-80BAEF924622}" type="sibTrans" cxnId="{FFFF46EB-421F-4892-82EF-671CA70E6588}">
      <dgm:prSet/>
      <dgm:spPr/>
      <dgm:t>
        <a:bodyPr/>
        <a:lstStyle/>
        <a:p>
          <a:endParaRPr lang="en-US"/>
        </a:p>
      </dgm:t>
    </dgm:pt>
    <dgm:pt modelId="{C23E03FF-D4F7-4E44-A698-DF24551AC2B9}">
      <dgm:prSet/>
      <dgm:spPr/>
      <dgm:t>
        <a:bodyPr/>
        <a:lstStyle/>
        <a:p>
          <a:r>
            <a:rPr lang="en-US"/>
            <a:t>Mục đích: Tạo mối liên hệ giữa các bảng với nhau</a:t>
          </a:r>
        </a:p>
      </dgm:t>
    </dgm:pt>
    <dgm:pt modelId="{D993CC52-2A5C-40F7-91E5-35D4CC6C154C}" type="parTrans" cxnId="{833738DC-0432-49F4-B0BD-D720C186E38B}">
      <dgm:prSet/>
      <dgm:spPr/>
      <dgm:t>
        <a:bodyPr/>
        <a:lstStyle/>
        <a:p>
          <a:endParaRPr lang="en-US"/>
        </a:p>
      </dgm:t>
    </dgm:pt>
    <dgm:pt modelId="{955D22C1-6B0E-4187-AABC-80EEE7DD0993}" type="sibTrans" cxnId="{833738DC-0432-49F4-B0BD-D720C186E38B}">
      <dgm:prSet/>
      <dgm:spPr/>
      <dgm:t>
        <a:bodyPr/>
        <a:lstStyle/>
        <a:p>
          <a:endParaRPr lang="en-US"/>
        </a:p>
      </dgm:t>
    </dgm:pt>
    <dgm:pt modelId="{DD737561-9F11-488B-BB73-350907DCD9E9}">
      <dgm:prSet/>
      <dgm:spPr/>
      <dgm:t>
        <a:bodyPr/>
        <a:lstStyle/>
        <a:p>
          <a:r>
            <a:rPr lang="en-US"/>
            <a:t>Cách tạo foreign key:</a:t>
          </a:r>
        </a:p>
      </dgm:t>
    </dgm:pt>
    <dgm:pt modelId="{C2B29579-BA3E-4614-AAB1-C421B655266A}" type="parTrans" cxnId="{142CF424-5832-4733-AE99-142E6F1D090A}">
      <dgm:prSet/>
      <dgm:spPr/>
      <dgm:t>
        <a:bodyPr/>
        <a:lstStyle/>
        <a:p>
          <a:endParaRPr lang="en-US"/>
        </a:p>
      </dgm:t>
    </dgm:pt>
    <dgm:pt modelId="{7908E947-770D-4A99-8DEE-8BE2EA069E9C}" type="sibTrans" cxnId="{142CF424-5832-4733-AE99-142E6F1D090A}">
      <dgm:prSet/>
      <dgm:spPr/>
      <dgm:t>
        <a:bodyPr/>
        <a:lstStyle/>
        <a:p>
          <a:endParaRPr lang="en-US"/>
        </a:p>
      </dgm:t>
    </dgm:pt>
    <dgm:pt modelId="{2E981759-4DB7-4596-802D-802C443C613D}" type="pres">
      <dgm:prSet presAssocID="{48863A74-9739-4CB7-A290-11C03D88828C}" presName="linear" presStyleCnt="0">
        <dgm:presLayoutVars>
          <dgm:animLvl val="lvl"/>
          <dgm:resizeHandles val="exact"/>
        </dgm:presLayoutVars>
      </dgm:prSet>
      <dgm:spPr/>
    </dgm:pt>
    <dgm:pt modelId="{E6DF8390-1EC8-45C2-A925-AA0CD11D40C0}" type="pres">
      <dgm:prSet presAssocID="{7A1C6F14-B51B-4796-B3E7-80C0D4D11B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1A847-C39A-4A7F-B2F1-949E0BA81B5F}" type="pres">
      <dgm:prSet presAssocID="{5D12F4CB-2E59-4BBA-B8C2-80BAEF924622}" presName="spacer" presStyleCnt="0"/>
      <dgm:spPr/>
    </dgm:pt>
    <dgm:pt modelId="{B0CAF6BE-5CA7-4DEC-AA2E-52B4423C0447}" type="pres">
      <dgm:prSet presAssocID="{C23E03FF-D4F7-4E44-A698-DF24551AC2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603136-6902-4676-AB7D-3ACE03490961}" type="pres">
      <dgm:prSet presAssocID="{955D22C1-6B0E-4187-AABC-80EEE7DD0993}" presName="spacer" presStyleCnt="0"/>
      <dgm:spPr/>
    </dgm:pt>
    <dgm:pt modelId="{5DD66DBA-4C41-47F5-BA2D-DAEED38D97AC}" type="pres">
      <dgm:prSet presAssocID="{DD737561-9F11-488B-BB73-350907DCD9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2CF424-5832-4733-AE99-142E6F1D090A}" srcId="{48863A74-9739-4CB7-A290-11C03D88828C}" destId="{DD737561-9F11-488B-BB73-350907DCD9E9}" srcOrd="2" destOrd="0" parTransId="{C2B29579-BA3E-4614-AAB1-C421B655266A}" sibTransId="{7908E947-770D-4A99-8DEE-8BE2EA069E9C}"/>
    <dgm:cxn modelId="{A0536A49-44DE-4424-86C0-CB06784E476E}" type="presOf" srcId="{7A1C6F14-B51B-4796-B3E7-80C0D4D11B37}" destId="{E6DF8390-1EC8-45C2-A925-AA0CD11D40C0}" srcOrd="0" destOrd="0" presId="urn:microsoft.com/office/officeart/2005/8/layout/vList2"/>
    <dgm:cxn modelId="{56F93D5A-2D8E-4AC3-B89C-8B9D906C7F3E}" type="presOf" srcId="{DD737561-9F11-488B-BB73-350907DCD9E9}" destId="{5DD66DBA-4C41-47F5-BA2D-DAEED38D97AC}" srcOrd="0" destOrd="0" presId="urn:microsoft.com/office/officeart/2005/8/layout/vList2"/>
    <dgm:cxn modelId="{833738DC-0432-49F4-B0BD-D720C186E38B}" srcId="{48863A74-9739-4CB7-A290-11C03D88828C}" destId="{C23E03FF-D4F7-4E44-A698-DF24551AC2B9}" srcOrd="1" destOrd="0" parTransId="{D993CC52-2A5C-40F7-91E5-35D4CC6C154C}" sibTransId="{955D22C1-6B0E-4187-AABC-80EEE7DD0993}"/>
    <dgm:cxn modelId="{D5D63BE3-CA02-4129-8D85-6AC81563E3C3}" type="presOf" srcId="{48863A74-9739-4CB7-A290-11C03D88828C}" destId="{2E981759-4DB7-4596-802D-802C443C613D}" srcOrd="0" destOrd="0" presId="urn:microsoft.com/office/officeart/2005/8/layout/vList2"/>
    <dgm:cxn modelId="{FFFF46EB-421F-4892-82EF-671CA70E6588}" srcId="{48863A74-9739-4CB7-A290-11C03D88828C}" destId="{7A1C6F14-B51B-4796-B3E7-80C0D4D11B37}" srcOrd="0" destOrd="0" parTransId="{66F7615C-DB94-44F0-8055-D26C2292D5C4}" sibTransId="{5D12F4CB-2E59-4BBA-B8C2-80BAEF924622}"/>
    <dgm:cxn modelId="{DA2AECF2-5621-4FB4-8AF1-FA04F9F0116F}" type="presOf" srcId="{C23E03FF-D4F7-4E44-A698-DF24551AC2B9}" destId="{B0CAF6BE-5CA7-4DEC-AA2E-52B4423C0447}" srcOrd="0" destOrd="0" presId="urn:microsoft.com/office/officeart/2005/8/layout/vList2"/>
    <dgm:cxn modelId="{DF4DB3BC-4349-4F40-A861-B0573B2FD71F}" type="presParOf" srcId="{2E981759-4DB7-4596-802D-802C443C613D}" destId="{E6DF8390-1EC8-45C2-A925-AA0CD11D40C0}" srcOrd="0" destOrd="0" presId="urn:microsoft.com/office/officeart/2005/8/layout/vList2"/>
    <dgm:cxn modelId="{C9AA1718-8875-4618-A28F-9237C0E311B6}" type="presParOf" srcId="{2E981759-4DB7-4596-802D-802C443C613D}" destId="{73A1A847-C39A-4A7F-B2F1-949E0BA81B5F}" srcOrd="1" destOrd="0" presId="urn:microsoft.com/office/officeart/2005/8/layout/vList2"/>
    <dgm:cxn modelId="{894924F6-A40E-481C-B855-DE10FB1C4489}" type="presParOf" srcId="{2E981759-4DB7-4596-802D-802C443C613D}" destId="{B0CAF6BE-5CA7-4DEC-AA2E-52B4423C0447}" srcOrd="2" destOrd="0" presId="urn:microsoft.com/office/officeart/2005/8/layout/vList2"/>
    <dgm:cxn modelId="{DA65C454-1EAD-42E9-B672-CA2D49339A90}" type="presParOf" srcId="{2E981759-4DB7-4596-802D-802C443C613D}" destId="{81603136-6902-4676-AB7D-3ACE03490961}" srcOrd="3" destOrd="0" presId="urn:microsoft.com/office/officeart/2005/8/layout/vList2"/>
    <dgm:cxn modelId="{5F800F27-D3EF-48CB-A83C-84625ABED09F}" type="presParOf" srcId="{2E981759-4DB7-4596-802D-802C443C613D}" destId="{5DD66DBA-4C41-47F5-BA2D-DAEED38D97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F8390-1EC8-45C2-A925-AA0CD11D40C0}">
      <dsp:nvSpPr>
        <dsp:cNvPr id="0" name=""/>
        <dsp:cNvSpPr/>
      </dsp:nvSpPr>
      <dsp:spPr>
        <a:xfrm>
          <a:off x="0" y="48681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Khái niệm: </a:t>
          </a:r>
          <a:r>
            <a:rPr lang="vi-VN" sz="2700" kern="1200"/>
            <a:t>Khi một cột được gắn ràng buộc FOREIGN KEY thì giá trị của cột đó sẽ kết nối đến một PRIMARY KEY trong bảng khác</a:t>
          </a:r>
          <a:endParaRPr lang="en-US" sz="2700" kern="1200"/>
        </a:p>
      </dsp:txBody>
      <dsp:txXfrm>
        <a:off x="52431" y="539250"/>
        <a:ext cx="10410738" cy="969198"/>
      </dsp:txXfrm>
    </dsp:sp>
    <dsp:sp modelId="{B0CAF6BE-5CA7-4DEC-AA2E-52B4423C0447}">
      <dsp:nvSpPr>
        <dsp:cNvPr id="0" name=""/>
        <dsp:cNvSpPr/>
      </dsp:nvSpPr>
      <dsp:spPr>
        <a:xfrm>
          <a:off x="0" y="163863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Mục đích: Tạo mối liên hệ giữa các bảng với nhau</a:t>
          </a:r>
        </a:p>
      </dsp:txBody>
      <dsp:txXfrm>
        <a:off x="52431" y="1691070"/>
        <a:ext cx="10410738" cy="969198"/>
      </dsp:txXfrm>
    </dsp:sp>
    <dsp:sp modelId="{5DD66DBA-4C41-47F5-BA2D-DAEED38D97AC}">
      <dsp:nvSpPr>
        <dsp:cNvPr id="0" name=""/>
        <dsp:cNvSpPr/>
      </dsp:nvSpPr>
      <dsp:spPr>
        <a:xfrm>
          <a:off x="0" y="279045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Cách tạo foreign key:</a:t>
          </a:r>
        </a:p>
      </dsp:txBody>
      <dsp:txXfrm>
        <a:off x="52431" y="2842890"/>
        <a:ext cx="10410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D4532-4190-B41A-CE03-F10B09097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KT-15p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7E2D6-B5A7-F455-F60F-39175C4E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Bảng NCC (Nhà cung cấp): MaNCC (Mã nhà cung cấp), TenNCC (Tên nhà cung cấp), Diachi (Địa chỉ), SDT (Số điện thoại).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NHANVIEN (Nhân viên): MaNV (Mã nhân viên), TenNV (Tên nhân viên), Chucvu (Chức vụ)</a:t>
            </a:r>
            <a:r>
              <a:rPr lang="en-US" sz="2400" dirty="0">
                <a:latin typeface="+mj-lt"/>
              </a:rPr>
              <a:t>, Score( </a:t>
            </a:r>
            <a:r>
              <a:rPr lang="en-US" sz="2400" dirty="0" err="1">
                <a:latin typeface="+mj-lt"/>
              </a:rPr>
              <a:t>Điểm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cần</a:t>
            </a:r>
            <a:r>
              <a:rPr lang="en-US" sz="2400" dirty="0">
                <a:latin typeface="+mj-lt"/>
              </a:rPr>
              <a:t>), Salary</a:t>
            </a:r>
          </a:p>
          <a:p>
            <a:r>
              <a:rPr lang="vi-VN" sz="2400" dirty="0">
                <a:latin typeface="+mj-lt"/>
              </a:rPr>
              <a:t> Bảng THUOC (Thuốc): Mathuoc (Mã thuốc), Tenthuoc (Tên thuốc), DVtinh (Đơn vị tính), Soluong (Số lượng).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HDNHAP (Hóa đơn nhập): MaHDN (Mã hóa đơn nhập), MaNCC (Mã nhà cung cấp), MaNV (Mã nhân viên), Ngaynhap (Ngày nhập) - mặc định là ngày hiện hành của hệ thống.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CTHDNHAP (Chi tiết hóa đơn nhập): MaHDN (Mã hóa đơn nhập), Mathuoc (Mã thuốc), SLnhap (Số lượng nhập), DGnhap (Đơn giá nhập).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5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E61-3749-052B-F589-8A2670F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- LOL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CC3-08CE-F930-8769-7A7AFD7084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Tạo</a:t>
            </a:r>
            <a:r>
              <a:rPr lang="en-US" sz="2000" dirty="0"/>
              <a:t> CSDL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 </a:t>
            </a:r>
            <a:r>
              <a:rPr lang="en-US" sz="2000" dirty="0" err="1"/>
              <a:t>trong</a:t>
            </a:r>
            <a:r>
              <a:rPr lang="en-US" sz="2000" dirty="0"/>
              <a:t> game LOL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(Skin): id, name, price, limited(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(figure): id, name, </a:t>
            </a:r>
            <a:r>
              <a:rPr lang="en-US" sz="2000" dirty="0" err="1"/>
              <a:t>combo_skill</a:t>
            </a:r>
            <a:endParaRPr lang="en-US" sz="2000" dirty="0"/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(Type): id, name, color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</a:t>
            </a:r>
            <a:r>
              <a:rPr lang="en-US" sz="2000" dirty="0" err="1"/>
              <a:t>costume_line</a:t>
            </a:r>
            <a:r>
              <a:rPr lang="en-US" sz="2000" dirty="0"/>
              <a:t>): id, name, </a:t>
            </a:r>
            <a:r>
              <a:rPr lang="en-US" sz="2000" dirty="0" err="1"/>
              <a:t>create_at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), </a:t>
            </a:r>
            <a:r>
              <a:rPr lang="en-US" sz="2000" dirty="0" err="1"/>
              <a:t>day_buy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NOTE: 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(name: </a:t>
            </a:r>
            <a:r>
              <a:rPr lang="en-US" sz="2000" dirty="0" err="1"/>
              <a:t>huyền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– color: red, name: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-  color: blue, name: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– color: Violet,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thượng</a:t>
            </a:r>
            <a:r>
              <a:rPr lang="en-US" sz="2000" dirty="0"/>
              <a:t> - Yellow…)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0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768B-78EE-6179-5EF0-9F3B2EB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1906-3575-14F4-57B7-D360C364C9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records( 5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insert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7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0B1-2ED9-9423-693D-3CECE940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F51-5E92-F3BF-DEB2-66D35F50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LOL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skin limited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skin limited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=]]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[290-&gt;360]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9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ACF-768A-6FD8-6BBB-DA0632869B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93D-5B0A-E7C2-4DE5-961D73EF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(Primary key – foreign key)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Join: Inner Join, Right Join, Left Join, Full outer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B82-F51C-8A06-D969-411603E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F2-B8BA-800A-3895-6C1FE1A3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join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INNER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r>
              <a:rPr lang="en-US" dirty="0"/>
              <a:t>NOTE: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‘Inner Join’ </a:t>
            </a:r>
            <a:r>
              <a:rPr lang="en-US" dirty="0" err="1"/>
              <a:t>bằng</a:t>
            </a:r>
            <a:r>
              <a:rPr lang="en-US" dirty="0"/>
              <a:t> ‘Join’,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A7B-4350-4966-C944-65F5A8F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Inner Join - LOL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92DFA0-5F81-ED3B-BFE4-D408F8FD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f.name, cl.name, </a:t>
            </a:r>
            <a:r>
              <a:rPr lang="en-US" dirty="0" err="1"/>
              <a:t>cl.create_at</a:t>
            </a:r>
            <a:r>
              <a:rPr lang="en-US" dirty="0"/>
              <a:t>, </a:t>
            </a:r>
            <a:r>
              <a:rPr lang="en-US" dirty="0" err="1"/>
              <a:t>cl.day_buy</a:t>
            </a:r>
            <a:r>
              <a:rPr lang="en-US" dirty="0"/>
              <a:t> FROM </a:t>
            </a:r>
            <a:r>
              <a:rPr lang="en-US" dirty="0" err="1"/>
              <a:t>fingure</a:t>
            </a:r>
            <a:r>
              <a:rPr lang="en-US" dirty="0"/>
              <a:t> f 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costume_line_fingure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 on f.id= </a:t>
            </a:r>
            <a:r>
              <a:rPr lang="en-US" dirty="0" err="1"/>
              <a:t>cf.fingure_id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costume_line</a:t>
            </a:r>
            <a:r>
              <a:rPr lang="en-US" dirty="0"/>
              <a:t> cl on cl.id = </a:t>
            </a:r>
            <a:r>
              <a:rPr lang="en-US" dirty="0" err="1"/>
              <a:t>cf.costume_line_id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skin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type_id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skin_type_id_fk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FOREIGN key(</a:t>
            </a:r>
            <a:r>
              <a:rPr lang="en-US" dirty="0" err="1"/>
              <a:t>type_id</a:t>
            </a:r>
            <a:r>
              <a:rPr lang="en-US"/>
              <a:t>) REFERENCES type(id)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LEFT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Right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9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3EA-A3A7-FFC3-50B5-1E03AC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89F5-09BE-1040-E407-D098E1B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=]]</a:t>
            </a:r>
          </a:p>
        </p:txBody>
      </p:sp>
    </p:spTree>
    <p:extLst>
      <p:ext uri="{BB962C8B-B14F-4D97-AF65-F5344CB8AC3E}">
        <p14:creationId xmlns:p14="http://schemas.microsoft.com/office/powerpoint/2010/main" val="323760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642-65D5-B8B5-CF8C-414405E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3DD-76E4-644C-4417-613EA6AE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techmaster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DB:</a:t>
            </a:r>
          </a:p>
          <a:p>
            <a:r>
              <a:rPr lang="en-US" dirty="0" err="1"/>
              <a:t>Tên</a:t>
            </a:r>
            <a:r>
              <a:rPr lang="en-US" dirty="0"/>
              <a:t> DB: </a:t>
            </a:r>
            <a:r>
              <a:rPr lang="en-US" dirty="0" err="1"/>
              <a:t>TechmasterSystem</a:t>
            </a:r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Blog(id, title, description, </a:t>
            </a:r>
            <a:r>
              <a:rPr lang="en-US" dirty="0" err="1"/>
              <a:t>create_at</a:t>
            </a:r>
            <a:r>
              <a:rPr lang="en-US" dirty="0"/>
              <a:t>)</a:t>
            </a:r>
          </a:p>
          <a:p>
            <a:r>
              <a:rPr lang="en-US" dirty="0" err="1"/>
              <a:t>Bảng</a:t>
            </a:r>
            <a:r>
              <a:rPr lang="en-US" dirty="0"/>
              <a:t> user(id, name, phone, email)</a:t>
            </a:r>
          </a:p>
          <a:p>
            <a:r>
              <a:rPr lang="en-US" dirty="0"/>
              <a:t>Role(id, name)</a:t>
            </a:r>
          </a:p>
          <a:p>
            <a:r>
              <a:rPr lang="en-US" dirty="0"/>
              <a:t>Course(id, name, </a:t>
            </a:r>
            <a:r>
              <a:rPr lang="en-US" dirty="0" err="1"/>
              <a:t>time_line</a:t>
            </a:r>
            <a:r>
              <a:rPr lang="en-US" dirty="0"/>
              <a:t>, description, price, </a:t>
            </a:r>
            <a:r>
              <a:rPr lang="en-US" dirty="0" err="1"/>
              <a:t>type_course</a:t>
            </a:r>
            <a:r>
              <a:rPr lang="en-US" dirty="0"/>
              <a:t>, vote)</a:t>
            </a:r>
          </a:p>
          <a:p>
            <a:r>
              <a:rPr lang="en-US" dirty="0" err="1"/>
              <a:t>OpeningSchedule</a:t>
            </a:r>
            <a:r>
              <a:rPr lang="en-US" dirty="0"/>
              <a:t>(id, </a:t>
            </a:r>
            <a:r>
              <a:rPr lang="en-US" dirty="0" err="1"/>
              <a:t>start_date</a:t>
            </a:r>
            <a:r>
              <a:rPr lang="en-US" dirty="0"/>
              <a:t>, address, </a:t>
            </a:r>
            <a:r>
              <a:rPr lang="en-US" dirty="0" err="1"/>
              <a:t>study_day</a:t>
            </a:r>
            <a:r>
              <a:rPr lang="en-US" dirty="0"/>
              <a:t>, </a:t>
            </a:r>
            <a:r>
              <a:rPr lang="en-US" dirty="0" err="1"/>
              <a:t>study_time</a:t>
            </a:r>
            <a:r>
              <a:rPr lang="en-US" dirty="0"/>
              <a:t>)</a:t>
            </a:r>
          </a:p>
          <a:p>
            <a:r>
              <a:rPr lang="en-US" dirty="0" err="1"/>
              <a:t>TransactionHistory</a:t>
            </a:r>
            <a:r>
              <a:rPr lang="en-US" dirty="0"/>
              <a:t>(id, </a:t>
            </a:r>
            <a:r>
              <a:rPr lang="en-US" dirty="0" err="1"/>
              <a:t>registration_date</a:t>
            </a:r>
            <a:r>
              <a:rPr lang="en-US" dirty="0"/>
              <a:t>, status)</a:t>
            </a:r>
          </a:p>
          <a:p>
            <a:r>
              <a:rPr lang="en-US" dirty="0" err="1"/>
              <a:t>AccountBanking</a:t>
            </a:r>
            <a:r>
              <a:rPr lang="en-US" dirty="0"/>
              <a:t>(id, </a:t>
            </a:r>
            <a:r>
              <a:rPr lang="en-US" dirty="0" err="1"/>
              <a:t>name_bank</a:t>
            </a:r>
            <a:r>
              <a:rPr lang="en-US" dirty="0"/>
              <a:t>, </a:t>
            </a:r>
            <a:r>
              <a:rPr lang="en-US" dirty="0" err="1"/>
              <a:t>account_num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1D3-0AC1-7178-D3BF-801436DF90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insert 5 records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&gt;=90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HN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&gt;=15tr</a:t>
            </a:r>
          </a:p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hang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‘ng’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082-674B-EC22-11B2-46F4A1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9A3-3337-F7C8-B814-B74F9F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role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role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account banking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account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user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(</a:t>
            </a:r>
            <a:r>
              <a:rPr lang="en-US" dirty="0" err="1"/>
              <a:t>OpenSchedule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“</a:t>
            </a:r>
            <a:r>
              <a:rPr lang="en-US" i="1" dirty="0" err="1"/>
              <a:t>những</a:t>
            </a:r>
            <a:r>
              <a:rPr lang="en-US" dirty="0"/>
              <a:t>”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i="1" dirty="0" err="1"/>
              <a:t>các</a:t>
            </a:r>
            <a:r>
              <a:rPr lang="en-US" dirty="0"/>
              <a:t>”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24E-1CED-D87B-6346-D7EA6D4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9AC-A7DF-96F5-D88E-60F08AC4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(id, name, phone, email, role,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tin </a:t>
            </a:r>
            <a:r>
              <a:rPr lang="en-US" dirty="0" err="1"/>
              <a:t>ngân</a:t>
            </a:r>
            <a:r>
              <a:rPr lang="en-US" dirty="0"/>
              <a:t> hang)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online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(id),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</a:t>
            </a:r>
            <a:r>
              <a:rPr lang="en-US" dirty="0" err="1"/>
              <a:t>name_student</a:t>
            </a:r>
            <a:r>
              <a:rPr lang="en-US" dirty="0"/>
              <a:t>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(name course),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(</a:t>
            </a:r>
            <a:r>
              <a:rPr lang="en-US" dirty="0" err="1"/>
              <a:t>registration_date</a:t>
            </a:r>
            <a:r>
              <a:rPr lang="en-US" dirty="0"/>
              <a:t>),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(status)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632-2669-8A2C-33B5-4A53099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Summary Join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82476DF8-F10B-101D-7119-84AB1BE4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2079572"/>
            <a:ext cx="2990266" cy="21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QL LEFT JOIN">
            <a:extLst>
              <a:ext uri="{FF2B5EF4-FFF2-40B4-BE49-F238E27FC236}">
                <a16:creationId xmlns:a16="http://schemas.microsoft.com/office/drawing/2014/main" id="{ED873C1A-AD7E-185E-0D60-62767B6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04" y="4487428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25259B6E-2899-1813-505F-EABDED8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4487428"/>
            <a:ext cx="3102332" cy="2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QL FULL OUTER JOIN">
            <a:extLst>
              <a:ext uri="{FF2B5EF4-FFF2-40B4-BE49-F238E27FC236}">
                <a16:creationId xmlns:a16="http://schemas.microsoft.com/office/drawing/2014/main" id="{14050CB2-CECD-5B31-B7EC-C6CBD743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6" y="2166602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0743C-D262-4BA1-B5F0-8AACB6E08F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1026" name="Picture 2" descr="Tìm hiểu các liên kết (relationship) giữa các bảng cách tạo các liên kết  trong MS Access">
            <a:extLst>
              <a:ext uri="{FF2B5EF4-FFF2-40B4-BE49-F238E27FC236}">
                <a16:creationId xmlns:a16="http://schemas.microsoft.com/office/drawing/2014/main" id="{5B3B9BBC-0626-648B-7064-2C92AC02D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4"/>
            <a:ext cx="105156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Foreign Key –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0372AE-8960-3103-F78A-B327A4EEB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3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4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F10D-2658-DAB1-96AF-36AE102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88" y="4294884"/>
            <a:ext cx="5864354" cy="221722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CREATE TABLE Orders (</a:t>
            </a:r>
            <a:br>
              <a:rPr lang="en-US" sz="2000" dirty="0"/>
            </a:br>
            <a:r>
              <a:rPr lang="en-US" sz="2000" dirty="0" err="1"/>
              <a:t>OrderID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 err="1"/>
              <a:t>OrderNumber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 err="1"/>
              <a:t>PersonID</a:t>
            </a:r>
            <a:r>
              <a:rPr lang="en-US" sz="2000" dirty="0"/>
              <a:t> int,  </a:t>
            </a:r>
            <a:br>
              <a:rPr lang="en-US" sz="2000" dirty="0"/>
            </a:br>
            <a:r>
              <a:rPr lang="en-US" sz="2000" dirty="0"/>
              <a:t>PRIMARY KEY (</a:t>
            </a:r>
            <a:r>
              <a:rPr lang="en-US" sz="2000" dirty="0" err="1"/>
              <a:t>OrderID</a:t>
            </a:r>
            <a:r>
              <a:rPr lang="en-US" sz="2000" dirty="0"/>
              <a:t>), 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323AC-538B-5EE0-7415-997857644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58044"/>
              </p:ext>
            </p:extLst>
          </p:nvPr>
        </p:nvGraphicFramePr>
        <p:xfrm>
          <a:off x="1065320" y="462885"/>
          <a:ext cx="6026624" cy="2356297"/>
        </p:xfrm>
        <a:graphic>
          <a:graphicData uri="http://schemas.openxmlformats.org/drawingml/2006/table">
            <a:tbl>
              <a:tblPr/>
              <a:tblGrid>
                <a:gridCol w="1336382">
                  <a:extLst>
                    <a:ext uri="{9D8B030D-6E8A-4147-A177-3AD203B41FA5}">
                      <a16:colId xmlns:a16="http://schemas.microsoft.com/office/drawing/2014/main" val="933868143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2155871768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881310212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1735398033"/>
                    </a:ext>
                  </a:extLst>
                </a:gridCol>
              </a:tblGrid>
              <a:tr h="116757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Hansen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5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3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Kari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91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FA20F-25BC-0470-F5E1-E27781CC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13332"/>
              </p:ext>
            </p:extLst>
          </p:nvPr>
        </p:nvGraphicFramePr>
        <p:xfrm>
          <a:off x="7433051" y="499053"/>
          <a:ext cx="3742948" cy="2217223"/>
        </p:xfrm>
        <a:graphic>
          <a:graphicData uri="http://schemas.openxmlformats.org/drawingml/2006/table">
            <a:tbl>
              <a:tblPr/>
              <a:tblGrid>
                <a:gridCol w="1246696">
                  <a:extLst>
                    <a:ext uri="{9D8B030D-6E8A-4147-A177-3AD203B41FA5}">
                      <a16:colId xmlns:a16="http://schemas.microsoft.com/office/drawing/2014/main" val="1287282222"/>
                    </a:ext>
                  </a:extLst>
                </a:gridCol>
                <a:gridCol w="1471016">
                  <a:extLst>
                    <a:ext uri="{9D8B030D-6E8A-4147-A177-3AD203B41FA5}">
                      <a16:colId xmlns:a16="http://schemas.microsoft.com/office/drawing/2014/main" val="125174347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737461567"/>
                    </a:ext>
                  </a:extLst>
                </a:gridCol>
              </a:tblGrid>
              <a:tr h="6322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OrderNumber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3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77895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44678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3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22456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8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24562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2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4C9178-E594-0C5D-72C7-27AEE2CCDE6E}"/>
              </a:ext>
            </a:extLst>
          </p:cNvPr>
          <p:cNvSpPr txBox="1"/>
          <p:nvPr/>
        </p:nvSpPr>
        <p:spPr>
          <a:xfrm>
            <a:off x="3190870" y="3070765"/>
            <a:ext cx="1371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E141B-00EB-3AB9-1C5D-7BAC44C72C89}"/>
              </a:ext>
            </a:extLst>
          </p:cNvPr>
          <p:cNvSpPr txBox="1"/>
          <p:nvPr/>
        </p:nvSpPr>
        <p:spPr>
          <a:xfrm>
            <a:off x="8664927" y="3058520"/>
            <a:ext cx="12791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50386-F51E-8263-9835-75B7B0404D01}"/>
              </a:ext>
            </a:extLst>
          </p:cNvPr>
          <p:cNvSpPr txBox="1"/>
          <p:nvPr/>
        </p:nvSpPr>
        <p:spPr>
          <a:xfrm>
            <a:off x="7029800" y="4294884"/>
            <a:ext cx="408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alter table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add constraint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orders_person_id_fk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foreign key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personId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personId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431-6276-8C3B-7949-EE58F04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EDC0-1F4F-F2F2-7F52-D013F62C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chỉ</a:t>
            </a:r>
            <a:r>
              <a:rPr lang="en-US" dirty="0"/>
              <a:t> 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1 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vk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CCCD,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2DD4-CD49-CC6B-6C2E-6755D0AE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00" y="3862388"/>
            <a:ext cx="68484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14B-33D9-0DE5-810A-0F8ECCC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4A9-99F8-489B-AFE4-19C98AF1394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Ý </a:t>
            </a:r>
            <a:r>
              <a:rPr lang="en-US" sz="2000" dirty="0" err="1"/>
              <a:t>nghĩa</a:t>
            </a:r>
            <a:r>
              <a:rPr lang="en-US" sz="2000" dirty="0"/>
              <a:t>: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</a:t>
            </a:r>
          </a:p>
          <a:p>
            <a:r>
              <a:rPr lang="en-US" sz="2000" dirty="0" err="1"/>
              <a:t>Vd</a:t>
            </a:r>
            <a:r>
              <a:rPr lang="en-US" sz="2000" dirty="0"/>
              <a:t>: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cty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cty</a:t>
            </a:r>
            <a:r>
              <a:rPr lang="en-US" sz="2000" dirty="0"/>
              <a:t>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r>
              <a:rPr lang="en-US" sz="2000" dirty="0" err="1"/>
              <a:t>Vd</a:t>
            </a:r>
            <a:r>
              <a:rPr lang="en-US" sz="2000" dirty="0"/>
              <a:t>: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do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A4127-B69D-A52D-F761-D5E71365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66" y="4126345"/>
            <a:ext cx="7686675" cy="20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9486-B884-D986-B35E-FF42F99D0D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67D2-529C-7CF4-9348-6D1CF307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bẩn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LoL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=]]</a:t>
            </a:r>
          </a:p>
        </p:txBody>
      </p:sp>
    </p:spTree>
    <p:extLst>
      <p:ext uri="{BB962C8B-B14F-4D97-AF65-F5344CB8AC3E}">
        <p14:creationId xmlns:p14="http://schemas.microsoft.com/office/powerpoint/2010/main" val="3147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D48-D7AA-1344-9571-0C84A65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6519-3577-701D-0EB2-4EE56C1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1-N :v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0EF6DF-388A-B1D6-35C9-B0205624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5544"/>
            <a:ext cx="10515601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1708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Open Sans</vt:lpstr>
      <vt:lpstr>Times New Roman</vt:lpstr>
      <vt:lpstr>Office Theme</vt:lpstr>
      <vt:lpstr>KT-15p</vt:lpstr>
      <vt:lpstr>Yêu cầu</vt:lpstr>
      <vt:lpstr>Quan hệ giữa các bảng</vt:lpstr>
      <vt:lpstr>Foreign Key – Khóa phụ</vt:lpstr>
      <vt:lpstr>CREATE TABLE Orders ( OrderID int NOT NULL,   OrderNumber int NOT NULL,   PersonID int,   PRIMARY KEY (OrderID),     );</vt:lpstr>
      <vt:lpstr>Quan hệ 1-1</vt:lpstr>
      <vt:lpstr>Quan hệ 1-N</vt:lpstr>
      <vt:lpstr>Quan hệ N-N</vt:lpstr>
      <vt:lpstr>Cách thiết kế mối quan hệ N-N</vt:lpstr>
      <vt:lpstr>Bài tập- LOL</vt:lpstr>
      <vt:lpstr>Yêu cầu</vt:lpstr>
      <vt:lpstr>Bài tập </vt:lpstr>
      <vt:lpstr>Join</vt:lpstr>
      <vt:lpstr>Inner Join</vt:lpstr>
      <vt:lpstr>Ví dụ: Inner Join - LOL</vt:lpstr>
      <vt:lpstr>Left Join</vt:lpstr>
      <vt:lpstr>Right Join</vt:lpstr>
      <vt:lpstr>Full Join</vt:lpstr>
      <vt:lpstr>Bài tập</vt:lpstr>
      <vt:lpstr>Lưu ý:</vt:lpstr>
      <vt:lpstr>Yêu cầu:</vt:lpstr>
      <vt:lpstr>Summary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chu đạt</cp:lastModifiedBy>
  <cp:revision>7</cp:revision>
  <dcterms:created xsi:type="dcterms:W3CDTF">2022-09-08T04:19:11Z</dcterms:created>
  <dcterms:modified xsi:type="dcterms:W3CDTF">2022-09-13T08:35:43Z</dcterms:modified>
</cp:coreProperties>
</file>