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9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8" r:id="rId3"/>
    <p:sldId id="477" r:id="rId4"/>
    <p:sldId id="497" r:id="rId5"/>
    <p:sldId id="498" r:id="rId6"/>
    <p:sldId id="499" r:id="rId7"/>
    <p:sldId id="500" r:id="rId8"/>
    <p:sldId id="508" r:id="rId9"/>
    <p:sldId id="501" r:id="rId10"/>
    <p:sldId id="509" r:id="rId11"/>
    <p:sldId id="502" r:id="rId12"/>
    <p:sldId id="510" r:id="rId13"/>
    <p:sldId id="511" r:id="rId14"/>
    <p:sldId id="512" r:id="rId15"/>
    <p:sldId id="503" r:id="rId16"/>
    <p:sldId id="504" r:id="rId17"/>
    <p:sldId id="513" r:id="rId18"/>
    <p:sldId id="514" r:id="rId19"/>
    <p:sldId id="515" r:id="rId20"/>
    <p:sldId id="516" r:id="rId21"/>
    <p:sldId id="517" r:id="rId22"/>
    <p:sldId id="33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E"/>
    <a:srgbClr val="1EB1ED"/>
    <a:srgbClr val="595959"/>
    <a:srgbClr val="02225E"/>
    <a:srgbClr val="4061A6"/>
    <a:srgbClr val="FFFFFF"/>
    <a:srgbClr val="B1BEC1"/>
    <a:srgbClr val="F2F2F2"/>
    <a:srgbClr val="E4F6FD"/>
    <a:srgbClr val="CA2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46934-B6B6-4CAB-A86B-3D24E9FF1681}" v="682" dt="2023-02-18T16:54:21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 autoAdjust="0"/>
    <p:restoredTop sz="93946" autoAdjust="0"/>
  </p:normalViewPr>
  <p:slideViewPr>
    <p:cSldViewPr snapToGrid="0">
      <p:cViewPr varScale="1">
        <p:scale>
          <a:sx n="141" d="100"/>
          <a:sy n="141" d="100"/>
        </p:scale>
        <p:origin x="77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267051-FE9B-6B0B-FA06-04FB329C10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CD8F-764C-5D29-E0B8-7751480C1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92CD-19B9-442F-A99B-2351373D952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D35A3-5878-A2DD-1C33-0B466DC361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2AE2-0310-A918-E032-4F4803AF0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00EB-30FD-49C0-8B8F-6E519932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00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3187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0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0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23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Font cân nhỏ hơn vài cỡ</a:t>
            </a:r>
          </a:p>
          <a:p>
            <a:pPr lvl="0"/>
            <a:r>
              <a:rPr lang="en-US"/>
              <a:t>Các đầu mục chính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84576" y="1994798"/>
            <a:ext cx="4585062" cy="1449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List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61 Devops Engineer Illustrations - Free in SVG, PNG, EPS - IconScout">
            <a:extLst>
              <a:ext uri="{FF2B5EF4-FFF2-40B4-BE49-F238E27FC236}">
                <a16:creationId xmlns:a16="http://schemas.microsoft.com/office/drawing/2014/main" id="{A8622FF8-9051-237C-B4C1-FCEDDF3B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7" y="3173413"/>
            <a:ext cx="321468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2;p22">
            <a:extLst>
              <a:ext uri="{FF2B5EF4-FFF2-40B4-BE49-F238E27FC236}">
                <a16:creationId xmlns:a16="http://schemas.microsoft.com/office/drawing/2014/main" id="{F0092A52-58B9-4CC4-8428-8E18FA3644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64875" y="3206181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Java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vi-VN" dirty="0"/>
          </a:p>
        </p:txBody>
      </p:sp>
      <p:pic>
        <p:nvPicPr>
          <p:cNvPr id="5" name="Picture 2" descr="Doubt, people, person, questioning, wondering icon - Download on Iconfinder">
            <a:extLst>
              <a:ext uri="{FF2B5EF4-FFF2-40B4-BE49-F238E27FC236}">
                <a16:creationId xmlns:a16="http://schemas.microsoft.com/office/drawing/2014/main" id="{DA00691D-8D1A-4CB2-B7E5-D29E429FA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634" y="2522974"/>
            <a:ext cx="2067309" cy="195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D835868-A3FA-447D-8B4A-8BC8AC49FB09}"/>
              </a:ext>
            </a:extLst>
          </p:cNvPr>
          <p:cNvSpPr/>
          <p:nvPr/>
        </p:nvSpPr>
        <p:spPr>
          <a:xfrm>
            <a:off x="711202" y="1442720"/>
            <a:ext cx="2350345" cy="108025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Remove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err="1">
                <a:solidFill>
                  <a:srgbClr val="00ABEE"/>
                </a:solidFill>
              </a:rPr>
              <a:t>Xóa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phần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tử</a:t>
            </a:r>
            <a:endParaRPr lang="en-US" dirty="0">
              <a:solidFill>
                <a:srgbClr val="00ABEE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76A8BD-3DD6-444B-9FCC-C4B4284613C1}"/>
              </a:ext>
            </a:extLst>
          </p:cNvPr>
          <p:cNvCxnSpPr/>
          <p:nvPr/>
        </p:nvCxnSpPr>
        <p:spPr>
          <a:xfrm>
            <a:off x="3572042" y="2098219"/>
            <a:ext cx="0" cy="1925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DACB705-AFCC-45E1-8C28-0DF0B782F020}"/>
              </a:ext>
            </a:extLst>
          </p:cNvPr>
          <p:cNvSpPr txBox="1">
            <a:spLocks/>
          </p:cNvSpPr>
          <p:nvPr/>
        </p:nvSpPr>
        <p:spPr>
          <a:xfrm>
            <a:off x="4632958" y="1218327"/>
            <a:ext cx="3799840" cy="326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Hack"/>
              </a:rPr>
              <a:t>// Add elements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Hack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("Dog");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Hack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("Cat");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Hack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("Horse");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: " + animals);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-&gt;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ABEE"/>
                </a:solidFill>
                <a:effectLst/>
                <a:cs typeface="Courier New" panose="02070309020205020404" pitchFamily="49" charset="0"/>
              </a:rPr>
              <a:t>ArrayList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: [Dog, Cat, Horse]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Hack"/>
              </a:rPr>
              <a:t>animals.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Hack"/>
              </a:rPr>
              <a:t>remove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Hack"/>
              </a:rPr>
              <a:t> ("Dog");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2060"/>
                </a:solidFill>
                <a:latin typeface="Hack"/>
              </a:rPr>
              <a:t>// </a:t>
            </a:r>
            <a:r>
              <a:rPr lang="en-US" altLang="en-US" sz="1600" dirty="0" err="1">
                <a:solidFill>
                  <a:srgbClr val="002060"/>
                </a:solidFill>
                <a:latin typeface="Hack"/>
              </a:rPr>
              <a:t>hoặc</a:t>
            </a:r>
            <a:r>
              <a:rPr lang="en-US" altLang="en-US" sz="1600" dirty="0">
                <a:solidFill>
                  <a:srgbClr val="002060"/>
                </a:solidFill>
                <a:latin typeface="Hack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Hack"/>
              </a:rPr>
              <a:t>animals. remove</a:t>
            </a:r>
            <a:r>
              <a:rPr lang="en-US" sz="12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(0);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Hack"/>
            </a:endParaRPr>
          </a:p>
        </p:txBody>
      </p:sp>
    </p:spTree>
    <p:extLst>
      <p:ext uri="{BB962C8B-B14F-4D97-AF65-F5344CB8AC3E}">
        <p14:creationId xmlns:p14="http://schemas.microsoft.com/office/powerpoint/2010/main" val="268821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vi-V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C0DC10-153E-4B04-B7B2-BCFF1F1DA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76" y="2120999"/>
            <a:ext cx="3684707" cy="196684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59513" rIns="68580" bIns="59513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C678DD"/>
                </a:solidFill>
                <a:latin typeface="Hack"/>
              </a:rPr>
              <a:t>public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>
                <a:solidFill>
                  <a:srgbClr val="C678DD"/>
                </a:solidFill>
                <a:latin typeface="Hack"/>
              </a:rPr>
              <a:t>static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>
                <a:solidFill>
                  <a:srgbClr val="C678DD"/>
                </a:solidFill>
                <a:latin typeface="Hack"/>
              </a:rPr>
              <a:t>void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>
                <a:solidFill>
                  <a:srgbClr val="61AFEF"/>
                </a:solidFill>
                <a:latin typeface="Hack"/>
              </a:rPr>
              <a:t>main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(String[] args) {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ABB2BF"/>
                </a:solidFill>
                <a:latin typeface="Hack"/>
              </a:rPr>
              <a:t> ArrayList&lt;String&gt; animals </a:t>
            </a:r>
            <a:r>
              <a:rPr lang="en-US" altLang="en-US" sz="1200">
                <a:solidFill>
                  <a:srgbClr val="56B6C2"/>
                </a:solidFill>
                <a:latin typeface="Hack"/>
              </a:rPr>
              <a:t>=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>
                <a:solidFill>
                  <a:srgbClr val="C678DD"/>
                </a:solidFill>
                <a:latin typeface="Hack"/>
              </a:rPr>
              <a:t>new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ArrayList&lt;&gt;();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5C6370"/>
                </a:solidFill>
                <a:latin typeface="Hack"/>
              </a:rPr>
              <a:t>// Add elements in the ArrayList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>
                <a:solidFill>
                  <a:srgbClr val="98C379"/>
                </a:solidFill>
                <a:latin typeface="Hack"/>
              </a:rPr>
              <a:t>"Dog"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>
                <a:solidFill>
                  <a:srgbClr val="98C379"/>
                </a:solidFill>
                <a:latin typeface="Hack"/>
              </a:rPr>
              <a:t>"Cat"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>
                <a:solidFill>
                  <a:srgbClr val="98C379"/>
                </a:solidFill>
                <a:latin typeface="Hack"/>
              </a:rPr>
              <a:t>"Horse"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ABB2BF"/>
                </a:solidFill>
                <a:latin typeface="Hack"/>
              </a:rPr>
              <a:t>System.out.</a:t>
            </a:r>
            <a:r>
              <a:rPr lang="en-US" altLang="en-US" sz="1200">
                <a:solidFill>
                  <a:srgbClr val="61AFEF"/>
                </a:solidFill>
                <a:latin typeface="Hack"/>
              </a:rPr>
              <a:t>println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>
                <a:solidFill>
                  <a:srgbClr val="98C379"/>
                </a:solidFill>
                <a:latin typeface="Hack"/>
              </a:rPr>
              <a:t>"Initial ArrayList: "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>
                <a:solidFill>
                  <a:srgbClr val="56B6C2"/>
                </a:solidFill>
                <a:latin typeface="Hack"/>
              </a:rPr>
              <a:t>+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animals);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5C6370"/>
                </a:solidFill>
                <a:latin typeface="Hack"/>
              </a:rPr>
              <a:t>// Remove all the elements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>
                <a:solidFill>
                  <a:srgbClr val="61AFEF"/>
                </a:solidFill>
                <a:latin typeface="Hack"/>
              </a:rPr>
              <a:t>removeAll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(animals);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ABB2BF"/>
                </a:solidFill>
                <a:latin typeface="Hack"/>
              </a:rPr>
              <a:t>System.out.</a:t>
            </a:r>
            <a:r>
              <a:rPr lang="en-US" altLang="en-US" sz="1200">
                <a:solidFill>
                  <a:srgbClr val="61AFEF"/>
                </a:solidFill>
                <a:latin typeface="Hack"/>
              </a:rPr>
              <a:t>println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>
                <a:solidFill>
                  <a:srgbClr val="98C379"/>
                </a:solidFill>
                <a:latin typeface="Hack"/>
              </a:rPr>
              <a:t>"Final ArrayList: "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>
                <a:solidFill>
                  <a:srgbClr val="56B6C2"/>
                </a:solidFill>
                <a:latin typeface="Hack"/>
              </a:rPr>
              <a:t>+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animals); }</a:t>
            </a:r>
            <a:r>
              <a:rPr lang="en-US" altLang="en-US" sz="120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2460CA-2AF7-489C-8378-FF67A9815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869" y="2120999"/>
            <a:ext cx="3698994" cy="196684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59513" rIns="68580" bIns="59513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C678DD"/>
                </a:solidFill>
                <a:latin typeface="Hack"/>
              </a:rPr>
              <a:t>public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C678DD"/>
                </a:solidFill>
                <a:latin typeface="Hack"/>
              </a:rPr>
              <a:t>static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C678DD"/>
                </a:solidFill>
                <a:latin typeface="Hack"/>
              </a:rPr>
              <a:t>void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61AFEF"/>
                </a:solidFill>
                <a:latin typeface="Hack"/>
              </a:rPr>
              <a:t>main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(String[] </a:t>
            </a: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args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) {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ArrayList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&lt;String&gt; animals</a:t>
            </a:r>
            <a:r>
              <a:rPr lang="en-US" altLang="en-US" sz="1200" dirty="0">
                <a:solidFill>
                  <a:srgbClr val="56B6C2"/>
                </a:solidFill>
                <a:latin typeface="Hack"/>
              </a:rPr>
              <a:t>=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C678DD"/>
                </a:solidFill>
                <a:latin typeface="Hack"/>
              </a:rPr>
              <a:t>new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ArrayList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&lt;&gt;();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5C6370"/>
                </a:solidFill>
                <a:latin typeface="Hack"/>
              </a:rPr>
              <a:t>// Add elements in the array list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 dirty="0" err="1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"Dog"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 dirty="0" err="1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"Cat"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 dirty="0" err="1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"Horse"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System.out.</a:t>
            </a:r>
            <a:r>
              <a:rPr lang="en-US" altLang="en-US" sz="1200" dirty="0" err="1">
                <a:solidFill>
                  <a:srgbClr val="61AFEF"/>
                </a:solidFill>
                <a:latin typeface="Hack"/>
              </a:rPr>
              <a:t>println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"Initial </a:t>
            </a:r>
            <a:r>
              <a:rPr lang="en-US" altLang="en-US" sz="1200" dirty="0" err="1">
                <a:solidFill>
                  <a:srgbClr val="98C379"/>
                </a:solidFill>
                <a:latin typeface="Hack"/>
              </a:rPr>
              <a:t>ArrayList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: 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56B6C2"/>
                </a:solidFill>
                <a:latin typeface="Hack"/>
              </a:rPr>
              <a:t>+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animals);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5C6370"/>
                </a:solidFill>
                <a:latin typeface="Hack"/>
              </a:rPr>
              <a:t>// Remove all the elements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 dirty="0" err="1">
                <a:solidFill>
                  <a:srgbClr val="61AFEF"/>
                </a:solidFill>
                <a:latin typeface="Hack"/>
              </a:rPr>
              <a:t>clear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System.out.</a:t>
            </a:r>
            <a:r>
              <a:rPr lang="en-US" altLang="en-US" sz="1200" dirty="0" err="1">
                <a:solidFill>
                  <a:srgbClr val="61AFEF"/>
                </a:solidFill>
                <a:latin typeface="Hack"/>
              </a:rPr>
              <a:t>println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"Final </a:t>
            </a:r>
            <a:r>
              <a:rPr lang="en-US" altLang="en-US" sz="1200" dirty="0" err="1">
                <a:solidFill>
                  <a:srgbClr val="98C379"/>
                </a:solidFill>
                <a:latin typeface="Hack"/>
              </a:rPr>
              <a:t>ArrayList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: 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56B6C2"/>
                </a:solidFill>
                <a:latin typeface="Hack"/>
              </a:rPr>
              <a:t>+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animals); }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7D514F-20E3-4486-9A23-6CE023E5FFEB}"/>
              </a:ext>
            </a:extLst>
          </p:cNvPr>
          <p:cNvCxnSpPr>
            <a:cxnSpLocks/>
          </p:cNvCxnSpPr>
          <p:nvPr/>
        </p:nvCxnSpPr>
        <p:spPr>
          <a:xfrm>
            <a:off x="4555200" y="868651"/>
            <a:ext cx="16800" cy="33511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02293E39-6129-49D5-B68A-0530D38DBD92}"/>
              </a:ext>
            </a:extLst>
          </p:cNvPr>
          <p:cNvSpPr txBox="1">
            <a:spLocks/>
          </p:cNvSpPr>
          <p:nvPr/>
        </p:nvSpPr>
        <p:spPr>
          <a:xfrm>
            <a:off x="1393877" y="1074959"/>
            <a:ext cx="177130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sz="1600" dirty="0" err="1">
                <a:solidFill>
                  <a:srgbClr val="00ABEE"/>
                </a:solidFill>
              </a:rPr>
              <a:t>removeAll</a:t>
            </a:r>
            <a:r>
              <a:rPr lang="en-US" sz="1600" dirty="0">
                <a:solidFill>
                  <a:srgbClr val="00ABEE"/>
                </a:solidFill>
              </a:rPr>
              <a:t>()</a:t>
            </a:r>
            <a:endParaRPr lang="vi-VN" sz="1600" dirty="0">
              <a:solidFill>
                <a:srgbClr val="00ABEE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6FC3D65-AE91-42EE-ABB0-B3B9C75EED97}"/>
              </a:ext>
            </a:extLst>
          </p:cNvPr>
          <p:cNvSpPr txBox="1">
            <a:spLocks/>
          </p:cNvSpPr>
          <p:nvPr/>
        </p:nvSpPr>
        <p:spPr>
          <a:xfrm>
            <a:off x="6382438" y="1074959"/>
            <a:ext cx="1129189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sz="1600" dirty="0">
                <a:solidFill>
                  <a:srgbClr val="00ABEE"/>
                </a:solidFill>
              </a:rPr>
              <a:t>clear()</a:t>
            </a:r>
            <a:endParaRPr lang="vi-VN" sz="1600" dirty="0">
              <a:solidFill>
                <a:srgbClr val="00ABEE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3A4436-5364-41A2-A580-63E47740F5DB}"/>
              </a:ext>
            </a:extLst>
          </p:cNvPr>
          <p:cNvSpPr txBox="1">
            <a:spLocks/>
          </p:cNvSpPr>
          <p:nvPr/>
        </p:nvSpPr>
        <p:spPr>
          <a:xfrm>
            <a:off x="1178562" y="1055653"/>
            <a:ext cx="1927893" cy="485867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endParaRPr lang="en-US" sz="14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5437C5D-4A5A-4EFC-8339-E820AC1E3D4F}"/>
              </a:ext>
            </a:extLst>
          </p:cNvPr>
          <p:cNvSpPr txBox="1">
            <a:spLocks/>
          </p:cNvSpPr>
          <p:nvPr/>
        </p:nvSpPr>
        <p:spPr>
          <a:xfrm>
            <a:off x="5902962" y="1074959"/>
            <a:ext cx="1927893" cy="485867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endParaRPr lang="en-US" sz="1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9E6B745-5487-45C9-BA98-7547CD3725C9}"/>
              </a:ext>
            </a:extLst>
          </p:cNvPr>
          <p:cNvSpPr txBox="1">
            <a:spLocks/>
          </p:cNvSpPr>
          <p:nvPr/>
        </p:nvSpPr>
        <p:spPr>
          <a:xfrm>
            <a:off x="575732" y="4388781"/>
            <a:ext cx="6007948" cy="41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050" dirty="0">
                <a:solidFill>
                  <a:srgbClr val="222222"/>
                </a:solidFill>
                <a:cs typeface="Courier New" panose="02070309020205020404" pitchFamily="49" charset="0"/>
              </a:rPr>
              <a:t>Initial </a:t>
            </a:r>
            <a:r>
              <a:rPr lang="en-US" altLang="en-US" sz="1050" dirty="0" err="1">
                <a:solidFill>
                  <a:srgbClr val="C00000"/>
                </a:solidFill>
                <a:cs typeface="Courier New" panose="02070309020205020404" pitchFamily="49" charset="0"/>
              </a:rPr>
              <a:t>ArrayList</a:t>
            </a:r>
            <a:r>
              <a:rPr lang="en-US" altLang="en-US" sz="1050" dirty="0">
                <a:solidFill>
                  <a:srgbClr val="222222"/>
                </a:solidFill>
                <a:cs typeface="Courier New" panose="02070309020205020404" pitchFamily="49" charset="0"/>
              </a:rPr>
              <a:t>: [Dog, Cat, Horse] </a:t>
            </a:r>
          </a:p>
          <a:p>
            <a:pPr marL="11430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050" dirty="0">
                <a:solidFill>
                  <a:srgbClr val="222222"/>
                </a:solidFill>
                <a:cs typeface="Courier New" panose="02070309020205020404" pitchFamily="49" charset="0"/>
              </a:rPr>
              <a:t>Final </a:t>
            </a:r>
            <a:r>
              <a:rPr lang="en-US" altLang="en-US" sz="1050" dirty="0" err="1">
                <a:solidFill>
                  <a:srgbClr val="C00000"/>
                </a:solidFill>
                <a:cs typeface="Courier New" panose="02070309020205020404" pitchFamily="49" charset="0"/>
              </a:rPr>
              <a:t>ArrayList</a:t>
            </a:r>
            <a:r>
              <a:rPr lang="en-US" altLang="en-US" sz="1050" dirty="0">
                <a:solidFill>
                  <a:srgbClr val="222222"/>
                </a:solidFill>
                <a:cs typeface="Courier New" panose="02070309020205020404" pitchFamily="49" charset="0"/>
              </a:rPr>
              <a:t>: []</a:t>
            </a:r>
            <a:r>
              <a:rPr lang="en-US" altLang="en-US" sz="1050" dirty="0">
                <a:solidFill>
                  <a:schemeClr val="tx1"/>
                </a:solidFill>
              </a:rPr>
              <a:t> 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Hack"/>
            </a:endParaRPr>
          </a:p>
        </p:txBody>
      </p:sp>
      <p:sp>
        <p:nvSpPr>
          <p:cNvPr id="16" name="Google Shape;838;p36">
            <a:extLst>
              <a:ext uri="{FF2B5EF4-FFF2-40B4-BE49-F238E27FC236}">
                <a16:creationId xmlns:a16="http://schemas.microsoft.com/office/drawing/2014/main" id="{EAA1F0E7-61B4-42E5-A541-3EF26066EDAC}"/>
              </a:ext>
            </a:extLst>
          </p:cNvPr>
          <p:cNvSpPr/>
          <p:nvPr/>
        </p:nvSpPr>
        <p:spPr>
          <a:xfrm>
            <a:off x="575732" y="4509918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838;p36">
            <a:extLst>
              <a:ext uri="{FF2B5EF4-FFF2-40B4-BE49-F238E27FC236}">
                <a16:creationId xmlns:a16="http://schemas.microsoft.com/office/drawing/2014/main" id="{C6C4D50B-CDC1-4D6C-A882-547471E4333D}"/>
              </a:ext>
            </a:extLst>
          </p:cNvPr>
          <p:cNvSpPr/>
          <p:nvPr/>
        </p:nvSpPr>
        <p:spPr>
          <a:xfrm>
            <a:off x="575731" y="4723296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064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vi-V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310CD5-50AC-4CD0-8DA3-6A8B4E8FB230}"/>
              </a:ext>
            </a:extLst>
          </p:cNvPr>
          <p:cNvSpPr txBox="1">
            <a:spLocks/>
          </p:cNvSpPr>
          <p:nvPr/>
        </p:nvSpPr>
        <p:spPr>
          <a:xfrm>
            <a:off x="4192693" y="1218327"/>
            <a:ext cx="4695673" cy="326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// Add elements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("Dog");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("Cat");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("Horse");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bg1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Cập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nhật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phần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tử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thứ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err="1">
                <a:solidFill>
                  <a:schemeClr val="bg1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en-US" sz="1400" dirty="0">
                <a:solidFill>
                  <a:schemeClr val="bg1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"Dog2”)</a:t>
            </a:r>
            <a:endParaRPr lang="en-US" altLang="en-US" sz="1400" dirty="0">
              <a:solidFill>
                <a:schemeClr val="bg1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ABE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: [Dog2, Cat, Horse]</a:t>
            </a:r>
          </a:p>
        </p:txBody>
      </p:sp>
      <p:pic>
        <p:nvPicPr>
          <p:cNvPr id="5" name="Picture 2" descr="Doubt, people, person, questioning, wondering icon - Download on Iconfinder">
            <a:extLst>
              <a:ext uri="{FF2B5EF4-FFF2-40B4-BE49-F238E27FC236}">
                <a16:creationId xmlns:a16="http://schemas.microsoft.com/office/drawing/2014/main" id="{DA00691D-8D1A-4CB2-B7E5-D29E429FA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634" y="2522974"/>
            <a:ext cx="2067309" cy="195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D835868-A3FA-447D-8B4A-8BC8AC49FB09}"/>
              </a:ext>
            </a:extLst>
          </p:cNvPr>
          <p:cNvSpPr/>
          <p:nvPr/>
        </p:nvSpPr>
        <p:spPr>
          <a:xfrm>
            <a:off x="711202" y="1442720"/>
            <a:ext cx="2350345" cy="108025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Update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err="1">
                <a:solidFill>
                  <a:srgbClr val="00ABEE"/>
                </a:solidFill>
              </a:rPr>
              <a:t>Cập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nhật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phần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tử</a:t>
            </a:r>
            <a:endParaRPr lang="en-US" dirty="0">
              <a:solidFill>
                <a:srgbClr val="00ABEE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76A8BD-3DD6-444B-9FCC-C4B4284613C1}"/>
              </a:ext>
            </a:extLst>
          </p:cNvPr>
          <p:cNvCxnSpPr/>
          <p:nvPr/>
        </p:nvCxnSpPr>
        <p:spPr>
          <a:xfrm>
            <a:off x="3551722" y="2091445"/>
            <a:ext cx="0" cy="1925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3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vi-V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2045B9-0FB4-49FF-8D5C-A7DB920B2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28214"/>
              </p:ext>
            </p:extLst>
          </p:nvPr>
        </p:nvGraphicFramePr>
        <p:xfrm>
          <a:off x="1559454" y="1356069"/>
          <a:ext cx="6128280" cy="2952243"/>
        </p:xfrm>
        <a:graphic>
          <a:graphicData uri="http://schemas.openxmlformats.org/drawingml/2006/table">
            <a:tbl>
              <a:tblPr/>
              <a:tblGrid>
                <a:gridCol w="2189178">
                  <a:extLst>
                    <a:ext uri="{9D8B030D-6E8A-4147-A177-3AD203B41FA5}">
                      <a16:colId xmlns:a16="http://schemas.microsoft.com/office/drawing/2014/main" val="1933807339"/>
                    </a:ext>
                  </a:extLst>
                </a:gridCol>
                <a:gridCol w="3939102">
                  <a:extLst>
                    <a:ext uri="{9D8B030D-6E8A-4147-A177-3AD203B41FA5}">
                      <a16:colId xmlns:a16="http://schemas.microsoft.com/office/drawing/2014/main" val="3207707623"/>
                    </a:ext>
                  </a:extLst>
                </a:gridCol>
              </a:tblGrid>
              <a:tr h="3812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Phương thức</a:t>
                      </a:r>
                      <a:endParaRPr lang="vi-VN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B1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Mô</a:t>
                      </a: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tả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B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46230"/>
                  </a:ext>
                </a:extLst>
              </a:tr>
              <a:tr h="6528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lastIndexOf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(Object o)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 về chỉ mục trong danh sách với sự xuất hiện cuối cùng của phần tử được chỉ định, hoặc -1 nếu danh sách không chứa phần tử này.</a:t>
                      </a:r>
                      <a:endParaRPr lang="vi-VN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08133"/>
                  </a:ext>
                </a:extLst>
              </a:tr>
              <a:tr h="4569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toArray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()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về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một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mảng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chứa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tất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cả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các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trong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này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theo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đúng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thứ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tự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.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170782"/>
                  </a:ext>
                </a:extLst>
              </a:tr>
              <a:tr h="4569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toArray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(Object[] a)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về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một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mảng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chứa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tất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cả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các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trong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này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theo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đúng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thứ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tự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.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01708"/>
                  </a:ext>
                </a:extLst>
              </a:tr>
              <a:tr h="26113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clone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()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về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một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bản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sao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của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ArrayList.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42455"/>
                  </a:ext>
                </a:extLst>
              </a:tr>
              <a:tr h="26113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clear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()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Xóa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tất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cả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các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từ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này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.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78314"/>
                  </a:ext>
                </a:extLst>
              </a:tr>
              <a:tr h="4569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contains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(element)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Kết quả trả về là true nếu tìm thấy element trong danh sách, ngược lại trả về false.</a:t>
                      </a:r>
                      <a:endParaRPr lang="vi-VN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9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1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vi-V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8B1419-3A2E-45A3-8301-442692DA3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81404"/>
              </p:ext>
            </p:extLst>
          </p:nvPr>
        </p:nvGraphicFramePr>
        <p:xfrm>
          <a:off x="1354667" y="1081988"/>
          <a:ext cx="6583678" cy="3811286"/>
        </p:xfrm>
        <a:graphic>
          <a:graphicData uri="http://schemas.openxmlformats.org/drawingml/2006/table">
            <a:tbl>
              <a:tblPr/>
              <a:tblGrid>
                <a:gridCol w="2355733">
                  <a:extLst>
                    <a:ext uri="{9D8B030D-6E8A-4147-A177-3AD203B41FA5}">
                      <a16:colId xmlns:a16="http://schemas.microsoft.com/office/drawing/2014/main" val="106884114"/>
                    </a:ext>
                  </a:extLst>
                </a:gridCol>
                <a:gridCol w="4227945">
                  <a:extLst>
                    <a:ext uri="{9D8B030D-6E8A-4147-A177-3AD203B41FA5}">
                      <a16:colId xmlns:a16="http://schemas.microsoft.com/office/drawing/2014/main" val="2543329261"/>
                    </a:ext>
                  </a:extLst>
                </a:gridCol>
              </a:tblGrid>
              <a:tr h="2530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Phương thức</a:t>
                      </a:r>
                      <a:endParaRPr lang="vi-VN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B1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Mô</a:t>
                      </a: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tả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B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049937"/>
                  </a:ext>
                </a:extLst>
              </a:tr>
              <a:tr h="4336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add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(Object o)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Thêm phần tử được chỉ định vào cuối một danh sách.</a:t>
                      </a:r>
                      <a:endParaRPr lang="vi-VN" sz="130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19103"/>
                  </a:ext>
                </a:extLst>
              </a:tr>
              <a:tr h="4336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add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(int index, Object element)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Chèn phần tử element tại vị trí index vào danh sách.</a:t>
                      </a:r>
                      <a:endParaRPr lang="en-US" sz="130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74542"/>
                  </a:ext>
                </a:extLst>
              </a:tr>
              <a:tr h="6362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addAll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(Collection c)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Thêm tất cả các phần tử trong collection c vào cuối của danh sách, theo thứ tự chúng được trả về bởi bộ lặp iterator.</a:t>
                      </a:r>
                      <a:endParaRPr lang="vi-VN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363951"/>
                  </a:ext>
                </a:extLst>
              </a:tr>
              <a:tr h="4446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addAll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(int index, Collection c)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Chèn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tất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cả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các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trong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collection c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vào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bắt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đầu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từ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vị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trí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index.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100345"/>
                  </a:ext>
                </a:extLst>
              </a:tr>
              <a:tr h="4446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retainAll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(Collection c)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Xóa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những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không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thuộc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collection c ra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khỏi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.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853266"/>
                  </a:ext>
                </a:extLst>
              </a:tr>
              <a:tr h="4336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removeAll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(Collection c)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Xóa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những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thuộc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collection c ra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khỏi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.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68991"/>
                  </a:ext>
                </a:extLst>
              </a:tr>
              <a:tr h="6362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indexOf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(Object o)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 về chỉ mục trong danh sách với sự xuất hiện đầu tiên của phần tử được chỉ định, hoặc -1 nếu danh sách không chứa phần tử này.</a:t>
                      </a:r>
                      <a:endParaRPr lang="vi-VN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5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04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Sort()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B2322-93F0-4163-8150-7A2A53DEBEE8}"/>
              </a:ext>
            </a:extLst>
          </p:cNvPr>
          <p:cNvSpPr txBox="1"/>
          <p:nvPr/>
        </p:nvSpPr>
        <p:spPr>
          <a:xfrm>
            <a:off x="673947" y="1303294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b="1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</a:t>
            </a:r>
            <a:r>
              <a:rPr lang="en-US" altLang="en-US" sz="1200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US" altLang="en-US" sz="1200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CollectionsExample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US" altLang="en-US" sz="1200" b="1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</a:t>
            </a:r>
            <a:r>
              <a:rPr lang="en-US" altLang="en-US" sz="1200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static</a:t>
            </a:r>
            <a:r>
              <a:rPr lang="en-US" altLang="en-US" sz="1200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void</a:t>
            </a:r>
            <a:r>
              <a:rPr lang="en-US" altLang="en-US" sz="1200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main(String 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args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[]) {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>
                <a:solidFill>
                  <a:srgbClr val="0082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create list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List&lt;String&gt; list = </a:t>
            </a:r>
            <a:r>
              <a:rPr lang="en-US" altLang="en-US" sz="1200" b="1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altLang="en-US" sz="12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&lt;String&gt;();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>
                <a:solidFill>
                  <a:srgbClr val="0082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add elements to list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list.</a:t>
            </a:r>
            <a:r>
              <a:rPr lang="en-US" altLang="en-US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"Java"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list.</a:t>
            </a:r>
            <a:r>
              <a:rPr lang="en-US" altLang="en-US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"C"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list.</a:t>
            </a:r>
            <a:r>
              <a:rPr lang="en-US" altLang="en-US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"C++"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list.</a:t>
            </a:r>
            <a:r>
              <a:rPr lang="en-US" altLang="en-US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"PHP"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list.</a:t>
            </a:r>
            <a:r>
              <a:rPr lang="en-US" altLang="en-US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"Python"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>
                <a:solidFill>
                  <a:srgbClr val="0082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sort list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Collections.</a:t>
            </a:r>
            <a:r>
              <a:rPr lang="en-US" altLang="en-US" sz="12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sort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(list);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>
                <a:solidFill>
                  <a:srgbClr val="0082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show list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b="1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en-US" altLang="en-US" sz="12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(String element : list) {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    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(element);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E4BF57C-9CF7-4835-A321-263CC9F6437B}"/>
              </a:ext>
            </a:extLst>
          </p:cNvPr>
          <p:cNvSpPr/>
          <p:nvPr/>
        </p:nvSpPr>
        <p:spPr>
          <a:xfrm>
            <a:off x="4711221" y="2571750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3CE21E8-3696-40BC-855E-10AF6C2C9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227" y="2197148"/>
            <a:ext cx="924225" cy="1197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59513" rIns="68580" bIns="59513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</a:p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C++ Java PHP Python</a:t>
            </a: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9581A16-4E9C-4C70-B4EE-77E0DD2F6A78}"/>
              </a:ext>
            </a:extLst>
          </p:cNvPr>
          <p:cNvSpPr txBox="1">
            <a:spLocks/>
          </p:cNvSpPr>
          <p:nvPr/>
        </p:nvSpPr>
        <p:spPr>
          <a:xfrm>
            <a:off x="6396277" y="1885031"/>
            <a:ext cx="1362208" cy="1821639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250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1185462" y="1661600"/>
            <a:ext cx="6034912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200" dirty="0" err="1">
                <a:solidFill>
                  <a:srgbClr val="C00000"/>
                </a:solidFill>
              </a:rPr>
              <a:t>Nhập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gia</a:t>
            </a:r>
            <a:r>
              <a:rPr lang="en-US" sz="1200" dirty="0"/>
              <a:t> </a:t>
            </a:r>
            <a:r>
              <a:rPr lang="en-US" sz="1200" dirty="0" err="1"/>
              <a:t>đình</a:t>
            </a:r>
            <a:endParaRPr lang="en-US" sz="1200" dirty="0"/>
          </a:p>
          <a:p>
            <a:pPr marL="114300" indent="0">
              <a:buNone/>
            </a:pPr>
            <a:r>
              <a:rPr lang="en-US" sz="1200" dirty="0">
                <a:solidFill>
                  <a:srgbClr val="1EB1ED"/>
                </a:solidFill>
              </a:rPr>
              <a:t>Member</a:t>
            </a:r>
            <a:r>
              <a:rPr lang="en-US" sz="1200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id</a:t>
            </a:r>
            <a:r>
              <a:rPr lang="en-US" sz="1200" dirty="0"/>
              <a:t>, </a:t>
            </a:r>
            <a:r>
              <a:rPr lang="en-US" sz="1200" dirty="0">
                <a:solidFill>
                  <a:schemeClr val="tx1"/>
                </a:solidFill>
              </a:rPr>
              <a:t>name</a:t>
            </a:r>
            <a:r>
              <a:rPr lang="en-US" sz="1200" dirty="0"/>
              <a:t>, </a:t>
            </a:r>
            <a:r>
              <a:rPr lang="en-US" sz="1200" dirty="0">
                <a:solidFill>
                  <a:schemeClr val="tx1"/>
                </a:solidFill>
              </a:rPr>
              <a:t>dob</a:t>
            </a:r>
            <a:r>
              <a:rPr lang="en-US" sz="1200" dirty="0"/>
              <a:t>, </a:t>
            </a:r>
            <a:r>
              <a:rPr lang="en-US" sz="1200" dirty="0">
                <a:solidFill>
                  <a:schemeClr val="tx1"/>
                </a:solidFill>
              </a:rPr>
              <a:t>job</a:t>
            </a:r>
          </a:p>
          <a:p>
            <a:pPr marL="114300" indent="0">
              <a:buNone/>
            </a:pPr>
            <a:r>
              <a:rPr lang="en-US" sz="1200" dirty="0" err="1"/>
              <a:t>Nhập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C00000"/>
                </a:solidFill>
              </a:rPr>
              <a:t>ít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nhất</a:t>
            </a:r>
            <a:r>
              <a:rPr lang="en-US" sz="1200" dirty="0">
                <a:solidFill>
                  <a:srgbClr val="C00000"/>
                </a:solidFill>
              </a:rPr>
              <a:t> 2 members</a:t>
            </a:r>
          </a:p>
          <a:p>
            <a:pPr marL="114300" indent="0">
              <a:buNone/>
            </a:pPr>
            <a:r>
              <a:rPr lang="en-US" sz="1200" dirty="0" err="1"/>
              <a:t>Lưu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C00000"/>
                </a:solidFill>
              </a:rPr>
              <a:t>ArrayList</a:t>
            </a:r>
            <a:endParaRPr lang="en-US" sz="1200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C00000"/>
                </a:solidFill>
              </a:rPr>
              <a:t>In</a:t>
            </a:r>
            <a:r>
              <a:rPr lang="en-US" sz="1200" dirty="0"/>
              <a:t> ra </a:t>
            </a:r>
            <a:r>
              <a:rPr lang="en-US" sz="1200" dirty="0" err="1"/>
              <a:t>mà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endParaRPr lang="en-US" sz="1200" dirty="0"/>
          </a:p>
          <a:p>
            <a:pPr marL="114300" indent="0">
              <a:buNone/>
            </a:pPr>
            <a:r>
              <a:rPr lang="en-US" sz="1200" dirty="0" err="1">
                <a:solidFill>
                  <a:srgbClr val="C00000"/>
                </a:solidFill>
              </a:rPr>
              <a:t>Nhập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1EB1ED"/>
                </a:solidFill>
              </a:rPr>
              <a:t>Hodan</a:t>
            </a:r>
            <a:r>
              <a:rPr lang="en-US" sz="1200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address</a:t>
            </a:r>
            <a:r>
              <a:rPr lang="en-US" sz="1200" dirty="0"/>
              <a:t>, </a:t>
            </a:r>
            <a:r>
              <a:rPr lang="en-US" sz="12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" name="Google Shape;838;p36">
            <a:extLst>
              <a:ext uri="{FF2B5EF4-FFF2-40B4-BE49-F238E27FC236}">
                <a16:creationId xmlns:a16="http://schemas.microsoft.com/office/drawing/2014/main" id="{20C45F4D-D2D2-4E74-AA01-E35B5C47E664}"/>
              </a:ext>
            </a:extLst>
          </p:cNvPr>
          <p:cNvSpPr/>
          <p:nvPr/>
        </p:nvSpPr>
        <p:spPr>
          <a:xfrm>
            <a:off x="1099361" y="1902185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38;p36">
            <a:extLst>
              <a:ext uri="{FF2B5EF4-FFF2-40B4-BE49-F238E27FC236}">
                <a16:creationId xmlns:a16="http://schemas.microsoft.com/office/drawing/2014/main" id="{34418973-2C51-498E-A082-36991A1EBFD0}"/>
              </a:ext>
            </a:extLst>
          </p:cNvPr>
          <p:cNvSpPr/>
          <p:nvPr/>
        </p:nvSpPr>
        <p:spPr>
          <a:xfrm>
            <a:off x="1099361" y="2231539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38;p36">
            <a:extLst>
              <a:ext uri="{FF2B5EF4-FFF2-40B4-BE49-F238E27FC236}">
                <a16:creationId xmlns:a16="http://schemas.microsoft.com/office/drawing/2014/main" id="{A0345E44-C265-4887-AAA6-99CCD297CB6E}"/>
              </a:ext>
            </a:extLst>
          </p:cNvPr>
          <p:cNvSpPr/>
          <p:nvPr/>
        </p:nvSpPr>
        <p:spPr>
          <a:xfrm>
            <a:off x="1099360" y="2607699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38;p36">
            <a:extLst>
              <a:ext uri="{FF2B5EF4-FFF2-40B4-BE49-F238E27FC236}">
                <a16:creationId xmlns:a16="http://schemas.microsoft.com/office/drawing/2014/main" id="{6D1F5DD8-865E-4443-B421-5C4AF9744B80}"/>
              </a:ext>
            </a:extLst>
          </p:cNvPr>
          <p:cNvSpPr/>
          <p:nvPr/>
        </p:nvSpPr>
        <p:spPr>
          <a:xfrm>
            <a:off x="1100792" y="3023486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38;p36">
            <a:extLst>
              <a:ext uri="{FF2B5EF4-FFF2-40B4-BE49-F238E27FC236}">
                <a16:creationId xmlns:a16="http://schemas.microsoft.com/office/drawing/2014/main" id="{D9ACD6AE-2A50-49A7-843A-80494DE32B4E}"/>
              </a:ext>
            </a:extLst>
          </p:cNvPr>
          <p:cNvSpPr/>
          <p:nvPr/>
        </p:nvSpPr>
        <p:spPr>
          <a:xfrm>
            <a:off x="1099358" y="3390018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F9B7F761-AE35-4E26-9771-9D1C75ACCB6E}"/>
              </a:ext>
            </a:extLst>
          </p:cNvPr>
          <p:cNvSpPr/>
          <p:nvPr/>
        </p:nvSpPr>
        <p:spPr>
          <a:xfrm>
            <a:off x="1099359" y="3771048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dân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987079" y="1287071"/>
            <a:ext cx="757405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58750" indent="0">
              <a:buNone/>
            </a:pPr>
            <a:r>
              <a:rPr lang="en-US" sz="1200" dirty="0" err="1"/>
              <a:t>Xây</a:t>
            </a:r>
            <a:r>
              <a:rPr lang="en-US" sz="1200" dirty="0"/>
              <a:t> </a:t>
            </a:r>
            <a:r>
              <a:rPr lang="en-US" sz="1200" dirty="0" err="1"/>
              <a:t>dựng</a:t>
            </a:r>
            <a:r>
              <a:rPr lang="en-US" sz="1200" dirty="0"/>
              <a:t> </a:t>
            </a:r>
            <a:r>
              <a:rPr lang="en-US" sz="1200" dirty="0" err="1"/>
              <a:t>lớp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1EB1ED"/>
                </a:solidFill>
              </a:rPr>
              <a:t>Hodan</a:t>
            </a:r>
            <a:r>
              <a:rPr lang="en-US" sz="1200" dirty="0"/>
              <a:t> (</a:t>
            </a:r>
            <a:r>
              <a:rPr lang="en-US" sz="1200" dirty="0" err="1"/>
              <a:t>hộ</a:t>
            </a:r>
            <a:r>
              <a:rPr lang="en-US" sz="1200" dirty="0"/>
              <a:t> </a:t>
            </a:r>
            <a:r>
              <a:rPr lang="en-US" sz="1200" dirty="0" err="1"/>
              <a:t>dân</a:t>
            </a:r>
            <a:r>
              <a:rPr lang="en-US" sz="1200" dirty="0"/>
              <a:t>): </a:t>
            </a:r>
          </a:p>
          <a:p>
            <a:pPr marL="0" indent="0">
              <a:buNone/>
            </a:pPr>
            <a:r>
              <a:rPr lang="en-US" sz="1200" dirty="0"/>
              <a:t>      id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vi-VN" sz="1200" dirty="0"/>
              <a:t>Số nhà của hộ dân đó. ( Số nhà được gắn cho mỗi hộ dân)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vi-VN" sz="1200" dirty="0"/>
              <a:t>Thông tin về mỗi </a:t>
            </a:r>
            <a:r>
              <a:rPr lang="vi-VN" sz="1200" b="1" dirty="0">
                <a:solidFill>
                  <a:srgbClr val="00ABEE"/>
                </a:solidFill>
              </a:rPr>
              <a:t>cá nhân </a:t>
            </a:r>
            <a:r>
              <a:rPr lang="vi-VN" sz="1200" dirty="0"/>
              <a:t>trong hộ gia đình.</a:t>
            </a:r>
            <a:r>
              <a:rPr lang="en-US" sz="1200" dirty="0"/>
              <a:t> -&gt; </a:t>
            </a:r>
            <a:r>
              <a:rPr lang="en-US" sz="1200" dirty="0">
                <a:solidFill>
                  <a:srgbClr val="C00000"/>
                </a:solidFill>
              </a:rPr>
              <a:t>List</a:t>
            </a:r>
            <a:endParaRPr lang="vi-VN" sz="1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vi-VN" sz="1200" dirty="0"/>
              <a:t> Với mỗi </a:t>
            </a:r>
            <a:r>
              <a:rPr lang="vi-VN" sz="1200" b="1" dirty="0">
                <a:solidFill>
                  <a:srgbClr val="00ABEE"/>
                </a:solidFill>
              </a:rPr>
              <a:t>cá nhân</a:t>
            </a:r>
            <a:r>
              <a:rPr lang="vi-VN" sz="1200" dirty="0"/>
              <a:t>, người ta quản lý các thông tin như: </a:t>
            </a:r>
            <a:r>
              <a:rPr lang="vi-VN" sz="1200" dirty="0">
                <a:solidFill>
                  <a:schemeClr val="tx1"/>
                </a:solidFill>
              </a:rPr>
              <a:t>họ và tên</a:t>
            </a:r>
            <a:r>
              <a:rPr lang="vi-VN" sz="1200" dirty="0"/>
              <a:t>, </a:t>
            </a:r>
            <a:r>
              <a:rPr lang="vi-VN" sz="1200" dirty="0">
                <a:solidFill>
                  <a:schemeClr val="tx1"/>
                </a:solidFill>
              </a:rPr>
              <a:t>ngày sinh</a:t>
            </a:r>
            <a:r>
              <a:rPr lang="vi-VN" sz="1200" dirty="0"/>
              <a:t>, </a:t>
            </a:r>
            <a:r>
              <a:rPr lang="vi-VN" sz="1200" dirty="0">
                <a:solidFill>
                  <a:schemeClr val="tx1"/>
                </a:solidFill>
              </a:rPr>
              <a:t>nghề nghiệp</a:t>
            </a:r>
            <a:r>
              <a:rPr lang="vi-VN" sz="1200" dirty="0"/>
              <a:t>.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ABEE"/>
                </a:solidFill>
              </a:rPr>
              <a:t>YC</a:t>
            </a:r>
            <a:r>
              <a:rPr lang="en-US" sz="1200" dirty="0"/>
              <a:t>: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  <a:r>
              <a:rPr lang="en-US" sz="1200" dirty="0" err="1"/>
              <a:t>viết</a:t>
            </a:r>
            <a:r>
              <a:rPr lang="en-US" sz="1200" dirty="0"/>
              <a:t> </a:t>
            </a:r>
            <a:r>
              <a:rPr lang="en-US" sz="1200" dirty="0" err="1"/>
              <a:t>chức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nhập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thông</a:t>
            </a:r>
            <a:r>
              <a:rPr lang="en-US" sz="1200" b="1" dirty="0">
                <a:solidFill>
                  <a:srgbClr val="00ABEE"/>
                </a:solidFill>
              </a:rPr>
              <a:t> tin </a:t>
            </a:r>
            <a:r>
              <a:rPr lang="en-US" sz="1200" b="1" dirty="0" err="1">
                <a:solidFill>
                  <a:srgbClr val="00ABEE"/>
                </a:solidFill>
              </a:rPr>
              <a:t>cho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hộ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dân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các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thành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viên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trong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hộ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dân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đó</a:t>
            </a:r>
            <a:endParaRPr lang="en-US" sz="1200" b="1" dirty="0">
              <a:solidFill>
                <a:srgbClr val="00ABEE"/>
              </a:solidFill>
            </a:endParaRP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C00000"/>
                </a:solidFill>
              </a:rPr>
              <a:t>Hiển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thị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/>
              <a:t>thông</a:t>
            </a:r>
            <a:r>
              <a:rPr lang="en-US" sz="1200" dirty="0"/>
              <a:t> tin chi </a:t>
            </a:r>
            <a:r>
              <a:rPr lang="en-US" sz="1200" dirty="0" err="1"/>
              <a:t>tiết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hộ</a:t>
            </a:r>
            <a:r>
              <a:rPr lang="en-US" sz="1200" dirty="0"/>
              <a:t> </a:t>
            </a:r>
            <a:r>
              <a:rPr lang="en-US" sz="1200" dirty="0" err="1"/>
              <a:t>dân</a:t>
            </a:r>
            <a:endParaRPr lang="en-US" sz="1200" dirty="0"/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F9B7F761-AE35-4E26-9771-9D1C75ACCB6E}"/>
              </a:ext>
            </a:extLst>
          </p:cNvPr>
          <p:cNvSpPr/>
          <p:nvPr/>
        </p:nvSpPr>
        <p:spPr>
          <a:xfrm>
            <a:off x="1172693" y="1907382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69;p36">
            <a:extLst>
              <a:ext uri="{FF2B5EF4-FFF2-40B4-BE49-F238E27FC236}">
                <a16:creationId xmlns:a16="http://schemas.microsoft.com/office/drawing/2014/main" id="{EDBECE67-D498-4E43-BF5C-119B1A12976C}"/>
              </a:ext>
            </a:extLst>
          </p:cNvPr>
          <p:cNvSpPr/>
          <p:nvPr/>
        </p:nvSpPr>
        <p:spPr>
          <a:xfrm>
            <a:off x="987079" y="1400778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69;p36">
            <a:extLst>
              <a:ext uri="{FF2B5EF4-FFF2-40B4-BE49-F238E27FC236}">
                <a16:creationId xmlns:a16="http://schemas.microsoft.com/office/drawing/2014/main" id="{7167ADCB-DEB6-4E47-BB25-7F05F841C6B9}"/>
              </a:ext>
            </a:extLst>
          </p:cNvPr>
          <p:cNvSpPr/>
          <p:nvPr/>
        </p:nvSpPr>
        <p:spPr>
          <a:xfrm>
            <a:off x="854482" y="3261683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38;p36">
            <a:extLst>
              <a:ext uri="{FF2B5EF4-FFF2-40B4-BE49-F238E27FC236}">
                <a16:creationId xmlns:a16="http://schemas.microsoft.com/office/drawing/2014/main" id="{AD807FC8-226B-40AA-A9F4-A6C366AF5DD7}"/>
              </a:ext>
            </a:extLst>
          </p:cNvPr>
          <p:cNvSpPr/>
          <p:nvPr/>
        </p:nvSpPr>
        <p:spPr>
          <a:xfrm>
            <a:off x="1172692" y="2269755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838;p36">
            <a:extLst>
              <a:ext uri="{FF2B5EF4-FFF2-40B4-BE49-F238E27FC236}">
                <a16:creationId xmlns:a16="http://schemas.microsoft.com/office/drawing/2014/main" id="{1F1349E4-7BFC-4514-B0B4-CBC230DE766B}"/>
              </a:ext>
            </a:extLst>
          </p:cNvPr>
          <p:cNvSpPr/>
          <p:nvPr/>
        </p:nvSpPr>
        <p:spPr>
          <a:xfrm>
            <a:off x="1172692" y="2637317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838;p36">
            <a:extLst>
              <a:ext uri="{FF2B5EF4-FFF2-40B4-BE49-F238E27FC236}">
                <a16:creationId xmlns:a16="http://schemas.microsoft.com/office/drawing/2014/main" id="{A82D946A-D616-4222-B342-9E63449BC8BC}"/>
              </a:ext>
            </a:extLst>
          </p:cNvPr>
          <p:cNvSpPr/>
          <p:nvPr/>
        </p:nvSpPr>
        <p:spPr>
          <a:xfrm>
            <a:off x="1172692" y="3004666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38;p36">
            <a:extLst>
              <a:ext uri="{FF2B5EF4-FFF2-40B4-BE49-F238E27FC236}">
                <a16:creationId xmlns:a16="http://schemas.microsoft.com/office/drawing/2014/main" id="{6742441D-2A0A-49D8-939B-0152794A74CD}"/>
              </a:ext>
            </a:extLst>
          </p:cNvPr>
          <p:cNvSpPr/>
          <p:nvPr/>
        </p:nvSpPr>
        <p:spPr>
          <a:xfrm>
            <a:off x="963624" y="3774700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838;p36">
            <a:extLst>
              <a:ext uri="{FF2B5EF4-FFF2-40B4-BE49-F238E27FC236}">
                <a16:creationId xmlns:a16="http://schemas.microsoft.com/office/drawing/2014/main" id="{9DA12032-7388-408B-ABDE-A3B2D20AD124}"/>
              </a:ext>
            </a:extLst>
          </p:cNvPr>
          <p:cNvSpPr/>
          <p:nvPr/>
        </p:nvSpPr>
        <p:spPr>
          <a:xfrm>
            <a:off x="963623" y="4108106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188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Tiktok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926119" y="1861658"/>
            <a:ext cx="757405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lớp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ABEE"/>
                </a:solidFill>
              </a:rPr>
              <a:t>Tiktok</a:t>
            </a:r>
            <a:r>
              <a:rPr lang="en-US" sz="1400" dirty="0"/>
              <a:t>: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idols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bài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hát</a:t>
            </a:r>
            <a:r>
              <a:rPr lang="en-US" sz="1400" dirty="0"/>
              <a:t>(Songs)</a:t>
            </a:r>
          </a:p>
          <a:p>
            <a:pPr marL="114300" indent="0">
              <a:buNone/>
            </a:pPr>
            <a:r>
              <a:rPr lang="en-US" sz="1400" dirty="0" err="1"/>
              <a:t>Tạo</a:t>
            </a:r>
            <a:r>
              <a:rPr lang="en-US" sz="1400" dirty="0"/>
              <a:t> 1 </a:t>
            </a:r>
            <a:r>
              <a:rPr lang="en-US" sz="1400" dirty="0" err="1"/>
              <a:t>lớp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ABEE"/>
                </a:solidFill>
              </a:rPr>
              <a:t>Idol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tx1"/>
                </a:solidFill>
              </a:rPr>
              <a:t>name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id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email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followers</a:t>
            </a:r>
            <a:r>
              <a:rPr lang="en-US" sz="1400" dirty="0"/>
              <a:t>(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dirty="0" err="1"/>
              <a:t>dõi</a:t>
            </a:r>
            <a:r>
              <a:rPr lang="en-US" sz="1400" dirty="0"/>
              <a:t>),(String) </a:t>
            </a:r>
            <a:r>
              <a:rPr lang="en-US" sz="1400" dirty="0">
                <a:solidFill>
                  <a:schemeClr val="tx1"/>
                </a:solidFill>
              </a:rPr>
              <a:t>group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00ABEE"/>
                </a:solidFill>
              </a:rPr>
              <a:t>Follower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tx1"/>
                </a:solidFill>
              </a:rPr>
              <a:t>name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id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email</a:t>
            </a:r>
            <a:r>
              <a:rPr lang="en-US" sz="1400" dirty="0"/>
              <a:t>,(int) </a:t>
            </a:r>
            <a:r>
              <a:rPr lang="en-US" sz="1400" dirty="0" err="1">
                <a:solidFill>
                  <a:schemeClr val="tx1"/>
                </a:solidFill>
              </a:rPr>
              <a:t>numberOfLike</a:t>
            </a:r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ABEE"/>
                </a:solidFill>
              </a:rPr>
              <a:t>Song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tx1"/>
                </a:solidFill>
              </a:rPr>
              <a:t>Id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name</a:t>
            </a:r>
            <a:r>
              <a:rPr lang="en-US" sz="1400" dirty="0"/>
              <a:t>,(String) </a:t>
            </a:r>
            <a:r>
              <a:rPr lang="en-US" sz="1400" dirty="0">
                <a:solidFill>
                  <a:schemeClr val="tx1"/>
                </a:solidFill>
              </a:rPr>
              <a:t>singer</a:t>
            </a:r>
          </a:p>
          <a:p>
            <a:endParaRPr lang="en-US" sz="1400" dirty="0"/>
          </a:p>
        </p:txBody>
      </p:sp>
      <p:sp>
        <p:nvSpPr>
          <p:cNvPr id="14" name="Google Shape;838;p36">
            <a:extLst>
              <a:ext uri="{FF2B5EF4-FFF2-40B4-BE49-F238E27FC236}">
                <a16:creationId xmlns:a16="http://schemas.microsoft.com/office/drawing/2014/main" id="{1F1349E4-7BFC-4514-B0B4-CBC230DE766B}"/>
              </a:ext>
            </a:extLst>
          </p:cNvPr>
          <p:cNvSpPr/>
          <p:nvPr/>
        </p:nvSpPr>
        <p:spPr>
          <a:xfrm>
            <a:off x="840018" y="2142037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838;p36">
            <a:extLst>
              <a:ext uri="{FF2B5EF4-FFF2-40B4-BE49-F238E27FC236}">
                <a16:creationId xmlns:a16="http://schemas.microsoft.com/office/drawing/2014/main" id="{A82D946A-D616-4222-B342-9E63449BC8BC}"/>
              </a:ext>
            </a:extLst>
          </p:cNvPr>
          <p:cNvSpPr/>
          <p:nvPr/>
        </p:nvSpPr>
        <p:spPr>
          <a:xfrm>
            <a:off x="840018" y="2527365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38;p36">
            <a:extLst>
              <a:ext uri="{FF2B5EF4-FFF2-40B4-BE49-F238E27FC236}">
                <a16:creationId xmlns:a16="http://schemas.microsoft.com/office/drawing/2014/main" id="{6742441D-2A0A-49D8-939B-0152794A74CD}"/>
              </a:ext>
            </a:extLst>
          </p:cNvPr>
          <p:cNvSpPr/>
          <p:nvPr/>
        </p:nvSpPr>
        <p:spPr>
          <a:xfrm>
            <a:off x="840018" y="2912693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838;p36">
            <a:extLst>
              <a:ext uri="{FF2B5EF4-FFF2-40B4-BE49-F238E27FC236}">
                <a16:creationId xmlns:a16="http://schemas.microsoft.com/office/drawing/2014/main" id="{9DA12032-7388-408B-ABDE-A3B2D20AD124}"/>
              </a:ext>
            </a:extLst>
          </p:cNvPr>
          <p:cNvSpPr/>
          <p:nvPr/>
        </p:nvSpPr>
        <p:spPr>
          <a:xfrm>
            <a:off x="859243" y="3361845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69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trân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945343" y="1809408"/>
            <a:ext cx="757405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Class</a:t>
            </a:r>
            <a:r>
              <a:rPr lang="en-US" sz="1400" dirty="0"/>
              <a:t>: </a:t>
            </a:r>
            <a:r>
              <a:rPr lang="en-US" sz="1400" dirty="0" err="1">
                <a:solidFill>
                  <a:srgbClr val="00ABEE"/>
                </a:solidFill>
              </a:rPr>
              <a:t>SummonRift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tx1"/>
                </a:solidFill>
              </a:rPr>
              <a:t>SKT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G2</a:t>
            </a:r>
          </a:p>
          <a:p>
            <a:pPr marL="114300" indent="0">
              <a:buNone/>
            </a:pPr>
            <a:r>
              <a:rPr lang="en-US" sz="1400" dirty="0"/>
              <a:t>1 </a:t>
            </a:r>
            <a:r>
              <a:rPr lang="en-US" sz="1400" dirty="0" err="1"/>
              <a:t>trận</a:t>
            </a:r>
            <a:r>
              <a:rPr lang="en-US" sz="1400" dirty="0"/>
              <a:t> </a:t>
            </a:r>
            <a:r>
              <a:rPr lang="en-US" sz="1400" dirty="0" err="1"/>
              <a:t>đấu</a:t>
            </a:r>
            <a:r>
              <a:rPr lang="en-US" sz="1400" dirty="0"/>
              <a:t> LOL </a:t>
            </a:r>
            <a:r>
              <a:rPr lang="en-US" sz="1400" dirty="0" err="1"/>
              <a:t>gồm</a:t>
            </a:r>
            <a:r>
              <a:rPr lang="en-US" sz="1400" dirty="0"/>
              <a:t> 2 </a:t>
            </a:r>
            <a:r>
              <a:rPr lang="en-US" sz="1400" dirty="0">
                <a:solidFill>
                  <a:srgbClr val="00ABEE"/>
                </a:solidFill>
              </a:rPr>
              <a:t>teams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gian</a:t>
            </a:r>
            <a:r>
              <a:rPr lang="en-US" sz="1400" dirty="0"/>
              <a:t> </a:t>
            </a:r>
            <a:r>
              <a:rPr lang="en-US" sz="1400" dirty="0" err="1"/>
              <a:t>bắt</a:t>
            </a:r>
            <a:r>
              <a:rPr lang="en-US" sz="1400" dirty="0"/>
              <a:t> </a:t>
            </a:r>
            <a:r>
              <a:rPr lang="en-US" sz="1400" dirty="0" err="1"/>
              <a:t>đầu</a:t>
            </a:r>
            <a:r>
              <a:rPr lang="en-US" sz="1400" dirty="0"/>
              <a:t> </a:t>
            </a:r>
            <a:r>
              <a:rPr lang="en-US" sz="1400" dirty="0" err="1"/>
              <a:t>trận</a:t>
            </a:r>
            <a:r>
              <a:rPr lang="en-US" sz="1400" dirty="0"/>
              <a:t> </a:t>
            </a:r>
            <a:r>
              <a:rPr lang="en-US" sz="1400" dirty="0" err="1"/>
              <a:t>đấu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 err="1"/>
              <a:t>Mỗi</a:t>
            </a:r>
            <a:r>
              <a:rPr lang="en-US" sz="1400" dirty="0"/>
              <a:t> team 5 </a:t>
            </a:r>
            <a:r>
              <a:rPr lang="en-US" sz="1400" dirty="0" err="1"/>
              <a:t>người</a:t>
            </a:r>
            <a:r>
              <a:rPr lang="en-US" sz="1400" dirty="0"/>
              <a:t>(5 </a:t>
            </a:r>
            <a:r>
              <a:rPr lang="en-US" sz="1400" dirty="0" err="1"/>
              <a:t>tướng</a:t>
            </a:r>
            <a:r>
              <a:rPr lang="en-US" sz="1400" dirty="0"/>
              <a:t> – </a:t>
            </a:r>
            <a:r>
              <a:rPr lang="en-US" sz="1400" dirty="0">
                <a:solidFill>
                  <a:srgbClr val="FF0000"/>
                </a:solidFill>
              </a:rPr>
              <a:t>figure</a:t>
            </a:r>
            <a:r>
              <a:rPr lang="en-US" sz="1400" dirty="0"/>
              <a:t>)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C00000"/>
                </a:solidFill>
              </a:rPr>
              <a:t>Mỗi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vị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tướng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/>
              <a:t>sẽ</a:t>
            </a:r>
            <a:r>
              <a:rPr lang="en-US" sz="1400" dirty="0"/>
              <a:t> bao </a:t>
            </a:r>
            <a:r>
              <a:rPr lang="en-US" sz="1400" dirty="0" err="1"/>
              <a:t>gồm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thuộc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tx1"/>
                </a:solidFill>
              </a:rPr>
              <a:t>name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position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C00000"/>
                </a:solidFill>
              </a:rPr>
              <a:t>Yêu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cầu</a:t>
            </a:r>
            <a:r>
              <a:rPr lang="en-US" sz="1400" dirty="0"/>
              <a:t>: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cho</a:t>
            </a:r>
            <a:r>
              <a:rPr lang="en-US" sz="1400" dirty="0"/>
              <a:t> 2 </a:t>
            </a:r>
            <a:r>
              <a:rPr lang="en-US" sz="1400" dirty="0">
                <a:solidFill>
                  <a:srgbClr val="00ABEE"/>
                </a:solidFill>
              </a:rPr>
              <a:t>teams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hiển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của</a:t>
            </a:r>
            <a:r>
              <a:rPr lang="en-US" sz="1400" dirty="0"/>
              <a:t> 2 </a:t>
            </a:r>
            <a:r>
              <a:rPr lang="en-US" sz="1400" dirty="0">
                <a:solidFill>
                  <a:srgbClr val="00ABEE"/>
                </a:solidFill>
              </a:rPr>
              <a:t>team</a:t>
            </a:r>
            <a:r>
              <a:rPr lang="en-US" sz="1400" dirty="0"/>
              <a:t> </a:t>
            </a:r>
            <a:r>
              <a:rPr lang="en-US" sz="1400" dirty="0" err="1"/>
              <a:t>ấy</a:t>
            </a:r>
            <a:endParaRPr lang="en-US" sz="1400" dirty="0"/>
          </a:p>
        </p:txBody>
      </p:sp>
      <p:sp>
        <p:nvSpPr>
          <p:cNvPr id="14" name="Google Shape;838;p36">
            <a:extLst>
              <a:ext uri="{FF2B5EF4-FFF2-40B4-BE49-F238E27FC236}">
                <a16:creationId xmlns:a16="http://schemas.microsoft.com/office/drawing/2014/main" id="{1F1349E4-7BFC-4514-B0B4-CBC230DE766B}"/>
              </a:ext>
            </a:extLst>
          </p:cNvPr>
          <p:cNvSpPr/>
          <p:nvPr/>
        </p:nvSpPr>
        <p:spPr>
          <a:xfrm>
            <a:off x="859242" y="2081076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38;p36">
            <a:extLst>
              <a:ext uri="{FF2B5EF4-FFF2-40B4-BE49-F238E27FC236}">
                <a16:creationId xmlns:a16="http://schemas.microsoft.com/office/drawing/2014/main" id="{05DA6E64-B9DE-4A32-9661-5B274D25A804}"/>
              </a:ext>
            </a:extLst>
          </p:cNvPr>
          <p:cNvSpPr/>
          <p:nvPr/>
        </p:nvSpPr>
        <p:spPr>
          <a:xfrm>
            <a:off x="859242" y="2482981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38;p36">
            <a:extLst>
              <a:ext uri="{FF2B5EF4-FFF2-40B4-BE49-F238E27FC236}">
                <a16:creationId xmlns:a16="http://schemas.microsoft.com/office/drawing/2014/main" id="{5CF1B459-DA2A-46BB-838A-2F8BBDADB82B}"/>
              </a:ext>
            </a:extLst>
          </p:cNvPr>
          <p:cNvSpPr/>
          <p:nvPr/>
        </p:nvSpPr>
        <p:spPr>
          <a:xfrm>
            <a:off x="859242" y="2884301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F576F68D-7F36-44FE-8733-C34549BA0EDD}"/>
              </a:ext>
            </a:extLst>
          </p:cNvPr>
          <p:cNvSpPr/>
          <p:nvPr/>
        </p:nvSpPr>
        <p:spPr>
          <a:xfrm>
            <a:off x="859242" y="3298290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49E345AA-B574-4EE2-BBF1-CC1A7CBFC259}"/>
              </a:ext>
            </a:extLst>
          </p:cNvPr>
          <p:cNvSpPr/>
          <p:nvPr/>
        </p:nvSpPr>
        <p:spPr>
          <a:xfrm>
            <a:off x="859241" y="3718780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194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0">
            <a:extLst>
              <a:ext uri="{FF2B5EF4-FFF2-40B4-BE49-F238E27FC236}">
                <a16:creationId xmlns:a16="http://schemas.microsoft.com/office/drawing/2014/main" id="{59F78B7B-5FFB-4B69-B40F-99AB5460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3717"/>
              </p:ext>
            </p:extLst>
          </p:nvPr>
        </p:nvGraphicFramePr>
        <p:xfrm>
          <a:off x="950494" y="1451586"/>
          <a:ext cx="7646472" cy="2729489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0000" endA="300" endPos="90000" dir="5400000" sy="-100000" algn="bl" rotWithShape="0"/>
                </a:effectLst>
                <a:tableStyleId>{5202B0CA-FC54-4496-8BCA-5EF66A818D29}</a:tableStyleId>
              </a:tblPr>
              <a:tblGrid>
                <a:gridCol w="3823236">
                  <a:extLst>
                    <a:ext uri="{9D8B030D-6E8A-4147-A177-3AD203B41FA5}">
                      <a16:colId xmlns:a16="http://schemas.microsoft.com/office/drawing/2014/main" val="2607208345"/>
                    </a:ext>
                  </a:extLst>
                </a:gridCol>
                <a:gridCol w="3823236">
                  <a:extLst>
                    <a:ext uri="{9D8B030D-6E8A-4147-A177-3AD203B41FA5}">
                      <a16:colId xmlns:a16="http://schemas.microsoft.com/office/drawing/2014/main" val="1389064943"/>
                    </a:ext>
                  </a:extLst>
                </a:gridCol>
              </a:tblGrid>
              <a:tr h="384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Class</a:t>
                      </a:r>
                    </a:p>
                  </a:txBody>
                  <a:tcPr marL="114697" marR="114697" marT="57348" marB="573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Abstract Class</a:t>
                      </a:r>
                    </a:p>
                  </a:txBody>
                  <a:tcPr marL="114697" marR="114697" marT="57348" marB="57348"/>
                </a:tc>
                <a:extLst>
                  <a:ext uri="{0D108BD9-81ED-4DB2-BD59-A6C34878D82A}">
                    <a16:rowId xmlns:a16="http://schemas.microsoft.com/office/drawing/2014/main" val="2159926632"/>
                  </a:ext>
                </a:extLst>
              </a:tr>
              <a:tr h="4651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Có </a:t>
                      </a:r>
                      <a:r>
                        <a:rPr lang="en-US" sz="1800" dirty="0" err="1"/>
                        <a:t>hàm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khởi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tạo</a:t>
                      </a:r>
                      <a:endParaRPr lang="en-US" sz="1800" dirty="0"/>
                    </a:p>
                  </a:txBody>
                  <a:tcPr marL="114697" marR="114697" marT="57348" marB="573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Có </a:t>
                      </a:r>
                      <a:r>
                        <a:rPr lang="en-US" sz="1800" dirty="0" err="1"/>
                        <a:t>hàm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khởi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tạo</a:t>
                      </a:r>
                      <a:endParaRPr lang="en-US" sz="1800" dirty="0"/>
                    </a:p>
                  </a:txBody>
                  <a:tcPr marL="114697" marR="114697" marT="57348" marB="57348"/>
                </a:tc>
                <a:extLst>
                  <a:ext uri="{0D108BD9-81ED-4DB2-BD59-A6C34878D82A}">
                    <a16:rowId xmlns:a16="http://schemas.microsoft.com/office/drawing/2014/main" val="2695233188"/>
                  </a:ext>
                </a:extLst>
              </a:tr>
              <a:tr h="923435">
                <a:tc>
                  <a:txBody>
                    <a:bodyPr/>
                    <a:lstStyle/>
                    <a:p>
                      <a:r>
                        <a:rPr lang="en-US" sz="1800" dirty="0" err="1"/>
                        <a:t>Chỉ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non-abstract</a:t>
                      </a:r>
                    </a:p>
                  </a:txBody>
                  <a:tcPr marL="114697" marR="114697" marT="57348" marB="573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Có </a:t>
                      </a:r>
                      <a:r>
                        <a:rPr lang="en-US" sz="1800" dirty="0" err="1"/>
                        <a:t>cả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non-abstract </a:t>
                      </a:r>
                      <a:r>
                        <a:rPr lang="en-US" sz="1800" dirty="0" err="1"/>
                        <a:t>và</a:t>
                      </a:r>
                      <a:r>
                        <a:rPr lang="en-US" sz="1800" dirty="0"/>
                        <a:t> abstract</a:t>
                      </a:r>
                    </a:p>
                    <a:p>
                      <a:endParaRPr lang="en-US" sz="1800" dirty="0"/>
                    </a:p>
                  </a:txBody>
                  <a:tcPr marL="114697" marR="114697" marT="57348" marB="57348"/>
                </a:tc>
                <a:extLst>
                  <a:ext uri="{0D108BD9-81ED-4DB2-BD59-A6C34878D82A}">
                    <a16:rowId xmlns:a16="http://schemas.microsoft.com/office/drawing/2014/main" val="2626168061"/>
                  </a:ext>
                </a:extLst>
              </a:tr>
              <a:tr h="653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Có thể </a:t>
                      </a:r>
                      <a:r>
                        <a:rPr lang="en-US" sz="1800" dirty="0" err="1"/>
                        <a:t>khởi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tạo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bằng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“new”</a:t>
                      </a:r>
                    </a:p>
                    <a:p>
                      <a:endParaRPr lang="en-US" sz="1800" dirty="0"/>
                    </a:p>
                  </a:txBody>
                  <a:tcPr marL="114697" marR="114697" marT="57348" marB="573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thể </a:t>
                      </a:r>
                      <a:r>
                        <a:rPr lang="en-US" sz="1800" dirty="0" err="1"/>
                        <a:t>tự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khởi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tạo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trực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tiếp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err="1"/>
                        <a:t>bằng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“new”</a:t>
                      </a:r>
                    </a:p>
                  </a:txBody>
                  <a:tcPr marL="114697" marR="114697" marT="57348" marB="57348"/>
                </a:tc>
                <a:extLst>
                  <a:ext uri="{0D108BD9-81ED-4DB2-BD59-A6C34878D82A}">
                    <a16:rowId xmlns:a16="http://schemas.microsoft.com/office/drawing/2014/main" val="3443740553"/>
                  </a:ext>
                </a:extLst>
              </a:tr>
            </a:tbl>
          </a:graphicData>
        </a:graphic>
      </p:graphicFrame>
      <p:sp>
        <p:nvSpPr>
          <p:cNvPr id="24" name="Title 2">
            <a:extLst>
              <a:ext uri="{FF2B5EF4-FFF2-40B4-BE49-F238E27FC236}">
                <a16:creationId xmlns:a16="http://schemas.microsoft.com/office/drawing/2014/main" id="{6A1C481D-47E9-4F38-8F60-7FD1BFB8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</p:spPr>
        <p:txBody>
          <a:bodyPr/>
          <a:lstStyle/>
          <a:p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61248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TechMaster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859241" y="1243276"/>
            <a:ext cx="757405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sz="1400" dirty="0" err="1"/>
              <a:t>Trung</a:t>
            </a:r>
            <a:r>
              <a:rPr lang="en-US" sz="1400" dirty="0"/>
              <a:t> </a:t>
            </a:r>
            <a:r>
              <a:rPr lang="en-US" sz="1400" dirty="0" err="1"/>
              <a:t>tâm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ABEE"/>
                </a:solidFill>
              </a:rPr>
              <a:t>TechMaster</a:t>
            </a:r>
            <a:r>
              <a:rPr lang="en-US" sz="1400" dirty="0"/>
              <a:t> </a:t>
            </a:r>
            <a:r>
              <a:rPr lang="en-US" sz="1400" dirty="0" err="1"/>
              <a:t>gồm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tx1"/>
                </a:solidFill>
              </a:rPr>
              <a:t>1b </a:t>
            </a:r>
            <a:r>
              <a:rPr lang="en-US" sz="1400" dirty="0" err="1">
                <a:solidFill>
                  <a:schemeClr val="tx1"/>
                </a:solidFill>
              </a:rPr>
              <a:t>quản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lý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lớp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học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1 </a:t>
            </a:r>
            <a:r>
              <a:rPr lang="en-US" sz="1400" dirty="0" err="1">
                <a:solidFill>
                  <a:schemeClr val="tx1"/>
                </a:solidFill>
              </a:rPr>
              <a:t>giảng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viên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1 </a:t>
            </a:r>
            <a:r>
              <a:rPr lang="en-US" sz="1400" dirty="0" err="1">
                <a:solidFill>
                  <a:schemeClr val="tx1"/>
                </a:solidFill>
              </a:rPr>
              <a:t>lớp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học</a:t>
            </a:r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ABEE"/>
                </a:solidFill>
              </a:rPr>
              <a:t>lớp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học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/>
              <a:t>gồm</a:t>
            </a:r>
            <a:r>
              <a:rPr lang="en-US" sz="1400" dirty="0"/>
              <a:t>: </a:t>
            </a:r>
            <a:r>
              <a:rPr lang="en-US" sz="1400" dirty="0" err="1">
                <a:solidFill>
                  <a:schemeClr val="tx1"/>
                </a:solidFill>
              </a:rPr>
              <a:t>môn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học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1"/>
                </a:solidFill>
              </a:rPr>
              <a:t>thông</a:t>
            </a:r>
            <a:r>
              <a:rPr lang="en-US" sz="1400" dirty="0">
                <a:solidFill>
                  <a:schemeClr val="tx1"/>
                </a:solidFill>
              </a:rPr>
              <a:t> tin </a:t>
            </a:r>
            <a:r>
              <a:rPr lang="en-US" sz="1400" dirty="0" err="1">
                <a:solidFill>
                  <a:schemeClr val="tx1"/>
                </a:solidFill>
              </a:rPr>
              <a:t>của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bạn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học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viên</a:t>
            </a:r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bạn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ABEE"/>
                </a:solidFill>
              </a:rPr>
              <a:t>học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viên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/>
              <a:t>gồm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tx1"/>
                </a:solidFill>
              </a:rPr>
              <a:t>id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tx1"/>
                </a:solidFill>
              </a:rPr>
              <a:t>tên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tx1"/>
                </a:solidFill>
              </a:rPr>
              <a:t>tuổi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tx1"/>
                </a:solidFill>
              </a:rPr>
              <a:t>học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lực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C00000"/>
                </a:solidFill>
              </a:rPr>
              <a:t>-&gt;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5"/>
                </a:solidFill>
              </a:rPr>
              <a:t>Hãy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giúp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thầy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Cường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tạo</a:t>
            </a:r>
            <a:r>
              <a:rPr lang="en-US" sz="1400" dirty="0">
                <a:solidFill>
                  <a:schemeClr val="accent5"/>
                </a:solidFill>
              </a:rPr>
              <a:t> 1 </a:t>
            </a:r>
            <a:r>
              <a:rPr lang="en-US" sz="1400" dirty="0" err="1">
                <a:solidFill>
                  <a:schemeClr val="accent5"/>
                </a:solidFill>
              </a:rPr>
              <a:t>chương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trình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quản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lý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trung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tâm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bằng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việc</a:t>
            </a:r>
            <a:r>
              <a:rPr lang="en-US" sz="1400" dirty="0"/>
              <a:t>: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rgbClr val="C00000"/>
                </a:solidFill>
              </a:rPr>
              <a:t>Hiển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thị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  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thêm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  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cập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nhật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1b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  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xóa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4" name="Google Shape;838;p36">
            <a:extLst>
              <a:ext uri="{FF2B5EF4-FFF2-40B4-BE49-F238E27FC236}">
                <a16:creationId xmlns:a16="http://schemas.microsoft.com/office/drawing/2014/main" id="{1F1349E4-7BFC-4514-B0B4-CBC230DE766B}"/>
              </a:ext>
            </a:extLst>
          </p:cNvPr>
          <p:cNvSpPr/>
          <p:nvPr/>
        </p:nvSpPr>
        <p:spPr>
          <a:xfrm>
            <a:off x="1441748" y="4002204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38;p36">
            <a:extLst>
              <a:ext uri="{FF2B5EF4-FFF2-40B4-BE49-F238E27FC236}">
                <a16:creationId xmlns:a16="http://schemas.microsoft.com/office/drawing/2014/main" id="{5CF1B459-DA2A-46BB-838A-2F8BBDADB82B}"/>
              </a:ext>
            </a:extLst>
          </p:cNvPr>
          <p:cNvSpPr/>
          <p:nvPr/>
        </p:nvSpPr>
        <p:spPr>
          <a:xfrm>
            <a:off x="1441748" y="4319276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F576F68D-7F36-44FE-8733-C34549BA0EDD}"/>
              </a:ext>
            </a:extLst>
          </p:cNvPr>
          <p:cNvSpPr/>
          <p:nvPr/>
        </p:nvSpPr>
        <p:spPr>
          <a:xfrm>
            <a:off x="1441749" y="3380240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49E345AA-B574-4EE2-BBF1-CC1A7CBFC259}"/>
              </a:ext>
            </a:extLst>
          </p:cNvPr>
          <p:cNvSpPr/>
          <p:nvPr/>
        </p:nvSpPr>
        <p:spPr>
          <a:xfrm>
            <a:off x="1441749" y="3685132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69;p36">
            <a:extLst>
              <a:ext uri="{FF2B5EF4-FFF2-40B4-BE49-F238E27FC236}">
                <a16:creationId xmlns:a16="http://schemas.microsoft.com/office/drawing/2014/main" id="{F574E0F2-2710-4AA8-9C82-5DA6D9158534}"/>
              </a:ext>
            </a:extLst>
          </p:cNvPr>
          <p:cNvSpPr/>
          <p:nvPr/>
        </p:nvSpPr>
        <p:spPr>
          <a:xfrm>
            <a:off x="774704" y="1427871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69;p36">
            <a:extLst>
              <a:ext uri="{FF2B5EF4-FFF2-40B4-BE49-F238E27FC236}">
                <a16:creationId xmlns:a16="http://schemas.microsoft.com/office/drawing/2014/main" id="{B4C83D62-CBDB-4B70-BAE0-1059F529C44C}"/>
              </a:ext>
            </a:extLst>
          </p:cNvPr>
          <p:cNvSpPr/>
          <p:nvPr/>
        </p:nvSpPr>
        <p:spPr>
          <a:xfrm>
            <a:off x="774704" y="2393953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69;p36">
            <a:extLst>
              <a:ext uri="{FF2B5EF4-FFF2-40B4-BE49-F238E27FC236}">
                <a16:creationId xmlns:a16="http://schemas.microsoft.com/office/drawing/2014/main" id="{FCD880F9-4995-4848-A71C-385AFE75A2A9}"/>
              </a:ext>
            </a:extLst>
          </p:cNvPr>
          <p:cNvSpPr/>
          <p:nvPr/>
        </p:nvSpPr>
        <p:spPr>
          <a:xfrm>
            <a:off x="774704" y="1896926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73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235200" y="1007610"/>
            <a:ext cx="9018233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58750" indent="0">
              <a:buNone/>
            </a:pPr>
            <a:r>
              <a:rPr lang="vi-VN" sz="1400" dirty="0"/>
              <a:t>Để quản lý hồ sơ học sinh của trường THPT, người ta cần quản lý những thông tin như</a:t>
            </a:r>
            <a:r>
              <a:rPr lang="en-US" sz="1400" dirty="0"/>
              <a:t> </a:t>
            </a:r>
            <a:r>
              <a:rPr lang="vi-VN" sz="1400" dirty="0"/>
              <a:t>sau:</a:t>
            </a:r>
          </a:p>
          <a:p>
            <a:pPr marL="158750" indent="0">
              <a:buNone/>
            </a:pPr>
            <a:r>
              <a:rPr lang="en-US" sz="1400" dirty="0"/>
              <a:t>    </a:t>
            </a:r>
            <a:r>
              <a:rPr lang="vi-VN" sz="1400" dirty="0"/>
              <a:t>Các thông tin về lớp</a:t>
            </a:r>
            <a:r>
              <a:rPr lang="en-US" sz="1400" dirty="0"/>
              <a:t>:</a:t>
            </a:r>
            <a:r>
              <a:rPr lang="vi-VN" sz="1400" dirty="0"/>
              <a:t> khoá học, kỳ học, và các thông tin cá nhân của mỗi học sinh.</a:t>
            </a:r>
          </a:p>
          <a:p>
            <a:pPr marL="158750" indent="0">
              <a:buNone/>
            </a:pPr>
            <a:r>
              <a:rPr lang="en-US" sz="1400" dirty="0"/>
              <a:t>    </a:t>
            </a:r>
            <a:r>
              <a:rPr lang="vi-VN" sz="1400" dirty="0"/>
              <a:t>Với mỗi học sinh, các thông tin cá nhân cần quản lý gồm có: Họ và tên, ngày sinh, quê</a:t>
            </a:r>
            <a:r>
              <a:rPr lang="en-US" sz="1400" dirty="0"/>
              <a:t> </a:t>
            </a:r>
            <a:r>
              <a:rPr lang="vi-VN" sz="1400" dirty="0"/>
              <a:t>quán.</a:t>
            </a:r>
            <a:endParaRPr lang="en-US" sz="1400" dirty="0"/>
          </a:p>
          <a:p>
            <a:pPr marL="158750" indent="0">
              <a:buNone/>
            </a:pPr>
            <a:endParaRPr lang="vi-VN" sz="1400" dirty="0"/>
          </a:p>
          <a:p>
            <a:pPr marL="158750" indent="0">
              <a:buNone/>
            </a:pPr>
            <a:r>
              <a:rPr lang="vi-VN" sz="1400" dirty="0">
                <a:solidFill>
                  <a:srgbClr val="00ABEE"/>
                </a:solidFill>
              </a:rPr>
              <a:t>1</a:t>
            </a:r>
            <a:r>
              <a:rPr lang="vi-VN" sz="1400" dirty="0"/>
              <a:t>. Hãy xây dựng lớp </a:t>
            </a:r>
            <a:r>
              <a:rPr lang="en-US" sz="1400" dirty="0">
                <a:solidFill>
                  <a:srgbClr val="00ABEE"/>
                </a:solidFill>
              </a:rPr>
              <a:t>School</a:t>
            </a:r>
            <a:r>
              <a:rPr lang="vi-VN" sz="1400" dirty="0"/>
              <a:t> để quản lý các thông tin cá nhân của mỗi học sinh.</a:t>
            </a:r>
            <a:endParaRPr lang="en-US" sz="1400" dirty="0"/>
          </a:p>
          <a:p>
            <a:pPr marL="158750" indent="0">
              <a:buNone/>
            </a:pPr>
            <a:r>
              <a:rPr lang="en-US" sz="1400" dirty="0">
                <a:solidFill>
                  <a:srgbClr val="00ABEE"/>
                </a:solidFill>
              </a:rPr>
              <a:t>2</a:t>
            </a:r>
            <a:r>
              <a:rPr lang="en-US" sz="1400" dirty="0"/>
              <a:t>. </a:t>
            </a:r>
            <a:r>
              <a:rPr lang="vi-VN" sz="1400" dirty="0"/>
              <a:t>Cài đặt chương trình </a:t>
            </a:r>
            <a:r>
              <a:rPr lang="vi-VN" sz="1400" dirty="0">
                <a:solidFill>
                  <a:srgbClr val="C00000"/>
                </a:solidFill>
              </a:rPr>
              <a:t>thực hiện các công việc sau</a:t>
            </a:r>
            <a:r>
              <a:rPr lang="vi-VN" sz="1400" dirty="0"/>
              <a:t>:</a:t>
            </a:r>
          </a:p>
          <a:p>
            <a:pPr marL="158750" indent="0">
              <a:buNone/>
            </a:pPr>
            <a:r>
              <a:rPr lang="en-US" sz="1400" dirty="0"/>
              <a:t>    </a:t>
            </a:r>
            <a:r>
              <a:rPr lang="vi-VN" sz="1400" dirty="0"/>
              <a:t> </a:t>
            </a:r>
            <a:r>
              <a:rPr lang="vi-VN" sz="1400" dirty="0">
                <a:solidFill>
                  <a:srgbClr val="C00000"/>
                </a:solidFill>
              </a:rPr>
              <a:t>Nhập</a:t>
            </a:r>
            <a:r>
              <a:rPr lang="vi-VN" sz="1400" dirty="0"/>
              <a:t> vào một danh sách gồm </a:t>
            </a:r>
            <a:r>
              <a:rPr lang="vi-VN" sz="1400" dirty="0">
                <a:solidFill>
                  <a:schemeClr val="tx1"/>
                </a:solidFill>
              </a:rPr>
              <a:t>n</a:t>
            </a:r>
            <a:r>
              <a:rPr lang="vi-VN" sz="1400" dirty="0"/>
              <a:t> học sinh ( </a:t>
            </a:r>
            <a:r>
              <a:rPr lang="vi-VN" sz="1400" dirty="0">
                <a:solidFill>
                  <a:srgbClr val="C00000"/>
                </a:solidFill>
              </a:rPr>
              <a:t>n- nhập từ bàn phím</a:t>
            </a:r>
            <a:r>
              <a:rPr lang="vi-VN" sz="1400" dirty="0"/>
              <a:t>)</a:t>
            </a:r>
          </a:p>
          <a:p>
            <a:pPr marL="15875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   </a:t>
            </a:r>
            <a:r>
              <a:rPr lang="vi-VN" sz="1400" dirty="0">
                <a:solidFill>
                  <a:srgbClr val="C00000"/>
                </a:solidFill>
              </a:rPr>
              <a:t> Hiển thị</a:t>
            </a:r>
            <a:r>
              <a:rPr lang="vi-VN" sz="1400" dirty="0"/>
              <a:t> ra màn hình </a:t>
            </a:r>
            <a:r>
              <a:rPr lang="vi-VN" sz="1400" dirty="0">
                <a:solidFill>
                  <a:schemeClr val="tx1"/>
                </a:solidFill>
              </a:rPr>
              <a:t>tất cả những học sinh sinh năm 1985 và quê ở Thái Nguyên</a:t>
            </a:r>
          </a:p>
          <a:p>
            <a:pPr marL="158750" indent="0">
              <a:buNone/>
            </a:pPr>
            <a:r>
              <a:rPr lang="en-US" sz="1400" dirty="0"/>
              <a:t>    </a:t>
            </a:r>
            <a:r>
              <a:rPr lang="vi-VN" sz="1400" dirty="0"/>
              <a:t> </a:t>
            </a:r>
            <a:r>
              <a:rPr lang="vi-VN" sz="1400" dirty="0">
                <a:solidFill>
                  <a:srgbClr val="C00000"/>
                </a:solidFill>
              </a:rPr>
              <a:t>Hiển thị </a:t>
            </a:r>
            <a:r>
              <a:rPr lang="vi-VN" sz="1400" dirty="0"/>
              <a:t>ra màn hình </a:t>
            </a:r>
            <a:r>
              <a:rPr lang="vi-VN" sz="1400" dirty="0">
                <a:solidFill>
                  <a:schemeClr val="tx1"/>
                </a:solidFill>
              </a:rPr>
              <a:t>tất cả những học sinh của lớp 10A1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Google Shape;769;p36">
            <a:extLst>
              <a:ext uri="{FF2B5EF4-FFF2-40B4-BE49-F238E27FC236}">
                <a16:creationId xmlns:a16="http://schemas.microsoft.com/office/drawing/2014/main" id="{6617DF25-4BF9-4840-8390-828B75A98181}"/>
              </a:ext>
            </a:extLst>
          </p:cNvPr>
          <p:cNvSpPr/>
          <p:nvPr/>
        </p:nvSpPr>
        <p:spPr>
          <a:xfrm>
            <a:off x="235200" y="1150165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38;p36">
            <a:extLst>
              <a:ext uri="{FF2B5EF4-FFF2-40B4-BE49-F238E27FC236}">
                <a16:creationId xmlns:a16="http://schemas.microsoft.com/office/drawing/2014/main" id="{BEE0BD88-BB94-4C20-8D0C-EC82295BBC78}"/>
              </a:ext>
            </a:extLst>
          </p:cNvPr>
          <p:cNvSpPr/>
          <p:nvPr/>
        </p:nvSpPr>
        <p:spPr>
          <a:xfrm>
            <a:off x="495360" y="1649995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838;p36">
            <a:extLst>
              <a:ext uri="{FF2B5EF4-FFF2-40B4-BE49-F238E27FC236}">
                <a16:creationId xmlns:a16="http://schemas.microsoft.com/office/drawing/2014/main" id="{73CDD4E6-90B6-4001-B3AF-FEBB93B1E801}"/>
              </a:ext>
            </a:extLst>
          </p:cNvPr>
          <p:cNvSpPr/>
          <p:nvPr/>
        </p:nvSpPr>
        <p:spPr>
          <a:xfrm>
            <a:off x="495360" y="2060139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38;p36">
            <a:extLst>
              <a:ext uri="{FF2B5EF4-FFF2-40B4-BE49-F238E27FC236}">
                <a16:creationId xmlns:a16="http://schemas.microsoft.com/office/drawing/2014/main" id="{CAA13987-AC67-465B-8701-4E2CE72D0464}"/>
              </a:ext>
            </a:extLst>
          </p:cNvPr>
          <p:cNvSpPr/>
          <p:nvPr/>
        </p:nvSpPr>
        <p:spPr>
          <a:xfrm>
            <a:off x="581460" y="3716219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838;p36">
            <a:extLst>
              <a:ext uri="{FF2B5EF4-FFF2-40B4-BE49-F238E27FC236}">
                <a16:creationId xmlns:a16="http://schemas.microsoft.com/office/drawing/2014/main" id="{1AB018DB-8056-4212-9157-0E8421176B43}"/>
              </a:ext>
            </a:extLst>
          </p:cNvPr>
          <p:cNvSpPr/>
          <p:nvPr/>
        </p:nvSpPr>
        <p:spPr>
          <a:xfrm>
            <a:off x="581460" y="4121351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838;p36">
            <a:extLst>
              <a:ext uri="{FF2B5EF4-FFF2-40B4-BE49-F238E27FC236}">
                <a16:creationId xmlns:a16="http://schemas.microsoft.com/office/drawing/2014/main" id="{1B7AF536-9C39-4E8F-9151-FE9D90AD128D}"/>
              </a:ext>
            </a:extLst>
          </p:cNvPr>
          <p:cNvSpPr/>
          <p:nvPr/>
        </p:nvSpPr>
        <p:spPr>
          <a:xfrm>
            <a:off x="581460" y="4526483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282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00993" y="2123089"/>
            <a:ext cx="8448328" cy="871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10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vi-V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C003737-3525-4F1D-BEC4-56D74151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11" b="8811"/>
          <a:stretch>
            <a:fillRect/>
          </a:stretch>
        </p:blipFill>
        <p:spPr>
          <a:xfrm>
            <a:off x="814558" y="1262454"/>
            <a:ext cx="2755200" cy="32607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6F08BF-BE85-4BED-987F-B0A2E8DEE2A3}"/>
              </a:ext>
            </a:extLst>
          </p:cNvPr>
          <p:cNvCxnSpPr/>
          <p:nvPr/>
        </p:nvCxnSpPr>
        <p:spPr>
          <a:xfrm>
            <a:off x="4283242" y="1840832"/>
            <a:ext cx="0" cy="1925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473244-F921-49D9-9EC0-9E3032C98735}"/>
              </a:ext>
            </a:extLst>
          </p:cNvPr>
          <p:cNvSpPr txBox="1">
            <a:spLocks/>
          </p:cNvSpPr>
          <p:nvPr/>
        </p:nvSpPr>
        <p:spPr>
          <a:xfrm>
            <a:off x="4860759" y="1353794"/>
            <a:ext cx="3248674" cy="326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Là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của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Collection framework</a:t>
            </a:r>
            <a:r>
              <a:rPr lang="en-US" sz="1600" dirty="0">
                <a:solidFill>
                  <a:schemeClr val="bg2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Cung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cấp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cho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người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dùng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mảng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động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bg2"/>
                </a:solidFill>
              </a:rPr>
              <a:t>(</a:t>
            </a:r>
            <a:r>
              <a:rPr lang="en-US" sz="1600" dirty="0" err="1">
                <a:solidFill>
                  <a:schemeClr val="bg2"/>
                </a:solidFill>
              </a:rPr>
              <a:t>Kích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thước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thay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đổi</a:t>
            </a:r>
            <a:r>
              <a:rPr lang="en-US" sz="1600" dirty="0">
                <a:solidFill>
                  <a:schemeClr val="bg2"/>
                </a:solidFill>
              </a:rPr>
              <a:t>).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Cho </a:t>
            </a:r>
            <a:r>
              <a:rPr lang="en-US" sz="1600" dirty="0" err="1">
                <a:solidFill>
                  <a:schemeClr val="bg2"/>
                </a:solidFill>
              </a:rPr>
              <a:t>phép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lưu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trữ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thao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tác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với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lượng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lớn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dữ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liệu</a:t>
            </a:r>
            <a:r>
              <a:rPr lang="en-US" sz="16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2" name="Google Shape;838;p36">
            <a:extLst>
              <a:ext uri="{FF2B5EF4-FFF2-40B4-BE49-F238E27FC236}">
                <a16:creationId xmlns:a16="http://schemas.microsoft.com/office/drawing/2014/main" id="{B5B6FBAA-28A8-4DE5-8046-EF0E016F236D}"/>
              </a:ext>
            </a:extLst>
          </p:cNvPr>
          <p:cNvSpPr/>
          <p:nvPr/>
        </p:nvSpPr>
        <p:spPr>
          <a:xfrm>
            <a:off x="4742742" y="1619897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38;p36">
            <a:extLst>
              <a:ext uri="{FF2B5EF4-FFF2-40B4-BE49-F238E27FC236}">
                <a16:creationId xmlns:a16="http://schemas.microsoft.com/office/drawing/2014/main" id="{BFD4C2AE-9426-49CE-B58A-59FC417C7B68}"/>
              </a:ext>
            </a:extLst>
          </p:cNvPr>
          <p:cNvSpPr/>
          <p:nvPr/>
        </p:nvSpPr>
        <p:spPr>
          <a:xfrm>
            <a:off x="4752285" y="2358632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838;p36">
            <a:extLst>
              <a:ext uri="{FF2B5EF4-FFF2-40B4-BE49-F238E27FC236}">
                <a16:creationId xmlns:a16="http://schemas.microsoft.com/office/drawing/2014/main" id="{182F6355-4832-4A08-A2DD-53CCE3E9EC49}"/>
              </a:ext>
            </a:extLst>
          </p:cNvPr>
          <p:cNvSpPr/>
          <p:nvPr/>
        </p:nvSpPr>
        <p:spPr>
          <a:xfrm>
            <a:off x="4766416" y="340193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97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FB272-9AF4-4171-BE9E-971FA800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109907"/>
            <a:ext cx="8615680" cy="37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9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Array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504249" y="769760"/>
            <a:ext cx="8302684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100" dirty="0" err="1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Khái</a:t>
            </a:r>
            <a:r>
              <a:rPr lang="en-US" sz="1100" dirty="0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niệm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là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một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tập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hợp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phần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tử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cùng</a:t>
            </a:r>
            <a:r>
              <a:rPr lang="en-US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kiểu</a:t>
            </a:r>
            <a:r>
              <a:rPr lang="en-US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r>
              <a:rPr lang="en-US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vi-VN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vi-VN" sz="1100" dirty="0">
                <a:latin typeface="Verdana" panose="020B0604030504040204" pitchFamily="34" charset="0"/>
                <a:ea typeface="Verdana" panose="020B0604030504040204" pitchFamily="34" charset="0"/>
              </a:rPr>
              <a:t>mỗi phần tử trong mảng được truy xuất thông qua các chỉ số của nó trong mảng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114300" indent="0">
              <a:buNone/>
            </a:pPr>
            <a:r>
              <a:rPr lang="en-US" sz="1100" dirty="0" err="1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Khai</a:t>
            </a:r>
            <a:r>
              <a:rPr lang="en-US" sz="1100" dirty="0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báo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: &lt;</a:t>
            </a:r>
            <a:r>
              <a:rPr lang="en-US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&gt; []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tên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mảng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= {…}  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hoặc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&lt;</a:t>
            </a:r>
            <a:r>
              <a:rPr lang="en-US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&gt;[]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tên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mảng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= new type[</a:t>
            </a:r>
            <a:r>
              <a:rPr lang="en-US" sz="11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kích</a:t>
            </a:r>
            <a:r>
              <a:rPr lang="en-US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thước</a:t>
            </a:r>
            <a:r>
              <a:rPr lang="en-US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mảng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114300" indent="0">
              <a:buNone/>
            </a:pPr>
            <a:r>
              <a:rPr lang="en-US" sz="1100" dirty="0" err="1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Vd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: int[]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intArr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= {1, 2, 5, 3}  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Khởi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tạo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mảng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giá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trị</a:t>
            </a:r>
            <a:endParaRPr lang="en-US" sz="1100" dirty="0">
              <a:solidFill>
                <a:schemeClr val="accent5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     int[]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intArr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= new int[5] 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khởi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tạo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mảng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chưa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gtri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với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kích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thước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mảng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5</a:t>
            </a:r>
          </a:p>
          <a:p>
            <a:pPr marL="114300" indent="0">
              <a:buNone/>
            </a:pPr>
            <a:r>
              <a:rPr lang="en-US" sz="1100" dirty="0" err="1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Đặc</a:t>
            </a:r>
            <a:r>
              <a:rPr lang="en-US" sz="1100" dirty="0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điểm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Kích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thước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cố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định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vi-VN" sz="1100" dirty="0">
                <a:latin typeface="Verdana" panose="020B0604030504040204" pitchFamily="34" charset="0"/>
                <a:ea typeface="Verdana" panose="020B0604030504040204" pitchFamily="34" charset="0"/>
              </a:rPr>
              <a:t>lưu các phần tử theo chỉ số (</a:t>
            </a:r>
            <a:r>
              <a:rPr lang="vi-VN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</a:t>
            </a:r>
            <a:r>
              <a:rPr lang="vi-VN" sz="1100" dirty="0">
                <a:latin typeface="Verdana" panose="020B0604030504040204" pitchFamily="34" charset="0"/>
                <a:ea typeface="Verdana" panose="020B0604030504040204" pitchFamily="34" charset="0"/>
              </a:rPr>
              <a:t>), chỉ số của phần tử </a:t>
            </a:r>
            <a:r>
              <a:rPr lang="vi-VN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đầu tiên </a:t>
            </a:r>
            <a:r>
              <a:rPr lang="vi-VN" sz="1100" dirty="0">
                <a:latin typeface="Verdana" panose="020B0604030504040204" pitchFamily="34" charset="0"/>
                <a:ea typeface="Verdana" panose="020B0604030504040204" pitchFamily="34" charset="0"/>
              </a:rPr>
              <a:t>là 0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3C2D0C-7359-4494-9EE2-D4E722D01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093" y="3231269"/>
            <a:ext cx="3830020" cy="180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D71E6DFA-8A98-4A62-8605-D03428569347}"/>
              </a:ext>
            </a:extLst>
          </p:cNvPr>
          <p:cNvSpPr/>
          <p:nvPr/>
        </p:nvSpPr>
        <p:spPr>
          <a:xfrm>
            <a:off x="493725" y="904196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839919E8-BC32-4B48-8421-8474246034E4}"/>
              </a:ext>
            </a:extLst>
          </p:cNvPr>
          <p:cNvSpPr/>
          <p:nvPr/>
        </p:nvSpPr>
        <p:spPr>
          <a:xfrm>
            <a:off x="493724" y="1410752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9;p36">
            <a:extLst>
              <a:ext uri="{FF2B5EF4-FFF2-40B4-BE49-F238E27FC236}">
                <a16:creationId xmlns:a16="http://schemas.microsoft.com/office/drawing/2014/main" id="{524E52B1-65A3-453A-A2D9-5F0BD8DC2AC7}"/>
              </a:ext>
            </a:extLst>
          </p:cNvPr>
          <p:cNvSpPr/>
          <p:nvPr/>
        </p:nvSpPr>
        <p:spPr>
          <a:xfrm>
            <a:off x="493724" y="2126783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69;p36">
            <a:extLst>
              <a:ext uri="{FF2B5EF4-FFF2-40B4-BE49-F238E27FC236}">
                <a16:creationId xmlns:a16="http://schemas.microsoft.com/office/drawing/2014/main" id="{30E4DF4A-4A85-4334-834A-CC281800A8D2}"/>
              </a:ext>
            </a:extLst>
          </p:cNvPr>
          <p:cNvSpPr/>
          <p:nvPr/>
        </p:nvSpPr>
        <p:spPr>
          <a:xfrm>
            <a:off x="504249" y="2842648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49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Array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vi-VN" dirty="0"/>
          </a:p>
        </p:txBody>
      </p:sp>
      <p:graphicFrame>
        <p:nvGraphicFramePr>
          <p:cNvPr id="4" name="Google Shape;158;p23">
            <a:extLst>
              <a:ext uri="{FF2B5EF4-FFF2-40B4-BE49-F238E27FC236}">
                <a16:creationId xmlns:a16="http://schemas.microsoft.com/office/drawing/2014/main" id="{EA54B142-F724-4260-94B2-5BA12F1B2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243141"/>
              </p:ext>
            </p:extLst>
          </p:nvPr>
        </p:nvGraphicFramePr>
        <p:xfrm>
          <a:off x="720000" y="1614825"/>
          <a:ext cx="7704000" cy="2621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7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dirty="0">
                          <a:solidFill>
                            <a:srgbClr val="00ABEE"/>
                          </a:solidFill>
                          <a:uFill>
                            <a:noFill/>
                          </a:uFill>
                          <a:latin typeface="Playfair Display ExtraBold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Array</a:t>
                      </a:r>
                      <a:endParaRPr sz="1400" b="1" u="none" dirty="0">
                        <a:solidFill>
                          <a:srgbClr val="00ABEE"/>
                        </a:solidFill>
                        <a:latin typeface="Playfair Display ExtraBold"/>
                        <a:ea typeface="Playfair Display ExtraBold"/>
                        <a:cs typeface="Playfair Display ExtraBold"/>
                        <a:sym typeface="Playfair Display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ABEE"/>
                          </a:solidFill>
                          <a:latin typeface="Playfair Display ExtraBold" panose="020B0604020202020204" charset="0"/>
                          <a:ea typeface="Roboto"/>
                          <a:cs typeface="Roboto"/>
                          <a:sym typeface="Roboto"/>
                        </a:rPr>
                        <a:t>ArrayList</a:t>
                      </a:r>
                      <a:endParaRPr sz="1400" b="1" dirty="0">
                        <a:solidFill>
                          <a:srgbClr val="00ABEE"/>
                        </a:solidFill>
                        <a:latin typeface="Playfair Display ExtraBold" panose="020B060402020202020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Arial Narrow" panose="020B0606020202030204" pitchFamily="34" charset="0"/>
                        </a:rPr>
                        <a:t>Kích thước mảng 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cố định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Arial Narrow" panose="020B0606020202030204" pitchFamily="34" charset="0"/>
                        </a:rPr>
                        <a:t>Kích thước mảng </a:t>
                      </a:r>
                      <a:r>
                        <a:rPr lang="en-US" sz="1400" b="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có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thể thay đổi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Cho phép lưu phần tử </a:t>
                      </a:r>
                      <a:r>
                        <a:rPr lang="en" sz="1400" b="0" dirty="0">
                          <a:solidFill>
                            <a:srgbClr val="C00000"/>
                          </a:solidFill>
                          <a:uFill>
                            <a:noFill/>
                          </a:u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trùng lặp</a:t>
                      </a:r>
                      <a:endParaRPr sz="1400" b="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Playfair Display ExtraBold"/>
                        <a:cs typeface="Playfair Display ExtraBold"/>
                        <a:sym typeface="Playfair Display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Cho 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phép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lưu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 phần tử 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trùng lặp</a:t>
                      </a:r>
                      <a:endParaRPr lang="vi-VN" sz="1400" b="0" dirty="0">
                        <a:solidFill>
                          <a:srgbClr val="C00000"/>
                        </a:solidFill>
                        <a:latin typeface="Playfair Display ExtraBold"/>
                        <a:ea typeface="Playfair Display ExtraBold"/>
                        <a:cs typeface="Playfair Display ExtraBold"/>
                        <a:sym typeface="Playfair Display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Không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 thể thêm phần tử </a:t>
                      </a: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sau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 khi mảng </a:t>
                      </a: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đã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 đầy. </a:t>
                      </a: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Việc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 thêm </a:t>
                      </a: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và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xóa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 phần tử giữa mảng </a:t>
                      </a: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gây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 nhiều </a:t>
                      </a: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khó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khăn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vi-VN" sz="1400" b="0" i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Thêm và xóa phần tử ở bất kì vị trí nào trong mảng một cách nhanh chóng, hiệu quả.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Playfair Display ExtraBold"/>
                        <a:cs typeface="Playfair Display ExtraBold"/>
                        <a:sym typeface="Playfair Display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vi-VN" sz="1400" b="0" i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 nhiều phương thức hỗ trợ các thao tác như </a:t>
                      </a:r>
                      <a:r>
                        <a:rPr lang="vi-VN" sz="1400" b="0" i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removeAll</a:t>
                      </a:r>
                      <a:r>
                        <a:rPr lang="vi-VN" sz="1400" b="0" i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-xóa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1400" b="0" i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tất cả, </a:t>
                      </a:r>
                      <a:r>
                        <a:rPr lang="vi-VN" sz="1400" b="0" i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searching</a:t>
                      </a:r>
                      <a:r>
                        <a:rPr lang="vi-VN" sz="1400" b="0" i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vi-VN" sz="1400" b="0" i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iterations</a:t>
                      </a:r>
                      <a:r>
                        <a:rPr lang="vi-VN" sz="1400" b="0" i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-duyệt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1400" b="0" i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mảng, </a:t>
                      </a:r>
                      <a:r>
                        <a:rPr lang="vi-VN" sz="1400" b="0" i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retainAll</a:t>
                      </a:r>
                      <a:r>
                        <a:rPr lang="vi-VN" sz="1400" b="0" i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-sửa phần tử,…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79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914791" y="1233281"/>
            <a:ext cx="6535876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Kiểu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US" sz="1200" b="0" i="0" u="none" strike="noStrike" dirty="0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 err="1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Tên</a:t>
            </a:r>
            <a:r>
              <a:rPr lang="en-US" sz="1200" b="0" i="0" u="none" strike="noStrike" dirty="0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US" sz="1200" b="0" i="0" u="none" strike="noStrike" dirty="0">
                <a:solidFill>
                  <a:srgbClr val="AF00D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0" i="0" u="none" strike="noStrike" dirty="0" err="1">
                <a:solidFill>
                  <a:srgbClr val="795E2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Kiểu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// </a:t>
            </a:r>
            <a:r>
              <a:rPr lang="en-US" sz="1200" b="0" i="0" u="none" strike="noStrike" dirty="0" err="1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học</a:t>
            </a:r>
            <a:r>
              <a:rPr lang="en-US" sz="1200" b="0" i="0" u="none" strike="noStrike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để</a:t>
            </a:r>
            <a:r>
              <a:rPr lang="en-US" sz="1200" b="0" i="0" u="none" strike="noStrike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biết</a:t>
            </a:r>
            <a:r>
              <a:rPr lang="en-US" sz="1200" b="0" i="0" u="none" strike="noStrike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thoai</a:t>
            </a:r>
            <a:endParaRPr lang="en-US" sz="1200" b="0" dirty="0">
              <a:solidFill>
                <a:schemeClr val="accent5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Kiểu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US" sz="1200" b="0" i="0" u="none" strike="noStrike" dirty="0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 err="1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Tên</a:t>
            </a:r>
            <a:r>
              <a:rPr lang="en-US" sz="1200" b="0" i="0" u="none" strike="noStrike" dirty="0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US" sz="1200" b="0" i="0" u="none" strike="noStrike" dirty="0">
                <a:solidFill>
                  <a:srgbClr val="AF00D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0" i="0" u="none" strike="noStrike" dirty="0" err="1">
                <a:solidFill>
                  <a:srgbClr val="795E2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Kiểu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US" sz="1200" b="0" i="0" u="none" strike="noStrike" dirty="0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 err="1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Tên</a:t>
            </a:r>
            <a:r>
              <a:rPr lang="en-US" sz="1200" b="0" i="0" u="none" strike="noStrike" dirty="0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US" sz="1200" b="0" i="0" u="none" strike="noStrike" dirty="0">
                <a:solidFill>
                  <a:srgbClr val="AF00D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0" i="0" u="none" strike="noStrike" dirty="0" err="1">
                <a:solidFill>
                  <a:srgbClr val="795E2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&lt;&gt;();</a:t>
            </a:r>
            <a:endParaRPr lang="en-US" sz="1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0" i="0" u="none" strike="noStrike" dirty="0" err="1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Ví</a:t>
            </a:r>
            <a:r>
              <a:rPr lang="en-US" sz="1200" b="0" i="0" u="none" strike="noStrike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dụ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sz="1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String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US" sz="1200" b="0" i="0" u="none" strike="noStrike" dirty="0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cars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US" sz="1200" b="0" i="0" u="none" strike="noStrike" dirty="0">
                <a:solidFill>
                  <a:srgbClr val="AF00D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0" i="0" u="none" strike="noStrike" dirty="0" err="1">
                <a:solidFill>
                  <a:srgbClr val="795E2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&lt;&gt;();</a:t>
            </a:r>
            <a:endParaRPr lang="en-US" sz="1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US" sz="1200" b="0" i="0" u="none" strike="noStrike" dirty="0" err="1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myNumbers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US" sz="1200" b="0" i="0" u="none" strike="noStrike" dirty="0">
                <a:solidFill>
                  <a:srgbClr val="AF00D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0" i="0" u="none" strike="noStrike" dirty="0" err="1">
                <a:solidFill>
                  <a:srgbClr val="795E2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US" sz="1200" b="0" i="0" u="none" strike="noStrike" dirty="0" err="1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myNumbers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US" sz="1200" b="0" i="0" u="none" strike="noStrike" dirty="0">
                <a:solidFill>
                  <a:srgbClr val="AF00D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0" i="0" u="none" strike="noStrike" dirty="0" err="1">
                <a:solidFill>
                  <a:srgbClr val="795E2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&gt;();</a:t>
            </a:r>
            <a:endParaRPr lang="en-US" sz="1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3974CB6D-B266-4AF4-AC1D-155A54F74015}"/>
              </a:ext>
            </a:extLst>
          </p:cNvPr>
          <p:cNvSpPr/>
          <p:nvPr/>
        </p:nvSpPr>
        <p:spPr>
          <a:xfrm>
            <a:off x="745718" y="2874487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Doubt, people, person, questioning, wondering icon - Download on Iconfinder">
            <a:extLst>
              <a:ext uri="{FF2B5EF4-FFF2-40B4-BE49-F238E27FC236}">
                <a16:creationId xmlns:a16="http://schemas.microsoft.com/office/drawing/2014/main" id="{E2901D26-600B-49C5-B930-04D36D23B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2863769"/>
            <a:ext cx="1956052" cy="195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4A7DAA30-AD68-446A-920D-323262690251}"/>
              </a:ext>
            </a:extLst>
          </p:cNvPr>
          <p:cNvSpPr/>
          <p:nvPr/>
        </p:nvSpPr>
        <p:spPr>
          <a:xfrm flipH="1">
            <a:off x="6529491" y="2232773"/>
            <a:ext cx="1090247" cy="63099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Ohh</a:t>
            </a:r>
            <a:r>
              <a:rPr lang="en-US" dirty="0">
                <a:solidFill>
                  <a:schemeClr val="bg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7433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vi-V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310CD5-50AC-4CD0-8DA3-6A8B4E8FB230}"/>
              </a:ext>
            </a:extLst>
          </p:cNvPr>
          <p:cNvSpPr txBox="1">
            <a:spLocks/>
          </p:cNvSpPr>
          <p:nvPr/>
        </p:nvSpPr>
        <p:spPr>
          <a:xfrm>
            <a:off x="4192693" y="1218327"/>
            <a:ext cx="4695673" cy="326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// Add elements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("Dog");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("Cat");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("Horse");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" + animals);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bg1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ABE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: [Dog, Cat, Horse]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Truy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cập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phần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tử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trong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bằng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hàm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i="0" u="none" strike="noStrike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get()</a:t>
            </a: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400" b="0" i="0" u="none" strike="noStrike" dirty="0" err="1">
                <a:solidFill>
                  <a:srgbClr val="0070C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out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400" b="0" i="0" u="none" strike="noStrike" dirty="0" err="1">
                <a:solidFill>
                  <a:srgbClr val="795E2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println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animals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400" b="0" i="0" u="none" strike="noStrike" dirty="0" err="1">
                <a:solidFill>
                  <a:srgbClr val="795E2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b="0" i="0" u="none" strike="noStrike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en-US" sz="1400" b="0" dirty="0">
                <a:solidFill>
                  <a:srgbClr val="00ABE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sz="14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Cat</a:t>
            </a:r>
          </a:p>
        </p:txBody>
      </p:sp>
      <p:pic>
        <p:nvPicPr>
          <p:cNvPr id="5" name="Picture 2" descr="Doubt, people, person, questioning, wondering icon - Download on Iconfinder">
            <a:extLst>
              <a:ext uri="{FF2B5EF4-FFF2-40B4-BE49-F238E27FC236}">
                <a16:creationId xmlns:a16="http://schemas.microsoft.com/office/drawing/2014/main" id="{DA00691D-8D1A-4CB2-B7E5-D29E429FA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634" y="2522974"/>
            <a:ext cx="2067309" cy="195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D835868-A3FA-447D-8B4A-8BC8AC49FB09}"/>
              </a:ext>
            </a:extLst>
          </p:cNvPr>
          <p:cNvSpPr/>
          <p:nvPr/>
        </p:nvSpPr>
        <p:spPr>
          <a:xfrm>
            <a:off x="711202" y="1442720"/>
            <a:ext cx="2350345" cy="108025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Add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err="1">
                <a:solidFill>
                  <a:srgbClr val="00ABEE"/>
                </a:solidFill>
              </a:rPr>
              <a:t>Thêm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phần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tử</a:t>
            </a:r>
            <a:endParaRPr lang="en-US" dirty="0">
              <a:solidFill>
                <a:srgbClr val="00ABEE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76A8BD-3DD6-444B-9FCC-C4B4284613C1}"/>
              </a:ext>
            </a:extLst>
          </p:cNvPr>
          <p:cNvCxnSpPr/>
          <p:nvPr/>
        </p:nvCxnSpPr>
        <p:spPr>
          <a:xfrm>
            <a:off x="3551722" y="2091445"/>
            <a:ext cx="0" cy="1925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5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vi-V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310CD5-50AC-4CD0-8DA3-6A8B4E8FB230}"/>
              </a:ext>
            </a:extLst>
          </p:cNvPr>
          <p:cNvSpPr txBox="1">
            <a:spLocks/>
          </p:cNvSpPr>
          <p:nvPr/>
        </p:nvSpPr>
        <p:spPr>
          <a:xfrm>
            <a:off x="4138507" y="1002360"/>
            <a:ext cx="4695673" cy="326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58750" indent="0">
              <a:buNone/>
            </a:pP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Khác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với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mảng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không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thể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khởi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tạo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một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cách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trực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tiếp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Tuy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nhiên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chúng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ta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thể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sử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hàm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asList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của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class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để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điều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đó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ABE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class 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Main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public static void main(String[] 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args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// Creating an array list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ABE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ArrayList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&lt;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String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&gt; animals = new 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ABE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ArrayList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&lt;&gt;(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Arrays.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asList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("Cat", "Cow", "Dog"));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System.out.println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("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ArrayList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: " + animals);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2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Doubt, people, person, questioning, wondering icon - Download on Iconfinder">
            <a:extLst>
              <a:ext uri="{FF2B5EF4-FFF2-40B4-BE49-F238E27FC236}">
                <a16:creationId xmlns:a16="http://schemas.microsoft.com/office/drawing/2014/main" id="{DA00691D-8D1A-4CB2-B7E5-D29E429FA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634" y="2522974"/>
            <a:ext cx="2067309" cy="195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D835868-A3FA-447D-8B4A-8BC8AC49FB09}"/>
              </a:ext>
            </a:extLst>
          </p:cNvPr>
          <p:cNvSpPr/>
          <p:nvPr/>
        </p:nvSpPr>
        <p:spPr>
          <a:xfrm>
            <a:off x="711202" y="1442720"/>
            <a:ext cx="2350345" cy="108025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Add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err="1">
                <a:solidFill>
                  <a:srgbClr val="00ABEE"/>
                </a:solidFill>
              </a:rPr>
              <a:t>Thêm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phần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tử</a:t>
            </a:r>
            <a:endParaRPr lang="en-US" dirty="0">
              <a:solidFill>
                <a:srgbClr val="00ABEE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76A8BD-3DD6-444B-9FCC-C4B4284613C1}"/>
              </a:ext>
            </a:extLst>
          </p:cNvPr>
          <p:cNvCxnSpPr/>
          <p:nvPr/>
        </p:nvCxnSpPr>
        <p:spPr>
          <a:xfrm>
            <a:off x="3551722" y="2091445"/>
            <a:ext cx="0" cy="1925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Google Shape;769;p36">
            <a:extLst>
              <a:ext uri="{FF2B5EF4-FFF2-40B4-BE49-F238E27FC236}">
                <a16:creationId xmlns:a16="http://schemas.microsoft.com/office/drawing/2014/main" id="{63B5D6C7-C227-4B17-A963-174B98C14B42}"/>
              </a:ext>
            </a:extLst>
          </p:cNvPr>
          <p:cNvSpPr/>
          <p:nvPr/>
        </p:nvSpPr>
        <p:spPr>
          <a:xfrm>
            <a:off x="4138507" y="1097231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6081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8632</TotalTime>
  <Words>2026</Words>
  <Application>Microsoft Office PowerPoint</Application>
  <PresentationFormat>On-screen Show (16:9)</PresentationFormat>
  <Paragraphs>220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Narrow</vt:lpstr>
      <vt:lpstr>Calibri</vt:lpstr>
      <vt:lpstr>Courier New</vt:lpstr>
      <vt:lpstr>Hack</vt:lpstr>
      <vt:lpstr>Lato</vt:lpstr>
      <vt:lpstr>Playfair Display ExtraBold</vt:lpstr>
      <vt:lpstr>Raleway</vt:lpstr>
      <vt:lpstr>Roboto Mono</vt:lpstr>
      <vt:lpstr>Verdana</vt:lpstr>
      <vt:lpstr>Streamline</vt:lpstr>
      <vt:lpstr>Array List</vt:lpstr>
      <vt:lpstr>Nhắc lại kiến thức</vt:lpstr>
      <vt:lpstr>1. Tổng quan về ArrayList</vt:lpstr>
      <vt:lpstr>Đặc điểm của ArrayList</vt:lpstr>
      <vt:lpstr>Nhắc lại Array</vt:lpstr>
      <vt:lpstr>So sánh Array và ArrayList</vt:lpstr>
      <vt:lpstr>Cách khởi tạo</vt:lpstr>
      <vt:lpstr>Một số phương thức phổ biến</vt:lpstr>
      <vt:lpstr>Một số phương thức phổ biến</vt:lpstr>
      <vt:lpstr>Một số phương thức phổ biến</vt:lpstr>
      <vt:lpstr>Một số phương thức của ArrayList</vt:lpstr>
      <vt:lpstr>Một số phương thức phổ biến</vt:lpstr>
      <vt:lpstr>Một số hàm mở rộng</vt:lpstr>
      <vt:lpstr>Một số hàm mở rộng</vt:lpstr>
      <vt:lpstr>Sort()</vt:lpstr>
      <vt:lpstr>Lab 1</vt:lpstr>
      <vt:lpstr>Bài tập: Quản lý hộ dân</vt:lpstr>
      <vt:lpstr>Bài tập: Tiktok</vt:lpstr>
      <vt:lpstr>Bài tập: Quản lý trân đấu xếp hạng</vt:lpstr>
      <vt:lpstr>Bài tập: TechMaster</vt:lpstr>
      <vt:lpstr>Bài tập: Quản lý trường học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chuẩn Techmaster</dc:title>
  <dc:creator>Microsoft Office User</dc:creator>
  <cp:lastModifiedBy>Monster Ender</cp:lastModifiedBy>
  <cp:revision>30</cp:revision>
  <cp:lastPrinted>2019-08-12T07:52:59Z</cp:lastPrinted>
  <dcterms:created xsi:type="dcterms:W3CDTF">2022-02-05T02:03:30Z</dcterms:created>
  <dcterms:modified xsi:type="dcterms:W3CDTF">2023-03-29T08:19:13Z</dcterms:modified>
</cp:coreProperties>
</file>