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8" r:id="rId3"/>
    <p:sldId id="27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9" r:id="rId20"/>
    <p:sldId id="513" r:id="rId21"/>
    <p:sldId id="514" r:id="rId22"/>
    <p:sldId id="515" r:id="rId23"/>
    <p:sldId id="516" r:id="rId24"/>
    <p:sldId id="517" r:id="rId25"/>
    <p:sldId id="51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E4F6FD"/>
    <a:srgbClr val="595959"/>
    <a:srgbClr val="02225E"/>
    <a:srgbClr val="4061A6"/>
    <a:srgbClr val="FFFFFF"/>
    <a:srgbClr val="1EB1ED"/>
    <a:srgbClr val="B1BEC1"/>
    <a:srgbClr val="F2F2F2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18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8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34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4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EB044266-F79E-47E8-8604-DECF9DACBD07}"/>
              </a:ext>
            </a:extLst>
          </p:cNvPr>
          <p:cNvSpPr txBox="1">
            <a:spLocks/>
          </p:cNvSpPr>
          <p:nvPr/>
        </p:nvSpPr>
        <p:spPr>
          <a:xfrm>
            <a:off x="4064775" y="3386931"/>
            <a:ext cx="2953173" cy="54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FOR BEGINNER</a:t>
            </a:r>
          </a:p>
        </p:txBody>
      </p:sp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03E4BF-0723-4CB2-B372-6C5AC5584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53" y="1110825"/>
            <a:ext cx="3782232" cy="2363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F9FD1E-48B3-491D-803E-0BCDFAC0C8C4}"/>
              </a:ext>
            </a:extLst>
          </p:cNvPr>
          <p:cNvSpPr/>
          <p:nvPr/>
        </p:nvSpPr>
        <p:spPr>
          <a:xfrm>
            <a:off x="4748105" y="1063324"/>
            <a:ext cx="3793068" cy="39150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3625D3-CA99-492A-A6B2-C61CFE6E132E}"/>
              </a:ext>
            </a:extLst>
          </p:cNvPr>
          <p:cNvSpPr/>
          <p:nvPr/>
        </p:nvSpPr>
        <p:spPr>
          <a:xfrm>
            <a:off x="522304" y="1063324"/>
            <a:ext cx="3640671" cy="39150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Cấu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trúc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173" y="1288537"/>
            <a:ext cx="2778934" cy="304639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package &lt;</a:t>
            </a:r>
            <a:r>
              <a:rPr lang="en-US" sz="1400" dirty="0" err="1">
                <a:solidFill>
                  <a:srgbClr val="FF0000"/>
                </a:solidFill>
              </a:rPr>
              <a:t>package_name</a:t>
            </a:r>
            <a:r>
              <a:rPr lang="en-US" sz="1400" dirty="0">
                <a:solidFill>
                  <a:schemeClr val="bg2"/>
                </a:solidFill>
              </a:rPr>
              <a:t>&gt;;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import &lt;</a:t>
            </a:r>
            <a:r>
              <a:rPr lang="en-US" sz="1400" dirty="0" err="1">
                <a:solidFill>
                  <a:srgbClr val="FF0000"/>
                </a:solidFill>
              </a:rPr>
              <a:t>other_package</a:t>
            </a:r>
            <a:r>
              <a:rPr lang="en-US" sz="1400" dirty="0">
                <a:solidFill>
                  <a:schemeClr val="bg2"/>
                </a:solidFill>
              </a:rPr>
              <a:t>&gt;;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public class &lt;</a:t>
            </a:r>
            <a:r>
              <a:rPr lang="en-US" sz="1400" dirty="0" err="1">
                <a:solidFill>
                  <a:srgbClr val="FF0000"/>
                </a:solidFill>
              </a:rPr>
              <a:t>class_name</a:t>
            </a:r>
            <a:r>
              <a:rPr lang="en-US" sz="1400" dirty="0">
                <a:solidFill>
                  <a:schemeClr val="bg2"/>
                </a:solidFill>
              </a:rPr>
              <a:t>&gt;{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&lt;</a:t>
            </a:r>
            <a:r>
              <a:rPr lang="en-US" sz="1400" dirty="0">
                <a:solidFill>
                  <a:srgbClr val="FF0000"/>
                </a:solidFill>
              </a:rPr>
              <a:t>variables</a:t>
            </a:r>
            <a:r>
              <a:rPr lang="en-US" sz="1400" dirty="0">
                <a:solidFill>
                  <a:schemeClr val="bg2"/>
                </a:solidFill>
              </a:rPr>
              <a:t>&gt;;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&lt;</a:t>
            </a:r>
            <a:r>
              <a:rPr lang="en-US" sz="1400" dirty="0">
                <a:solidFill>
                  <a:srgbClr val="FF0000"/>
                </a:solidFill>
              </a:rPr>
              <a:t>methods</a:t>
            </a:r>
            <a:r>
              <a:rPr lang="en-US" sz="1400" dirty="0">
                <a:solidFill>
                  <a:schemeClr val="bg2"/>
                </a:solidFill>
              </a:rPr>
              <a:t>&gt;;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590AED-408E-4071-AF58-F37829FDED23}"/>
              </a:ext>
            </a:extLst>
          </p:cNvPr>
          <p:cNvSpPr txBox="1">
            <a:spLocks/>
          </p:cNvSpPr>
          <p:nvPr/>
        </p:nvSpPr>
        <p:spPr>
          <a:xfrm>
            <a:off x="4844454" y="1129365"/>
            <a:ext cx="3544320" cy="354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FontTx/>
              <a:buChar char="-"/>
            </a:pPr>
            <a:r>
              <a:rPr lang="en-US" sz="1400" dirty="0">
                <a:solidFill>
                  <a:srgbClr val="C00000"/>
                </a:solidFill>
              </a:rPr>
              <a:t>package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en-US" sz="1400" dirty="0" err="1">
                <a:solidFill>
                  <a:schemeClr val="bg2"/>
                </a:solidFill>
              </a:rPr>
              <a:t>Hiểu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đơn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giản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là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thư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mục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chứa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các</a:t>
            </a:r>
            <a:r>
              <a:rPr lang="en-US" sz="1400" dirty="0">
                <a:solidFill>
                  <a:schemeClr val="bg2"/>
                </a:solidFill>
              </a:rPr>
              <a:t> class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rgbClr val="C00000"/>
                </a:solidFill>
              </a:rPr>
              <a:t>Import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en-US" sz="1400" dirty="0" err="1">
                <a:solidFill>
                  <a:schemeClr val="bg2"/>
                </a:solidFill>
              </a:rPr>
              <a:t>trỏ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đến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đường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dẫn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tới</a:t>
            </a:r>
            <a:r>
              <a:rPr lang="en-US" sz="1400" dirty="0">
                <a:solidFill>
                  <a:schemeClr val="bg2"/>
                </a:solidFill>
              </a:rPr>
              <a:t> class, </a:t>
            </a:r>
            <a:r>
              <a:rPr lang="en-US" sz="1400" dirty="0" err="1">
                <a:solidFill>
                  <a:schemeClr val="bg2"/>
                </a:solidFill>
              </a:rPr>
              <a:t>thư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viện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được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sư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dụng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trong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lớp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hiện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tại</a:t>
            </a:r>
            <a:endParaRPr lang="en-US" sz="1400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sz="1400" dirty="0">
                <a:solidFill>
                  <a:srgbClr val="C00000"/>
                </a:solidFill>
              </a:rPr>
              <a:t>Class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en-US" sz="1400" dirty="0" err="1">
                <a:solidFill>
                  <a:schemeClr val="bg2"/>
                </a:solidFill>
              </a:rPr>
              <a:t>chỉ</a:t>
            </a:r>
            <a:r>
              <a:rPr lang="en-US" sz="1400" dirty="0">
                <a:solidFill>
                  <a:schemeClr val="bg2"/>
                </a:solidFill>
              </a:rPr>
              <a:t> ra </a:t>
            </a:r>
            <a:r>
              <a:rPr lang="en-US" sz="1400" dirty="0" err="1">
                <a:solidFill>
                  <a:schemeClr val="bg2"/>
                </a:solidFill>
              </a:rPr>
              <a:t>rằng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đây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là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một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lớp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trong</a:t>
            </a:r>
            <a:r>
              <a:rPr lang="en-US" sz="1400" dirty="0">
                <a:solidFill>
                  <a:schemeClr val="bg2"/>
                </a:solidFill>
              </a:rPr>
              <a:t> java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rgbClr val="C00000"/>
                </a:solidFill>
              </a:rPr>
              <a:t>Variable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en-US" sz="1400" dirty="0" err="1">
                <a:solidFill>
                  <a:schemeClr val="bg2"/>
                </a:solidFill>
              </a:rPr>
              <a:t>biến</a:t>
            </a:r>
            <a:r>
              <a:rPr lang="en-US" sz="1400" dirty="0">
                <a:solidFill>
                  <a:schemeClr val="bg2"/>
                </a:solidFill>
              </a:rPr>
              <a:t>/ </a:t>
            </a:r>
            <a:r>
              <a:rPr lang="en-US" sz="1400" dirty="0" err="1">
                <a:solidFill>
                  <a:schemeClr val="bg2"/>
                </a:solidFill>
              </a:rPr>
              <a:t>thuộc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tính</a:t>
            </a:r>
            <a:r>
              <a:rPr lang="en-US" sz="1400" dirty="0">
                <a:solidFill>
                  <a:schemeClr val="bg2"/>
                </a:solidFill>
              </a:rPr>
              <a:t>/ </a:t>
            </a:r>
            <a:r>
              <a:rPr lang="en-US" sz="1400" dirty="0" err="1">
                <a:solidFill>
                  <a:schemeClr val="bg2"/>
                </a:solidFill>
              </a:rPr>
              <a:t>trường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rgbClr val="C00000"/>
                </a:solidFill>
              </a:rPr>
              <a:t>Method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en-US" sz="1400" dirty="0" err="1">
                <a:solidFill>
                  <a:schemeClr val="bg2"/>
                </a:solidFill>
              </a:rPr>
              <a:t>Hàm</a:t>
            </a:r>
            <a:r>
              <a:rPr lang="en-US" sz="1400" dirty="0">
                <a:solidFill>
                  <a:schemeClr val="bg2"/>
                </a:solidFill>
              </a:rPr>
              <a:t>/ </a:t>
            </a:r>
            <a:r>
              <a:rPr lang="en-US" sz="1400" dirty="0" err="1">
                <a:solidFill>
                  <a:schemeClr val="bg2"/>
                </a:solidFill>
              </a:rPr>
              <a:t>phương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thức</a:t>
            </a:r>
            <a:r>
              <a:rPr lang="en-US" sz="1400" dirty="0">
                <a:solidFill>
                  <a:schemeClr val="bg2"/>
                </a:solidFill>
              </a:rPr>
              <a:t> -&gt; </a:t>
            </a:r>
            <a:r>
              <a:rPr lang="en-US" sz="1400" dirty="0" err="1">
                <a:solidFill>
                  <a:schemeClr val="bg2"/>
                </a:solidFill>
              </a:rPr>
              <a:t>thực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thi</a:t>
            </a:r>
            <a:r>
              <a:rPr lang="en-US" sz="1400" dirty="0">
                <a:solidFill>
                  <a:schemeClr val="bg2"/>
                </a:solidFill>
              </a:rPr>
              <a:t> 1 </a:t>
            </a:r>
            <a:r>
              <a:rPr lang="en-US" sz="1400" dirty="0" err="1">
                <a:solidFill>
                  <a:schemeClr val="bg2"/>
                </a:solidFill>
              </a:rPr>
              <a:t>chức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năng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Biến</a:t>
            </a:r>
            <a:r>
              <a:rPr lang="en-US" dirty="0">
                <a:solidFill>
                  <a:schemeClr val="bg2"/>
                </a:solidFill>
              </a:rPr>
              <a:t> (Variable)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853" y="1159845"/>
            <a:ext cx="8617547" cy="3662768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KN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vi-VN" sz="2000" dirty="0"/>
              <a:t>vùng nhớ dùng để lưu trữ các giá trị của chương trình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Phân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loại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C00000"/>
                </a:solidFill>
              </a:rPr>
              <a:t>instance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endParaRPr lang="en-US" sz="2000" dirty="0"/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9BBE043C-A102-41DD-B95C-7D7C041664D8}"/>
              </a:ext>
            </a:extLst>
          </p:cNvPr>
          <p:cNvSpPr/>
          <p:nvPr/>
        </p:nvSpPr>
        <p:spPr>
          <a:xfrm>
            <a:off x="1167999" y="2906034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F8FCAD04-154E-4961-BD1B-B8B7CFB1D475}"/>
              </a:ext>
            </a:extLst>
          </p:cNvPr>
          <p:cNvSpPr/>
          <p:nvPr/>
        </p:nvSpPr>
        <p:spPr>
          <a:xfrm>
            <a:off x="1167999" y="3424029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28BAB3-3CC8-43F6-AAFA-83F6BC3CCF24}"/>
              </a:ext>
            </a:extLst>
          </p:cNvPr>
          <p:cNvSpPr/>
          <p:nvPr/>
        </p:nvSpPr>
        <p:spPr>
          <a:xfrm>
            <a:off x="4765043" y="921174"/>
            <a:ext cx="3467947" cy="4001477"/>
          </a:xfrm>
          <a:prstGeom prst="foldedCorner">
            <a:avLst/>
          </a:prstGeom>
          <a:solidFill>
            <a:srgbClr val="E4F6FD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Biến</a:t>
            </a:r>
            <a:r>
              <a:rPr lang="en-US" dirty="0">
                <a:solidFill>
                  <a:schemeClr val="bg2"/>
                </a:solidFill>
              </a:rPr>
              <a:t> (Variable)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69FA516-D747-4252-BE36-FACD5D95D9F7}"/>
              </a:ext>
            </a:extLst>
          </p:cNvPr>
          <p:cNvSpPr/>
          <p:nvPr/>
        </p:nvSpPr>
        <p:spPr>
          <a:xfrm>
            <a:off x="911012" y="921174"/>
            <a:ext cx="3467947" cy="4001477"/>
          </a:xfrm>
          <a:prstGeom prst="foldedCorner">
            <a:avLst/>
          </a:prstGeom>
          <a:solidFill>
            <a:srgbClr val="E4F6FD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C9BDEA-151A-4436-AEA4-3F1C3909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638" y="1629104"/>
            <a:ext cx="3176693" cy="3149600"/>
          </a:xfrm>
        </p:spPr>
        <p:txBody>
          <a:bodyPr/>
          <a:lstStyle/>
          <a:p>
            <a:r>
              <a:rPr lang="en-US" sz="1400" dirty="0"/>
              <a:t>Đ</a:t>
            </a:r>
            <a:r>
              <a:rPr lang="vi-VN" sz="1400" dirty="0"/>
              <a:t>ược khai báo trong một lớp(class), bên ngoài các phương thức, constructor và các block</a:t>
            </a:r>
            <a:endParaRPr lang="en-US" sz="1400" dirty="0"/>
          </a:p>
          <a:p>
            <a:r>
              <a:rPr lang="vi-VN" sz="1400" dirty="0"/>
              <a:t> </a:t>
            </a:r>
            <a:r>
              <a:rPr lang="en-US" sz="1400" dirty="0"/>
              <a:t>Đ</a:t>
            </a:r>
            <a:r>
              <a:rPr lang="vi-VN" sz="1400" dirty="0"/>
              <a:t>ược phép sử dụng </a:t>
            </a:r>
            <a:r>
              <a:rPr lang="vi-VN" sz="1400" dirty="0">
                <a:solidFill>
                  <a:srgbClr val="FF0000"/>
                </a:solidFill>
              </a:rPr>
              <a:t>"access modifier" </a:t>
            </a:r>
            <a:r>
              <a:rPr lang="vi-VN" sz="1400" dirty="0"/>
              <a:t>khi khai báo biến instance, mặc định là "default".</a:t>
            </a:r>
            <a:endParaRPr lang="en-US" sz="1400" dirty="0"/>
          </a:p>
          <a:p>
            <a:r>
              <a:rPr lang="en-US" sz="1400" dirty="0"/>
              <a:t>Đ</a:t>
            </a:r>
            <a:r>
              <a:rPr lang="vi-VN" sz="1400" dirty="0"/>
              <a:t>ược lưu trong bộ nhớ heap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2B25FC-8F0B-42E3-8DBE-01A8D7694F06}"/>
              </a:ext>
            </a:extLst>
          </p:cNvPr>
          <p:cNvSpPr txBox="1">
            <a:spLocks/>
          </p:cNvSpPr>
          <p:nvPr/>
        </p:nvSpPr>
        <p:spPr>
          <a:xfrm>
            <a:off x="5230535" y="939808"/>
            <a:ext cx="276877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2000" dirty="0" err="1">
                <a:solidFill>
                  <a:srgbClr val="FF0000"/>
                </a:solidFill>
              </a:rPr>
              <a:t>Biến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bộ</a:t>
            </a:r>
            <a:r>
              <a:rPr lang="en-US" sz="2000" dirty="0">
                <a:solidFill>
                  <a:srgbClr val="FF0000"/>
                </a:solidFill>
              </a:rPr>
              <a:t>(local)</a:t>
            </a:r>
            <a:endParaRPr lang="x-none" sz="2000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0880EA-4CB8-403E-B808-4E04A4D784FD}"/>
              </a:ext>
            </a:extLst>
          </p:cNvPr>
          <p:cNvSpPr txBox="1">
            <a:spLocks/>
          </p:cNvSpPr>
          <p:nvPr/>
        </p:nvSpPr>
        <p:spPr>
          <a:xfrm>
            <a:off x="1610186" y="939808"/>
            <a:ext cx="276877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2000" dirty="0" err="1">
                <a:solidFill>
                  <a:srgbClr val="FF0000"/>
                </a:solidFill>
              </a:rPr>
              <a:t>Biến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toàn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cục</a:t>
            </a:r>
            <a:endParaRPr lang="x-none" sz="2000" dirty="0">
              <a:solidFill>
                <a:srgbClr val="FF0000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232CBB-8620-4069-B41F-C16EF8D32348}"/>
              </a:ext>
            </a:extLst>
          </p:cNvPr>
          <p:cNvSpPr txBox="1">
            <a:spLocks/>
          </p:cNvSpPr>
          <p:nvPr/>
        </p:nvSpPr>
        <p:spPr>
          <a:xfrm>
            <a:off x="4966373" y="1493642"/>
            <a:ext cx="3176693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vi-VN" sz="1400" dirty="0"/>
              <a:t>Biến local được khai báo trong các phương thức, hàm contructor hoặc trong các block.</a:t>
            </a:r>
            <a:endParaRPr lang="en-US" sz="1400" dirty="0"/>
          </a:p>
          <a:p>
            <a:r>
              <a:rPr lang="vi-VN" sz="1400" dirty="0"/>
              <a:t>Không được sử dụng </a:t>
            </a:r>
            <a:r>
              <a:rPr lang="vi-VN" sz="1400" dirty="0">
                <a:solidFill>
                  <a:srgbClr val="FF0000"/>
                </a:solidFill>
              </a:rPr>
              <a:t>"access modifier" </a:t>
            </a:r>
            <a:r>
              <a:rPr lang="vi-VN" sz="1400" dirty="0"/>
              <a:t>khi khai báo biến local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vi-VN" sz="1400" dirty="0"/>
              <a:t> cần khởi tạo giá trị mặc định cho biến local</a:t>
            </a:r>
            <a:endParaRPr lang="en-US" sz="1400" dirty="0"/>
          </a:p>
          <a:p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nhớ</a:t>
            </a:r>
            <a:r>
              <a:rPr lang="en-US" sz="1400" dirty="0"/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108301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Type (</a:t>
            </a:r>
            <a:r>
              <a:rPr lang="en-US" dirty="0" err="1">
                <a:solidFill>
                  <a:schemeClr val="bg2"/>
                </a:solidFill>
              </a:rPr>
              <a:t>Kiểu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1CABEF7A-F100-4A67-BEEE-EE3584F5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75" y="948945"/>
            <a:ext cx="7918250" cy="4087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59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Type (</a:t>
            </a:r>
            <a:r>
              <a:rPr lang="en-US" dirty="0" err="1">
                <a:solidFill>
                  <a:schemeClr val="bg2"/>
                </a:solidFill>
              </a:rPr>
              <a:t>Kiểu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C0562-7DD3-4C48-8D17-42200072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6" y="996826"/>
            <a:ext cx="5223165" cy="157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72DE5-4EE3-44BD-8563-D97F9468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16" y="3405451"/>
            <a:ext cx="5282050" cy="14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FAB221-E852-4758-9DEC-FB8FCE1EA408}"/>
              </a:ext>
            </a:extLst>
          </p:cNvPr>
          <p:cNvCxnSpPr>
            <a:cxnSpLocks/>
            <a:stCxn id="3" idx="3"/>
            <a:endCxn id="8" idx="7"/>
          </p:cNvCxnSpPr>
          <p:nvPr/>
        </p:nvCxnSpPr>
        <p:spPr>
          <a:xfrm flipH="1">
            <a:off x="2794210" y="1484820"/>
            <a:ext cx="1236580" cy="5610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EA794E-78F3-4141-BEF6-855E12334B01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5113210" y="1484820"/>
            <a:ext cx="1270378" cy="476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14A543-87C8-45AB-8D07-C87F961BBA51}"/>
              </a:ext>
            </a:extLst>
          </p:cNvPr>
          <p:cNvCxnSpPr>
            <a:cxnSpLocks/>
            <a:stCxn id="9" idx="5"/>
            <a:endCxn id="14" idx="3"/>
          </p:cNvCxnSpPr>
          <p:nvPr/>
        </p:nvCxnSpPr>
        <p:spPr>
          <a:xfrm>
            <a:off x="7485167" y="2668832"/>
            <a:ext cx="419969" cy="112621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2A2667-73EB-400D-A4E7-718CCF1A5E89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 flipH="1">
            <a:off x="5964685" y="2668832"/>
            <a:ext cx="418903" cy="11262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708473-6352-4CD0-B6EE-ACDFCC830AC9}"/>
              </a:ext>
            </a:extLst>
          </p:cNvPr>
          <p:cNvCxnSpPr>
            <a:cxnSpLocks/>
            <a:stCxn id="8" idx="5"/>
            <a:endCxn id="15" idx="3"/>
          </p:cNvCxnSpPr>
          <p:nvPr/>
        </p:nvCxnSpPr>
        <p:spPr>
          <a:xfrm>
            <a:off x="2794210" y="2753531"/>
            <a:ext cx="535539" cy="9990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B758EB-A754-44CE-8074-CD2D5DCEDB2E}"/>
              </a:ext>
            </a:extLst>
          </p:cNvPr>
          <p:cNvCxnSpPr>
            <a:endCxn id="10" idx="3"/>
          </p:cNvCxnSpPr>
          <p:nvPr/>
        </p:nvCxnSpPr>
        <p:spPr>
          <a:xfrm flipH="1">
            <a:off x="1331616" y="2831064"/>
            <a:ext cx="659744" cy="9214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Type (</a:t>
            </a:r>
            <a:r>
              <a:rPr lang="en-US" dirty="0" err="1">
                <a:solidFill>
                  <a:schemeClr val="bg2"/>
                </a:solidFill>
              </a:rPr>
              <a:t>Kiểu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DCA54F-E598-462E-B93D-08BF496BBE73}"/>
              </a:ext>
            </a:extLst>
          </p:cNvPr>
          <p:cNvSpPr/>
          <p:nvPr/>
        </p:nvSpPr>
        <p:spPr>
          <a:xfrm>
            <a:off x="3806613" y="779490"/>
            <a:ext cx="1530774" cy="826346"/>
          </a:xfrm>
          <a:prstGeom prst="ellipse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/>
                </a:solidFill>
              </a:rPr>
              <a:t>Ép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kiểu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158647-EF5C-44A5-82CB-76E6637C262B}"/>
              </a:ext>
            </a:extLst>
          </p:cNvPr>
          <p:cNvSpPr/>
          <p:nvPr/>
        </p:nvSpPr>
        <p:spPr>
          <a:xfrm>
            <a:off x="1562771" y="1899263"/>
            <a:ext cx="1442720" cy="1000837"/>
          </a:xfrm>
          <a:prstGeom prst="ellipse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Kiểu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ngầm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32D459-0DAC-4CCF-AAC0-71251E313EAA}"/>
              </a:ext>
            </a:extLst>
          </p:cNvPr>
          <p:cNvSpPr/>
          <p:nvPr/>
        </p:nvSpPr>
        <p:spPr>
          <a:xfrm>
            <a:off x="6155444" y="1814564"/>
            <a:ext cx="1557867" cy="1000837"/>
          </a:xfrm>
          <a:prstGeom prst="ellipse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Kiểu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tường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minh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FB58FCB-FBCF-44D7-8394-A254F9ABBC6A}"/>
              </a:ext>
            </a:extLst>
          </p:cNvPr>
          <p:cNvSpPr/>
          <p:nvPr/>
        </p:nvSpPr>
        <p:spPr>
          <a:xfrm>
            <a:off x="453813" y="3752534"/>
            <a:ext cx="1755605" cy="1137917"/>
          </a:xfrm>
          <a:prstGeom prst="snip2DiagRect">
            <a:avLst>
              <a:gd name="adj1" fmla="val 3151"/>
              <a:gd name="adj2" fmla="val 16667"/>
            </a:avLst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dirty="0">
                <a:solidFill>
                  <a:srgbClr val="FF0000"/>
                </a:solidFill>
              </a:rPr>
              <a:t>Việc chuyển đổi này chỉ dành cho kiểu dữ liệu nhỏ sang kiểu dữ liệu lớn hơn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0E62B43-81C3-4129-9101-27E6B83BD70A}"/>
              </a:ext>
            </a:extLst>
          </p:cNvPr>
          <p:cNvSpPr/>
          <p:nvPr/>
        </p:nvSpPr>
        <p:spPr>
          <a:xfrm>
            <a:off x="7027333" y="3795049"/>
            <a:ext cx="1755605" cy="1137917"/>
          </a:xfrm>
          <a:prstGeom prst="snip2DiagRect">
            <a:avLst>
              <a:gd name="adj1" fmla="val 3151"/>
              <a:gd name="adj2" fmla="val 16667"/>
            </a:avLst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double height = 1.7;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int h = (int) height;</a:t>
            </a:r>
          </a:p>
          <a:p>
            <a:pPr algn="ctr"/>
            <a:r>
              <a:rPr lang="en-US" sz="1100" dirty="0" err="1">
                <a:solidFill>
                  <a:schemeClr val="bg2"/>
                </a:solidFill>
              </a:rPr>
              <a:t>System.out.println</a:t>
            </a:r>
            <a:r>
              <a:rPr lang="en-US" sz="1100" dirty="0">
                <a:solidFill>
                  <a:schemeClr val="bg2"/>
                </a:solidFill>
              </a:rPr>
              <a:t>(h);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41E65A2-E3A2-4EBB-8E6A-F252EE6F24AB}"/>
              </a:ext>
            </a:extLst>
          </p:cNvPr>
          <p:cNvSpPr/>
          <p:nvPr/>
        </p:nvSpPr>
        <p:spPr>
          <a:xfrm>
            <a:off x="2451946" y="3752533"/>
            <a:ext cx="1755605" cy="1137917"/>
          </a:xfrm>
          <a:prstGeom prst="snip2DiagRect">
            <a:avLst>
              <a:gd name="adj1" fmla="val 3151"/>
              <a:gd name="adj2" fmla="val 16667"/>
            </a:avLst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int a = 5;long b = a;</a:t>
            </a:r>
          </a:p>
          <a:p>
            <a:pPr algn="ctr"/>
            <a:r>
              <a:rPr lang="en-US" sz="1100" dirty="0" err="1">
                <a:solidFill>
                  <a:schemeClr val="bg2"/>
                </a:solidFill>
              </a:rPr>
              <a:t>System.out.println</a:t>
            </a:r>
            <a:r>
              <a:rPr lang="en-US" sz="1100" dirty="0">
                <a:solidFill>
                  <a:schemeClr val="bg2"/>
                </a:solidFill>
              </a:rPr>
              <a:t>(b);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04D5CD88-31B2-4FD5-88F0-E61905A981CA}"/>
              </a:ext>
            </a:extLst>
          </p:cNvPr>
          <p:cNvSpPr/>
          <p:nvPr/>
        </p:nvSpPr>
        <p:spPr>
          <a:xfrm>
            <a:off x="5086882" y="3795050"/>
            <a:ext cx="1755605" cy="1137917"/>
          </a:xfrm>
          <a:prstGeom prst="snip2DiagRect">
            <a:avLst>
              <a:gd name="adj1" fmla="val 3151"/>
              <a:gd name="adj2" fmla="val 16667"/>
            </a:avLst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dirty="0">
                <a:solidFill>
                  <a:srgbClr val="FF0000"/>
                </a:solidFill>
              </a:rPr>
              <a:t>Việc chuyển đổi này chỉ dành cho kiểu dữ liệu </a:t>
            </a:r>
            <a:r>
              <a:rPr lang="en-US" sz="1100" dirty="0" err="1">
                <a:solidFill>
                  <a:srgbClr val="FF0000"/>
                </a:solidFill>
              </a:rPr>
              <a:t>lớn</a:t>
            </a:r>
            <a:r>
              <a:rPr lang="vi-VN" sz="1100" dirty="0">
                <a:solidFill>
                  <a:srgbClr val="FF0000"/>
                </a:solidFill>
              </a:rPr>
              <a:t> sang kiểu dữ liệu </a:t>
            </a:r>
            <a:r>
              <a:rPr lang="en-US" sz="1100" dirty="0" err="1">
                <a:solidFill>
                  <a:srgbClr val="FF0000"/>
                </a:solidFill>
              </a:rPr>
              <a:t>nhỏ</a:t>
            </a:r>
            <a:r>
              <a:rPr lang="vi-VN" sz="1100" dirty="0">
                <a:solidFill>
                  <a:srgbClr val="FF0000"/>
                </a:solidFill>
              </a:rPr>
              <a:t> hơn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Hằng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số</a:t>
            </a:r>
            <a:r>
              <a:rPr lang="en-US" dirty="0">
                <a:solidFill>
                  <a:schemeClr val="bg2"/>
                </a:solidFill>
              </a:rPr>
              <a:t> (CONSTANT)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853" y="1159845"/>
            <a:ext cx="8617547" cy="3662768"/>
          </a:xfrm>
        </p:spPr>
        <p:txBody>
          <a:bodyPr/>
          <a:lstStyle/>
          <a:p>
            <a:r>
              <a:rPr lang="en-US" sz="1600" dirty="0" err="1">
                <a:solidFill>
                  <a:srgbClr val="C00000"/>
                </a:solidFill>
              </a:rPr>
              <a:t>Kn</a:t>
            </a:r>
            <a:r>
              <a:rPr lang="en-US" sz="1600" dirty="0"/>
              <a:t>: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ban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k </a:t>
            </a:r>
            <a:r>
              <a:rPr lang="en-US" sz="1600" dirty="0" err="1"/>
              <a:t>đổi</a:t>
            </a:r>
            <a:r>
              <a:rPr lang="en-US" sz="1600" dirty="0"/>
              <a:t> (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hằng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luyên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hoa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Cú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pháp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khai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báo</a:t>
            </a:r>
            <a:r>
              <a:rPr lang="en-US" sz="1600" dirty="0"/>
              <a:t>: final &lt;</a:t>
            </a:r>
            <a:r>
              <a:rPr lang="en-US" sz="1600" dirty="0" err="1"/>
              <a:t>Kiểu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&gt; &lt;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hằng</a:t>
            </a:r>
            <a:r>
              <a:rPr lang="en-US" sz="1600" dirty="0"/>
              <a:t>&gt;  = &lt;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&gt;;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 err="1">
                <a:solidFill>
                  <a:srgbClr val="C00000"/>
                </a:solidFill>
              </a:rPr>
              <a:t>Ví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dụ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/>
              <a:t>	final double PI = 3.14;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38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Lớp</a:t>
            </a:r>
            <a:r>
              <a:rPr lang="en-US" dirty="0">
                <a:solidFill>
                  <a:schemeClr val="bg2"/>
                </a:solidFill>
              </a:rPr>
              <a:t> Math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23E3468-AE1F-44BF-8FED-C8C46AD77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314610"/>
              </p:ext>
            </p:extLst>
          </p:nvPr>
        </p:nvGraphicFramePr>
        <p:xfrm>
          <a:off x="300936" y="920616"/>
          <a:ext cx="8542128" cy="402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745">
                  <a:extLst>
                    <a:ext uri="{9D8B030D-6E8A-4147-A177-3AD203B41FA5}">
                      <a16:colId xmlns:a16="http://schemas.microsoft.com/office/drawing/2014/main" val="3152051094"/>
                    </a:ext>
                  </a:extLst>
                </a:gridCol>
                <a:gridCol w="2891847">
                  <a:extLst>
                    <a:ext uri="{9D8B030D-6E8A-4147-A177-3AD203B41FA5}">
                      <a16:colId xmlns:a16="http://schemas.microsoft.com/office/drawing/2014/main" val="2325717900"/>
                    </a:ext>
                  </a:extLst>
                </a:gridCol>
                <a:gridCol w="3071536">
                  <a:extLst>
                    <a:ext uri="{9D8B030D-6E8A-4147-A177-3AD203B41FA5}">
                      <a16:colId xmlns:a16="http://schemas.microsoft.com/office/drawing/2014/main" val="372711111"/>
                    </a:ext>
                  </a:extLst>
                </a:gridCol>
              </a:tblGrid>
              <a:tr h="301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hàm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Ý </a:t>
                      </a:r>
                      <a:r>
                        <a:rPr lang="en-US" sz="1200" dirty="0" err="1"/>
                        <a:t>nghĩa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4273629067"/>
                  </a:ext>
                </a:extLst>
              </a:tr>
              <a:tr h="301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Math.PI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Pi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200" dirty="0" err="1"/>
                        <a:t>.println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r>
                        <a:rPr lang="en-US" sz="1200" dirty="0"/>
                        <a:t>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307798609"/>
                  </a:ext>
                </a:extLst>
              </a:tr>
              <a:tr h="525561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Math.abs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về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tri </a:t>
                      </a:r>
                      <a:r>
                        <a:rPr lang="en-US" sz="1200" dirty="0" err="1"/>
                        <a:t>tuyệt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đối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của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tham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200" dirty="0" err="1"/>
                        <a:t>.println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200" i="1" dirty="0" err="1">
                          <a:effectLst/>
                        </a:rPr>
                        <a:t>abs</a:t>
                      </a:r>
                      <a:r>
                        <a:rPr lang="en-US" sz="1200" dirty="0"/>
                        <a:t>(-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en-US" sz="1200" dirty="0"/>
                        <a:t>))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123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1544238601"/>
                  </a:ext>
                </a:extLst>
              </a:tr>
              <a:tr h="47721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Math.ceil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về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r>
                        <a:rPr lang="en-US" sz="1200" dirty="0"/>
                        <a:t> double </a:t>
                      </a:r>
                      <a:r>
                        <a:rPr lang="en-US" sz="1200" dirty="0" err="1"/>
                        <a:t>là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tròn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bằng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nguyên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gần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nhất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200" dirty="0" err="1"/>
                        <a:t>.println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200" i="1" dirty="0" err="1">
                          <a:effectLst/>
                        </a:rPr>
                        <a:t>ceil</a:t>
                      </a:r>
                      <a:r>
                        <a:rPr lang="en-US" sz="1200" dirty="0"/>
                        <a:t>(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</a:t>
                      </a:r>
                      <a:r>
                        <a:rPr lang="en-US" sz="1200" dirty="0"/>
                        <a:t>))</a:t>
                      </a:r>
                    </a:p>
                    <a:p>
                      <a:r>
                        <a:rPr lang="en-US" sz="1200" dirty="0"/>
                        <a:t> -&gt; 2.0</a:t>
                      </a:r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809978575"/>
                  </a:ext>
                </a:extLst>
              </a:tr>
              <a:tr h="301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Math.floor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về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r>
                        <a:rPr lang="en-US" sz="1200" dirty="0"/>
                        <a:t> `double` </a:t>
                      </a:r>
                      <a:r>
                        <a:rPr lang="en-US" sz="1200" dirty="0" err="1"/>
                        <a:t>là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làm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tròn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giảm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3899629885"/>
                  </a:ext>
                </a:extLst>
              </a:tr>
              <a:tr h="525561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Math.max</a:t>
                      </a:r>
                      <a:r>
                        <a:rPr lang="en-US" sz="1200" dirty="0"/>
                        <a:t>(a, b)/ </a:t>
                      </a:r>
                      <a:r>
                        <a:rPr lang="en-US" sz="1200" dirty="0" err="1"/>
                        <a:t>Math.min</a:t>
                      </a:r>
                      <a:r>
                        <a:rPr lang="en-US" sz="1200" dirty="0"/>
                        <a:t>(a, b)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Trả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về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r>
                        <a:rPr lang="en-US" sz="1200" dirty="0"/>
                        <a:t> max/ min </a:t>
                      </a:r>
                      <a:r>
                        <a:rPr lang="en-US" sz="1200" dirty="0" err="1"/>
                        <a:t>của</a:t>
                      </a:r>
                      <a:r>
                        <a:rPr lang="en-US" sz="1200" dirty="0"/>
                        <a:t> 2 </a:t>
                      </a:r>
                      <a:r>
                        <a:rPr lang="en-US" sz="1200" dirty="0" err="1"/>
                        <a:t>số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200" dirty="0" err="1"/>
                        <a:t>.println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200" i="1" dirty="0" err="1">
                          <a:effectLst/>
                        </a:rPr>
                        <a:t>pow</a:t>
                      </a:r>
                      <a:r>
                        <a:rPr lang="en-US" sz="1200" dirty="0"/>
                        <a:t>(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</a:t>
                      </a:r>
                      <a:r>
                        <a:rPr lang="en-US" sz="1200" dirty="0"/>
                        <a:t>))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4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4071969392"/>
                  </a:ext>
                </a:extLst>
              </a:tr>
              <a:tr h="301244">
                <a:tc>
                  <a:txBody>
                    <a:bodyPr/>
                    <a:lstStyle/>
                    <a:p>
                      <a:r>
                        <a:rPr lang="vi-VN" sz="1200" dirty="0"/>
                        <a:t>Math.pow(cơ số, số mũ)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Tính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lũy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thừa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3235797980"/>
                  </a:ext>
                </a:extLst>
              </a:tr>
              <a:tr h="301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Math.sqrt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Khai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căn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200" dirty="0" err="1"/>
                        <a:t>.println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200" i="1" dirty="0" err="1">
                          <a:effectLst/>
                        </a:rPr>
                        <a:t>sqrt</a:t>
                      </a:r>
                      <a:r>
                        <a:rPr lang="en-US" sz="1200" dirty="0"/>
                        <a:t>(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200" dirty="0"/>
                        <a:t>))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-&gt; 2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2778281477"/>
                  </a:ext>
                </a:extLst>
              </a:tr>
              <a:tr h="301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Math.random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double </a:t>
                      </a:r>
                      <a:r>
                        <a:rPr lang="en-US" sz="1200" dirty="0" err="1"/>
                        <a:t>ngẫu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nhiên</a:t>
                      </a:r>
                      <a:r>
                        <a:rPr lang="en-US" sz="1200" dirty="0"/>
                        <a:t> 0-&gt; 1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2642070870"/>
                  </a:ext>
                </a:extLst>
              </a:tr>
              <a:tr h="525561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Math.sin</a:t>
                      </a:r>
                      <a:r>
                        <a:rPr lang="en-US" sz="1200" dirty="0"/>
                        <a:t>()/ </a:t>
                      </a:r>
                      <a:r>
                        <a:rPr lang="en-US" sz="1200" dirty="0" err="1"/>
                        <a:t>Math.cos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Tính</a:t>
                      </a:r>
                      <a:r>
                        <a:rPr lang="en-US" sz="1200" dirty="0"/>
                        <a:t> sin/ cos </a:t>
                      </a:r>
                      <a:r>
                        <a:rPr lang="en-US" sz="1200" dirty="0" err="1"/>
                        <a:t>của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góc</a:t>
                      </a:r>
                      <a:endParaRPr lang="en-US" sz="1200" dirty="0"/>
                    </a:p>
                  </a:txBody>
                  <a:tcPr marL="74280" marR="74280" marT="37139" marB="3713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200" dirty="0" err="1"/>
                        <a:t>.println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200" i="1" dirty="0" err="1">
                          <a:effectLst/>
                        </a:rPr>
                        <a:t>sin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Math.</a:t>
                      </a:r>
                      <a:r>
                        <a:rPr lang="en-US" sz="1200" i="1" dirty="0" err="1">
                          <a:effectLst/>
                        </a:rPr>
                        <a:t>toRadians</a:t>
                      </a:r>
                      <a:r>
                        <a:rPr lang="en-US" sz="1200" dirty="0"/>
                        <a:t>(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dirty="0"/>
                        <a:t>)))</a:t>
                      </a:r>
                    </a:p>
                  </a:txBody>
                  <a:tcPr marL="74280" marR="74280" marT="37139" marB="37139"/>
                </a:tc>
                <a:extLst>
                  <a:ext uri="{0D108BD9-81ED-4DB2-BD59-A6C34878D82A}">
                    <a16:rowId xmlns:a16="http://schemas.microsoft.com/office/drawing/2014/main" val="705366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- </a:t>
            </a:r>
            <a:r>
              <a:rPr lang="en-US" dirty="0" err="1">
                <a:solidFill>
                  <a:schemeClr val="bg2"/>
                </a:solidFill>
              </a:rPr>
              <a:t>Số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học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C51930-B604-4670-B56B-84EDA5E2B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63613"/>
              </p:ext>
            </p:extLst>
          </p:nvPr>
        </p:nvGraphicFramePr>
        <p:xfrm>
          <a:off x="235200" y="1527599"/>
          <a:ext cx="8707200" cy="243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578">
                  <a:extLst>
                    <a:ext uri="{9D8B030D-6E8A-4147-A177-3AD203B41FA5}">
                      <a16:colId xmlns:a16="http://schemas.microsoft.com/office/drawing/2014/main" val="3152051094"/>
                    </a:ext>
                  </a:extLst>
                </a:gridCol>
                <a:gridCol w="2947731">
                  <a:extLst>
                    <a:ext uri="{9D8B030D-6E8A-4147-A177-3AD203B41FA5}">
                      <a16:colId xmlns:a16="http://schemas.microsoft.com/office/drawing/2014/main" val="2325717900"/>
                    </a:ext>
                  </a:extLst>
                </a:gridCol>
                <a:gridCol w="3130891">
                  <a:extLst>
                    <a:ext uri="{9D8B030D-6E8A-4147-A177-3AD203B41FA5}">
                      <a16:colId xmlns:a16="http://schemas.microsoft.com/office/drawing/2014/main" val="372711111"/>
                    </a:ext>
                  </a:extLst>
                </a:gridCol>
              </a:tblGrid>
              <a:tr h="3070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Tên</a:t>
                      </a:r>
                      <a:endParaRPr lang="en-US" sz="1100" dirty="0"/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Ý </a:t>
                      </a:r>
                      <a:r>
                        <a:rPr lang="en-US" sz="1100" dirty="0" err="1"/>
                        <a:t>nghĩa</a:t>
                      </a:r>
                      <a:endParaRPr lang="en-US" sz="1100" dirty="0"/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dụ</a:t>
                      </a:r>
                      <a:endParaRPr lang="en-US" sz="1100" dirty="0"/>
                    </a:p>
                  </a:txBody>
                  <a:tcPr marL="75715" marR="75715" marT="37858" marB="37858"/>
                </a:tc>
                <a:extLst>
                  <a:ext uri="{0D108BD9-81ED-4DB2-BD59-A6C34878D82A}">
                    <a16:rowId xmlns:a16="http://schemas.microsoft.com/office/drawing/2014/main" val="4273629067"/>
                  </a:ext>
                </a:extLst>
              </a:tr>
              <a:tr h="484529">
                <a:tc>
                  <a:txBody>
                    <a:bodyPr/>
                    <a:lstStyle/>
                    <a:p>
                      <a:r>
                        <a:rPr lang="en-US" sz="1100" dirty="0"/>
                        <a:t>+ - 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Phép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cộng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và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phép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trừ</a:t>
                      </a:r>
                      <a:endParaRPr lang="en-US" sz="1100" dirty="0"/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 a=10, b= 5;</a:t>
                      </a:r>
                    </a:p>
                    <a:p>
                      <a:r>
                        <a:rPr lang="en-US" sz="11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100" dirty="0" err="1"/>
                        <a:t>.println</a:t>
                      </a: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a+b</a:t>
                      </a:r>
                      <a:r>
                        <a:rPr lang="en-US" sz="1100" dirty="0"/>
                        <a:t>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-&gt; 15</a:t>
                      </a:r>
                      <a:endParaRPr lang="en-US" sz="1100" dirty="0"/>
                    </a:p>
                  </a:txBody>
                  <a:tcPr marL="75715" marR="75715" marT="37858" marB="37858"/>
                </a:tc>
                <a:extLst>
                  <a:ext uri="{0D108BD9-81ED-4DB2-BD59-A6C34878D82A}">
                    <a16:rowId xmlns:a16="http://schemas.microsoft.com/office/drawing/2014/main" val="307798609"/>
                  </a:ext>
                </a:extLst>
              </a:tr>
              <a:tr h="542931">
                <a:tc>
                  <a:txBody>
                    <a:bodyPr/>
                    <a:lstStyle/>
                    <a:p>
                      <a:r>
                        <a:rPr lang="en-US" sz="1100" dirty="0"/>
                        <a:t>*</a:t>
                      </a:r>
                    </a:p>
                    <a:p>
                      <a:r>
                        <a:rPr lang="en-US" sz="1100" dirty="0"/>
                        <a:t>/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Phép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nhân</a:t>
                      </a:r>
                      <a:endParaRPr lang="en-US" sz="1100" dirty="0"/>
                    </a:p>
                    <a:p>
                      <a:r>
                        <a:rPr lang="en-US" sz="1100" dirty="0" err="1"/>
                        <a:t>Phép</a:t>
                      </a:r>
                      <a:r>
                        <a:rPr lang="en-US" sz="1100" dirty="0"/>
                        <a:t> chia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100" dirty="0" err="1"/>
                        <a:t>.println</a:t>
                      </a:r>
                      <a:r>
                        <a:rPr lang="en-US" sz="1100" dirty="0"/>
                        <a:t>(a * b)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100" dirty="0" err="1"/>
                        <a:t>.println</a:t>
                      </a:r>
                      <a:r>
                        <a:rPr lang="en-US" sz="1100" dirty="0"/>
                        <a:t>(a / b)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75715" marR="75715" marT="37858" marB="37858"/>
                </a:tc>
                <a:extLst>
                  <a:ext uri="{0D108BD9-81ED-4DB2-BD59-A6C34878D82A}">
                    <a16:rowId xmlns:a16="http://schemas.microsoft.com/office/drawing/2014/main" val="1544238601"/>
                  </a:ext>
                </a:extLst>
              </a:tr>
              <a:tr h="309323">
                <a:tc>
                  <a:txBody>
                    <a:bodyPr/>
                    <a:lstStyle/>
                    <a:p>
                      <a:r>
                        <a:rPr lang="en-US" sz="1100" dirty="0"/>
                        <a:t>%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Phép</a:t>
                      </a:r>
                      <a:r>
                        <a:rPr lang="en-US" sz="1100" dirty="0"/>
                        <a:t> chia </a:t>
                      </a:r>
                      <a:r>
                        <a:rPr lang="en-US" sz="1100" dirty="0" err="1"/>
                        <a:t>dư</a:t>
                      </a:r>
                      <a:endParaRPr lang="en-US" sz="1100" dirty="0"/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100" dirty="0" err="1"/>
                        <a:t>.println</a:t>
                      </a:r>
                      <a:r>
                        <a:rPr lang="en-US" sz="1100" dirty="0"/>
                        <a:t>(a % b)</a:t>
                      </a:r>
                    </a:p>
                  </a:txBody>
                  <a:tcPr marL="75715" marR="75715" marT="37858" marB="37858"/>
                </a:tc>
                <a:extLst>
                  <a:ext uri="{0D108BD9-81ED-4DB2-BD59-A6C34878D82A}">
                    <a16:rowId xmlns:a16="http://schemas.microsoft.com/office/drawing/2014/main" val="809978575"/>
                  </a:ext>
                </a:extLst>
              </a:tr>
              <a:tr h="484529">
                <a:tc>
                  <a:txBody>
                    <a:bodyPr/>
                    <a:lstStyle/>
                    <a:p>
                      <a:r>
                        <a:rPr lang="en-US" sz="1100" dirty="0"/>
                        <a:t>++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= +1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 a=0;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System.</a:t>
                      </a:r>
                      <a:r>
                        <a:rPr lang="en-US" sz="15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100" dirty="0" err="1"/>
                        <a:t>.println</a:t>
                      </a:r>
                      <a:r>
                        <a:rPr lang="en-US" sz="1100" dirty="0"/>
                        <a:t>(a++) -&gt; 1</a:t>
                      </a:r>
                    </a:p>
                  </a:txBody>
                  <a:tcPr marL="75715" marR="75715" marT="37858" marB="37858"/>
                </a:tc>
                <a:extLst>
                  <a:ext uri="{0D108BD9-81ED-4DB2-BD59-A6C34878D82A}">
                    <a16:rowId xmlns:a16="http://schemas.microsoft.com/office/drawing/2014/main" val="3899629885"/>
                  </a:ext>
                </a:extLst>
              </a:tr>
              <a:tr h="307065">
                <a:tc>
                  <a:txBody>
                    <a:bodyPr/>
                    <a:lstStyle/>
                    <a:p>
                      <a:r>
                        <a:rPr lang="en-US" sz="1100" dirty="0"/>
                        <a:t>--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= -1</a:t>
                      </a:r>
                    </a:p>
                  </a:txBody>
                  <a:tcPr marL="75715" marR="75715" marT="37858" marB="3785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715" marR="75715" marT="37858" marB="37858"/>
                </a:tc>
                <a:extLst>
                  <a:ext uri="{0D108BD9-81ED-4DB2-BD59-A6C34878D82A}">
                    <a16:rowId xmlns:a16="http://schemas.microsoft.com/office/drawing/2014/main" val="407196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8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1960-FA4F-D64D-63A8-EB57C8535A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816F-C89C-DDFE-E0CB-10A96358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807244"/>
            <a:ext cx="8824685" cy="411785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r>
              <a:rPr lang="en-US" dirty="0"/>
              <a:t>: Cho 2 </a:t>
            </a:r>
            <a:r>
              <a:rPr lang="en-US" dirty="0" err="1"/>
              <a:t>cạnh</a:t>
            </a:r>
            <a:r>
              <a:rPr lang="en-US" dirty="0"/>
              <a:t> a=10, b=20 -&gt; </a:t>
            </a:r>
            <a:r>
              <a:rPr lang="en-US" dirty="0" err="1"/>
              <a:t>Tính</a:t>
            </a:r>
            <a:r>
              <a:rPr lang="en-US" dirty="0"/>
              <a:t> chu vi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2</a:t>
            </a:r>
            <a:r>
              <a:rPr lang="en-US" dirty="0"/>
              <a:t>: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= 113 -&gt;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(S = r*r*PI)</a:t>
            </a:r>
          </a:p>
          <a:p>
            <a:r>
              <a:rPr lang="en-US" dirty="0">
                <a:solidFill>
                  <a:schemeClr val="accent3"/>
                </a:solidFill>
              </a:rPr>
              <a:t>3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chu vi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ý 2 (C = 2*r*PI)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0" y="966017"/>
            <a:ext cx="8942400" cy="3888828"/>
          </a:xfrm>
        </p:spPr>
        <p:txBody>
          <a:bodyPr/>
          <a:lstStyle/>
          <a:p>
            <a:r>
              <a:rPr lang="en-US" sz="1600" dirty="0" err="1">
                <a:solidFill>
                  <a:srgbClr val="FF0000"/>
                </a:solidFill>
              </a:rPr>
              <a:t>Khái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niệm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là một trong những ngôn ngữ lập trình hướng đối tượng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được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kế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thừa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và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phát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triển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dựa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trên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C/C++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. Nó được sử dụng trong phát triển phần mềm, trang web, game hay ứng dụng trên các thiết bị di động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114300" indent="0">
              <a:buNone/>
            </a:pPr>
            <a:endParaRPr lang="en-US" sz="1600" b="0" i="0" dirty="0">
              <a:solidFill>
                <a:srgbClr val="222222"/>
              </a:solidFill>
              <a:effectLst/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Lịch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triển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	 </a:t>
            </a:r>
            <a:r>
              <a:rPr lang="en-US" sz="1600" dirty="0" err="1">
                <a:solidFill>
                  <a:srgbClr val="222222"/>
                </a:solidFill>
              </a:rPr>
              <a:t>Được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khởi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xướng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vào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năm</a:t>
            </a:r>
            <a:r>
              <a:rPr lang="en-US" sz="1600" dirty="0">
                <a:solidFill>
                  <a:srgbClr val="222222"/>
                </a:solidFill>
              </a:rPr>
              <a:t> 1991 </a:t>
            </a:r>
            <a:r>
              <a:rPr lang="en-US" sz="1600" dirty="0" err="1">
                <a:solidFill>
                  <a:srgbClr val="222222"/>
                </a:solidFill>
              </a:rPr>
              <a:t>bởi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nhóm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kỹ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sư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của</a:t>
            </a:r>
            <a:r>
              <a:rPr lang="en-US" sz="1600" dirty="0">
                <a:solidFill>
                  <a:srgbClr val="222222"/>
                </a:solidFill>
              </a:rPr>
              <a:t> Sun hay </a:t>
            </a:r>
            <a:r>
              <a:rPr lang="en-US" sz="1600" dirty="0" err="1">
                <a:solidFill>
                  <a:srgbClr val="222222"/>
                </a:solidFill>
              </a:rPr>
              <a:t>còn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được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gọi</a:t>
            </a:r>
            <a:r>
              <a:rPr lang="en-US" sz="1600" dirty="0">
                <a:solidFill>
                  <a:srgbClr val="222222"/>
                </a:solidFill>
              </a:rPr>
              <a:t> 	</a:t>
            </a:r>
            <a:r>
              <a:rPr lang="en-US" sz="1600" dirty="0" err="1">
                <a:solidFill>
                  <a:srgbClr val="222222"/>
                </a:solidFill>
              </a:rPr>
              <a:t>là</a:t>
            </a:r>
            <a:r>
              <a:rPr lang="en-US" sz="1600" dirty="0">
                <a:solidFill>
                  <a:srgbClr val="222222"/>
                </a:solidFill>
              </a:rPr>
              <a:t> (</a:t>
            </a:r>
            <a:r>
              <a:rPr lang="en-US" sz="1600" dirty="0">
                <a:solidFill>
                  <a:srgbClr val="00ABEE"/>
                </a:solidFill>
              </a:rPr>
              <a:t>Green Team</a:t>
            </a:r>
            <a:r>
              <a:rPr lang="en-US" sz="1600" dirty="0">
                <a:solidFill>
                  <a:srgbClr val="222222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	 </a:t>
            </a:r>
            <a:r>
              <a:rPr lang="en-US" sz="1600" dirty="0" err="1">
                <a:solidFill>
                  <a:srgbClr val="222222"/>
                </a:solidFill>
              </a:rPr>
              <a:t>Mục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đích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của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họ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tạo</a:t>
            </a:r>
            <a:r>
              <a:rPr lang="en-US" sz="1600" dirty="0">
                <a:solidFill>
                  <a:srgbClr val="222222"/>
                </a:solidFill>
              </a:rPr>
              <a:t> ra </a:t>
            </a:r>
            <a:r>
              <a:rPr lang="en-US" sz="1600" dirty="0" err="1">
                <a:solidFill>
                  <a:srgbClr val="222222"/>
                </a:solidFill>
              </a:rPr>
              <a:t>nhằm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để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phát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triển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cho</a:t>
            </a:r>
            <a:r>
              <a:rPr lang="en-US" sz="1600" dirty="0">
                <a:solidFill>
                  <a:srgbClr val="222222"/>
                </a:solidFill>
              </a:rPr>
              <a:t> TV </a:t>
            </a:r>
            <a:r>
              <a:rPr lang="en-US" sz="1600" dirty="0" err="1">
                <a:solidFill>
                  <a:srgbClr val="222222"/>
                </a:solidFill>
              </a:rPr>
              <a:t>và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các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đầu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kĩ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thuật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số</a:t>
            </a:r>
            <a:r>
              <a:rPr lang="en-US" sz="1600" dirty="0">
                <a:solidFill>
                  <a:srgbClr val="22222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	 Ban </a:t>
            </a:r>
            <a:r>
              <a:rPr lang="en-US" sz="1600" dirty="0" err="1">
                <a:solidFill>
                  <a:srgbClr val="222222"/>
                </a:solidFill>
              </a:rPr>
              <a:t>đầu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nó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có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tên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là</a:t>
            </a:r>
            <a:r>
              <a:rPr lang="en-US" sz="1600" dirty="0">
                <a:solidFill>
                  <a:srgbClr val="222222"/>
                </a:solidFill>
              </a:rPr>
              <a:t> OAK </a:t>
            </a:r>
            <a:r>
              <a:rPr lang="en-US" sz="1600" dirty="0" err="1">
                <a:solidFill>
                  <a:srgbClr val="222222"/>
                </a:solidFill>
              </a:rPr>
              <a:t>và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được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phát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triển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như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một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dự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án</a:t>
            </a:r>
            <a:r>
              <a:rPr lang="en-US" sz="1600" dirty="0">
                <a:solidFill>
                  <a:srgbClr val="222222"/>
                </a:solidFill>
              </a:rPr>
              <a:t> “</a:t>
            </a:r>
            <a:r>
              <a:rPr lang="en-US" sz="1600" dirty="0" err="1">
                <a:solidFill>
                  <a:srgbClr val="222222"/>
                </a:solidFill>
              </a:rPr>
              <a:t>xanh</a:t>
            </a:r>
            <a:r>
              <a:rPr lang="en-US" sz="1600" dirty="0">
                <a:solidFill>
                  <a:srgbClr val="222222"/>
                </a:solidFill>
              </a:rPr>
              <a:t>”, </a:t>
            </a:r>
            <a:r>
              <a:rPr lang="en-US" sz="1600" dirty="0" err="1">
                <a:solidFill>
                  <a:srgbClr val="222222"/>
                </a:solidFill>
              </a:rPr>
              <a:t>sau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đó</a:t>
            </a:r>
            <a:r>
              <a:rPr lang="en-US" sz="1600" dirty="0">
                <a:solidFill>
                  <a:srgbClr val="222222"/>
                </a:solidFill>
              </a:rPr>
              <a:t> 	</a:t>
            </a:r>
            <a:r>
              <a:rPr lang="en-US" sz="1600" dirty="0" err="1">
                <a:solidFill>
                  <a:srgbClr val="222222"/>
                </a:solidFill>
              </a:rPr>
              <a:t>đổi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tên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 err="1">
                <a:solidFill>
                  <a:srgbClr val="222222"/>
                </a:solidFill>
              </a:rPr>
              <a:t>thành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Java</a:t>
            </a:r>
            <a:r>
              <a:rPr lang="en-US" sz="1600" dirty="0">
                <a:solidFill>
                  <a:srgbClr val="222222"/>
                </a:solidFill>
              </a:rPr>
              <a:t> (1995).</a:t>
            </a:r>
            <a:endParaRPr lang="vi-VN" sz="1600" b="0" i="0" dirty="0">
              <a:solidFill>
                <a:srgbClr val="222222"/>
              </a:solidFill>
              <a:effectLst/>
            </a:endParaRPr>
          </a:p>
          <a:p>
            <a:endParaRPr lang="en-US" sz="16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82B2E9F2-F396-40EF-9EE8-6DD5EC7BA8B4}"/>
              </a:ext>
            </a:extLst>
          </p:cNvPr>
          <p:cNvSpPr/>
          <p:nvPr/>
        </p:nvSpPr>
        <p:spPr>
          <a:xfrm>
            <a:off x="901769" y="3048000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BABC64BA-E82E-44ED-B355-5057949B2795}"/>
              </a:ext>
            </a:extLst>
          </p:cNvPr>
          <p:cNvSpPr/>
          <p:nvPr/>
        </p:nvSpPr>
        <p:spPr>
          <a:xfrm>
            <a:off x="901769" y="3781033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00A8A4EC-980D-48A2-BFEE-2A09118EF81A}"/>
              </a:ext>
            </a:extLst>
          </p:cNvPr>
          <p:cNvSpPr/>
          <p:nvPr/>
        </p:nvSpPr>
        <p:spPr>
          <a:xfrm>
            <a:off x="901769" y="4275589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- Quan </a:t>
            </a:r>
            <a:r>
              <a:rPr lang="en-US" dirty="0" err="1">
                <a:solidFill>
                  <a:schemeClr val="bg2"/>
                </a:solidFill>
              </a:rPr>
              <a:t>hệ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DA1C8D-1D70-4417-AEE8-920F1CA3D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003099"/>
              </p:ext>
            </p:extLst>
          </p:nvPr>
        </p:nvGraphicFramePr>
        <p:xfrm>
          <a:off x="440551" y="1751118"/>
          <a:ext cx="8262897" cy="180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449">
                  <a:extLst>
                    <a:ext uri="{9D8B030D-6E8A-4147-A177-3AD203B41FA5}">
                      <a16:colId xmlns:a16="http://schemas.microsoft.com/office/drawing/2014/main" val="3152051094"/>
                    </a:ext>
                  </a:extLst>
                </a:gridCol>
                <a:gridCol w="2797317">
                  <a:extLst>
                    <a:ext uri="{9D8B030D-6E8A-4147-A177-3AD203B41FA5}">
                      <a16:colId xmlns:a16="http://schemas.microsoft.com/office/drawing/2014/main" val="2325717900"/>
                    </a:ext>
                  </a:extLst>
                </a:gridCol>
                <a:gridCol w="2971131">
                  <a:extLst>
                    <a:ext uri="{9D8B030D-6E8A-4147-A177-3AD203B41FA5}">
                      <a16:colId xmlns:a16="http://schemas.microsoft.com/office/drawing/2014/main" val="372711111"/>
                    </a:ext>
                  </a:extLst>
                </a:gridCol>
              </a:tblGrid>
              <a:tr h="4071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Tên</a:t>
                      </a:r>
                      <a:endParaRPr lang="en-US" sz="1100" dirty="0"/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Ý </a:t>
                      </a:r>
                      <a:r>
                        <a:rPr lang="en-US" sz="1100" dirty="0" err="1"/>
                        <a:t>nghĩa</a:t>
                      </a:r>
                      <a:endParaRPr lang="en-US" sz="1100" dirty="0"/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dụ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Int a=8, b=7;</a:t>
                      </a:r>
                    </a:p>
                  </a:txBody>
                  <a:tcPr marL="71851" marR="71851" marT="35926" marB="35926"/>
                </a:tc>
                <a:extLst>
                  <a:ext uri="{0D108BD9-81ED-4DB2-BD59-A6C34878D82A}">
                    <a16:rowId xmlns:a16="http://schemas.microsoft.com/office/drawing/2014/main" val="4273629067"/>
                  </a:ext>
                </a:extLst>
              </a:tr>
              <a:tr h="291397">
                <a:tc>
                  <a:txBody>
                    <a:bodyPr/>
                    <a:lstStyle/>
                    <a:p>
                      <a:r>
                        <a:rPr lang="en-US" sz="1100" dirty="0"/>
                        <a:t>==</a:t>
                      </a:r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 </a:t>
                      </a:r>
                      <a:r>
                        <a:rPr lang="en-US" sz="1100" dirty="0" err="1"/>
                        <a:t>sánh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bằng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nhau</a:t>
                      </a:r>
                      <a:r>
                        <a:rPr lang="en-US" sz="1100" dirty="0"/>
                        <a:t> hay </a:t>
                      </a:r>
                      <a:r>
                        <a:rPr lang="en-US" sz="1100" dirty="0" err="1"/>
                        <a:t>không</a:t>
                      </a:r>
                      <a:endParaRPr lang="en-US" sz="1100" dirty="0"/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a==b -&gt; false</a:t>
                      </a:r>
                    </a:p>
                  </a:txBody>
                  <a:tcPr marL="71851" marR="71851" marT="35926" marB="35926"/>
                </a:tc>
                <a:extLst>
                  <a:ext uri="{0D108BD9-81ED-4DB2-BD59-A6C34878D82A}">
                    <a16:rowId xmlns:a16="http://schemas.microsoft.com/office/drawing/2014/main" val="307798609"/>
                  </a:ext>
                </a:extLst>
              </a:tr>
              <a:tr h="291397">
                <a:tc>
                  <a:txBody>
                    <a:bodyPr/>
                    <a:lstStyle/>
                    <a:p>
                      <a:r>
                        <a:rPr lang="en-US" sz="1100" dirty="0"/>
                        <a:t>!=</a:t>
                      </a:r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 </a:t>
                      </a:r>
                      <a:r>
                        <a:rPr lang="en-US" sz="1100" dirty="0" err="1"/>
                        <a:t>sánh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khác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nhau</a:t>
                      </a:r>
                      <a:r>
                        <a:rPr lang="en-US" sz="1100" dirty="0"/>
                        <a:t> hay </a:t>
                      </a:r>
                      <a:r>
                        <a:rPr lang="en-US" sz="1100" dirty="0" err="1"/>
                        <a:t>không</a:t>
                      </a:r>
                      <a:endParaRPr lang="en-US" sz="1100" dirty="0"/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a!=b -&gt; true</a:t>
                      </a:r>
                    </a:p>
                  </a:txBody>
                  <a:tcPr marL="71851" marR="71851" marT="35926" marB="35926"/>
                </a:tc>
                <a:extLst>
                  <a:ext uri="{0D108BD9-81ED-4DB2-BD59-A6C34878D82A}">
                    <a16:rowId xmlns:a16="http://schemas.microsoft.com/office/drawing/2014/main" val="1544238601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r>
                        <a:rPr lang="en-US" sz="1100" dirty="0"/>
                        <a:t>&gt; </a:t>
                      </a:r>
                    </a:p>
                    <a:p>
                      <a:r>
                        <a:rPr lang="en-US" sz="1100" dirty="0"/>
                        <a:t>&gt;=</a:t>
                      </a:r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 </a:t>
                      </a:r>
                      <a:r>
                        <a:rPr lang="en-US" sz="1100" dirty="0" err="1"/>
                        <a:t>sánh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lớn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hơn</a:t>
                      </a:r>
                      <a:endParaRPr lang="en-US" sz="1100" dirty="0"/>
                    </a:p>
                    <a:p>
                      <a:r>
                        <a:rPr lang="en-US" sz="1100" dirty="0" err="1"/>
                        <a:t>Lớn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hơn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hoặc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bằng</a:t>
                      </a:r>
                      <a:endParaRPr lang="en-US" sz="1100" dirty="0"/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a&gt; b -&gt; true</a:t>
                      </a:r>
                    </a:p>
                    <a:p>
                      <a:endParaRPr lang="en-US" sz="1100" dirty="0"/>
                    </a:p>
                  </a:txBody>
                  <a:tcPr marL="71851" marR="71851" marT="35926" marB="35926"/>
                </a:tc>
                <a:extLst>
                  <a:ext uri="{0D108BD9-81ED-4DB2-BD59-A6C34878D82A}">
                    <a16:rowId xmlns:a16="http://schemas.microsoft.com/office/drawing/2014/main" val="809978575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r>
                        <a:rPr lang="en-US" sz="1100" dirty="0"/>
                        <a:t>&lt; </a:t>
                      </a:r>
                    </a:p>
                    <a:p>
                      <a:r>
                        <a:rPr lang="en-US" sz="1100" dirty="0"/>
                        <a:t>&lt;=</a:t>
                      </a:r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Nhỏ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hơn</a:t>
                      </a:r>
                      <a:endParaRPr lang="en-US" sz="1100" dirty="0"/>
                    </a:p>
                    <a:p>
                      <a:r>
                        <a:rPr lang="en-US" sz="1100" dirty="0" err="1"/>
                        <a:t>Nhỏ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hơn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hoặc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bằng</a:t>
                      </a:r>
                      <a:endParaRPr lang="en-US" sz="1100" dirty="0"/>
                    </a:p>
                  </a:txBody>
                  <a:tcPr marL="71851" marR="71851" marT="35926" marB="35926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a &lt; b -&gt; false</a:t>
                      </a:r>
                    </a:p>
                  </a:txBody>
                  <a:tcPr marL="71851" marR="71851" marT="35926" marB="35926"/>
                </a:tc>
                <a:extLst>
                  <a:ext uri="{0D108BD9-81ED-4DB2-BD59-A6C34878D82A}">
                    <a16:rowId xmlns:a16="http://schemas.microsoft.com/office/drawing/2014/main" val="389962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2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- </a:t>
            </a:r>
            <a:r>
              <a:rPr lang="en-US" dirty="0" err="1">
                <a:solidFill>
                  <a:schemeClr val="bg2"/>
                </a:solidFill>
              </a:rPr>
              <a:t>Gán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BB683-0526-4D51-9EAE-9083A927D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223482"/>
              </p:ext>
            </p:extLst>
          </p:nvPr>
        </p:nvGraphicFramePr>
        <p:xfrm>
          <a:off x="391391" y="1798532"/>
          <a:ext cx="8361218" cy="17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31">
                  <a:extLst>
                    <a:ext uri="{9D8B030D-6E8A-4147-A177-3AD203B41FA5}">
                      <a16:colId xmlns:a16="http://schemas.microsoft.com/office/drawing/2014/main" val="3152051094"/>
                    </a:ext>
                  </a:extLst>
                </a:gridCol>
                <a:gridCol w="2830603">
                  <a:extLst>
                    <a:ext uri="{9D8B030D-6E8A-4147-A177-3AD203B41FA5}">
                      <a16:colId xmlns:a16="http://schemas.microsoft.com/office/drawing/2014/main" val="2325717900"/>
                    </a:ext>
                  </a:extLst>
                </a:gridCol>
                <a:gridCol w="3006484">
                  <a:extLst>
                    <a:ext uri="{9D8B030D-6E8A-4147-A177-3AD203B41FA5}">
                      <a16:colId xmlns:a16="http://schemas.microsoft.com/office/drawing/2014/main" val="372711111"/>
                    </a:ext>
                  </a:extLst>
                </a:gridCol>
              </a:tblGrid>
              <a:tr h="4120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Tên</a:t>
                      </a:r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Ý </a:t>
                      </a:r>
                      <a:r>
                        <a:rPr lang="en-US" sz="1100" dirty="0" err="1"/>
                        <a:t>nghĩa</a:t>
                      </a:r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dụ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Int a=8, b=7;</a:t>
                      </a:r>
                    </a:p>
                  </a:txBody>
                  <a:tcPr marL="72706" marR="72706" marT="36353" marB="36353"/>
                </a:tc>
                <a:extLst>
                  <a:ext uri="{0D108BD9-81ED-4DB2-BD59-A6C34878D82A}">
                    <a16:rowId xmlns:a16="http://schemas.microsoft.com/office/drawing/2014/main" val="4273629067"/>
                  </a:ext>
                </a:extLst>
              </a:tr>
              <a:tr h="412002">
                <a:tc>
                  <a:txBody>
                    <a:bodyPr/>
                    <a:lstStyle/>
                    <a:p>
                      <a:r>
                        <a:rPr lang="en-US" sz="1100" dirty="0"/>
                        <a:t>(+-*/)=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a+=b -&gt; a=</a:t>
                      </a:r>
                      <a:r>
                        <a:rPr lang="en-US" sz="1100" dirty="0" err="1"/>
                        <a:t>a+b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 a*=b -&gt; a=a*b</a:t>
                      </a:r>
                    </a:p>
                  </a:txBody>
                  <a:tcPr marL="72706" marR="72706" marT="36353" marB="36353"/>
                </a:tc>
                <a:extLst>
                  <a:ext uri="{0D108BD9-81ED-4DB2-BD59-A6C34878D82A}">
                    <a16:rowId xmlns:a16="http://schemas.microsoft.com/office/drawing/2014/main" val="307798609"/>
                  </a:ext>
                </a:extLst>
              </a:tr>
              <a:tr h="294864">
                <a:tc>
                  <a:txBody>
                    <a:bodyPr/>
                    <a:lstStyle/>
                    <a:p>
                      <a:r>
                        <a:rPr lang="en-US" sz="1100" dirty="0"/>
                        <a:t>%=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a%=b -&gt; a=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a%b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06" marR="72706" marT="36353" marB="36353"/>
                </a:tc>
                <a:extLst>
                  <a:ext uri="{0D108BD9-81ED-4DB2-BD59-A6C34878D82A}">
                    <a16:rowId xmlns:a16="http://schemas.microsoft.com/office/drawing/2014/main" val="1544238601"/>
                  </a:ext>
                </a:extLst>
              </a:tr>
              <a:tr h="29486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2706" marR="72706" marT="36353" marB="36353"/>
                </a:tc>
                <a:extLst>
                  <a:ext uri="{0D108BD9-81ED-4DB2-BD59-A6C34878D82A}">
                    <a16:rowId xmlns:a16="http://schemas.microsoft.com/office/drawing/2014/main" val="809978575"/>
                  </a:ext>
                </a:extLst>
              </a:tr>
              <a:tr h="29486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2706" marR="72706" marT="36353" marB="36353"/>
                </a:tc>
                <a:extLst>
                  <a:ext uri="{0D108BD9-81ED-4DB2-BD59-A6C34878D82A}">
                    <a16:rowId xmlns:a16="http://schemas.microsoft.com/office/drawing/2014/main" val="389962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- Logic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DD5C81-52DD-49DE-877F-20FAF5587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692503"/>
              </p:ext>
            </p:extLst>
          </p:nvPr>
        </p:nvGraphicFramePr>
        <p:xfrm>
          <a:off x="287482" y="1815807"/>
          <a:ext cx="8569035" cy="151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868">
                  <a:extLst>
                    <a:ext uri="{9D8B030D-6E8A-4147-A177-3AD203B41FA5}">
                      <a16:colId xmlns:a16="http://schemas.microsoft.com/office/drawing/2014/main" val="3152051094"/>
                    </a:ext>
                  </a:extLst>
                </a:gridCol>
                <a:gridCol w="2900957">
                  <a:extLst>
                    <a:ext uri="{9D8B030D-6E8A-4147-A177-3AD203B41FA5}">
                      <a16:colId xmlns:a16="http://schemas.microsoft.com/office/drawing/2014/main" val="2325717900"/>
                    </a:ext>
                  </a:extLst>
                </a:gridCol>
                <a:gridCol w="3081210">
                  <a:extLst>
                    <a:ext uri="{9D8B030D-6E8A-4147-A177-3AD203B41FA5}">
                      <a16:colId xmlns:a16="http://schemas.microsoft.com/office/drawing/2014/main" val="372711111"/>
                    </a:ext>
                  </a:extLst>
                </a:gridCol>
              </a:tblGrid>
              <a:tr h="3021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Tên</a:t>
                      </a:r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Ý </a:t>
                      </a:r>
                      <a:r>
                        <a:rPr lang="en-US" sz="1100" dirty="0" err="1"/>
                        <a:t>nghĩa</a:t>
                      </a:r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dụ</a:t>
                      </a:r>
                      <a:endParaRPr lang="en-US" sz="1100" dirty="0"/>
                    </a:p>
                  </a:txBody>
                  <a:tcPr marL="74513" marR="74513" marT="37257" marB="37257"/>
                </a:tc>
                <a:extLst>
                  <a:ext uri="{0D108BD9-81ED-4DB2-BD59-A6C34878D82A}">
                    <a16:rowId xmlns:a16="http://schemas.microsoft.com/office/drawing/2014/main" val="4273629067"/>
                  </a:ext>
                </a:extLst>
              </a:tr>
              <a:tr h="302193">
                <a:tc>
                  <a:txBody>
                    <a:bodyPr/>
                    <a:lstStyle/>
                    <a:p>
                      <a:r>
                        <a:rPr lang="en-US" sz="1100" dirty="0"/>
                        <a:t>&amp;&amp;</a:t>
                      </a:r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Toán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và</a:t>
                      </a:r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4513" marR="74513" marT="37257" marB="37257"/>
                </a:tc>
                <a:extLst>
                  <a:ext uri="{0D108BD9-81ED-4DB2-BD59-A6C34878D82A}">
                    <a16:rowId xmlns:a16="http://schemas.microsoft.com/office/drawing/2014/main" val="307798609"/>
                  </a:ext>
                </a:extLst>
              </a:tr>
              <a:tr h="302193">
                <a:tc>
                  <a:txBody>
                    <a:bodyPr/>
                    <a:lstStyle/>
                    <a:p>
                      <a:r>
                        <a:rPr lang="en-US" sz="1100" dirty="0"/>
                        <a:t>||</a:t>
                      </a:r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Toán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hoặc</a:t>
                      </a:r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endParaRPr lang="en-US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513" marR="74513" marT="37257" marB="37257"/>
                </a:tc>
                <a:extLst>
                  <a:ext uri="{0D108BD9-81ED-4DB2-BD59-A6C34878D82A}">
                    <a16:rowId xmlns:a16="http://schemas.microsoft.com/office/drawing/2014/main" val="1544238601"/>
                  </a:ext>
                </a:extLst>
              </a:tr>
              <a:tr h="302193">
                <a:tc>
                  <a:txBody>
                    <a:bodyPr/>
                    <a:lstStyle/>
                    <a:p>
                      <a:r>
                        <a:rPr lang="en-US" sz="1100" dirty="0"/>
                        <a:t>!</a:t>
                      </a:r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Toán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phủ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định</a:t>
                      </a:r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4513" marR="74513" marT="37257" marB="37257"/>
                </a:tc>
                <a:extLst>
                  <a:ext uri="{0D108BD9-81ED-4DB2-BD59-A6C34878D82A}">
                    <a16:rowId xmlns:a16="http://schemas.microsoft.com/office/drawing/2014/main" val="809978575"/>
                  </a:ext>
                </a:extLst>
              </a:tr>
              <a:tr h="30219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4513" marR="74513" marT="37257" marB="3725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</a:p>
                  </a:txBody>
                  <a:tcPr marL="74513" marR="74513" marT="37257" marB="37257"/>
                </a:tc>
                <a:extLst>
                  <a:ext uri="{0D108BD9-81ED-4DB2-BD59-A6C34878D82A}">
                    <a16:rowId xmlns:a16="http://schemas.microsoft.com/office/drawing/2014/main" val="389962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82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ngôi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853" y="1058245"/>
            <a:ext cx="8617547" cy="36627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C00000"/>
                </a:solidFill>
              </a:rPr>
              <a:t>Kn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vi-VN" sz="1200" dirty="0">
                <a:solidFill>
                  <a:schemeClr val="bg2"/>
                </a:solidFill>
              </a:rPr>
              <a:t>Toán tử ba ngôi hay còn gọi là toán tử điều kiện, là một toán tử được cấu tạo bởi ba đối số gồm </a:t>
            </a:r>
            <a:r>
              <a:rPr lang="vi-VN" sz="1200" dirty="0">
                <a:solidFill>
                  <a:srgbClr val="00ABEE"/>
                </a:solidFill>
              </a:rPr>
              <a:t>*biểu thức điều kiện*, *kết quả khi điều kiện đúng* </a:t>
            </a:r>
            <a:r>
              <a:rPr lang="vi-VN" sz="1200" dirty="0">
                <a:solidFill>
                  <a:schemeClr val="bg2"/>
                </a:solidFill>
              </a:rPr>
              <a:t>và </a:t>
            </a:r>
            <a:r>
              <a:rPr lang="vi-VN" sz="1200" dirty="0">
                <a:solidFill>
                  <a:srgbClr val="00ABEE"/>
                </a:solidFill>
              </a:rPr>
              <a:t>*kết quả khi điều kiện sai*. </a:t>
            </a:r>
            <a:r>
              <a:rPr lang="vi-VN" sz="1200" dirty="0">
                <a:solidFill>
                  <a:schemeClr val="bg2"/>
                </a:solidFill>
              </a:rPr>
              <a:t>Kết quả ở đây có thể là một giá trị được trả về, cũng có thể là một xử lý sẽ được thực hiện sau đó tùy thuộc </a:t>
            </a:r>
            <a:r>
              <a:rPr lang="vi-VN" sz="1200" dirty="0">
                <a:solidFill>
                  <a:srgbClr val="00ABEE"/>
                </a:solidFill>
              </a:rPr>
              <a:t>*điều kiện* </a:t>
            </a:r>
            <a:r>
              <a:rPr lang="vi-VN" sz="1200" dirty="0">
                <a:solidFill>
                  <a:schemeClr val="bg2"/>
                </a:solidFill>
              </a:rPr>
              <a:t>chỉ định là đúng hay sai.</a:t>
            </a:r>
            <a:endParaRPr lang="en-US" sz="1200" dirty="0">
              <a:solidFill>
                <a:schemeClr val="bg2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C00000"/>
                </a:solidFill>
              </a:rPr>
              <a:t>Cú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pháp</a:t>
            </a:r>
            <a:r>
              <a:rPr lang="en-US" sz="1200" dirty="0">
                <a:solidFill>
                  <a:schemeClr val="bg2"/>
                </a:solidFill>
              </a:rPr>
              <a:t>: &lt;</a:t>
            </a:r>
            <a:r>
              <a:rPr lang="en-US" sz="1200" dirty="0" err="1">
                <a:solidFill>
                  <a:schemeClr val="bg2"/>
                </a:solidFill>
              </a:rPr>
              <a:t>điều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kiện</a:t>
            </a:r>
            <a:r>
              <a:rPr lang="en-US" sz="1200" dirty="0">
                <a:solidFill>
                  <a:schemeClr val="bg2"/>
                </a:solidFill>
              </a:rPr>
              <a:t>&gt; ? &lt;</a:t>
            </a:r>
            <a:r>
              <a:rPr lang="en-US" sz="1200" dirty="0" err="1">
                <a:solidFill>
                  <a:schemeClr val="bg2"/>
                </a:solidFill>
              </a:rPr>
              <a:t>Biểu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1&gt;  : &lt;</a:t>
            </a:r>
            <a:r>
              <a:rPr lang="en-US" sz="1200" dirty="0" err="1">
                <a:solidFill>
                  <a:schemeClr val="bg2"/>
                </a:solidFill>
              </a:rPr>
              <a:t>Biểu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2&gt;;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C00000"/>
                </a:solidFill>
              </a:rPr>
              <a:t>Vd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</a:rPr>
              <a:t>int a=5, b=3;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</a:rPr>
              <a:t>	char c= (a- b &gt; 0)? 'Y': 'N’;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</a:rPr>
              <a:t>(c);</a:t>
            </a:r>
          </a:p>
        </p:txBody>
      </p:sp>
    </p:spTree>
    <p:extLst>
      <p:ext uri="{BB962C8B-B14F-4D97-AF65-F5344CB8AC3E}">
        <p14:creationId xmlns:p14="http://schemas.microsoft.com/office/powerpoint/2010/main" val="154728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Bit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435C986-CCD9-4E9A-B9E1-374C24A4D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264287"/>
              </p:ext>
            </p:extLst>
          </p:nvPr>
        </p:nvGraphicFramePr>
        <p:xfrm>
          <a:off x="554182" y="1301316"/>
          <a:ext cx="8035635" cy="3349584"/>
        </p:xfrm>
        <a:graphic>
          <a:graphicData uri="http://schemas.openxmlformats.org/drawingml/2006/table">
            <a:tbl>
              <a:tblPr/>
              <a:tblGrid>
                <a:gridCol w="2678545">
                  <a:extLst>
                    <a:ext uri="{9D8B030D-6E8A-4147-A177-3AD203B41FA5}">
                      <a16:colId xmlns:a16="http://schemas.microsoft.com/office/drawing/2014/main" val="3348244631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489883886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2188227865"/>
                    </a:ext>
                  </a:extLst>
                </a:gridCol>
              </a:tblGrid>
              <a:tr h="2028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37148"/>
                  </a:ext>
                </a:extLst>
              </a:tr>
              <a:tr h="4693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&amp;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AND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dirty="0">
                          <a:effectLst/>
                        </a:rPr>
                        <a:t>Nếu cả 2 </a:t>
                      </a:r>
                      <a:r>
                        <a:rPr lang="vi-VN" sz="1100" b="0" dirty="0">
                          <a:effectLst/>
                        </a:rPr>
                        <a:t>bit</a:t>
                      </a:r>
                      <a:r>
                        <a:rPr lang="vi-VN" sz="1100" dirty="0">
                          <a:effectLst/>
                        </a:rPr>
                        <a:t> là 1, giá trị trả về là 1, ngược lại trả về 0.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05972"/>
                  </a:ext>
                </a:extLst>
              </a:tr>
              <a:tr h="6125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|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OR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dirty="0">
                          <a:effectLst/>
                        </a:rPr>
                        <a:t>Nếu một trong hai </a:t>
                      </a:r>
                      <a:r>
                        <a:rPr lang="vi-VN" sz="1100" b="0" dirty="0">
                          <a:effectLst/>
                        </a:rPr>
                        <a:t>bit</a:t>
                      </a:r>
                      <a:r>
                        <a:rPr lang="vi-VN" sz="1100" dirty="0">
                          <a:effectLst/>
                        </a:rPr>
                        <a:t> là 1, giá trị trả về là 1, ngược lại trả về 0.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71"/>
                  </a:ext>
                </a:extLst>
              </a:tr>
              <a:tr h="4693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^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XOR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dirty="0">
                          <a:effectLst/>
                        </a:rPr>
                        <a:t>Nếu hai </a:t>
                      </a:r>
                      <a:r>
                        <a:rPr lang="vi-VN" sz="1100" b="0" dirty="0">
                          <a:effectLst/>
                        </a:rPr>
                        <a:t>bit</a:t>
                      </a:r>
                      <a:r>
                        <a:rPr lang="vi-VN" sz="1100" dirty="0">
                          <a:effectLst/>
                        </a:rPr>
                        <a:t> khác nhau, giá trị trả về là 1, ngược lại trả về 0.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9059"/>
                  </a:ext>
                </a:extLst>
              </a:tr>
              <a:tr h="4693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~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NOT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100" dirty="0">
                          <a:effectLst/>
                        </a:rPr>
                        <a:t>Đảo ngược tất cả các </a:t>
                      </a:r>
                      <a:r>
                        <a:rPr lang="vi-VN" sz="1100" b="0" dirty="0">
                          <a:effectLst/>
                        </a:rPr>
                        <a:t>bit</a:t>
                      </a:r>
                      <a:r>
                        <a:rPr lang="vi-VN" sz="1100" dirty="0">
                          <a:effectLst/>
                        </a:rPr>
                        <a:t>, 0 thành 1 và 1 thành 0.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38786"/>
                  </a:ext>
                </a:extLst>
              </a:tr>
              <a:tr h="3261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&lt;&lt;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Zero fill left shift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Dịch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chuyển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tất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các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b="0" dirty="0">
                          <a:effectLst/>
                        </a:rPr>
                        <a:t>bit</a:t>
                      </a:r>
                      <a:r>
                        <a:rPr lang="en-US" sz="1100" dirty="0">
                          <a:effectLst/>
                        </a:rPr>
                        <a:t> sang </a:t>
                      </a:r>
                      <a:r>
                        <a:rPr lang="en-US" sz="1100" dirty="0" err="1">
                          <a:effectLst/>
                        </a:rPr>
                        <a:t>bên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trái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23890"/>
                  </a:ext>
                </a:extLst>
              </a:tr>
              <a:tr h="4693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&gt;&gt;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Signed right shift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Dịch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chuyển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tất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các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b="0" dirty="0">
                          <a:effectLst/>
                        </a:rPr>
                        <a:t>bit</a:t>
                      </a:r>
                      <a:r>
                        <a:rPr lang="en-US" sz="1100" dirty="0">
                          <a:effectLst/>
                        </a:rPr>
                        <a:t> sang </a:t>
                      </a:r>
                      <a:r>
                        <a:rPr lang="en-US" sz="1100" dirty="0" err="1">
                          <a:effectLst/>
                        </a:rPr>
                        <a:t>bên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phải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ngoại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trừ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b="0" dirty="0">
                          <a:effectLst/>
                        </a:rPr>
                        <a:t>bit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>
                          <a:effectLst/>
                        </a:rPr>
                        <a:t>đầu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tiên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61820"/>
                  </a:ext>
                </a:extLst>
              </a:tr>
              <a:tr h="3261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&gt;&gt;&gt;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Zero fill right shift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Dịch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chuyển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tất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các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b="0" dirty="0">
                          <a:effectLst/>
                        </a:rPr>
                        <a:t>bit</a:t>
                      </a:r>
                      <a:r>
                        <a:rPr lang="en-US" sz="1100" dirty="0">
                          <a:effectLst/>
                        </a:rPr>
                        <a:t> sang </a:t>
                      </a:r>
                      <a:r>
                        <a:rPr lang="en-US" sz="1100" dirty="0" err="1">
                          <a:effectLst/>
                        </a:rPr>
                        <a:t>bên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phải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9887" marR="19887" marT="19887" marB="198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92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4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Toán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tử</a:t>
            </a:r>
            <a:r>
              <a:rPr lang="en-US" dirty="0">
                <a:solidFill>
                  <a:schemeClr val="bg2"/>
                </a:solidFill>
              </a:rPr>
              <a:t> Bit</a:t>
            </a:r>
            <a:endParaRPr lang="x-none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7CFDA-217C-4659-9FB9-2DC974B4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97575"/>
              </p:ext>
            </p:extLst>
          </p:nvPr>
        </p:nvGraphicFramePr>
        <p:xfrm>
          <a:off x="820363" y="1615320"/>
          <a:ext cx="7536874" cy="3467191"/>
        </p:xfrm>
        <a:graphic>
          <a:graphicData uri="http://schemas.openxmlformats.org/drawingml/2006/table">
            <a:tbl>
              <a:tblPr/>
              <a:tblGrid>
                <a:gridCol w="3768437">
                  <a:extLst>
                    <a:ext uri="{9D8B030D-6E8A-4147-A177-3AD203B41FA5}">
                      <a16:colId xmlns:a16="http://schemas.microsoft.com/office/drawing/2014/main" val="2520252248"/>
                    </a:ext>
                  </a:extLst>
                </a:gridCol>
                <a:gridCol w="3768437">
                  <a:extLst>
                    <a:ext uri="{9D8B030D-6E8A-4147-A177-3AD203B41FA5}">
                      <a16:colId xmlns:a16="http://schemas.microsoft.com/office/drawing/2014/main" val="469673028"/>
                    </a:ext>
                  </a:extLst>
                </a:gridCol>
              </a:tblGrid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Binary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65400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00000000000000000000000000000101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84611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00000000000000000000000000000001</a:t>
                      </a:r>
                      <a:endParaRPr lang="en-US" sz="1000" dirty="0">
                        <a:effectLst/>
                      </a:endParaRP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30984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 &amp; 1 = 1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00000000000000000000000000000001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195235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 | 1  = 5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00000000000000000000000000000101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42338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 ^ 1  = 4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00000000000000000000000000000100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41688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~ 5    = -6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11111111111111111111111111111010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12625"/>
                  </a:ext>
                </a:extLst>
              </a:tr>
              <a:tr h="4118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5&lt;&lt;2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00000000000000000000000000010100</a:t>
                      </a:r>
                    </a:p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60589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5&gt;&gt;2</a:t>
                      </a: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00000000000000000000000000000001</a:t>
                      </a:r>
                      <a:endParaRPr lang="en-US" sz="1000" dirty="0">
                        <a:effectLst/>
                      </a:endParaRPr>
                    </a:p>
                  </a:txBody>
                  <a:tcPr marL="27308" marR="27308" marT="27308" marB="27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8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19803" y="1930607"/>
            <a:ext cx="3578527" cy="551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ABEE"/>
                </a:solidFill>
              </a:rPr>
              <a:t>Tại sao lại chọn Java?</a:t>
            </a:r>
            <a:endParaRPr sz="1800" dirty="0">
              <a:solidFill>
                <a:srgbClr val="00ABEE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DF416625-6424-4329-807F-582392075968}"/>
              </a:ext>
            </a:extLst>
          </p:cNvPr>
          <p:cNvSpPr txBox="1">
            <a:spLocks/>
          </p:cNvSpPr>
          <p:nvPr/>
        </p:nvSpPr>
        <p:spPr>
          <a:xfrm>
            <a:off x="1914162" y="2837656"/>
            <a:ext cx="6003381" cy="5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java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9742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00" y="1054070"/>
            <a:ext cx="9043200" cy="38888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</a:rPr>
              <a:t>Đặc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điểm</a:t>
            </a:r>
            <a:r>
              <a:rPr lang="en-US" sz="1200" dirty="0">
                <a:solidFill>
                  <a:srgbClr val="222222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222222"/>
                </a:solidFill>
              </a:rPr>
              <a:t>     </a:t>
            </a:r>
            <a:r>
              <a:rPr lang="en-US" sz="1200" b="1" dirty="0" err="1">
                <a:solidFill>
                  <a:srgbClr val="00ABEE"/>
                </a:solidFill>
              </a:rPr>
              <a:t>Viết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một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lần</a:t>
            </a:r>
            <a:r>
              <a:rPr lang="en-US" sz="1200" b="1" dirty="0">
                <a:solidFill>
                  <a:srgbClr val="00ABEE"/>
                </a:solidFill>
              </a:rPr>
              <a:t> – </a:t>
            </a:r>
            <a:r>
              <a:rPr lang="en-US" sz="1200" b="1" dirty="0" err="1">
                <a:solidFill>
                  <a:srgbClr val="00ABEE"/>
                </a:solidFill>
              </a:rPr>
              <a:t>chạy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nhiều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nơi</a:t>
            </a:r>
            <a:r>
              <a:rPr lang="en-US" sz="1200" dirty="0">
                <a:solidFill>
                  <a:srgbClr val="222222"/>
                </a:solidFill>
              </a:rPr>
              <a:t>: 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Chương trình </a:t>
            </a:r>
            <a:r>
              <a:rPr lang="en-US" sz="1200" dirty="0" err="1">
                <a:solidFill>
                  <a:srgbClr val="222222"/>
                </a:solidFill>
              </a:rPr>
              <a:t>được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viết bằng </a:t>
            </a:r>
            <a:r>
              <a:rPr lang="vi-VN" sz="1200" b="0" i="0" dirty="0">
                <a:solidFill>
                  <a:srgbClr val="FF0000"/>
                </a:solidFill>
                <a:effectLst/>
              </a:rPr>
              <a:t>Java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 có thể chạy trên mọi nền tảng (platform)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	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khác nhau thông qua một môi trường thực thi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(runtime env)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222222"/>
                </a:solidFill>
              </a:rPr>
              <a:t>     </a:t>
            </a:r>
            <a:r>
              <a:rPr lang="en-US" sz="1200" b="1" dirty="0" err="1">
                <a:solidFill>
                  <a:srgbClr val="00ABEE"/>
                </a:solidFill>
              </a:rPr>
              <a:t>Cơ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chế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thu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gom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rác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tự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động</a:t>
            </a:r>
            <a:r>
              <a:rPr lang="en-US" sz="1200" dirty="0">
                <a:solidFill>
                  <a:srgbClr val="222222"/>
                </a:solidFill>
              </a:rPr>
              <a:t>: 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Khi tạo ra các đối tượng trong </a:t>
            </a:r>
            <a:r>
              <a:rPr lang="vi-VN" sz="1200" b="0" i="0" dirty="0">
                <a:solidFill>
                  <a:srgbClr val="FF0000"/>
                </a:solidFill>
                <a:effectLst/>
              </a:rPr>
              <a:t>Java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, JRE sẽ tự động cấp phát không gian bộ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 	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nhớ cho các đối tượng ở trên heap.Với ngôn ngữ như C\C++, sẽ phải yêu cầu hủy vùng nhớ mà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	</a:t>
            </a:r>
            <a:r>
              <a:rPr lang="vi-VN" sz="1200" b="0" i="0" dirty="0">
                <a:solidFill>
                  <a:srgbClr val="222222"/>
                </a:solidFill>
                <a:effectLst/>
              </a:rPr>
              <a:t>đã  cấp phát, để tránh việc thất thoát vùng nhớ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-&gt;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giảm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hiệu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năng</a:t>
            </a:r>
            <a:endParaRPr lang="en-US" sz="1200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222222"/>
                </a:solidFill>
              </a:rPr>
              <a:t>     </a:t>
            </a:r>
            <a:r>
              <a:rPr lang="en-US" sz="1200" b="1" dirty="0" err="1">
                <a:solidFill>
                  <a:srgbClr val="00ABEE"/>
                </a:solidFill>
              </a:rPr>
              <a:t>Hướng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đối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222222"/>
                </a:solidFill>
              </a:rPr>
              <a:t>: </a:t>
            </a:r>
            <a:r>
              <a:rPr lang="en-US" sz="1200" dirty="0" err="1">
                <a:solidFill>
                  <a:srgbClr val="222222"/>
                </a:solidFill>
              </a:rPr>
              <a:t>Việc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thiết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kế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Java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chính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là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việc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thiết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kế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xoay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quanh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các</a:t>
            </a:r>
            <a:r>
              <a:rPr lang="en-US" sz="1200" dirty="0">
                <a:solidFill>
                  <a:srgbClr val="222222"/>
                </a:solidFill>
              </a:rPr>
              <a:t> class, </a:t>
            </a:r>
            <a:r>
              <a:rPr lang="en-US" sz="1200" dirty="0" err="1">
                <a:solidFill>
                  <a:srgbClr val="222222"/>
                </a:solidFill>
              </a:rPr>
              <a:t>các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đối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tượng</a:t>
            </a:r>
            <a:endParaRPr lang="en-US" sz="1200" dirty="0">
              <a:solidFill>
                <a:srgbClr val="222222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</a:rPr>
              <a:t>     </a:t>
            </a:r>
            <a:r>
              <a:rPr lang="en-US" sz="1200" b="1" i="0" dirty="0" err="1">
                <a:solidFill>
                  <a:srgbClr val="00ABEE"/>
                </a:solidFill>
                <a:effectLst/>
              </a:rPr>
              <a:t>Tính</a:t>
            </a:r>
            <a:r>
              <a:rPr lang="en-US" sz="1200" b="1" i="0" dirty="0">
                <a:solidFill>
                  <a:srgbClr val="00ABEE"/>
                </a:solidFill>
                <a:effectLst/>
              </a:rPr>
              <a:t> </a:t>
            </a:r>
            <a:r>
              <a:rPr lang="en-US" sz="1200" b="1" i="0" dirty="0" err="1">
                <a:solidFill>
                  <a:srgbClr val="00ABEE"/>
                </a:solidFill>
                <a:effectLst/>
              </a:rPr>
              <a:t>đa</a:t>
            </a:r>
            <a:r>
              <a:rPr lang="en-US" sz="1200" b="1" i="0" dirty="0">
                <a:solidFill>
                  <a:srgbClr val="00ABEE"/>
                </a:solidFill>
                <a:effectLst/>
              </a:rPr>
              <a:t> </a:t>
            </a:r>
            <a:r>
              <a:rPr lang="en-US" sz="1200" b="1" i="0" dirty="0" err="1">
                <a:solidFill>
                  <a:srgbClr val="00ABEE"/>
                </a:solidFill>
                <a:effectLst/>
              </a:rPr>
              <a:t>luồng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: Cho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phép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một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lúc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thực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hiện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nhiều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tiến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trình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chạy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song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song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với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nhau</a:t>
            </a:r>
            <a:endParaRPr lang="en-US" sz="1200" dirty="0">
              <a:solidFill>
                <a:srgbClr val="222222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222222"/>
                </a:solidFill>
              </a:rPr>
              <a:t>     </a:t>
            </a:r>
            <a:r>
              <a:rPr lang="en-US" sz="1200" b="1" dirty="0" err="1">
                <a:solidFill>
                  <a:srgbClr val="00ABEE"/>
                </a:solidFill>
              </a:rPr>
              <a:t>Tính</a:t>
            </a:r>
            <a:r>
              <a:rPr lang="en-US" sz="1200" b="1" dirty="0">
                <a:solidFill>
                  <a:srgbClr val="00ABEE"/>
                </a:solidFill>
              </a:rPr>
              <a:t> an </a:t>
            </a:r>
            <a:r>
              <a:rPr lang="en-US" sz="1200" b="1" dirty="0" err="1">
                <a:solidFill>
                  <a:srgbClr val="00ABEE"/>
                </a:solidFill>
              </a:rPr>
              <a:t>toàn</a:t>
            </a:r>
            <a:r>
              <a:rPr lang="en-US" sz="1200" dirty="0">
                <a:solidFill>
                  <a:srgbClr val="222222"/>
                </a:solidFill>
              </a:rPr>
              <a:t>: </a:t>
            </a:r>
            <a:r>
              <a:rPr lang="en-US" sz="1200" dirty="0" err="1">
                <a:solidFill>
                  <a:srgbClr val="222222"/>
                </a:solidFill>
              </a:rPr>
              <a:t>Vì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là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được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thiêt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kế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dùng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trong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lập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trình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mạng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nó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có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khả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năng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ngăn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chặn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những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mã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không</a:t>
            </a:r>
            <a:r>
              <a:rPr lang="en-US" sz="1200" dirty="0">
                <a:solidFill>
                  <a:srgbClr val="222222"/>
                </a:solidFill>
              </a:rPr>
              <a:t> tin 	</a:t>
            </a:r>
            <a:r>
              <a:rPr lang="en-US" sz="1200" dirty="0" err="1">
                <a:solidFill>
                  <a:srgbClr val="222222"/>
                </a:solidFill>
              </a:rPr>
              <a:t>cậy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những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mã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có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thể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đưa</a:t>
            </a:r>
            <a:r>
              <a:rPr lang="en-US" sz="1200" dirty="0">
                <a:solidFill>
                  <a:srgbClr val="222222"/>
                </a:solidFill>
              </a:rPr>
              <a:t> virus </a:t>
            </a:r>
            <a:r>
              <a:rPr lang="en-US" sz="1200" dirty="0" err="1">
                <a:solidFill>
                  <a:srgbClr val="222222"/>
                </a:solidFill>
              </a:rPr>
              <a:t>vào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hệ</a:t>
            </a: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dirty="0" err="1">
                <a:solidFill>
                  <a:srgbClr val="222222"/>
                </a:solidFill>
              </a:rPr>
              <a:t>thống</a:t>
            </a:r>
            <a:endParaRPr lang="vi-VN" sz="1200" b="0" i="0" dirty="0">
              <a:solidFill>
                <a:srgbClr val="222222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6B287E99-6370-4489-8CDB-0A74D09B5CC5}"/>
              </a:ext>
            </a:extLst>
          </p:cNvPr>
          <p:cNvSpPr/>
          <p:nvPr/>
        </p:nvSpPr>
        <p:spPr>
          <a:xfrm>
            <a:off x="181310" y="167176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D0531E8E-C723-4E93-851A-AFFF5C0C326D}"/>
              </a:ext>
            </a:extLst>
          </p:cNvPr>
          <p:cNvSpPr/>
          <p:nvPr/>
        </p:nvSpPr>
        <p:spPr>
          <a:xfrm>
            <a:off x="196015" y="2328187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102560C4-A4D8-4A76-8791-CBEC3255A15C}"/>
              </a:ext>
            </a:extLst>
          </p:cNvPr>
          <p:cNvSpPr/>
          <p:nvPr/>
        </p:nvSpPr>
        <p:spPr>
          <a:xfrm>
            <a:off x="188830" y="3324957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2;p44">
            <a:extLst>
              <a:ext uri="{FF2B5EF4-FFF2-40B4-BE49-F238E27FC236}">
                <a16:creationId xmlns:a16="http://schemas.microsoft.com/office/drawing/2014/main" id="{B9F4A70B-C31E-4C3B-8CA4-0076AC5658CC}"/>
              </a:ext>
            </a:extLst>
          </p:cNvPr>
          <p:cNvSpPr/>
          <p:nvPr/>
        </p:nvSpPr>
        <p:spPr>
          <a:xfrm>
            <a:off x="200917" y="374402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22;p44">
            <a:extLst>
              <a:ext uri="{FF2B5EF4-FFF2-40B4-BE49-F238E27FC236}">
                <a16:creationId xmlns:a16="http://schemas.microsoft.com/office/drawing/2014/main" id="{3AC090D0-8925-4382-B416-70083B45E928}"/>
              </a:ext>
            </a:extLst>
          </p:cNvPr>
          <p:cNvSpPr/>
          <p:nvPr/>
        </p:nvSpPr>
        <p:spPr>
          <a:xfrm>
            <a:off x="196015" y="418018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7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6080" y="889705"/>
            <a:ext cx="3305387" cy="3888828"/>
          </a:xfrm>
        </p:spPr>
        <p:txBody>
          <a:bodyPr/>
          <a:lstStyle/>
          <a:p>
            <a:r>
              <a:rPr lang="en-US" sz="1400" dirty="0">
                <a:solidFill>
                  <a:srgbClr val="00ABEE"/>
                </a:solidFill>
              </a:rPr>
              <a:t>SE</a:t>
            </a:r>
            <a:r>
              <a:rPr lang="en-US" sz="1400" dirty="0"/>
              <a:t>: </a:t>
            </a:r>
            <a:r>
              <a:rPr lang="en-US" sz="1400" dirty="0" err="1"/>
              <a:t>Đây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phiên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chuẩn</a:t>
            </a:r>
            <a:r>
              <a:rPr lang="en-US" sz="1400" dirty="0"/>
              <a:t>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dung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mạng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winform</a:t>
            </a:r>
            <a:endParaRPr lang="en-US" sz="1400" dirty="0"/>
          </a:p>
          <a:p>
            <a:r>
              <a:rPr lang="en-US" sz="1400" dirty="0">
                <a:solidFill>
                  <a:srgbClr val="00ABEE"/>
                </a:solidFill>
              </a:rPr>
              <a:t>ME</a:t>
            </a:r>
            <a:r>
              <a:rPr lang="en-US" sz="1400" dirty="0"/>
              <a:t>: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môi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nhúng</a:t>
            </a:r>
            <a:r>
              <a:rPr lang="en-US" sz="1400" dirty="0"/>
              <a:t> (</a:t>
            </a:r>
            <a:r>
              <a:rPr lang="en-US" sz="1400" dirty="0" err="1"/>
              <a:t>dtdd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00ABEE"/>
                </a:solidFill>
              </a:rPr>
              <a:t>EE</a:t>
            </a:r>
            <a:r>
              <a:rPr lang="en-US" sz="1400" dirty="0"/>
              <a:t>: </a:t>
            </a:r>
            <a:r>
              <a:rPr lang="en-US" sz="1400" dirty="0" err="1"/>
              <a:t>Thường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môi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tán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nghiệp</a:t>
            </a:r>
            <a:r>
              <a:rPr lang="en-US" sz="1400" dirty="0"/>
              <a:t> (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server)</a:t>
            </a:r>
          </a:p>
          <a:p>
            <a:r>
              <a:rPr lang="en-US" sz="1400" dirty="0">
                <a:solidFill>
                  <a:srgbClr val="00ABEE"/>
                </a:solidFill>
              </a:rPr>
              <a:t>Java card</a:t>
            </a:r>
            <a:r>
              <a:rPr lang="en-US" sz="1400" dirty="0"/>
              <a:t>: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sim</a:t>
            </a:r>
          </a:p>
        </p:txBody>
      </p:sp>
      <p:pic>
        <p:nvPicPr>
          <p:cNvPr id="4" name="Picture 2" descr="Các loại nền tảng Java">
            <a:extLst>
              <a:ext uri="{FF2B5EF4-FFF2-40B4-BE49-F238E27FC236}">
                <a16:creationId xmlns:a16="http://schemas.microsoft.com/office/drawing/2014/main" id="{FAFB1D01-2EB6-4583-B36E-B567A059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29" y="1340078"/>
            <a:ext cx="4324724" cy="298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</a:t>
            </a:r>
            <a:r>
              <a:rPr lang="en-US" dirty="0">
                <a:solidFill>
                  <a:schemeClr val="bg2"/>
                </a:solidFill>
              </a:rPr>
              <a:t>Architecture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7" name="Picture 2" descr="Phân biệt JVM, JRE, JDK - GP Coder (Lập trình Java)">
            <a:extLst>
              <a:ext uri="{FF2B5EF4-FFF2-40B4-BE49-F238E27FC236}">
                <a16:creationId xmlns:a16="http://schemas.microsoft.com/office/drawing/2014/main" id="{C4C62046-DEF0-4020-BCD4-2E094564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952501"/>
            <a:ext cx="8108930" cy="393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</a:t>
            </a:r>
            <a:r>
              <a:rPr lang="en-US" dirty="0">
                <a:solidFill>
                  <a:schemeClr val="bg2"/>
                </a:solidFill>
              </a:rPr>
              <a:t>Architecture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00" y="1254672"/>
            <a:ext cx="8795573" cy="3888828"/>
          </a:xfrm>
        </p:spPr>
        <p:txBody>
          <a:bodyPr/>
          <a:lstStyle/>
          <a:p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Đầu tiên, các mã nguồn </a:t>
            </a:r>
            <a:r>
              <a:rPr lang="vi-VN" sz="1600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Java</a:t>
            </a:r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được viết ra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bằng</a:t>
            </a:r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IDE - đã được tích hợp trình biên dịch, cứ mỗi ký tự code được viết ra, nó sẽ tự kiểm tra cú pháp và thông báo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nếu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có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lỗi</a:t>
            </a:r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File code trong </a:t>
            </a:r>
            <a:r>
              <a:rPr lang="vi-VN" sz="1600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Java</a:t>
            </a:r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sẽ được lưu dưới dạng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file_name.java</a:t>
            </a:r>
          </a:p>
          <a:p>
            <a:pPr marL="114300" indent="0">
              <a:buNone/>
            </a:pPr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Tiếp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đến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nó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sẽ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biên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boto" panose="02000000000000000000" pitchFamily="2" charset="0"/>
              </a:rPr>
              <a:t>dịch</a:t>
            </a:r>
            <a:r>
              <a:rPr lang="en-US" sz="1600" dirty="0">
                <a:solidFill>
                  <a:srgbClr val="00ABEE"/>
                </a:solidFill>
                <a:latin typeface="Roboto" panose="02000000000000000000" pitchFamily="2" charset="0"/>
              </a:rPr>
              <a:t> file_name.java 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-&gt; </a:t>
            </a:r>
            <a:r>
              <a:rPr lang="en-US" sz="1600" dirty="0" err="1">
                <a:solidFill>
                  <a:srgbClr val="00ABEE"/>
                </a:solidFill>
                <a:latin typeface="Roboto" panose="02000000000000000000" pitchFamily="2" charset="0"/>
              </a:rPr>
              <a:t>file_name.class</a:t>
            </a:r>
            <a:endParaRPr lang="en-US" sz="1600" dirty="0">
              <a:solidFill>
                <a:srgbClr val="00ABEE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Cuối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cùng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00ABEE"/>
                </a:solidFill>
                <a:latin typeface="Roboto" panose="02000000000000000000" pitchFamily="2" charset="0"/>
              </a:rPr>
              <a:t>file_name.class</a:t>
            </a:r>
            <a:r>
              <a:rPr lang="en-US" sz="1600" dirty="0">
                <a:solidFill>
                  <a:srgbClr val="00ABEE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sẽ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đưọc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thực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thi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bởi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</a:rPr>
              <a:t>JVM</a:t>
            </a:r>
          </a:p>
          <a:p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70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Vì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phải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dịch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thành</a:t>
            </a:r>
            <a:r>
              <a:rPr lang="en-US" dirty="0">
                <a:solidFill>
                  <a:schemeClr val="bg2"/>
                </a:solidFill>
              </a:rPr>
              <a:t> file .class ?</a:t>
            </a:r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06" y="1103586"/>
            <a:ext cx="8969787" cy="3888828"/>
          </a:xfrm>
        </p:spPr>
        <p:txBody>
          <a:bodyPr/>
          <a:lstStyle/>
          <a:p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,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r>
              <a:rPr lang="en-US" sz="1400" dirty="0"/>
              <a:t>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hiểu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lệnh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java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hiểu</a:t>
            </a:r>
            <a:r>
              <a:rPr lang="en-US" sz="1400" dirty="0"/>
              <a:t>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-&gt;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phiên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ở </a:t>
            </a:r>
            <a:r>
              <a:rPr lang="en-US" sz="1400" dirty="0" err="1"/>
              <a:t>giữa</a:t>
            </a:r>
            <a:r>
              <a:rPr lang="en-US" sz="1400" dirty="0"/>
              <a:t> (JVM)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biên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BEE"/>
                </a:solidFill>
              </a:rPr>
              <a:t>.java </a:t>
            </a:r>
            <a:r>
              <a:rPr lang="en-US" sz="1400" dirty="0"/>
              <a:t>-&gt; </a:t>
            </a:r>
            <a:r>
              <a:rPr lang="en-US" sz="1400" dirty="0">
                <a:solidFill>
                  <a:srgbClr val="00ABEE"/>
                </a:solidFill>
              </a:rPr>
              <a:t>.class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biên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byte code </a:t>
            </a:r>
          </a:p>
          <a:p>
            <a:pPr marL="0" indent="0">
              <a:buNone/>
            </a:pPr>
            <a:r>
              <a:rPr lang="en-US" sz="1400" dirty="0"/>
              <a:t>        -&gt; JVM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byte code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-&gt;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hiểu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accent3"/>
                </a:solidFill>
              </a:rPr>
              <a:t>JVM – </a:t>
            </a:r>
            <a:r>
              <a:rPr lang="en-US" sz="1400" dirty="0" err="1">
                <a:solidFill>
                  <a:schemeClr val="accent3"/>
                </a:solidFill>
              </a:rPr>
              <a:t>Thành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phần</a:t>
            </a:r>
            <a:r>
              <a:rPr lang="en-US" sz="1400" dirty="0">
                <a:solidFill>
                  <a:schemeClr val="accent3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 	Class loader</a:t>
            </a:r>
            <a:r>
              <a:rPr lang="en-US" sz="1400" dirty="0"/>
              <a:t>: </a:t>
            </a:r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kiếm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file </a:t>
            </a:r>
            <a:r>
              <a:rPr lang="en-US" sz="1400" dirty="0">
                <a:solidFill>
                  <a:srgbClr val="00ABEE"/>
                </a:solidFill>
              </a:rPr>
              <a:t>.class </a:t>
            </a:r>
            <a:r>
              <a:rPr lang="en-US" sz="1400" dirty="0" err="1"/>
              <a:t>và</a:t>
            </a:r>
            <a:r>
              <a:rPr lang="en-US" sz="1400" dirty="0"/>
              <a:t> load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vùng</a:t>
            </a:r>
            <a:r>
              <a:rPr lang="en-US" sz="1400" dirty="0"/>
              <a:t> </a:t>
            </a:r>
            <a:r>
              <a:rPr lang="en-US" sz="1400" dirty="0" err="1"/>
              <a:t>nhớ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java</a:t>
            </a:r>
          </a:p>
          <a:p>
            <a:pPr marL="0" indent="0">
              <a:buNone/>
            </a:pPr>
            <a:r>
              <a:rPr lang="en-US" sz="1400" dirty="0"/>
              <a:t>          	</a:t>
            </a:r>
            <a:r>
              <a:rPr lang="en-US" sz="1400" dirty="0">
                <a:solidFill>
                  <a:schemeClr val="accent2"/>
                </a:solidFill>
              </a:rPr>
              <a:t>Data Are</a:t>
            </a:r>
            <a:r>
              <a:rPr lang="en-US" sz="1400" dirty="0"/>
              <a:t>: </a:t>
            </a:r>
            <a:r>
              <a:rPr lang="en-US" sz="1400" dirty="0" err="1"/>
              <a:t>Vùng</a:t>
            </a:r>
            <a:r>
              <a:rPr lang="en-US" sz="1400" dirty="0"/>
              <a:t> </a:t>
            </a:r>
            <a:r>
              <a:rPr lang="en-US" sz="1400" dirty="0" err="1"/>
              <a:t>nhớ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JVM</a:t>
            </a:r>
          </a:p>
          <a:p>
            <a:pPr marL="0" indent="0">
              <a:buNone/>
            </a:pPr>
            <a:r>
              <a:rPr lang="en-US" sz="1400" dirty="0"/>
              <a:t>           	</a:t>
            </a:r>
            <a:r>
              <a:rPr lang="en-US" sz="1400" dirty="0" err="1">
                <a:solidFill>
                  <a:schemeClr val="accent2"/>
                </a:solidFill>
              </a:rPr>
              <a:t>Excution</a:t>
            </a:r>
            <a:r>
              <a:rPr lang="en-US" sz="1400" dirty="0">
                <a:solidFill>
                  <a:schemeClr val="accent2"/>
                </a:solidFill>
              </a:rPr>
              <a:t> Engine</a:t>
            </a:r>
            <a:r>
              <a:rPr lang="en-US" sz="1400" dirty="0"/>
              <a:t>: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lệnh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BEE"/>
                </a:solidFill>
              </a:rPr>
              <a:t>.class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847582" y="3793067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2;p44">
            <a:extLst>
              <a:ext uri="{FF2B5EF4-FFF2-40B4-BE49-F238E27FC236}">
                <a16:creationId xmlns:a16="http://schemas.microsoft.com/office/drawing/2014/main" id="{5C0E601B-854C-47CA-B336-C6A011EBDC40}"/>
              </a:ext>
            </a:extLst>
          </p:cNvPr>
          <p:cNvSpPr/>
          <p:nvPr/>
        </p:nvSpPr>
        <p:spPr>
          <a:xfrm>
            <a:off x="861385" y="4607382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22;p44">
            <a:extLst>
              <a:ext uri="{FF2B5EF4-FFF2-40B4-BE49-F238E27FC236}">
                <a16:creationId xmlns:a16="http://schemas.microsoft.com/office/drawing/2014/main" id="{CB1DE504-A517-4DF6-84D6-51E2F0B67BA3}"/>
              </a:ext>
            </a:extLst>
          </p:cNvPr>
          <p:cNvSpPr/>
          <p:nvPr/>
        </p:nvSpPr>
        <p:spPr>
          <a:xfrm>
            <a:off x="847582" y="4222351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4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</a:t>
            </a:r>
            <a:r>
              <a:rPr lang="en-US" dirty="0">
                <a:solidFill>
                  <a:schemeClr val="bg2"/>
                </a:solidFill>
              </a:rPr>
              <a:t>Architecture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7093" y="1132751"/>
            <a:ext cx="9125600" cy="3662768"/>
          </a:xfrm>
        </p:spPr>
        <p:txBody>
          <a:bodyPr/>
          <a:lstStyle/>
          <a:p>
            <a:r>
              <a:rPr lang="en-US" sz="1400" dirty="0">
                <a:solidFill>
                  <a:srgbClr val="C00000"/>
                </a:solidFill>
              </a:rPr>
              <a:t>JVM</a:t>
            </a:r>
            <a:r>
              <a:rPr lang="en-US" sz="1400" dirty="0"/>
              <a:t>: </a:t>
            </a:r>
            <a:r>
              <a:rPr lang="vi-VN" sz="1400" dirty="0"/>
              <a:t>Nó có 2 chức năng chính: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vi-VN" sz="1400" dirty="0"/>
              <a:t>Cho phép các chương trình Java chạy trên mọi thiết bị hoặc hệ điều hành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   (</a:t>
            </a:r>
            <a:r>
              <a:rPr lang="en-US" sz="1400" dirty="0" err="1"/>
              <a:t>Giống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1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ở </a:t>
            </a:r>
            <a:r>
              <a:rPr lang="en-US" sz="1400" dirty="0" err="1"/>
              <a:t>giữa</a:t>
            </a:r>
            <a:r>
              <a:rPr lang="en-US" sz="1400" dirty="0"/>
              <a:t> </a:t>
            </a:r>
            <a:r>
              <a:rPr lang="en-US" sz="1400" dirty="0" err="1"/>
              <a:t>phiên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)</a:t>
            </a:r>
            <a:r>
              <a:rPr lang="vi-VN" sz="1400" dirty="0"/>
              <a:t>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	 </a:t>
            </a:r>
            <a:r>
              <a:rPr lang="en-US" sz="1400" dirty="0">
                <a:latin typeface="Söhne"/>
              </a:rPr>
              <a:t>C</a:t>
            </a:r>
            <a:r>
              <a:rPr lang="vi-VN" b="0" i="0" dirty="0">
                <a:effectLst/>
                <a:latin typeface="Söhne"/>
              </a:rPr>
              <a:t>ung cấp một môi trường thực thi độc lập cho </a:t>
            </a:r>
            <a:r>
              <a:rPr lang="en-US" b="0" i="0" dirty="0">
                <a:effectLst/>
                <a:latin typeface="Söhne"/>
              </a:rPr>
              <a:t>code</a:t>
            </a:r>
            <a:r>
              <a:rPr lang="vi-VN" b="0" i="0" dirty="0">
                <a:effectLst/>
                <a:latin typeface="Söhne"/>
              </a:rPr>
              <a:t> Java</a:t>
            </a:r>
            <a:r>
              <a:rPr lang="vi-VN" sz="1400" dirty="0"/>
              <a:t>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JRE</a:t>
            </a:r>
            <a:r>
              <a:rPr lang="en-US" sz="1400" dirty="0"/>
              <a:t>: </a:t>
            </a:r>
            <a:r>
              <a:rPr lang="en-US" sz="1400" dirty="0">
                <a:cs typeface="Calibri" panose="020F0502020204030204" pitchFamily="34" charset="0"/>
              </a:rPr>
              <a:t>L</a:t>
            </a:r>
            <a:r>
              <a:rPr lang="vi-VN" sz="1400" b="0" i="0" dirty="0">
                <a:effectLst/>
                <a:cs typeface="Calibri" panose="020F0502020204030204" pitchFamily="34" charset="0"/>
              </a:rPr>
              <a:t>à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thành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phần</a:t>
            </a:r>
            <a:r>
              <a:rPr lang="en-US" sz="1400" dirty="0">
                <a:cs typeface="Calibri" panose="020F0502020204030204" pitchFamily="34" charset="0"/>
              </a:rPr>
              <a:t> </a:t>
            </a:r>
            <a:r>
              <a:rPr lang="vi-VN" sz="1400" b="0" i="0" dirty="0">
                <a:effectLst/>
                <a:cs typeface="Calibri" panose="020F0502020204030204" pitchFamily="34" charset="0"/>
              </a:rPr>
              <a:t>cung cấp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các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file,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các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thư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viện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được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sử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dụng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khi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 runtime. </a:t>
            </a:r>
            <a:r>
              <a:rPr lang="en-US" sz="1400" b="0" i="0" dirty="0" err="1">
                <a:effectLst/>
                <a:cs typeface="Calibri" panose="020F0502020204030204" pitchFamily="34" charset="0"/>
              </a:rPr>
              <a:t>Nó</a:t>
            </a:r>
            <a:r>
              <a:rPr lang="vi-VN" sz="1400" b="0" i="0" dirty="0">
                <a:effectLst/>
                <a:cs typeface="Calibri" panose="020F0502020204030204" pitchFamily="34" charset="0"/>
              </a:rPr>
              <a:t> bao gồm </a:t>
            </a:r>
            <a:r>
              <a:rPr lang="en-US" sz="1400" b="0" i="0" dirty="0">
                <a:effectLst/>
                <a:cs typeface="Calibri" panose="020F0502020204030204" pitchFamily="34" charset="0"/>
              </a:rPr>
              <a:t>	</a:t>
            </a:r>
            <a:r>
              <a:rPr lang="vi-VN" sz="1400" b="0" i="0" dirty="0">
                <a:effectLst/>
                <a:cs typeface="Calibri" panose="020F0502020204030204" pitchFamily="34" charset="0"/>
              </a:rPr>
              <a:t>JVM</a:t>
            </a:r>
            <a:endParaRPr lang="en-US" sz="1400" b="0" i="0" dirty="0">
              <a:effectLst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JDK</a:t>
            </a:r>
            <a:r>
              <a:rPr lang="en-US" sz="1400" dirty="0"/>
              <a:t>: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Java.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Nó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/>
              <a:t> :</a:t>
            </a:r>
            <a:r>
              <a:rPr lang="en-US" sz="1400" dirty="0" err="1"/>
              <a:t>jre</a:t>
            </a:r>
            <a:r>
              <a:rPr lang="en-US" sz="1400" dirty="0"/>
              <a:t>, </a:t>
            </a:r>
            <a:r>
              <a:rPr lang="en-US" sz="1400" dirty="0" err="1"/>
              <a:t>jvm</a:t>
            </a:r>
            <a:r>
              <a:rPr lang="en-US" sz="1400" dirty="0"/>
              <a:t>,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biên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java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gỡ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r>
              <a:rPr lang="en-US" sz="1400" dirty="0"/>
              <a:t>(debugger)</a:t>
            </a:r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211D13BF-FF26-462C-9BFD-4E92382C42F2}"/>
              </a:ext>
            </a:extLst>
          </p:cNvPr>
          <p:cNvSpPr/>
          <p:nvPr/>
        </p:nvSpPr>
        <p:spPr>
          <a:xfrm>
            <a:off x="749625" y="1683700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AB937276-1AC1-457E-9418-A9EC7FCDBD64}"/>
              </a:ext>
            </a:extLst>
          </p:cNvPr>
          <p:cNvSpPr/>
          <p:nvPr/>
        </p:nvSpPr>
        <p:spPr>
          <a:xfrm>
            <a:off x="833633" y="2486555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249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9216</TotalTime>
  <Words>2044</Words>
  <Application>Microsoft Office PowerPoint</Application>
  <PresentationFormat>On-screen Show (16:9)</PresentationFormat>
  <Paragraphs>252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Lato</vt:lpstr>
      <vt:lpstr>Raleway</vt:lpstr>
      <vt:lpstr>Roboto</vt:lpstr>
      <vt:lpstr>Söhne</vt:lpstr>
      <vt:lpstr>Verdana</vt:lpstr>
      <vt:lpstr>Streamline</vt:lpstr>
      <vt:lpstr>PowerPoint Presentation</vt:lpstr>
      <vt:lpstr>Giới thiệu về Java</vt:lpstr>
      <vt:lpstr>Tại sao lại chọn Java?</vt:lpstr>
      <vt:lpstr>Giới thiệu về Java</vt:lpstr>
      <vt:lpstr>Giới thiệu về Java</vt:lpstr>
      <vt:lpstr>Java Architecture</vt:lpstr>
      <vt:lpstr>Java Architecture</vt:lpstr>
      <vt:lpstr>Vì sao phải biên dịch thành file .class ?</vt:lpstr>
      <vt:lpstr>Java Architecture</vt:lpstr>
      <vt:lpstr>Cấu trúc</vt:lpstr>
      <vt:lpstr>Biến (Variable)</vt:lpstr>
      <vt:lpstr>Biến (Variable)</vt:lpstr>
      <vt:lpstr>Type (Kiểu dữ liệu)</vt:lpstr>
      <vt:lpstr>Type (Kiểu dữ liệu)</vt:lpstr>
      <vt:lpstr>Type (Kiểu dữ liệu)</vt:lpstr>
      <vt:lpstr>Hằng số (CONSTANT)</vt:lpstr>
      <vt:lpstr>Lớp Math</vt:lpstr>
      <vt:lpstr>Toán tử - Số học</vt:lpstr>
      <vt:lpstr>Bài tập</vt:lpstr>
      <vt:lpstr>Toán tử - Quan hệ</vt:lpstr>
      <vt:lpstr>Toán tử - Gán</vt:lpstr>
      <vt:lpstr>Toán tử - Logic</vt:lpstr>
      <vt:lpstr>Toán tử ba ngôi</vt:lpstr>
      <vt:lpstr>Toán tử Bit</vt:lpstr>
      <vt:lpstr>Toán tử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32</cp:revision>
  <cp:lastPrinted>2019-08-12T07:52:59Z</cp:lastPrinted>
  <dcterms:created xsi:type="dcterms:W3CDTF">2022-02-05T02:03:30Z</dcterms:created>
  <dcterms:modified xsi:type="dcterms:W3CDTF">2023-03-21T11:28:55Z</dcterms:modified>
</cp:coreProperties>
</file>