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9" r:id="rId1"/>
  </p:sldMasterIdLst>
  <p:notesMasterIdLst>
    <p:notesMasterId r:id="rId17"/>
  </p:notesMasterIdLst>
  <p:handoutMasterIdLst>
    <p:handoutMasterId r:id="rId18"/>
  </p:handoutMasterIdLst>
  <p:sldIdLst>
    <p:sldId id="256" r:id="rId2"/>
    <p:sldId id="511" r:id="rId3"/>
    <p:sldId id="498" r:id="rId4"/>
    <p:sldId id="499" r:id="rId5"/>
    <p:sldId id="500" r:id="rId6"/>
    <p:sldId id="501" r:id="rId7"/>
    <p:sldId id="502" r:id="rId8"/>
    <p:sldId id="503" r:id="rId9"/>
    <p:sldId id="504" r:id="rId10"/>
    <p:sldId id="505" r:id="rId11"/>
    <p:sldId id="506" r:id="rId12"/>
    <p:sldId id="507" r:id="rId13"/>
    <p:sldId id="508" r:id="rId14"/>
    <p:sldId id="509" r:id="rId15"/>
    <p:sldId id="51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F6FD"/>
    <a:srgbClr val="00ABEE"/>
    <a:srgbClr val="595959"/>
    <a:srgbClr val="02225E"/>
    <a:srgbClr val="4061A6"/>
    <a:srgbClr val="FFFFFF"/>
    <a:srgbClr val="1EB1ED"/>
    <a:srgbClr val="B1BEC1"/>
    <a:srgbClr val="F2F2F2"/>
    <a:srgbClr val="CA2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46934-B6B6-4CAB-A86B-3D24E9FF1681}" v="682" dt="2023-02-18T16:54:21.2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8" autoAdjust="0"/>
    <p:restoredTop sz="93946" autoAdjust="0"/>
  </p:normalViewPr>
  <p:slideViewPr>
    <p:cSldViewPr snapToGrid="0">
      <p:cViewPr varScale="1">
        <p:scale>
          <a:sx n="107" d="100"/>
          <a:sy n="107" d="100"/>
        </p:scale>
        <p:origin x="778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20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267051-FE9B-6B0B-FA06-04FB329C10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DCD8F-764C-5D29-E0B8-7751480C16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92CD-19B9-442F-A99B-2351373D9528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D35A3-5878-A2DD-1C33-0B466DC361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F2AE2-0310-A918-E032-4F4803AF08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700EB-30FD-49C0-8B8F-6E519932B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8007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5318748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10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  <a:defRPr sz="4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None/>
              <a:defRPr sz="1600">
                <a:latin typeface="Verdana"/>
                <a:ea typeface="Verdana"/>
                <a:cs typeface="Verdana"/>
                <a:sym typeface="Verda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Google Shape;88;p13">
            <a:extLst>
              <a:ext uri="{FF2B5EF4-FFF2-40B4-BE49-F238E27FC236}">
                <a16:creationId xmlns:a16="http://schemas.microsoft.com/office/drawing/2014/main" id="{3811FFA8-94A8-3545-8FA8-AEFC1DD0A6FA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87722" y="41560"/>
            <a:ext cx="1097280" cy="40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3961" y="14504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961" y="4824248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41169" y="145043"/>
            <a:ext cx="3795625" cy="493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000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7503" y="9459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7503" y="4799024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10" y="94594"/>
            <a:ext cx="3858687" cy="4962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4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Orange Section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AFBC8E-7897-F947-8EC6-CE3821674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6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8FDD8-271D-3F4F-A6BA-7E299901C4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35200" y="106650"/>
            <a:ext cx="8707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30629" y="667657"/>
            <a:ext cx="8824685" cy="4257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○"/>
              <a:defRPr sz="14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Font cân nhỏ hơn vài cỡ</a:t>
            </a:r>
          </a:p>
          <a:p>
            <a:pPr lvl="0"/>
            <a:r>
              <a:rPr lang="en-US"/>
              <a:t>Các đầu mục chính</a:t>
            </a:r>
          </a:p>
        </p:txBody>
      </p:sp>
    </p:spTree>
    <p:extLst>
      <p:ext uri="{BB962C8B-B14F-4D97-AF65-F5344CB8AC3E}">
        <p14:creationId xmlns:p14="http://schemas.microsoft.com/office/powerpoint/2010/main" val="287597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Compar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33004" y="66502"/>
            <a:ext cx="4156364" cy="646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-101600" y="627063"/>
            <a:ext cx="4390968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Google Shape;29;p4">
            <a:extLst>
              <a:ext uri="{FF2B5EF4-FFF2-40B4-BE49-F238E27FC236}">
                <a16:creationId xmlns:a16="http://schemas.microsoft.com/office/drawing/2014/main" id="{D34BD757-B64C-5341-9F8C-4C7B02691D88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4296229" y="627063"/>
            <a:ext cx="4689829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24;p4">
            <a:extLst>
              <a:ext uri="{FF2B5EF4-FFF2-40B4-BE49-F238E27FC236}">
                <a16:creationId xmlns:a16="http://schemas.microsoft.com/office/drawing/2014/main" id="{49AEFE09-D6C4-294D-92E1-61561C66FD7B}"/>
              </a:ext>
            </a:extLst>
          </p:cNvPr>
          <p:cNvSpPr/>
          <p:nvPr userDrawn="1"/>
        </p:nvSpPr>
        <p:spPr>
          <a:xfrm>
            <a:off x="4538749" y="66502"/>
            <a:ext cx="4447309" cy="6465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vi-VN" sz="3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1435D-00D5-2E46-A966-68424C76CC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0235" y="114030"/>
            <a:ext cx="3981439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A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C80F61F-A519-434C-87D7-9ED7C5A064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51414" y="115327"/>
            <a:ext cx="4249825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B</a:t>
            </a:r>
          </a:p>
        </p:txBody>
      </p:sp>
    </p:spTree>
    <p:extLst>
      <p:ext uri="{BB962C8B-B14F-4D97-AF65-F5344CB8AC3E}">
        <p14:creationId xmlns:p14="http://schemas.microsoft.com/office/powerpoint/2010/main" val="1609961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7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6B3A-911E-F24D-BB0D-EA968747D6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173" y="191530"/>
            <a:ext cx="8748584" cy="4775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256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07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92DB-C740-4947-A40F-B2CB5B7A4A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2088" y="203200"/>
            <a:ext cx="8729662" cy="4826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01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 sz="2800" b="1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Char char="●"/>
              <a:defRPr sz="13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87" r:id="rId3"/>
    <p:sldLayoutId id="2147483663" r:id="rId4"/>
    <p:sldLayoutId id="2147483682" r:id="rId5"/>
    <p:sldLayoutId id="2147483683" r:id="rId6"/>
    <p:sldLayoutId id="2147483688" r:id="rId7"/>
    <p:sldLayoutId id="2147483684" r:id="rId8"/>
    <p:sldLayoutId id="2147483689" r:id="rId9"/>
    <p:sldLayoutId id="2147483652" r:id="rId10"/>
    <p:sldLayoutId id="2147483685" r:id="rId11"/>
    <p:sldLayoutId id="2147483686" r:id="rId12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543" y="50801"/>
            <a:ext cx="1121908" cy="39188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7;p13">
            <a:extLst>
              <a:ext uri="{FF2B5EF4-FFF2-40B4-BE49-F238E27FC236}">
                <a16:creationId xmlns:a16="http://schemas.microsoft.com/office/drawing/2014/main" id="{EB044266-F79E-47E8-8604-DECF9DACBD07}"/>
              </a:ext>
            </a:extLst>
          </p:cNvPr>
          <p:cNvSpPr txBox="1">
            <a:spLocks/>
          </p:cNvSpPr>
          <p:nvPr/>
        </p:nvSpPr>
        <p:spPr>
          <a:xfrm>
            <a:off x="3289130" y="3173413"/>
            <a:ext cx="2987040" cy="54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4800" b="1" dirty="0"/>
              <a:t>STRING</a:t>
            </a:r>
          </a:p>
        </p:txBody>
      </p:sp>
      <p:pic>
        <p:nvPicPr>
          <p:cNvPr id="1032" name="Picture 8" descr="61 Devops Engineer Illustrations - Free in SVG, PNG, EPS - IconScout">
            <a:extLst>
              <a:ext uri="{FF2B5EF4-FFF2-40B4-BE49-F238E27FC236}">
                <a16:creationId xmlns:a16="http://schemas.microsoft.com/office/drawing/2014/main" id="{A8622FF8-9051-237C-B4C1-FCEDDF3BE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237" y="3173413"/>
            <a:ext cx="3214688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31F0AF-D4C2-44D5-9DC9-33A96F1D9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" y="1063359"/>
            <a:ext cx="3782232" cy="23638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–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x-none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2A451EF-DA4F-4892-9064-0AF0F976A2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2488494"/>
              </p:ext>
            </p:extLst>
          </p:nvPr>
        </p:nvGraphicFramePr>
        <p:xfrm>
          <a:off x="641555" y="1461816"/>
          <a:ext cx="8079654" cy="2805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3218">
                  <a:extLst>
                    <a:ext uri="{9D8B030D-6E8A-4147-A177-3AD203B41FA5}">
                      <a16:colId xmlns:a16="http://schemas.microsoft.com/office/drawing/2014/main" val="1927002330"/>
                    </a:ext>
                  </a:extLst>
                </a:gridCol>
                <a:gridCol w="2693218">
                  <a:extLst>
                    <a:ext uri="{9D8B030D-6E8A-4147-A177-3AD203B41FA5}">
                      <a16:colId xmlns:a16="http://schemas.microsoft.com/office/drawing/2014/main" val="1825743931"/>
                    </a:ext>
                  </a:extLst>
                </a:gridCol>
                <a:gridCol w="2693218">
                  <a:extLst>
                    <a:ext uri="{9D8B030D-6E8A-4147-A177-3AD203B41FA5}">
                      <a16:colId xmlns:a16="http://schemas.microsoft.com/office/drawing/2014/main" val="906055694"/>
                    </a:ext>
                  </a:extLst>
                </a:gridCol>
              </a:tblGrid>
              <a:tr h="284934">
                <a:tc>
                  <a:txBody>
                    <a:bodyPr/>
                    <a:lstStyle/>
                    <a:p>
                      <a:r>
                        <a:rPr lang="en-US" sz="1100" dirty="0" err="1"/>
                        <a:t>Phương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thứ</a:t>
                      </a:r>
                      <a:endParaRPr lang="en-US" sz="1100" dirty="0"/>
                    </a:p>
                  </a:txBody>
                  <a:tcPr marL="70258" marR="70258" marT="35129" marB="3512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Ý </a:t>
                      </a:r>
                      <a:r>
                        <a:rPr lang="en-US" sz="1100" dirty="0" err="1"/>
                        <a:t>nghĩa</a:t>
                      </a:r>
                      <a:endParaRPr lang="en-US" sz="1100" dirty="0"/>
                    </a:p>
                  </a:txBody>
                  <a:tcPr marL="70258" marR="70258" marT="35129" marB="3512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VD</a:t>
                      </a:r>
                    </a:p>
                  </a:txBody>
                  <a:tcPr marL="70258" marR="70258" marT="35129" marB="35129"/>
                </a:tc>
                <a:extLst>
                  <a:ext uri="{0D108BD9-81ED-4DB2-BD59-A6C34878D82A}">
                    <a16:rowId xmlns:a16="http://schemas.microsoft.com/office/drawing/2014/main" val="1820683940"/>
                  </a:ext>
                </a:extLst>
              </a:tr>
              <a:tr h="398128">
                <a:tc>
                  <a:txBody>
                    <a:bodyPr/>
                    <a:lstStyle/>
                    <a:p>
                      <a:r>
                        <a:rPr lang="en-US" sz="1100" dirty="0"/>
                        <a:t>next()</a:t>
                      </a:r>
                    </a:p>
                  </a:txBody>
                  <a:tcPr marL="70258" marR="70258" marT="35129" marB="3512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  <a:r>
                        <a:rPr lang="vi-VN" sz="1100" dirty="0"/>
                        <a:t>rả về kết quả nội dung trước khoảng trắng </a:t>
                      </a:r>
                      <a:endParaRPr lang="en-US" sz="1100" dirty="0"/>
                    </a:p>
                  </a:txBody>
                  <a:tcPr marL="70258" marR="70258" marT="35129" marB="35129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scanner.next</a:t>
                      </a:r>
                      <a:r>
                        <a:rPr lang="en-US" sz="1100" dirty="0"/>
                        <a:t>()</a:t>
                      </a:r>
                    </a:p>
                  </a:txBody>
                  <a:tcPr marL="70258" marR="70258" marT="35129" marB="35129"/>
                </a:tc>
                <a:extLst>
                  <a:ext uri="{0D108BD9-81ED-4DB2-BD59-A6C34878D82A}">
                    <a16:rowId xmlns:a16="http://schemas.microsoft.com/office/drawing/2014/main" val="1207793264"/>
                  </a:ext>
                </a:extLst>
              </a:tr>
              <a:tr h="398128">
                <a:tc>
                  <a:txBody>
                    <a:bodyPr/>
                    <a:lstStyle/>
                    <a:p>
                      <a:r>
                        <a:rPr lang="en-US" sz="1100" dirty="0" err="1"/>
                        <a:t>nextLine</a:t>
                      </a:r>
                      <a:r>
                        <a:rPr lang="en-US" sz="1100" dirty="0"/>
                        <a:t>()</a:t>
                      </a:r>
                    </a:p>
                  </a:txBody>
                  <a:tcPr marL="70258" marR="70258" marT="35129" marB="35129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Trả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về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kết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quả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nội</a:t>
                      </a:r>
                      <a:r>
                        <a:rPr lang="en-US" sz="1100" dirty="0"/>
                        <a:t> dung </a:t>
                      </a:r>
                      <a:r>
                        <a:rPr lang="en-US" sz="1100" dirty="0" err="1"/>
                        <a:t>của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một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chuỗi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nhập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vào</a:t>
                      </a:r>
                      <a:endParaRPr lang="en-US" sz="1100" dirty="0"/>
                    </a:p>
                  </a:txBody>
                  <a:tcPr marL="70258" marR="70258" marT="35129" marB="35129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scanner.nextLine</a:t>
                      </a:r>
                      <a:r>
                        <a:rPr lang="en-US" sz="1100" dirty="0"/>
                        <a:t>()</a:t>
                      </a:r>
                    </a:p>
                  </a:txBody>
                  <a:tcPr marL="70258" marR="70258" marT="35129" marB="35129"/>
                </a:tc>
                <a:extLst>
                  <a:ext uri="{0D108BD9-81ED-4DB2-BD59-A6C34878D82A}">
                    <a16:rowId xmlns:a16="http://schemas.microsoft.com/office/drawing/2014/main" val="3593835"/>
                  </a:ext>
                </a:extLst>
              </a:tr>
              <a:tr h="284934">
                <a:tc>
                  <a:txBody>
                    <a:bodyPr/>
                    <a:lstStyle/>
                    <a:p>
                      <a:r>
                        <a:rPr lang="en-US" sz="1100" dirty="0" err="1"/>
                        <a:t>nextByte</a:t>
                      </a:r>
                      <a:r>
                        <a:rPr lang="en-US" sz="1100" dirty="0"/>
                        <a:t>()</a:t>
                      </a:r>
                    </a:p>
                  </a:txBody>
                  <a:tcPr marL="70258" marR="70258" marT="35129" marB="35129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Trả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về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dữ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liệu</a:t>
                      </a:r>
                      <a:r>
                        <a:rPr lang="en-US" sz="1100" dirty="0"/>
                        <a:t> byte</a:t>
                      </a:r>
                    </a:p>
                  </a:txBody>
                  <a:tcPr marL="70258" marR="70258" marT="35129" marB="3512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 </a:t>
                      </a:r>
                    </a:p>
                  </a:txBody>
                  <a:tcPr marL="70258" marR="70258" marT="35129" marB="35129"/>
                </a:tc>
                <a:extLst>
                  <a:ext uri="{0D108BD9-81ED-4DB2-BD59-A6C34878D82A}">
                    <a16:rowId xmlns:a16="http://schemas.microsoft.com/office/drawing/2014/main" val="2666177963"/>
                  </a:ext>
                </a:extLst>
              </a:tr>
              <a:tr h="284934">
                <a:tc>
                  <a:txBody>
                    <a:bodyPr/>
                    <a:lstStyle/>
                    <a:p>
                      <a:r>
                        <a:rPr lang="en-US" sz="1100" dirty="0" err="1"/>
                        <a:t>nextShort</a:t>
                      </a:r>
                      <a:r>
                        <a:rPr lang="en-US" sz="1100" dirty="0"/>
                        <a:t>()</a:t>
                      </a:r>
                    </a:p>
                  </a:txBody>
                  <a:tcPr marL="70258" marR="70258" marT="35129" marB="35129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Trả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về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dữ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liệu</a:t>
                      </a:r>
                      <a:r>
                        <a:rPr lang="en-US" sz="1100" dirty="0"/>
                        <a:t> short</a:t>
                      </a:r>
                    </a:p>
                  </a:txBody>
                  <a:tcPr marL="70258" marR="70258" marT="35129" marB="35129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0258" marR="70258" marT="35129" marB="35129"/>
                </a:tc>
                <a:extLst>
                  <a:ext uri="{0D108BD9-81ED-4DB2-BD59-A6C34878D82A}">
                    <a16:rowId xmlns:a16="http://schemas.microsoft.com/office/drawing/2014/main" val="4027076007"/>
                  </a:ext>
                </a:extLst>
              </a:tr>
              <a:tr h="284934">
                <a:tc>
                  <a:txBody>
                    <a:bodyPr/>
                    <a:lstStyle/>
                    <a:p>
                      <a:r>
                        <a:rPr lang="en-US" sz="1100" dirty="0" err="1"/>
                        <a:t>nextInt</a:t>
                      </a:r>
                      <a:r>
                        <a:rPr lang="en-US" sz="1100" dirty="0"/>
                        <a:t>()</a:t>
                      </a:r>
                    </a:p>
                  </a:txBody>
                  <a:tcPr marL="70258" marR="70258" marT="35129" marB="35129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Trả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về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dữ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liệu</a:t>
                      </a:r>
                      <a:r>
                        <a:rPr lang="en-US" sz="1100" dirty="0"/>
                        <a:t> int</a:t>
                      </a:r>
                    </a:p>
                  </a:txBody>
                  <a:tcPr marL="70258" marR="70258" marT="35129" marB="3512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scanner.nextInt</a:t>
                      </a:r>
                      <a:r>
                        <a:rPr lang="en-US" sz="1100" dirty="0"/>
                        <a:t>()</a:t>
                      </a:r>
                    </a:p>
                  </a:txBody>
                  <a:tcPr marL="70258" marR="70258" marT="35129" marB="35129"/>
                </a:tc>
                <a:extLst>
                  <a:ext uri="{0D108BD9-81ED-4DB2-BD59-A6C34878D82A}">
                    <a16:rowId xmlns:a16="http://schemas.microsoft.com/office/drawing/2014/main" val="2921944619"/>
                  </a:ext>
                </a:extLst>
              </a:tr>
              <a:tr h="284934">
                <a:tc>
                  <a:txBody>
                    <a:bodyPr/>
                    <a:lstStyle/>
                    <a:p>
                      <a:r>
                        <a:rPr lang="en-US" sz="1100" dirty="0" err="1"/>
                        <a:t>nextLong</a:t>
                      </a:r>
                      <a:r>
                        <a:rPr lang="en-US" sz="1100" dirty="0"/>
                        <a:t>()</a:t>
                      </a:r>
                    </a:p>
                  </a:txBody>
                  <a:tcPr marL="70258" marR="70258" marT="35129" marB="35129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Trả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về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dữ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liệu</a:t>
                      </a:r>
                      <a:r>
                        <a:rPr lang="en-US" sz="1100" dirty="0"/>
                        <a:t> long</a:t>
                      </a:r>
                    </a:p>
                  </a:txBody>
                  <a:tcPr marL="70258" marR="70258" marT="35129" marB="3512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 </a:t>
                      </a:r>
                    </a:p>
                  </a:txBody>
                  <a:tcPr marL="70258" marR="70258" marT="35129" marB="35129"/>
                </a:tc>
                <a:extLst>
                  <a:ext uri="{0D108BD9-81ED-4DB2-BD59-A6C34878D82A}">
                    <a16:rowId xmlns:a16="http://schemas.microsoft.com/office/drawing/2014/main" val="2723879290"/>
                  </a:ext>
                </a:extLst>
              </a:tr>
              <a:tr h="284934">
                <a:tc>
                  <a:txBody>
                    <a:bodyPr/>
                    <a:lstStyle/>
                    <a:p>
                      <a:r>
                        <a:rPr lang="en-US" sz="1100" dirty="0" err="1"/>
                        <a:t>nextFloat</a:t>
                      </a:r>
                      <a:r>
                        <a:rPr lang="en-US" sz="1100" dirty="0"/>
                        <a:t>()</a:t>
                      </a:r>
                    </a:p>
                  </a:txBody>
                  <a:tcPr marL="70258" marR="70258" marT="35129" marB="35129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Trả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về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dữ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liệu</a:t>
                      </a:r>
                      <a:r>
                        <a:rPr lang="en-US" sz="1100" dirty="0"/>
                        <a:t> float</a:t>
                      </a:r>
                    </a:p>
                  </a:txBody>
                  <a:tcPr marL="70258" marR="70258" marT="35129" marB="35129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0258" marR="70258" marT="35129" marB="35129"/>
                </a:tc>
                <a:extLst>
                  <a:ext uri="{0D108BD9-81ED-4DB2-BD59-A6C34878D82A}">
                    <a16:rowId xmlns:a16="http://schemas.microsoft.com/office/drawing/2014/main" val="824341570"/>
                  </a:ext>
                </a:extLst>
              </a:tr>
              <a:tr h="284934">
                <a:tc>
                  <a:txBody>
                    <a:bodyPr/>
                    <a:lstStyle/>
                    <a:p>
                      <a:r>
                        <a:rPr lang="en-US" sz="1100" dirty="0" err="1"/>
                        <a:t>nextDouble</a:t>
                      </a:r>
                      <a:r>
                        <a:rPr lang="en-US" sz="1100" dirty="0"/>
                        <a:t>()</a:t>
                      </a:r>
                    </a:p>
                  </a:txBody>
                  <a:tcPr marL="70258" marR="70258" marT="35129" marB="35129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Trả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về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dữ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liệu</a:t>
                      </a:r>
                      <a:r>
                        <a:rPr lang="en-US" sz="1100" dirty="0"/>
                        <a:t> double</a:t>
                      </a:r>
                    </a:p>
                  </a:txBody>
                  <a:tcPr marL="70258" marR="70258" marT="35129" marB="35129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0258" marR="70258" marT="35129" marB="35129"/>
                </a:tc>
                <a:extLst>
                  <a:ext uri="{0D108BD9-81ED-4DB2-BD59-A6C34878D82A}">
                    <a16:rowId xmlns:a16="http://schemas.microsoft.com/office/drawing/2014/main" val="1338770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47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- output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41B33-A6C1-4D4C-9934-4685F28E1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1608" y="1451117"/>
            <a:ext cx="8294384" cy="2447743"/>
          </a:xfrm>
        </p:spPr>
        <p:txBody>
          <a:bodyPr/>
          <a:lstStyle/>
          <a:p>
            <a:r>
              <a:rPr lang="vi-VN" sz="1600" dirty="0">
                <a:solidFill>
                  <a:schemeClr val="accent3"/>
                </a:solidFill>
              </a:rPr>
              <a:t>print</a:t>
            </a:r>
            <a:r>
              <a:rPr lang="vi-VN" sz="1600" dirty="0"/>
              <a:t>: In kết quả ra màn hình nhưng con trỏ chuột không xuống dòng</a:t>
            </a:r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r>
              <a:rPr lang="vi-VN" sz="1600" dirty="0">
                <a:solidFill>
                  <a:schemeClr val="accent3"/>
                </a:solidFill>
              </a:rPr>
              <a:t>println</a:t>
            </a:r>
            <a:r>
              <a:rPr lang="vi-VN" sz="1600" dirty="0"/>
              <a:t>: In kết quả ra màn hình đồng thời con trỏ chuột tự động xuống dòng tiếp theo</a:t>
            </a:r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r>
              <a:rPr lang="vi-VN" sz="1600" dirty="0">
                <a:solidFill>
                  <a:schemeClr val="accent3"/>
                </a:solidFill>
              </a:rPr>
              <a:t>printf</a:t>
            </a:r>
            <a:r>
              <a:rPr lang="vi-VN" sz="1600" dirty="0"/>
              <a:t>: In kết quả ra màn hình đồng thời có thể định dạng được kết quả đó nhờ vào các đối số thích hợp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5108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- output</a:t>
            </a:r>
            <a:endParaRPr lang="x-none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3D04C6F-D3BD-46A4-8D33-64BF83CD0A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7455091"/>
              </p:ext>
            </p:extLst>
          </p:nvPr>
        </p:nvGraphicFramePr>
        <p:xfrm>
          <a:off x="759138" y="899652"/>
          <a:ext cx="7659324" cy="4137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35">
                  <a:extLst>
                    <a:ext uri="{9D8B030D-6E8A-4147-A177-3AD203B41FA5}">
                      <a16:colId xmlns:a16="http://schemas.microsoft.com/office/drawing/2014/main" val="1386161081"/>
                    </a:ext>
                  </a:extLst>
                </a:gridCol>
                <a:gridCol w="1745900">
                  <a:extLst>
                    <a:ext uri="{9D8B030D-6E8A-4147-A177-3AD203B41FA5}">
                      <a16:colId xmlns:a16="http://schemas.microsoft.com/office/drawing/2014/main" val="3265299583"/>
                    </a:ext>
                  </a:extLst>
                </a:gridCol>
                <a:gridCol w="1551911">
                  <a:extLst>
                    <a:ext uri="{9D8B030D-6E8A-4147-A177-3AD203B41FA5}">
                      <a16:colId xmlns:a16="http://schemas.microsoft.com/office/drawing/2014/main" val="992783441"/>
                    </a:ext>
                  </a:extLst>
                </a:gridCol>
                <a:gridCol w="3717578">
                  <a:extLst>
                    <a:ext uri="{9D8B030D-6E8A-4147-A177-3AD203B41FA5}">
                      <a16:colId xmlns:a16="http://schemas.microsoft.com/office/drawing/2014/main" val="3299861575"/>
                    </a:ext>
                  </a:extLst>
                </a:gridCol>
              </a:tblGrid>
              <a:tr h="263748">
                <a:tc>
                  <a:txBody>
                    <a:bodyPr/>
                    <a:lstStyle/>
                    <a:p>
                      <a:r>
                        <a:rPr lang="en-US" sz="1000" dirty="0" err="1"/>
                        <a:t>Ký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tự</a:t>
                      </a:r>
                      <a:endParaRPr lang="en-US" sz="1000" dirty="0"/>
                    </a:p>
                  </a:txBody>
                  <a:tcPr marL="66603" marR="66603" marT="33301" marB="33301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Mô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tả</a:t>
                      </a:r>
                      <a:endParaRPr lang="en-US" sz="1000" dirty="0"/>
                    </a:p>
                  </a:txBody>
                  <a:tcPr marL="66603" marR="66603" marT="33301" marB="33301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 marL="66603" marR="66603" marT="33301" marB="33301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VD</a:t>
                      </a:r>
                    </a:p>
                  </a:txBody>
                  <a:tcPr marL="66603" marR="66603" marT="33301" marB="33301"/>
                </a:tc>
                <a:extLst>
                  <a:ext uri="{0D108BD9-81ED-4DB2-BD59-A6C34878D82A}">
                    <a16:rowId xmlns:a16="http://schemas.microsoft.com/office/drawing/2014/main" val="103440293"/>
                  </a:ext>
                </a:extLst>
              </a:tr>
              <a:tr h="884184">
                <a:tc>
                  <a:txBody>
                    <a:bodyPr/>
                    <a:lstStyle/>
                    <a:p>
                      <a:r>
                        <a:rPr lang="en-US" sz="1000" dirty="0"/>
                        <a:t>%d</a:t>
                      </a:r>
                    </a:p>
                  </a:txBody>
                  <a:tcPr marL="66603" marR="66603" marT="33301" marB="33301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Dùng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cho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số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nguyên</a:t>
                      </a:r>
                      <a:endParaRPr lang="en-US" sz="1000" dirty="0"/>
                    </a:p>
                  </a:txBody>
                  <a:tcPr marL="66603" marR="66603" marT="33301" marB="33301"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byte, short, int, long</a:t>
                      </a:r>
                      <a:endParaRPr lang="en-US" sz="1000" dirty="0"/>
                    </a:p>
                  </a:txBody>
                  <a:tcPr marL="66603" marR="66603" marT="33301" marB="33301"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System.out.printf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("There are %d teachers and %d students in the class", 2, 25);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 There are 2 teachers and 25 students in the class</a:t>
                      </a:r>
                      <a:endParaRPr lang="en-US" sz="1000" dirty="0"/>
                    </a:p>
                  </a:txBody>
                  <a:tcPr marL="66603" marR="66603" marT="33301" marB="33301"/>
                </a:tc>
                <a:extLst>
                  <a:ext uri="{0D108BD9-81ED-4DB2-BD59-A6C34878D82A}">
                    <a16:rowId xmlns:a16="http://schemas.microsoft.com/office/drawing/2014/main" val="734065732"/>
                  </a:ext>
                </a:extLst>
              </a:tr>
              <a:tr h="884184">
                <a:tc>
                  <a:txBody>
                    <a:bodyPr/>
                    <a:lstStyle/>
                    <a:p>
                      <a:r>
                        <a:rPr lang="en-US" sz="1000" dirty="0"/>
                        <a:t>%f</a:t>
                      </a:r>
                    </a:p>
                  </a:txBody>
                  <a:tcPr marL="66603" marR="66603" marT="33301" marB="33301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Số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thực</a:t>
                      </a:r>
                      <a:endParaRPr lang="en-US" sz="1000" dirty="0"/>
                    </a:p>
                  </a:txBody>
                  <a:tcPr marL="66603" marR="66603" marT="33301" marB="33301"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float, double</a:t>
                      </a:r>
                      <a:endParaRPr lang="en-US" sz="1000" dirty="0"/>
                    </a:p>
                  </a:txBody>
                  <a:tcPr marL="66603" marR="66603" marT="33301" marB="33301"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System.out.printf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("Exchange rate today: EUR %f = USD %f", 1.0, 1.2059);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 Exchange rate today: EUR 1.000000 = USD 1.205900</a:t>
                      </a:r>
                      <a:endParaRPr lang="en-US" sz="1000" dirty="0"/>
                    </a:p>
                  </a:txBody>
                  <a:tcPr marL="66603" marR="66603" marT="33301" marB="33301"/>
                </a:tc>
                <a:extLst>
                  <a:ext uri="{0D108BD9-81ED-4DB2-BD59-A6C34878D82A}">
                    <a16:rowId xmlns:a16="http://schemas.microsoft.com/office/drawing/2014/main" val="996560247"/>
                  </a:ext>
                </a:extLst>
              </a:tr>
              <a:tr h="475393">
                <a:tc>
                  <a:txBody>
                    <a:bodyPr/>
                    <a:lstStyle/>
                    <a:p>
                      <a:r>
                        <a:rPr lang="en-US" sz="1000" dirty="0"/>
                        <a:t>%c</a:t>
                      </a:r>
                    </a:p>
                  </a:txBody>
                  <a:tcPr marL="66603" marR="66603" marT="33301" marB="33301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Kiểu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ký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tự</a:t>
                      </a:r>
                      <a:endParaRPr lang="en-US" sz="1000" dirty="0"/>
                    </a:p>
                  </a:txBody>
                  <a:tcPr marL="66603" marR="66603" marT="33301" marB="33301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Char</a:t>
                      </a:r>
                    </a:p>
                  </a:txBody>
                  <a:tcPr marL="66603" marR="66603" marT="33301" marB="33301"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 </a:t>
                      </a:r>
                      <a:r>
                        <a:rPr lang="en-US" sz="13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'a'; </a:t>
                      </a:r>
                      <a:r>
                        <a:rPr lang="en-US" sz="13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System.out.printf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("'%C' is the upper case of '%c'", </a:t>
                      </a:r>
                      <a:r>
                        <a:rPr lang="en-US" sz="13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3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US" sz="1000" dirty="0"/>
                    </a:p>
                  </a:txBody>
                  <a:tcPr marL="66603" marR="66603" marT="33301" marB="33301"/>
                </a:tc>
                <a:extLst>
                  <a:ext uri="{0D108BD9-81ED-4DB2-BD59-A6C34878D82A}">
                    <a16:rowId xmlns:a16="http://schemas.microsoft.com/office/drawing/2014/main" val="571705906"/>
                  </a:ext>
                </a:extLst>
              </a:tr>
              <a:tr h="270111">
                <a:tc>
                  <a:txBody>
                    <a:bodyPr/>
                    <a:lstStyle/>
                    <a:p>
                      <a:r>
                        <a:rPr lang="en-US" sz="1000" dirty="0"/>
                        <a:t>%C</a:t>
                      </a:r>
                    </a:p>
                  </a:txBody>
                  <a:tcPr marL="66603" marR="66603" marT="33301" marB="33301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Kiểu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ký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tự</a:t>
                      </a:r>
                      <a:r>
                        <a:rPr lang="en-US" sz="1000" dirty="0"/>
                        <a:t> in </a:t>
                      </a:r>
                      <a:r>
                        <a:rPr lang="en-US" sz="1000" dirty="0" err="1"/>
                        <a:t>hoa</a:t>
                      </a:r>
                      <a:endParaRPr lang="en-US" sz="1000" dirty="0"/>
                    </a:p>
                  </a:txBody>
                  <a:tcPr marL="66603" marR="66603" marT="33301" marB="33301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Char</a:t>
                      </a:r>
                    </a:p>
                  </a:txBody>
                  <a:tcPr marL="66603" marR="66603" marT="33301" marB="33301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6603" marR="66603" marT="33301" marB="33301"/>
                </a:tc>
                <a:extLst>
                  <a:ext uri="{0D108BD9-81ED-4DB2-BD59-A6C34878D82A}">
                    <a16:rowId xmlns:a16="http://schemas.microsoft.com/office/drawing/2014/main" val="775057759"/>
                  </a:ext>
                </a:extLst>
              </a:tr>
              <a:tr h="679789">
                <a:tc>
                  <a:txBody>
                    <a:bodyPr/>
                    <a:lstStyle/>
                    <a:p>
                      <a:r>
                        <a:rPr lang="en-US" sz="1000" dirty="0"/>
                        <a:t>%s</a:t>
                      </a:r>
                    </a:p>
                  </a:txBody>
                  <a:tcPr marL="66603" marR="66603" marT="33301" marB="33301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Kiểu</a:t>
                      </a:r>
                      <a:r>
                        <a:rPr lang="en-US" sz="1000" dirty="0"/>
                        <a:t> String </a:t>
                      </a:r>
                    </a:p>
                  </a:txBody>
                  <a:tcPr marL="66603" marR="66603" marT="33301" marB="33301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 marL="66603" marR="66603" marT="33301" marB="33301"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System.out.printf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("My name is %s %s", "James", "Smith");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 My name is James Smith</a:t>
                      </a:r>
                      <a:endParaRPr lang="en-US" sz="1000" dirty="0"/>
                    </a:p>
                  </a:txBody>
                  <a:tcPr marL="66603" marR="66603" marT="33301" marB="33301"/>
                </a:tc>
                <a:extLst>
                  <a:ext uri="{0D108BD9-81ED-4DB2-BD59-A6C34878D82A}">
                    <a16:rowId xmlns:a16="http://schemas.microsoft.com/office/drawing/2014/main" val="3640680606"/>
                  </a:ext>
                </a:extLst>
              </a:tr>
              <a:tr h="679789">
                <a:tc>
                  <a:txBody>
                    <a:bodyPr/>
                    <a:lstStyle/>
                    <a:p>
                      <a:r>
                        <a:rPr lang="en-US" sz="1000" dirty="0"/>
                        <a:t>%S</a:t>
                      </a:r>
                    </a:p>
                  </a:txBody>
                  <a:tcPr marL="66603" marR="66603" marT="33301" marB="333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Kiểu</a:t>
                      </a:r>
                      <a:r>
                        <a:rPr lang="en-US" sz="1000" dirty="0"/>
                        <a:t> String in </a:t>
                      </a:r>
                      <a:r>
                        <a:rPr lang="en-US" sz="1000" dirty="0" err="1"/>
                        <a:t>hoa</a:t>
                      </a:r>
                      <a:endParaRPr lang="en-US" sz="1000" dirty="0"/>
                    </a:p>
                  </a:txBody>
                  <a:tcPr marL="66603" marR="66603" marT="33301" marB="33301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 marL="66603" marR="66603" marT="33301" marB="33301"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System.out.printf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("My name is %S %S", "James", "Smith");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 My name is JAMES SMITH</a:t>
                      </a:r>
                      <a:endParaRPr lang="en-US" sz="1000" dirty="0"/>
                    </a:p>
                  </a:txBody>
                  <a:tcPr marL="66603" marR="66603" marT="33301" marB="33301"/>
                </a:tc>
                <a:extLst>
                  <a:ext uri="{0D108BD9-81ED-4DB2-BD59-A6C34878D82A}">
                    <a16:rowId xmlns:a16="http://schemas.microsoft.com/office/drawing/2014/main" val="777611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9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41B33-A6C1-4D4C-9934-4685F28E1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808" y="1089781"/>
            <a:ext cx="8294384" cy="3803688"/>
          </a:xfrm>
        </p:spPr>
        <p:txBody>
          <a:bodyPr/>
          <a:lstStyle/>
          <a:p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in ra </a:t>
            </a:r>
            <a:r>
              <a:rPr lang="en-US" sz="1600" dirty="0" err="1"/>
              <a:t>màn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err="1"/>
              <a:t>Mời</a:t>
            </a:r>
            <a:r>
              <a:rPr lang="en-US" sz="1600" dirty="0"/>
              <a:t> </a:t>
            </a:r>
            <a:r>
              <a:rPr lang="en-US" sz="1600" dirty="0" err="1"/>
              <a:t>bạn</a:t>
            </a:r>
            <a:r>
              <a:rPr lang="en-US" sz="1600" dirty="0"/>
              <a:t> </a:t>
            </a:r>
            <a:r>
              <a:rPr lang="en-US" sz="1600" dirty="0" err="1"/>
              <a:t>nhập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: </a:t>
            </a:r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err="1"/>
              <a:t>Mời</a:t>
            </a:r>
            <a:r>
              <a:rPr lang="en-US" sz="1600" dirty="0"/>
              <a:t> </a:t>
            </a:r>
            <a:r>
              <a:rPr lang="en-US" sz="1600" dirty="0" err="1"/>
              <a:t>bạn</a:t>
            </a:r>
            <a:r>
              <a:rPr lang="en-US" sz="1600" dirty="0"/>
              <a:t> </a:t>
            </a:r>
            <a:r>
              <a:rPr lang="en-US" sz="1600" dirty="0" err="1"/>
              <a:t>nhập</a:t>
            </a:r>
            <a:r>
              <a:rPr lang="en-US" sz="1600" dirty="0"/>
              <a:t> </a:t>
            </a:r>
            <a:r>
              <a:rPr lang="en-US" sz="1600" dirty="0" err="1"/>
              <a:t>địa</a:t>
            </a:r>
            <a:r>
              <a:rPr lang="en-US" sz="1600" dirty="0"/>
              <a:t> </a:t>
            </a:r>
            <a:r>
              <a:rPr lang="en-US" sz="1600" dirty="0" err="1"/>
              <a:t>chỉ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err="1"/>
              <a:t>Mời</a:t>
            </a:r>
            <a:r>
              <a:rPr lang="en-US" sz="1600" dirty="0"/>
              <a:t> </a:t>
            </a:r>
            <a:r>
              <a:rPr lang="en-US" sz="1600" dirty="0" err="1"/>
              <a:t>bạn</a:t>
            </a:r>
            <a:r>
              <a:rPr lang="en-US" sz="1600" dirty="0"/>
              <a:t> </a:t>
            </a:r>
            <a:r>
              <a:rPr lang="en-US" sz="1600" dirty="0" err="1"/>
              <a:t>nhập</a:t>
            </a:r>
            <a:r>
              <a:rPr lang="en-US" sz="1600" dirty="0"/>
              <a:t> email:</a:t>
            </a:r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err="1"/>
              <a:t>Mời</a:t>
            </a:r>
            <a:r>
              <a:rPr lang="en-US" sz="1600" dirty="0"/>
              <a:t> </a:t>
            </a:r>
            <a:r>
              <a:rPr lang="en-US" sz="1600" dirty="0" err="1"/>
              <a:t>bạn</a:t>
            </a:r>
            <a:r>
              <a:rPr lang="en-US" sz="1600" dirty="0"/>
              <a:t> </a:t>
            </a:r>
            <a:r>
              <a:rPr lang="en-US" sz="1600" dirty="0" err="1"/>
              <a:t>nhập</a:t>
            </a:r>
            <a:r>
              <a:rPr lang="en-US" sz="1600" dirty="0"/>
              <a:t> </a:t>
            </a:r>
            <a:r>
              <a:rPr lang="en-US" sz="1600" dirty="0" err="1"/>
              <a:t>tuổi</a:t>
            </a:r>
            <a:r>
              <a:rPr lang="en-US" sz="1600" dirty="0"/>
              <a:t>: 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 err="1"/>
              <a:t>Tạo</a:t>
            </a:r>
            <a:r>
              <a:rPr lang="en-US" sz="1600" dirty="0"/>
              <a:t> ra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biến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lưu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r>
              <a:rPr lang="en-US" sz="1600" dirty="0"/>
              <a:t> </a:t>
            </a:r>
            <a:r>
              <a:rPr lang="en-US" sz="1600" dirty="0" err="1"/>
              <a:t>trên</a:t>
            </a:r>
            <a:r>
              <a:rPr lang="en-US" sz="1600" dirty="0"/>
              <a:t> </a:t>
            </a: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người</a:t>
            </a:r>
            <a:r>
              <a:rPr lang="en-US" sz="1600" dirty="0"/>
              <a:t> dung </a:t>
            </a:r>
            <a:r>
              <a:rPr lang="en-US" sz="1600" dirty="0" err="1"/>
              <a:t>nhập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Hiển</a:t>
            </a:r>
            <a:r>
              <a:rPr lang="en-US" sz="1600" dirty="0"/>
              <a:t> </a:t>
            </a:r>
            <a:r>
              <a:rPr lang="en-US" sz="1600" dirty="0" err="1"/>
              <a:t>thị</a:t>
            </a:r>
            <a:r>
              <a:rPr lang="en-US" sz="1600" dirty="0"/>
              <a:t> </a:t>
            </a:r>
            <a:r>
              <a:rPr lang="en-US" sz="1600" dirty="0" err="1"/>
              <a:t>lại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r>
              <a:rPr lang="en-US" sz="1600" dirty="0"/>
              <a:t> </a:t>
            </a:r>
            <a:r>
              <a:rPr lang="en-US" sz="1600" dirty="0" err="1"/>
              <a:t>ấy</a:t>
            </a:r>
            <a:endParaRPr lang="en-US" sz="1600" dirty="0"/>
          </a:p>
        </p:txBody>
      </p:sp>
      <p:sp>
        <p:nvSpPr>
          <p:cNvPr id="4" name="Google Shape;1422;p44">
            <a:extLst>
              <a:ext uri="{FF2B5EF4-FFF2-40B4-BE49-F238E27FC236}">
                <a16:creationId xmlns:a16="http://schemas.microsoft.com/office/drawing/2014/main" id="{73D442D5-EFE4-4325-A938-3C5AC23437D0}"/>
              </a:ext>
            </a:extLst>
          </p:cNvPr>
          <p:cNvSpPr/>
          <p:nvPr/>
        </p:nvSpPr>
        <p:spPr>
          <a:xfrm>
            <a:off x="1270658" y="1741490"/>
            <a:ext cx="168017" cy="170389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22;p44">
            <a:extLst>
              <a:ext uri="{FF2B5EF4-FFF2-40B4-BE49-F238E27FC236}">
                <a16:creationId xmlns:a16="http://schemas.microsoft.com/office/drawing/2014/main" id="{73D442D5-EFE4-4325-A938-3C5AC23437D0}"/>
              </a:ext>
            </a:extLst>
          </p:cNvPr>
          <p:cNvSpPr/>
          <p:nvPr/>
        </p:nvSpPr>
        <p:spPr>
          <a:xfrm>
            <a:off x="1267270" y="2144533"/>
            <a:ext cx="168017" cy="170389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422;p44">
            <a:extLst>
              <a:ext uri="{FF2B5EF4-FFF2-40B4-BE49-F238E27FC236}">
                <a16:creationId xmlns:a16="http://schemas.microsoft.com/office/drawing/2014/main" id="{73D442D5-EFE4-4325-A938-3C5AC23437D0}"/>
              </a:ext>
            </a:extLst>
          </p:cNvPr>
          <p:cNvSpPr/>
          <p:nvPr/>
        </p:nvSpPr>
        <p:spPr>
          <a:xfrm>
            <a:off x="1267269" y="2630617"/>
            <a:ext cx="168017" cy="170389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22;p44">
            <a:extLst>
              <a:ext uri="{FF2B5EF4-FFF2-40B4-BE49-F238E27FC236}">
                <a16:creationId xmlns:a16="http://schemas.microsoft.com/office/drawing/2014/main" id="{73D442D5-EFE4-4325-A938-3C5AC23437D0}"/>
              </a:ext>
            </a:extLst>
          </p:cNvPr>
          <p:cNvSpPr/>
          <p:nvPr/>
        </p:nvSpPr>
        <p:spPr>
          <a:xfrm>
            <a:off x="1267268" y="3061233"/>
            <a:ext cx="168017" cy="170389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880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41B33-A6C1-4D4C-9934-4685F28E1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808" y="1089781"/>
            <a:ext cx="8294384" cy="3446500"/>
          </a:xfrm>
        </p:spPr>
        <p:txBody>
          <a:bodyPr/>
          <a:lstStyle/>
          <a:p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in ra </a:t>
            </a:r>
            <a:r>
              <a:rPr lang="en-US" sz="1600" dirty="0" err="1"/>
              <a:t>màn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err="1"/>
              <a:t>Mời</a:t>
            </a:r>
            <a:r>
              <a:rPr lang="en-US" sz="1600" dirty="0"/>
              <a:t> </a:t>
            </a:r>
            <a:r>
              <a:rPr lang="en-US" sz="1600" dirty="0" err="1"/>
              <a:t>bạn</a:t>
            </a:r>
            <a:r>
              <a:rPr lang="en-US" sz="1600" dirty="0"/>
              <a:t> </a:t>
            </a:r>
            <a:r>
              <a:rPr lang="en-US" sz="1600" dirty="0" err="1"/>
              <a:t>nhập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 </a:t>
            </a:r>
            <a:r>
              <a:rPr lang="en-US" sz="1600" dirty="0" err="1"/>
              <a:t>hàng</a:t>
            </a:r>
            <a:r>
              <a:rPr lang="en-US" sz="1600" dirty="0"/>
              <a:t> </a:t>
            </a:r>
            <a:r>
              <a:rPr lang="en-US" sz="1600" dirty="0" err="1"/>
              <a:t>nhập</a:t>
            </a:r>
            <a:r>
              <a:rPr lang="en-US" sz="1600" dirty="0"/>
              <a:t> </a:t>
            </a:r>
            <a:r>
              <a:rPr lang="en-US" sz="1600" dirty="0" err="1"/>
              <a:t>kho</a:t>
            </a:r>
            <a:r>
              <a:rPr lang="en-US" sz="1600" dirty="0"/>
              <a:t>: </a:t>
            </a:r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err="1"/>
              <a:t>Mời</a:t>
            </a:r>
            <a:r>
              <a:rPr lang="en-US" sz="1600" dirty="0"/>
              <a:t> </a:t>
            </a:r>
            <a:r>
              <a:rPr lang="en-US" sz="1600" dirty="0" err="1"/>
              <a:t>bạn</a:t>
            </a:r>
            <a:r>
              <a:rPr lang="en-US" sz="1600" dirty="0"/>
              <a:t> </a:t>
            </a:r>
            <a:r>
              <a:rPr lang="en-US" sz="1600" dirty="0" err="1"/>
              <a:t>nhập</a:t>
            </a:r>
            <a:r>
              <a:rPr lang="en-US" sz="1600" dirty="0"/>
              <a:t> </a:t>
            </a:r>
            <a:r>
              <a:rPr lang="en-US" sz="1600" dirty="0" err="1"/>
              <a:t>ngày</a:t>
            </a:r>
            <a:r>
              <a:rPr lang="en-US" sz="1600" dirty="0"/>
              <a:t> </a:t>
            </a:r>
            <a:r>
              <a:rPr lang="en-US" sz="1600" dirty="0" err="1"/>
              <a:t>tháng</a:t>
            </a:r>
            <a:r>
              <a:rPr lang="en-US" sz="1600" dirty="0"/>
              <a:t> </a:t>
            </a:r>
            <a:r>
              <a:rPr lang="en-US" sz="1600" dirty="0" err="1"/>
              <a:t>năm</a:t>
            </a:r>
            <a:r>
              <a:rPr lang="en-US" sz="1600" dirty="0"/>
              <a:t> </a:t>
            </a:r>
            <a:r>
              <a:rPr lang="en-US" sz="1600" dirty="0" err="1"/>
              <a:t>sinh</a:t>
            </a:r>
            <a:r>
              <a:rPr lang="en-US" sz="1600" dirty="0"/>
              <a:t> (</a:t>
            </a:r>
            <a:r>
              <a:rPr lang="en-US" sz="1600" dirty="0" err="1"/>
              <a:t>yyyy</a:t>
            </a:r>
            <a:r>
              <a:rPr lang="en-US" sz="1600" dirty="0"/>
              <a:t>/MM/dd): </a:t>
            </a:r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err="1"/>
              <a:t>Mời</a:t>
            </a:r>
            <a:r>
              <a:rPr lang="en-US" sz="1600" dirty="0"/>
              <a:t> </a:t>
            </a:r>
            <a:r>
              <a:rPr lang="en-US" sz="1600" dirty="0" err="1"/>
              <a:t>bạn</a:t>
            </a:r>
            <a:r>
              <a:rPr lang="en-US" sz="1600" dirty="0"/>
              <a:t> </a:t>
            </a:r>
            <a:r>
              <a:rPr lang="en-US" sz="1600" dirty="0" err="1"/>
              <a:t>nhập</a:t>
            </a:r>
            <a:r>
              <a:rPr lang="en-US" sz="1600" dirty="0"/>
              <a:t> </a:t>
            </a: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gian</a:t>
            </a:r>
            <a:r>
              <a:rPr lang="en-US" sz="1600" dirty="0"/>
              <a:t> </a:t>
            </a:r>
            <a:r>
              <a:rPr lang="en-US" sz="1600" dirty="0" err="1"/>
              <a:t>nhập</a:t>
            </a:r>
            <a:r>
              <a:rPr lang="en-US" sz="1600" dirty="0"/>
              <a:t> </a:t>
            </a:r>
            <a:r>
              <a:rPr lang="en-US" sz="1600" dirty="0" err="1"/>
              <a:t>hàng</a:t>
            </a:r>
            <a:r>
              <a:rPr lang="en-US" sz="1600" dirty="0"/>
              <a:t> (</a:t>
            </a:r>
            <a:r>
              <a:rPr lang="en-US" sz="1600" dirty="0" err="1"/>
              <a:t>yyyy</a:t>
            </a:r>
            <a:r>
              <a:rPr lang="en-US" sz="1600" dirty="0"/>
              <a:t>/MM/dd  </a:t>
            </a:r>
            <a:r>
              <a:rPr lang="en-US" sz="1600" dirty="0" err="1"/>
              <a:t>HH:mm:ss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err="1"/>
              <a:t>Mời</a:t>
            </a:r>
            <a:r>
              <a:rPr lang="en-US" sz="1600" dirty="0"/>
              <a:t> </a:t>
            </a:r>
            <a:r>
              <a:rPr lang="en-US" sz="1600" dirty="0" err="1"/>
              <a:t>bạn</a:t>
            </a:r>
            <a:r>
              <a:rPr lang="en-US" sz="1600" dirty="0"/>
              <a:t> </a:t>
            </a:r>
            <a:r>
              <a:rPr lang="en-US" sz="1600" dirty="0" err="1"/>
              <a:t>nhập</a:t>
            </a:r>
            <a:r>
              <a:rPr lang="en-US" sz="1600" dirty="0"/>
              <a:t> </a:t>
            </a: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gian</a:t>
            </a:r>
            <a:r>
              <a:rPr lang="en-US" sz="1600" dirty="0"/>
              <a:t> (</a:t>
            </a:r>
            <a:r>
              <a:rPr lang="en-US" sz="1600" dirty="0" err="1"/>
              <a:t>HH:mm:ss</a:t>
            </a:r>
            <a:r>
              <a:rPr lang="en-US" sz="1600" dirty="0"/>
              <a:t>) </a:t>
            </a:r>
          </a:p>
          <a:p>
            <a:r>
              <a:rPr lang="en-US" sz="1600" dirty="0" err="1"/>
              <a:t>Tạo</a:t>
            </a:r>
            <a:r>
              <a:rPr lang="en-US" sz="1600" dirty="0"/>
              <a:t> ra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biến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lưu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r>
              <a:rPr lang="en-US" sz="1600" dirty="0"/>
              <a:t> </a:t>
            </a:r>
            <a:r>
              <a:rPr lang="en-US" sz="1600" dirty="0" err="1"/>
              <a:t>trên</a:t>
            </a:r>
            <a:r>
              <a:rPr lang="en-US" sz="1600" dirty="0"/>
              <a:t> </a:t>
            </a: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người</a:t>
            </a:r>
            <a:r>
              <a:rPr lang="en-US" sz="1600" dirty="0"/>
              <a:t> dung </a:t>
            </a:r>
            <a:r>
              <a:rPr lang="en-US" sz="1600" dirty="0" err="1"/>
              <a:t>nhập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Hiển</a:t>
            </a:r>
            <a:r>
              <a:rPr lang="en-US" sz="1600" dirty="0"/>
              <a:t> </a:t>
            </a:r>
            <a:r>
              <a:rPr lang="en-US" sz="1600" dirty="0" err="1"/>
              <a:t>thị</a:t>
            </a:r>
            <a:r>
              <a:rPr lang="en-US" sz="1600" dirty="0"/>
              <a:t> </a:t>
            </a:r>
            <a:r>
              <a:rPr lang="en-US" sz="1600" dirty="0" err="1"/>
              <a:t>lại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r>
              <a:rPr lang="en-US" sz="1600" dirty="0"/>
              <a:t> </a:t>
            </a:r>
            <a:r>
              <a:rPr lang="en-US" sz="1600" dirty="0" err="1"/>
              <a:t>ấy</a:t>
            </a:r>
            <a:endParaRPr lang="en-US" sz="1600" dirty="0"/>
          </a:p>
        </p:txBody>
      </p:sp>
      <p:sp>
        <p:nvSpPr>
          <p:cNvPr id="4" name="Google Shape;1422;p44">
            <a:extLst>
              <a:ext uri="{FF2B5EF4-FFF2-40B4-BE49-F238E27FC236}">
                <a16:creationId xmlns:a16="http://schemas.microsoft.com/office/drawing/2014/main" id="{73D442D5-EFE4-4325-A938-3C5AC23437D0}"/>
              </a:ext>
            </a:extLst>
          </p:cNvPr>
          <p:cNvSpPr/>
          <p:nvPr/>
        </p:nvSpPr>
        <p:spPr>
          <a:xfrm>
            <a:off x="1284205" y="1727942"/>
            <a:ext cx="168017" cy="170389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22;p44">
            <a:extLst>
              <a:ext uri="{FF2B5EF4-FFF2-40B4-BE49-F238E27FC236}">
                <a16:creationId xmlns:a16="http://schemas.microsoft.com/office/drawing/2014/main" id="{73D442D5-EFE4-4325-A938-3C5AC23437D0}"/>
              </a:ext>
            </a:extLst>
          </p:cNvPr>
          <p:cNvSpPr/>
          <p:nvPr/>
        </p:nvSpPr>
        <p:spPr>
          <a:xfrm>
            <a:off x="1287591" y="2158080"/>
            <a:ext cx="168017" cy="170389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422;p44">
            <a:extLst>
              <a:ext uri="{FF2B5EF4-FFF2-40B4-BE49-F238E27FC236}">
                <a16:creationId xmlns:a16="http://schemas.microsoft.com/office/drawing/2014/main" id="{73D442D5-EFE4-4325-A938-3C5AC23437D0}"/>
              </a:ext>
            </a:extLst>
          </p:cNvPr>
          <p:cNvSpPr/>
          <p:nvPr/>
        </p:nvSpPr>
        <p:spPr>
          <a:xfrm>
            <a:off x="1284205" y="2606011"/>
            <a:ext cx="168017" cy="170389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22;p44">
            <a:extLst>
              <a:ext uri="{FF2B5EF4-FFF2-40B4-BE49-F238E27FC236}">
                <a16:creationId xmlns:a16="http://schemas.microsoft.com/office/drawing/2014/main" id="{73D442D5-EFE4-4325-A938-3C5AC23437D0}"/>
              </a:ext>
            </a:extLst>
          </p:cNvPr>
          <p:cNvSpPr/>
          <p:nvPr/>
        </p:nvSpPr>
        <p:spPr>
          <a:xfrm>
            <a:off x="1284205" y="3050966"/>
            <a:ext cx="168017" cy="170389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839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41B33-A6C1-4D4C-9934-4685F28E1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1608" y="1576478"/>
            <a:ext cx="8294384" cy="2447743"/>
          </a:xfrm>
        </p:spPr>
        <p:txBody>
          <a:bodyPr/>
          <a:lstStyle/>
          <a:p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chuyển</a:t>
            </a:r>
            <a:r>
              <a:rPr lang="en-US" sz="1600" dirty="0"/>
              <a:t> </a:t>
            </a:r>
            <a:r>
              <a:rPr lang="en-US" sz="1600" dirty="0" err="1"/>
              <a:t>đổi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String -&gt; </a:t>
            </a:r>
            <a:r>
              <a:rPr lang="en-US" sz="1600" dirty="0" err="1"/>
              <a:t>LocalDatetime</a:t>
            </a:r>
            <a:endParaRPr lang="en-US" sz="1600" dirty="0"/>
          </a:p>
          <a:p>
            <a:r>
              <a:rPr lang="en-US" sz="1600" dirty="0"/>
              <a:t>In ra </a:t>
            </a:r>
            <a:r>
              <a:rPr lang="en-US" sz="1600" dirty="0" err="1"/>
              <a:t>ngày</a:t>
            </a:r>
            <a:r>
              <a:rPr lang="en-US" sz="1600" dirty="0"/>
              <a:t> </a:t>
            </a:r>
            <a:r>
              <a:rPr lang="en-US" sz="1600" dirty="0" err="1"/>
              <a:t>giờ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tại</a:t>
            </a:r>
            <a:endParaRPr lang="en-US" sz="1600" dirty="0"/>
          </a:p>
          <a:p>
            <a:r>
              <a:rPr lang="en-US" sz="1600" dirty="0"/>
              <a:t>In ra </a:t>
            </a: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gian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3 </a:t>
            </a:r>
            <a:r>
              <a:rPr lang="en-US" sz="1600" dirty="0" err="1"/>
              <a:t>ngày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157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6BB901-6B91-AE59-428A-CBEBB5E0F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568" y="1024152"/>
            <a:ext cx="5191432" cy="390094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B4E70C3-1BC0-88DF-6ABD-C7B372A3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Pool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FD314F-FDE8-C6CC-F903-29289585E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629" y="1024152"/>
            <a:ext cx="3718700" cy="390094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String pool là một vùng nhớ đặc biệt nằm trong vùng nhớ Heap (Heap memory), dùng để lưu trữ các biến được khai báo theo kiểu String.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String pool giúp tối ưu hoá việc lưu trữ và sử dụng vùng nhớ khi khai báo biến String, giúp hạn chế tình trạng tràn bộ nhớ Java Heap Space.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9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–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method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x-none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D64F3BC-69CA-4E98-B0CE-9E7C33B608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5600594"/>
              </p:ext>
            </p:extLst>
          </p:nvPr>
        </p:nvGraphicFramePr>
        <p:xfrm>
          <a:off x="862445" y="983720"/>
          <a:ext cx="7419109" cy="3808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521">
                  <a:extLst>
                    <a:ext uri="{9D8B030D-6E8A-4147-A177-3AD203B41FA5}">
                      <a16:colId xmlns:a16="http://schemas.microsoft.com/office/drawing/2014/main" val="3759591821"/>
                    </a:ext>
                  </a:extLst>
                </a:gridCol>
                <a:gridCol w="3131747">
                  <a:extLst>
                    <a:ext uri="{9D8B030D-6E8A-4147-A177-3AD203B41FA5}">
                      <a16:colId xmlns:a16="http://schemas.microsoft.com/office/drawing/2014/main" val="1253592918"/>
                    </a:ext>
                  </a:extLst>
                </a:gridCol>
                <a:gridCol w="2836841">
                  <a:extLst>
                    <a:ext uri="{9D8B030D-6E8A-4147-A177-3AD203B41FA5}">
                      <a16:colId xmlns:a16="http://schemas.microsoft.com/office/drawing/2014/main" val="122116716"/>
                    </a:ext>
                  </a:extLst>
                </a:gridCol>
              </a:tblGrid>
              <a:tr h="2616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Method</a:t>
                      </a:r>
                    </a:p>
                  </a:txBody>
                  <a:tcPr marL="64514" marR="64514" marT="32257" marB="322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Description</a:t>
                      </a:r>
                    </a:p>
                  </a:txBody>
                  <a:tcPr marL="64514" marR="64514" marT="32257" marB="322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VD</a:t>
                      </a:r>
                    </a:p>
                  </a:txBody>
                  <a:tcPr marL="64514" marR="64514" marT="32257" marB="32257"/>
                </a:tc>
                <a:extLst>
                  <a:ext uri="{0D108BD9-81ED-4DB2-BD59-A6C34878D82A}">
                    <a16:rowId xmlns:a16="http://schemas.microsoft.com/office/drawing/2014/main" val="3978451969"/>
                  </a:ext>
                </a:extLst>
              </a:tr>
              <a:tr h="2616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toUpperCase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marL="64514" marR="64514" marT="32257" marB="32257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Chuyển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đổi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chuỗi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thành</a:t>
                      </a:r>
                      <a:r>
                        <a:rPr lang="en-US" sz="1000" dirty="0"/>
                        <a:t> in </a:t>
                      </a:r>
                      <a:r>
                        <a:rPr lang="en-US" sz="1000" dirty="0" err="1"/>
                        <a:t>hoa</a:t>
                      </a:r>
                      <a:endParaRPr lang="en-US" sz="1000" dirty="0"/>
                    </a:p>
                  </a:txBody>
                  <a:tcPr marL="64514" marR="64514" marT="32257" marB="3225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4514" marR="64514" marT="32257" marB="32257"/>
                </a:tc>
                <a:extLst>
                  <a:ext uri="{0D108BD9-81ED-4DB2-BD59-A6C34878D82A}">
                    <a16:rowId xmlns:a16="http://schemas.microsoft.com/office/drawing/2014/main" val="2490630331"/>
                  </a:ext>
                </a:extLst>
              </a:tr>
              <a:tr h="2616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toLowerCase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marL="64514" marR="64514" marT="32257" marB="32257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Chuyển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đổi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chuỗi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thành</a:t>
                      </a:r>
                      <a:r>
                        <a:rPr lang="en-US" sz="1000" dirty="0"/>
                        <a:t> in </a:t>
                      </a:r>
                      <a:r>
                        <a:rPr lang="en-US" sz="1000" dirty="0" err="1"/>
                        <a:t>thường</a:t>
                      </a:r>
                      <a:endParaRPr lang="en-US" sz="1000" dirty="0"/>
                    </a:p>
                  </a:txBody>
                  <a:tcPr marL="64514" marR="64514" marT="32257" marB="3225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4514" marR="64514" marT="32257" marB="32257"/>
                </a:tc>
                <a:extLst>
                  <a:ext uri="{0D108BD9-81ED-4DB2-BD59-A6C34878D82A}">
                    <a16:rowId xmlns:a16="http://schemas.microsoft.com/office/drawing/2014/main" val="2606956490"/>
                  </a:ext>
                </a:extLst>
              </a:tr>
              <a:tr h="261640">
                <a:tc>
                  <a:txBody>
                    <a:bodyPr/>
                    <a:lstStyle/>
                    <a:p>
                      <a:r>
                        <a:rPr lang="en-US" sz="1000" dirty="0"/>
                        <a:t>trim()</a:t>
                      </a:r>
                    </a:p>
                  </a:txBody>
                  <a:tcPr marL="64514" marR="64514" marT="32257" marB="32257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Xóa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khoảng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trống</a:t>
                      </a:r>
                      <a:r>
                        <a:rPr lang="en-US" sz="1000" dirty="0"/>
                        <a:t> ở </a:t>
                      </a:r>
                      <a:r>
                        <a:rPr lang="en-US" sz="1000" dirty="0" err="1"/>
                        <a:t>đầu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và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cuối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chuỗi</a:t>
                      </a:r>
                      <a:endParaRPr lang="en-US" sz="1000" dirty="0"/>
                    </a:p>
                  </a:txBody>
                  <a:tcPr marL="64514" marR="64514" marT="32257" marB="3225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4514" marR="64514" marT="32257" marB="32257"/>
                </a:tc>
                <a:extLst>
                  <a:ext uri="{0D108BD9-81ED-4DB2-BD59-A6C34878D82A}">
                    <a16:rowId xmlns:a16="http://schemas.microsoft.com/office/drawing/2014/main" val="57700307"/>
                  </a:ext>
                </a:extLst>
              </a:tr>
              <a:tr h="261640">
                <a:tc>
                  <a:txBody>
                    <a:bodyPr/>
                    <a:lstStyle/>
                    <a:p>
                      <a:r>
                        <a:rPr lang="en-US" sz="1000" dirty="0"/>
                        <a:t>length()</a:t>
                      </a:r>
                    </a:p>
                  </a:txBody>
                  <a:tcPr marL="64514" marR="64514" marT="32257" marB="32257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Trả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về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độ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dài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của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chuỗi</a:t>
                      </a:r>
                      <a:endParaRPr lang="en-US" sz="1000" dirty="0"/>
                    </a:p>
                  </a:txBody>
                  <a:tcPr marL="64514" marR="64514" marT="32257" marB="3225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4514" marR="64514" marT="32257" marB="32257"/>
                </a:tc>
                <a:extLst>
                  <a:ext uri="{0D108BD9-81ED-4DB2-BD59-A6C34878D82A}">
                    <a16:rowId xmlns:a16="http://schemas.microsoft.com/office/drawing/2014/main" val="3328436570"/>
                  </a:ext>
                </a:extLst>
              </a:tr>
              <a:tr h="261640">
                <a:tc>
                  <a:txBody>
                    <a:bodyPr/>
                    <a:lstStyle/>
                    <a:p>
                      <a:r>
                        <a:rPr lang="en-US" sz="1000" dirty="0"/>
                        <a:t>equals()</a:t>
                      </a:r>
                    </a:p>
                  </a:txBody>
                  <a:tcPr marL="64514" marR="64514" marT="32257" marB="32257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So </a:t>
                      </a:r>
                      <a:r>
                        <a:rPr lang="en-US" sz="1000" dirty="0" err="1"/>
                        <a:t>sánh</a:t>
                      </a:r>
                      <a:r>
                        <a:rPr lang="en-US" sz="1000" dirty="0"/>
                        <a:t> 2 </a:t>
                      </a:r>
                      <a:r>
                        <a:rPr lang="en-US" sz="1000" dirty="0" err="1"/>
                        <a:t>chuỗi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có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bằng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nhau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không</a:t>
                      </a:r>
                      <a:endParaRPr lang="en-US" sz="1000" dirty="0"/>
                    </a:p>
                  </a:txBody>
                  <a:tcPr marL="64514" marR="64514" marT="32257" marB="3225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14" marR="64514" marT="32257" marB="32257"/>
                </a:tc>
                <a:extLst>
                  <a:ext uri="{0D108BD9-81ED-4DB2-BD59-A6C34878D82A}">
                    <a16:rowId xmlns:a16="http://schemas.microsoft.com/office/drawing/2014/main" val="1862635524"/>
                  </a:ext>
                </a:extLst>
              </a:tr>
              <a:tr h="2616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equalsIgnoreCase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marL="64514" marR="64514" marT="32257" marB="32257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So </a:t>
                      </a:r>
                      <a:r>
                        <a:rPr lang="en-US" sz="1000" dirty="0" err="1"/>
                        <a:t>sánh</a:t>
                      </a:r>
                      <a:r>
                        <a:rPr lang="en-US" sz="1000" dirty="0"/>
                        <a:t> 2 </a:t>
                      </a:r>
                      <a:r>
                        <a:rPr lang="en-US" sz="1000" dirty="0" err="1"/>
                        <a:t>chuỗi</a:t>
                      </a:r>
                      <a:r>
                        <a:rPr lang="en-US" sz="1000" dirty="0"/>
                        <a:t> k </a:t>
                      </a:r>
                      <a:r>
                        <a:rPr lang="en-US" sz="1000" dirty="0" err="1"/>
                        <a:t>phân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biệt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chữ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hoa</a:t>
                      </a:r>
                      <a:endParaRPr lang="en-US" sz="1000" dirty="0"/>
                    </a:p>
                  </a:txBody>
                  <a:tcPr marL="64514" marR="64514" marT="32257" marB="3225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14" marR="64514" marT="32257" marB="32257"/>
                </a:tc>
                <a:extLst>
                  <a:ext uri="{0D108BD9-81ED-4DB2-BD59-A6C34878D82A}">
                    <a16:rowId xmlns:a16="http://schemas.microsoft.com/office/drawing/2014/main" val="1989833372"/>
                  </a:ext>
                </a:extLst>
              </a:tr>
              <a:tr h="451598">
                <a:tc>
                  <a:txBody>
                    <a:bodyPr/>
                    <a:lstStyle/>
                    <a:p>
                      <a:r>
                        <a:rPr lang="en-US" sz="1000" dirty="0" err="1"/>
                        <a:t>charAt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marL="64514" marR="64514" marT="32257" marB="32257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Trả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về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vị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trí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của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ký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tự</a:t>
                      </a:r>
                      <a:endParaRPr lang="en-US" sz="1000" dirty="0"/>
                    </a:p>
                  </a:txBody>
                  <a:tcPr marL="64514" marR="64514" marT="32257" marB="32257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 s = </a:t>
                      </a: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"Hello world </a:t>
                      </a:r>
                      <a:r>
                        <a:rPr lang="en-US" sz="13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ahihi</a:t>
                      </a: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  <a:b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000" dirty="0" err="1"/>
                        <a:t>System.</a:t>
                      </a:r>
                      <a:r>
                        <a:rPr lang="en-US" sz="13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sz="1000" dirty="0" err="1"/>
                        <a:t>.println</a:t>
                      </a:r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s.charAt</a:t>
                      </a:r>
                      <a:r>
                        <a:rPr lang="en-US" sz="1000" dirty="0"/>
                        <a:t>(</a:t>
                      </a: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000" dirty="0"/>
                        <a:t>))</a:t>
                      </a: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-&gt; l</a:t>
                      </a:r>
                      <a:endParaRPr lang="en-US" sz="1000" dirty="0"/>
                    </a:p>
                  </a:txBody>
                  <a:tcPr marL="64514" marR="64514" marT="32257" marB="32257"/>
                </a:tc>
                <a:extLst>
                  <a:ext uri="{0D108BD9-81ED-4DB2-BD59-A6C34878D82A}">
                    <a16:rowId xmlns:a16="http://schemas.microsoft.com/office/drawing/2014/main" val="2036932778"/>
                  </a:ext>
                </a:extLst>
              </a:tr>
              <a:tr h="838682">
                <a:tc>
                  <a:txBody>
                    <a:bodyPr/>
                    <a:lstStyle/>
                    <a:p>
                      <a:r>
                        <a:rPr lang="en-US" sz="1000" dirty="0"/>
                        <a:t>substring()</a:t>
                      </a:r>
                    </a:p>
                  </a:txBody>
                  <a:tcPr marL="64514" marR="64514" marT="32257" marB="32257"/>
                </a:tc>
                <a:tc>
                  <a:txBody>
                    <a:bodyPr/>
                    <a:lstStyle/>
                    <a:p>
                      <a:r>
                        <a:rPr lang="vi-VN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Trả về đối tượng chuỗi mới là chuỗi con của chuỗi đã cho tính từ startIndex đã nhập đến cuối cùng hoặc đến endIndex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514" marR="64514" marT="32257" marB="32257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 s = </a:t>
                      </a: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"Hello world </a:t>
                      </a:r>
                      <a:r>
                        <a:rPr lang="en-US" sz="13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ahihi</a:t>
                      </a: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  <a:b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000" dirty="0"/>
                        <a:t>String s2 = </a:t>
                      </a:r>
                      <a:r>
                        <a:rPr lang="en-US" sz="1000" dirty="0" err="1"/>
                        <a:t>s.substring</a:t>
                      </a:r>
                      <a:r>
                        <a:rPr lang="en-US" sz="1000" dirty="0"/>
                        <a:t>(</a:t>
                      </a: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2,7</a:t>
                      </a:r>
                      <a:r>
                        <a:rPr lang="en-US" sz="1000" dirty="0"/>
                        <a:t>)</a:t>
                      </a: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000" dirty="0" err="1"/>
                        <a:t>System.</a:t>
                      </a:r>
                      <a:r>
                        <a:rPr lang="en-US" sz="13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sz="1000" dirty="0" err="1"/>
                        <a:t>.println</a:t>
                      </a:r>
                      <a:r>
                        <a:rPr lang="en-US" sz="1000" dirty="0"/>
                        <a:t>(</a:t>
                      </a: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"s2= "</a:t>
                      </a:r>
                      <a:r>
                        <a:rPr lang="en-US" sz="1000" dirty="0"/>
                        <a:t>+s2)</a:t>
                      </a: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 s2= </a:t>
                      </a:r>
                      <a:r>
                        <a:rPr lang="en-US" sz="13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llo</a:t>
                      </a: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</a:t>
                      </a:r>
                      <a:endParaRPr lang="en-US" sz="1000" dirty="0"/>
                    </a:p>
                  </a:txBody>
                  <a:tcPr marL="64514" marR="64514" marT="32257" marB="32257"/>
                </a:tc>
                <a:extLst>
                  <a:ext uri="{0D108BD9-81ED-4DB2-BD59-A6C34878D82A}">
                    <a16:rowId xmlns:a16="http://schemas.microsoft.com/office/drawing/2014/main" val="1284482440"/>
                  </a:ext>
                </a:extLst>
              </a:tr>
              <a:tr h="645140">
                <a:tc>
                  <a:txBody>
                    <a:bodyPr/>
                    <a:lstStyle/>
                    <a:p>
                      <a:r>
                        <a:rPr lang="en-US" sz="1000" dirty="0"/>
                        <a:t>Contains()</a:t>
                      </a:r>
                    </a:p>
                  </a:txBody>
                  <a:tcPr marL="64514" marR="64514" marT="32257" marB="32257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Kiểm</a:t>
                      </a:r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</a:t>
                      </a:r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nó</a:t>
                      </a:r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có</a:t>
                      </a:r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chứa</a:t>
                      </a:r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chuỗi</a:t>
                      </a:r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hay </a:t>
                      </a:r>
                      <a:r>
                        <a:rPr lang="en-US" sz="1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không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514" marR="64514" marT="32257" marB="32257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 s = </a:t>
                      </a: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"Hello world </a:t>
                      </a:r>
                      <a:r>
                        <a:rPr lang="en-US" sz="13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ahihi</a:t>
                      </a: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  <a:b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000" dirty="0" err="1"/>
                        <a:t>System.</a:t>
                      </a:r>
                      <a:r>
                        <a:rPr lang="en-US" sz="13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sz="1000" dirty="0" err="1"/>
                        <a:t>.println</a:t>
                      </a:r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s.contains</a:t>
                      </a:r>
                      <a:r>
                        <a:rPr lang="en-US" sz="1000" dirty="0"/>
                        <a:t>(</a:t>
                      </a: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“Ello"</a:t>
                      </a:r>
                      <a:r>
                        <a:rPr lang="en-US" sz="1000" dirty="0"/>
                        <a:t>))</a:t>
                      </a: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 false</a:t>
                      </a:r>
                      <a:endParaRPr lang="en-US" sz="1000" dirty="0"/>
                    </a:p>
                  </a:txBody>
                  <a:tcPr marL="64514" marR="64514" marT="32257" marB="32257"/>
                </a:tc>
                <a:extLst>
                  <a:ext uri="{0D108BD9-81ED-4DB2-BD59-A6C34878D82A}">
                    <a16:rowId xmlns:a16="http://schemas.microsoft.com/office/drawing/2014/main" val="3588552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21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–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lang="x-none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690550E-BF57-4C68-91DB-6E23C54D16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0019142"/>
              </p:ext>
            </p:extLst>
          </p:nvPr>
        </p:nvGraphicFramePr>
        <p:xfrm>
          <a:off x="601134" y="1832398"/>
          <a:ext cx="8181108" cy="1767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7036">
                  <a:extLst>
                    <a:ext uri="{9D8B030D-6E8A-4147-A177-3AD203B41FA5}">
                      <a16:colId xmlns:a16="http://schemas.microsoft.com/office/drawing/2014/main" val="2595937385"/>
                    </a:ext>
                  </a:extLst>
                </a:gridCol>
                <a:gridCol w="2727036">
                  <a:extLst>
                    <a:ext uri="{9D8B030D-6E8A-4147-A177-3AD203B41FA5}">
                      <a16:colId xmlns:a16="http://schemas.microsoft.com/office/drawing/2014/main" val="436399446"/>
                    </a:ext>
                  </a:extLst>
                </a:gridCol>
                <a:gridCol w="2727036">
                  <a:extLst>
                    <a:ext uri="{9D8B030D-6E8A-4147-A177-3AD203B41FA5}">
                      <a16:colId xmlns:a16="http://schemas.microsoft.com/office/drawing/2014/main" val="1897181526"/>
                    </a:ext>
                  </a:extLst>
                </a:gridCol>
              </a:tblGrid>
              <a:tr h="28851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Special characters</a:t>
                      </a:r>
                    </a:p>
                  </a:txBody>
                  <a:tcPr marL="71140" marR="71140" marT="35570" marB="35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Meaning</a:t>
                      </a:r>
                    </a:p>
                  </a:txBody>
                  <a:tcPr marL="71140" marR="71140" marT="35570" marB="3557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1140" marR="71140" marT="35570" marB="35570"/>
                </a:tc>
                <a:extLst>
                  <a:ext uri="{0D108BD9-81ED-4DB2-BD59-A6C34878D82A}">
                    <a16:rowId xmlns:a16="http://schemas.microsoft.com/office/drawing/2014/main" val="3910214624"/>
                  </a:ext>
                </a:extLst>
              </a:tr>
              <a:tr h="28851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\\</a:t>
                      </a:r>
                    </a:p>
                  </a:txBody>
                  <a:tcPr marL="71140" marR="71140" marT="35570" marB="35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\</a:t>
                      </a:r>
                    </a:p>
                  </a:txBody>
                  <a:tcPr marL="71140" marR="71140" marT="35570" marB="3557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1140" marR="71140" marT="35570" marB="35570"/>
                </a:tc>
                <a:extLst>
                  <a:ext uri="{0D108BD9-81ED-4DB2-BD59-A6C34878D82A}">
                    <a16:rowId xmlns:a16="http://schemas.microsoft.com/office/drawing/2014/main" val="551535362"/>
                  </a:ext>
                </a:extLst>
              </a:tr>
              <a:tr h="28851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\’ \’</a:t>
                      </a:r>
                    </a:p>
                  </a:txBody>
                  <a:tcPr marL="71140" marR="71140" marT="35570" marB="35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‘ ’</a:t>
                      </a:r>
                    </a:p>
                  </a:txBody>
                  <a:tcPr marL="71140" marR="71140" marT="35570" marB="3557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1140" marR="71140" marT="35570" marB="35570"/>
                </a:tc>
                <a:extLst>
                  <a:ext uri="{0D108BD9-81ED-4DB2-BD59-A6C34878D82A}">
                    <a16:rowId xmlns:a16="http://schemas.microsoft.com/office/drawing/2014/main" val="2659385480"/>
                  </a:ext>
                </a:extLst>
              </a:tr>
              <a:tr h="3249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\” \”</a:t>
                      </a:r>
                    </a:p>
                  </a:txBody>
                  <a:tcPr marL="71140" marR="71140" marT="35570" marB="35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“ “</a:t>
                      </a:r>
                    </a:p>
                  </a:txBody>
                  <a:tcPr marL="71140" marR="71140" marT="35570" marB="3557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1140" marR="71140" marT="35570" marB="35570"/>
                </a:tc>
                <a:extLst>
                  <a:ext uri="{0D108BD9-81ED-4DB2-BD59-A6C34878D82A}">
                    <a16:rowId xmlns:a16="http://schemas.microsoft.com/office/drawing/2014/main" val="4098828343"/>
                  </a:ext>
                </a:extLst>
              </a:tr>
              <a:tr h="28851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\t</a:t>
                      </a:r>
                      <a:endParaRPr lang="en-US" sz="1100" dirty="0"/>
                    </a:p>
                  </a:txBody>
                  <a:tcPr marL="71140" marR="71140" marT="35570" marB="35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Tab</a:t>
                      </a:r>
                    </a:p>
                  </a:txBody>
                  <a:tcPr marL="71140" marR="71140" marT="35570" marB="3557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1140" marR="71140" marT="35570" marB="35570"/>
                </a:tc>
                <a:extLst>
                  <a:ext uri="{0D108BD9-81ED-4DB2-BD59-A6C34878D82A}">
                    <a16:rowId xmlns:a16="http://schemas.microsoft.com/office/drawing/2014/main" val="2035359761"/>
                  </a:ext>
                </a:extLst>
              </a:tr>
              <a:tr h="28851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\n</a:t>
                      </a:r>
                    </a:p>
                  </a:txBody>
                  <a:tcPr marL="71140" marR="71140" marT="35570" marB="35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Xuống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dòng</a:t>
                      </a:r>
                      <a:endParaRPr lang="en-US" sz="1100" dirty="0"/>
                    </a:p>
                  </a:txBody>
                  <a:tcPr marL="71140" marR="71140" marT="35570" marB="3557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1140" marR="71140" marT="35570" marB="35570"/>
                </a:tc>
                <a:extLst>
                  <a:ext uri="{0D108BD9-81ED-4DB2-BD59-A6C34878D82A}">
                    <a16:rowId xmlns:a16="http://schemas.microsoft.com/office/drawing/2014/main" val="2262801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08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</a:t>
            </a:r>
            <a:endParaRPr lang="x-none" dirty="0"/>
          </a:p>
        </p:txBody>
      </p:sp>
      <p:pic>
        <p:nvPicPr>
          <p:cNvPr id="5" name="Picture 2" descr="Các kiểu dữ liệu trong java - GP Coder (Lập trình Java)">
            <a:extLst>
              <a:ext uri="{FF2B5EF4-FFF2-40B4-BE49-F238E27FC236}">
                <a16:creationId xmlns:a16="http://schemas.microsoft.com/office/drawing/2014/main" id="{E6217B7C-ACEA-40F5-8983-5F3CFC9C3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19" y="1163466"/>
            <a:ext cx="6759853" cy="3500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96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      Wrapper</a:t>
            </a:r>
            <a:endParaRPr lang="x-none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C3BF88E8-5662-4820-9B0F-0E7B406583FF}"/>
              </a:ext>
            </a:extLst>
          </p:cNvPr>
          <p:cNvSpPr/>
          <p:nvPr/>
        </p:nvSpPr>
        <p:spPr>
          <a:xfrm>
            <a:off x="3816435" y="328795"/>
            <a:ext cx="423672" cy="1688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27EFAC41-B620-4513-BB6C-E2BC40579DA4}"/>
              </a:ext>
            </a:extLst>
          </p:cNvPr>
          <p:cNvSpPr/>
          <p:nvPr/>
        </p:nvSpPr>
        <p:spPr>
          <a:xfrm>
            <a:off x="407720" y="1205649"/>
            <a:ext cx="3984790" cy="3351665"/>
          </a:xfrm>
          <a:prstGeom prst="foldedCorner">
            <a:avLst/>
          </a:prstGeom>
          <a:solidFill>
            <a:srgbClr val="E4F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D74A5A81-C690-4B01-BB3A-0DCA40C44E1D}"/>
              </a:ext>
            </a:extLst>
          </p:cNvPr>
          <p:cNvSpPr/>
          <p:nvPr/>
        </p:nvSpPr>
        <p:spPr>
          <a:xfrm>
            <a:off x="4695521" y="1205649"/>
            <a:ext cx="4246879" cy="3351665"/>
          </a:xfrm>
          <a:prstGeom prst="foldedCorner">
            <a:avLst/>
          </a:prstGeom>
          <a:solidFill>
            <a:srgbClr val="E4F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A7960B9-A0F0-45AD-9645-2C3E459F8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920" y="1778817"/>
            <a:ext cx="2721227" cy="2778497"/>
          </a:xfrm>
        </p:spPr>
        <p:txBody>
          <a:bodyPr/>
          <a:lstStyle/>
          <a:p>
            <a:r>
              <a:rPr lang="en-US" sz="1600" dirty="0"/>
              <a:t>int a = 500; </a:t>
            </a:r>
          </a:p>
          <a:p>
            <a:r>
              <a:rPr lang="en-US" sz="1600" dirty="0"/>
              <a:t>Integer j = a;</a:t>
            </a:r>
          </a:p>
          <a:p>
            <a:r>
              <a:rPr lang="en-US" sz="1600" dirty="0"/>
              <a:t>Float f = 4.5f;</a:t>
            </a:r>
          </a:p>
          <a:p>
            <a:r>
              <a:rPr lang="en-US" sz="1600" dirty="0"/>
              <a:t>Double d = 5d;</a:t>
            </a:r>
          </a:p>
          <a:p>
            <a:r>
              <a:rPr lang="en-US" sz="1600" dirty="0"/>
              <a:t>Character </a:t>
            </a:r>
            <a:r>
              <a:rPr lang="en-US" sz="1600" dirty="0" err="1"/>
              <a:t>ch</a:t>
            </a:r>
            <a:r>
              <a:rPr lang="en-US" sz="1600" dirty="0"/>
              <a:t> = 'a’;</a:t>
            </a:r>
          </a:p>
          <a:p>
            <a:r>
              <a:rPr lang="en-US" sz="1600" dirty="0"/>
              <a:t>Boolean b = true;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E6E145A-AEC1-4462-B1CA-5A1E270EE634}"/>
              </a:ext>
            </a:extLst>
          </p:cNvPr>
          <p:cNvSpPr txBox="1">
            <a:spLocks/>
          </p:cNvSpPr>
          <p:nvPr/>
        </p:nvSpPr>
        <p:spPr>
          <a:xfrm>
            <a:off x="4751493" y="1335882"/>
            <a:ext cx="4190908" cy="304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endParaRPr lang="en-US" sz="1600" dirty="0"/>
          </a:p>
          <a:p>
            <a:r>
              <a:rPr lang="en-US" sz="1600" dirty="0"/>
              <a:t>int j1 = </a:t>
            </a:r>
            <a:r>
              <a:rPr lang="en-US" sz="1600" dirty="0" err="1"/>
              <a:t>j.intValue</a:t>
            </a:r>
            <a:r>
              <a:rPr lang="en-US" sz="1600" dirty="0"/>
              <a:t>();</a:t>
            </a:r>
          </a:p>
          <a:p>
            <a:r>
              <a:rPr lang="en-US" sz="1600" dirty="0"/>
              <a:t>float f1 = </a:t>
            </a:r>
            <a:r>
              <a:rPr lang="en-US" sz="1600" dirty="0" err="1"/>
              <a:t>f.floatValue</a:t>
            </a:r>
            <a:r>
              <a:rPr lang="en-US" sz="1600" dirty="0"/>
              <a:t>();</a:t>
            </a:r>
          </a:p>
          <a:p>
            <a:r>
              <a:rPr lang="en-US" sz="1600" dirty="0"/>
              <a:t>double d1 = </a:t>
            </a:r>
            <a:r>
              <a:rPr lang="en-US" sz="1600" dirty="0" err="1"/>
              <a:t>d.doubleValue</a:t>
            </a:r>
            <a:r>
              <a:rPr lang="en-US" sz="1600" dirty="0"/>
              <a:t>();</a:t>
            </a:r>
          </a:p>
          <a:p>
            <a:r>
              <a:rPr lang="en-US" sz="1600" dirty="0"/>
              <a:t>char ch1 = </a:t>
            </a:r>
            <a:r>
              <a:rPr lang="en-US" sz="1600" dirty="0" err="1"/>
              <a:t>ch.charValue</a:t>
            </a:r>
            <a:r>
              <a:rPr lang="en-US" sz="1600" dirty="0"/>
              <a:t>();</a:t>
            </a:r>
          </a:p>
          <a:p>
            <a:r>
              <a:rPr lang="en-US" sz="1600" dirty="0" err="1"/>
              <a:t>boolean</a:t>
            </a:r>
            <a:r>
              <a:rPr lang="en-US" sz="1600" dirty="0"/>
              <a:t> b1 = </a:t>
            </a:r>
            <a:r>
              <a:rPr lang="en-US" sz="1600" dirty="0" err="1"/>
              <a:t>b.booleanValue</a:t>
            </a:r>
            <a:r>
              <a:rPr lang="en-US" sz="1600" dirty="0"/>
              <a:t>();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80B750B-4B47-4AB8-9A26-02AACEB55C02}"/>
              </a:ext>
            </a:extLst>
          </p:cNvPr>
          <p:cNvSpPr txBox="1">
            <a:spLocks/>
          </p:cNvSpPr>
          <p:nvPr/>
        </p:nvSpPr>
        <p:spPr>
          <a:xfrm>
            <a:off x="1400162" y="1133239"/>
            <a:ext cx="2182770" cy="717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sz="1600" b="1" dirty="0">
                <a:solidFill>
                  <a:schemeClr val="accent3"/>
                </a:solidFill>
              </a:rPr>
              <a:t>AUTO BOXING 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4CE3F67-4E80-4D41-BBB3-A875F3761D06}"/>
              </a:ext>
            </a:extLst>
          </p:cNvPr>
          <p:cNvSpPr txBox="1">
            <a:spLocks/>
          </p:cNvSpPr>
          <p:nvPr/>
        </p:nvSpPr>
        <p:spPr>
          <a:xfrm>
            <a:off x="5806216" y="1095849"/>
            <a:ext cx="2182770" cy="717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sz="1600" b="1" dirty="0">
                <a:solidFill>
                  <a:schemeClr val="accent3"/>
                </a:solidFill>
              </a:rPr>
              <a:t>UNBOXING</a:t>
            </a:r>
          </a:p>
        </p:txBody>
      </p:sp>
    </p:spTree>
    <p:extLst>
      <p:ext uri="{BB962C8B-B14F-4D97-AF65-F5344CB8AC3E}">
        <p14:creationId xmlns:p14="http://schemas.microsoft.com/office/powerpoint/2010/main" val="423822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&amp; Time</a:t>
            </a:r>
            <a:endParaRPr lang="x-none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C3BF88E8-5662-4820-9B0F-0E7B406583FF}"/>
              </a:ext>
            </a:extLst>
          </p:cNvPr>
          <p:cNvSpPr/>
          <p:nvPr/>
        </p:nvSpPr>
        <p:spPr>
          <a:xfrm>
            <a:off x="3816435" y="328795"/>
            <a:ext cx="423672" cy="1688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3">
            <a:extLst>
              <a:ext uri="{FF2B5EF4-FFF2-40B4-BE49-F238E27FC236}">
                <a16:creationId xmlns:a16="http://schemas.microsoft.com/office/drawing/2014/main" id="{E7537DF2-65DB-4A2D-BD0A-1515FFC96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57" y="1036315"/>
            <a:ext cx="7895286" cy="3778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496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DateTimeFormatter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41B33-A6C1-4D4C-9934-4685F28E1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887" y="1347878"/>
            <a:ext cx="5817513" cy="2447743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JetBrains Mono"/>
              </a:rPr>
              <a:t>timeString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JetBrains Mono"/>
              </a:rPr>
              <a:t> = "1998/05/01 13:15";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JetBrains Mono"/>
              </a:rPr>
              <a:t>LocalDateTime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JetBrains Mono"/>
              </a:rPr>
              <a:t>lcdt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JetBrains Mono"/>
              </a:rPr>
              <a:t>LocalDateTime.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JetBrains Mono"/>
              </a:rPr>
              <a:t>parse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JetBrains Mono"/>
              </a:rPr>
              <a:t>timeString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JetBrains Mono"/>
              </a:rPr>
              <a:t>DateTimeFormatter.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JetBrains Mono"/>
              </a:rPr>
              <a:t>ofPattern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JetBrains Mono"/>
              </a:rPr>
              <a:t>("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JetBrains Mono"/>
              </a:rPr>
              <a:t>yyyy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JetBrains Mono"/>
              </a:rPr>
              <a:t>/MM/dd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JetBrains Mono"/>
              </a:rPr>
              <a:t>HH:mm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JetBrains Mono"/>
              </a:rPr>
              <a:t>"));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JetBrains Mono"/>
              </a:rPr>
              <a:t>lcdt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JetBrains Mono"/>
              </a:rPr>
              <a:t>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17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41B33-A6C1-4D4C-9934-4685F28E1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016" y="1016039"/>
            <a:ext cx="6652436" cy="2447743"/>
          </a:xfrm>
        </p:spPr>
        <p:txBody>
          <a:bodyPr/>
          <a:lstStyle/>
          <a:p>
            <a:r>
              <a:rPr lang="en-US" sz="1200" dirty="0" err="1">
                <a:solidFill>
                  <a:schemeClr val="accent3"/>
                </a:solidFill>
              </a:rPr>
              <a:t>Kn</a:t>
            </a:r>
            <a:r>
              <a:rPr lang="en-US" sz="1200" dirty="0"/>
              <a:t>: </a:t>
            </a:r>
            <a:r>
              <a:rPr lang="en-US" sz="1200" dirty="0" err="1"/>
              <a:t>Dùng</a:t>
            </a:r>
            <a:r>
              <a:rPr lang="en-US" sz="1200" dirty="0"/>
              <a:t>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đọc</a:t>
            </a:r>
            <a:r>
              <a:rPr lang="en-US" sz="1200" dirty="0"/>
              <a:t> </a:t>
            </a:r>
            <a:r>
              <a:rPr lang="en-US" sz="1200" dirty="0" err="1"/>
              <a:t>dữ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người</a:t>
            </a:r>
            <a:r>
              <a:rPr lang="en-US" sz="1200" dirty="0"/>
              <a:t> </a:t>
            </a:r>
            <a:r>
              <a:rPr lang="en-US" sz="1200" dirty="0" err="1"/>
              <a:t>dùng</a:t>
            </a:r>
            <a:r>
              <a:rPr lang="en-US" sz="1200" dirty="0"/>
              <a:t> </a:t>
            </a:r>
            <a:r>
              <a:rPr lang="en-US" sz="1200" dirty="0" err="1"/>
              <a:t>nhập</a:t>
            </a:r>
            <a:r>
              <a:rPr lang="en-US" sz="1200" dirty="0"/>
              <a:t> </a:t>
            </a:r>
            <a:r>
              <a:rPr lang="en-US" sz="1200" dirty="0" err="1"/>
              <a:t>vào</a:t>
            </a:r>
            <a:endParaRPr lang="en-US" sz="1200" dirty="0"/>
          </a:p>
          <a:p>
            <a:r>
              <a:rPr lang="en-US" sz="1200" dirty="0" err="1">
                <a:solidFill>
                  <a:schemeClr val="accent3"/>
                </a:solidFill>
              </a:rPr>
              <a:t>Cú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pháp</a:t>
            </a:r>
            <a:r>
              <a:rPr lang="en-US" sz="1200" dirty="0"/>
              <a:t>: Scanner </a:t>
            </a:r>
            <a:r>
              <a:rPr lang="en-US" sz="1200" dirty="0" err="1"/>
              <a:t>sc</a:t>
            </a:r>
            <a:r>
              <a:rPr lang="en-US" sz="1200" dirty="0"/>
              <a:t> = new Scanner(System.in)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>
                <a:solidFill>
                  <a:schemeClr val="tx1"/>
                </a:solidFill>
              </a:rPr>
              <a:t>Sc</a:t>
            </a:r>
            <a:r>
              <a:rPr lang="en-US" sz="1200" dirty="0"/>
              <a:t>: </a:t>
            </a:r>
            <a:r>
              <a:rPr lang="en-US" sz="1200" dirty="0" err="1"/>
              <a:t>tên</a:t>
            </a:r>
            <a:r>
              <a:rPr lang="en-US" sz="1200" dirty="0"/>
              <a:t> </a:t>
            </a:r>
            <a:r>
              <a:rPr lang="en-US" sz="1200" dirty="0" err="1"/>
              <a:t>biến</a:t>
            </a:r>
            <a:r>
              <a:rPr lang="en-US" sz="1200" dirty="0"/>
              <a:t> </a:t>
            </a:r>
            <a:r>
              <a:rPr lang="en-US" sz="1200" dirty="0" err="1"/>
              <a:t>tham</a:t>
            </a:r>
            <a:r>
              <a:rPr lang="en-US" sz="1200" dirty="0"/>
              <a:t> </a:t>
            </a:r>
            <a:r>
              <a:rPr lang="en-US" sz="1200" dirty="0" err="1"/>
              <a:t>chiếu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>
                <a:solidFill>
                  <a:schemeClr val="tx1"/>
                </a:solidFill>
              </a:rPr>
              <a:t>System.in</a:t>
            </a:r>
            <a:r>
              <a:rPr lang="en-US" sz="1200" dirty="0"/>
              <a:t>: </a:t>
            </a:r>
            <a:r>
              <a:rPr lang="en-US" sz="1200" dirty="0" err="1"/>
              <a:t>Tham</a:t>
            </a:r>
            <a:r>
              <a:rPr lang="en-US" sz="1200" dirty="0"/>
              <a:t> </a:t>
            </a:r>
            <a:r>
              <a:rPr lang="en-US" sz="1200" dirty="0" err="1"/>
              <a:t>số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dung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lấy</a:t>
            </a:r>
            <a:r>
              <a:rPr lang="en-US" sz="1200" dirty="0"/>
              <a:t> </a:t>
            </a:r>
            <a:r>
              <a:rPr lang="en-US" sz="1200" dirty="0" err="1"/>
              <a:t>giá</a:t>
            </a:r>
            <a:r>
              <a:rPr lang="en-US" sz="1200" dirty="0"/>
              <a:t> </a:t>
            </a:r>
            <a:r>
              <a:rPr lang="en-US" sz="1200" dirty="0" err="1"/>
              <a:t>trị</a:t>
            </a:r>
            <a:r>
              <a:rPr lang="en-US" sz="1200" dirty="0"/>
              <a:t> </a:t>
            </a:r>
            <a:r>
              <a:rPr lang="en-US" sz="1200" dirty="0" err="1"/>
              <a:t>từ</a:t>
            </a:r>
            <a:r>
              <a:rPr lang="en-US" sz="1200" dirty="0"/>
              <a:t> </a:t>
            </a:r>
            <a:r>
              <a:rPr lang="en-US" sz="1200" dirty="0" err="1"/>
              <a:t>bàn</a:t>
            </a:r>
            <a:r>
              <a:rPr lang="en-US" sz="1200" dirty="0"/>
              <a:t> </a:t>
            </a:r>
            <a:r>
              <a:rPr lang="en-US" sz="1200" dirty="0" err="1"/>
              <a:t>phím</a:t>
            </a:r>
            <a:endParaRPr lang="en-US" sz="1200" dirty="0"/>
          </a:p>
          <a:p>
            <a:r>
              <a:rPr lang="en-US" sz="1200" dirty="0" err="1">
                <a:solidFill>
                  <a:schemeClr val="accent3"/>
                </a:solidFill>
              </a:rPr>
              <a:t>Vd</a:t>
            </a:r>
            <a:r>
              <a:rPr lang="en-US" sz="1200" dirty="0"/>
              <a:t>: 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Scanner </a:t>
            </a:r>
            <a:r>
              <a:rPr lang="en-US" sz="1200" dirty="0" err="1">
                <a:solidFill>
                  <a:schemeClr val="tx1">
                    <a:lumMod val="75000"/>
                  </a:schemeClr>
                </a:solidFill>
              </a:rPr>
              <a:t>sc</a:t>
            </a:r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= new Scanner(System.in); </a:t>
            </a:r>
          </a:p>
          <a:p>
            <a:pPr marL="457200" lvl="1" indent="0">
              <a:buNone/>
            </a:pPr>
            <a:r>
              <a:rPr lang="en-US" sz="1200" dirty="0" err="1">
                <a:solidFill>
                  <a:schemeClr val="tx1">
                    <a:lumMod val="75000"/>
                  </a:schemeClr>
                </a:solidFill>
              </a:rPr>
              <a:t>System.out.println</a:t>
            </a:r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("</a:t>
            </a:r>
            <a:r>
              <a:rPr lang="en-US" sz="1200" dirty="0" err="1">
                <a:solidFill>
                  <a:schemeClr val="tx1">
                    <a:lumMod val="75000"/>
                  </a:schemeClr>
                </a:solidFill>
              </a:rPr>
              <a:t>Nhập</a:t>
            </a:r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</a:schemeClr>
                </a:solidFill>
              </a:rPr>
              <a:t>tên</a:t>
            </a:r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: "); </a:t>
            </a:r>
          </a:p>
          <a:p>
            <a:pPr marL="457200" lvl="1" indent="0">
              <a:buNone/>
            </a:pPr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String name = </a:t>
            </a:r>
            <a:r>
              <a:rPr lang="en-US" sz="1200" dirty="0" err="1">
                <a:solidFill>
                  <a:schemeClr val="tx1">
                    <a:lumMod val="75000"/>
                  </a:schemeClr>
                </a:solidFill>
              </a:rPr>
              <a:t>sc.nextLine</a:t>
            </a:r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(); </a:t>
            </a:r>
          </a:p>
          <a:p>
            <a:pPr marL="457200" lvl="1" indent="0">
              <a:buNone/>
            </a:pPr>
            <a:r>
              <a:rPr lang="en-US" sz="1200" dirty="0" err="1">
                <a:solidFill>
                  <a:schemeClr val="tx1">
                    <a:lumMod val="75000"/>
                  </a:schemeClr>
                </a:solidFill>
              </a:rPr>
              <a:t>System.out.println</a:t>
            </a:r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("</a:t>
            </a:r>
            <a:r>
              <a:rPr lang="en-US" sz="1200" dirty="0" err="1">
                <a:solidFill>
                  <a:schemeClr val="tx1">
                    <a:lumMod val="75000"/>
                  </a:schemeClr>
                </a:solidFill>
              </a:rPr>
              <a:t>Nhập</a:t>
            </a:r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</a:schemeClr>
                </a:solidFill>
              </a:rPr>
              <a:t>địa</a:t>
            </a:r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</a:schemeClr>
                </a:solidFill>
              </a:rPr>
              <a:t>chỉ</a:t>
            </a:r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: "); 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String address = </a:t>
            </a:r>
            <a:r>
              <a:rPr lang="en-US" sz="1200" dirty="0" err="1">
                <a:solidFill>
                  <a:schemeClr val="tx1">
                    <a:lumMod val="75000"/>
                  </a:schemeClr>
                </a:solidFill>
              </a:rPr>
              <a:t>sc.nextLine</a:t>
            </a:r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();</a:t>
            </a:r>
          </a:p>
          <a:p>
            <a:pPr marL="457200" lvl="1" indent="0">
              <a:buNone/>
            </a:pPr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1200" dirty="0" err="1">
                <a:solidFill>
                  <a:schemeClr val="tx1">
                    <a:lumMod val="75000"/>
                  </a:schemeClr>
                </a:solidFill>
              </a:rPr>
              <a:t>System.out.println</a:t>
            </a:r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("</a:t>
            </a:r>
            <a:r>
              <a:rPr lang="en-US" sz="1200" dirty="0" err="1">
                <a:solidFill>
                  <a:schemeClr val="tx1">
                    <a:lumMod val="75000"/>
                  </a:schemeClr>
                </a:solidFill>
              </a:rPr>
              <a:t>Nhập</a:t>
            </a:r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</a:schemeClr>
                </a:solidFill>
              </a:rPr>
              <a:t>tuổi</a:t>
            </a:r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: "); 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int age = </a:t>
            </a:r>
            <a:r>
              <a:rPr lang="en-US" sz="1200" dirty="0" err="1">
                <a:solidFill>
                  <a:schemeClr val="tx1">
                    <a:lumMod val="75000"/>
                  </a:schemeClr>
                </a:solidFill>
              </a:rPr>
              <a:t>sc.nextInt</a:t>
            </a:r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();</a:t>
            </a:r>
          </a:p>
        </p:txBody>
      </p:sp>
      <p:sp>
        <p:nvSpPr>
          <p:cNvPr id="4" name="Google Shape;1422;p44">
            <a:extLst>
              <a:ext uri="{FF2B5EF4-FFF2-40B4-BE49-F238E27FC236}">
                <a16:creationId xmlns:a16="http://schemas.microsoft.com/office/drawing/2014/main" id="{73D442D5-EFE4-4325-A938-3C5AC23437D0}"/>
              </a:ext>
            </a:extLst>
          </p:cNvPr>
          <p:cNvSpPr/>
          <p:nvPr/>
        </p:nvSpPr>
        <p:spPr>
          <a:xfrm>
            <a:off x="1412898" y="1924369"/>
            <a:ext cx="168017" cy="170389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22;p44">
            <a:extLst>
              <a:ext uri="{FF2B5EF4-FFF2-40B4-BE49-F238E27FC236}">
                <a16:creationId xmlns:a16="http://schemas.microsoft.com/office/drawing/2014/main" id="{73D442D5-EFE4-4325-A938-3C5AC23437D0}"/>
              </a:ext>
            </a:extLst>
          </p:cNvPr>
          <p:cNvSpPr/>
          <p:nvPr/>
        </p:nvSpPr>
        <p:spPr>
          <a:xfrm>
            <a:off x="1409510" y="2286281"/>
            <a:ext cx="168017" cy="170389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89408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master" id="{1923EB98-9606-B44D-A68A-36334CEC6D99}" vid="{F7F63856-23F9-044A-A089-532876F8037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Streamline</Template>
  <TotalTime>8971</TotalTime>
  <Words>1041</Words>
  <Application>Microsoft Office PowerPoint</Application>
  <PresentationFormat>On-screen Show (16:9)</PresentationFormat>
  <Paragraphs>162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JetBrains Mono</vt:lpstr>
      <vt:lpstr>Lato</vt:lpstr>
      <vt:lpstr>Open Sans</vt:lpstr>
      <vt:lpstr>Raleway</vt:lpstr>
      <vt:lpstr>Verdana</vt:lpstr>
      <vt:lpstr>Streamline</vt:lpstr>
      <vt:lpstr>PowerPoint Presentation</vt:lpstr>
      <vt:lpstr>String Pool</vt:lpstr>
      <vt:lpstr>String – Một số method phổ biến</vt:lpstr>
      <vt:lpstr>String – Kí tự đặc biệt</vt:lpstr>
      <vt:lpstr>Wrapper</vt:lpstr>
      <vt:lpstr>Kiểu nguyên thủy       Wrapper</vt:lpstr>
      <vt:lpstr>Date &amp; Time</vt:lpstr>
      <vt:lpstr>DateTimeFormatter</vt:lpstr>
      <vt:lpstr>Scanner</vt:lpstr>
      <vt:lpstr>Scanner – Một số phương thức</vt:lpstr>
      <vt:lpstr>Print - output</vt:lpstr>
      <vt:lpstr>Print - output</vt:lpstr>
      <vt:lpstr>Bài tập</vt:lpstr>
      <vt:lpstr>Bài tập</vt:lpstr>
      <vt:lpstr>Bài tập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chuẩn Techmaster</dc:title>
  <dc:creator>Microsoft Office User</dc:creator>
  <cp:lastModifiedBy>chu đạt</cp:lastModifiedBy>
  <cp:revision>31</cp:revision>
  <cp:lastPrinted>2019-08-12T07:52:59Z</cp:lastPrinted>
  <dcterms:created xsi:type="dcterms:W3CDTF">2022-02-05T02:03:30Z</dcterms:created>
  <dcterms:modified xsi:type="dcterms:W3CDTF">2023-03-23T14:39:43Z</dcterms:modified>
</cp:coreProperties>
</file>