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7" r:id="rId3"/>
    <p:sldId id="328" r:id="rId4"/>
    <p:sldId id="497" r:id="rId5"/>
    <p:sldId id="498" r:id="rId6"/>
    <p:sldId id="499" r:id="rId7"/>
    <p:sldId id="500" r:id="rId8"/>
    <p:sldId id="501" r:id="rId9"/>
    <p:sldId id="502" r:id="rId10"/>
    <p:sldId id="503" r:id="rId11"/>
    <p:sldId id="504" r:id="rId12"/>
    <p:sldId id="505" r:id="rId13"/>
    <p:sldId id="506" r:id="rId14"/>
    <p:sldId id="507" r:id="rId15"/>
    <p:sldId id="508" r:id="rId16"/>
    <p:sldId id="509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F6FD"/>
    <a:srgbClr val="00ABEE"/>
    <a:srgbClr val="595959"/>
    <a:srgbClr val="02225E"/>
    <a:srgbClr val="4061A6"/>
    <a:srgbClr val="FFFFFF"/>
    <a:srgbClr val="1EB1ED"/>
    <a:srgbClr val="B1BEC1"/>
    <a:srgbClr val="F2F2F2"/>
    <a:srgbClr val="CA2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446934-B6B6-4CAB-A86B-3D24E9FF1681}" v="682" dt="2023-02-18T16:54:21.2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8" autoAdjust="0"/>
    <p:restoredTop sz="93946" autoAdjust="0"/>
  </p:normalViewPr>
  <p:slideViewPr>
    <p:cSldViewPr snapToGrid="0">
      <p:cViewPr varScale="1">
        <p:scale>
          <a:sx n="141" d="100"/>
          <a:sy n="141" d="100"/>
        </p:scale>
        <p:origin x="77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20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AF7736-ECE0-46EB-8A7D-7A87CFF86A24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27ABAD8-78E1-44C1-A65B-5AA74B8B2FF0}">
      <dgm:prSet/>
      <dgm:spPr/>
      <dgm:t>
        <a:bodyPr/>
        <a:lstStyle/>
        <a:p>
          <a:r>
            <a:rPr lang="en-US"/>
            <a:t>Là mệnh đề điều kiện giống if else</a:t>
          </a:r>
        </a:p>
      </dgm:t>
    </dgm:pt>
    <dgm:pt modelId="{BBCC2B42-553B-4375-9958-1C19727B2F01}" type="parTrans" cxnId="{894624A3-39B2-4FFA-83F5-9C172E54AA7F}">
      <dgm:prSet/>
      <dgm:spPr/>
      <dgm:t>
        <a:bodyPr/>
        <a:lstStyle/>
        <a:p>
          <a:endParaRPr lang="en-US"/>
        </a:p>
      </dgm:t>
    </dgm:pt>
    <dgm:pt modelId="{B70FD99F-9B73-4357-82E1-CCA1BAA48DEE}" type="sibTrans" cxnId="{894624A3-39B2-4FFA-83F5-9C172E54AA7F}">
      <dgm:prSet/>
      <dgm:spPr/>
      <dgm:t>
        <a:bodyPr/>
        <a:lstStyle/>
        <a:p>
          <a:endParaRPr lang="en-US"/>
        </a:p>
      </dgm:t>
    </dgm:pt>
    <dgm:pt modelId="{AEB2236D-EB54-4EC3-BE3B-B558F7F3A19E}">
      <dgm:prSet/>
      <dgm:spPr/>
      <dgm:t>
        <a:bodyPr/>
        <a:lstStyle/>
        <a:p>
          <a:r>
            <a:rPr lang="en-US"/>
            <a:t>Switch sẽ kiểm trả điều kiện của biến truyền vào và so sánh vs từng case</a:t>
          </a:r>
        </a:p>
      </dgm:t>
    </dgm:pt>
    <dgm:pt modelId="{25691B3D-4D36-470C-8898-7743B449E69F}" type="parTrans" cxnId="{6C6A9CB4-A8B6-4645-8849-6FA7F278091D}">
      <dgm:prSet/>
      <dgm:spPr/>
      <dgm:t>
        <a:bodyPr/>
        <a:lstStyle/>
        <a:p>
          <a:endParaRPr lang="en-US"/>
        </a:p>
      </dgm:t>
    </dgm:pt>
    <dgm:pt modelId="{BE627F7F-2FB6-45CF-9E64-9335F1F42C44}" type="sibTrans" cxnId="{6C6A9CB4-A8B6-4645-8849-6FA7F278091D}">
      <dgm:prSet/>
      <dgm:spPr/>
      <dgm:t>
        <a:bodyPr/>
        <a:lstStyle/>
        <a:p>
          <a:endParaRPr lang="en-US"/>
        </a:p>
      </dgm:t>
    </dgm:pt>
    <dgm:pt modelId="{A6ADE763-3493-4D23-B179-1A743CE51A3B}">
      <dgm:prSet/>
      <dgm:spPr/>
      <dgm:t>
        <a:bodyPr/>
        <a:lstStyle/>
        <a:p>
          <a:r>
            <a:rPr lang="en-US"/>
            <a:t>Nếu tất cả các case đều không thỏa mãn -&gt; thực hiện câu lệnh trong default</a:t>
          </a:r>
        </a:p>
      </dgm:t>
    </dgm:pt>
    <dgm:pt modelId="{A8DFBFB3-8F07-4B23-A239-DFF6E138E5E6}" type="parTrans" cxnId="{BE40F0DB-5BAB-4308-805C-838210EC695F}">
      <dgm:prSet/>
      <dgm:spPr/>
      <dgm:t>
        <a:bodyPr/>
        <a:lstStyle/>
        <a:p>
          <a:endParaRPr lang="en-US"/>
        </a:p>
      </dgm:t>
    </dgm:pt>
    <dgm:pt modelId="{4A76259E-0FFF-499B-A756-FFAA3A9DFF67}" type="sibTrans" cxnId="{BE40F0DB-5BAB-4308-805C-838210EC695F}">
      <dgm:prSet/>
      <dgm:spPr/>
      <dgm:t>
        <a:bodyPr/>
        <a:lstStyle/>
        <a:p>
          <a:endParaRPr lang="en-US"/>
        </a:p>
      </dgm:t>
    </dgm:pt>
    <dgm:pt modelId="{95328F83-5EC1-402B-9645-BB9A69AD8C66}" type="pres">
      <dgm:prSet presAssocID="{45AF7736-ECE0-46EB-8A7D-7A87CFF86A24}" presName="linear" presStyleCnt="0">
        <dgm:presLayoutVars>
          <dgm:animLvl val="lvl"/>
          <dgm:resizeHandles val="exact"/>
        </dgm:presLayoutVars>
      </dgm:prSet>
      <dgm:spPr/>
    </dgm:pt>
    <dgm:pt modelId="{069C73E9-AD52-4A2F-8BD2-AB6702FD893D}" type="pres">
      <dgm:prSet presAssocID="{827ABAD8-78E1-44C1-A65B-5AA74B8B2FF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D55912B-C522-450A-A667-572EC431575E}" type="pres">
      <dgm:prSet presAssocID="{B70FD99F-9B73-4357-82E1-CCA1BAA48DEE}" presName="spacer" presStyleCnt="0"/>
      <dgm:spPr/>
    </dgm:pt>
    <dgm:pt modelId="{0ED8AD3E-2120-47DB-8463-1EE96CCB8B61}" type="pres">
      <dgm:prSet presAssocID="{AEB2236D-EB54-4EC3-BE3B-B558F7F3A19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5F0E0B-BB80-43F7-90D8-D8D61A37F792}" type="pres">
      <dgm:prSet presAssocID="{BE627F7F-2FB6-45CF-9E64-9335F1F42C44}" presName="spacer" presStyleCnt="0"/>
      <dgm:spPr/>
    </dgm:pt>
    <dgm:pt modelId="{CD8B3D86-51B1-4E6F-87C5-63894FDB5BB0}" type="pres">
      <dgm:prSet presAssocID="{A6ADE763-3493-4D23-B179-1A743CE51A3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99D9610-FC56-47C7-8C77-2F81F5C00441}" type="presOf" srcId="{827ABAD8-78E1-44C1-A65B-5AA74B8B2FF0}" destId="{069C73E9-AD52-4A2F-8BD2-AB6702FD893D}" srcOrd="0" destOrd="0" presId="urn:microsoft.com/office/officeart/2005/8/layout/vList2"/>
    <dgm:cxn modelId="{9FE00D1A-7621-485E-9EB2-8D1C5D9BE8B8}" type="presOf" srcId="{A6ADE763-3493-4D23-B179-1A743CE51A3B}" destId="{CD8B3D86-51B1-4E6F-87C5-63894FDB5BB0}" srcOrd="0" destOrd="0" presId="urn:microsoft.com/office/officeart/2005/8/layout/vList2"/>
    <dgm:cxn modelId="{3971F58E-F65E-4C8C-878A-63ECFECE3961}" type="presOf" srcId="{AEB2236D-EB54-4EC3-BE3B-B558F7F3A19E}" destId="{0ED8AD3E-2120-47DB-8463-1EE96CCB8B61}" srcOrd="0" destOrd="0" presId="urn:microsoft.com/office/officeart/2005/8/layout/vList2"/>
    <dgm:cxn modelId="{894624A3-39B2-4FFA-83F5-9C172E54AA7F}" srcId="{45AF7736-ECE0-46EB-8A7D-7A87CFF86A24}" destId="{827ABAD8-78E1-44C1-A65B-5AA74B8B2FF0}" srcOrd="0" destOrd="0" parTransId="{BBCC2B42-553B-4375-9958-1C19727B2F01}" sibTransId="{B70FD99F-9B73-4357-82E1-CCA1BAA48DEE}"/>
    <dgm:cxn modelId="{6C6A9CB4-A8B6-4645-8849-6FA7F278091D}" srcId="{45AF7736-ECE0-46EB-8A7D-7A87CFF86A24}" destId="{AEB2236D-EB54-4EC3-BE3B-B558F7F3A19E}" srcOrd="1" destOrd="0" parTransId="{25691B3D-4D36-470C-8898-7743B449E69F}" sibTransId="{BE627F7F-2FB6-45CF-9E64-9335F1F42C44}"/>
    <dgm:cxn modelId="{D758A5C0-7C04-4518-B12B-20ABE18A51CD}" type="presOf" srcId="{45AF7736-ECE0-46EB-8A7D-7A87CFF86A24}" destId="{95328F83-5EC1-402B-9645-BB9A69AD8C66}" srcOrd="0" destOrd="0" presId="urn:microsoft.com/office/officeart/2005/8/layout/vList2"/>
    <dgm:cxn modelId="{BE40F0DB-5BAB-4308-805C-838210EC695F}" srcId="{45AF7736-ECE0-46EB-8A7D-7A87CFF86A24}" destId="{A6ADE763-3493-4D23-B179-1A743CE51A3B}" srcOrd="2" destOrd="0" parTransId="{A8DFBFB3-8F07-4B23-A239-DFF6E138E5E6}" sibTransId="{4A76259E-0FFF-499B-A756-FFAA3A9DFF67}"/>
    <dgm:cxn modelId="{189CCC7E-BAA6-422E-8D9C-472EA3D8A8E3}" type="presParOf" srcId="{95328F83-5EC1-402B-9645-BB9A69AD8C66}" destId="{069C73E9-AD52-4A2F-8BD2-AB6702FD893D}" srcOrd="0" destOrd="0" presId="urn:microsoft.com/office/officeart/2005/8/layout/vList2"/>
    <dgm:cxn modelId="{60CA9880-9FC0-4435-9126-D6111A90A29C}" type="presParOf" srcId="{95328F83-5EC1-402B-9645-BB9A69AD8C66}" destId="{7D55912B-C522-450A-A667-572EC431575E}" srcOrd="1" destOrd="0" presId="urn:microsoft.com/office/officeart/2005/8/layout/vList2"/>
    <dgm:cxn modelId="{B32D22B4-169A-4BF0-A69B-31CC14342F68}" type="presParOf" srcId="{95328F83-5EC1-402B-9645-BB9A69AD8C66}" destId="{0ED8AD3E-2120-47DB-8463-1EE96CCB8B61}" srcOrd="2" destOrd="0" presId="urn:microsoft.com/office/officeart/2005/8/layout/vList2"/>
    <dgm:cxn modelId="{AD9DC663-BFDD-431A-A3D6-7EF0DE56C8F2}" type="presParOf" srcId="{95328F83-5EC1-402B-9645-BB9A69AD8C66}" destId="{985F0E0B-BB80-43F7-90D8-D8D61A37F792}" srcOrd="3" destOrd="0" presId="urn:microsoft.com/office/officeart/2005/8/layout/vList2"/>
    <dgm:cxn modelId="{22ADA864-B7A2-4EE6-A04A-7AADCC96F4B3}" type="presParOf" srcId="{95328F83-5EC1-402B-9645-BB9A69AD8C66}" destId="{CD8B3D86-51B1-4E6F-87C5-63894FDB5BB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C73E9-AD52-4A2F-8BD2-AB6702FD893D}">
      <dsp:nvSpPr>
        <dsp:cNvPr id="0" name=""/>
        <dsp:cNvSpPr/>
      </dsp:nvSpPr>
      <dsp:spPr>
        <a:xfrm>
          <a:off x="0" y="30206"/>
          <a:ext cx="6806744" cy="8745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Là mệnh đề điều kiện giống if else</a:t>
          </a:r>
        </a:p>
      </dsp:txBody>
      <dsp:txXfrm>
        <a:off x="42693" y="72899"/>
        <a:ext cx="6721358" cy="789189"/>
      </dsp:txXfrm>
    </dsp:sp>
    <dsp:sp modelId="{0ED8AD3E-2120-47DB-8463-1EE96CCB8B61}">
      <dsp:nvSpPr>
        <dsp:cNvPr id="0" name=""/>
        <dsp:cNvSpPr/>
      </dsp:nvSpPr>
      <dsp:spPr>
        <a:xfrm>
          <a:off x="0" y="971021"/>
          <a:ext cx="6806744" cy="8745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Switch sẽ kiểm trả điều kiện của biến truyền vào và so sánh vs từng case</a:t>
          </a:r>
        </a:p>
      </dsp:txBody>
      <dsp:txXfrm>
        <a:off x="42693" y="1013714"/>
        <a:ext cx="6721358" cy="789189"/>
      </dsp:txXfrm>
    </dsp:sp>
    <dsp:sp modelId="{CD8B3D86-51B1-4E6F-87C5-63894FDB5BB0}">
      <dsp:nvSpPr>
        <dsp:cNvPr id="0" name=""/>
        <dsp:cNvSpPr/>
      </dsp:nvSpPr>
      <dsp:spPr>
        <a:xfrm>
          <a:off x="0" y="1911837"/>
          <a:ext cx="6806744" cy="8745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Nếu tất cả các case đều không thỏa mãn -&gt; thực hiện câu lệnh trong default</a:t>
          </a:r>
        </a:p>
      </dsp:txBody>
      <dsp:txXfrm>
        <a:off x="42693" y="1954530"/>
        <a:ext cx="6721358" cy="789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267051-FE9B-6B0B-FA06-04FB329C10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DCD8F-764C-5D29-E0B8-7751480C16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92CD-19B9-442F-A99B-2351373D9528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D35A3-5878-A2DD-1C33-0B466DC361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F2AE2-0310-A918-E032-4F4803AF08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700EB-30FD-49C0-8B8F-6E519932B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8007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5318748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102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341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91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1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  <a:defRPr sz="4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None/>
              <a:defRPr sz="1600">
                <a:latin typeface="Verdana"/>
                <a:ea typeface="Verdana"/>
                <a:cs typeface="Verdana"/>
                <a:sym typeface="Verda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Google Shape;88;p13">
            <a:extLst>
              <a:ext uri="{FF2B5EF4-FFF2-40B4-BE49-F238E27FC236}">
                <a16:creationId xmlns:a16="http://schemas.microsoft.com/office/drawing/2014/main" id="{3811FFA8-94A8-3545-8FA8-AEFC1DD0A6FA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87722" y="41560"/>
            <a:ext cx="1097280" cy="40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3961" y="145044"/>
            <a:ext cx="4962986" cy="4679204"/>
          </a:xfrm>
        </p:spPr>
        <p:txBody>
          <a:bodyPr/>
          <a:lstStyle>
            <a:lvl1pPr marL="14605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961" y="4824248"/>
            <a:ext cx="4962986" cy="258554"/>
          </a:xfrm>
        </p:spPr>
        <p:txBody>
          <a:bodyPr anchor="ctr"/>
          <a:lstStyle>
            <a:lvl1pPr marL="72000" indent="0">
              <a:lnSpc>
                <a:spcPct val="100000"/>
              </a:lnSpc>
              <a:buNone/>
              <a:defRPr sz="900" i="1"/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41169" y="145043"/>
            <a:ext cx="3795625" cy="4937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1000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7503" y="94594"/>
            <a:ext cx="4962986" cy="4679204"/>
          </a:xfrm>
        </p:spPr>
        <p:txBody>
          <a:bodyPr/>
          <a:lstStyle>
            <a:lvl1pPr marL="14605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7503" y="4799024"/>
            <a:ext cx="4962986" cy="258554"/>
          </a:xfrm>
        </p:spPr>
        <p:txBody>
          <a:bodyPr anchor="ctr"/>
          <a:lstStyle>
            <a:lvl1pPr marL="72000" indent="0">
              <a:lnSpc>
                <a:spcPct val="100000"/>
              </a:lnSpc>
              <a:buNone/>
              <a:defRPr sz="900" i="1"/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610" y="94594"/>
            <a:ext cx="3858687" cy="49629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4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Orange Section">
    <p:bg>
      <p:bgPr>
        <a:solidFill>
          <a:schemeClr val="accent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AFBC8E-7897-F947-8EC6-CE3821674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164" y="4590918"/>
            <a:ext cx="515380" cy="5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6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1_Section header">
    <p:bg>
      <p:bgPr>
        <a:solidFill>
          <a:schemeClr val="bg2">
            <a:lumMod val="90000"/>
            <a:lumOff val="10000"/>
          </a:schemeClr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8FDD8-271D-3F4F-A6BA-7E299901C4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164" y="4590918"/>
            <a:ext cx="515380" cy="5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1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35200" y="106650"/>
            <a:ext cx="87072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30629" y="667657"/>
            <a:ext cx="8824685" cy="42574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○"/>
              <a:defRPr sz="14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Font cân nhỏ hơn vài cỡ</a:t>
            </a:r>
          </a:p>
          <a:p>
            <a:pPr lvl="0"/>
            <a:r>
              <a:rPr lang="en-US"/>
              <a:t>Các đầu mục chính</a:t>
            </a:r>
          </a:p>
        </p:txBody>
      </p:sp>
    </p:spTree>
    <p:extLst>
      <p:ext uri="{BB962C8B-B14F-4D97-AF65-F5344CB8AC3E}">
        <p14:creationId xmlns:p14="http://schemas.microsoft.com/office/powerpoint/2010/main" val="287597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Compar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133004" y="66502"/>
            <a:ext cx="4156364" cy="646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-101600" y="627063"/>
            <a:ext cx="4390968" cy="4385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Google Shape;29;p4">
            <a:extLst>
              <a:ext uri="{FF2B5EF4-FFF2-40B4-BE49-F238E27FC236}">
                <a16:creationId xmlns:a16="http://schemas.microsoft.com/office/drawing/2014/main" id="{D34BD757-B64C-5341-9F8C-4C7B02691D88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4296229" y="627063"/>
            <a:ext cx="4689829" cy="4385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Google Shape;24;p4">
            <a:extLst>
              <a:ext uri="{FF2B5EF4-FFF2-40B4-BE49-F238E27FC236}">
                <a16:creationId xmlns:a16="http://schemas.microsoft.com/office/drawing/2014/main" id="{49AEFE09-D6C4-294D-92E1-61561C66FD7B}"/>
              </a:ext>
            </a:extLst>
          </p:cNvPr>
          <p:cNvSpPr/>
          <p:nvPr userDrawn="1"/>
        </p:nvSpPr>
        <p:spPr>
          <a:xfrm>
            <a:off x="4538749" y="66502"/>
            <a:ext cx="4447309" cy="6465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vi-VN" sz="3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1435D-00D5-2E46-A966-68424C76CC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0235" y="114030"/>
            <a:ext cx="3981439" cy="551538"/>
          </a:xfrm>
        </p:spPr>
        <p:txBody>
          <a:bodyPr vert="horz" anchor="ctr"/>
          <a:lstStyle>
            <a:lvl1pPr marL="72000" indent="0" algn="l">
              <a:lnSpc>
                <a:spcPct val="100000"/>
              </a:lnSpc>
              <a:buNone/>
              <a:defRPr sz="2600" b="1">
                <a:solidFill>
                  <a:schemeClr val="bg2"/>
                </a:solidFill>
              </a:defRPr>
            </a:lvl1pPr>
            <a:lvl2pPr marL="615950" indent="0">
              <a:buNone/>
              <a:defRPr/>
            </a:lvl2pPr>
          </a:lstStyle>
          <a:p>
            <a:pPr lvl="0"/>
            <a:r>
              <a:rPr lang="en-US"/>
              <a:t>Item A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C80F61F-A519-434C-87D7-9ED7C5A064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51414" y="115327"/>
            <a:ext cx="4249825" cy="551538"/>
          </a:xfrm>
        </p:spPr>
        <p:txBody>
          <a:bodyPr vert="horz" anchor="ctr"/>
          <a:lstStyle>
            <a:lvl1pPr marL="72000" indent="0" algn="l">
              <a:lnSpc>
                <a:spcPct val="100000"/>
              </a:lnSpc>
              <a:buNone/>
              <a:defRPr sz="2600" b="1">
                <a:solidFill>
                  <a:schemeClr val="bg2"/>
                </a:solidFill>
              </a:defRPr>
            </a:lvl1pPr>
            <a:lvl2pPr marL="615950" indent="0">
              <a:buNone/>
              <a:defRPr/>
            </a:lvl2pPr>
          </a:lstStyle>
          <a:p>
            <a:pPr lvl="0"/>
            <a:r>
              <a:rPr lang="en-US"/>
              <a:t>Item B</a:t>
            </a:r>
          </a:p>
        </p:txBody>
      </p:sp>
    </p:spTree>
    <p:extLst>
      <p:ext uri="{BB962C8B-B14F-4D97-AF65-F5344CB8AC3E}">
        <p14:creationId xmlns:p14="http://schemas.microsoft.com/office/powerpoint/2010/main" val="1609961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7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A6B3A-911E-F24D-BB0D-EA968747D6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9173" y="191530"/>
            <a:ext cx="8748584" cy="4775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256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07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192DB-C740-4947-A40F-B2CB5B7A4A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2088" y="203200"/>
            <a:ext cx="8729662" cy="4826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01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 sz="2800" b="1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Verdana"/>
              <a:buChar char="●"/>
              <a:defRPr sz="13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87" r:id="rId3"/>
    <p:sldLayoutId id="2147483663" r:id="rId4"/>
    <p:sldLayoutId id="2147483682" r:id="rId5"/>
    <p:sldLayoutId id="2147483683" r:id="rId6"/>
    <p:sldLayoutId id="2147483688" r:id="rId7"/>
    <p:sldLayoutId id="2147483684" r:id="rId8"/>
    <p:sldLayoutId id="2147483689" r:id="rId9"/>
    <p:sldLayoutId id="2147483652" r:id="rId10"/>
    <p:sldLayoutId id="2147483685" r:id="rId11"/>
    <p:sldLayoutId id="2147483686" r:id="rId12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543" y="50801"/>
            <a:ext cx="1121908" cy="39188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7;p13">
            <a:extLst>
              <a:ext uri="{FF2B5EF4-FFF2-40B4-BE49-F238E27FC236}">
                <a16:creationId xmlns:a16="http://schemas.microsoft.com/office/drawing/2014/main" id="{EB044266-F79E-47E8-8604-DECF9DACBD07}"/>
              </a:ext>
            </a:extLst>
          </p:cNvPr>
          <p:cNvSpPr txBox="1">
            <a:spLocks/>
          </p:cNvSpPr>
          <p:nvPr/>
        </p:nvSpPr>
        <p:spPr>
          <a:xfrm>
            <a:off x="4572000" y="3173413"/>
            <a:ext cx="1896533" cy="54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  <a:defRPr sz="16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24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Condition</a:t>
            </a:r>
          </a:p>
        </p:txBody>
      </p:sp>
      <p:pic>
        <p:nvPicPr>
          <p:cNvPr id="1032" name="Picture 8" descr="61 Devops Engineer Illustrations - Free in SVG, PNG, EPS - IconScout">
            <a:extLst>
              <a:ext uri="{FF2B5EF4-FFF2-40B4-BE49-F238E27FC236}">
                <a16:creationId xmlns:a16="http://schemas.microsoft.com/office/drawing/2014/main" id="{A8622FF8-9051-237C-B4C1-FCEDDF3BE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237" y="3173413"/>
            <a:ext cx="3214688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3B5A32-6351-45BA-8A81-C4BBDC8F93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14" y="1192053"/>
            <a:ext cx="3782232" cy="23638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- Switch Case </a:t>
            </a:r>
            <a:endParaRPr lang="x-none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F8C5313-6545-483E-AEA9-A09A28B15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493" y="1544213"/>
            <a:ext cx="7886026" cy="2772834"/>
          </a:xfrm>
        </p:spPr>
        <p:txBody>
          <a:bodyPr/>
          <a:lstStyle/>
          <a:p>
            <a:r>
              <a:rPr lang="en-US" sz="1600" dirty="0" err="1">
                <a:solidFill>
                  <a:srgbClr val="C00000"/>
                </a:solidFill>
              </a:rPr>
              <a:t>Đề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bài</a:t>
            </a:r>
            <a:r>
              <a:rPr lang="en-US" sz="1600" dirty="0"/>
              <a:t>: </a:t>
            </a:r>
            <a:r>
              <a:rPr lang="en-US" sz="1600" dirty="0" err="1"/>
              <a:t>Hãy</a:t>
            </a:r>
            <a:r>
              <a:rPr lang="en-US" sz="1600" dirty="0"/>
              <a:t> </a:t>
            </a:r>
            <a:r>
              <a:rPr lang="en-US" sz="1600" dirty="0" err="1"/>
              <a:t>nhập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bàn</a:t>
            </a:r>
            <a:r>
              <a:rPr lang="en-US" sz="1600" dirty="0"/>
              <a:t> </a:t>
            </a:r>
            <a:r>
              <a:rPr lang="en-US" sz="1600" dirty="0" err="1"/>
              <a:t>phím</a:t>
            </a:r>
            <a:r>
              <a:rPr lang="en-US" sz="1600" dirty="0"/>
              <a:t> </a:t>
            </a:r>
            <a:r>
              <a:rPr lang="en-US" sz="1600" dirty="0" err="1"/>
              <a:t>tên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hang ô </a:t>
            </a:r>
            <a:r>
              <a:rPr lang="en-US" sz="1600" dirty="0" err="1"/>
              <a:t>tô</a:t>
            </a:r>
            <a:r>
              <a:rPr lang="en-US" sz="1600" dirty="0"/>
              <a:t> </a:t>
            </a:r>
            <a:r>
              <a:rPr lang="en-US" sz="1600" dirty="0" err="1"/>
              <a:t>bất</a:t>
            </a:r>
            <a:r>
              <a:rPr lang="en-US" sz="1600" dirty="0"/>
              <a:t> </a:t>
            </a:r>
            <a:r>
              <a:rPr lang="en-US" sz="1600" dirty="0" err="1"/>
              <a:t>kỳ</a:t>
            </a:r>
            <a:r>
              <a:rPr lang="en-US" sz="1600" dirty="0"/>
              <a:t>. In ra </a:t>
            </a:r>
            <a:r>
              <a:rPr lang="en-US" sz="1600" dirty="0" err="1"/>
              <a:t>thông</a:t>
            </a:r>
            <a:r>
              <a:rPr lang="en-US" sz="1600" dirty="0"/>
              <a:t> tin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hãng</a:t>
            </a:r>
            <a:r>
              <a:rPr lang="en-US" sz="1600" dirty="0"/>
              <a:t> </a:t>
            </a:r>
            <a:r>
              <a:rPr lang="en-US" sz="1600" dirty="0" err="1"/>
              <a:t>xe</a:t>
            </a:r>
            <a:r>
              <a:rPr lang="en-US" sz="1600" dirty="0"/>
              <a:t> </a:t>
            </a:r>
            <a:r>
              <a:rPr lang="en-US" sz="1600" dirty="0" err="1"/>
              <a:t>đó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1227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x-none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F8C5313-6545-483E-AEA9-A09A28B15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493" y="1544213"/>
            <a:ext cx="7886026" cy="2772834"/>
          </a:xfrm>
        </p:spPr>
        <p:txBody>
          <a:bodyPr/>
          <a:lstStyle/>
          <a:p>
            <a:r>
              <a:rPr lang="en-US" sz="1600" dirty="0" err="1"/>
              <a:t>Làm</a:t>
            </a:r>
            <a:r>
              <a:rPr lang="en-US" sz="1600" dirty="0"/>
              <a:t> demo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chiếc</a:t>
            </a:r>
            <a:r>
              <a:rPr lang="en-US" sz="1600" dirty="0"/>
              <a:t> </a:t>
            </a:r>
            <a:r>
              <a:rPr lang="en-US" sz="1600" dirty="0" err="1"/>
              <a:t>máy</a:t>
            </a:r>
            <a:r>
              <a:rPr lang="en-US" sz="1600" dirty="0"/>
              <a:t> </a:t>
            </a:r>
            <a:r>
              <a:rPr lang="en-US" sz="1600" dirty="0" err="1"/>
              <a:t>tính</a:t>
            </a:r>
            <a:r>
              <a:rPr lang="en-US" sz="1600" dirty="0"/>
              <a:t> </a:t>
            </a:r>
            <a:r>
              <a:rPr lang="en-US" sz="1600" dirty="0" err="1"/>
              <a:t>bỏ</a:t>
            </a:r>
            <a:r>
              <a:rPr lang="en-US" sz="1600" dirty="0"/>
              <a:t> </a:t>
            </a:r>
            <a:r>
              <a:rPr lang="en-US" sz="1600" dirty="0" err="1"/>
              <a:t>túi</a:t>
            </a:r>
            <a:endParaRPr lang="en-US" sz="1600" dirty="0"/>
          </a:p>
          <a:p>
            <a:r>
              <a:rPr lang="en-US" sz="1600" dirty="0" err="1"/>
              <a:t>Người</a:t>
            </a:r>
            <a:r>
              <a:rPr lang="en-US" sz="1600" dirty="0"/>
              <a:t> </a:t>
            </a:r>
            <a:r>
              <a:rPr lang="en-US" sz="1600" dirty="0" err="1"/>
              <a:t>dùng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nhập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 2 </a:t>
            </a:r>
            <a:r>
              <a:rPr lang="en-US" sz="1600" dirty="0" err="1"/>
              <a:t>số</a:t>
            </a:r>
            <a:r>
              <a:rPr lang="en-US" sz="1600" dirty="0"/>
              <a:t> a, b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phép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 </a:t>
            </a:r>
            <a:r>
              <a:rPr lang="en-US" sz="1600" dirty="0" err="1"/>
              <a:t>họ</a:t>
            </a:r>
            <a:r>
              <a:rPr lang="en-US" sz="1600" dirty="0"/>
              <a:t> </a:t>
            </a:r>
            <a:r>
              <a:rPr lang="en-US" sz="1600" dirty="0" err="1"/>
              <a:t>muốn</a:t>
            </a:r>
            <a:r>
              <a:rPr lang="en-US" sz="1600" dirty="0"/>
              <a:t> </a:t>
            </a: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(+=x/%)</a:t>
            </a:r>
          </a:p>
          <a:p>
            <a:r>
              <a:rPr lang="en-US" sz="1600" dirty="0"/>
              <a:t>-&gt;  </a:t>
            </a: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tính</a:t>
            </a:r>
            <a:r>
              <a:rPr lang="en-US" sz="1600" dirty="0"/>
              <a:t> </a:t>
            </a:r>
            <a:r>
              <a:rPr lang="en-US" sz="1600" dirty="0" err="1"/>
              <a:t>phép</a:t>
            </a:r>
            <a:r>
              <a:rPr lang="en-US" sz="1600" dirty="0"/>
              <a:t> </a:t>
            </a:r>
            <a:r>
              <a:rPr lang="en-US" sz="1600" dirty="0" err="1"/>
              <a:t>tính</a:t>
            </a:r>
            <a:r>
              <a:rPr lang="en-US" sz="1600" dirty="0"/>
              <a:t> </a:t>
            </a:r>
            <a:r>
              <a:rPr lang="en-US" sz="1600" dirty="0" err="1"/>
              <a:t>trên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94440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x-none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F6D98F7-51CD-40C6-A184-0A7222A178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3548192"/>
              </p:ext>
            </p:extLst>
          </p:nvPr>
        </p:nvGraphicFramePr>
        <p:xfrm>
          <a:off x="907472" y="1900512"/>
          <a:ext cx="7793178" cy="2154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399">
                  <a:extLst>
                    <a:ext uri="{9D8B030D-6E8A-4147-A177-3AD203B41FA5}">
                      <a16:colId xmlns:a16="http://schemas.microsoft.com/office/drawing/2014/main" val="172321295"/>
                    </a:ext>
                  </a:extLst>
                </a:gridCol>
                <a:gridCol w="2573053">
                  <a:extLst>
                    <a:ext uri="{9D8B030D-6E8A-4147-A177-3AD203B41FA5}">
                      <a16:colId xmlns:a16="http://schemas.microsoft.com/office/drawing/2014/main" val="2828825800"/>
                    </a:ext>
                  </a:extLst>
                </a:gridCol>
                <a:gridCol w="2597726">
                  <a:extLst>
                    <a:ext uri="{9D8B030D-6E8A-4147-A177-3AD203B41FA5}">
                      <a16:colId xmlns:a16="http://schemas.microsoft.com/office/drawing/2014/main" val="2290108184"/>
                    </a:ext>
                  </a:extLst>
                </a:gridCol>
              </a:tblGrid>
              <a:tr h="417353">
                <a:tc>
                  <a:txBody>
                    <a:bodyPr/>
                    <a:lstStyle/>
                    <a:p>
                      <a:r>
                        <a:rPr lang="en-US" sz="1000" dirty="0"/>
                        <a:t>For</a:t>
                      </a:r>
                    </a:p>
                  </a:txBody>
                  <a:tcPr marL="67767" marR="67767" marT="33883" marB="33883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While</a:t>
                      </a:r>
                    </a:p>
                  </a:txBody>
                  <a:tcPr marL="67767" marR="67767" marT="33883" marB="33883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do - while</a:t>
                      </a:r>
                    </a:p>
                  </a:txBody>
                  <a:tcPr marL="67767" marR="67767" marT="33883" marB="33883"/>
                </a:tc>
                <a:extLst>
                  <a:ext uri="{0D108BD9-81ED-4DB2-BD59-A6C34878D82A}">
                    <a16:rowId xmlns:a16="http://schemas.microsoft.com/office/drawing/2014/main" val="1843265943"/>
                  </a:ext>
                </a:extLst>
              </a:tr>
              <a:tr h="720362">
                <a:tc>
                  <a:txBody>
                    <a:bodyPr/>
                    <a:lstStyle/>
                    <a:p>
                      <a:r>
                        <a:rPr lang="en-US" sz="1000" dirty="0"/>
                        <a:t>for(&lt;</a:t>
                      </a:r>
                      <a:r>
                        <a:rPr lang="en-US" sz="1000" dirty="0" err="1"/>
                        <a:t>Khởi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tạo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biến</a:t>
                      </a:r>
                      <a:r>
                        <a:rPr lang="en-US" sz="1000" dirty="0"/>
                        <a:t>&gt;; &lt;</a:t>
                      </a:r>
                      <a:r>
                        <a:rPr lang="en-US" sz="1000" dirty="0" err="1"/>
                        <a:t>Điều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kiện</a:t>
                      </a:r>
                      <a:r>
                        <a:rPr lang="en-US" sz="1000" dirty="0"/>
                        <a:t>&gt;; &lt;</a:t>
                      </a:r>
                      <a:r>
                        <a:rPr lang="en-US" sz="1000" dirty="0" err="1"/>
                        <a:t>Tăng</a:t>
                      </a:r>
                      <a:r>
                        <a:rPr lang="en-US" sz="1000" dirty="0"/>
                        <a:t>/</a:t>
                      </a:r>
                      <a:r>
                        <a:rPr lang="en-US" sz="1000" dirty="0" err="1"/>
                        <a:t>giảm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biến</a:t>
                      </a:r>
                      <a:r>
                        <a:rPr lang="en-US" sz="1000" dirty="0"/>
                        <a:t>&gt;){…}</a:t>
                      </a:r>
                    </a:p>
                  </a:txBody>
                  <a:tcPr marL="67767" marR="67767" marT="33883" marB="33883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while(condition){…}</a:t>
                      </a:r>
                    </a:p>
                  </a:txBody>
                  <a:tcPr marL="67767" marR="67767" marT="33883" marB="33883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do{…} while(condition)</a:t>
                      </a:r>
                    </a:p>
                  </a:txBody>
                  <a:tcPr marL="67767" marR="67767" marT="33883" marB="33883"/>
                </a:tc>
                <a:extLst>
                  <a:ext uri="{0D108BD9-81ED-4DB2-BD59-A6C34878D82A}">
                    <a16:rowId xmlns:a16="http://schemas.microsoft.com/office/drawing/2014/main" val="2483144884"/>
                  </a:ext>
                </a:extLst>
              </a:tr>
              <a:tr h="1016502">
                <a:tc>
                  <a:txBody>
                    <a:bodyPr/>
                    <a:lstStyle/>
                    <a:p>
                      <a:r>
                        <a:rPr lang="en-US" sz="1000" dirty="0"/>
                        <a:t>for(int </a:t>
                      </a:r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=0; </a:t>
                      </a:r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=&lt;10; </a:t>
                      </a:r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++){</a:t>
                      </a:r>
                    </a:p>
                    <a:p>
                      <a:r>
                        <a:rPr lang="en-US" sz="1000" dirty="0"/>
                        <a:t>    </a:t>
                      </a:r>
                      <a:r>
                        <a:rPr lang="en-US" sz="1000" dirty="0" err="1"/>
                        <a:t>System.out.println</a:t>
                      </a:r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);</a:t>
                      </a:r>
                    </a:p>
                    <a:p>
                      <a:r>
                        <a:rPr lang="en-US" sz="1000" dirty="0"/>
                        <a:t>}</a:t>
                      </a:r>
                    </a:p>
                  </a:txBody>
                  <a:tcPr marL="67767" marR="67767" marT="33883" marB="33883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 a=4;</a:t>
                      </a:r>
                    </a:p>
                    <a:p>
                      <a:r>
                        <a:rPr lang="en-US" sz="1000" dirty="0"/>
                        <a:t>while(a&gt;1){</a:t>
                      </a:r>
                    </a:p>
                    <a:p>
                      <a:r>
                        <a:rPr lang="en-US" sz="1000" dirty="0"/>
                        <a:t>    </a:t>
                      </a:r>
                      <a:r>
                        <a:rPr lang="en-US" sz="1000" dirty="0" err="1"/>
                        <a:t>System.out.println</a:t>
                      </a:r>
                      <a:r>
                        <a:rPr lang="en-US" sz="1000" dirty="0"/>
                        <a:t>(a);</a:t>
                      </a:r>
                    </a:p>
                    <a:p>
                      <a:r>
                        <a:rPr lang="en-US" sz="1000" dirty="0"/>
                        <a:t>    a--;</a:t>
                      </a:r>
                    </a:p>
                    <a:p>
                      <a:r>
                        <a:rPr lang="en-US" sz="1000" dirty="0"/>
                        <a:t>}</a:t>
                      </a:r>
                    </a:p>
                  </a:txBody>
                  <a:tcPr marL="67767" marR="67767" marT="33883" marB="33883"/>
                </a:tc>
                <a:tc>
                  <a:txBody>
                    <a:bodyPr/>
                    <a:lstStyle/>
                    <a:p>
                      <a:r>
                        <a:rPr lang="nn-NO" sz="1000" dirty="0"/>
                        <a:t>int i = 1;</a:t>
                      </a:r>
                    </a:p>
                    <a:p>
                      <a:r>
                        <a:rPr lang="nn-NO" sz="1000" dirty="0"/>
                        <a:t>do{     </a:t>
                      </a:r>
                    </a:p>
                    <a:p>
                      <a:r>
                        <a:rPr lang="nn-NO" sz="1000" dirty="0"/>
                        <a:t>   System.out.print(i + "\t");     </a:t>
                      </a:r>
                    </a:p>
                    <a:p>
                      <a:r>
                        <a:rPr lang="nn-NO" sz="1000" dirty="0"/>
                        <a:t>   i++;</a:t>
                      </a:r>
                    </a:p>
                    <a:p>
                      <a:r>
                        <a:rPr lang="nn-NO" sz="1000" dirty="0"/>
                        <a:t>}</a:t>
                      </a:r>
                    </a:p>
                    <a:p>
                      <a:r>
                        <a:rPr lang="nn-NO" sz="1000" dirty="0"/>
                        <a:t>while(i &lt;= 5);</a:t>
                      </a:r>
                      <a:endParaRPr lang="en-US" sz="1000" dirty="0"/>
                    </a:p>
                  </a:txBody>
                  <a:tcPr marL="67767" marR="67767" marT="33883" marB="33883"/>
                </a:tc>
                <a:extLst>
                  <a:ext uri="{0D108BD9-81ED-4DB2-BD59-A6C34878D82A}">
                    <a16:rowId xmlns:a16="http://schemas.microsoft.com/office/drawing/2014/main" val="753249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380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x-none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F8C5313-6545-483E-AEA9-A09A28B15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493" y="1544213"/>
            <a:ext cx="7886026" cy="277283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Dùng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for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tính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tổng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tất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cả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các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số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nguyên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từ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0 -&gt; 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333333"/>
                </a:solidFill>
                <a:latin typeface="Roboto" panose="02000000000000000000" pitchFamily="2" charset="0"/>
              </a:rPr>
              <a:t>Tính</a:t>
            </a:r>
            <a:r>
              <a:rPr lang="en-US" sz="16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Roboto" panose="02000000000000000000" pitchFamily="2" charset="0"/>
              </a:rPr>
              <a:t>tích</a:t>
            </a:r>
            <a:r>
              <a:rPr lang="en-US" sz="1600" dirty="0">
                <a:solidFill>
                  <a:srgbClr val="333333"/>
                </a:solidFill>
                <a:latin typeface="Roboto" panose="02000000000000000000" pitchFamily="2" charset="0"/>
              </a:rPr>
              <a:t> 0 -&gt; n</a:t>
            </a:r>
            <a:endParaRPr lang="en-US" sz="16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Viết chương trình cho phép nhập vào một số nguyên dương n, tính tổng tất cả số chẵn trong khoảng từ 0 - n.</a:t>
            </a:r>
            <a:endParaRPr lang="en-US" sz="16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333333"/>
                </a:solidFill>
                <a:latin typeface="Roboto" panose="02000000000000000000" pitchFamily="2" charset="0"/>
              </a:rPr>
              <a:t>Sử</a:t>
            </a:r>
            <a:r>
              <a:rPr lang="en-US" sz="16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Roboto" panose="02000000000000000000" pitchFamily="2" charset="0"/>
              </a:rPr>
              <a:t>dụng</a:t>
            </a:r>
            <a:r>
              <a:rPr lang="en-US" sz="16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Roboto" panose="02000000000000000000" pitchFamily="2" charset="0"/>
              </a:rPr>
              <a:t>cả</a:t>
            </a:r>
            <a:r>
              <a:rPr lang="en-US" sz="1600" dirty="0">
                <a:solidFill>
                  <a:srgbClr val="333333"/>
                </a:solidFill>
                <a:latin typeface="Roboto" panose="02000000000000000000" pitchFamily="2" charset="0"/>
              </a:rPr>
              <a:t> 3 </a:t>
            </a:r>
            <a:r>
              <a:rPr lang="en-US" sz="1600" dirty="0" err="1">
                <a:solidFill>
                  <a:srgbClr val="333333"/>
                </a:solidFill>
                <a:latin typeface="Roboto" panose="02000000000000000000" pitchFamily="2" charset="0"/>
              </a:rPr>
              <a:t>cách</a:t>
            </a:r>
            <a:endParaRPr lang="en-US" sz="16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vi-VN" sz="16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7426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8348CD48-526C-4C25-996D-3221810DF713}"/>
              </a:ext>
            </a:extLst>
          </p:cNvPr>
          <p:cNvSpPr/>
          <p:nvPr/>
        </p:nvSpPr>
        <p:spPr>
          <a:xfrm>
            <a:off x="4815841" y="1261002"/>
            <a:ext cx="3569547" cy="3562773"/>
          </a:xfrm>
          <a:prstGeom prst="foldedCorner">
            <a:avLst/>
          </a:prstGeom>
          <a:solidFill>
            <a:srgbClr val="E4F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3D21D5B5-AFE9-4E8F-A85B-607A47939A1C}"/>
              </a:ext>
            </a:extLst>
          </p:cNvPr>
          <p:cNvSpPr/>
          <p:nvPr/>
        </p:nvSpPr>
        <p:spPr>
          <a:xfrm>
            <a:off x="758614" y="1261003"/>
            <a:ext cx="3569547" cy="3562773"/>
          </a:xfrm>
          <a:prstGeom prst="foldedCorner">
            <a:avLst/>
          </a:prstGeom>
          <a:solidFill>
            <a:srgbClr val="E4F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x-none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F8C5313-6545-483E-AEA9-A09A28B15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6399" y="1862560"/>
            <a:ext cx="3059227" cy="2772834"/>
          </a:xfrm>
        </p:spPr>
        <p:txBody>
          <a:bodyPr/>
          <a:lstStyle/>
          <a:p>
            <a:r>
              <a:rPr lang="en-US" sz="1200" dirty="0" err="1"/>
              <a:t>Thường</a:t>
            </a:r>
            <a:r>
              <a:rPr lang="en-US" sz="1200" dirty="0"/>
              <a:t> </a:t>
            </a:r>
            <a:r>
              <a:rPr lang="en-US" sz="1200" dirty="0" err="1"/>
              <a:t>được</a:t>
            </a:r>
            <a:r>
              <a:rPr lang="en-US" sz="1200" dirty="0"/>
              <a:t> </a:t>
            </a:r>
            <a:r>
              <a:rPr lang="en-US" sz="1200" dirty="0" err="1"/>
              <a:t>dùng</a:t>
            </a:r>
            <a:r>
              <a:rPr lang="en-US" sz="1200" dirty="0"/>
              <a:t> </a:t>
            </a:r>
            <a:r>
              <a:rPr lang="en-US" sz="1200" dirty="0" err="1"/>
              <a:t>trong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mệnh</a:t>
            </a:r>
            <a:r>
              <a:rPr lang="en-US" sz="1200" dirty="0"/>
              <a:t> </a:t>
            </a:r>
            <a:r>
              <a:rPr lang="en-US" sz="1200" dirty="0" err="1"/>
              <a:t>đề</a:t>
            </a:r>
            <a:r>
              <a:rPr lang="en-US" sz="1200" dirty="0"/>
              <a:t> </a:t>
            </a:r>
            <a:r>
              <a:rPr lang="en-US" sz="1200" dirty="0" err="1"/>
              <a:t>điều</a:t>
            </a:r>
            <a:r>
              <a:rPr lang="en-US" sz="1200" dirty="0"/>
              <a:t> </a:t>
            </a:r>
            <a:r>
              <a:rPr lang="en-US" sz="1200" dirty="0" err="1"/>
              <a:t>kiện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dừng</a:t>
            </a:r>
            <a:r>
              <a:rPr lang="en-US" sz="1200" dirty="0"/>
              <a:t> </a:t>
            </a:r>
            <a:r>
              <a:rPr lang="en-US" sz="1200" dirty="0" err="1"/>
              <a:t>vòng</a:t>
            </a:r>
            <a:r>
              <a:rPr lang="en-US" sz="1200" dirty="0"/>
              <a:t> </a:t>
            </a:r>
            <a:r>
              <a:rPr lang="en-US" sz="1200" dirty="0" err="1"/>
              <a:t>lặp</a:t>
            </a:r>
            <a:r>
              <a:rPr lang="en-US" sz="1200" dirty="0"/>
              <a:t> hay </a:t>
            </a:r>
            <a:r>
              <a:rPr lang="en-US" sz="1200" dirty="0" err="1"/>
              <a:t>mệnh</a:t>
            </a:r>
            <a:r>
              <a:rPr lang="en-US" sz="1200" dirty="0"/>
              <a:t> </a:t>
            </a:r>
            <a:r>
              <a:rPr lang="en-US" sz="1200" dirty="0" err="1"/>
              <a:t>đề</a:t>
            </a:r>
            <a:r>
              <a:rPr lang="en-US" sz="1200" dirty="0"/>
              <a:t> switch</a:t>
            </a:r>
          </a:p>
          <a:p>
            <a:r>
              <a:rPr lang="nn-NO" sz="1200" dirty="0"/>
              <a:t>for(int i = 0; i &lt; 10; i++){</a:t>
            </a:r>
          </a:p>
          <a:p>
            <a:pPr marL="0" indent="0">
              <a:buNone/>
            </a:pPr>
            <a:r>
              <a:rPr lang="nn-NO" sz="1200" dirty="0"/>
              <a:t>    if(i == 5)        </a:t>
            </a:r>
          </a:p>
          <a:p>
            <a:pPr marL="0" indent="0">
              <a:buNone/>
            </a:pPr>
            <a:r>
              <a:rPr lang="nn-NO" sz="1200" dirty="0"/>
              <a:t>        break;    System.out.print(i+"\t");</a:t>
            </a:r>
          </a:p>
          <a:p>
            <a:pPr marL="0" indent="0">
              <a:buNone/>
            </a:pPr>
            <a:r>
              <a:rPr lang="nn-NO" sz="1200" dirty="0"/>
              <a:t>}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/>
              <a:t>-&gt; 0  1  2  3  4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0525B4E-02AC-4FDF-9814-5C6AA477CCC6}"/>
              </a:ext>
            </a:extLst>
          </p:cNvPr>
          <p:cNvSpPr txBox="1">
            <a:spLocks/>
          </p:cNvSpPr>
          <p:nvPr/>
        </p:nvSpPr>
        <p:spPr>
          <a:xfrm>
            <a:off x="4882506" y="1946269"/>
            <a:ext cx="3059227" cy="2772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US" sz="1100" dirty="0" err="1"/>
              <a:t>Dùng</a:t>
            </a:r>
            <a:r>
              <a:rPr lang="en-US" sz="1100" dirty="0"/>
              <a:t> </a:t>
            </a:r>
            <a:r>
              <a:rPr lang="en-US" sz="1100" dirty="0" err="1"/>
              <a:t>để</a:t>
            </a:r>
            <a:r>
              <a:rPr lang="en-US" sz="1100" dirty="0"/>
              <a:t> </a:t>
            </a:r>
            <a:r>
              <a:rPr lang="en-US" sz="1100" dirty="0" err="1"/>
              <a:t>tiếp</a:t>
            </a:r>
            <a:r>
              <a:rPr lang="en-US" sz="1100" dirty="0"/>
              <a:t> </a:t>
            </a:r>
            <a:r>
              <a:rPr lang="en-US" sz="1100" dirty="0" err="1"/>
              <a:t>tục</a:t>
            </a:r>
            <a:r>
              <a:rPr lang="en-US" sz="1100" dirty="0"/>
              <a:t> </a:t>
            </a:r>
            <a:r>
              <a:rPr lang="en-US" sz="1100" dirty="0" err="1"/>
              <a:t>vòng</a:t>
            </a:r>
            <a:r>
              <a:rPr lang="en-US" sz="1100" dirty="0"/>
              <a:t> </a:t>
            </a:r>
            <a:r>
              <a:rPr lang="en-US" sz="1100" dirty="0" err="1"/>
              <a:t>lặp</a:t>
            </a:r>
            <a:r>
              <a:rPr lang="en-US" sz="1100" dirty="0"/>
              <a:t>, </a:t>
            </a:r>
            <a:r>
              <a:rPr lang="en-US" sz="1100" dirty="0" err="1"/>
              <a:t>các</a:t>
            </a:r>
            <a:r>
              <a:rPr lang="en-US" sz="1100" dirty="0"/>
              <a:t> </a:t>
            </a:r>
            <a:r>
              <a:rPr lang="en-US" sz="1100" dirty="0" err="1"/>
              <a:t>lệnh</a:t>
            </a:r>
            <a:r>
              <a:rPr lang="en-US" sz="1100" dirty="0"/>
              <a:t> </a:t>
            </a:r>
            <a:r>
              <a:rPr lang="en-US" sz="1100" dirty="0" err="1"/>
              <a:t>đằng</a:t>
            </a:r>
            <a:r>
              <a:rPr lang="en-US" sz="1100" dirty="0"/>
              <a:t> </a:t>
            </a:r>
            <a:r>
              <a:rPr lang="en-US" sz="1100" dirty="0" err="1"/>
              <a:t>sau</a:t>
            </a:r>
            <a:r>
              <a:rPr lang="en-US" sz="1100" dirty="0"/>
              <a:t> continue </a:t>
            </a:r>
            <a:r>
              <a:rPr lang="en-US" sz="1100" dirty="0" err="1"/>
              <a:t>sẽ</a:t>
            </a:r>
            <a:r>
              <a:rPr lang="en-US" sz="1100" dirty="0"/>
              <a:t> </a:t>
            </a:r>
            <a:r>
              <a:rPr lang="en-US" sz="1100" dirty="0" err="1"/>
              <a:t>bị</a:t>
            </a:r>
            <a:r>
              <a:rPr lang="en-US" sz="1100" dirty="0"/>
              <a:t> </a:t>
            </a:r>
            <a:r>
              <a:rPr lang="en-US" sz="1100" dirty="0" err="1"/>
              <a:t>bỏ</a:t>
            </a:r>
            <a:r>
              <a:rPr lang="en-US" sz="1100" dirty="0"/>
              <a:t> qua </a:t>
            </a:r>
          </a:p>
          <a:p>
            <a:r>
              <a:rPr lang="nn-NO" sz="1100" dirty="0"/>
              <a:t>for (int  i = 0; i &lt; 10; i++){</a:t>
            </a:r>
          </a:p>
          <a:p>
            <a:pPr marL="0" indent="0">
              <a:buNone/>
            </a:pPr>
            <a:r>
              <a:rPr lang="nn-NO" sz="1100" dirty="0"/>
              <a:t>     if(i%2 == 0){          </a:t>
            </a:r>
          </a:p>
          <a:p>
            <a:pPr marL="457200" lvl="1" indent="0">
              <a:buNone/>
            </a:pPr>
            <a:r>
              <a:rPr lang="nn-NO" sz="1100" dirty="0"/>
              <a:t>	continue;     </a:t>
            </a:r>
          </a:p>
          <a:p>
            <a:pPr marL="457200" lvl="1" indent="0">
              <a:buNone/>
            </a:pPr>
            <a:r>
              <a:rPr lang="nn-NO" sz="1100" dirty="0"/>
              <a:t>}     </a:t>
            </a:r>
          </a:p>
          <a:p>
            <a:pPr marL="457200" lvl="1" indent="0">
              <a:buNone/>
            </a:pPr>
            <a:r>
              <a:rPr lang="nn-NO" sz="1100" dirty="0"/>
              <a:t>System.out.println(i+"\t");</a:t>
            </a:r>
          </a:p>
          <a:p>
            <a:pPr marL="457200" lvl="1" indent="0">
              <a:buNone/>
            </a:pPr>
            <a:r>
              <a:rPr lang="nn-NO" sz="1100" dirty="0"/>
              <a:t>} </a:t>
            </a:r>
          </a:p>
          <a:p>
            <a:pPr marL="457200" lvl="1" indent="0">
              <a:buNone/>
            </a:pPr>
            <a:r>
              <a:rPr lang="nn-NO" sz="1100" dirty="0"/>
              <a:t>-&gt; 1 3 5 7 9</a:t>
            </a:r>
            <a:endParaRPr lang="en-US" sz="11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C92289D-BE1D-4F6C-A8B9-2E76ED3946EB}"/>
              </a:ext>
            </a:extLst>
          </p:cNvPr>
          <p:cNvSpPr txBox="1">
            <a:spLocks/>
          </p:cNvSpPr>
          <p:nvPr/>
        </p:nvSpPr>
        <p:spPr>
          <a:xfrm>
            <a:off x="1880762" y="1150825"/>
            <a:ext cx="970811" cy="637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Break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99A418C-02FC-42A5-875B-AFE1938BA960}"/>
              </a:ext>
            </a:extLst>
          </p:cNvPr>
          <p:cNvSpPr txBox="1">
            <a:spLocks/>
          </p:cNvSpPr>
          <p:nvPr/>
        </p:nvSpPr>
        <p:spPr>
          <a:xfrm>
            <a:off x="5902960" y="1204263"/>
            <a:ext cx="1360278" cy="637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25862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x-none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F8C5313-6545-483E-AEA9-A09A28B15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493" y="1544213"/>
            <a:ext cx="7886026" cy="2772834"/>
          </a:xfrm>
        </p:spPr>
        <p:txBody>
          <a:bodyPr/>
          <a:lstStyle/>
          <a:p>
            <a:r>
              <a:rPr lang="en-US" sz="1600" dirty="0"/>
              <a:t>Cho </a:t>
            </a:r>
            <a:r>
              <a:rPr lang="en-US" sz="1600" dirty="0" err="1"/>
              <a:t>người</a:t>
            </a:r>
            <a:r>
              <a:rPr lang="en-US" sz="1600" dirty="0"/>
              <a:t> </a:t>
            </a:r>
            <a:r>
              <a:rPr lang="en-US" sz="1600" dirty="0" err="1"/>
              <a:t>dùng</a:t>
            </a:r>
            <a:r>
              <a:rPr lang="en-US" sz="1600" dirty="0"/>
              <a:t> </a:t>
            </a:r>
            <a:r>
              <a:rPr lang="en-US" sz="1600" dirty="0" err="1"/>
              <a:t>nhập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số</a:t>
            </a:r>
            <a:r>
              <a:rPr lang="en-US" sz="1600" dirty="0"/>
              <a:t> </a:t>
            </a:r>
            <a:r>
              <a:rPr lang="en-US" sz="1600" dirty="0" err="1"/>
              <a:t>nguyên</a:t>
            </a:r>
            <a:endParaRPr lang="en-US" sz="1600" dirty="0"/>
          </a:p>
          <a:p>
            <a:r>
              <a:rPr lang="en-US" sz="1600" dirty="0" err="1"/>
              <a:t>Mỗi</a:t>
            </a:r>
            <a:r>
              <a:rPr lang="en-US" sz="1600" dirty="0"/>
              <a:t> </a:t>
            </a:r>
            <a:r>
              <a:rPr lang="en-US" sz="1600" dirty="0" err="1"/>
              <a:t>khi</a:t>
            </a:r>
            <a:r>
              <a:rPr lang="en-US" sz="1600" dirty="0"/>
              <a:t> </a:t>
            </a:r>
            <a:r>
              <a:rPr lang="en-US" sz="1600" dirty="0" err="1"/>
              <a:t>người</a:t>
            </a:r>
            <a:r>
              <a:rPr lang="en-US" sz="1600" dirty="0"/>
              <a:t> </a:t>
            </a:r>
            <a:r>
              <a:rPr lang="en-US" sz="1600" dirty="0" err="1"/>
              <a:t>dùng</a:t>
            </a:r>
            <a:r>
              <a:rPr lang="en-US" sz="1600" dirty="0"/>
              <a:t> </a:t>
            </a:r>
            <a:r>
              <a:rPr lang="en-US" sz="1600" dirty="0" err="1"/>
              <a:t>nhập</a:t>
            </a:r>
            <a:r>
              <a:rPr lang="en-US" sz="1600" dirty="0"/>
              <a:t> </a:t>
            </a:r>
            <a:r>
              <a:rPr lang="en-US" sz="1600" dirty="0" err="1"/>
              <a:t>xong</a:t>
            </a:r>
            <a:r>
              <a:rPr lang="en-US" sz="1600" dirty="0"/>
              <a:t>, </a:t>
            </a:r>
            <a:r>
              <a:rPr lang="en-US" sz="1600" dirty="0" err="1"/>
              <a:t>hỏi</a:t>
            </a:r>
            <a:r>
              <a:rPr lang="en-US" sz="1600" dirty="0"/>
              <a:t> </a:t>
            </a:r>
            <a:r>
              <a:rPr lang="en-US" sz="1600" dirty="0" err="1"/>
              <a:t>người</a:t>
            </a:r>
            <a:r>
              <a:rPr lang="en-US" sz="1600" dirty="0"/>
              <a:t> </a:t>
            </a:r>
            <a:r>
              <a:rPr lang="en-US" sz="1600" dirty="0" err="1"/>
              <a:t>dùng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muốn</a:t>
            </a:r>
            <a:r>
              <a:rPr lang="en-US" sz="1600" dirty="0"/>
              <a:t> </a:t>
            </a:r>
            <a:r>
              <a:rPr lang="en-US" sz="1600" dirty="0" err="1"/>
              <a:t>tiếp</a:t>
            </a:r>
            <a:r>
              <a:rPr lang="en-US" sz="1600" dirty="0"/>
              <a:t> </a:t>
            </a:r>
            <a:r>
              <a:rPr lang="en-US" sz="1600" dirty="0" err="1"/>
              <a:t>tục</a:t>
            </a:r>
            <a:r>
              <a:rPr lang="en-US" sz="1600" dirty="0"/>
              <a:t> </a:t>
            </a:r>
            <a:r>
              <a:rPr lang="en-US" sz="1600" dirty="0" err="1"/>
              <a:t>nhập</a:t>
            </a:r>
            <a:r>
              <a:rPr lang="en-US" sz="1600" dirty="0"/>
              <a:t> hay k (</a:t>
            </a:r>
            <a:r>
              <a:rPr lang="en-US" sz="1600" dirty="0">
                <a:solidFill>
                  <a:schemeClr val="accent2"/>
                </a:solidFill>
              </a:rPr>
              <a:t>Do you want to continue? (Y/N) </a:t>
            </a:r>
            <a:r>
              <a:rPr lang="en-US" sz="1600" dirty="0"/>
              <a:t>)</a:t>
            </a:r>
          </a:p>
          <a:p>
            <a:pPr marL="114300" indent="0">
              <a:buNone/>
            </a:pPr>
            <a:r>
              <a:rPr lang="en-US" sz="1600" dirty="0"/>
              <a:t> 	</a:t>
            </a:r>
            <a:r>
              <a:rPr lang="en-US" sz="1600" dirty="0" err="1"/>
              <a:t>Nếu</a:t>
            </a:r>
            <a:r>
              <a:rPr lang="en-US" sz="1600" dirty="0"/>
              <a:t> </a:t>
            </a:r>
            <a:r>
              <a:rPr lang="en-US" sz="1600" dirty="0" err="1"/>
              <a:t>người</a:t>
            </a:r>
            <a:r>
              <a:rPr lang="en-US" sz="1600" dirty="0"/>
              <a:t> </a:t>
            </a:r>
            <a:r>
              <a:rPr lang="en-US" sz="1600" dirty="0" err="1"/>
              <a:t>dùng</a:t>
            </a:r>
            <a:r>
              <a:rPr lang="en-US" sz="1600" dirty="0"/>
              <a:t> </a:t>
            </a:r>
            <a:r>
              <a:rPr lang="en-US" sz="1600" dirty="0" err="1"/>
              <a:t>chọn</a:t>
            </a:r>
            <a:r>
              <a:rPr lang="en-US" sz="1600" dirty="0"/>
              <a:t> Y </a:t>
            </a:r>
            <a:r>
              <a:rPr lang="en-US" sz="1600" dirty="0">
                <a:solidFill>
                  <a:srgbClr val="C00000"/>
                </a:solidFill>
              </a:rPr>
              <a:t>-&gt;</a:t>
            </a:r>
            <a:r>
              <a:rPr lang="en-US" sz="1600" dirty="0"/>
              <a:t> </a:t>
            </a:r>
            <a:r>
              <a:rPr lang="en-US" sz="1600" dirty="0" err="1"/>
              <a:t>tiếp</a:t>
            </a:r>
            <a:r>
              <a:rPr lang="en-US" sz="1600" dirty="0"/>
              <a:t> </a:t>
            </a:r>
            <a:r>
              <a:rPr lang="en-US" sz="1600" dirty="0" err="1"/>
              <a:t>tục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nhập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Nếu</a:t>
            </a:r>
            <a:r>
              <a:rPr lang="en-US" sz="1600" dirty="0"/>
              <a:t> k </a:t>
            </a:r>
            <a:r>
              <a:rPr lang="en-US" sz="1600" dirty="0" err="1"/>
              <a:t>thì</a:t>
            </a:r>
            <a:r>
              <a:rPr lang="en-US" sz="1600" dirty="0"/>
              <a:t> in ra </a:t>
            </a:r>
            <a:r>
              <a:rPr lang="en-US" sz="1600" dirty="0" err="1"/>
              <a:t>tổng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số</a:t>
            </a:r>
            <a:r>
              <a:rPr lang="en-US" sz="1600" dirty="0"/>
              <a:t> </a:t>
            </a:r>
            <a:r>
              <a:rPr lang="en-US" sz="1600" dirty="0" err="1"/>
              <a:t>người</a:t>
            </a:r>
            <a:r>
              <a:rPr lang="en-US" sz="1600" dirty="0"/>
              <a:t> dung </a:t>
            </a:r>
            <a:r>
              <a:rPr lang="en-US" sz="1600" dirty="0" err="1"/>
              <a:t>vừa</a:t>
            </a:r>
            <a:r>
              <a:rPr lang="en-US" sz="1600" dirty="0"/>
              <a:t> </a:t>
            </a:r>
            <a:r>
              <a:rPr lang="en-US" sz="1600" dirty="0" err="1"/>
              <a:t>nhập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endParaRPr lang="en-US" sz="1600" dirty="0"/>
          </a:p>
        </p:txBody>
      </p:sp>
      <p:sp>
        <p:nvSpPr>
          <p:cNvPr id="5" name="Google Shape;1422;p44">
            <a:extLst>
              <a:ext uri="{FF2B5EF4-FFF2-40B4-BE49-F238E27FC236}">
                <a16:creationId xmlns:a16="http://schemas.microsoft.com/office/drawing/2014/main" id="{73D442D5-EFE4-4325-A938-3C5AC23437D0}"/>
              </a:ext>
            </a:extLst>
          </p:cNvPr>
          <p:cNvSpPr/>
          <p:nvPr/>
        </p:nvSpPr>
        <p:spPr>
          <a:xfrm>
            <a:off x="1182604" y="2845435"/>
            <a:ext cx="168017" cy="170389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422;p44">
            <a:extLst>
              <a:ext uri="{FF2B5EF4-FFF2-40B4-BE49-F238E27FC236}">
                <a16:creationId xmlns:a16="http://schemas.microsoft.com/office/drawing/2014/main" id="{73D442D5-EFE4-4325-A938-3C5AC23437D0}"/>
              </a:ext>
            </a:extLst>
          </p:cNvPr>
          <p:cNvSpPr/>
          <p:nvPr/>
        </p:nvSpPr>
        <p:spPr>
          <a:xfrm>
            <a:off x="1182604" y="3336609"/>
            <a:ext cx="168017" cy="170389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994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x-none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F8C5313-6545-483E-AEA9-A09A28B15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266" y="1449386"/>
            <a:ext cx="7886026" cy="2772834"/>
          </a:xfrm>
        </p:spPr>
        <p:txBody>
          <a:bodyPr/>
          <a:lstStyle/>
          <a:p>
            <a:r>
              <a:rPr lang="en-US" sz="1600" dirty="0"/>
              <a:t>Please input information of a student: name (String), address(String), age (int)</a:t>
            </a:r>
          </a:p>
          <a:p>
            <a:r>
              <a:rPr lang="en-US" sz="1600" dirty="0"/>
              <a:t>Display information of the student</a:t>
            </a:r>
          </a:p>
          <a:p>
            <a:r>
              <a:rPr lang="en-US" sz="1600" dirty="0"/>
              <a:t>Display </a:t>
            </a:r>
            <a:r>
              <a:rPr lang="en-US" sz="1600" dirty="0">
                <a:solidFill>
                  <a:schemeClr val="accent2"/>
                </a:solidFill>
              </a:rPr>
              <a:t>“Do you want to continues?(Y/N)”</a:t>
            </a:r>
          </a:p>
          <a:p>
            <a:pPr marL="114300" indent="0">
              <a:buNone/>
            </a:pPr>
            <a:r>
              <a:rPr lang="en-US" sz="1600" dirty="0"/>
              <a:t>	 If “y” -&gt; continue to input again</a:t>
            </a:r>
          </a:p>
          <a:p>
            <a:pPr marL="114300" indent="0">
              <a:buNone/>
            </a:pPr>
            <a:r>
              <a:rPr lang="en-US" sz="1600" dirty="0"/>
              <a:t>	 If ‘n” -&gt; stop the program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C00000"/>
                </a:solidFill>
              </a:rPr>
              <a:t>Guide</a:t>
            </a:r>
            <a:r>
              <a:rPr lang="en-US" sz="1600" dirty="0"/>
              <a:t>: use do while condition</a:t>
            </a:r>
          </a:p>
        </p:txBody>
      </p:sp>
      <p:sp>
        <p:nvSpPr>
          <p:cNvPr id="5" name="Google Shape;1422;p44">
            <a:extLst>
              <a:ext uri="{FF2B5EF4-FFF2-40B4-BE49-F238E27FC236}">
                <a16:creationId xmlns:a16="http://schemas.microsoft.com/office/drawing/2014/main" id="{73D442D5-EFE4-4325-A938-3C5AC23437D0}"/>
              </a:ext>
            </a:extLst>
          </p:cNvPr>
          <p:cNvSpPr/>
          <p:nvPr/>
        </p:nvSpPr>
        <p:spPr>
          <a:xfrm>
            <a:off x="1243565" y="3245169"/>
            <a:ext cx="168017" cy="170389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422;p44">
            <a:extLst>
              <a:ext uri="{FF2B5EF4-FFF2-40B4-BE49-F238E27FC236}">
                <a16:creationId xmlns:a16="http://schemas.microsoft.com/office/drawing/2014/main" id="{73D442D5-EFE4-4325-A938-3C5AC23437D0}"/>
              </a:ext>
            </a:extLst>
          </p:cNvPr>
          <p:cNvSpPr/>
          <p:nvPr/>
        </p:nvSpPr>
        <p:spPr>
          <a:xfrm>
            <a:off x="1240177" y="3733694"/>
            <a:ext cx="168017" cy="170389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56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543" y="50801"/>
            <a:ext cx="1121908" cy="391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CED7DB-E821-4B62-9EA2-03E0887A3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960" y="738652"/>
            <a:ext cx="7171478" cy="425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2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– Else Statement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41B33-A6C1-4D4C-9934-4685F28E1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200" y="1087937"/>
            <a:ext cx="8707200" cy="3888828"/>
          </a:xfrm>
        </p:spPr>
        <p:txBody>
          <a:bodyPr/>
          <a:lstStyle/>
          <a:p>
            <a:r>
              <a:rPr lang="en-US" sz="1600" dirty="0" err="1">
                <a:solidFill>
                  <a:srgbClr val="FF0000"/>
                </a:solidFill>
              </a:rPr>
              <a:t>Kn</a:t>
            </a:r>
            <a:r>
              <a:rPr lang="en-US" sz="1600" dirty="0"/>
              <a:t>: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câu</a:t>
            </a:r>
            <a:r>
              <a:rPr lang="en-US" sz="1600" dirty="0"/>
              <a:t> </a:t>
            </a:r>
            <a:r>
              <a:rPr lang="en-US" sz="1600" dirty="0" err="1"/>
              <a:t>lệnh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kiểm</a:t>
            </a:r>
            <a:r>
              <a:rPr lang="en-US" sz="1600" dirty="0"/>
              <a:t> </a:t>
            </a:r>
            <a:r>
              <a:rPr lang="en-US" sz="1600" dirty="0" err="1"/>
              <a:t>tra</a:t>
            </a:r>
            <a:r>
              <a:rPr lang="en-US" sz="1600" dirty="0"/>
              <a:t>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kiện</a:t>
            </a:r>
            <a:r>
              <a:rPr lang="en-US" sz="1600" dirty="0"/>
              <a:t>,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mỗi</a:t>
            </a:r>
            <a:r>
              <a:rPr lang="en-US" sz="1600" dirty="0"/>
              <a:t>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kiện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lệnh</a:t>
            </a:r>
            <a:r>
              <a:rPr lang="en-US" sz="1600" dirty="0"/>
              <a:t> </a:t>
            </a:r>
            <a:r>
              <a:rPr lang="en-US" sz="1600" dirty="0" err="1"/>
              <a:t>tương</a:t>
            </a:r>
            <a:r>
              <a:rPr lang="en-US" sz="1600" dirty="0"/>
              <a:t> </a:t>
            </a:r>
            <a:r>
              <a:rPr lang="en-US" sz="1600" dirty="0" err="1"/>
              <a:t>ứng</a:t>
            </a:r>
            <a:endParaRPr lang="en-US" sz="1600" dirty="0"/>
          </a:p>
          <a:p>
            <a:r>
              <a:rPr lang="en-US" sz="1600" dirty="0" err="1">
                <a:solidFill>
                  <a:srgbClr val="FF0000"/>
                </a:solidFill>
              </a:rPr>
              <a:t>Cú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pháp</a:t>
            </a:r>
            <a:r>
              <a:rPr lang="en-US" sz="1600" dirty="0"/>
              <a:t>: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If</a:t>
            </a:r>
            <a:r>
              <a:rPr lang="en-US" sz="1600" dirty="0"/>
              <a:t>(condition){</a:t>
            </a:r>
          </a:p>
          <a:p>
            <a:pPr marL="0" indent="0">
              <a:buNone/>
            </a:pPr>
            <a:r>
              <a:rPr lang="en-US" sz="1600" dirty="0"/>
              <a:t>	…</a:t>
            </a:r>
          </a:p>
          <a:p>
            <a:pPr marL="0" indent="0">
              <a:buNone/>
            </a:pPr>
            <a:r>
              <a:rPr lang="en-US" sz="1600" dirty="0"/>
              <a:t>	}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else if(</a:t>
            </a:r>
            <a:r>
              <a:rPr lang="en-US" sz="1600" dirty="0"/>
              <a:t>condition){</a:t>
            </a:r>
          </a:p>
          <a:p>
            <a:pPr marL="0" indent="0">
              <a:buNone/>
            </a:pPr>
            <a:r>
              <a:rPr lang="en-US" sz="1600" dirty="0"/>
              <a:t>		…</a:t>
            </a:r>
          </a:p>
          <a:p>
            <a:pPr marL="0" indent="0">
              <a:buNone/>
            </a:pPr>
            <a:r>
              <a:rPr lang="en-US" sz="1600" dirty="0"/>
              <a:t>	}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else</a:t>
            </a:r>
            <a:r>
              <a:rPr lang="en-US" sz="1600" dirty="0"/>
              <a:t> {…} </a:t>
            </a:r>
          </a:p>
        </p:txBody>
      </p:sp>
    </p:spTree>
    <p:extLst>
      <p:ext uri="{BB962C8B-B14F-4D97-AF65-F5344CB8AC3E}">
        <p14:creationId xmlns:p14="http://schemas.microsoft.com/office/powerpoint/2010/main" val="156124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– Else Statement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41B33-A6C1-4D4C-9934-4685F28E1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2560" y="1067617"/>
            <a:ext cx="7886026" cy="388882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err="1">
                <a:solidFill>
                  <a:srgbClr val="C00000"/>
                </a:solidFill>
              </a:rPr>
              <a:t>Vd</a:t>
            </a:r>
            <a:r>
              <a:rPr lang="en-US" sz="1600" dirty="0"/>
              <a:t>: </a:t>
            </a:r>
          </a:p>
          <a:p>
            <a:pPr marL="0" indent="0">
              <a:buNone/>
            </a:pPr>
            <a:r>
              <a:rPr lang="en-US" sz="1600" dirty="0"/>
              <a:t>Double score = 9.5;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If</a:t>
            </a:r>
            <a:r>
              <a:rPr lang="en-US" sz="1600" dirty="0"/>
              <a:t>(score&gt;=8){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System.out.println</a:t>
            </a:r>
            <a:r>
              <a:rPr lang="en-US" sz="1600" dirty="0"/>
              <a:t>(“</a:t>
            </a:r>
            <a:r>
              <a:rPr lang="en-US" sz="1600" dirty="0" err="1"/>
              <a:t>Học</a:t>
            </a:r>
            <a:r>
              <a:rPr lang="en-US" sz="1600" dirty="0"/>
              <a:t> </a:t>
            </a:r>
            <a:r>
              <a:rPr lang="en-US" sz="1600" dirty="0" err="1"/>
              <a:t>sinh</a:t>
            </a:r>
            <a:r>
              <a:rPr lang="en-US" sz="1600" dirty="0"/>
              <a:t> </a:t>
            </a:r>
            <a:r>
              <a:rPr lang="en-US" sz="1600" dirty="0" err="1"/>
              <a:t>giỏi</a:t>
            </a:r>
            <a:r>
              <a:rPr lang="en-US" sz="1600" dirty="0"/>
              <a:t>”);</a:t>
            </a:r>
          </a:p>
          <a:p>
            <a:pPr marL="0" indent="0">
              <a:buNone/>
            </a:pPr>
            <a:r>
              <a:rPr lang="en-US" sz="1600" dirty="0"/>
              <a:t>   }  </a:t>
            </a:r>
            <a:r>
              <a:rPr lang="en-US" sz="1600" dirty="0">
                <a:solidFill>
                  <a:schemeClr val="tx1"/>
                </a:solidFill>
              </a:rPr>
              <a:t>else if </a:t>
            </a:r>
            <a:r>
              <a:rPr lang="en-US" sz="1600" dirty="0"/>
              <a:t>(score&gt;=6.5 &amp;&amp; score &lt;8){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System.out.println</a:t>
            </a:r>
            <a:r>
              <a:rPr lang="en-US" sz="1600" dirty="0"/>
              <a:t>(“</a:t>
            </a:r>
            <a:r>
              <a:rPr lang="en-US" sz="1600" dirty="0" err="1"/>
              <a:t>Học</a:t>
            </a:r>
            <a:r>
              <a:rPr lang="en-US" sz="1600" dirty="0"/>
              <a:t> </a:t>
            </a:r>
            <a:r>
              <a:rPr lang="en-US" sz="1600" dirty="0" err="1"/>
              <a:t>sinh</a:t>
            </a:r>
            <a:r>
              <a:rPr lang="en-US" sz="1600" dirty="0"/>
              <a:t> </a:t>
            </a:r>
            <a:r>
              <a:rPr lang="en-US" sz="1600" dirty="0" err="1"/>
              <a:t>khá</a:t>
            </a:r>
            <a:r>
              <a:rPr lang="en-US" sz="1600" dirty="0"/>
              <a:t>”);</a:t>
            </a:r>
          </a:p>
          <a:p>
            <a:pPr marL="0" indent="0">
              <a:buNone/>
            </a:pPr>
            <a:r>
              <a:rPr lang="en-US" sz="1600" dirty="0"/>
              <a:t>   }  </a:t>
            </a:r>
            <a:r>
              <a:rPr lang="en-US" sz="1600" dirty="0">
                <a:solidFill>
                  <a:schemeClr val="tx1"/>
                </a:solidFill>
              </a:rPr>
              <a:t>else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System.out.println</a:t>
            </a:r>
            <a:r>
              <a:rPr lang="en-US" sz="1600" dirty="0"/>
              <a:t>(“</a:t>
            </a:r>
            <a:r>
              <a:rPr lang="en-US" sz="1600" dirty="0" err="1"/>
              <a:t>Học</a:t>
            </a:r>
            <a:r>
              <a:rPr lang="en-US" sz="1600" dirty="0"/>
              <a:t> </a:t>
            </a:r>
            <a:r>
              <a:rPr lang="en-US" sz="1600" dirty="0" err="1"/>
              <a:t>sinh</a:t>
            </a:r>
            <a:r>
              <a:rPr lang="en-US" sz="1600" dirty="0"/>
              <a:t> TB”);</a:t>
            </a:r>
          </a:p>
          <a:p>
            <a:pPr marL="0" indent="0">
              <a:buNone/>
            </a:pPr>
            <a:r>
              <a:rPr lang="en-US" sz="1600" dirty="0"/>
              <a:t>   }   </a:t>
            </a:r>
          </a:p>
        </p:txBody>
      </p:sp>
    </p:spTree>
    <p:extLst>
      <p:ext uri="{BB962C8B-B14F-4D97-AF65-F5344CB8AC3E}">
        <p14:creationId xmlns:p14="http://schemas.microsoft.com/office/powerpoint/2010/main" val="2451454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41B33-A6C1-4D4C-9934-4685F28E1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2560" y="1254672"/>
            <a:ext cx="7886026" cy="3888828"/>
          </a:xfrm>
        </p:spPr>
        <p:txBody>
          <a:bodyPr/>
          <a:lstStyle/>
          <a:p>
            <a:r>
              <a:rPr lang="en-US" sz="1600" dirty="0"/>
              <a:t>Cho </a:t>
            </a:r>
            <a:r>
              <a:rPr lang="en-US" sz="1600" dirty="0" err="1"/>
              <a:t>người</a:t>
            </a:r>
            <a:r>
              <a:rPr lang="en-US" sz="1600" dirty="0"/>
              <a:t> </a:t>
            </a:r>
            <a:r>
              <a:rPr lang="en-US" sz="1600" dirty="0" err="1"/>
              <a:t>dùng</a:t>
            </a:r>
            <a:r>
              <a:rPr lang="en-US" sz="1600" dirty="0"/>
              <a:t> </a:t>
            </a:r>
            <a:r>
              <a:rPr lang="en-US" sz="1600" dirty="0" err="1"/>
              <a:t>nhập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dirty="0" err="1"/>
              <a:t>giá</a:t>
            </a:r>
            <a:r>
              <a:rPr lang="en-US" sz="1600" dirty="0"/>
              <a:t> </a:t>
            </a:r>
            <a:r>
              <a:rPr lang="en-US" sz="1600" dirty="0" err="1"/>
              <a:t>trị</a:t>
            </a:r>
            <a:r>
              <a:rPr lang="en-US" sz="1600" dirty="0"/>
              <a:t> a, b</a:t>
            </a:r>
          </a:p>
          <a:p>
            <a:r>
              <a:rPr lang="en-US" sz="1600" dirty="0" err="1"/>
              <a:t>Giải</a:t>
            </a:r>
            <a:r>
              <a:rPr lang="en-US" sz="1600" dirty="0"/>
              <a:t> </a:t>
            </a:r>
            <a:r>
              <a:rPr lang="en-US" sz="1600" dirty="0" err="1"/>
              <a:t>phương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a*x + b = 0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C00000"/>
                </a:solidFill>
              </a:rPr>
              <a:t>Guide</a:t>
            </a:r>
            <a:r>
              <a:rPr lang="en-US" sz="1600" dirty="0"/>
              <a:t>: </a:t>
            </a:r>
          </a:p>
          <a:p>
            <a:pPr marL="114300" indent="0">
              <a:buNone/>
            </a:pPr>
            <a:r>
              <a:rPr lang="en-US" sz="1600" dirty="0"/>
              <a:t>             </a:t>
            </a:r>
            <a:r>
              <a:rPr lang="en-US" sz="1600" dirty="0" err="1"/>
              <a:t>Nếu</a:t>
            </a:r>
            <a:r>
              <a:rPr lang="en-US" sz="1600" dirty="0"/>
              <a:t> a &amp; b =0 -&gt; </a:t>
            </a:r>
            <a:r>
              <a:rPr lang="en-US" sz="1600" dirty="0" err="1"/>
              <a:t>Vô</a:t>
            </a:r>
            <a:r>
              <a:rPr lang="en-US" sz="1600" dirty="0"/>
              <a:t> </a:t>
            </a:r>
            <a:r>
              <a:rPr lang="en-US" sz="1600" dirty="0" err="1"/>
              <a:t>số</a:t>
            </a:r>
            <a:r>
              <a:rPr lang="en-US" sz="1600" dirty="0"/>
              <a:t> </a:t>
            </a:r>
            <a:r>
              <a:rPr lang="en-US" sz="1600" dirty="0" err="1"/>
              <a:t>nghiệm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             </a:t>
            </a:r>
            <a:r>
              <a:rPr lang="en-US" sz="1600" dirty="0" err="1"/>
              <a:t>Nếu</a:t>
            </a:r>
            <a:r>
              <a:rPr lang="en-US" sz="1600" dirty="0"/>
              <a:t> a=0, b != 0 -&gt; </a:t>
            </a:r>
            <a:r>
              <a:rPr lang="en-US" sz="1600" dirty="0" err="1"/>
              <a:t>Vô</a:t>
            </a:r>
            <a:r>
              <a:rPr lang="en-US" sz="1600" dirty="0"/>
              <a:t> </a:t>
            </a:r>
            <a:r>
              <a:rPr lang="en-US" sz="1600" dirty="0" err="1"/>
              <a:t>nghiệm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             x = -b/a;</a:t>
            </a:r>
          </a:p>
          <a:p>
            <a:endParaRPr lang="en-US" sz="1600" dirty="0"/>
          </a:p>
        </p:txBody>
      </p:sp>
      <p:sp>
        <p:nvSpPr>
          <p:cNvPr id="4" name="Google Shape;1422;p44">
            <a:extLst>
              <a:ext uri="{FF2B5EF4-FFF2-40B4-BE49-F238E27FC236}">
                <a16:creationId xmlns:a16="http://schemas.microsoft.com/office/drawing/2014/main" id="{73D442D5-EFE4-4325-A938-3C5AC23437D0}"/>
              </a:ext>
            </a:extLst>
          </p:cNvPr>
          <p:cNvSpPr/>
          <p:nvPr/>
        </p:nvSpPr>
        <p:spPr>
          <a:xfrm>
            <a:off x="1507725" y="3199086"/>
            <a:ext cx="168017" cy="170389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422;p44">
            <a:extLst>
              <a:ext uri="{FF2B5EF4-FFF2-40B4-BE49-F238E27FC236}">
                <a16:creationId xmlns:a16="http://schemas.microsoft.com/office/drawing/2014/main" id="{73D442D5-EFE4-4325-A938-3C5AC23437D0}"/>
              </a:ext>
            </a:extLst>
          </p:cNvPr>
          <p:cNvSpPr/>
          <p:nvPr/>
        </p:nvSpPr>
        <p:spPr>
          <a:xfrm>
            <a:off x="1507725" y="4110826"/>
            <a:ext cx="168017" cy="170389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422;p44">
            <a:extLst>
              <a:ext uri="{FF2B5EF4-FFF2-40B4-BE49-F238E27FC236}">
                <a16:creationId xmlns:a16="http://schemas.microsoft.com/office/drawing/2014/main" id="{73D442D5-EFE4-4325-A938-3C5AC23437D0}"/>
              </a:ext>
            </a:extLst>
          </p:cNvPr>
          <p:cNvSpPr/>
          <p:nvPr/>
        </p:nvSpPr>
        <p:spPr>
          <a:xfrm>
            <a:off x="1507725" y="3654956"/>
            <a:ext cx="168017" cy="170389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76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41B33-A6C1-4D4C-9934-4685F28E1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5787" y="943099"/>
            <a:ext cx="7886026" cy="3888828"/>
          </a:xfrm>
        </p:spPr>
        <p:txBody>
          <a:bodyPr/>
          <a:lstStyle/>
          <a:p>
            <a:r>
              <a:rPr lang="en-US" sz="1400" dirty="0" err="1"/>
              <a:t>Phương</a:t>
            </a:r>
            <a:r>
              <a:rPr lang="en-US" sz="1400" dirty="0"/>
              <a:t> </a:t>
            </a:r>
            <a:r>
              <a:rPr lang="en-US" sz="1400" dirty="0" err="1"/>
              <a:t>trình</a:t>
            </a:r>
            <a:r>
              <a:rPr lang="en-US" sz="1400" dirty="0"/>
              <a:t> </a:t>
            </a:r>
            <a:r>
              <a:rPr lang="en-US" sz="1400" dirty="0" err="1"/>
              <a:t>bậc</a:t>
            </a:r>
            <a:r>
              <a:rPr lang="en-US" sz="1400" dirty="0"/>
              <a:t> 2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dạng</a:t>
            </a:r>
            <a:r>
              <a:rPr lang="en-US" sz="1400" dirty="0"/>
              <a:t>: a*x^2 + b*x +c = 0</a:t>
            </a:r>
          </a:p>
          <a:p>
            <a:r>
              <a:rPr lang="en-US" sz="1400" dirty="0" err="1"/>
              <a:t>Viết</a:t>
            </a:r>
            <a:r>
              <a:rPr lang="en-US" sz="1400" dirty="0"/>
              <a:t> </a:t>
            </a:r>
            <a:r>
              <a:rPr lang="en-US" sz="1400" dirty="0" err="1"/>
              <a:t>chương</a:t>
            </a:r>
            <a:r>
              <a:rPr lang="en-US" sz="1400" dirty="0"/>
              <a:t> </a:t>
            </a:r>
            <a:r>
              <a:rPr lang="en-US" sz="1400" dirty="0" err="1"/>
              <a:t>trình</a:t>
            </a:r>
            <a:r>
              <a:rPr lang="en-US" sz="1400" dirty="0"/>
              <a:t>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phép</a:t>
            </a:r>
            <a:r>
              <a:rPr lang="en-US" sz="1400" dirty="0"/>
              <a:t> </a:t>
            </a:r>
            <a:r>
              <a:rPr lang="en-US" sz="1400" dirty="0" err="1"/>
              <a:t>người</a:t>
            </a:r>
            <a:r>
              <a:rPr lang="en-US" sz="1400" dirty="0"/>
              <a:t> </a:t>
            </a:r>
            <a:r>
              <a:rPr lang="en-US" sz="1400" dirty="0" err="1"/>
              <a:t>dùng</a:t>
            </a:r>
            <a:r>
              <a:rPr lang="en-US" sz="1400" dirty="0"/>
              <a:t> </a:t>
            </a:r>
            <a:r>
              <a:rPr lang="en-US" sz="1400" dirty="0" err="1"/>
              <a:t>nhập</a:t>
            </a:r>
            <a:r>
              <a:rPr lang="en-US" sz="1400" dirty="0"/>
              <a:t> </a:t>
            </a:r>
            <a:r>
              <a:rPr lang="en-US" sz="1400" dirty="0" err="1"/>
              <a:t>vào</a:t>
            </a:r>
            <a:r>
              <a:rPr lang="en-US" sz="1400" dirty="0"/>
              <a:t> </a:t>
            </a:r>
            <a:r>
              <a:rPr lang="en-US" sz="1400" dirty="0" err="1"/>
              <a:t>giá</a:t>
            </a:r>
            <a:r>
              <a:rPr lang="en-US" sz="1400" dirty="0"/>
              <a:t> </a:t>
            </a:r>
            <a:r>
              <a:rPr lang="en-US" sz="1400" dirty="0" err="1"/>
              <a:t>trị</a:t>
            </a:r>
            <a:r>
              <a:rPr lang="en-US" sz="1400" dirty="0"/>
              <a:t> a, b, c</a:t>
            </a:r>
          </a:p>
          <a:p>
            <a:r>
              <a:rPr lang="en-US" sz="1400" dirty="0"/>
              <a:t>-&gt; </a:t>
            </a:r>
            <a:r>
              <a:rPr lang="en-US" sz="1400" dirty="0" err="1"/>
              <a:t>Giải</a:t>
            </a:r>
            <a:r>
              <a:rPr lang="en-US" sz="1400" dirty="0"/>
              <a:t> </a:t>
            </a:r>
            <a:r>
              <a:rPr lang="en-US" sz="1400" dirty="0" err="1"/>
              <a:t>phương</a:t>
            </a:r>
            <a:r>
              <a:rPr lang="en-US" sz="1400" dirty="0"/>
              <a:t> </a:t>
            </a:r>
            <a:r>
              <a:rPr lang="en-US" sz="1400" dirty="0" err="1"/>
              <a:t>trình</a:t>
            </a:r>
            <a:r>
              <a:rPr lang="en-US" sz="1400" dirty="0"/>
              <a:t> (</a:t>
            </a:r>
            <a:r>
              <a:rPr lang="en-US" sz="1400" dirty="0" err="1"/>
              <a:t>Tìm</a:t>
            </a:r>
            <a:r>
              <a:rPr lang="en-US" sz="1400" dirty="0"/>
              <a:t> x)</a:t>
            </a:r>
          </a:p>
          <a:p>
            <a:endParaRPr lang="en-US" sz="1400" dirty="0"/>
          </a:p>
          <a:p>
            <a:r>
              <a:rPr lang="en-US" sz="1400" dirty="0" err="1">
                <a:solidFill>
                  <a:srgbClr val="C00000"/>
                </a:solidFill>
              </a:rPr>
              <a:t>Gợi</a:t>
            </a:r>
            <a:r>
              <a:rPr lang="en-US" sz="1400" dirty="0">
                <a:solidFill>
                  <a:srgbClr val="C00000"/>
                </a:solidFill>
              </a:rPr>
              <a:t> ý</a:t>
            </a:r>
            <a:r>
              <a:rPr lang="en-US" sz="1400" dirty="0"/>
              <a:t>: </a:t>
            </a:r>
            <a:r>
              <a:rPr lang="en-US" sz="1400" dirty="0" err="1"/>
              <a:t>Kiểm</a:t>
            </a:r>
            <a:r>
              <a:rPr lang="en-US" sz="1400" dirty="0"/>
              <a:t> </a:t>
            </a:r>
            <a:r>
              <a:rPr lang="en-US" sz="1400" dirty="0" err="1"/>
              <a:t>tra</a:t>
            </a:r>
            <a:r>
              <a:rPr lang="en-US" sz="1400" dirty="0"/>
              <a:t> </a:t>
            </a:r>
            <a:r>
              <a:rPr lang="en-US" sz="1400" dirty="0" err="1"/>
              <a:t>xem</a:t>
            </a:r>
            <a:r>
              <a:rPr lang="en-US" sz="1400" dirty="0"/>
              <a:t> a=0?</a:t>
            </a:r>
          </a:p>
          <a:p>
            <a:r>
              <a:rPr lang="en-US" sz="1400" dirty="0" err="1"/>
              <a:t>Nếu</a:t>
            </a:r>
            <a:r>
              <a:rPr lang="en-US" sz="1400" dirty="0"/>
              <a:t> a!=0, </a:t>
            </a:r>
            <a:r>
              <a:rPr lang="en-US" sz="1400" dirty="0" err="1"/>
              <a:t>tính</a:t>
            </a:r>
            <a:r>
              <a:rPr lang="en-US" sz="1400" dirty="0"/>
              <a:t> </a:t>
            </a:r>
            <a:r>
              <a:rPr lang="en-US" sz="1400" dirty="0" err="1"/>
              <a:t>detal</a:t>
            </a:r>
            <a:r>
              <a:rPr lang="en-US" sz="1400" dirty="0"/>
              <a:t> = b^2 – 4ac</a:t>
            </a:r>
          </a:p>
          <a:p>
            <a:pPr marL="114300" indent="0">
              <a:buNone/>
            </a:pPr>
            <a:r>
              <a:rPr lang="en-US" sz="1400" dirty="0"/>
              <a:t>           </a:t>
            </a:r>
            <a:r>
              <a:rPr lang="en-US" sz="1400" dirty="0" err="1"/>
              <a:t>detal</a:t>
            </a:r>
            <a:r>
              <a:rPr lang="en-US" sz="1400" dirty="0"/>
              <a:t> &lt;0  -&gt; </a:t>
            </a:r>
            <a:r>
              <a:rPr lang="en-US" sz="1400" dirty="0" err="1"/>
              <a:t>vô</a:t>
            </a:r>
            <a:r>
              <a:rPr lang="en-US" sz="1400" dirty="0"/>
              <a:t> </a:t>
            </a:r>
            <a:r>
              <a:rPr lang="en-US" sz="1400" dirty="0" err="1"/>
              <a:t>nghiệm</a:t>
            </a: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           </a:t>
            </a:r>
            <a:r>
              <a:rPr lang="en-US" sz="1400" dirty="0" err="1"/>
              <a:t>detal</a:t>
            </a:r>
            <a:r>
              <a:rPr lang="en-US" sz="1400" dirty="0"/>
              <a:t> = 0  -&gt; x= -b/a</a:t>
            </a:r>
          </a:p>
          <a:p>
            <a:pPr marL="114300" indent="0">
              <a:buNone/>
            </a:pPr>
            <a:r>
              <a:rPr lang="en-US" sz="1400" dirty="0"/>
              <a:t>           </a:t>
            </a:r>
            <a:r>
              <a:rPr lang="en-US" sz="1400" dirty="0" err="1"/>
              <a:t>detal</a:t>
            </a:r>
            <a:r>
              <a:rPr lang="en-US" sz="1400" dirty="0"/>
              <a:t> &gt;0   -&gt; x1= (-b- sqrt(</a:t>
            </a:r>
            <a:r>
              <a:rPr lang="en-US" sz="1400" dirty="0" err="1"/>
              <a:t>detal</a:t>
            </a:r>
            <a:r>
              <a:rPr lang="en-US" sz="1400" dirty="0"/>
              <a:t>))/(2a) , x2 = (-b + sqrt(</a:t>
            </a:r>
            <a:r>
              <a:rPr lang="en-US" sz="1400" dirty="0" err="1"/>
              <a:t>detal</a:t>
            </a:r>
            <a:r>
              <a:rPr lang="en-US" sz="1400" dirty="0"/>
              <a:t>))/(2a) </a:t>
            </a:r>
          </a:p>
        </p:txBody>
      </p:sp>
      <p:sp>
        <p:nvSpPr>
          <p:cNvPr id="4" name="Google Shape;1422;p44">
            <a:extLst>
              <a:ext uri="{FF2B5EF4-FFF2-40B4-BE49-F238E27FC236}">
                <a16:creationId xmlns:a16="http://schemas.microsoft.com/office/drawing/2014/main" id="{73D442D5-EFE4-4325-A938-3C5AC23437D0}"/>
              </a:ext>
            </a:extLst>
          </p:cNvPr>
          <p:cNvSpPr/>
          <p:nvPr/>
        </p:nvSpPr>
        <p:spPr>
          <a:xfrm>
            <a:off x="1304524" y="3570289"/>
            <a:ext cx="168017" cy="170389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422;p44">
            <a:extLst>
              <a:ext uri="{FF2B5EF4-FFF2-40B4-BE49-F238E27FC236}">
                <a16:creationId xmlns:a16="http://schemas.microsoft.com/office/drawing/2014/main" id="{73D442D5-EFE4-4325-A938-3C5AC23437D0}"/>
              </a:ext>
            </a:extLst>
          </p:cNvPr>
          <p:cNvSpPr/>
          <p:nvPr/>
        </p:nvSpPr>
        <p:spPr>
          <a:xfrm>
            <a:off x="1301136" y="4382052"/>
            <a:ext cx="168017" cy="170389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422;p44">
            <a:extLst>
              <a:ext uri="{FF2B5EF4-FFF2-40B4-BE49-F238E27FC236}">
                <a16:creationId xmlns:a16="http://schemas.microsoft.com/office/drawing/2014/main" id="{73D442D5-EFE4-4325-A938-3C5AC23437D0}"/>
              </a:ext>
            </a:extLst>
          </p:cNvPr>
          <p:cNvSpPr/>
          <p:nvPr/>
        </p:nvSpPr>
        <p:spPr>
          <a:xfrm>
            <a:off x="1304524" y="3956732"/>
            <a:ext cx="168017" cy="170389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18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41B33-A6C1-4D4C-9934-4685F28E1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986" y="1523893"/>
            <a:ext cx="8545628" cy="2772834"/>
          </a:xfrm>
        </p:spPr>
        <p:txBody>
          <a:bodyPr/>
          <a:lstStyle/>
          <a:p>
            <a:r>
              <a:rPr lang="vi-VN" sz="1600" dirty="0"/>
              <a:t>Viết chương trình nhập vào số điện sử dụng của tháng và tính tiền điện theo phương pháp lũy tiến</a:t>
            </a:r>
            <a:r>
              <a:rPr lang="en-US" sz="1600" dirty="0"/>
              <a:t>:</a:t>
            </a:r>
          </a:p>
          <a:p>
            <a:pPr marL="114300" indent="0">
              <a:buNone/>
            </a:pPr>
            <a:r>
              <a:rPr lang="en-US" sz="1600" dirty="0"/>
              <a:t>	</a:t>
            </a:r>
            <a:r>
              <a:rPr lang="vi-VN" sz="1600" dirty="0"/>
              <a:t> Nếu số điện sử dụng từ 0 đến 50 thì giá mỗi số điện là 1000 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	</a:t>
            </a:r>
            <a:r>
              <a:rPr lang="vi-VN" sz="1600" dirty="0"/>
              <a:t> Nếu số điện sử dụng trên 50 thì giá mỗi số điện vượt hạn mức là 1200</a:t>
            </a:r>
            <a:endParaRPr lang="en-US" sz="1600" dirty="0"/>
          </a:p>
        </p:txBody>
      </p:sp>
      <p:sp>
        <p:nvSpPr>
          <p:cNvPr id="4" name="Google Shape;1422;p44">
            <a:extLst>
              <a:ext uri="{FF2B5EF4-FFF2-40B4-BE49-F238E27FC236}">
                <a16:creationId xmlns:a16="http://schemas.microsoft.com/office/drawing/2014/main" id="{73D442D5-EFE4-4325-A938-3C5AC23437D0}"/>
              </a:ext>
            </a:extLst>
          </p:cNvPr>
          <p:cNvSpPr/>
          <p:nvPr/>
        </p:nvSpPr>
        <p:spPr>
          <a:xfrm>
            <a:off x="1135191" y="2426338"/>
            <a:ext cx="168017" cy="170389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422;p44">
            <a:extLst>
              <a:ext uri="{FF2B5EF4-FFF2-40B4-BE49-F238E27FC236}">
                <a16:creationId xmlns:a16="http://schemas.microsoft.com/office/drawing/2014/main" id="{73D442D5-EFE4-4325-A938-3C5AC23437D0}"/>
              </a:ext>
            </a:extLst>
          </p:cNvPr>
          <p:cNvSpPr/>
          <p:nvPr/>
        </p:nvSpPr>
        <p:spPr>
          <a:xfrm>
            <a:off x="1135190" y="2825115"/>
            <a:ext cx="168017" cy="170389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344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Case </a:t>
            </a:r>
            <a:endParaRPr lang="x-none" dirty="0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3924BE7A-49E3-4DB4-AF59-CBCA2D185B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3861207"/>
              </p:ext>
            </p:extLst>
          </p:nvPr>
        </p:nvGraphicFramePr>
        <p:xfrm>
          <a:off x="1217655" y="1551094"/>
          <a:ext cx="6806744" cy="2816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258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548-50DA-1A4C-B710-70A02FD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Case </a:t>
            </a:r>
            <a:endParaRPr lang="x-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B3F659-A708-4597-B338-9D3CAEB79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892" y="988086"/>
            <a:ext cx="4750277" cy="400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0114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master" id="{1923EB98-9606-B44D-A68A-36334CEC6D99}" vid="{F7F63856-23F9-044A-A089-532876F8037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Streamline</Template>
  <TotalTime>8552</TotalTime>
  <Words>874</Words>
  <Application>Microsoft Office PowerPoint</Application>
  <PresentationFormat>On-screen Show (16:9)</PresentationFormat>
  <Paragraphs>109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Lato</vt:lpstr>
      <vt:lpstr>Raleway</vt:lpstr>
      <vt:lpstr>Roboto</vt:lpstr>
      <vt:lpstr>Verdana</vt:lpstr>
      <vt:lpstr>Streamline</vt:lpstr>
      <vt:lpstr>PowerPoint Presentation</vt:lpstr>
      <vt:lpstr>PowerPoint Presentation</vt:lpstr>
      <vt:lpstr>If – Else Statement</vt:lpstr>
      <vt:lpstr>If – Else Statement</vt:lpstr>
      <vt:lpstr>Bài tập</vt:lpstr>
      <vt:lpstr>Bài tập</vt:lpstr>
      <vt:lpstr>Bài tập</vt:lpstr>
      <vt:lpstr>Switch Case </vt:lpstr>
      <vt:lpstr>Switch Case </vt:lpstr>
      <vt:lpstr>Bài tập - Switch Case </vt:lpstr>
      <vt:lpstr>Bài tập</vt:lpstr>
      <vt:lpstr>Vòng lặp</vt:lpstr>
      <vt:lpstr>Bài tập</vt:lpstr>
      <vt:lpstr>Bài tập</vt:lpstr>
      <vt:lpstr>Bài tập</vt:lpstr>
      <vt:lpstr>Bài tập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chuẩn Techmaster</dc:title>
  <dc:creator>Microsoft Office User</dc:creator>
  <cp:lastModifiedBy>Monster Ender</cp:lastModifiedBy>
  <cp:revision>29</cp:revision>
  <cp:lastPrinted>2019-08-12T07:52:59Z</cp:lastPrinted>
  <dcterms:created xsi:type="dcterms:W3CDTF">2022-02-05T02:03:30Z</dcterms:created>
  <dcterms:modified xsi:type="dcterms:W3CDTF">2023-03-08T04:06:33Z</dcterms:modified>
</cp:coreProperties>
</file>