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9" r:id="rId1"/>
  </p:sldMasterIdLst>
  <p:notesMasterIdLst>
    <p:notesMasterId r:id="rId13"/>
  </p:notesMasterIdLst>
  <p:handoutMasterIdLst>
    <p:handoutMasterId r:id="rId14"/>
  </p:handoutMasterIdLst>
  <p:sldIdLst>
    <p:sldId id="256" r:id="rId2"/>
    <p:sldId id="328" r:id="rId3"/>
    <p:sldId id="477" r:id="rId4"/>
    <p:sldId id="497" r:id="rId5"/>
    <p:sldId id="498" r:id="rId6"/>
    <p:sldId id="499" r:id="rId7"/>
    <p:sldId id="508" r:id="rId8"/>
    <p:sldId id="500" r:id="rId9"/>
    <p:sldId id="501" r:id="rId10"/>
    <p:sldId id="502" r:id="rId11"/>
    <p:sldId id="503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EE"/>
    <a:srgbClr val="595959"/>
    <a:srgbClr val="02225E"/>
    <a:srgbClr val="4061A6"/>
    <a:srgbClr val="FFFFFF"/>
    <a:srgbClr val="1EB1ED"/>
    <a:srgbClr val="B1BEC1"/>
    <a:srgbClr val="F2F2F2"/>
    <a:srgbClr val="E4F6FD"/>
    <a:srgbClr val="CA2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46934-B6B6-4CAB-A86B-3D24E9FF1681}" v="682" dt="2023-02-18T16:54:21.2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8" autoAdjust="0"/>
    <p:restoredTop sz="93946" autoAdjust="0"/>
  </p:normalViewPr>
  <p:slideViewPr>
    <p:cSldViewPr snapToGrid="0">
      <p:cViewPr varScale="1">
        <p:scale>
          <a:sx n="107" d="100"/>
          <a:sy n="107" d="100"/>
        </p:scale>
        <p:origin x="182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20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0DFB19-B4B6-47D0-9E3C-4B8242F36279}" type="doc">
      <dgm:prSet loTypeId="urn:microsoft.com/office/officeart/2005/8/layout/cycle4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8A369E-2E62-47CB-A6B0-AF020D971793}">
      <dgm:prSet phldrT="[Text]"/>
      <dgm:spPr>
        <a:solidFill>
          <a:srgbClr val="00ABEE"/>
        </a:solidFill>
      </dgm:spPr>
      <dgm:t>
        <a:bodyPr/>
        <a:lstStyle/>
        <a:p>
          <a:r>
            <a:rPr lang="en-US" b="0" i="0" dirty="0"/>
            <a:t>Polymorphism</a:t>
          </a:r>
          <a:endParaRPr lang="en-US" dirty="0"/>
        </a:p>
      </dgm:t>
    </dgm:pt>
    <dgm:pt modelId="{10957D15-607E-4605-8CF5-E38AD025EDD1}" type="parTrans" cxnId="{394F20E4-B180-4BE9-A57A-A798676B092E}">
      <dgm:prSet/>
      <dgm:spPr/>
      <dgm:t>
        <a:bodyPr/>
        <a:lstStyle/>
        <a:p>
          <a:endParaRPr lang="en-US"/>
        </a:p>
      </dgm:t>
    </dgm:pt>
    <dgm:pt modelId="{F5E478A4-2ED0-43F7-A866-950430447759}" type="sibTrans" cxnId="{394F20E4-B180-4BE9-A57A-A798676B092E}">
      <dgm:prSet/>
      <dgm:spPr/>
      <dgm:t>
        <a:bodyPr/>
        <a:lstStyle/>
        <a:p>
          <a:endParaRPr lang="en-US"/>
        </a:p>
      </dgm:t>
    </dgm:pt>
    <dgm:pt modelId="{852735F3-01DD-4A43-A02F-9D5B1A3F72D9}">
      <dgm:prSet phldrT="[Text]" custT="1"/>
      <dgm:spPr/>
      <dgm:t>
        <a:bodyPr/>
        <a:lstStyle/>
        <a:p>
          <a:r>
            <a:rPr lang="en-US" sz="1800" dirty="0" err="1">
              <a:solidFill>
                <a:srgbClr val="C00000"/>
              </a:solidFill>
            </a:rPr>
            <a:t>Tính</a:t>
          </a:r>
          <a:r>
            <a:rPr lang="en-US" sz="1800" dirty="0">
              <a:solidFill>
                <a:srgbClr val="C00000"/>
              </a:solidFill>
            </a:rPr>
            <a:t> </a:t>
          </a:r>
          <a:r>
            <a:rPr lang="en-US" sz="1800" dirty="0" err="1">
              <a:solidFill>
                <a:srgbClr val="C00000"/>
              </a:solidFill>
            </a:rPr>
            <a:t>đa</a:t>
          </a:r>
          <a:r>
            <a:rPr lang="en-US" sz="1800" dirty="0">
              <a:solidFill>
                <a:srgbClr val="C00000"/>
              </a:solidFill>
            </a:rPr>
            <a:t> </a:t>
          </a:r>
          <a:r>
            <a:rPr lang="en-US" sz="1800" dirty="0" err="1">
              <a:solidFill>
                <a:srgbClr val="C00000"/>
              </a:solidFill>
            </a:rPr>
            <a:t>hình</a:t>
          </a:r>
          <a:endParaRPr lang="en-US" sz="1800" dirty="0">
            <a:solidFill>
              <a:srgbClr val="C00000"/>
            </a:solidFill>
          </a:endParaRPr>
        </a:p>
      </dgm:t>
    </dgm:pt>
    <dgm:pt modelId="{4AF7E476-2813-4B02-916F-D6B84B5FFA7B}" type="parTrans" cxnId="{2CF2EF47-5B28-4686-B41D-704E65C13537}">
      <dgm:prSet/>
      <dgm:spPr/>
      <dgm:t>
        <a:bodyPr/>
        <a:lstStyle/>
        <a:p>
          <a:endParaRPr lang="en-US"/>
        </a:p>
      </dgm:t>
    </dgm:pt>
    <dgm:pt modelId="{5C2B0F7B-B29D-4F3F-97AF-12C78F76C60C}" type="sibTrans" cxnId="{2CF2EF47-5B28-4686-B41D-704E65C13537}">
      <dgm:prSet/>
      <dgm:spPr/>
      <dgm:t>
        <a:bodyPr/>
        <a:lstStyle/>
        <a:p>
          <a:endParaRPr lang="en-US"/>
        </a:p>
      </dgm:t>
    </dgm:pt>
    <dgm:pt modelId="{AC373A40-A44E-4352-861B-6AE5F105D3B6}">
      <dgm:prSet phldrT="[Text]"/>
      <dgm:spPr>
        <a:solidFill>
          <a:srgbClr val="00ABEE"/>
        </a:solidFill>
      </dgm:spPr>
      <dgm:t>
        <a:bodyPr/>
        <a:lstStyle/>
        <a:p>
          <a:r>
            <a:rPr lang="en-US" b="0" i="0" dirty="0"/>
            <a:t>Inheritance</a:t>
          </a:r>
          <a:endParaRPr lang="en-US" dirty="0"/>
        </a:p>
      </dgm:t>
    </dgm:pt>
    <dgm:pt modelId="{5DB5085F-57B4-448E-9083-DD65154F18B9}" type="parTrans" cxnId="{530DF379-D7B6-4855-BB7A-729A95D633D0}">
      <dgm:prSet/>
      <dgm:spPr/>
      <dgm:t>
        <a:bodyPr/>
        <a:lstStyle/>
        <a:p>
          <a:endParaRPr lang="en-US"/>
        </a:p>
      </dgm:t>
    </dgm:pt>
    <dgm:pt modelId="{920FB553-6B20-4210-B247-95DAF6B7BADA}" type="sibTrans" cxnId="{530DF379-D7B6-4855-BB7A-729A95D633D0}">
      <dgm:prSet/>
      <dgm:spPr/>
      <dgm:t>
        <a:bodyPr/>
        <a:lstStyle/>
        <a:p>
          <a:endParaRPr lang="en-US"/>
        </a:p>
      </dgm:t>
    </dgm:pt>
    <dgm:pt modelId="{BB3BF542-4DA0-40AA-A148-698DC6BB8C07}">
      <dgm:prSet phldrT="[Text]" custT="1"/>
      <dgm:spPr/>
      <dgm:t>
        <a:bodyPr/>
        <a:lstStyle/>
        <a:p>
          <a:r>
            <a:rPr lang="en-US" sz="1800" dirty="0" err="1">
              <a:solidFill>
                <a:srgbClr val="C00000"/>
              </a:solidFill>
            </a:rPr>
            <a:t>Tính</a:t>
          </a:r>
          <a:r>
            <a:rPr lang="en-US" sz="1800" dirty="0">
              <a:solidFill>
                <a:srgbClr val="C00000"/>
              </a:solidFill>
            </a:rPr>
            <a:t> </a:t>
          </a:r>
          <a:r>
            <a:rPr lang="en-US" sz="1800" dirty="0" err="1">
              <a:solidFill>
                <a:srgbClr val="C00000"/>
              </a:solidFill>
            </a:rPr>
            <a:t>kế</a:t>
          </a:r>
          <a:r>
            <a:rPr lang="en-US" sz="1800" dirty="0">
              <a:solidFill>
                <a:srgbClr val="C00000"/>
              </a:solidFill>
            </a:rPr>
            <a:t> </a:t>
          </a:r>
          <a:r>
            <a:rPr lang="en-US" sz="1800" dirty="0" err="1">
              <a:solidFill>
                <a:srgbClr val="C00000"/>
              </a:solidFill>
            </a:rPr>
            <a:t>thừa</a:t>
          </a:r>
          <a:endParaRPr lang="en-US" sz="1800" dirty="0">
            <a:solidFill>
              <a:srgbClr val="C00000"/>
            </a:solidFill>
          </a:endParaRPr>
        </a:p>
      </dgm:t>
    </dgm:pt>
    <dgm:pt modelId="{0E2EAAB5-00CD-4156-804C-660D559E06F3}" type="parTrans" cxnId="{A3380043-C49A-435B-A26B-582CAD221068}">
      <dgm:prSet/>
      <dgm:spPr/>
      <dgm:t>
        <a:bodyPr/>
        <a:lstStyle/>
        <a:p>
          <a:endParaRPr lang="en-US"/>
        </a:p>
      </dgm:t>
    </dgm:pt>
    <dgm:pt modelId="{7FE18F0C-6792-4E99-B76F-69693E4333D7}" type="sibTrans" cxnId="{A3380043-C49A-435B-A26B-582CAD221068}">
      <dgm:prSet/>
      <dgm:spPr/>
      <dgm:t>
        <a:bodyPr/>
        <a:lstStyle/>
        <a:p>
          <a:endParaRPr lang="en-US"/>
        </a:p>
      </dgm:t>
    </dgm:pt>
    <dgm:pt modelId="{8F690070-B60E-4367-BB74-344FABF2EE20}">
      <dgm:prSet phldrT="[Text]"/>
      <dgm:spPr>
        <a:solidFill>
          <a:srgbClr val="00ABEE"/>
        </a:solidFill>
      </dgm:spPr>
      <dgm:t>
        <a:bodyPr/>
        <a:lstStyle/>
        <a:p>
          <a:r>
            <a:rPr lang="en-US" b="0" i="0" dirty="0"/>
            <a:t>Encapsulation</a:t>
          </a:r>
          <a:endParaRPr lang="en-US" dirty="0"/>
        </a:p>
      </dgm:t>
    </dgm:pt>
    <dgm:pt modelId="{77D01DFB-B206-4FB4-9B2D-F7C51F3394C4}" type="parTrans" cxnId="{EA80689B-EED4-489F-873F-656B27D63408}">
      <dgm:prSet/>
      <dgm:spPr/>
      <dgm:t>
        <a:bodyPr/>
        <a:lstStyle/>
        <a:p>
          <a:endParaRPr lang="en-US"/>
        </a:p>
      </dgm:t>
    </dgm:pt>
    <dgm:pt modelId="{0C4D5F1A-531D-4D94-98DB-1C7EA647A476}" type="sibTrans" cxnId="{EA80689B-EED4-489F-873F-656B27D63408}">
      <dgm:prSet/>
      <dgm:spPr/>
      <dgm:t>
        <a:bodyPr/>
        <a:lstStyle/>
        <a:p>
          <a:endParaRPr lang="en-US"/>
        </a:p>
      </dgm:t>
    </dgm:pt>
    <dgm:pt modelId="{E010695C-BF96-42D7-8186-F3444E522763}">
      <dgm:prSet phldrT="[Text]" custT="1"/>
      <dgm:spPr/>
      <dgm:t>
        <a:bodyPr/>
        <a:lstStyle/>
        <a:p>
          <a:r>
            <a:rPr lang="en-US" sz="1800" dirty="0" err="1">
              <a:solidFill>
                <a:srgbClr val="C00000"/>
              </a:solidFill>
            </a:rPr>
            <a:t>Tính</a:t>
          </a:r>
          <a:r>
            <a:rPr lang="en-US" sz="1800" dirty="0">
              <a:solidFill>
                <a:srgbClr val="C00000"/>
              </a:solidFill>
            </a:rPr>
            <a:t> </a:t>
          </a:r>
          <a:r>
            <a:rPr lang="en-US" sz="1800" dirty="0" err="1">
              <a:solidFill>
                <a:srgbClr val="C00000"/>
              </a:solidFill>
            </a:rPr>
            <a:t>đóng</a:t>
          </a:r>
          <a:r>
            <a:rPr lang="en-US" sz="1800" dirty="0">
              <a:solidFill>
                <a:srgbClr val="C00000"/>
              </a:solidFill>
            </a:rPr>
            <a:t> </a:t>
          </a:r>
          <a:r>
            <a:rPr lang="en-US" sz="1800" dirty="0" err="1">
              <a:solidFill>
                <a:srgbClr val="C00000"/>
              </a:solidFill>
            </a:rPr>
            <a:t>gói</a:t>
          </a:r>
          <a:endParaRPr lang="en-US" sz="1800" dirty="0">
            <a:solidFill>
              <a:srgbClr val="C00000"/>
            </a:solidFill>
          </a:endParaRPr>
        </a:p>
      </dgm:t>
    </dgm:pt>
    <dgm:pt modelId="{AE7226BD-62F1-444F-A46A-02374D766B5D}" type="parTrans" cxnId="{80BA5B8F-6CD9-4F78-8BC2-FDCC5E55F582}">
      <dgm:prSet/>
      <dgm:spPr/>
      <dgm:t>
        <a:bodyPr/>
        <a:lstStyle/>
        <a:p>
          <a:endParaRPr lang="en-US"/>
        </a:p>
      </dgm:t>
    </dgm:pt>
    <dgm:pt modelId="{220FD61E-6AF0-4B3E-BF8D-85B340C43930}" type="sibTrans" cxnId="{80BA5B8F-6CD9-4F78-8BC2-FDCC5E55F582}">
      <dgm:prSet/>
      <dgm:spPr/>
      <dgm:t>
        <a:bodyPr/>
        <a:lstStyle/>
        <a:p>
          <a:endParaRPr lang="en-US"/>
        </a:p>
      </dgm:t>
    </dgm:pt>
    <dgm:pt modelId="{C39B970B-8C7D-4207-8EAC-DC3A419EB0CA}">
      <dgm:prSet phldrT="[Text]"/>
      <dgm:spPr>
        <a:solidFill>
          <a:srgbClr val="00ABEE"/>
        </a:solidFill>
      </dgm:spPr>
      <dgm:t>
        <a:bodyPr/>
        <a:lstStyle/>
        <a:p>
          <a:r>
            <a:rPr lang="en-US" b="0" i="0" dirty="0"/>
            <a:t>Abstraction</a:t>
          </a:r>
          <a:endParaRPr lang="en-US" dirty="0"/>
        </a:p>
      </dgm:t>
    </dgm:pt>
    <dgm:pt modelId="{EE74FD3D-ABCC-4DA1-9F37-340164CE2615}" type="parTrans" cxnId="{0225B204-B2A4-4373-B42F-7D28CEC915C7}">
      <dgm:prSet/>
      <dgm:spPr/>
      <dgm:t>
        <a:bodyPr/>
        <a:lstStyle/>
        <a:p>
          <a:endParaRPr lang="en-US"/>
        </a:p>
      </dgm:t>
    </dgm:pt>
    <dgm:pt modelId="{1BBB1D41-E775-467E-8F59-1C0EE6C685A1}" type="sibTrans" cxnId="{0225B204-B2A4-4373-B42F-7D28CEC915C7}">
      <dgm:prSet/>
      <dgm:spPr/>
      <dgm:t>
        <a:bodyPr/>
        <a:lstStyle/>
        <a:p>
          <a:endParaRPr lang="en-US"/>
        </a:p>
      </dgm:t>
    </dgm:pt>
    <dgm:pt modelId="{226EC1BD-74B8-4BF2-98EB-7583A1DDC23D}">
      <dgm:prSet phldrT="[Text]" custT="1"/>
      <dgm:spPr/>
      <dgm:t>
        <a:bodyPr/>
        <a:lstStyle/>
        <a:p>
          <a:r>
            <a:rPr lang="en-US" sz="1800" dirty="0" err="1">
              <a:solidFill>
                <a:srgbClr val="C00000"/>
              </a:solidFill>
            </a:rPr>
            <a:t>Tính</a:t>
          </a:r>
          <a:r>
            <a:rPr lang="en-US" sz="1800" dirty="0">
              <a:solidFill>
                <a:srgbClr val="C00000"/>
              </a:solidFill>
            </a:rPr>
            <a:t> </a:t>
          </a:r>
          <a:r>
            <a:rPr lang="en-US" sz="1800" dirty="0" err="1">
              <a:solidFill>
                <a:srgbClr val="C00000"/>
              </a:solidFill>
            </a:rPr>
            <a:t>trừu</a:t>
          </a:r>
          <a:r>
            <a:rPr lang="en-US" sz="1800" dirty="0">
              <a:solidFill>
                <a:srgbClr val="C00000"/>
              </a:solidFill>
            </a:rPr>
            <a:t> </a:t>
          </a:r>
          <a:r>
            <a:rPr lang="en-US" sz="1800" dirty="0" err="1">
              <a:solidFill>
                <a:srgbClr val="C00000"/>
              </a:solidFill>
            </a:rPr>
            <a:t>tượng</a:t>
          </a:r>
          <a:endParaRPr lang="en-US" sz="1800" dirty="0">
            <a:solidFill>
              <a:srgbClr val="C00000"/>
            </a:solidFill>
          </a:endParaRPr>
        </a:p>
      </dgm:t>
    </dgm:pt>
    <dgm:pt modelId="{94180F46-3964-47BA-8CB4-7ADAC6C285F1}" type="parTrans" cxnId="{01969807-8931-483F-8F50-6805E8D6192D}">
      <dgm:prSet/>
      <dgm:spPr/>
      <dgm:t>
        <a:bodyPr/>
        <a:lstStyle/>
        <a:p>
          <a:endParaRPr lang="en-US"/>
        </a:p>
      </dgm:t>
    </dgm:pt>
    <dgm:pt modelId="{BE1E4FAF-BA9F-4180-A3A3-CFB2B71346AB}" type="sibTrans" cxnId="{01969807-8931-483F-8F50-6805E8D6192D}">
      <dgm:prSet/>
      <dgm:spPr/>
      <dgm:t>
        <a:bodyPr/>
        <a:lstStyle/>
        <a:p>
          <a:endParaRPr lang="en-US"/>
        </a:p>
      </dgm:t>
    </dgm:pt>
    <dgm:pt modelId="{4EFB3CE3-D918-43C5-996B-9998897C05AD}" type="pres">
      <dgm:prSet presAssocID="{880DFB19-B4B6-47D0-9E3C-4B8242F3627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4228CF3D-6360-4BDC-A263-F9C3CC1E169E}" type="pres">
      <dgm:prSet presAssocID="{880DFB19-B4B6-47D0-9E3C-4B8242F36279}" presName="children" presStyleCnt="0"/>
      <dgm:spPr/>
    </dgm:pt>
    <dgm:pt modelId="{16329FA7-314E-46BC-AD77-7DF3272F9FC7}" type="pres">
      <dgm:prSet presAssocID="{880DFB19-B4B6-47D0-9E3C-4B8242F36279}" presName="child1group" presStyleCnt="0"/>
      <dgm:spPr/>
    </dgm:pt>
    <dgm:pt modelId="{3E9F309A-D2BB-43D9-BDC3-8ABCEE3CC4AD}" type="pres">
      <dgm:prSet presAssocID="{880DFB19-B4B6-47D0-9E3C-4B8242F36279}" presName="child1" presStyleLbl="bgAcc1" presStyleIdx="0" presStyleCnt="4"/>
      <dgm:spPr/>
    </dgm:pt>
    <dgm:pt modelId="{B1D0AC8E-D1D8-4CEF-A9F6-6A72742AFD2A}" type="pres">
      <dgm:prSet presAssocID="{880DFB19-B4B6-47D0-9E3C-4B8242F36279}" presName="child1Text" presStyleLbl="bgAcc1" presStyleIdx="0" presStyleCnt="4">
        <dgm:presLayoutVars>
          <dgm:bulletEnabled val="1"/>
        </dgm:presLayoutVars>
      </dgm:prSet>
      <dgm:spPr/>
    </dgm:pt>
    <dgm:pt modelId="{9F0D70B2-42C4-49F5-A815-868D655C9C85}" type="pres">
      <dgm:prSet presAssocID="{880DFB19-B4B6-47D0-9E3C-4B8242F36279}" presName="child2group" presStyleCnt="0"/>
      <dgm:spPr/>
    </dgm:pt>
    <dgm:pt modelId="{B77FC2E0-2CC7-4C0B-9E96-3B9212611D1D}" type="pres">
      <dgm:prSet presAssocID="{880DFB19-B4B6-47D0-9E3C-4B8242F36279}" presName="child2" presStyleLbl="bgAcc1" presStyleIdx="1" presStyleCnt="4"/>
      <dgm:spPr/>
    </dgm:pt>
    <dgm:pt modelId="{57F578F9-2426-4F84-8FD7-EAF4B7F642C0}" type="pres">
      <dgm:prSet presAssocID="{880DFB19-B4B6-47D0-9E3C-4B8242F36279}" presName="child2Text" presStyleLbl="bgAcc1" presStyleIdx="1" presStyleCnt="4">
        <dgm:presLayoutVars>
          <dgm:bulletEnabled val="1"/>
        </dgm:presLayoutVars>
      </dgm:prSet>
      <dgm:spPr/>
    </dgm:pt>
    <dgm:pt modelId="{53BE6B64-353C-46A5-A262-D7BD655160B5}" type="pres">
      <dgm:prSet presAssocID="{880DFB19-B4B6-47D0-9E3C-4B8242F36279}" presName="child3group" presStyleCnt="0"/>
      <dgm:spPr/>
    </dgm:pt>
    <dgm:pt modelId="{955EEDAA-1DB4-472E-9859-D631CD885CC0}" type="pres">
      <dgm:prSet presAssocID="{880DFB19-B4B6-47D0-9E3C-4B8242F36279}" presName="child3" presStyleLbl="bgAcc1" presStyleIdx="2" presStyleCnt="4"/>
      <dgm:spPr/>
    </dgm:pt>
    <dgm:pt modelId="{BE4552A3-17CD-46FC-966F-A7D84877D15C}" type="pres">
      <dgm:prSet presAssocID="{880DFB19-B4B6-47D0-9E3C-4B8242F36279}" presName="child3Text" presStyleLbl="bgAcc1" presStyleIdx="2" presStyleCnt="4">
        <dgm:presLayoutVars>
          <dgm:bulletEnabled val="1"/>
        </dgm:presLayoutVars>
      </dgm:prSet>
      <dgm:spPr/>
    </dgm:pt>
    <dgm:pt modelId="{D2689FEC-DB32-43A6-BFAC-763FD530B20B}" type="pres">
      <dgm:prSet presAssocID="{880DFB19-B4B6-47D0-9E3C-4B8242F36279}" presName="child4group" presStyleCnt="0"/>
      <dgm:spPr/>
    </dgm:pt>
    <dgm:pt modelId="{5E09293B-0128-4D52-BDFA-CE60154F7213}" type="pres">
      <dgm:prSet presAssocID="{880DFB19-B4B6-47D0-9E3C-4B8242F36279}" presName="child4" presStyleLbl="bgAcc1" presStyleIdx="3" presStyleCnt="4" custLinFactNeighborX="-413" custLinFactNeighborY="-4463"/>
      <dgm:spPr/>
    </dgm:pt>
    <dgm:pt modelId="{588E3F70-4996-48D2-931A-E70874B08E2C}" type="pres">
      <dgm:prSet presAssocID="{880DFB19-B4B6-47D0-9E3C-4B8242F36279}" presName="child4Text" presStyleLbl="bgAcc1" presStyleIdx="3" presStyleCnt="4">
        <dgm:presLayoutVars>
          <dgm:bulletEnabled val="1"/>
        </dgm:presLayoutVars>
      </dgm:prSet>
      <dgm:spPr/>
    </dgm:pt>
    <dgm:pt modelId="{7EE5D573-3FC7-46A6-A2D4-7BB7B8936F8B}" type="pres">
      <dgm:prSet presAssocID="{880DFB19-B4B6-47D0-9E3C-4B8242F36279}" presName="childPlaceholder" presStyleCnt="0"/>
      <dgm:spPr/>
    </dgm:pt>
    <dgm:pt modelId="{913C77D6-01F5-4BCC-AEBC-AFE86A1E24E7}" type="pres">
      <dgm:prSet presAssocID="{880DFB19-B4B6-47D0-9E3C-4B8242F36279}" presName="circle" presStyleCnt="0"/>
      <dgm:spPr/>
    </dgm:pt>
    <dgm:pt modelId="{A86DBC16-87FE-4024-9DF8-D0665EF30022}" type="pres">
      <dgm:prSet presAssocID="{880DFB19-B4B6-47D0-9E3C-4B8242F36279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0D0C2F53-DC58-4A49-956D-0FBD594DD7F3}" type="pres">
      <dgm:prSet presAssocID="{880DFB19-B4B6-47D0-9E3C-4B8242F36279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D4778E1A-082A-4298-9E16-A7E2DDC2A149}" type="pres">
      <dgm:prSet presAssocID="{880DFB19-B4B6-47D0-9E3C-4B8242F36279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004B70C6-5CC5-4D01-95B8-60F1F0BA4694}" type="pres">
      <dgm:prSet presAssocID="{880DFB19-B4B6-47D0-9E3C-4B8242F36279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18C55BC6-87D4-4A88-9D9E-F30940217150}" type="pres">
      <dgm:prSet presAssocID="{880DFB19-B4B6-47D0-9E3C-4B8242F36279}" presName="quadrantPlaceholder" presStyleCnt="0"/>
      <dgm:spPr/>
    </dgm:pt>
    <dgm:pt modelId="{531413B3-16D5-4B20-8701-05625785B1BB}" type="pres">
      <dgm:prSet presAssocID="{880DFB19-B4B6-47D0-9E3C-4B8242F36279}" presName="center1" presStyleLbl="fgShp" presStyleIdx="0" presStyleCnt="2"/>
      <dgm:spPr/>
    </dgm:pt>
    <dgm:pt modelId="{D73C947D-1726-4893-82F0-E092B661254D}" type="pres">
      <dgm:prSet presAssocID="{880DFB19-B4B6-47D0-9E3C-4B8242F36279}" presName="center2" presStyleLbl="fgShp" presStyleIdx="1" presStyleCnt="2"/>
      <dgm:spPr/>
    </dgm:pt>
  </dgm:ptLst>
  <dgm:cxnLst>
    <dgm:cxn modelId="{0225B204-B2A4-4373-B42F-7D28CEC915C7}" srcId="{880DFB19-B4B6-47D0-9E3C-4B8242F36279}" destId="{C39B970B-8C7D-4207-8EAC-DC3A419EB0CA}" srcOrd="3" destOrd="0" parTransId="{EE74FD3D-ABCC-4DA1-9F37-340164CE2615}" sibTransId="{1BBB1D41-E775-467E-8F59-1C0EE6C685A1}"/>
    <dgm:cxn modelId="{01969807-8931-483F-8F50-6805E8D6192D}" srcId="{C39B970B-8C7D-4207-8EAC-DC3A419EB0CA}" destId="{226EC1BD-74B8-4BF2-98EB-7583A1DDC23D}" srcOrd="0" destOrd="0" parTransId="{94180F46-3964-47BA-8CB4-7ADAC6C285F1}" sibTransId="{BE1E4FAF-BA9F-4180-A3A3-CFB2B71346AB}"/>
    <dgm:cxn modelId="{B6783A14-000A-491A-98A0-2E4BDC06D3B9}" type="presOf" srcId="{C39B970B-8C7D-4207-8EAC-DC3A419EB0CA}" destId="{004B70C6-5CC5-4D01-95B8-60F1F0BA4694}" srcOrd="0" destOrd="0" presId="urn:microsoft.com/office/officeart/2005/8/layout/cycle4"/>
    <dgm:cxn modelId="{85065732-7EED-4A63-9C29-5DA3EA360AE7}" type="presOf" srcId="{1C8A369E-2E62-47CB-A6B0-AF020D971793}" destId="{A86DBC16-87FE-4024-9DF8-D0665EF30022}" srcOrd="0" destOrd="0" presId="urn:microsoft.com/office/officeart/2005/8/layout/cycle4"/>
    <dgm:cxn modelId="{B93D015F-D719-452C-8837-1D2CC0E4971A}" type="presOf" srcId="{BB3BF542-4DA0-40AA-A148-698DC6BB8C07}" destId="{B77FC2E0-2CC7-4C0B-9E96-3B9212611D1D}" srcOrd="0" destOrd="0" presId="urn:microsoft.com/office/officeart/2005/8/layout/cycle4"/>
    <dgm:cxn modelId="{A3380043-C49A-435B-A26B-582CAD221068}" srcId="{AC373A40-A44E-4352-861B-6AE5F105D3B6}" destId="{BB3BF542-4DA0-40AA-A148-698DC6BB8C07}" srcOrd="0" destOrd="0" parTransId="{0E2EAAB5-00CD-4156-804C-660D559E06F3}" sibTransId="{7FE18F0C-6792-4E99-B76F-69693E4333D7}"/>
    <dgm:cxn modelId="{FF8B2047-86E5-4380-BCF1-224C05E4CC66}" type="presOf" srcId="{AC373A40-A44E-4352-861B-6AE5F105D3B6}" destId="{0D0C2F53-DC58-4A49-956D-0FBD594DD7F3}" srcOrd="0" destOrd="0" presId="urn:microsoft.com/office/officeart/2005/8/layout/cycle4"/>
    <dgm:cxn modelId="{2CF2EF47-5B28-4686-B41D-704E65C13537}" srcId="{1C8A369E-2E62-47CB-A6B0-AF020D971793}" destId="{852735F3-01DD-4A43-A02F-9D5B1A3F72D9}" srcOrd="0" destOrd="0" parTransId="{4AF7E476-2813-4B02-916F-D6B84B5FFA7B}" sibTransId="{5C2B0F7B-B29D-4F3F-97AF-12C78F76C60C}"/>
    <dgm:cxn modelId="{D049B96F-52B7-4B21-BEDC-86DDC090E420}" type="presOf" srcId="{852735F3-01DD-4A43-A02F-9D5B1A3F72D9}" destId="{B1D0AC8E-D1D8-4CEF-A9F6-6A72742AFD2A}" srcOrd="1" destOrd="0" presId="urn:microsoft.com/office/officeart/2005/8/layout/cycle4"/>
    <dgm:cxn modelId="{54A7C972-3409-4A15-BB7F-87A5CCBC93EF}" type="presOf" srcId="{BB3BF542-4DA0-40AA-A148-698DC6BB8C07}" destId="{57F578F9-2426-4F84-8FD7-EAF4B7F642C0}" srcOrd="1" destOrd="0" presId="urn:microsoft.com/office/officeart/2005/8/layout/cycle4"/>
    <dgm:cxn modelId="{759AE976-52A5-4E9A-8715-DA6B49F866DA}" type="presOf" srcId="{E010695C-BF96-42D7-8186-F3444E522763}" destId="{BE4552A3-17CD-46FC-966F-A7D84877D15C}" srcOrd="1" destOrd="0" presId="urn:microsoft.com/office/officeart/2005/8/layout/cycle4"/>
    <dgm:cxn modelId="{530DF379-D7B6-4855-BB7A-729A95D633D0}" srcId="{880DFB19-B4B6-47D0-9E3C-4B8242F36279}" destId="{AC373A40-A44E-4352-861B-6AE5F105D3B6}" srcOrd="1" destOrd="0" parTransId="{5DB5085F-57B4-448E-9083-DD65154F18B9}" sibTransId="{920FB553-6B20-4210-B247-95DAF6B7BADA}"/>
    <dgm:cxn modelId="{ADCDF985-ABD2-4CEB-B2DB-892C0C1C1E39}" type="presOf" srcId="{8F690070-B60E-4367-BB74-344FABF2EE20}" destId="{D4778E1A-082A-4298-9E16-A7E2DDC2A149}" srcOrd="0" destOrd="0" presId="urn:microsoft.com/office/officeart/2005/8/layout/cycle4"/>
    <dgm:cxn modelId="{80BA5B8F-6CD9-4F78-8BC2-FDCC5E55F582}" srcId="{8F690070-B60E-4367-BB74-344FABF2EE20}" destId="{E010695C-BF96-42D7-8186-F3444E522763}" srcOrd="0" destOrd="0" parTransId="{AE7226BD-62F1-444F-A46A-02374D766B5D}" sibTransId="{220FD61E-6AF0-4B3E-BF8D-85B340C43930}"/>
    <dgm:cxn modelId="{EA80689B-EED4-489F-873F-656B27D63408}" srcId="{880DFB19-B4B6-47D0-9E3C-4B8242F36279}" destId="{8F690070-B60E-4367-BB74-344FABF2EE20}" srcOrd="2" destOrd="0" parTransId="{77D01DFB-B206-4FB4-9B2D-F7C51F3394C4}" sibTransId="{0C4D5F1A-531D-4D94-98DB-1C7EA647A476}"/>
    <dgm:cxn modelId="{5E0FFCA1-8119-4038-828F-E903AB8330C0}" type="presOf" srcId="{226EC1BD-74B8-4BF2-98EB-7583A1DDC23D}" destId="{5E09293B-0128-4D52-BDFA-CE60154F7213}" srcOrd="0" destOrd="0" presId="urn:microsoft.com/office/officeart/2005/8/layout/cycle4"/>
    <dgm:cxn modelId="{976E61D1-0D1A-47FA-B16D-DB78A2E9095F}" type="presOf" srcId="{226EC1BD-74B8-4BF2-98EB-7583A1DDC23D}" destId="{588E3F70-4996-48D2-931A-E70874B08E2C}" srcOrd="1" destOrd="0" presId="urn:microsoft.com/office/officeart/2005/8/layout/cycle4"/>
    <dgm:cxn modelId="{F585E9D4-9279-4CEA-9171-0622D9DC236A}" type="presOf" srcId="{880DFB19-B4B6-47D0-9E3C-4B8242F36279}" destId="{4EFB3CE3-D918-43C5-996B-9998897C05AD}" srcOrd="0" destOrd="0" presId="urn:microsoft.com/office/officeart/2005/8/layout/cycle4"/>
    <dgm:cxn modelId="{394F20E4-B180-4BE9-A57A-A798676B092E}" srcId="{880DFB19-B4B6-47D0-9E3C-4B8242F36279}" destId="{1C8A369E-2E62-47CB-A6B0-AF020D971793}" srcOrd="0" destOrd="0" parTransId="{10957D15-607E-4605-8CF5-E38AD025EDD1}" sibTransId="{F5E478A4-2ED0-43F7-A866-950430447759}"/>
    <dgm:cxn modelId="{86A303F9-A8F5-41AB-8DD7-58B37561AC44}" type="presOf" srcId="{852735F3-01DD-4A43-A02F-9D5B1A3F72D9}" destId="{3E9F309A-D2BB-43D9-BDC3-8ABCEE3CC4AD}" srcOrd="0" destOrd="0" presId="urn:microsoft.com/office/officeart/2005/8/layout/cycle4"/>
    <dgm:cxn modelId="{1CF495FF-50A0-4A39-8EE3-0623C023FE58}" type="presOf" srcId="{E010695C-BF96-42D7-8186-F3444E522763}" destId="{955EEDAA-1DB4-472E-9859-D631CD885CC0}" srcOrd="0" destOrd="0" presId="urn:microsoft.com/office/officeart/2005/8/layout/cycle4"/>
    <dgm:cxn modelId="{FAC182C9-7F2D-41C4-818B-D69039007547}" type="presParOf" srcId="{4EFB3CE3-D918-43C5-996B-9998897C05AD}" destId="{4228CF3D-6360-4BDC-A263-F9C3CC1E169E}" srcOrd="0" destOrd="0" presId="urn:microsoft.com/office/officeart/2005/8/layout/cycle4"/>
    <dgm:cxn modelId="{33FD1304-6594-4964-90CF-484424F2E86D}" type="presParOf" srcId="{4228CF3D-6360-4BDC-A263-F9C3CC1E169E}" destId="{16329FA7-314E-46BC-AD77-7DF3272F9FC7}" srcOrd="0" destOrd="0" presId="urn:microsoft.com/office/officeart/2005/8/layout/cycle4"/>
    <dgm:cxn modelId="{C0508E48-5688-4899-90BD-23B1DB8FE7F7}" type="presParOf" srcId="{16329FA7-314E-46BC-AD77-7DF3272F9FC7}" destId="{3E9F309A-D2BB-43D9-BDC3-8ABCEE3CC4AD}" srcOrd="0" destOrd="0" presId="urn:microsoft.com/office/officeart/2005/8/layout/cycle4"/>
    <dgm:cxn modelId="{DB4B7667-D437-45EF-A406-487DF3F7F699}" type="presParOf" srcId="{16329FA7-314E-46BC-AD77-7DF3272F9FC7}" destId="{B1D0AC8E-D1D8-4CEF-A9F6-6A72742AFD2A}" srcOrd="1" destOrd="0" presId="urn:microsoft.com/office/officeart/2005/8/layout/cycle4"/>
    <dgm:cxn modelId="{C1089453-8F6D-4B8B-B40C-8B5698C8D069}" type="presParOf" srcId="{4228CF3D-6360-4BDC-A263-F9C3CC1E169E}" destId="{9F0D70B2-42C4-49F5-A815-868D655C9C85}" srcOrd="1" destOrd="0" presId="urn:microsoft.com/office/officeart/2005/8/layout/cycle4"/>
    <dgm:cxn modelId="{9FFE697A-21E9-493B-BA2E-2F5D8783F85C}" type="presParOf" srcId="{9F0D70B2-42C4-49F5-A815-868D655C9C85}" destId="{B77FC2E0-2CC7-4C0B-9E96-3B9212611D1D}" srcOrd="0" destOrd="0" presId="urn:microsoft.com/office/officeart/2005/8/layout/cycle4"/>
    <dgm:cxn modelId="{88CA7728-0907-49B0-A71C-4A2095CDAE6C}" type="presParOf" srcId="{9F0D70B2-42C4-49F5-A815-868D655C9C85}" destId="{57F578F9-2426-4F84-8FD7-EAF4B7F642C0}" srcOrd="1" destOrd="0" presId="urn:microsoft.com/office/officeart/2005/8/layout/cycle4"/>
    <dgm:cxn modelId="{A86096D3-5169-4F4D-ADD9-64799BDEFA36}" type="presParOf" srcId="{4228CF3D-6360-4BDC-A263-F9C3CC1E169E}" destId="{53BE6B64-353C-46A5-A262-D7BD655160B5}" srcOrd="2" destOrd="0" presId="urn:microsoft.com/office/officeart/2005/8/layout/cycle4"/>
    <dgm:cxn modelId="{62F06965-9875-47EB-9908-8EDC30C31FA0}" type="presParOf" srcId="{53BE6B64-353C-46A5-A262-D7BD655160B5}" destId="{955EEDAA-1DB4-472E-9859-D631CD885CC0}" srcOrd="0" destOrd="0" presId="urn:microsoft.com/office/officeart/2005/8/layout/cycle4"/>
    <dgm:cxn modelId="{4D88DB98-BDDD-4703-B62A-0AB7F58D6D5D}" type="presParOf" srcId="{53BE6B64-353C-46A5-A262-D7BD655160B5}" destId="{BE4552A3-17CD-46FC-966F-A7D84877D15C}" srcOrd="1" destOrd="0" presId="urn:microsoft.com/office/officeart/2005/8/layout/cycle4"/>
    <dgm:cxn modelId="{A15D9BC8-61E4-4A8E-AF5A-B353A063D104}" type="presParOf" srcId="{4228CF3D-6360-4BDC-A263-F9C3CC1E169E}" destId="{D2689FEC-DB32-43A6-BFAC-763FD530B20B}" srcOrd="3" destOrd="0" presId="urn:microsoft.com/office/officeart/2005/8/layout/cycle4"/>
    <dgm:cxn modelId="{23A86897-EEDF-44E6-9802-82B0445A5FB0}" type="presParOf" srcId="{D2689FEC-DB32-43A6-BFAC-763FD530B20B}" destId="{5E09293B-0128-4D52-BDFA-CE60154F7213}" srcOrd="0" destOrd="0" presId="urn:microsoft.com/office/officeart/2005/8/layout/cycle4"/>
    <dgm:cxn modelId="{99D6A358-3A6F-4E42-85CB-67B1CA85B60C}" type="presParOf" srcId="{D2689FEC-DB32-43A6-BFAC-763FD530B20B}" destId="{588E3F70-4996-48D2-931A-E70874B08E2C}" srcOrd="1" destOrd="0" presId="urn:microsoft.com/office/officeart/2005/8/layout/cycle4"/>
    <dgm:cxn modelId="{00EC66DC-3376-4DE5-A91C-8C3D5E823791}" type="presParOf" srcId="{4228CF3D-6360-4BDC-A263-F9C3CC1E169E}" destId="{7EE5D573-3FC7-46A6-A2D4-7BB7B8936F8B}" srcOrd="4" destOrd="0" presId="urn:microsoft.com/office/officeart/2005/8/layout/cycle4"/>
    <dgm:cxn modelId="{369D9D9D-5AA5-4E61-BB35-CDBA31A3FC3B}" type="presParOf" srcId="{4EFB3CE3-D918-43C5-996B-9998897C05AD}" destId="{913C77D6-01F5-4BCC-AEBC-AFE86A1E24E7}" srcOrd="1" destOrd="0" presId="urn:microsoft.com/office/officeart/2005/8/layout/cycle4"/>
    <dgm:cxn modelId="{CDB4B600-D0E2-4F32-8DB5-7D2CA860197C}" type="presParOf" srcId="{913C77D6-01F5-4BCC-AEBC-AFE86A1E24E7}" destId="{A86DBC16-87FE-4024-9DF8-D0665EF30022}" srcOrd="0" destOrd="0" presId="urn:microsoft.com/office/officeart/2005/8/layout/cycle4"/>
    <dgm:cxn modelId="{302FAFD6-4DA1-46BC-B7F6-E079D4A8D359}" type="presParOf" srcId="{913C77D6-01F5-4BCC-AEBC-AFE86A1E24E7}" destId="{0D0C2F53-DC58-4A49-956D-0FBD594DD7F3}" srcOrd="1" destOrd="0" presId="urn:microsoft.com/office/officeart/2005/8/layout/cycle4"/>
    <dgm:cxn modelId="{89096E50-C85B-4A4C-A388-6B9BC6CCE25C}" type="presParOf" srcId="{913C77D6-01F5-4BCC-AEBC-AFE86A1E24E7}" destId="{D4778E1A-082A-4298-9E16-A7E2DDC2A149}" srcOrd="2" destOrd="0" presId="urn:microsoft.com/office/officeart/2005/8/layout/cycle4"/>
    <dgm:cxn modelId="{3F2E992E-FC63-4DD2-944A-A5ADB42B8768}" type="presParOf" srcId="{913C77D6-01F5-4BCC-AEBC-AFE86A1E24E7}" destId="{004B70C6-5CC5-4D01-95B8-60F1F0BA4694}" srcOrd="3" destOrd="0" presId="urn:microsoft.com/office/officeart/2005/8/layout/cycle4"/>
    <dgm:cxn modelId="{558C1DE1-DFCE-43D4-8F6A-03835B4E8287}" type="presParOf" srcId="{913C77D6-01F5-4BCC-AEBC-AFE86A1E24E7}" destId="{18C55BC6-87D4-4A88-9D9E-F30940217150}" srcOrd="4" destOrd="0" presId="urn:microsoft.com/office/officeart/2005/8/layout/cycle4"/>
    <dgm:cxn modelId="{807C1550-4ACD-4A74-A7A6-A6B8C7B9A556}" type="presParOf" srcId="{4EFB3CE3-D918-43C5-996B-9998897C05AD}" destId="{531413B3-16D5-4B20-8701-05625785B1BB}" srcOrd="2" destOrd="0" presId="urn:microsoft.com/office/officeart/2005/8/layout/cycle4"/>
    <dgm:cxn modelId="{CE4CB7B3-2512-45B4-91C6-193C7B212F5F}" type="presParOf" srcId="{4EFB3CE3-D918-43C5-996B-9998897C05AD}" destId="{D73C947D-1726-4893-82F0-E092B661254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EEDAA-1DB4-472E-9859-D631CD885CC0}">
      <dsp:nvSpPr>
        <dsp:cNvPr id="0" name=""/>
        <dsp:cNvSpPr/>
      </dsp:nvSpPr>
      <dsp:spPr>
        <a:xfrm>
          <a:off x="4872251" y="2428415"/>
          <a:ext cx="1764172" cy="1142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rgbClr val="C00000"/>
              </a:solidFill>
            </a:rPr>
            <a:t>Tính</a:t>
          </a:r>
          <a:r>
            <a:rPr lang="en-US" sz="1800" kern="1200" dirty="0">
              <a:solidFill>
                <a:srgbClr val="C00000"/>
              </a:solidFill>
            </a:rPr>
            <a:t> </a:t>
          </a:r>
          <a:r>
            <a:rPr lang="en-US" sz="1800" kern="1200" dirty="0" err="1">
              <a:solidFill>
                <a:srgbClr val="C00000"/>
              </a:solidFill>
            </a:rPr>
            <a:t>đóng</a:t>
          </a:r>
          <a:r>
            <a:rPr lang="en-US" sz="1800" kern="1200" dirty="0">
              <a:solidFill>
                <a:srgbClr val="C00000"/>
              </a:solidFill>
            </a:rPr>
            <a:t> </a:t>
          </a:r>
          <a:r>
            <a:rPr lang="en-US" sz="1800" kern="1200" dirty="0" err="1">
              <a:solidFill>
                <a:srgbClr val="C00000"/>
              </a:solidFill>
            </a:rPr>
            <a:t>gói</a:t>
          </a:r>
          <a:endParaRPr lang="en-US" sz="1800" kern="1200" dirty="0">
            <a:solidFill>
              <a:srgbClr val="C00000"/>
            </a:solidFill>
          </a:endParaRPr>
        </a:p>
      </dsp:txBody>
      <dsp:txXfrm>
        <a:off x="5426606" y="2739215"/>
        <a:ext cx="1184714" cy="806882"/>
      </dsp:txXfrm>
    </dsp:sp>
    <dsp:sp modelId="{5E09293B-0128-4D52-BDFA-CE60154F7213}">
      <dsp:nvSpPr>
        <dsp:cNvPr id="0" name=""/>
        <dsp:cNvSpPr/>
      </dsp:nvSpPr>
      <dsp:spPr>
        <a:xfrm>
          <a:off x="1986578" y="2377413"/>
          <a:ext cx="1764172" cy="1142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rgbClr val="C00000"/>
              </a:solidFill>
            </a:rPr>
            <a:t>Tính</a:t>
          </a:r>
          <a:r>
            <a:rPr lang="en-US" sz="1800" kern="1200" dirty="0">
              <a:solidFill>
                <a:srgbClr val="C00000"/>
              </a:solidFill>
            </a:rPr>
            <a:t> </a:t>
          </a:r>
          <a:r>
            <a:rPr lang="en-US" sz="1800" kern="1200" dirty="0" err="1">
              <a:solidFill>
                <a:srgbClr val="C00000"/>
              </a:solidFill>
            </a:rPr>
            <a:t>trừu</a:t>
          </a:r>
          <a:r>
            <a:rPr lang="en-US" sz="1800" kern="1200" dirty="0">
              <a:solidFill>
                <a:srgbClr val="C00000"/>
              </a:solidFill>
            </a:rPr>
            <a:t> </a:t>
          </a:r>
          <a:r>
            <a:rPr lang="en-US" sz="1800" kern="1200" dirty="0" err="1">
              <a:solidFill>
                <a:srgbClr val="C00000"/>
              </a:solidFill>
            </a:rPr>
            <a:t>tượng</a:t>
          </a:r>
          <a:endParaRPr lang="en-US" sz="1800" kern="1200" dirty="0">
            <a:solidFill>
              <a:srgbClr val="C00000"/>
            </a:solidFill>
          </a:endParaRPr>
        </a:p>
      </dsp:txBody>
      <dsp:txXfrm>
        <a:off x="2011681" y="2688212"/>
        <a:ext cx="1184714" cy="806882"/>
      </dsp:txXfrm>
    </dsp:sp>
    <dsp:sp modelId="{B77FC2E0-2CC7-4C0B-9E96-3B9212611D1D}">
      <dsp:nvSpPr>
        <dsp:cNvPr id="0" name=""/>
        <dsp:cNvSpPr/>
      </dsp:nvSpPr>
      <dsp:spPr>
        <a:xfrm>
          <a:off x="4872251" y="0"/>
          <a:ext cx="1764172" cy="1142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rgbClr val="C00000"/>
              </a:solidFill>
            </a:rPr>
            <a:t>Tính</a:t>
          </a:r>
          <a:r>
            <a:rPr lang="en-US" sz="1800" kern="1200" dirty="0">
              <a:solidFill>
                <a:srgbClr val="C00000"/>
              </a:solidFill>
            </a:rPr>
            <a:t> </a:t>
          </a:r>
          <a:r>
            <a:rPr lang="en-US" sz="1800" kern="1200" dirty="0" err="1">
              <a:solidFill>
                <a:srgbClr val="C00000"/>
              </a:solidFill>
            </a:rPr>
            <a:t>kế</a:t>
          </a:r>
          <a:r>
            <a:rPr lang="en-US" sz="1800" kern="1200" dirty="0">
              <a:solidFill>
                <a:srgbClr val="C00000"/>
              </a:solidFill>
            </a:rPr>
            <a:t> </a:t>
          </a:r>
          <a:r>
            <a:rPr lang="en-US" sz="1800" kern="1200" dirty="0" err="1">
              <a:solidFill>
                <a:srgbClr val="C00000"/>
              </a:solidFill>
            </a:rPr>
            <a:t>thừa</a:t>
          </a:r>
          <a:endParaRPr lang="en-US" sz="1800" kern="1200" dirty="0">
            <a:solidFill>
              <a:srgbClr val="C00000"/>
            </a:solidFill>
          </a:endParaRPr>
        </a:p>
      </dsp:txBody>
      <dsp:txXfrm>
        <a:off x="5426606" y="25103"/>
        <a:ext cx="1184714" cy="806882"/>
      </dsp:txXfrm>
    </dsp:sp>
    <dsp:sp modelId="{3E9F309A-D2BB-43D9-BDC3-8ABCEE3CC4AD}">
      <dsp:nvSpPr>
        <dsp:cNvPr id="0" name=""/>
        <dsp:cNvSpPr/>
      </dsp:nvSpPr>
      <dsp:spPr>
        <a:xfrm>
          <a:off x="1993864" y="0"/>
          <a:ext cx="1764172" cy="1142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rgbClr val="C00000"/>
              </a:solidFill>
            </a:rPr>
            <a:t>Tính</a:t>
          </a:r>
          <a:r>
            <a:rPr lang="en-US" sz="1800" kern="1200" dirty="0">
              <a:solidFill>
                <a:srgbClr val="C00000"/>
              </a:solidFill>
            </a:rPr>
            <a:t> </a:t>
          </a:r>
          <a:r>
            <a:rPr lang="en-US" sz="1800" kern="1200" dirty="0" err="1">
              <a:solidFill>
                <a:srgbClr val="C00000"/>
              </a:solidFill>
            </a:rPr>
            <a:t>đa</a:t>
          </a:r>
          <a:r>
            <a:rPr lang="en-US" sz="1800" kern="1200" dirty="0">
              <a:solidFill>
                <a:srgbClr val="C00000"/>
              </a:solidFill>
            </a:rPr>
            <a:t> </a:t>
          </a:r>
          <a:r>
            <a:rPr lang="en-US" sz="1800" kern="1200" dirty="0" err="1">
              <a:solidFill>
                <a:srgbClr val="C00000"/>
              </a:solidFill>
            </a:rPr>
            <a:t>hình</a:t>
          </a:r>
          <a:endParaRPr lang="en-US" sz="1800" kern="1200" dirty="0">
            <a:solidFill>
              <a:srgbClr val="C00000"/>
            </a:solidFill>
          </a:endParaRPr>
        </a:p>
      </dsp:txBody>
      <dsp:txXfrm>
        <a:off x="2018967" y="25103"/>
        <a:ext cx="1184714" cy="806882"/>
      </dsp:txXfrm>
    </dsp:sp>
    <dsp:sp modelId="{A86DBC16-87FE-4024-9DF8-D0665EF30022}">
      <dsp:nvSpPr>
        <dsp:cNvPr id="0" name=""/>
        <dsp:cNvSpPr/>
      </dsp:nvSpPr>
      <dsp:spPr>
        <a:xfrm>
          <a:off x="2733102" y="203558"/>
          <a:ext cx="1546329" cy="1546329"/>
        </a:xfrm>
        <a:prstGeom prst="pieWedge">
          <a:avLst/>
        </a:prstGeom>
        <a:solidFill>
          <a:srgbClr val="00ABEE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Polymorphism</a:t>
          </a:r>
          <a:endParaRPr lang="en-US" sz="1100" kern="1200" dirty="0"/>
        </a:p>
      </dsp:txBody>
      <dsp:txXfrm>
        <a:off x="3186011" y="656467"/>
        <a:ext cx="1093420" cy="1093420"/>
      </dsp:txXfrm>
    </dsp:sp>
    <dsp:sp modelId="{0D0C2F53-DC58-4A49-956D-0FBD594DD7F3}">
      <dsp:nvSpPr>
        <dsp:cNvPr id="0" name=""/>
        <dsp:cNvSpPr/>
      </dsp:nvSpPr>
      <dsp:spPr>
        <a:xfrm rot="5400000">
          <a:off x="4350856" y="203558"/>
          <a:ext cx="1546329" cy="1546329"/>
        </a:xfrm>
        <a:prstGeom prst="pieWedge">
          <a:avLst/>
        </a:prstGeom>
        <a:solidFill>
          <a:srgbClr val="00ABEE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Inheritance</a:t>
          </a:r>
          <a:endParaRPr lang="en-US" sz="1100" kern="1200" dirty="0"/>
        </a:p>
      </dsp:txBody>
      <dsp:txXfrm rot="-5400000">
        <a:off x="4350856" y="656467"/>
        <a:ext cx="1093420" cy="1093420"/>
      </dsp:txXfrm>
    </dsp:sp>
    <dsp:sp modelId="{D4778E1A-082A-4298-9E16-A7E2DDC2A149}">
      <dsp:nvSpPr>
        <dsp:cNvPr id="0" name=""/>
        <dsp:cNvSpPr/>
      </dsp:nvSpPr>
      <dsp:spPr>
        <a:xfrm rot="10800000">
          <a:off x="4350856" y="1821312"/>
          <a:ext cx="1546329" cy="1546329"/>
        </a:xfrm>
        <a:prstGeom prst="pieWedge">
          <a:avLst/>
        </a:prstGeom>
        <a:solidFill>
          <a:srgbClr val="00ABEE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Encapsulation</a:t>
          </a:r>
          <a:endParaRPr lang="en-US" sz="1100" kern="1200" dirty="0"/>
        </a:p>
      </dsp:txBody>
      <dsp:txXfrm rot="10800000">
        <a:off x="4350856" y="1821312"/>
        <a:ext cx="1093420" cy="1093420"/>
      </dsp:txXfrm>
    </dsp:sp>
    <dsp:sp modelId="{004B70C6-5CC5-4D01-95B8-60F1F0BA4694}">
      <dsp:nvSpPr>
        <dsp:cNvPr id="0" name=""/>
        <dsp:cNvSpPr/>
      </dsp:nvSpPr>
      <dsp:spPr>
        <a:xfrm rot="16200000">
          <a:off x="2733102" y="1821312"/>
          <a:ext cx="1546329" cy="1546329"/>
        </a:xfrm>
        <a:prstGeom prst="pieWedge">
          <a:avLst/>
        </a:prstGeom>
        <a:solidFill>
          <a:srgbClr val="00ABEE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Abstraction</a:t>
          </a:r>
          <a:endParaRPr lang="en-US" sz="1100" kern="1200" dirty="0"/>
        </a:p>
      </dsp:txBody>
      <dsp:txXfrm rot="5400000">
        <a:off x="3186011" y="1821312"/>
        <a:ext cx="1093420" cy="1093420"/>
      </dsp:txXfrm>
    </dsp:sp>
    <dsp:sp modelId="{531413B3-16D5-4B20-8701-05625785B1BB}">
      <dsp:nvSpPr>
        <dsp:cNvPr id="0" name=""/>
        <dsp:cNvSpPr/>
      </dsp:nvSpPr>
      <dsp:spPr>
        <a:xfrm>
          <a:off x="4048197" y="1464192"/>
          <a:ext cx="533894" cy="464256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D73C947D-1726-4893-82F0-E092B661254D}">
      <dsp:nvSpPr>
        <dsp:cNvPr id="0" name=""/>
        <dsp:cNvSpPr/>
      </dsp:nvSpPr>
      <dsp:spPr>
        <a:xfrm rot="10800000">
          <a:off x="4048197" y="1642752"/>
          <a:ext cx="533894" cy="464256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267051-FE9B-6B0B-FA06-04FB329C10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DCD8F-764C-5D29-E0B8-7751480C16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92CD-19B9-442F-A99B-2351373D952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D35A3-5878-A2DD-1C33-0B466DC361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F2AE2-0310-A918-E032-4F4803AF08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700EB-30FD-49C0-8B8F-6E519932B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8007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5318748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10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  <a:defRPr sz="4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None/>
              <a:defRPr sz="1600">
                <a:latin typeface="Verdana"/>
                <a:ea typeface="Verdana"/>
                <a:cs typeface="Verdana"/>
                <a:sym typeface="Verda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Google Shape;88;p13">
            <a:extLst>
              <a:ext uri="{FF2B5EF4-FFF2-40B4-BE49-F238E27FC236}">
                <a16:creationId xmlns:a16="http://schemas.microsoft.com/office/drawing/2014/main" id="{3811FFA8-94A8-3545-8FA8-AEFC1DD0A6FA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87722" y="41560"/>
            <a:ext cx="1097280" cy="40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3961" y="14504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961" y="4824248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41169" y="145043"/>
            <a:ext cx="3795625" cy="493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000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7503" y="9459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7503" y="4799024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10" y="94594"/>
            <a:ext cx="3858687" cy="4962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4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Orange Section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AFBC8E-7897-F947-8EC6-CE3821674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6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8FDD8-271D-3F4F-A6BA-7E299901C4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35200" y="106650"/>
            <a:ext cx="8707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30629" y="667657"/>
            <a:ext cx="8824685" cy="4257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○"/>
              <a:defRPr sz="14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Font cân nhỏ hơn vài cỡ</a:t>
            </a:r>
          </a:p>
          <a:p>
            <a:pPr lvl="0"/>
            <a:r>
              <a:rPr lang="en-US"/>
              <a:t>Các đầu mục chính</a:t>
            </a:r>
          </a:p>
        </p:txBody>
      </p:sp>
    </p:spTree>
    <p:extLst>
      <p:ext uri="{BB962C8B-B14F-4D97-AF65-F5344CB8AC3E}">
        <p14:creationId xmlns:p14="http://schemas.microsoft.com/office/powerpoint/2010/main" val="287597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Compar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33004" y="66502"/>
            <a:ext cx="4156364" cy="646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-101600" y="627063"/>
            <a:ext cx="4390968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Google Shape;29;p4">
            <a:extLst>
              <a:ext uri="{FF2B5EF4-FFF2-40B4-BE49-F238E27FC236}">
                <a16:creationId xmlns:a16="http://schemas.microsoft.com/office/drawing/2014/main" id="{D34BD757-B64C-5341-9F8C-4C7B02691D88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4296229" y="627063"/>
            <a:ext cx="4689829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24;p4">
            <a:extLst>
              <a:ext uri="{FF2B5EF4-FFF2-40B4-BE49-F238E27FC236}">
                <a16:creationId xmlns:a16="http://schemas.microsoft.com/office/drawing/2014/main" id="{49AEFE09-D6C4-294D-92E1-61561C66FD7B}"/>
              </a:ext>
            </a:extLst>
          </p:cNvPr>
          <p:cNvSpPr/>
          <p:nvPr userDrawn="1"/>
        </p:nvSpPr>
        <p:spPr>
          <a:xfrm>
            <a:off x="4538749" y="66502"/>
            <a:ext cx="4447309" cy="6465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vi-VN" sz="3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1435D-00D5-2E46-A966-68424C76CC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0235" y="114030"/>
            <a:ext cx="3981439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A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C80F61F-A519-434C-87D7-9ED7C5A064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51414" y="115327"/>
            <a:ext cx="4249825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B</a:t>
            </a:r>
          </a:p>
        </p:txBody>
      </p:sp>
    </p:spTree>
    <p:extLst>
      <p:ext uri="{BB962C8B-B14F-4D97-AF65-F5344CB8AC3E}">
        <p14:creationId xmlns:p14="http://schemas.microsoft.com/office/powerpoint/2010/main" val="1609961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7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6B3A-911E-F24D-BB0D-EA968747D6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173" y="191530"/>
            <a:ext cx="8748584" cy="4775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256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07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92DB-C740-4947-A40F-B2CB5B7A4A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2088" y="203200"/>
            <a:ext cx="8729662" cy="4826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01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 sz="2800" b="1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Char char="●"/>
              <a:defRPr sz="13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87" r:id="rId3"/>
    <p:sldLayoutId id="2147483663" r:id="rId4"/>
    <p:sldLayoutId id="2147483682" r:id="rId5"/>
    <p:sldLayoutId id="2147483683" r:id="rId6"/>
    <p:sldLayoutId id="2147483688" r:id="rId7"/>
    <p:sldLayoutId id="2147483684" r:id="rId8"/>
    <p:sldLayoutId id="2147483689" r:id="rId9"/>
    <p:sldLayoutId id="2147483652" r:id="rId10"/>
    <p:sldLayoutId id="2147483685" r:id="rId11"/>
    <p:sldLayoutId id="2147483686" r:id="rId12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884576" y="1994798"/>
            <a:ext cx="4585062" cy="1449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OOP</a:t>
            </a:r>
            <a:endParaRPr dirty="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543" y="50801"/>
            <a:ext cx="1121908" cy="391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61 Devops Engineer Illustrations - Free in SVG, PNG, EPS - IconScout">
            <a:extLst>
              <a:ext uri="{FF2B5EF4-FFF2-40B4-BE49-F238E27FC236}">
                <a16:creationId xmlns:a16="http://schemas.microsoft.com/office/drawing/2014/main" id="{A8622FF8-9051-237C-B4C1-FCEDDF3BE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237" y="3173413"/>
            <a:ext cx="3214688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4679831" y="829744"/>
            <a:ext cx="4363369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Open Sans" panose="020B0606030504020204" pitchFamily="34" charset="0"/>
              </a:rPr>
              <a:t>     </a:t>
            </a:r>
            <a:r>
              <a:rPr lang="en-US" sz="1400" dirty="0">
                <a:solidFill>
                  <a:srgbClr val="C00000"/>
                </a:solidFill>
                <a:latin typeface="Open Sans" panose="020B0606030504020204" pitchFamily="34" charset="0"/>
              </a:rPr>
              <a:t>VD</a:t>
            </a:r>
            <a:r>
              <a:rPr lang="en-US" sz="1400" dirty="0">
                <a:solidFill>
                  <a:srgbClr val="00ABEE"/>
                </a:solidFill>
                <a:latin typeface="Open Sans" panose="020B0606030504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ABEE"/>
                </a:solidFill>
                <a:effectLst/>
                <a:latin typeface="Monaco"/>
              </a:rPr>
              <a:t>EnumExample1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{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/>
              </a:rPr>
              <a:t>  // define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/>
              </a:rPr>
              <a:t>enum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enum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Season {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    SPRING, SUMMER, FALL, WINTER;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}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static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main(String[]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) {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    Season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season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Season.WINTER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 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System.out.println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(season);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}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400" dirty="0"/>
          </a:p>
          <a:p>
            <a:pPr marL="114300" indent="0">
              <a:lnSpc>
                <a:spcPct val="150000"/>
              </a:lnSpc>
              <a:buNone/>
            </a:pPr>
            <a:endParaRPr lang="en-US" sz="14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A83C593-18A5-4EFE-AF5F-B3B1BF1C0F55}"/>
              </a:ext>
            </a:extLst>
          </p:cNvPr>
          <p:cNvSpPr txBox="1">
            <a:spLocks/>
          </p:cNvSpPr>
          <p:nvPr/>
        </p:nvSpPr>
        <p:spPr>
          <a:xfrm>
            <a:off x="1003793" y="1490400"/>
            <a:ext cx="2589007" cy="2773508"/>
          </a:xfrm>
          <a:prstGeom prst="rect">
            <a:avLst/>
          </a:prstGeom>
          <a:noFill/>
          <a:ln w="19050">
            <a:solidFill>
              <a:srgbClr val="00ABEE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b="0" i="0" dirty="0" err="1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Khái</a:t>
            </a:r>
            <a:r>
              <a:rPr lang="en-US" b="0" i="0" dirty="0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niệm</a:t>
            </a:r>
            <a:r>
              <a:rPr lang="en-US" b="0" i="0" dirty="0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: </a:t>
            </a:r>
          </a:p>
          <a:p>
            <a:pPr marL="114300" indent="0">
              <a:buNone/>
            </a:pPr>
            <a:r>
              <a:rPr lang="en-US" b="0" i="0" dirty="0">
                <a:solidFill>
                  <a:srgbClr val="00ABEE"/>
                </a:solidFill>
                <a:effectLst/>
                <a:latin typeface="Open Sans" panose="020B0606030504020204" pitchFamily="34" charset="0"/>
              </a:rPr>
              <a:t>Enum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là một kiểu dữ liệu đặc biệt của Java được sử dụng để định nghĩa các tập hợp các hằng số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C368F7-AB0A-4726-B6A9-879DDACAE7C4}"/>
              </a:ext>
            </a:extLst>
          </p:cNvPr>
          <p:cNvCxnSpPr>
            <a:cxnSpLocks/>
          </p:cNvCxnSpPr>
          <p:nvPr/>
        </p:nvCxnSpPr>
        <p:spPr>
          <a:xfrm>
            <a:off x="4464170" y="1288800"/>
            <a:ext cx="28630" cy="3297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645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OOP</a:t>
            </a:r>
            <a:endParaRPr lang="vi-VN" dirty="0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0916C8D2-4E84-46A9-9040-0F253FD961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916204"/>
              </p:ext>
            </p:extLst>
          </p:nvPr>
        </p:nvGraphicFramePr>
        <p:xfrm>
          <a:off x="256855" y="1130400"/>
          <a:ext cx="8630289" cy="357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50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C1E299-014F-46A2-9F8D-779578E8E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44" y="1181630"/>
            <a:ext cx="8134112" cy="3447126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1451631B-BE5D-4703-B60E-67ED82F5B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00" y="106650"/>
            <a:ext cx="8707200" cy="535200"/>
          </a:xfrm>
        </p:spPr>
        <p:txBody>
          <a:bodyPr/>
          <a:lstStyle/>
          <a:p>
            <a:r>
              <a:rPr lang="en-US" dirty="0"/>
              <a:t>OOP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6124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(Class)</a:t>
            </a:r>
            <a:endParaRPr lang="vi-VN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4E38E39-206A-A773-E84B-BF51B70C206A}"/>
              </a:ext>
            </a:extLst>
          </p:cNvPr>
          <p:cNvSpPr txBox="1">
            <a:spLocks/>
          </p:cNvSpPr>
          <p:nvPr/>
        </p:nvSpPr>
        <p:spPr>
          <a:xfrm>
            <a:off x="3541581" y="3325258"/>
            <a:ext cx="1703063" cy="909428"/>
          </a:xfrm>
          <a:prstGeom prst="rect">
            <a:avLst/>
          </a:prstGeom>
          <a:noFill/>
          <a:ln w="19050">
            <a:solidFill>
              <a:srgbClr val="00ABEE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lvl="0" indent="0" algn="ctr">
              <a:buNone/>
            </a:pPr>
            <a:r>
              <a:rPr lang="en-US" sz="1400" dirty="0"/>
              <a:t>Constructor (</a:t>
            </a:r>
            <a:r>
              <a:rPr lang="en-US" sz="1400" dirty="0" err="1"/>
              <a:t>Hàm</a:t>
            </a:r>
            <a:r>
              <a:rPr lang="en-US" sz="1400" dirty="0"/>
              <a:t> </a:t>
            </a:r>
            <a:r>
              <a:rPr lang="en-US" sz="1400" dirty="0" err="1"/>
              <a:t>khởi</a:t>
            </a:r>
            <a:r>
              <a:rPr lang="en-US" sz="1400" dirty="0"/>
              <a:t> </a:t>
            </a:r>
            <a:r>
              <a:rPr lang="en-US" sz="1400" dirty="0" err="1"/>
              <a:t>tạo</a:t>
            </a:r>
            <a:r>
              <a:rPr lang="en-US" sz="1400" dirty="0"/>
              <a:t>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0D8C58-4E93-4704-BE4B-C11480251536}"/>
              </a:ext>
            </a:extLst>
          </p:cNvPr>
          <p:cNvSpPr txBox="1">
            <a:spLocks/>
          </p:cNvSpPr>
          <p:nvPr/>
        </p:nvSpPr>
        <p:spPr>
          <a:xfrm>
            <a:off x="6656085" y="3325258"/>
            <a:ext cx="1600753" cy="909428"/>
          </a:xfrm>
          <a:prstGeom prst="rect">
            <a:avLst/>
          </a:prstGeom>
          <a:noFill/>
          <a:ln w="19050">
            <a:solidFill>
              <a:srgbClr val="00ABEE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lvl="0" indent="0" algn="ctr">
              <a:buNone/>
            </a:pPr>
            <a:r>
              <a:rPr lang="en-US" sz="1400" dirty="0"/>
              <a:t>Methods (</a:t>
            </a:r>
            <a:r>
              <a:rPr lang="en-US" sz="1400" dirty="0" err="1"/>
              <a:t>Phương</a:t>
            </a:r>
            <a:r>
              <a:rPr lang="en-US" sz="1400" dirty="0"/>
              <a:t> </a:t>
            </a:r>
            <a:r>
              <a:rPr lang="en-US" sz="1400" dirty="0" err="1"/>
              <a:t>thức</a:t>
            </a:r>
            <a:r>
              <a:rPr lang="en-US" sz="1400" dirty="0"/>
              <a:t>)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68122AE-5B7E-4CCF-9E64-8FB92830CDA9}"/>
              </a:ext>
            </a:extLst>
          </p:cNvPr>
          <p:cNvSpPr txBox="1">
            <a:spLocks/>
          </p:cNvSpPr>
          <p:nvPr/>
        </p:nvSpPr>
        <p:spPr>
          <a:xfrm>
            <a:off x="672593" y="3340080"/>
            <a:ext cx="1461785" cy="909428"/>
          </a:xfrm>
          <a:prstGeom prst="rect">
            <a:avLst/>
          </a:prstGeom>
          <a:noFill/>
          <a:ln w="19050">
            <a:solidFill>
              <a:srgbClr val="00ABEE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lvl="0" indent="0" algn="ctr">
              <a:buNone/>
            </a:pPr>
            <a:r>
              <a:rPr lang="en-US" sz="1400" dirty="0"/>
              <a:t>Attribute (</a:t>
            </a:r>
            <a:r>
              <a:rPr lang="en-US" sz="1400" dirty="0" err="1"/>
              <a:t>Thuộc</a:t>
            </a:r>
            <a:r>
              <a:rPr lang="en-US" sz="1400" dirty="0"/>
              <a:t> </a:t>
            </a:r>
            <a:r>
              <a:rPr lang="en-US" sz="1400" dirty="0" err="1"/>
              <a:t>tính</a:t>
            </a:r>
            <a:r>
              <a:rPr lang="en-US" sz="1400" dirty="0"/>
              <a:t>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E4764C7-CF37-406F-95EA-8B2C6787FEF8}"/>
              </a:ext>
            </a:extLst>
          </p:cNvPr>
          <p:cNvSpPr txBox="1">
            <a:spLocks/>
          </p:cNvSpPr>
          <p:nvPr/>
        </p:nvSpPr>
        <p:spPr>
          <a:xfrm>
            <a:off x="2258250" y="1241165"/>
            <a:ext cx="4003814" cy="650697"/>
          </a:xfrm>
          <a:prstGeom prst="rect">
            <a:avLst/>
          </a:prstGeom>
          <a:noFill/>
          <a:ln w="19050">
            <a:solidFill>
              <a:srgbClr val="00ABEE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lvl="0" indent="0" algn="ctr">
              <a:buNone/>
            </a:pP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thành</a:t>
            </a:r>
            <a:r>
              <a:rPr lang="en-US" sz="1400" dirty="0"/>
              <a:t> </a:t>
            </a:r>
            <a:r>
              <a:rPr lang="en-US" sz="1400" dirty="0" err="1"/>
              <a:t>phần</a:t>
            </a:r>
            <a:r>
              <a:rPr lang="en-US" sz="1400" dirty="0"/>
              <a:t> </a:t>
            </a:r>
            <a:r>
              <a:rPr lang="en-US" sz="1400" dirty="0" err="1"/>
              <a:t>chính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1 class: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3D82D5-780F-4F59-A395-E3B0D514B5DF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1403486" y="1891862"/>
            <a:ext cx="2856671" cy="144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087A4-2F07-42D0-B4D2-1ABAB24556B7}"/>
              </a:ext>
            </a:extLst>
          </p:cNvPr>
          <p:cNvCxnSpPr>
            <a:stCxn id="6" idx="2"/>
            <a:endCxn id="20" idx="0"/>
          </p:cNvCxnSpPr>
          <p:nvPr/>
        </p:nvCxnSpPr>
        <p:spPr>
          <a:xfrm>
            <a:off x="4260157" y="1891862"/>
            <a:ext cx="132956" cy="143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21DDAE-8CA6-4013-8B91-4811707F62BF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260157" y="1891862"/>
            <a:ext cx="3196305" cy="143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97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(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)</a:t>
            </a:r>
            <a:endParaRPr lang="vi-VN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CFCECB4-A6F0-4922-8644-C12DE677FEAF}"/>
              </a:ext>
            </a:extLst>
          </p:cNvPr>
          <p:cNvSpPr txBox="1">
            <a:spLocks/>
          </p:cNvSpPr>
          <p:nvPr/>
        </p:nvSpPr>
        <p:spPr>
          <a:xfrm>
            <a:off x="5177531" y="1102016"/>
            <a:ext cx="3500336" cy="2939468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err="1">
                <a:solidFill>
                  <a:srgbClr val="00ABEE"/>
                </a:solidFill>
              </a:rPr>
              <a:t>Vd</a:t>
            </a:r>
            <a:r>
              <a:rPr lang="en-US" sz="1600" dirty="0"/>
              <a:t>: </a:t>
            </a:r>
          </a:p>
          <a:p>
            <a:r>
              <a:rPr lang="en-US" sz="1600" dirty="0"/>
              <a:t>public class </a:t>
            </a:r>
            <a:r>
              <a:rPr lang="en-US" sz="1600" dirty="0">
                <a:solidFill>
                  <a:schemeClr val="accent3"/>
                </a:solidFill>
              </a:rPr>
              <a:t>Person</a:t>
            </a:r>
            <a:r>
              <a:rPr lang="en-US" sz="1600" dirty="0"/>
              <a:t> {</a:t>
            </a:r>
          </a:p>
          <a:p>
            <a:r>
              <a:rPr lang="en-US" sz="1600" dirty="0"/>
              <a:t>    public String name;</a:t>
            </a:r>
          </a:p>
          <a:p>
            <a:r>
              <a:rPr lang="en-US" sz="1600" dirty="0"/>
              <a:t>    public int age;    </a:t>
            </a:r>
          </a:p>
          <a:p>
            <a:endParaRPr lang="en-US" sz="1600" dirty="0"/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  //Constructor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mặc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định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 dirty="0"/>
              <a:t>    public </a:t>
            </a:r>
            <a:r>
              <a:rPr lang="en-US" sz="1600" dirty="0">
                <a:solidFill>
                  <a:schemeClr val="accent3"/>
                </a:solidFill>
              </a:rPr>
              <a:t>Person</a:t>
            </a:r>
            <a:r>
              <a:rPr lang="en-US" sz="1600" dirty="0"/>
              <a:t>() {    }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//Constructor có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tham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sô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́</a:t>
            </a:r>
          </a:p>
          <a:p>
            <a:r>
              <a:rPr lang="en-US" sz="1600" dirty="0"/>
              <a:t>    public </a:t>
            </a:r>
            <a:r>
              <a:rPr lang="en-US" sz="1600" dirty="0">
                <a:solidFill>
                  <a:schemeClr val="accent3"/>
                </a:solidFill>
              </a:rPr>
              <a:t>Person</a:t>
            </a:r>
            <a:r>
              <a:rPr lang="en-US" sz="1600" dirty="0"/>
              <a:t>(String name, int age) {</a:t>
            </a:r>
          </a:p>
          <a:p>
            <a:r>
              <a:rPr lang="en-US" sz="1600" dirty="0"/>
              <a:t>        this.name = name;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this.age</a:t>
            </a:r>
            <a:r>
              <a:rPr lang="en-US" sz="1600" dirty="0"/>
              <a:t> = age;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8896D64-B94C-4A87-B3BD-A107C246E0EC}"/>
              </a:ext>
            </a:extLst>
          </p:cNvPr>
          <p:cNvSpPr txBox="1">
            <a:spLocks/>
          </p:cNvSpPr>
          <p:nvPr/>
        </p:nvSpPr>
        <p:spPr>
          <a:xfrm>
            <a:off x="637979" y="1594659"/>
            <a:ext cx="3222142" cy="909428"/>
          </a:xfrm>
          <a:prstGeom prst="rect">
            <a:avLst/>
          </a:prstGeom>
          <a:noFill/>
          <a:ln w="19050">
            <a:solidFill>
              <a:srgbClr val="00ABEE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vi-VN" sz="1400" dirty="0"/>
              <a:t>&lt;Access modifiers&gt; &lt;Tên lớp&gt; (&lt;Tham số truyền vào&gt;){</a:t>
            </a:r>
            <a:r>
              <a:rPr lang="en-US" sz="1400" dirty="0"/>
              <a:t> … </a:t>
            </a:r>
            <a:r>
              <a:rPr lang="vi-VN" sz="1400" dirty="0"/>
              <a:t>}</a:t>
            </a:r>
            <a:endParaRPr lang="en-US" sz="14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E37BF38-0386-430C-8909-32AE20B00508}"/>
              </a:ext>
            </a:extLst>
          </p:cNvPr>
          <p:cNvSpPr txBox="1">
            <a:spLocks/>
          </p:cNvSpPr>
          <p:nvPr/>
        </p:nvSpPr>
        <p:spPr>
          <a:xfrm>
            <a:off x="637979" y="3094127"/>
            <a:ext cx="3222142" cy="909428"/>
          </a:xfrm>
          <a:prstGeom prst="rect">
            <a:avLst/>
          </a:prstGeom>
          <a:noFill/>
          <a:ln w="19050">
            <a:solidFill>
              <a:srgbClr val="00ABEE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sz="1400" dirty="0" err="1"/>
              <a:t>Mặc</a:t>
            </a:r>
            <a:r>
              <a:rPr lang="en-US" sz="1400" dirty="0"/>
              <a:t> </a:t>
            </a:r>
            <a:r>
              <a:rPr lang="en-US" sz="1400" dirty="0" err="1"/>
              <a:t>định</a:t>
            </a:r>
            <a:r>
              <a:rPr lang="en-US" sz="1400" dirty="0"/>
              <a:t> </a:t>
            </a:r>
            <a:r>
              <a:rPr lang="en-US" sz="1400" dirty="0" err="1"/>
              <a:t>khi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khởi</a:t>
            </a:r>
            <a:r>
              <a:rPr lang="en-US" sz="1400" dirty="0"/>
              <a:t> </a:t>
            </a:r>
            <a:r>
              <a:rPr lang="en-US" sz="1400" dirty="0" err="1"/>
              <a:t>tạo</a:t>
            </a:r>
            <a:r>
              <a:rPr lang="en-US" sz="1400" dirty="0"/>
              <a:t>: </a:t>
            </a:r>
          </a:p>
          <a:p>
            <a:pPr marL="0" indent="0">
              <a:buFont typeface="Verdana"/>
              <a:buNone/>
            </a:pPr>
            <a:r>
              <a:rPr lang="en-US" sz="1400" dirty="0"/>
              <a:t>public &lt;</a:t>
            </a:r>
            <a:r>
              <a:rPr lang="en-US" sz="1400" dirty="0" err="1"/>
              <a:t>Tên</a:t>
            </a:r>
            <a:r>
              <a:rPr lang="en-US" sz="1400" dirty="0"/>
              <a:t> </a:t>
            </a:r>
            <a:r>
              <a:rPr lang="en-US" sz="1400" dirty="0" err="1"/>
              <a:t>lớp</a:t>
            </a:r>
            <a:r>
              <a:rPr lang="en-US" sz="1400" dirty="0"/>
              <a:t>&gt;{…}</a:t>
            </a:r>
          </a:p>
        </p:txBody>
      </p:sp>
    </p:spTree>
    <p:extLst>
      <p:ext uri="{BB962C8B-B14F-4D97-AF65-F5344CB8AC3E}">
        <p14:creationId xmlns:p14="http://schemas.microsoft.com/office/powerpoint/2010/main" val="411139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</a:t>
            </a:r>
            <a:endParaRPr lang="vi-V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23F7FC-7027-4506-914E-F6E09D082DCB}"/>
              </a:ext>
            </a:extLst>
          </p:cNvPr>
          <p:cNvCxnSpPr>
            <a:cxnSpLocks/>
          </p:cNvCxnSpPr>
          <p:nvPr/>
        </p:nvCxnSpPr>
        <p:spPr>
          <a:xfrm>
            <a:off x="4474617" y="1080000"/>
            <a:ext cx="46983" cy="3686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C5E2E5-42FB-4CA9-9A25-8793552DE137}"/>
              </a:ext>
            </a:extLst>
          </p:cNvPr>
          <p:cNvCxnSpPr>
            <a:cxnSpLocks/>
          </p:cNvCxnSpPr>
          <p:nvPr/>
        </p:nvCxnSpPr>
        <p:spPr>
          <a:xfrm>
            <a:off x="319200" y="2858400"/>
            <a:ext cx="850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2CD5FA56-B660-41EF-AEEE-6A0A122908F6}"/>
              </a:ext>
            </a:extLst>
          </p:cNvPr>
          <p:cNvSpPr txBox="1">
            <a:spLocks/>
          </p:cNvSpPr>
          <p:nvPr/>
        </p:nvSpPr>
        <p:spPr>
          <a:xfrm>
            <a:off x="714366" y="1436910"/>
            <a:ext cx="3361669" cy="99669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vi-VN" sz="1800" b="0" i="0" dirty="0">
                <a:solidFill>
                  <a:srgbClr val="00ABEE"/>
                </a:solidFill>
              </a:rPr>
              <a:t>Lập trình hướng đối tượng</a:t>
            </a:r>
            <a:r>
              <a:rPr lang="en-US" sz="1800" b="0" i="0" dirty="0">
                <a:solidFill>
                  <a:srgbClr val="00ABEE"/>
                </a:solidFill>
              </a:rPr>
              <a:t> </a:t>
            </a:r>
            <a:r>
              <a:rPr lang="en-US" sz="1800" b="0" i="0" dirty="0"/>
              <a:t>(OOP)</a:t>
            </a:r>
            <a:r>
              <a:rPr lang="vi-VN" sz="1800" b="0" i="0" dirty="0"/>
              <a:t> là mô hình lập trình dựa trên khái niệm </a:t>
            </a:r>
            <a:r>
              <a:rPr lang="vi-VN" sz="1800" b="0" i="0" dirty="0">
                <a:solidFill>
                  <a:srgbClr val="00ABEE"/>
                </a:solidFill>
              </a:rPr>
              <a:t>lớp</a:t>
            </a:r>
            <a:r>
              <a:rPr lang="vi-VN" sz="1800" b="0" i="0" dirty="0"/>
              <a:t> và </a:t>
            </a:r>
            <a:r>
              <a:rPr lang="vi-VN" sz="1800" b="0" i="0" dirty="0">
                <a:solidFill>
                  <a:srgbClr val="00ABEE"/>
                </a:solidFill>
              </a:rPr>
              <a:t>đối tượng.</a:t>
            </a:r>
            <a:endParaRPr lang="en-US" sz="1800" dirty="0">
              <a:solidFill>
                <a:srgbClr val="00ABEE"/>
              </a:solidFill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B1030C3D-A3D3-4BB6-AFC3-1408389081F3}"/>
              </a:ext>
            </a:extLst>
          </p:cNvPr>
          <p:cNvSpPr txBox="1">
            <a:spLocks/>
          </p:cNvSpPr>
          <p:nvPr/>
        </p:nvSpPr>
        <p:spPr>
          <a:xfrm>
            <a:off x="668765" y="3308415"/>
            <a:ext cx="3570470" cy="99669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vi-VN" sz="1800" b="0" i="0" dirty="0"/>
              <a:t>Nhằm tối ưu hóa việc quản lý mã nguồn (</a:t>
            </a:r>
            <a:r>
              <a:rPr lang="vi-VN" sz="1800" b="0" i="0" dirty="0">
                <a:solidFill>
                  <a:srgbClr val="00ABEE"/>
                </a:solidFill>
              </a:rPr>
              <a:t>source code</a:t>
            </a:r>
            <a:r>
              <a:rPr lang="vi-VN" sz="1800" b="0" i="0" dirty="0"/>
              <a:t>), tái sử dụng mã nguồn, tóm gọn các thủ tục đã biết trước tính chất thông qua việc sử dụng đối tượng.</a:t>
            </a:r>
            <a:endParaRPr lang="en-US" sz="1800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C9D1F12-39B6-430A-A568-3D5E6A3CD496}"/>
              </a:ext>
            </a:extLst>
          </p:cNvPr>
          <p:cNvSpPr txBox="1">
            <a:spLocks/>
          </p:cNvSpPr>
          <p:nvPr/>
        </p:nvSpPr>
        <p:spPr>
          <a:xfrm>
            <a:off x="4923600" y="1353614"/>
            <a:ext cx="3750000" cy="99669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vi-VN" sz="1800" b="0" i="0" dirty="0"/>
              <a:t>Lấy </a:t>
            </a:r>
            <a:r>
              <a:rPr lang="vi-VN" sz="1800" b="0" i="0" dirty="0">
                <a:solidFill>
                  <a:srgbClr val="00ABEE"/>
                </a:solidFill>
              </a:rPr>
              <a:t>đối tượng </a:t>
            </a:r>
            <a:r>
              <a:rPr lang="vi-VN" sz="1800" b="0" i="0" dirty="0"/>
              <a:t>làm nền tảng để xây dựng giải thuật, xây dựng chương trình và thực hiện xử lý dữ liệu với </a:t>
            </a:r>
            <a:r>
              <a:rPr lang="vi-VN" sz="1800" b="0" i="0" dirty="0">
                <a:solidFill>
                  <a:srgbClr val="00ABEE"/>
                </a:solidFill>
              </a:rPr>
              <a:t>đối tượng </a:t>
            </a:r>
            <a:r>
              <a:rPr lang="vi-VN" sz="1800" b="0" i="0" dirty="0"/>
              <a:t>đã định nghĩa đó.</a:t>
            </a:r>
            <a:endParaRPr lang="en-US" sz="180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CCDCD70-B060-4BBE-9036-E728B5351FBF}"/>
              </a:ext>
            </a:extLst>
          </p:cNvPr>
          <p:cNvSpPr txBox="1">
            <a:spLocks/>
          </p:cNvSpPr>
          <p:nvPr/>
        </p:nvSpPr>
        <p:spPr>
          <a:xfrm>
            <a:off x="4992365" y="3366497"/>
            <a:ext cx="3361669" cy="99669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vi-VN" sz="1800" b="0" i="0" dirty="0"/>
              <a:t>Một </a:t>
            </a:r>
            <a:r>
              <a:rPr lang="vi-VN" sz="1800" b="0" i="0" dirty="0">
                <a:solidFill>
                  <a:srgbClr val="00ABEE"/>
                </a:solidFill>
              </a:rPr>
              <a:t>đối tượng </a:t>
            </a:r>
            <a:r>
              <a:rPr lang="vi-VN" sz="1800" b="0" i="0" dirty="0"/>
              <a:t>có thể được định nghĩa là </a:t>
            </a:r>
            <a:r>
              <a:rPr lang="vi-VN" sz="1800" b="0" i="0" dirty="0">
                <a:solidFill>
                  <a:srgbClr val="C00000"/>
                </a:solidFill>
              </a:rPr>
              <a:t>một trường dữ liệu có các thuộc tính </a:t>
            </a:r>
            <a:r>
              <a:rPr lang="vi-VN" sz="1800" b="0" i="0" dirty="0"/>
              <a:t>và </a:t>
            </a:r>
            <a:r>
              <a:rPr lang="vi-VN" sz="1800" b="0" i="0" dirty="0">
                <a:solidFill>
                  <a:srgbClr val="C00000"/>
                </a:solidFill>
              </a:rPr>
              <a:t>các hành động của riêng nó</a:t>
            </a:r>
            <a:r>
              <a:rPr lang="en-US" sz="1800" b="0" i="0" dirty="0">
                <a:solidFill>
                  <a:srgbClr val="C00000"/>
                </a:solidFill>
              </a:rPr>
              <a:t>.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49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(Class)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(Object)</a:t>
            </a:r>
            <a:endParaRPr lang="vi-VN" dirty="0"/>
          </a:p>
        </p:txBody>
      </p:sp>
      <p:pic>
        <p:nvPicPr>
          <p:cNvPr id="4" name="Picture 2" descr="gtcZbMnV (1552×574)">
            <a:extLst>
              <a:ext uri="{FF2B5EF4-FFF2-40B4-BE49-F238E27FC236}">
                <a16:creationId xmlns:a16="http://schemas.microsoft.com/office/drawing/2014/main" id="{8BB0E9EA-19F4-4D3A-B4D4-CBD3210AD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0" y="1292749"/>
            <a:ext cx="8707200" cy="322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79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(Class)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(Object)</a:t>
            </a:r>
            <a:endParaRPr lang="vi-V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798794-A792-4CFD-98DB-43D8C8A67E97}"/>
              </a:ext>
            </a:extLst>
          </p:cNvPr>
          <p:cNvCxnSpPr>
            <a:cxnSpLocks/>
          </p:cNvCxnSpPr>
          <p:nvPr/>
        </p:nvCxnSpPr>
        <p:spPr>
          <a:xfrm>
            <a:off x="4442400" y="964800"/>
            <a:ext cx="0" cy="39797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BE3D1E4-8F9F-45C0-B73A-C5C926BF8038}"/>
              </a:ext>
            </a:extLst>
          </p:cNvPr>
          <p:cNvSpPr txBox="1">
            <a:spLocks/>
          </p:cNvSpPr>
          <p:nvPr/>
        </p:nvSpPr>
        <p:spPr>
          <a:xfrm>
            <a:off x="1267931" y="781616"/>
            <a:ext cx="2022469" cy="366368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 err="1">
                <a:solidFill>
                  <a:srgbClr val="00ABEE"/>
                </a:solidFill>
              </a:rPr>
              <a:t>Đối</a:t>
            </a:r>
            <a:r>
              <a:rPr lang="en-US" sz="1600" b="1" dirty="0">
                <a:solidFill>
                  <a:srgbClr val="00ABEE"/>
                </a:solidFill>
              </a:rPr>
              <a:t> </a:t>
            </a:r>
            <a:r>
              <a:rPr lang="en-US" sz="1600" b="1" dirty="0" err="1">
                <a:solidFill>
                  <a:srgbClr val="00ABEE"/>
                </a:solidFill>
              </a:rPr>
              <a:t>tượng</a:t>
            </a:r>
            <a:r>
              <a:rPr lang="en-US" sz="1600" b="1" dirty="0">
                <a:solidFill>
                  <a:srgbClr val="00ABEE"/>
                </a:solidFill>
              </a:rPr>
              <a:t> (Object)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60B9799-636F-4708-8A40-B36D63329029}"/>
              </a:ext>
            </a:extLst>
          </p:cNvPr>
          <p:cNvSpPr txBox="1">
            <a:spLocks/>
          </p:cNvSpPr>
          <p:nvPr/>
        </p:nvSpPr>
        <p:spPr>
          <a:xfrm>
            <a:off x="6328800" y="778432"/>
            <a:ext cx="1332001" cy="366368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 err="1">
                <a:solidFill>
                  <a:srgbClr val="00ABEE"/>
                </a:solidFill>
              </a:rPr>
              <a:t>Lớp</a:t>
            </a:r>
            <a:r>
              <a:rPr lang="en-US" sz="1600" b="1" dirty="0">
                <a:solidFill>
                  <a:srgbClr val="00ABEE"/>
                </a:solidFill>
              </a:rPr>
              <a:t> (Class)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A455DBF-4BF7-422A-85DC-91BE56928C43}"/>
              </a:ext>
            </a:extLst>
          </p:cNvPr>
          <p:cNvSpPr txBox="1">
            <a:spLocks/>
          </p:cNvSpPr>
          <p:nvPr/>
        </p:nvSpPr>
        <p:spPr>
          <a:xfrm>
            <a:off x="580930" y="1262516"/>
            <a:ext cx="3540469" cy="359748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ABEE"/>
                </a:solidFill>
              </a:rPr>
              <a:t>Đối</a:t>
            </a:r>
            <a:r>
              <a:rPr lang="en-US" sz="1200" dirty="0">
                <a:solidFill>
                  <a:srgbClr val="00ABEE"/>
                </a:solidFill>
              </a:rPr>
              <a:t> </a:t>
            </a:r>
            <a:r>
              <a:rPr lang="en-US" sz="1200" dirty="0" err="1">
                <a:solidFill>
                  <a:srgbClr val="00ABEE"/>
                </a:solidFill>
              </a:rPr>
              <a:t>tượng</a:t>
            </a:r>
            <a:r>
              <a:rPr lang="en-US" sz="1200" dirty="0">
                <a:solidFill>
                  <a:srgbClr val="00ABEE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là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thể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hiện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của</a:t>
            </a:r>
            <a:r>
              <a:rPr lang="en-US" sz="1200" dirty="0">
                <a:solidFill>
                  <a:schemeClr val="bg2"/>
                </a:solidFill>
              </a:rPr>
              <a:t> 1 </a:t>
            </a:r>
            <a:r>
              <a:rPr lang="en-US" sz="1200" dirty="0" err="1">
                <a:solidFill>
                  <a:srgbClr val="00ABEE"/>
                </a:solidFill>
              </a:rPr>
              <a:t>lớp</a:t>
            </a:r>
            <a:r>
              <a:rPr lang="en-US" sz="1200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ABEE"/>
                </a:solidFill>
              </a:rPr>
              <a:t>Đối</a:t>
            </a:r>
            <a:r>
              <a:rPr lang="en-US" sz="1200" dirty="0">
                <a:solidFill>
                  <a:srgbClr val="00ABEE"/>
                </a:solidFill>
              </a:rPr>
              <a:t> </a:t>
            </a:r>
            <a:r>
              <a:rPr lang="en-US" sz="1200" dirty="0" err="1">
                <a:solidFill>
                  <a:srgbClr val="00ABEE"/>
                </a:solidFill>
              </a:rPr>
              <a:t>tượng</a:t>
            </a:r>
            <a:r>
              <a:rPr lang="en-US" sz="1200" dirty="0">
                <a:solidFill>
                  <a:srgbClr val="00ABEE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là</a:t>
            </a:r>
            <a:r>
              <a:rPr lang="en-US" sz="1200" dirty="0">
                <a:solidFill>
                  <a:schemeClr val="bg2"/>
                </a:solidFill>
              </a:rPr>
              <a:t> 1 </a:t>
            </a:r>
            <a:r>
              <a:rPr lang="en-US" sz="1200" dirty="0" err="1">
                <a:solidFill>
                  <a:schemeClr val="bg2"/>
                </a:solidFill>
              </a:rPr>
              <a:t>thực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thể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trong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thế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giới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thực</a:t>
            </a:r>
            <a:r>
              <a:rPr lang="en-US" sz="1200" dirty="0">
                <a:solidFill>
                  <a:schemeClr val="bg2"/>
                </a:solidFill>
              </a:rPr>
              <a:t>  </a:t>
            </a:r>
            <a:r>
              <a:rPr lang="en-US" sz="1200" dirty="0" err="1">
                <a:solidFill>
                  <a:schemeClr val="bg2"/>
                </a:solidFill>
              </a:rPr>
              <a:t>như</a:t>
            </a:r>
            <a:r>
              <a:rPr lang="en-US" sz="1200" dirty="0">
                <a:solidFill>
                  <a:schemeClr val="bg2"/>
                </a:solidFill>
              </a:rPr>
              <a:t>: 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cat, dog,…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ABEE"/>
                </a:solidFill>
              </a:rPr>
              <a:t>Đối</a:t>
            </a:r>
            <a:r>
              <a:rPr lang="en-US" sz="1200" dirty="0">
                <a:solidFill>
                  <a:srgbClr val="00ABEE"/>
                </a:solidFill>
              </a:rPr>
              <a:t> </a:t>
            </a:r>
            <a:r>
              <a:rPr lang="en-US" sz="1200" dirty="0" err="1">
                <a:solidFill>
                  <a:srgbClr val="00ABEE"/>
                </a:solidFill>
              </a:rPr>
              <a:t>tượng</a:t>
            </a:r>
            <a:r>
              <a:rPr lang="en-US" sz="1200" dirty="0">
                <a:solidFill>
                  <a:srgbClr val="00ABEE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là</a:t>
            </a:r>
            <a:r>
              <a:rPr lang="en-US" sz="1200" dirty="0">
                <a:solidFill>
                  <a:schemeClr val="bg2"/>
                </a:solidFill>
              </a:rPr>
              <a:t> 1 </a:t>
            </a:r>
            <a:r>
              <a:rPr lang="en-US" sz="1200" dirty="0" err="1">
                <a:solidFill>
                  <a:schemeClr val="bg2"/>
                </a:solidFill>
              </a:rPr>
              <a:t>thực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thể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vật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lý</a:t>
            </a:r>
            <a:r>
              <a:rPr lang="en-US" sz="1200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ABEE"/>
                </a:solidFill>
              </a:rPr>
              <a:t>Đối</a:t>
            </a:r>
            <a:r>
              <a:rPr lang="en-US" sz="1200" dirty="0">
                <a:solidFill>
                  <a:srgbClr val="00ABEE"/>
                </a:solidFill>
              </a:rPr>
              <a:t> </a:t>
            </a:r>
            <a:r>
              <a:rPr lang="en-US" sz="1200" dirty="0" err="1">
                <a:solidFill>
                  <a:srgbClr val="00ABEE"/>
                </a:solidFill>
              </a:rPr>
              <a:t>tượng</a:t>
            </a:r>
            <a:r>
              <a:rPr lang="en-US" sz="1200" dirty="0">
                <a:solidFill>
                  <a:srgbClr val="00ABEE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được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tạo</a:t>
            </a:r>
            <a:r>
              <a:rPr lang="en-US" sz="1200" dirty="0">
                <a:solidFill>
                  <a:schemeClr val="bg2"/>
                </a:solidFill>
              </a:rPr>
              <a:t> ra </a:t>
            </a:r>
            <a:r>
              <a:rPr lang="en-US" sz="1200" dirty="0" err="1">
                <a:solidFill>
                  <a:schemeClr val="bg2"/>
                </a:solidFill>
              </a:rPr>
              <a:t>chủ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yếu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bằng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từ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khóa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>
                <a:solidFill>
                  <a:schemeClr val="accent3"/>
                </a:solidFill>
              </a:rPr>
              <a:t>new.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VD: Student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st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= new Student();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ABEE"/>
                </a:solidFill>
              </a:rPr>
              <a:t>Đối</a:t>
            </a:r>
            <a:r>
              <a:rPr lang="en-US" sz="1200" dirty="0">
                <a:solidFill>
                  <a:srgbClr val="00ABEE"/>
                </a:solidFill>
              </a:rPr>
              <a:t> </a:t>
            </a:r>
            <a:r>
              <a:rPr lang="en-US" sz="1200" dirty="0" err="1">
                <a:solidFill>
                  <a:srgbClr val="00ABEE"/>
                </a:solidFill>
              </a:rPr>
              <a:t>tượng</a:t>
            </a:r>
            <a:r>
              <a:rPr lang="en-US" sz="1200" dirty="0">
                <a:solidFill>
                  <a:srgbClr val="00ABEE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có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thể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được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tạo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nhiều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lần</a:t>
            </a:r>
            <a:r>
              <a:rPr lang="en-US" sz="1200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ABEE"/>
                </a:solidFill>
              </a:rPr>
              <a:t>Đối</a:t>
            </a:r>
            <a:r>
              <a:rPr lang="en-US" sz="1200" dirty="0">
                <a:solidFill>
                  <a:srgbClr val="00ABEE"/>
                </a:solidFill>
              </a:rPr>
              <a:t> </a:t>
            </a:r>
            <a:r>
              <a:rPr lang="en-US" sz="1200" dirty="0" err="1">
                <a:solidFill>
                  <a:srgbClr val="00ABEE"/>
                </a:solidFill>
              </a:rPr>
              <a:t>tượng</a:t>
            </a:r>
            <a:r>
              <a:rPr lang="en-US" sz="1200" dirty="0">
                <a:solidFill>
                  <a:srgbClr val="00ABEE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được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cấp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bộ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nhớ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khi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nó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được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tạo</a:t>
            </a:r>
            <a:r>
              <a:rPr lang="en-US" sz="1200" dirty="0">
                <a:solidFill>
                  <a:schemeClr val="bg2"/>
                </a:solidFill>
              </a:rPr>
              <a:t> ra.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bg2"/>
                </a:solidFill>
              </a:rPr>
              <a:t>Có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rất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nhiều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cách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để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tạo</a:t>
            </a:r>
            <a:r>
              <a:rPr lang="en-US" sz="1200" dirty="0">
                <a:solidFill>
                  <a:schemeClr val="bg2"/>
                </a:solidFill>
              </a:rPr>
              <a:t> ra </a:t>
            </a:r>
            <a:r>
              <a:rPr lang="en-US" sz="1200" dirty="0" err="1">
                <a:solidFill>
                  <a:schemeClr val="bg2"/>
                </a:solidFill>
              </a:rPr>
              <a:t>đối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tượng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trong</a:t>
            </a:r>
            <a:r>
              <a:rPr lang="en-US" sz="1200" dirty="0">
                <a:solidFill>
                  <a:schemeClr val="bg2"/>
                </a:solidFill>
              </a:rPr>
              <a:t> java </a:t>
            </a:r>
            <a:r>
              <a:rPr lang="en-US" sz="1200" dirty="0" err="1">
                <a:solidFill>
                  <a:schemeClr val="bg2"/>
                </a:solidFill>
              </a:rPr>
              <a:t>như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từ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khóa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>
                <a:solidFill>
                  <a:schemeClr val="accent3"/>
                </a:solidFill>
              </a:rPr>
              <a:t>new</a:t>
            </a:r>
            <a:r>
              <a:rPr lang="en-US" sz="1200" dirty="0">
                <a:solidFill>
                  <a:schemeClr val="bg2"/>
                </a:solidFill>
              </a:rPr>
              <a:t>, </a:t>
            </a:r>
            <a:r>
              <a:rPr lang="en-US" sz="1200" dirty="0" err="1">
                <a:solidFill>
                  <a:schemeClr val="bg2"/>
                </a:solidFill>
              </a:rPr>
              <a:t>phương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thức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newInstance</a:t>
            </a:r>
            <a:r>
              <a:rPr lang="en-US" sz="1200" dirty="0">
                <a:solidFill>
                  <a:schemeClr val="accent3"/>
                </a:solidFill>
              </a:rPr>
              <a:t>(), </a:t>
            </a:r>
            <a:r>
              <a:rPr lang="en-US" sz="1200" dirty="0" err="1">
                <a:solidFill>
                  <a:schemeClr val="bg2"/>
                </a:solidFill>
              </a:rPr>
              <a:t>phương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thưc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>
                <a:solidFill>
                  <a:schemeClr val="accent3"/>
                </a:solidFill>
              </a:rPr>
              <a:t>clone()</a:t>
            </a:r>
            <a:r>
              <a:rPr lang="en-US" sz="1200" dirty="0">
                <a:solidFill>
                  <a:schemeClr val="bg2"/>
                </a:solidFill>
              </a:rPr>
              <a:t>, </a:t>
            </a:r>
            <a:r>
              <a:rPr lang="en-US" sz="1200" dirty="0" err="1">
                <a:solidFill>
                  <a:schemeClr val="bg2"/>
                </a:solidFill>
              </a:rPr>
              <a:t>phương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thức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>
                <a:solidFill>
                  <a:schemeClr val="accent3"/>
                </a:solidFill>
              </a:rPr>
              <a:t>factory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và</a:t>
            </a:r>
            <a:r>
              <a:rPr lang="en-US" sz="1200" dirty="0">
                <a:solidFill>
                  <a:schemeClr val="bg2"/>
                </a:solidFill>
              </a:rPr>
              <a:t>  </a:t>
            </a:r>
            <a:r>
              <a:rPr lang="en-US" sz="1200" dirty="0">
                <a:solidFill>
                  <a:schemeClr val="accent3"/>
                </a:solidFill>
              </a:rPr>
              <a:t>deserialization</a:t>
            </a:r>
            <a:r>
              <a:rPr lang="en-US" sz="120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10F4AF4-5493-45BC-A680-19E13B73D8AB}"/>
              </a:ext>
            </a:extLst>
          </p:cNvPr>
          <p:cNvSpPr txBox="1">
            <a:spLocks/>
          </p:cNvSpPr>
          <p:nvPr/>
        </p:nvSpPr>
        <p:spPr>
          <a:xfrm>
            <a:off x="5022601" y="1262516"/>
            <a:ext cx="3540469" cy="359748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ABEE"/>
                </a:solidFill>
              </a:rPr>
              <a:t>Lớp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là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một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khuôn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mẫu</a:t>
            </a:r>
            <a:r>
              <a:rPr lang="en-US" sz="1200" dirty="0">
                <a:solidFill>
                  <a:schemeClr val="bg2"/>
                </a:solidFill>
              </a:rPr>
              <a:t> hay </a:t>
            </a:r>
            <a:r>
              <a:rPr lang="en-US" sz="1200" dirty="0" err="1">
                <a:solidFill>
                  <a:schemeClr val="bg2"/>
                </a:solidFill>
              </a:rPr>
              <a:t>thiết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kế</a:t>
            </a:r>
            <a:r>
              <a:rPr lang="en-US" sz="1200" dirty="0">
                <a:solidFill>
                  <a:schemeClr val="bg2"/>
                </a:solidFill>
              </a:rPr>
              <a:t>  </a:t>
            </a:r>
            <a:r>
              <a:rPr lang="en-US" sz="1200" dirty="0" err="1">
                <a:solidFill>
                  <a:schemeClr val="bg2"/>
                </a:solidFill>
              </a:rPr>
              <a:t>để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tạo</a:t>
            </a:r>
            <a:r>
              <a:rPr lang="en-US" sz="1200" dirty="0">
                <a:solidFill>
                  <a:schemeClr val="bg2"/>
                </a:solidFill>
              </a:rPr>
              <a:t> ra  </a:t>
            </a:r>
            <a:r>
              <a:rPr lang="en-US" sz="1200" dirty="0" err="1">
                <a:solidFill>
                  <a:schemeClr val="bg2"/>
                </a:solidFill>
              </a:rPr>
              <a:t>các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rgbClr val="00ABEE"/>
                </a:solidFill>
              </a:rPr>
              <a:t>đối</a:t>
            </a:r>
            <a:r>
              <a:rPr lang="en-US" sz="1200" dirty="0">
                <a:solidFill>
                  <a:srgbClr val="00ABEE"/>
                </a:solidFill>
              </a:rPr>
              <a:t> </a:t>
            </a:r>
            <a:r>
              <a:rPr lang="en-US" sz="1200" dirty="0" err="1">
                <a:solidFill>
                  <a:srgbClr val="00ABEE"/>
                </a:solidFill>
              </a:rPr>
              <a:t>tượng</a:t>
            </a:r>
            <a:r>
              <a:rPr lang="en-US" sz="1200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ABEE"/>
                </a:solidFill>
              </a:rPr>
              <a:t>Lớp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là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một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nhóm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các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đối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tượng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tương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tự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nhau</a:t>
            </a:r>
            <a:r>
              <a:rPr lang="en-US" sz="1200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VD: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Lớp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Animal,…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ABEE"/>
                </a:solidFill>
              </a:rPr>
              <a:t>Lớp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là</a:t>
            </a:r>
            <a:r>
              <a:rPr lang="en-US" sz="1200" dirty="0">
                <a:solidFill>
                  <a:schemeClr val="bg2"/>
                </a:solidFill>
              </a:rPr>
              <a:t> 1 </a:t>
            </a:r>
            <a:r>
              <a:rPr lang="en-US" sz="1200" dirty="0" err="1">
                <a:solidFill>
                  <a:schemeClr val="bg2"/>
                </a:solidFill>
              </a:rPr>
              <a:t>thực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thể</a:t>
            </a:r>
            <a:r>
              <a:rPr lang="en-US" sz="1200" dirty="0">
                <a:solidFill>
                  <a:schemeClr val="bg2"/>
                </a:solidFill>
              </a:rPr>
              <a:t> logic.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ABEE"/>
                </a:solidFill>
              </a:rPr>
              <a:t>Lớp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được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khai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báo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bằng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việc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sử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dụng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từ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khóa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class</a:t>
            </a:r>
            <a:r>
              <a:rPr lang="en-US" sz="1200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VD: class Student{}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ABEE"/>
                </a:solidFill>
              </a:rPr>
              <a:t>Lớp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được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khai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báo</a:t>
            </a:r>
            <a:r>
              <a:rPr lang="en-US" sz="1200" dirty="0">
                <a:solidFill>
                  <a:schemeClr val="bg2"/>
                </a:solidFill>
              </a:rPr>
              <a:t> 1 </a:t>
            </a:r>
            <a:r>
              <a:rPr lang="en-US" sz="1200" dirty="0" err="1">
                <a:solidFill>
                  <a:schemeClr val="bg2"/>
                </a:solidFill>
              </a:rPr>
              <a:t>lần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duy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nhất</a:t>
            </a:r>
            <a:r>
              <a:rPr lang="en-US" sz="1200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ABEE"/>
                </a:solidFill>
              </a:rPr>
              <a:t>Lớp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không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được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cấp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bộ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nhớ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khi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nó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được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tạo</a:t>
            </a:r>
            <a:r>
              <a:rPr lang="en-US" sz="1200" dirty="0">
                <a:solidFill>
                  <a:schemeClr val="bg2"/>
                </a:solidFill>
              </a:rPr>
              <a:t> ra.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bg2"/>
                </a:solidFill>
              </a:rPr>
              <a:t>Chỉ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có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một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cách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để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định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nghĩa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rgbClr val="00ABEE"/>
                </a:solidFill>
              </a:rPr>
              <a:t>lớp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trong</a:t>
            </a:r>
            <a:r>
              <a:rPr lang="en-US" sz="1200" dirty="0">
                <a:solidFill>
                  <a:schemeClr val="bg2"/>
                </a:solidFill>
              </a:rPr>
              <a:t> java </a:t>
            </a:r>
            <a:r>
              <a:rPr lang="en-US" sz="1200" dirty="0" err="1">
                <a:solidFill>
                  <a:schemeClr val="bg2"/>
                </a:solidFill>
              </a:rPr>
              <a:t>sử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dụng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từ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khóa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class</a:t>
            </a:r>
            <a:r>
              <a:rPr lang="en-US" sz="120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0" name="Google Shape;838;p36">
            <a:extLst>
              <a:ext uri="{FF2B5EF4-FFF2-40B4-BE49-F238E27FC236}">
                <a16:creationId xmlns:a16="http://schemas.microsoft.com/office/drawing/2014/main" id="{6236A907-242E-4AF2-819B-22360C5C41D0}"/>
              </a:ext>
            </a:extLst>
          </p:cNvPr>
          <p:cNvSpPr/>
          <p:nvPr/>
        </p:nvSpPr>
        <p:spPr>
          <a:xfrm>
            <a:off x="381090" y="1394341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838;p36">
            <a:extLst>
              <a:ext uri="{FF2B5EF4-FFF2-40B4-BE49-F238E27FC236}">
                <a16:creationId xmlns:a16="http://schemas.microsoft.com/office/drawing/2014/main" id="{2D374C2C-3DF5-4DD1-8AF2-56DDA07FB7F6}"/>
              </a:ext>
            </a:extLst>
          </p:cNvPr>
          <p:cNvSpPr/>
          <p:nvPr/>
        </p:nvSpPr>
        <p:spPr>
          <a:xfrm>
            <a:off x="386287" y="1695754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838;p36">
            <a:extLst>
              <a:ext uri="{FF2B5EF4-FFF2-40B4-BE49-F238E27FC236}">
                <a16:creationId xmlns:a16="http://schemas.microsoft.com/office/drawing/2014/main" id="{61DDDD77-87F5-4543-8989-C698A86CCBE3}"/>
              </a:ext>
            </a:extLst>
          </p:cNvPr>
          <p:cNvSpPr/>
          <p:nvPr/>
        </p:nvSpPr>
        <p:spPr>
          <a:xfrm>
            <a:off x="381090" y="2207669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838;p36">
            <a:extLst>
              <a:ext uri="{FF2B5EF4-FFF2-40B4-BE49-F238E27FC236}">
                <a16:creationId xmlns:a16="http://schemas.microsoft.com/office/drawing/2014/main" id="{47A45366-3099-4102-8E29-2A39F1B34B5D}"/>
              </a:ext>
            </a:extLst>
          </p:cNvPr>
          <p:cNvSpPr/>
          <p:nvPr/>
        </p:nvSpPr>
        <p:spPr>
          <a:xfrm>
            <a:off x="381840" y="2510913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838;p36">
            <a:extLst>
              <a:ext uri="{FF2B5EF4-FFF2-40B4-BE49-F238E27FC236}">
                <a16:creationId xmlns:a16="http://schemas.microsoft.com/office/drawing/2014/main" id="{904FBBA0-46B1-4FA7-BDDF-1D9F55396293}"/>
              </a:ext>
            </a:extLst>
          </p:cNvPr>
          <p:cNvSpPr/>
          <p:nvPr/>
        </p:nvSpPr>
        <p:spPr>
          <a:xfrm>
            <a:off x="344897" y="3321375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838;p36">
            <a:extLst>
              <a:ext uri="{FF2B5EF4-FFF2-40B4-BE49-F238E27FC236}">
                <a16:creationId xmlns:a16="http://schemas.microsoft.com/office/drawing/2014/main" id="{7821455A-C529-4651-8803-146ED069A22A}"/>
              </a:ext>
            </a:extLst>
          </p:cNvPr>
          <p:cNvSpPr/>
          <p:nvPr/>
        </p:nvSpPr>
        <p:spPr>
          <a:xfrm>
            <a:off x="348903" y="3601400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38;p36">
            <a:extLst>
              <a:ext uri="{FF2B5EF4-FFF2-40B4-BE49-F238E27FC236}">
                <a16:creationId xmlns:a16="http://schemas.microsoft.com/office/drawing/2014/main" id="{0FE9E7AC-56A0-4BEF-B72F-CCEE53D78427}"/>
              </a:ext>
            </a:extLst>
          </p:cNvPr>
          <p:cNvSpPr/>
          <p:nvPr/>
        </p:nvSpPr>
        <p:spPr>
          <a:xfrm>
            <a:off x="344896" y="3889838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838;p36">
            <a:extLst>
              <a:ext uri="{FF2B5EF4-FFF2-40B4-BE49-F238E27FC236}">
                <a16:creationId xmlns:a16="http://schemas.microsoft.com/office/drawing/2014/main" id="{7297A40C-6B21-41DC-A836-F44F43C7FE24}"/>
              </a:ext>
            </a:extLst>
          </p:cNvPr>
          <p:cNvSpPr/>
          <p:nvPr/>
        </p:nvSpPr>
        <p:spPr>
          <a:xfrm>
            <a:off x="4840801" y="1430383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838;p36">
            <a:extLst>
              <a:ext uri="{FF2B5EF4-FFF2-40B4-BE49-F238E27FC236}">
                <a16:creationId xmlns:a16="http://schemas.microsoft.com/office/drawing/2014/main" id="{4918826B-0D26-474B-B534-2FD20BDA8A9C}"/>
              </a:ext>
            </a:extLst>
          </p:cNvPr>
          <p:cNvSpPr/>
          <p:nvPr/>
        </p:nvSpPr>
        <p:spPr>
          <a:xfrm>
            <a:off x="4837612" y="1951401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838;p36">
            <a:extLst>
              <a:ext uri="{FF2B5EF4-FFF2-40B4-BE49-F238E27FC236}">
                <a16:creationId xmlns:a16="http://schemas.microsoft.com/office/drawing/2014/main" id="{16BF2608-B769-4063-8248-11F2AAF1042E}"/>
              </a:ext>
            </a:extLst>
          </p:cNvPr>
          <p:cNvSpPr/>
          <p:nvPr/>
        </p:nvSpPr>
        <p:spPr>
          <a:xfrm>
            <a:off x="4837612" y="2510913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838;p36">
            <a:extLst>
              <a:ext uri="{FF2B5EF4-FFF2-40B4-BE49-F238E27FC236}">
                <a16:creationId xmlns:a16="http://schemas.microsoft.com/office/drawing/2014/main" id="{ABFBBC6E-8B36-4B75-A3F0-70C13E2AA0FB}"/>
              </a:ext>
            </a:extLst>
          </p:cNvPr>
          <p:cNvSpPr/>
          <p:nvPr/>
        </p:nvSpPr>
        <p:spPr>
          <a:xfrm>
            <a:off x="4844804" y="2774156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838;p36">
            <a:extLst>
              <a:ext uri="{FF2B5EF4-FFF2-40B4-BE49-F238E27FC236}">
                <a16:creationId xmlns:a16="http://schemas.microsoft.com/office/drawing/2014/main" id="{8E58AF4C-5D3A-4421-990E-A33872977962}"/>
              </a:ext>
            </a:extLst>
          </p:cNvPr>
          <p:cNvSpPr/>
          <p:nvPr/>
        </p:nvSpPr>
        <p:spPr>
          <a:xfrm>
            <a:off x="4821272" y="3601400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838;p36">
            <a:extLst>
              <a:ext uri="{FF2B5EF4-FFF2-40B4-BE49-F238E27FC236}">
                <a16:creationId xmlns:a16="http://schemas.microsoft.com/office/drawing/2014/main" id="{C804A062-68C1-46BB-946B-8748F72841F0}"/>
              </a:ext>
            </a:extLst>
          </p:cNvPr>
          <p:cNvSpPr/>
          <p:nvPr/>
        </p:nvSpPr>
        <p:spPr>
          <a:xfrm>
            <a:off x="4821272" y="3864643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9483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static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518062" y="781761"/>
            <a:ext cx="8546738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2"/>
                </a:solidFill>
              </a:rPr>
              <a:t>Khi </a:t>
            </a:r>
            <a:r>
              <a:rPr lang="en-US" sz="1600" dirty="0" err="1">
                <a:solidFill>
                  <a:schemeClr val="bg2"/>
                </a:solidFill>
              </a:rPr>
              <a:t>khai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báo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biến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bằng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static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/>
                </a:solidFill>
              </a:rPr>
              <a:t>-&gt; </a:t>
            </a:r>
            <a:r>
              <a:rPr lang="en-US" sz="1600" dirty="0" err="1">
                <a:solidFill>
                  <a:schemeClr val="bg2"/>
                </a:solidFill>
              </a:rPr>
              <a:t>Có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thể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sử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dụng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biến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mà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không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cần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khởi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tạo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ABEE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2"/>
                </a:solidFill>
              </a:rPr>
              <a:t>Phương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thức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static</a:t>
            </a:r>
            <a:r>
              <a:rPr lang="en-US" sz="1600" dirty="0"/>
              <a:t> 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/>
                </a:solidFill>
              </a:rPr>
              <a:t>        </a:t>
            </a:r>
            <a:r>
              <a:rPr lang="en-US" sz="1600" dirty="0" err="1">
                <a:solidFill>
                  <a:schemeClr val="bg2"/>
                </a:solidFill>
              </a:rPr>
              <a:t>Được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gọi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không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cần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thông</a:t>
            </a:r>
            <a:r>
              <a:rPr lang="en-US" sz="1600" dirty="0">
                <a:solidFill>
                  <a:schemeClr val="bg2"/>
                </a:solidFill>
              </a:rPr>
              <a:t> qua </a:t>
            </a:r>
            <a:r>
              <a:rPr lang="en-US" sz="1600" dirty="0" err="1">
                <a:solidFill>
                  <a:schemeClr val="bg2"/>
                </a:solidFill>
              </a:rPr>
              <a:t>việc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khởi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tạo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>
                <a:solidFill>
                  <a:srgbClr val="00ABEE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/>
                </a:solidFill>
              </a:rPr>
              <a:t>        </a:t>
            </a:r>
            <a:r>
              <a:rPr lang="en-US" sz="1600" dirty="0" err="1">
                <a:solidFill>
                  <a:schemeClr val="bg2"/>
                </a:solidFill>
              </a:rPr>
              <a:t>Không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thể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gọi</a:t>
            </a:r>
            <a:r>
              <a:rPr lang="en-US" sz="1600" dirty="0">
                <a:solidFill>
                  <a:schemeClr val="bg2"/>
                </a:solidFill>
              </a:rPr>
              <a:t> hay </a:t>
            </a:r>
            <a:r>
              <a:rPr lang="en-US" sz="1600" dirty="0" err="1">
                <a:solidFill>
                  <a:schemeClr val="bg2"/>
                </a:solidFill>
              </a:rPr>
              <a:t>sử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dụng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trực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tiếp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biến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non-static</a:t>
            </a:r>
            <a:r>
              <a:rPr lang="en-US" sz="1600" dirty="0"/>
              <a:t>, </a:t>
            </a:r>
            <a:r>
              <a:rPr lang="en-US" sz="1600" dirty="0" err="1">
                <a:solidFill>
                  <a:schemeClr val="bg2"/>
                </a:solidFill>
              </a:rPr>
              <a:t>từ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khóa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this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bg2"/>
                </a:solidFill>
              </a:rPr>
              <a:t>và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super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/>
                </a:solidFill>
              </a:rPr>
              <a:t>        </a:t>
            </a:r>
            <a:r>
              <a:rPr lang="en-US" sz="1600" dirty="0" err="1">
                <a:solidFill>
                  <a:schemeClr val="bg2"/>
                </a:solidFill>
              </a:rPr>
              <a:t>Có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thể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truy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cập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và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thay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đổi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giá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trị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biến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static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2"/>
                </a:solidFill>
              </a:rPr>
              <a:t>Khối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static</a:t>
            </a:r>
            <a:r>
              <a:rPr lang="en-US" sz="1600" dirty="0"/>
              <a:t>: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chemeClr val="bg2"/>
                </a:solidFill>
                <a:effectLst/>
              </a:rPr>
              <a:t>        </a:t>
            </a:r>
            <a:r>
              <a:rPr lang="en-US" sz="1600" b="0" i="0" dirty="0" err="1">
                <a:solidFill>
                  <a:schemeClr val="bg2"/>
                </a:solidFill>
                <a:effectLst/>
              </a:rPr>
              <a:t>Dùng</a:t>
            </a:r>
            <a:r>
              <a:rPr lang="en-US" sz="1600" b="0" i="0" dirty="0">
                <a:solidFill>
                  <a:schemeClr val="bg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/>
                </a:solidFill>
                <a:effectLst/>
              </a:rPr>
              <a:t>để</a:t>
            </a:r>
            <a:r>
              <a:rPr lang="en-US" sz="1600" b="0" i="0" dirty="0">
                <a:solidFill>
                  <a:schemeClr val="bg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/>
                </a:solidFill>
                <a:effectLst/>
              </a:rPr>
              <a:t>khởi</a:t>
            </a:r>
            <a:r>
              <a:rPr lang="en-US" sz="1600" b="0" i="0" dirty="0">
                <a:solidFill>
                  <a:schemeClr val="bg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/>
                </a:solidFill>
                <a:effectLst/>
              </a:rPr>
              <a:t>tạo</a:t>
            </a:r>
            <a:r>
              <a:rPr lang="en-US" sz="1600" b="0" i="0" dirty="0">
                <a:solidFill>
                  <a:schemeClr val="bg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/>
                </a:solidFill>
                <a:effectLst/>
              </a:rPr>
              <a:t>hoặc</a:t>
            </a:r>
            <a:r>
              <a:rPr lang="en-US" sz="1600" b="0" i="0" dirty="0">
                <a:solidFill>
                  <a:schemeClr val="bg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/>
                </a:solidFill>
                <a:effectLst/>
              </a:rPr>
              <a:t>thay</a:t>
            </a:r>
            <a:r>
              <a:rPr lang="en-US" sz="1600" b="0" i="0" dirty="0">
                <a:solidFill>
                  <a:schemeClr val="bg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/>
                </a:solidFill>
                <a:effectLst/>
              </a:rPr>
              <a:t>đổi</a:t>
            </a:r>
            <a:r>
              <a:rPr lang="en-US" sz="1600" b="0" i="0" dirty="0">
                <a:solidFill>
                  <a:schemeClr val="bg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/>
                </a:solidFill>
                <a:effectLst/>
              </a:rPr>
              <a:t>giá</a:t>
            </a:r>
            <a:r>
              <a:rPr lang="en-US" sz="1600" b="0" i="0" dirty="0">
                <a:solidFill>
                  <a:schemeClr val="bg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/>
                </a:solidFill>
                <a:effectLst/>
              </a:rPr>
              <a:t>trị</a:t>
            </a:r>
            <a:r>
              <a:rPr lang="en-US" sz="1600" b="0" i="0" dirty="0">
                <a:solidFill>
                  <a:schemeClr val="bg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/>
                </a:solidFill>
                <a:effectLst/>
              </a:rPr>
              <a:t>của</a:t>
            </a:r>
            <a:r>
              <a:rPr lang="en-US" sz="1600" b="0" i="0" dirty="0">
                <a:solidFill>
                  <a:schemeClr val="bg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/>
                </a:solidFill>
                <a:effectLst/>
              </a:rPr>
              <a:t>các</a:t>
            </a:r>
            <a:r>
              <a:rPr lang="en-US" sz="1600" b="0" i="0" dirty="0">
                <a:solidFill>
                  <a:schemeClr val="bg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/>
                </a:solidFill>
                <a:effectLst/>
              </a:rPr>
              <a:t>biến</a:t>
            </a:r>
            <a:r>
              <a:rPr lang="en-US" sz="1600" b="0" i="0" dirty="0">
                <a:solidFill>
                  <a:schemeClr val="bg2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C00000"/>
                </a:solidFill>
                <a:effectLst/>
              </a:rPr>
              <a:t>static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22222"/>
                </a:solidFill>
              </a:rPr>
              <a:t>        </a:t>
            </a:r>
            <a:r>
              <a:rPr lang="en-US" sz="1600" dirty="0" err="1">
                <a:solidFill>
                  <a:schemeClr val="bg2"/>
                </a:solidFill>
              </a:rPr>
              <a:t>Được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thực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trước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hàm</a:t>
            </a:r>
            <a:r>
              <a:rPr lang="en-US" sz="1600" dirty="0">
                <a:solidFill>
                  <a:schemeClr val="bg2"/>
                </a:solidFill>
              </a:rPr>
              <a:t> main().</a:t>
            </a:r>
          </a:p>
        </p:txBody>
      </p:sp>
      <p:sp>
        <p:nvSpPr>
          <p:cNvPr id="4" name="Google Shape;769;p36">
            <a:extLst>
              <a:ext uri="{FF2B5EF4-FFF2-40B4-BE49-F238E27FC236}">
                <a16:creationId xmlns:a16="http://schemas.microsoft.com/office/drawing/2014/main" id="{9769034B-1AE5-4995-B052-BD11906361D6}"/>
              </a:ext>
            </a:extLst>
          </p:cNvPr>
          <p:cNvSpPr/>
          <p:nvPr/>
        </p:nvSpPr>
        <p:spPr>
          <a:xfrm>
            <a:off x="269398" y="869906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769;p36">
            <a:extLst>
              <a:ext uri="{FF2B5EF4-FFF2-40B4-BE49-F238E27FC236}">
                <a16:creationId xmlns:a16="http://schemas.microsoft.com/office/drawing/2014/main" id="{C71BF029-99A9-4508-869C-60B299B20A66}"/>
              </a:ext>
            </a:extLst>
          </p:cNvPr>
          <p:cNvSpPr/>
          <p:nvPr/>
        </p:nvSpPr>
        <p:spPr>
          <a:xfrm>
            <a:off x="299780" y="1632107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69;p36">
            <a:extLst>
              <a:ext uri="{FF2B5EF4-FFF2-40B4-BE49-F238E27FC236}">
                <a16:creationId xmlns:a16="http://schemas.microsoft.com/office/drawing/2014/main" id="{5E39147F-ADA7-47E4-B1FC-CFA1FE27498F}"/>
              </a:ext>
            </a:extLst>
          </p:cNvPr>
          <p:cNvSpPr/>
          <p:nvPr/>
        </p:nvSpPr>
        <p:spPr>
          <a:xfrm>
            <a:off x="268871" y="3396358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38;p36">
            <a:extLst>
              <a:ext uri="{FF2B5EF4-FFF2-40B4-BE49-F238E27FC236}">
                <a16:creationId xmlns:a16="http://schemas.microsoft.com/office/drawing/2014/main" id="{91880932-C9C9-45F9-9740-4A17AB6BC38C}"/>
              </a:ext>
            </a:extLst>
          </p:cNvPr>
          <p:cNvSpPr/>
          <p:nvPr/>
        </p:nvSpPr>
        <p:spPr>
          <a:xfrm>
            <a:off x="856023" y="2659697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838;p36">
            <a:extLst>
              <a:ext uri="{FF2B5EF4-FFF2-40B4-BE49-F238E27FC236}">
                <a16:creationId xmlns:a16="http://schemas.microsoft.com/office/drawing/2014/main" id="{452B6546-F829-4876-B1F9-B44914D62D2C}"/>
              </a:ext>
            </a:extLst>
          </p:cNvPr>
          <p:cNvSpPr/>
          <p:nvPr/>
        </p:nvSpPr>
        <p:spPr>
          <a:xfrm>
            <a:off x="854474" y="2227460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838;p36">
            <a:extLst>
              <a:ext uri="{FF2B5EF4-FFF2-40B4-BE49-F238E27FC236}">
                <a16:creationId xmlns:a16="http://schemas.microsoft.com/office/drawing/2014/main" id="{93B5E0FC-E4B9-4FAB-9CD5-9C6DEAF9A9D1}"/>
              </a:ext>
            </a:extLst>
          </p:cNvPr>
          <p:cNvSpPr/>
          <p:nvPr/>
        </p:nvSpPr>
        <p:spPr>
          <a:xfrm>
            <a:off x="854474" y="3111381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838;p36">
            <a:extLst>
              <a:ext uri="{FF2B5EF4-FFF2-40B4-BE49-F238E27FC236}">
                <a16:creationId xmlns:a16="http://schemas.microsoft.com/office/drawing/2014/main" id="{46D38C00-81C9-4AD5-89E2-6CBD1CF03A5E}"/>
              </a:ext>
            </a:extLst>
          </p:cNvPr>
          <p:cNvSpPr/>
          <p:nvPr/>
        </p:nvSpPr>
        <p:spPr>
          <a:xfrm>
            <a:off x="885471" y="3995301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838;p36">
            <a:extLst>
              <a:ext uri="{FF2B5EF4-FFF2-40B4-BE49-F238E27FC236}">
                <a16:creationId xmlns:a16="http://schemas.microsoft.com/office/drawing/2014/main" id="{0C6BB163-EFCD-4B74-8885-CFCF73C60CD5}"/>
              </a:ext>
            </a:extLst>
          </p:cNvPr>
          <p:cNvSpPr/>
          <p:nvPr/>
        </p:nvSpPr>
        <p:spPr>
          <a:xfrm>
            <a:off x="906307" y="4446985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433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1054338" y="1313227"/>
            <a:ext cx="7541022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L</a:t>
            </a:r>
            <a:r>
              <a:rPr lang="vi-VN" dirty="0">
                <a:solidFill>
                  <a:schemeClr val="bg2"/>
                </a:solidFill>
              </a:rPr>
              <a:t>oại bỏ sự nhầm lẫn giữa các </a:t>
            </a:r>
            <a:r>
              <a:rPr lang="vi-VN" dirty="0">
                <a:solidFill>
                  <a:srgbClr val="00ABEE"/>
                </a:solidFill>
              </a:rPr>
              <a:t>tham số </a:t>
            </a:r>
            <a:r>
              <a:rPr lang="vi-VN" dirty="0">
                <a:solidFill>
                  <a:schemeClr val="bg2"/>
                </a:solidFill>
              </a:rPr>
              <a:t>có cùng tên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Đ</a:t>
            </a:r>
            <a:r>
              <a:rPr lang="vi-VN" dirty="0">
                <a:solidFill>
                  <a:schemeClr val="bg2"/>
                </a:solidFill>
              </a:rPr>
              <a:t>ề cập tới một </a:t>
            </a:r>
            <a:r>
              <a:rPr lang="vi-VN" dirty="0">
                <a:solidFill>
                  <a:srgbClr val="00ABEE"/>
                </a:solidFill>
              </a:rPr>
              <a:t>đối tượng </a:t>
            </a:r>
            <a:r>
              <a:rPr lang="vi-VN" dirty="0">
                <a:solidFill>
                  <a:schemeClr val="bg2"/>
                </a:solidFill>
              </a:rPr>
              <a:t>hiện tại trong một </a:t>
            </a:r>
            <a:r>
              <a:rPr lang="vi-VN" dirty="0">
                <a:solidFill>
                  <a:srgbClr val="00ABEE"/>
                </a:solidFill>
              </a:rPr>
              <a:t>phương thức </a:t>
            </a:r>
            <a:r>
              <a:rPr lang="vi-VN" dirty="0">
                <a:solidFill>
                  <a:schemeClr val="bg2"/>
                </a:solidFill>
              </a:rPr>
              <a:t>hoặc </a:t>
            </a:r>
            <a:r>
              <a:rPr lang="vi-VN" dirty="0">
                <a:solidFill>
                  <a:srgbClr val="00ABEE"/>
                </a:solidFill>
              </a:rPr>
              <a:t>constructor</a:t>
            </a:r>
            <a:endParaRPr lang="en-US" dirty="0">
              <a:solidFill>
                <a:srgbClr val="00ABEE"/>
              </a:solidFill>
            </a:endParaRPr>
          </a:p>
          <a:p>
            <a:pPr marL="0" indent="0">
              <a:buNone/>
            </a:pPr>
            <a:r>
              <a:rPr lang="vi-VN" dirty="0">
                <a:solidFill>
                  <a:schemeClr val="bg2"/>
                </a:solidFill>
              </a:rPr>
              <a:t>Gọi </a:t>
            </a:r>
            <a:r>
              <a:rPr lang="vi-VN" dirty="0">
                <a:solidFill>
                  <a:srgbClr val="00ABEE"/>
                </a:solidFill>
              </a:rPr>
              <a:t>constructor</a:t>
            </a:r>
            <a:r>
              <a:rPr lang="vi-VN" dirty="0">
                <a:solidFill>
                  <a:schemeClr val="bg2"/>
                </a:solidFill>
              </a:rPr>
              <a:t> của lớp hiện tại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  <a:p>
            <a:pPr marL="0" indent="0">
              <a:buNone/>
            </a:pPr>
            <a:r>
              <a:rPr lang="vi-VN" dirty="0">
                <a:solidFill>
                  <a:schemeClr val="bg2"/>
                </a:solidFill>
              </a:rPr>
              <a:t>Trả về </a:t>
            </a:r>
            <a:r>
              <a:rPr lang="vi-VN" dirty="0">
                <a:solidFill>
                  <a:srgbClr val="00ABEE"/>
                </a:solidFill>
              </a:rPr>
              <a:t>đối tượng </a:t>
            </a:r>
            <a:r>
              <a:rPr lang="vi-VN" dirty="0">
                <a:solidFill>
                  <a:schemeClr val="bg2"/>
                </a:solidFill>
              </a:rPr>
              <a:t>của lớp hiện tại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2"/>
                </a:solidFill>
              </a:rPr>
              <a:t>Gọi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rgbClr val="00ABEE"/>
                </a:solidFill>
              </a:rPr>
              <a:t>phương</a:t>
            </a:r>
            <a:r>
              <a:rPr lang="en-US" dirty="0">
                <a:solidFill>
                  <a:srgbClr val="00ABEE"/>
                </a:solidFill>
              </a:rPr>
              <a:t> </a:t>
            </a:r>
            <a:r>
              <a:rPr lang="en-US" dirty="0" err="1">
                <a:solidFill>
                  <a:srgbClr val="00ABEE"/>
                </a:solidFill>
              </a:rPr>
              <a:t>thức</a:t>
            </a:r>
            <a:r>
              <a:rPr lang="en-US" dirty="0">
                <a:solidFill>
                  <a:srgbClr val="00ABEE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của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lớp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hiện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tại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2"/>
                </a:solidFill>
              </a:rPr>
              <a:t>Làm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rgbClr val="00ABEE"/>
                </a:solidFill>
              </a:rPr>
              <a:t>tham</a:t>
            </a:r>
            <a:r>
              <a:rPr lang="en-US" dirty="0">
                <a:solidFill>
                  <a:srgbClr val="00ABEE"/>
                </a:solidFill>
              </a:rPr>
              <a:t> </a:t>
            </a:r>
            <a:r>
              <a:rPr lang="en-US" dirty="0" err="1">
                <a:solidFill>
                  <a:srgbClr val="00ABEE"/>
                </a:solidFill>
              </a:rPr>
              <a:t>số</a:t>
            </a:r>
            <a:r>
              <a:rPr lang="en-US" dirty="0">
                <a:solidFill>
                  <a:srgbClr val="00ABEE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cho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một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rgbClr val="00ABEE"/>
                </a:solidFill>
              </a:rPr>
              <a:t>phương</a:t>
            </a:r>
            <a:r>
              <a:rPr lang="en-US" dirty="0">
                <a:solidFill>
                  <a:srgbClr val="00ABEE"/>
                </a:solidFill>
              </a:rPr>
              <a:t> </a:t>
            </a:r>
            <a:r>
              <a:rPr lang="en-US" dirty="0" err="1">
                <a:solidFill>
                  <a:srgbClr val="00ABEE"/>
                </a:solidFill>
              </a:rPr>
              <a:t>thức</a:t>
            </a:r>
            <a:r>
              <a:rPr lang="en-US" dirty="0">
                <a:solidFill>
                  <a:srgbClr val="00ABEE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hoặc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rgbClr val="00ABEE"/>
                </a:solidFill>
              </a:rPr>
              <a:t>constructor</a:t>
            </a:r>
          </a:p>
        </p:txBody>
      </p:sp>
      <p:sp>
        <p:nvSpPr>
          <p:cNvPr id="4" name="Google Shape;838;p36">
            <a:extLst>
              <a:ext uri="{FF2B5EF4-FFF2-40B4-BE49-F238E27FC236}">
                <a16:creationId xmlns:a16="http://schemas.microsoft.com/office/drawing/2014/main" id="{45685755-A9FD-46B9-BE24-D891299A1950}"/>
              </a:ext>
            </a:extLst>
          </p:cNvPr>
          <p:cNvSpPr/>
          <p:nvPr/>
        </p:nvSpPr>
        <p:spPr>
          <a:xfrm>
            <a:off x="818305" y="1577220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38;p36">
            <a:extLst>
              <a:ext uri="{FF2B5EF4-FFF2-40B4-BE49-F238E27FC236}">
                <a16:creationId xmlns:a16="http://schemas.microsoft.com/office/drawing/2014/main" id="{8570CD97-BF9D-4492-AEF6-91AA576CDD3C}"/>
              </a:ext>
            </a:extLst>
          </p:cNvPr>
          <p:cNvSpPr/>
          <p:nvPr/>
        </p:nvSpPr>
        <p:spPr>
          <a:xfrm>
            <a:off x="833453" y="2072993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838;p36">
            <a:extLst>
              <a:ext uri="{FF2B5EF4-FFF2-40B4-BE49-F238E27FC236}">
                <a16:creationId xmlns:a16="http://schemas.microsoft.com/office/drawing/2014/main" id="{19C46058-D5B6-4A95-AA71-27F737E9BBC6}"/>
              </a:ext>
            </a:extLst>
          </p:cNvPr>
          <p:cNvSpPr/>
          <p:nvPr/>
        </p:nvSpPr>
        <p:spPr>
          <a:xfrm>
            <a:off x="833453" y="2887997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38;p36">
            <a:extLst>
              <a:ext uri="{FF2B5EF4-FFF2-40B4-BE49-F238E27FC236}">
                <a16:creationId xmlns:a16="http://schemas.microsoft.com/office/drawing/2014/main" id="{CE716F98-33CA-42C1-AFA3-C7FA8772DAEE}"/>
              </a:ext>
            </a:extLst>
          </p:cNvPr>
          <p:cNvSpPr/>
          <p:nvPr/>
        </p:nvSpPr>
        <p:spPr>
          <a:xfrm>
            <a:off x="835054" y="3325816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838;p36">
            <a:extLst>
              <a:ext uri="{FF2B5EF4-FFF2-40B4-BE49-F238E27FC236}">
                <a16:creationId xmlns:a16="http://schemas.microsoft.com/office/drawing/2014/main" id="{D32D5B74-C471-4004-82FD-600DD09A3F9F}"/>
              </a:ext>
            </a:extLst>
          </p:cNvPr>
          <p:cNvSpPr/>
          <p:nvPr/>
        </p:nvSpPr>
        <p:spPr>
          <a:xfrm>
            <a:off x="835054" y="3818873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838;p36">
            <a:extLst>
              <a:ext uri="{FF2B5EF4-FFF2-40B4-BE49-F238E27FC236}">
                <a16:creationId xmlns:a16="http://schemas.microsoft.com/office/drawing/2014/main" id="{6C71E67D-30D8-44CA-A552-FA60C9C1CF1C}"/>
              </a:ext>
            </a:extLst>
          </p:cNvPr>
          <p:cNvSpPr/>
          <p:nvPr/>
        </p:nvSpPr>
        <p:spPr>
          <a:xfrm>
            <a:off x="818305" y="4316782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860810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master" id="{1923EB98-9606-B44D-A68A-36334CEC6D99}" vid="{F7F63856-23F9-044A-A089-532876F8037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Streamline</Template>
  <TotalTime>8635</TotalTime>
  <Words>723</Words>
  <Application>Microsoft Office PowerPoint</Application>
  <PresentationFormat>On-screen Show (16:9)</PresentationFormat>
  <Paragraphs>91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Lato</vt:lpstr>
      <vt:lpstr>Monaco</vt:lpstr>
      <vt:lpstr>Open Sans</vt:lpstr>
      <vt:lpstr>Raleway</vt:lpstr>
      <vt:lpstr>Verdana</vt:lpstr>
      <vt:lpstr>Streamline</vt:lpstr>
      <vt:lpstr>Java OOP</vt:lpstr>
      <vt:lpstr>OOP</vt:lpstr>
      <vt:lpstr>Lớp (Class)</vt:lpstr>
      <vt:lpstr>Constructor (Hàm khởi tạo)</vt:lpstr>
      <vt:lpstr>OOP</vt:lpstr>
      <vt:lpstr>Lớp (Class) và đối tượng (Object)</vt:lpstr>
      <vt:lpstr>Lớp (Class) và đối tượng (Object)</vt:lpstr>
      <vt:lpstr>Từ khóa static</vt:lpstr>
      <vt:lpstr>This</vt:lpstr>
      <vt:lpstr>Enum</vt:lpstr>
      <vt:lpstr>4 Tính chất 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chuẩn Techmaster</dc:title>
  <dc:creator>Microsoft Office User</dc:creator>
  <cp:lastModifiedBy>chu đạt</cp:lastModifiedBy>
  <cp:revision>33</cp:revision>
  <cp:lastPrinted>2019-08-12T07:52:59Z</cp:lastPrinted>
  <dcterms:created xsi:type="dcterms:W3CDTF">2022-02-05T02:03:30Z</dcterms:created>
  <dcterms:modified xsi:type="dcterms:W3CDTF">2023-03-20T04:14:10Z</dcterms:modified>
</cp:coreProperties>
</file>