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8" r:id="rId3"/>
    <p:sldId id="477" r:id="rId4"/>
    <p:sldId id="497" r:id="rId5"/>
    <p:sldId id="498" r:id="rId6"/>
    <p:sldId id="508" r:id="rId7"/>
    <p:sldId id="499" r:id="rId8"/>
    <p:sldId id="501" r:id="rId9"/>
    <p:sldId id="509" r:id="rId10"/>
    <p:sldId id="33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E4F6FD"/>
    <a:srgbClr val="595959"/>
    <a:srgbClr val="02225E"/>
    <a:srgbClr val="4061A6"/>
    <a:srgbClr val="FFFFFF"/>
    <a:srgbClr val="1EB1ED"/>
    <a:srgbClr val="B1BEC1"/>
    <a:srgbClr val="F2F2F2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07" d="100"/>
          <a:sy n="107" d="100"/>
        </p:scale>
        <p:origin x="18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47509" y="1358105"/>
            <a:ext cx="8550678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Encapsulation</a:t>
            </a:r>
            <a:br>
              <a:rPr lang="en" dirty="0"/>
            </a:br>
            <a:r>
              <a:rPr lang="en" dirty="0"/>
              <a:t>				+</a:t>
            </a:r>
            <a:br>
              <a:rPr lang="en" dirty="0"/>
            </a:br>
            <a:r>
              <a:rPr lang="en" dirty="0"/>
              <a:t>					Inheritance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0993" y="2123089"/>
            <a:ext cx="8448328" cy="871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ính đóng gói trong java - học Java cơ bản đến nâng cao - VietTuts">
            <a:extLst>
              <a:ext uri="{FF2B5EF4-FFF2-40B4-BE49-F238E27FC236}">
                <a16:creationId xmlns:a16="http://schemas.microsoft.com/office/drawing/2014/main" id="{655AF879-1F08-439B-AF6A-1463B446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26" y="1035425"/>
            <a:ext cx="6529494" cy="39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vi-VN" dirty="0"/>
          </a:p>
        </p:txBody>
      </p:sp>
      <p:pic>
        <p:nvPicPr>
          <p:cNvPr id="1026" name="Picture 2" descr="34,274 Eureka Images, Stock Photos &amp; Vectors | Shutterstock">
            <a:extLst>
              <a:ext uri="{FF2B5EF4-FFF2-40B4-BE49-F238E27FC236}">
                <a16:creationId xmlns:a16="http://schemas.microsoft.com/office/drawing/2014/main" id="{0B15A75B-E472-4586-9A2A-98E936E84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23158" r="56104" b="16651"/>
          <a:stretch/>
        </p:blipFill>
        <p:spPr bwMode="auto">
          <a:xfrm>
            <a:off x="3632308" y="3394860"/>
            <a:ext cx="1286934" cy="16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61AD6B4A-CECA-4D55-A7D6-BBF976DB1193}"/>
              </a:ext>
            </a:extLst>
          </p:cNvPr>
          <p:cNvSpPr/>
          <p:nvPr/>
        </p:nvSpPr>
        <p:spPr>
          <a:xfrm flipH="1">
            <a:off x="1578187" y="1619438"/>
            <a:ext cx="2194560" cy="1521081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/>
                </a:solidFill>
              </a:rPr>
              <a:t>Dùng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để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bảo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vệ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trạng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thái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bên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trong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một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đối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tượng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8464656-E67E-4EEC-8A49-AD1103CCD001}"/>
              </a:ext>
            </a:extLst>
          </p:cNvPr>
          <p:cNvSpPr/>
          <p:nvPr/>
        </p:nvSpPr>
        <p:spPr>
          <a:xfrm>
            <a:off x="4588800" y="1054110"/>
            <a:ext cx="3349547" cy="2203863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indent="0">
              <a:buNone/>
            </a:pPr>
            <a:r>
              <a:rPr lang="en-US" sz="1400" dirty="0" err="1">
                <a:solidFill>
                  <a:schemeClr val="bg2"/>
                </a:solidFill>
              </a:rPr>
              <a:t>Thông</a:t>
            </a:r>
            <a:r>
              <a:rPr lang="en-US" sz="1400" dirty="0">
                <a:solidFill>
                  <a:schemeClr val="bg2"/>
                </a:solidFill>
              </a:rPr>
              <a:t> qua </a:t>
            </a:r>
            <a:r>
              <a:rPr lang="en-US" sz="1400" dirty="0" err="1">
                <a:solidFill>
                  <a:schemeClr val="bg2"/>
                </a:solidFill>
              </a:rPr>
              <a:t>các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phương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thức</a:t>
            </a:r>
            <a:r>
              <a:rPr lang="en-US" sz="1400" dirty="0">
                <a:solidFill>
                  <a:schemeClr val="bg2"/>
                </a:solidFill>
              </a:rPr>
              <a:t> get </a:t>
            </a:r>
            <a:r>
              <a:rPr lang="en-US" sz="1400" dirty="0" err="1">
                <a:solidFill>
                  <a:schemeClr val="bg2"/>
                </a:solidFill>
              </a:rPr>
              <a:t>và</a:t>
            </a:r>
            <a:r>
              <a:rPr lang="en-US" sz="1400" dirty="0">
                <a:solidFill>
                  <a:schemeClr val="bg2"/>
                </a:solidFill>
              </a:rPr>
              <a:t> set ta </a:t>
            </a:r>
            <a:r>
              <a:rPr lang="en-US" sz="1400" dirty="0" err="1">
                <a:solidFill>
                  <a:schemeClr val="bg2"/>
                </a:solidFill>
              </a:rPr>
              <a:t>có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thể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thực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hiện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lưu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giá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trị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và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lấy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giá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trị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từ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chúng</a:t>
            </a:r>
            <a:endParaRPr lang="en-US" sz="1400" dirty="0">
              <a:solidFill>
                <a:schemeClr val="bg2"/>
              </a:solidFill>
            </a:endParaRPr>
          </a:p>
          <a:p>
            <a:pPr marL="114300" lv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(read-only / write-only)</a:t>
            </a:r>
          </a:p>
        </p:txBody>
      </p: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&amp; Setter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841101" y="930544"/>
            <a:ext cx="7334311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/>
              <a:t> </a:t>
            </a:r>
            <a:r>
              <a:rPr lang="vi-VN" sz="1400" dirty="0"/>
              <a:t>Cú pháp phương thức `</a:t>
            </a:r>
            <a:r>
              <a:rPr lang="en-US" sz="1400" dirty="0">
                <a:solidFill>
                  <a:srgbClr val="C00000"/>
                </a:solidFill>
              </a:rPr>
              <a:t>G</a:t>
            </a:r>
            <a:r>
              <a:rPr lang="vi-VN" sz="1400" dirty="0">
                <a:solidFill>
                  <a:srgbClr val="C00000"/>
                </a:solidFill>
              </a:rPr>
              <a:t>etter</a:t>
            </a:r>
            <a:r>
              <a:rPr lang="vi-VN" sz="1400" dirty="0"/>
              <a:t>`: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vi-VN" sz="1400" dirty="0"/>
              <a:t>&lt;</a:t>
            </a:r>
            <a:r>
              <a:rPr lang="vi-VN" sz="1400" dirty="0">
                <a:solidFill>
                  <a:srgbClr val="00ABEE"/>
                </a:solidFill>
              </a:rPr>
              <a:t>Access modifiers</a:t>
            </a:r>
            <a:r>
              <a:rPr lang="vi-VN" sz="1400" dirty="0"/>
              <a:t>&gt; &lt;</a:t>
            </a:r>
            <a:r>
              <a:rPr lang="vi-VN" sz="1400" dirty="0">
                <a:solidFill>
                  <a:srgbClr val="00ABEE"/>
                </a:solidFill>
              </a:rPr>
              <a:t>Kiểu dữ liệu thuộc tính</a:t>
            </a:r>
            <a:r>
              <a:rPr lang="vi-VN" sz="1400" dirty="0"/>
              <a:t>&gt; get&lt;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&gt;(){</a:t>
            </a:r>
            <a:endParaRPr lang="en-US" sz="1400" dirty="0"/>
          </a:p>
          <a:p>
            <a:pPr marL="0" indent="0">
              <a:buNone/>
            </a:pPr>
            <a:r>
              <a:rPr lang="vi-VN" sz="1400" dirty="0"/>
              <a:t>    return this.&lt;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vi-VN" sz="1400" dirty="0"/>
              <a:t>}</a:t>
            </a:r>
            <a:endParaRPr lang="en-US" sz="1400" dirty="0"/>
          </a:p>
          <a:p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vi-VN" sz="1400" dirty="0"/>
              <a:t>Cú pháp phương thức `</a:t>
            </a:r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vi-VN" sz="1400" dirty="0">
                <a:solidFill>
                  <a:srgbClr val="C00000"/>
                </a:solidFill>
              </a:rPr>
              <a:t>etter</a:t>
            </a:r>
            <a:r>
              <a:rPr lang="vi-VN" sz="1400" dirty="0"/>
              <a:t>`: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vi-VN" sz="1400" dirty="0"/>
              <a:t>&lt;</a:t>
            </a:r>
            <a:r>
              <a:rPr lang="vi-VN" sz="1400" dirty="0">
                <a:solidFill>
                  <a:srgbClr val="00ABEE"/>
                </a:solidFill>
              </a:rPr>
              <a:t>Access modifiers</a:t>
            </a:r>
            <a:r>
              <a:rPr lang="vi-VN" sz="1400" dirty="0"/>
              <a:t>&gt; void set&lt;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 (&lt;</a:t>
            </a:r>
            <a:r>
              <a:rPr lang="vi-VN" sz="1400" dirty="0">
                <a:solidFill>
                  <a:srgbClr val="00ABEE"/>
                </a:solidFill>
              </a:rPr>
              <a:t>Tham số giá trị mới</a:t>
            </a:r>
            <a:r>
              <a:rPr lang="vi-VN" sz="1400" dirty="0"/>
              <a:t>&gt;){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vi-VN" sz="1400" dirty="0"/>
              <a:t>this.&lt;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 = &lt;</a:t>
            </a:r>
            <a:r>
              <a:rPr lang="vi-VN" sz="1400" dirty="0">
                <a:solidFill>
                  <a:srgbClr val="00ABEE"/>
                </a:solidFill>
              </a:rPr>
              <a:t>Tham số giá trị mới</a:t>
            </a:r>
            <a:r>
              <a:rPr lang="vi-VN" sz="1400" dirty="0"/>
              <a:t>&gt;;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vi-VN" sz="1400" dirty="0"/>
              <a:t>}</a:t>
            </a:r>
            <a:endParaRPr lang="en-US" sz="1400" dirty="0"/>
          </a:p>
          <a:p>
            <a:pPr marL="11430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8A8A18DF-6CB4-4E7D-B2AB-05A82B81C464}"/>
              </a:ext>
            </a:extLst>
          </p:cNvPr>
          <p:cNvSpPr/>
          <p:nvPr/>
        </p:nvSpPr>
        <p:spPr>
          <a:xfrm>
            <a:off x="802639" y="3031725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80A75DBB-9682-46E6-A534-1806277F3667}"/>
              </a:ext>
            </a:extLst>
          </p:cNvPr>
          <p:cNvSpPr/>
          <p:nvPr/>
        </p:nvSpPr>
        <p:spPr>
          <a:xfrm>
            <a:off x="802639" y="998533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  <a:endParaRPr lang="vi-VN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0F3C98F-CAD9-4EE5-BF92-8DB0DF042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587000"/>
              </p:ext>
            </p:extLst>
          </p:nvPr>
        </p:nvGraphicFramePr>
        <p:xfrm>
          <a:off x="322245" y="1266592"/>
          <a:ext cx="8620155" cy="3158420"/>
        </p:xfrm>
        <a:graphic>
          <a:graphicData uri="http://schemas.openxmlformats.org/drawingml/2006/table">
            <a:tbl>
              <a:tblPr/>
              <a:tblGrid>
                <a:gridCol w="1724031">
                  <a:extLst>
                    <a:ext uri="{9D8B030D-6E8A-4147-A177-3AD203B41FA5}">
                      <a16:colId xmlns:a16="http://schemas.microsoft.com/office/drawing/2014/main" val="1830715974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842760813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1773185728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3707982978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2311805040"/>
                    </a:ext>
                  </a:extLst>
                </a:gridCol>
              </a:tblGrid>
              <a:tr h="1234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Access Modifier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Truy cập bên trong class?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Truy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cập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bên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trong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package?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Truy cập bên ngoài package bởi class con?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Truy cập bên ngoài class và không thuộc class con?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7748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</a:rPr>
                        <a:t>private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13493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bg2"/>
                          </a:solidFill>
                          <a:effectLst/>
                        </a:rPr>
                        <a:t>Mặc định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57609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bg2"/>
                          </a:solidFill>
                          <a:effectLst/>
                        </a:rPr>
                        <a:t>protected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2863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</a:rPr>
                        <a:t>public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8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vi-VN" dirty="0"/>
          </a:p>
        </p:txBody>
      </p:sp>
      <p:pic>
        <p:nvPicPr>
          <p:cNvPr id="1026" name="Picture 2" descr="34,274 Eureka Images, Stock Photos &amp; Vectors | Shutterstock">
            <a:extLst>
              <a:ext uri="{FF2B5EF4-FFF2-40B4-BE49-F238E27FC236}">
                <a16:creationId xmlns:a16="http://schemas.microsoft.com/office/drawing/2014/main" id="{0B15A75B-E472-4586-9A2A-98E936E84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23158" r="56104" b="16651"/>
          <a:stretch/>
        </p:blipFill>
        <p:spPr bwMode="auto">
          <a:xfrm>
            <a:off x="3632308" y="3394860"/>
            <a:ext cx="1286934" cy="16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61AD6B4A-CECA-4D55-A7D6-BBF976DB1193}"/>
              </a:ext>
            </a:extLst>
          </p:cNvPr>
          <p:cNvSpPr/>
          <p:nvPr/>
        </p:nvSpPr>
        <p:spPr>
          <a:xfrm flipH="1">
            <a:off x="697653" y="1320800"/>
            <a:ext cx="3075094" cy="1819719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ABEE"/>
                </a:solidFill>
              </a:rPr>
              <a:t>Khái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niệm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V</a:t>
            </a:r>
            <a:r>
              <a:rPr lang="vi-VN" dirty="0">
                <a:solidFill>
                  <a:schemeClr val="bg2"/>
                </a:solidFill>
              </a:rPr>
              <a:t>iệc tất cả  các thuộc tính và phương thức của lớp này có thể kế thừa bởi một lớp khác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8464656-E67E-4EEC-8A49-AD1103CCD001}"/>
              </a:ext>
            </a:extLst>
          </p:cNvPr>
          <p:cNvSpPr/>
          <p:nvPr/>
        </p:nvSpPr>
        <p:spPr>
          <a:xfrm>
            <a:off x="4588800" y="1063826"/>
            <a:ext cx="3349547" cy="2203863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/>
                </a:solidFill>
              </a:rPr>
              <a:t>Để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thực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kế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thừa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dụng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khóa</a:t>
            </a:r>
            <a:r>
              <a:rPr lang="en-US" dirty="0">
                <a:solidFill>
                  <a:schemeClr val="bg2"/>
                </a:solidFill>
              </a:rPr>
              <a:t> “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chemeClr val="bg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C25A7-29BF-4A21-B177-1536C249DE69}"/>
              </a:ext>
            </a:extLst>
          </p:cNvPr>
          <p:cNvSpPr txBox="1"/>
          <p:nvPr/>
        </p:nvSpPr>
        <p:spPr>
          <a:xfrm>
            <a:off x="626533" y="1303681"/>
            <a:ext cx="8124614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00ABEE"/>
                </a:solidFill>
              </a:rPr>
              <a:t>Khái niệm</a:t>
            </a:r>
            <a:r>
              <a:rPr lang="vi-VN" dirty="0"/>
              <a:t>: Từ khóa </a:t>
            </a:r>
            <a:r>
              <a:rPr lang="vi-VN" dirty="0">
                <a:solidFill>
                  <a:srgbClr val="C00000"/>
                </a:solidFill>
              </a:rPr>
              <a:t>super</a:t>
            </a:r>
            <a:r>
              <a:rPr lang="vi-VN" dirty="0"/>
              <a:t> trong java là một biến tham chiếu được sử dụng để tham chiếu trực tiếp đến đối tượng của lớp cha gần nhất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52E79-1E7C-4397-9F5B-9D17EF32AA94}"/>
              </a:ext>
            </a:extLst>
          </p:cNvPr>
          <p:cNvSpPr txBox="1"/>
          <p:nvPr/>
        </p:nvSpPr>
        <p:spPr>
          <a:xfrm>
            <a:off x="626533" y="2488732"/>
            <a:ext cx="7413414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ABEE"/>
                </a:solidFill>
              </a:rPr>
              <a:t>Cách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dùng</a:t>
            </a:r>
            <a:r>
              <a:rPr lang="en-US" dirty="0"/>
              <a:t>: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tham chiếu trực tiếp đến biến </a:t>
            </a:r>
            <a:r>
              <a:rPr lang="vi-VN" dirty="0">
                <a:solidFill>
                  <a:srgbClr val="C00000"/>
                </a:solidFill>
              </a:rPr>
              <a:t>instance</a:t>
            </a:r>
            <a:r>
              <a:rPr lang="vi-VN" dirty="0"/>
              <a:t> của lớp cha gần nhất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Đ</a:t>
            </a:r>
            <a:r>
              <a:rPr lang="vi-VN" dirty="0"/>
              <a:t>ược sử dụng để gọi trực tiếp </a:t>
            </a:r>
            <a:r>
              <a:rPr lang="vi-VN" dirty="0">
                <a:solidFill>
                  <a:srgbClr val="C00000"/>
                </a:solidFill>
              </a:rPr>
              <a:t>Constructor</a:t>
            </a:r>
            <a:r>
              <a:rPr lang="vi-VN" dirty="0"/>
              <a:t> của lớp cha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Đ</a:t>
            </a:r>
            <a:r>
              <a:rPr lang="vi-VN" dirty="0"/>
              <a:t>ược sử dụng để gọi trực tiếp </a:t>
            </a:r>
            <a:r>
              <a:rPr lang="vi-VN" dirty="0">
                <a:solidFill>
                  <a:srgbClr val="C00000"/>
                </a:solidFill>
              </a:rPr>
              <a:t>phương thức </a:t>
            </a:r>
            <a:r>
              <a:rPr lang="vi-VN" dirty="0"/>
              <a:t>của lớp cha.</a:t>
            </a:r>
            <a:endParaRPr lang="en-US" dirty="0"/>
          </a:p>
        </p:txBody>
      </p:sp>
      <p:sp>
        <p:nvSpPr>
          <p:cNvPr id="6" name="Google Shape;769;p36">
            <a:extLst>
              <a:ext uri="{FF2B5EF4-FFF2-40B4-BE49-F238E27FC236}">
                <a16:creationId xmlns:a16="http://schemas.microsoft.com/office/drawing/2014/main" id="{93C3E49B-F3A1-4EC1-A2BF-A52BADAB4CB7}"/>
              </a:ext>
            </a:extLst>
          </p:cNvPr>
          <p:cNvSpPr/>
          <p:nvPr/>
        </p:nvSpPr>
        <p:spPr>
          <a:xfrm>
            <a:off x="388127" y="130368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D8489AF9-DFD3-44D5-97D5-33D963DE699B}"/>
              </a:ext>
            </a:extLst>
          </p:cNvPr>
          <p:cNvSpPr/>
          <p:nvPr/>
        </p:nvSpPr>
        <p:spPr>
          <a:xfrm>
            <a:off x="388127" y="2488732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7C541995-8EDC-4B99-B18B-878B5E16EC07}"/>
              </a:ext>
            </a:extLst>
          </p:cNvPr>
          <p:cNvSpPr/>
          <p:nvPr/>
        </p:nvSpPr>
        <p:spPr>
          <a:xfrm>
            <a:off x="868020" y="29657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43B463C8-3520-4BDF-90C5-85F809DF6FC8}"/>
              </a:ext>
            </a:extLst>
          </p:cNvPr>
          <p:cNvSpPr/>
          <p:nvPr/>
        </p:nvSpPr>
        <p:spPr>
          <a:xfrm>
            <a:off x="868020" y="32705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ACC479A3-C59A-41C8-B220-564AA1261075}"/>
              </a:ext>
            </a:extLst>
          </p:cNvPr>
          <p:cNvSpPr/>
          <p:nvPr/>
        </p:nvSpPr>
        <p:spPr>
          <a:xfrm>
            <a:off x="868020" y="358622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626533" y="2007774"/>
            <a:ext cx="814934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Product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price</a:t>
            </a:r>
          </a:p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thuế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( = 10%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thuế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ấy</a:t>
            </a:r>
            <a:endParaRPr lang="en-US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2CB3E279-19CE-4CB5-B18B-BE508E00BCC0}"/>
              </a:ext>
            </a:extLst>
          </p:cNvPr>
          <p:cNvSpPr/>
          <p:nvPr/>
        </p:nvSpPr>
        <p:spPr>
          <a:xfrm>
            <a:off x="482284" y="3091430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9D0597C1-9F75-44B4-8E64-20ECC557636E}"/>
              </a:ext>
            </a:extLst>
          </p:cNvPr>
          <p:cNvSpPr/>
          <p:nvPr/>
        </p:nvSpPr>
        <p:spPr>
          <a:xfrm>
            <a:off x="489727" y="260467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A7DA5F5B-0088-40AF-AA76-D661CBD3BC91}"/>
              </a:ext>
            </a:extLst>
          </p:cNvPr>
          <p:cNvSpPr/>
          <p:nvPr/>
        </p:nvSpPr>
        <p:spPr>
          <a:xfrm>
            <a:off x="481614" y="210802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730498" y="1751147"/>
            <a:ext cx="806806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Person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(int)id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(String) name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(String) address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(int)age</a:t>
            </a:r>
          </a:p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(double) experience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(String) </a:t>
            </a:r>
            <a:r>
              <a:rPr lang="en-US" dirty="0" err="1">
                <a:solidFill>
                  <a:srgbClr val="C00000"/>
                </a:solidFill>
              </a:rPr>
              <a:t>placeWork</a:t>
            </a:r>
            <a:endParaRPr lang="en-US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Person</a:t>
            </a:r>
          </a:p>
          <a:p>
            <a:pPr marL="11430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3517DC39-A110-4E67-B176-A5A42C5FBCE9}"/>
              </a:ext>
            </a:extLst>
          </p:cNvPr>
          <p:cNvSpPr/>
          <p:nvPr/>
        </p:nvSpPr>
        <p:spPr>
          <a:xfrm>
            <a:off x="626533" y="185826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F2C4899F-F605-4BD7-9CC7-BDF2D36AB5A3}"/>
              </a:ext>
            </a:extLst>
          </p:cNvPr>
          <p:cNvSpPr/>
          <p:nvPr/>
        </p:nvSpPr>
        <p:spPr>
          <a:xfrm>
            <a:off x="626533" y="233117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2C7B0952-53CA-45E8-B655-31BF84EB5628}"/>
              </a:ext>
            </a:extLst>
          </p:cNvPr>
          <p:cNvSpPr/>
          <p:nvPr/>
        </p:nvSpPr>
        <p:spPr>
          <a:xfrm>
            <a:off x="626533" y="280408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A07658AD-3A55-41B8-B2B0-0B38AD559AD1}"/>
              </a:ext>
            </a:extLst>
          </p:cNvPr>
          <p:cNvSpPr/>
          <p:nvPr/>
        </p:nvSpPr>
        <p:spPr>
          <a:xfrm>
            <a:off x="626533" y="3313509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7788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8728</TotalTime>
  <Words>414</Words>
  <Application>Microsoft Office PowerPoint</Application>
  <PresentationFormat>On-screen Show (16:9)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Raleway</vt:lpstr>
      <vt:lpstr>Verdana</vt:lpstr>
      <vt:lpstr>Streamline</vt:lpstr>
      <vt:lpstr>Encapsulation     +      Inheritance</vt:lpstr>
      <vt:lpstr>PowerPoint Presentation</vt:lpstr>
      <vt:lpstr>Tính đóng gói</vt:lpstr>
      <vt:lpstr>Getter &amp; Setter</vt:lpstr>
      <vt:lpstr>Access Modifier</vt:lpstr>
      <vt:lpstr>Tính kế thừa</vt:lpstr>
      <vt:lpstr>Super keyword</vt:lpstr>
      <vt:lpstr>Bài tập</vt:lpstr>
      <vt:lpstr>Bài tập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33</cp:revision>
  <cp:lastPrinted>2019-08-12T07:52:59Z</cp:lastPrinted>
  <dcterms:created xsi:type="dcterms:W3CDTF">2022-02-05T02:03:30Z</dcterms:created>
  <dcterms:modified xsi:type="dcterms:W3CDTF">2023-03-20T04:13:05Z</dcterms:modified>
</cp:coreProperties>
</file>