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59" r:id="rId1"/>
  </p:sldMasterIdLst>
  <p:notesMasterIdLst>
    <p:notesMasterId r:id="rId17"/>
  </p:notesMasterIdLst>
  <p:handoutMasterIdLst>
    <p:handoutMasterId r:id="rId18"/>
  </p:handoutMasterIdLst>
  <p:sldIdLst>
    <p:sldId id="256" r:id="rId2"/>
    <p:sldId id="477" r:id="rId3"/>
    <p:sldId id="497" r:id="rId4"/>
    <p:sldId id="498" r:id="rId5"/>
    <p:sldId id="499" r:id="rId6"/>
    <p:sldId id="500" r:id="rId7"/>
    <p:sldId id="508" r:id="rId8"/>
    <p:sldId id="503" r:id="rId9"/>
    <p:sldId id="511" r:id="rId10"/>
    <p:sldId id="501" r:id="rId11"/>
    <p:sldId id="502" r:id="rId12"/>
    <p:sldId id="509" r:id="rId13"/>
    <p:sldId id="510" r:id="rId14"/>
    <p:sldId id="512" r:id="rId15"/>
    <p:sldId id="33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BEE"/>
    <a:srgbClr val="595959"/>
    <a:srgbClr val="02225E"/>
    <a:srgbClr val="4061A6"/>
    <a:srgbClr val="FFFFFF"/>
    <a:srgbClr val="1EB1ED"/>
    <a:srgbClr val="B1BEC1"/>
    <a:srgbClr val="F2F2F2"/>
    <a:srgbClr val="E4F6FD"/>
    <a:srgbClr val="CA24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446934-B6B6-4CAB-A86B-3D24E9FF1681}" v="682" dt="2023-02-18T16:54:21.2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8" autoAdjust="0"/>
    <p:restoredTop sz="93946" autoAdjust="0"/>
  </p:normalViewPr>
  <p:slideViewPr>
    <p:cSldViewPr snapToGrid="0">
      <p:cViewPr varScale="1">
        <p:scale>
          <a:sx n="107" d="100"/>
          <a:sy n="107" d="100"/>
        </p:scale>
        <p:origin x="182" y="67"/>
      </p:cViewPr>
      <p:guideLst>
        <p:guide orient="horz" pos="1620"/>
        <p:guide pos="2880"/>
      </p:guideLst>
    </p:cSldViewPr>
  </p:slideViewPr>
  <p:outlineViewPr>
    <p:cViewPr>
      <p:scale>
        <a:sx n="33" d="100"/>
        <a:sy n="33" d="100"/>
      </p:scale>
      <p:origin x="0" y="-2202"/>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C267051-FE9B-6B0B-FA06-04FB329C10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EDDCD8F-764C-5D29-E0B8-7751480C168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AC92CD-19B9-442F-A99B-2351373D9528}" type="datetimeFigureOut">
              <a:rPr lang="en-US" smtClean="0"/>
              <a:t>4/4/2023</a:t>
            </a:fld>
            <a:endParaRPr lang="en-US"/>
          </a:p>
        </p:txBody>
      </p:sp>
      <p:sp>
        <p:nvSpPr>
          <p:cNvPr id="4" name="Footer Placeholder 3">
            <a:extLst>
              <a:ext uri="{FF2B5EF4-FFF2-40B4-BE49-F238E27FC236}">
                <a16:creationId xmlns:a16="http://schemas.microsoft.com/office/drawing/2014/main" id="{748D35A3-5878-A2DD-1C33-0B466DC3619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1</a:t>
            </a:r>
          </a:p>
        </p:txBody>
      </p:sp>
      <p:sp>
        <p:nvSpPr>
          <p:cNvPr id="5" name="Slide Number Placeholder 4">
            <a:extLst>
              <a:ext uri="{FF2B5EF4-FFF2-40B4-BE49-F238E27FC236}">
                <a16:creationId xmlns:a16="http://schemas.microsoft.com/office/drawing/2014/main" id="{FC6F2AE2-0310-A918-E032-4F4803AF08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6700EB-30FD-49C0-8B8F-6E519932B4B1}" type="slidenum">
              <a:rPr lang="en-US" smtClean="0"/>
              <a:t>‹#›</a:t>
            </a:fld>
            <a:endParaRPr lang="en-US"/>
          </a:p>
        </p:txBody>
      </p:sp>
    </p:spTree>
    <p:extLst>
      <p:ext uri="{BB962C8B-B14F-4D97-AF65-F5344CB8AC3E}">
        <p14:creationId xmlns:p14="http://schemas.microsoft.com/office/powerpoint/2010/main" val="79998007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05318748"/>
      </p:ext>
    </p:extLst>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7102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52300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Font typeface="Verdana"/>
              <a:buNone/>
              <a:defRPr sz="4200">
                <a:solidFill>
                  <a:schemeClr val="dk2"/>
                </a:solidFill>
                <a:latin typeface="Verdana"/>
                <a:ea typeface="Verdana"/>
                <a:cs typeface="Verdana"/>
                <a:sym typeface="Verdana"/>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r>
              <a:rPr lang="en-US"/>
              <a:t>Click to edit Master title style</a:t>
            </a:r>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Verdana"/>
              <a:buNone/>
              <a:defRPr sz="1600">
                <a:latin typeface="Verdana"/>
                <a:ea typeface="Verdana"/>
                <a:cs typeface="Verdana"/>
                <a:sym typeface="Verdana"/>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r>
              <a:rPr lang="en-US"/>
              <a:t>Click to edit Master subtitle style</a:t>
            </a:r>
            <a:endParaRPr/>
          </a:p>
        </p:txBody>
      </p:sp>
      <p:pic>
        <p:nvPicPr>
          <p:cNvPr id="9" name="Google Shape;88;p13">
            <a:extLst>
              <a:ext uri="{FF2B5EF4-FFF2-40B4-BE49-F238E27FC236}">
                <a16:creationId xmlns:a16="http://schemas.microsoft.com/office/drawing/2014/main" id="{3811FFA8-94A8-3545-8FA8-AEFC1DD0A6FA}"/>
              </a:ext>
            </a:extLst>
          </p:cNvPr>
          <p:cNvPicPr preferRelativeResize="0"/>
          <p:nvPr userDrawn="1"/>
        </p:nvPicPr>
        <p:blipFill>
          <a:blip r:embed="rId2">
            <a:alphaModFix/>
          </a:blip>
          <a:stretch>
            <a:fillRect/>
          </a:stretch>
        </p:blipFill>
        <p:spPr>
          <a:xfrm>
            <a:off x="7987722" y="41560"/>
            <a:ext cx="1097280" cy="4046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r>
              <a:rPr lang="en-US"/>
              <a:t>Click to edit Master title style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Lef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0BE2371-B43E-B949-A441-25404EB8CD5E}"/>
              </a:ext>
            </a:extLst>
          </p:cNvPr>
          <p:cNvSpPr>
            <a:spLocks noGrp="1"/>
          </p:cNvSpPr>
          <p:nvPr>
            <p:ph type="pic" sz="quarter" idx="11"/>
          </p:nvPr>
        </p:nvSpPr>
        <p:spPr>
          <a:xfrm>
            <a:off x="163961" y="145044"/>
            <a:ext cx="4962986" cy="4679204"/>
          </a:xfrm>
        </p:spPr>
        <p:txBody>
          <a:bodyPr/>
          <a:lstStyle>
            <a:lvl1pPr marL="146050" indent="0">
              <a:buFontTx/>
              <a:buNone/>
              <a:defRPr/>
            </a:lvl1pPr>
          </a:lstStyle>
          <a:p>
            <a:r>
              <a:rPr lang="en-US"/>
              <a:t>Click icon to add picture</a:t>
            </a:r>
          </a:p>
        </p:txBody>
      </p:sp>
      <p:sp>
        <p:nvSpPr>
          <p:cNvPr id="7" name="Text Placeholder 6">
            <a:extLst>
              <a:ext uri="{FF2B5EF4-FFF2-40B4-BE49-F238E27FC236}">
                <a16:creationId xmlns:a16="http://schemas.microsoft.com/office/drawing/2014/main" id="{54987891-ED52-B549-9825-24B03047D767}"/>
              </a:ext>
            </a:extLst>
          </p:cNvPr>
          <p:cNvSpPr>
            <a:spLocks noGrp="1"/>
          </p:cNvSpPr>
          <p:nvPr>
            <p:ph type="body" sz="quarter" idx="12" hasCustomPrompt="1"/>
          </p:nvPr>
        </p:nvSpPr>
        <p:spPr>
          <a:xfrm>
            <a:off x="163961" y="4824248"/>
            <a:ext cx="4962986" cy="258554"/>
          </a:xfrm>
        </p:spPr>
        <p:txBody>
          <a:bodyPr anchor="ctr"/>
          <a:lstStyle>
            <a:lvl1pPr marL="72000" indent="0">
              <a:lnSpc>
                <a:spcPct val="100000"/>
              </a:lnSpc>
              <a:buNone/>
              <a:defRPr sz="900" i="1"/>
            </a:lvl1pPr>
            <a:lvl2pPr marL="615950" indent="0">
              <a:buNone/>
              <a:defRPr/>
            </a:lvl2pPr>
            <a:lvl3pPr marL="1073150" indent="0">
              <a:buNone/>
              <a:defRPr/>
            </a:lvl3pPr>
            <a:lvl4pPr marL="1530350" indent="0">
              <a:buNone/>
              <a:defRPr/>
            </a:lvl4pPr>
            <a:lvl5pPr marL="1987550" indent="0">
              <a:buNone/>
              <a:defRPr/>
            </a:lvl5pPr>
          </a:lstStyle>
          <a:p>
            <a:pPr lvl="0"/>
            <a:r>
              <a:rPr lang="en-US"/>
              <a:t>Type image caption here</a:t>
            </a:r>
          </a:p>
        </p:txBody>
      </p:sp>
      <p:sp>
        <p:nvSpPr>
          <p:cNvPr id="9" name="Content Placeholder 8">
            <a:extLst>
              <a:ext uri="{FF2B5EF4-FFF2-40B4-BE49-F238E27FC236}">
                <a16:creationId xmlns:a16="http://schemas.microsoft.com/office/drawing/2014/main" id="{0C9758D7-06EA-8548-B716-D16B13FB3CF1}"/>
              </a:ext>
            </a:extLst>
          </p:cNvPr>
          <p:cNvSpPr>
            <a:spLocks noGrp="1"/>
          </p:cNvSpPr>
          <p:nvPr>
            <p:ph sz="quarter" idx="13"/>
          </p:nvPr>
        </p:nvSpPr>
        <p:spPr>
          <a:xfrm>
            <a:off x="5241169" y="145043"/>
            <a:ext cx="3795625" cy="49377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1000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0BE2371-B43E-B949-A441-25404EB8CD5E}"/>
              </a:ext>
            </a:extLst>
          </p:cNvPr>
          <p:cNvSpPr>
            <a:spLocks noGrp="1"/>
          </p:cNvSpPr>
          <p:nvPr>
            <p:ph type="pic" sz="quarter" idx="11"/>
          </p:nvPr>
        </p:nvSpPr>
        <p:spPr>
          <a:xfrm>
            <a:off x="4067503" y="94594"/>
            <a:ext cx="4962986" cy="4679204"/>
          </a:xfrm>
        </p:spPr>
        <p:txBody>
          <a:bodyPr/>
          <a:lstStyle>
            <a:lvl1pPr marL="146050" indent="0">
              <a:buFontTx/>
              <a:buNone/>
              <a:defRPr/>
            </a:lvl1pPr>
          </a:lstStyle>
          <a:p>
            <a:r>
              <a:rPr lang="en-US"/>
              <a:t>Click icon to add picture</a:t>
            </a:r>
          </a:p>
        </p:txBody>
      </p:sp>
      <p:sp>
        <p:nvSpPr>
          <p:cNvPr id="7" name="Text Placeholder 6">
            <a:extLst>
              <a:ext uri="{FF2B5EF4-FFF2-40B4-BE49-F238E27FC236}">
                <a16:creationId xmlns:a16="http://schemas.microsoft.com/office/drawing/2014/main" id="{54987891-ED52-B549-9825-24B03047D767}"/>
              </a:ext>
            </a:extLst>
          </p:cNvPr>
          <p:cNvSpPr>
            <a:spLocks noGrp="1"/>
          </p:cNvSpPr>
          <p:nvPr>
            <p:ph type="body" sz="quarter" idx="12" hasCustomPrompt="1"/>
          </p:nvPr>
        </p:nvSpPr>
        <p:spPr>
          <a:xfrm>
            <a:off x="4067503" y="4799024"/>
            <a:ext cx="4962986" cy="258554"/>
          </a:xfrm>
        </p:spPr>
        <p:txBody>
          <a:bodyPr anchor="ctr"/>
          <a:lstStyle>
            <a:lvl1pPr marL="72000" indent="0">
              <a:lnSpc>
                <a:spcPct val="100000"/>
              </a:lnSpc>
              <a:buNone/>
              <a:defRPr sz="900" i="1"/>
            </a:lvl1pPr>
            <a:lvl2pPr marL="615950" indent="0">
              <a:buNone/>
              <a:defRPr/>
            </a:lvl2pPr>
            <a:lvl3pPr marL="1073150" indent="0">
              <a:buNone/>
              <a:defRPr/>
            </a:lvl3pPr>
            <a:lvl4pPr marL="1530350" indent="0">
              <a:buNone/>
              <a:defRPr/>
            </a:lvl4pPr>
            <a:lvl5pPr marL="1987550" indent="0">
              <a:buNone/>
              <a:defRPr/>
            </a:lvl5pPr>
          </a:lstStyle>
          <a:p>
            <a:pPr lvl="0"/>
            <a:r>
              <a:rPr lang="en-US"/>
              <a:t>Type image caption here</a:t>
            </a:r>
          </a:p>
        </p:txBody>
      </p:sp>
      <p:sp>
        <p:nvSpPr>
          <p:cNvPr id="9" name="Content Placeholder 8">
            <a:extLst>
              <a:ext uri="{FF2B5EF4-FFF2-40B4-BE49-F238E27FC236}">
                <a16:creationId xmlns:a16="http://schemas.microsoft.com/office/drawing/2014/main" id="{0C9758D7-06EA-8548-B716-D16B13FB3CF1}"/>
              </a:ext>
            </a:extLst>
          </p:cNvPr>
          <p:cNvSpPr>
            <a:spLocks noGrp="1"/>
          </p:cNvSpPr>
          <p:nvPr>
            <p:ph sz="quarter" idx="13"/>
          </p:nvPr>
        </p:nvSpPr>
        <p:spPr>
          <a:xfrm>
            <a:off x="101610" y="94594"/>
            <a:ext cx="3858687" cy="49629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6947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reserve="1">
  <p:cSld name="Orange Section">
    <p:bg>
      <p:bgPr>
        <a:solidFill>
          <a:schemeClr val="accent3"/>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a:buNone/>
              <a:defRPr sz="3600">
                <a:solidFill>
                  <a:schemeClr val="lt1"/>
                </a:solidFill>
                <a:latin typeface="Verdana"/>
                <a:ea typeface="Verdana"/>
                <a:cs typeface="Verdana"/>
                <a:sym typeface="Verdana"/>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a:p>
        </p:txBody>
      </p:sp>
      <p:pic>
        <p:nvPicPr>
          <p:cNvPr id="7" name="Picture 6">
            <a:extLst>
              <a:ext uri="{FF2B5EF4-FFF2-40B4-BE49-F238E27FC236}">
                <a16:creationId xmlns:a16="http://schemas.microsoft.com/office/drawing/2014/main" id="{A7AFBC8E-7897-F947-8EC6-CE38216743FB}"/>
              </a:ext>
            </a:extLst>
          </p:cNvPr>
          <p:cNvPicPr>
            <a:picLocks noChangeAspect="1"/>
          </p:cNvPicPr>
          <p:nvPr userDrawn="1"/>
        </p:nvPicPr>
        <p:blipFill>
          <a:blip r:embed="rId2"/>
          <a:stretch>
            <a:fillRect/>
          </a:stretch>
        </p:blipFill>
        <p:spPr>
          <a:xfrm>
            <a:off x="8569164" y="4590918"/>
            <a:ext cx="515380" cy="502132"/>
          </a:xfrm>
          <a:prstGeom prst="rect">
            <a:avLst/>
          </a:prstGeom>
        </p:spPr>
      </p:pic>
    </p:spTree>
    <p:extLst>
      <p:ext uri="{BB962C8B-B14F-4D97-AF65-F5344CB8AC3E}">
        <p14:creationId xmlns:p14="http://schemas.microsoft.com/office/powerpoint/2010/main" val="615167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reserve="1">
  <p:cSld name="1_Section header">
    <p:bg>
      <p:bgPr>
        <a:solidFill>
          <a:schemeClr val="bg2">
            <a:lumMod val="90000"/>
            <a:lumOff val="10000"/>
          </a:schemeClr>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a:buNone/>
              <a:defRPr sz="3600">
                <a:solidFill>
                  <a:schemeClr val="lt1"/>
                </a:solidFill>
                <a:latin typeface="Verdana"/>
                <a:ea typeface="Verdana"/>
                <a:cs typeface="Verdana"/>
                <a:sym typeface="Verdana"/>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a:p>
        </p:txBody>
      </p:sp>
      <p:pic>
        <p:nvPicPr>
          <p:cNvPr id="3" name="Picture 2">
            <a:extLst>
              <a:ext uri="{FF2B5EF4-FFF2-40B4-BE49-F238E27FC236}">
                <a16:creationId xmlns:a16="http://schemas.microsoft.com/office/drawing/2014/main" id="{D0D8FDD8-271D-3F4F-A6BA-7E299901C490}"/>
              </a:ext>
            </a:extLst>
          </p:cNvPr>
          <p:cNvPicPr>
            <a:picLocks noChangeAspect="1"/>
          </p:cNvPicPr>
          <p:nvPr userDrawn="1"/>
        </p:nvPicPr>
        <p:blipFill>
          <a:blip r:embed="rId2"/>
          <a:stretch>
            <a:fillRect/>
          </a:stretch>
        </p:blipFill>
        <p:spPr>
          <a:xfrm>
            <a:off x="8569164" y="4590918"/>
            <a:ext cx="515380" cy="502132"/>
          </a:xfrm>
          <a:prstGeom prst="rect">
            <a:avLst/>
          </a:prstGeom>
        </p:spPr>
      </p:pic>
    </p:spTree>
    <p:extLst>
      <p:ext uri="{BB962C8B-B14F-4D97-AF65-F5344CB8AC3E}">
        <p14:creationId xmlns:p14="http://schemas.microsoft.com/office/powerpoint/2010/main" val="442516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23"/>
        <p:cNvGrpSpPr/>
        <p:nvPr/>
      </p:nvGrpSpPr>
      <p:grpSpPr>
        <a:xfrm>
          <a:off x="0" y="0"/>
          <a:ext cx="0" cy="0"/>
          <a:chOff x="0" y="0"/>
          <a:chExt cx="0" cy="0"/>
        </a:xfrm>
      </p:grpSpPr>
      <p:sp>
        <p:nvSpPr>
          <p:cNvPr id="24" name="Google Shape;24;p4"/>
          <p:cNvSpPr/>
          <p:nvPr/>
        </p:nvSpPr>
        <p:spPr>
          <a:xfrm>
            <a:off x="0" y="0"/>
            <a:ext cx="9144000" cy="713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title"/>
          </p:nvPr>
        </p:nvSpPr>
        <p:spPr>
          <a:xfrm>
            <a:off x="235200" y="106650"/>
            <a:ext cx="87072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1pPr>
            <a:lvl2pPr lvl="1">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2pPr>
            <a:lvl3pPr lvl="2">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3pPr>
            <a:lvl4pPr lvl="3">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4pPr>
            <a:lvl5pPr lvl="4">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5pPr>
            <a:lvl6pPr lvl="5">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6pPr>
            <a:lvl7pPr lvl="6">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7pPr>
            <a:lvl8pPr lvl="7">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8pPr>
            <a:lvl9pPr lvl="8">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9pPr>
          </a:lstStyle>
          <a:p>
            <a:r>
              <a:rPr lang="en-US"/>
              <a:t>Click to edit Master title style</a:t>
            </a:r>
            <a:endParaRPr/>
          </a:p>
        </p:txBody>
      </p:sp>
      <p:sp>
        <p:nvSpPr>
          <p:cNvPr id="29" name="Google Shape;29;p4"/>
          <p:cNvSpPr txBox="1">
            <a:spLocks noGrp="1"/>
          </p:cNvSpPr>
          <p:nvPr>
            <p:ph type="body" idx="1"/>
          </p:nvPr>
        </p:nvSpPr>
        <p:spPr>
          <a:xfrm>
            <a:off x="130629" y="667657"/>
            <a:ext cx="8824685" cy="4257443"/>
          </a:xfrm>
          <a:prstGeom prst="rect">
            <a:avLst/>
          </a:prstGeom>
        </p:spPr>
        <p:txBody>
          <a:bodyPr spcFirstLastPara="1" wrap="square" lIns="91425" tIns="91425" rIns="91425" bIns="91425" anchor="t" anchorCtr="0">
            <a:noAutofit/>
          </a:bodyPr>
          <a:lstStyle>
            <a:lvl1pPr marL="457200" lvl="0" indent="-342900">
              <a:lnSpc>
                <a:spcPct val="120000"/>
              </a:lnSpc>
              <a:spcBef>
                <a:spcPts val="600"/>
              </a:spcBef>
              <a:spcAft>
                <a:spcPts val="600"/>
              </a:spcAft>
              <a:buSzPts val="1800"/>
              <a:buFont typeface="Verdana"/>
              <a:buChar char="●"/>
              <a:defRPr sz="1800">
                <a:latin typeface="Verdana"/>
                <a:ea typeface="Verdana"/>
                <a:cs typeface="Verdana"/>
                <a:sym typeface="Verdana"/>
              </a:defRPr>
            </a:lvl1pPr>
            <a:lvl2pPr marL="914400" lvl="1" indent="-342900">
              <a:spcBef>
                <a:spcPts val="0"/>
              </a:spcBef>
              <a:spcAft>
                <a:spcPts val="0"/>
              </a:spcAft>
              <a:buSzPts val="1800"/>
              <a:buFont typeface="Verdana"/>
              <a:buChar char="○"/>
              <a:defRPr sz="14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a:p>
            <a:pPr lvl="1"/>
            <a:r>
              <a:rPr lang="en-US"/>
              <a:t>Font cân nhỏ hơn vài cỡ</a:t>
            </a:r>
          </a:p>
          <a:p>
            <a:pPr lvl="0"/>
            <a:r>
              <a:rPr lang="en-US"/>
              <a:t>Các đầu mục chính</a:t>
            </a:r>
          </a:p>
        </p:txBody>
      </p:sp>
    </p:spTree>
    <p:extLst>
      <p:ext uri="{BB962C8B-B14F-4D97-AF65-F5344CB8AC3E}">
        <p14:creationId xmlns:p14="http://schemas.microsoft.com/office/powerpoint/2010/main" val="2875975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preserve="1" userDrawn="1">
  <p:cSld name="Compare">
    <p:spTree>
      <p:nvGrpSpPr>
        <p:cNvPr id="1" name="Shape 23"/>
        <p:cNvGrpSpPr/>
        <p:nvPr/>
      </p:nvGrpSpPr>
      <p:grpSpPr>
        <a:xfrm>
          <a:off x="0" y="0"/>
          <a:ext cx="0" cy="0"/>
          <a:chOff x="0" y="0"/>
          <a:chExt cx="0" cy="0"/>
        </a:xfrm>
      </p:grpSpPr>
      <p:sp>
        <p:nvSpPr>
          <p:cNvPr id="24" name="Google Shape;24;p4"/>
          <p:cNvSpPr/>
          <p:nvPr/>
        </p:nvSpPr>
        <p:spPr>
          <a:xfrm>
            <a:off x="133004" y="66502"/>
            <a:ext cx="4156364" cy="646598"/>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cs typeface="Verdana" panose="020B0604030504040204" pitchFamily="34" charset="0"/>
            </a:endParaRPr>
          </a:p>
        </p:txBody>
      </p:sp>
      <p:sp>
        <p:nvSpPr>
          <p:cNvPr id="29" name="Google Shape;29;p4"/>
          <p:cNvSpPr txBox="1">
            <a:spLocks noGrp="1"/>
          </p:cNvSpPr>
          <p:nvPr>
            <p:ph type="body" idx="1"/>
          </p:nvPr>
        </p:nvSpPr>
        <p:spPr>
          <a:xfrm>
            <a:off x="-101600" y="627063"/>
            <a:ext cx="4390968" cy="4385511"/>
          </a:xfrm>
          <a:prstGeom prst="rect">
            <a:avLst/>
          </a:prstGeom>
        </p:spPr>
        <p:txBody>
          <a:bodyPr spcFirstLastPara="1" wrap="square" lIns="91425" tIns="91425" rIns="91425" bIns="91425" anchor="t" anchorCtr="0">
            <a:noAutofit/>
          </a:bodyPr>
          <a:lstStyle>
            <a:lvl1pPr marL="457200" lvl="0" indent="-342900">
              <a:lnSpc>
                <a:spcPct val="120000"/>
              </a:lnSpc>
              <a:spcBef>
                <a:spcPts val="400"/>
              </a:spcBef>
              <a:spcAft>
                <a:spcPts val="4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
        <p:nvSpPr>
          <p:cNvPr id="9" name="Google Shape;29;p4">
            <a:extLst>
              <a:ext uri="{FF2B5EF4-FFF2-40B4-BE49-F238E27FC236}">
                <a16:creationId xmlns:a16="http://schemas.microsoft.com/office/drawing/2014/main" id="{D34BD757-B64C-5341-9F8C-4C7B02691D88}"/>
              </a:ext>
            </a:extLst>
          </p:cNvPr>
          <p:cNvSpPr txBox="1">
            <a:spLocks noGrp="1"/>
          </p:cNvSpPr>
          <p:nvPr>
            <p:ph type="body" idx="10"/>
          </p:nvPr>
        </p:nvSpPr>
        <p:spPr>
          <a:xfrm>
            <a:off x="4296229" y="627063"/>
            <a:ext cx="4689829" cy="4385511"/>
          </a:xfrm>
          <a:prstGeom prst="rect">
            <a:avLst/>
          </a:prstGeom>
        </p:spPr>
        <p:txBody>
          <a:bodyPr spcFirstLastPara="1" wrap="square" lIns="91425" tIns="91425" rIns="91425" bIns="91425" anchor="t" anchorCtr="0">
            <a:noAutofit/>
          </a:bodyPr>
          <a:lstStyle>
            <a:lvl1pPr marL="457200" lvl="0" indent="-342900">
              <a:lnSpc>
                <a:spcPct val="120000"/>
              </a:lnSpc>
              <a:spcBef>
                <a:spcPts val="400"/>
              </a:spcBef>
              <a:spcAft>
                <a:spcPts val="4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
        <p:nvSpPr>
          <p:cNvPr id="10" name="Google Shape;24;p4">
            <a:extLst>
              <a:ext uri="{FF2B5EF4-FFF2-40B4-BE49-F238E27FC236}">
                <a16:creationId xmlns:a16="http://schemas.microsoft.com/office/drawing/2014/main" id="{49AEFE09-D6C4-294D-92E1-61561C66FD7B}"/>
              </a:ext>
            </a:extLst>
          </p:cNvPr>
          <p:cNvSpPr/>
          <p:nvPr userDrawn="1"/>
        </p:nvSpPr>
        <p:spPr>
          <a:xfrm>
            <a:off x="4538749" y="66502"/>
            <a:ext cx="4447309" cy="646598"/>
          </a:xfrm>
          <a:prstGeom prst="rect">
            <a:avLst/>
          </a:prstGeom>
          <a:solidFill>
            <a:srgbClr val="FFC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vi-VN" sz="3200">
              <a:latin typeface="Verdana" panose="020B0604030504040204" pitchFamily="34" charset="0"/>
              <a:ea typeface="Verdana" panose="020B0604030504040204" pitchFamily="34" charset="0"/>
              <a:cs typeface="Verdana" panose="020B0604030504040204" pitchFamily="34" charset="0"/>
            </a:endParaRPr>
          </a:p>
        </p:txBody>
      </p:sp>
      <p:sp>
        <p:nvSpPr>
          <p:cNvPr id="5" name="Text Placeholder 4">
            <a:extLst>
              <a:ext uri="{FF2B5EF4-FFF2-40B4-BE49-F238E27FC236}">
                <a16:creationId xmlns:a16="http://schemas.microsoft.com/office/drawing/2014/main" id="{F381435D-00D5-2E46-A966-68424C76CCC8}"/>
              </a:ext>
            </a:extLst>
          </p:cNvPr>
          <p:cNvSpPr>
            <a:spLocks noGrp="1"/>
          </p:cNvSpPr>
          <p:nvPr>
            <p:ph type="body" sz="quarter" idx="11" hasCustomPrompt="1"/>
          </p:nvPr>
        </p:nvSpPr>
        <p:spPr>
          <a:xfrm>
            <a:off x="210235" y="114030"/>
            <a:ext cx="3981439" cy="551538"/>
          </a:xfrm>
        </p:spPr>
        <p:txBody>
          <a:bodyPr vert="horz" anchor="ctr"/>
          <a:lstStyle>
            <a:lvl1pPr marL="72000" indent="0" algn="l">
              <a:lnSpc>
                <a:spcPct val="100000"/>
              </a:lnSpc>
              <a:buNone/>
              <a:defRPr sz="2600" b="1">
                <a:solidFill>
                  <a:schemeClr val="bg2"/>
                </a:solidFill>
              </a:defRPr>
            </a:lvl1pPr>
            <a:lvl2pPr marL="615950" indent="0">
              <a:buNone/>
              <a:defRPr/>
            </a:lvl2pPr>
          </a:lstStyle>
          <a:p>
            <a:pPr lvl="0"/>
            <a:r>
              <a:rPr lang="en-US"/>
              <a:t>Item A</a:t>
            </a:r>
          </a:p>
        </p:txBody>
      </p:sp>
      <p:sp>
        <p:nvSpPr>
          <p:cNvPr id="11" name="Text Placeholder 4">
            <a:extLst>
              <a:ext uri="{FF2B5EF4-FFF2-40B4-BE49-F238E27FC236}">
                <a16:creationId xmlns:a16="http://schemas.microsoft.com/office/drawing/2014/main" id="{8C80F61F-A519-434C-87D7-9ED7C5A064B8}"/>
              </a:ext>
            </a:extLst>
          </p:cNvPr>
          <p:cNvSpPr>
            <a:spLocks noGrp="1"/>
          </p:cNvSpPr>
          <p:nvPr>
            <p:ph type="body" sz="quarter" idx="12" hasCustomPrompt="1"/>
          </p:nvPr>
        </p:nvSpPr>
        <p:spPr>
          <a:xfrm>
            <a:off x="4651414" y="115327"/>
            <a:ext cx="4249825" cy="551538"/>
          </a:xfrm>
        </p:spPr>
        <p:txBody>
          <a:bodyPr vert="horz" anchor="ctr"/>
          <a:lstStyle>
            <a:lvl1pPr marL="72000" indent="0" algn="l">
              <a:lnSpc>
                <a:spcPct val="100000"/>
              </a:lnSpc>
              <a:buNone/>
              <a:defRPr sz="2600" b="1">
                <a:solidFill>
                  <a:schemeClr val="bg2"/>
                </a:solidFill>
              </a:defRPr>
            </a:lvl1pPr>
            <a:lvl2pPr marL="615950" indent="0">
              <a:buNone/>
              <a:defRPr/>
            </a:lvl2pPr>
          </a:lstStyle>
          <a:p>
            <a:pPr lvl="0"/>
            <a:r>
              <a:rPr lang="en-US"/>
              <a:t>Item B</a:t>
            </a:r>
          </a:p>
        </p:txBody>
      </p:sp>
    </p:spTree>
    <p:extLst>
      <p:ext uri="{BB962C8B-B14F-4D97-AF65-F5344CB8AC3E}">
        <p14:creationId xmlns:p14="http://schemas.microsoft.com/office/powerpoint/2010/main" val="1609961249"/>
      </p:ext>
    </p:extLst>
  </p:cSld>
  <p:clrMapOvr>
    <a:masterClrMapping/>
  </p:clrMapOvr>
  <p:extLst>
    <p:ext uri="{DCECCB84-F9BA-43D5-87BE-67443E8EF086}">
      <p15:sldGuideLst xmlns:p15="http://schemas.microsoft.com/office/powerpoint/2012/main">
        <p15:guide id="1" orient="horz" pos="395"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77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EmptyWhit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CA6B3A-911E-F24D-BB0D-EA968747D6D5}"/>
              </a:ext>
            </a:extLst>
          </p:cNvPr>
          <p:cNvSpPr>
            <a:spLocks noGrp="1"/>
          </p:cNvSpPr>
          <p:nvPr>
            <p:ph sz="quarter" idx="10"/>
          </p:nvPr>
        </p:nvSpPr>
        <p:spPr>
          <a:xfrm>
            <a:off x="179173" y="191530"/>
            <a:ext cx="8748584" cy="47758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2564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mptyBlac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079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EmptyBlack">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B192DB-C740-4947-A40F-B2CB5B7A4A47}"/>
              </a:ext>
            </a:extLst>
          </p:cNvPr>
          <p:cNvSpPr>
            <a:spLocks noGrp="1"/>
          </p:cNvSpPr>
          <p:nvPr>
            <p:ph sz="quarter" idx="10"/>
          </p:nvPr>
        </p:nvSpPr>
        <p:spPr>
          <a:xfrm>
            <a:off x="192088" y="203200"/>
            <a:ext cx="8729662" cy="4826000"/>
          </a:xfrm>
        </p:spPr>
        <p:txBody>
          <a:bodyPr/>
          <a:lstStyle>
            <a:lvl1pPr>
              <a:lnSpc>
                <a:spcPct val="120000"/>
              </a:lnSpc>
              <a:spcBef>
                <a:spcPts val="600"/>
              </a:spcBef>
              <a:spcAft>
                <a:spcPts val="600"/>
              </a:spcAft>
              <a:defRPr sz="2800">
                <a:solidFill>
                  <a:schemeClr val="bg1"/>
                </a:solidFill>
              </a:defRPr>
            </a:lvl1pPr>
            <a:lvl2pPr>
              <a:lnSpc>
                <a:spcPct val="120000"/>
              </a:lnSpc>
              <a:spcBef>
                <a:spcPts val="600"/>
              </a:spcBef>
              <a:spcAft>
                <a:spcPts val="600"/>
              </a:spcAft>
              <a:defRPr sz="2400">
                <a:solidFill>
                  <a:schemeClr val="bg1"/>
                </a:solidFill>
              </a:defRPr>
            </a:lvl2pPr>
            <a:lvl3pPr>
              <a:lnSpc>
                <a:spcPct val="120000"/>
              </a:lnSpc>
              <a:spcBef>
                <a:spcPts val="600"/>
              </a:spcBef>
              <a:spcAft>
                <a:spcPts val="600"/>
              </a:spcAft>
              <a:defRPr sz="2400">
                <a:solidFill>
                  <a:schemeClr val="bg1"/>
                </a:solidFill>
              </a:defRPr>
            </a:lvl3pPr>
            <a:lvl4pPr>
              <a:lnSpc>
                <a:spcPct val="120000"/>
              </a:lnSpc>
              <a:spcBef>
                <a:spcPts val="600"/>
              </a:spcBef>
              <a:spcAft>
                <a:spcPts val="600"/>
              </a:spcAft>
              <a:defRPr sz="2400">
                <a:solidFill>
                  <a:schemeClr val="bg1"/>
                </a:solidFill>
              </a:defRPr>
            </a:lvl4pPr>
            <a:lvl5pPr>
              <a:lnSpc>
                <a:spcPct val="120000"/>
              </a:lnSpc>
              <a:spcBef>
                <a:spcPts val="600"/>
              </a:spcBef>
              <a:spcAft>
                <a:spcPts val="600"/>
              </a:spcAft>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901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Verdana"/>
              <a:buNone/>
              <a:defRPr sz="2800" b="1">
                <a:latin typeface="Verdana"/>
                <a:ea typeface="Verdana"/>
                <a:cs typeface="Verdana"/>
                <a:sym typeface="Verdana"/>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Verdana"/>
              <a:buChar char="●"/>
              <a:defRPr sz="1300">
                <a:solidFill>
                  <a:schemeClr val="accent1"/>
                </a:solidFill>
                <a:latin typeface="Verdana"/>
                <a:ea typeface="Verdana"/>
                <a:cs typeface="Verdana"/>
                <a:sym typeface="Verdana"/>
              </a:defRPr>
            </a:lvl1pPr>
            <a:lvl2pPr marL="914400" lvl="1"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2pPr>
            <a:lvl3pPr marL="1371600" lvl="2"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3pPr>
            <a:lvl4pPr marL="1828800" lvl="3"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4pPr>
            <a:lvl5pPr marL="2286000" lvl="4"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5pPr>
            <a:lvl6pPr marL="2743200" lvl="5"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6pPr>
            <a:lvl7pPr marL="3200400" lvl="6"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7pPr>
            <a:lvl8pPr marL="3657600" lvl="7"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8pPr>
            <a:lvl9pPr marL="4114800" lvl="8" indent="-298450">
              <a:lnSpc>
                <a:spcPct val="115000"/>
              </a:lnSpc>
              <a:spcBef>
                <a:spcPts val="1600"/>
              </a:spcBef>
              <a:spcAft>
                <a:spcPts val="1600"/>
              </a:spcAft>
              <a:buClr>
                <a:schemeClr val="accent1"/>
              </a:buClr>
              <a:buSzPts val="1100"/>
              <a:buFont typeface="Verdana"/>
              <a:buChar char="■"/>
              <a:defRPr sz="1100">
                <a:solidFill>
                  <a:schemeClr val="accent1"/>
                </a:solidFill>
                <a:latin typeface="Verdana"/>
                <a:ea typeface="Verdana"/>
                <a:cs typeface="Verdana"/>
                <a:sym typeface="Verdana"/>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81" r:id="rId2"/>
    <p:sldLayoutId id="2147483687" r:id="rId3"/>
    <p:sldLayoutId id="2147483663" r:id="rId4"/>
    <p:sldLayoutId id="2147483682" r:id="rId5"/>
    <p:sldLayoutId id="2147483683" r:id="rId6"/>
    <p:sldLayoutId id="2147483688" r:id="rId7"/>
    <p:sldLayoutId id="2147483684" r:id="rId8"/>
    <p:sldLayoutId id="2147483689" r:id="rId9"/>
    <p:sldLayoutId id="2147483652" r:id="rId10"/>
    <p:sldLayoutId id="2147483685" r:id="rId11"/>
    <p:sldLayoutId id="2147483686" r:id="rId12"/>
  </p:sldLayoutIdLst>
  <p:hf hdr="0" ftr="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08468" y="1847108"/>
            <a:ext cx="6396757" cy="14492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Tính trừu tượng</a:t>
            </a:r>
            <a:br>
              <a:rPr lang="en-US" dirty="0"/>
            </a:br>
            <a:r>
              <a:rPr lang="en-US" sz="2400" dirty="0">
                <a:solidFill>
                  <a:schemeClr val="accent1"/>
                </a:solidFill>
              </a:rPr>
              <a:t>(Abstraction)</a:t>
            </a:r>
            <a:endParaRPr lang="vi-VN" sz="2400" dirty="0">
              <a:solidFill>
                <a:schemeClr val="accent1"/>
              </a:solidFill>
            </a:endParaRPr>
          </a:p>
        </p:txBody>
      </p:sp>
      <p:pic>
        <p:nvPicPr>
          <p:cNvPr id="88" name="Google Shape;88;p13"/>
          <p:cNvPicPr preferRelativeResize="0"/>
          <p:nvPr/>
        </p:nvPicPr>
        <p:blipFill>
          <a:blip r:embed="rId3">
            <a:alphaModFix/>
          </a:blip>
          <a:stretch>
            <a:fillRect/>
          </a:stretch>
        </p:blipFill>
        <p:spPr>
          <a:xfrm>
            <a:off x="7917543" y="50801"/>
            <a:ext cx="1121908" cy="391886"/>
          </a:xfrm>
          <a:prstGeom prst="rect">
            <a:avLst/>
          </a:prstGeom>
          <a:noFill/>
          <a:ln>
            <a:noFill/>
          </a:ln>
        </p:spPr>
      </p:pic>
      <p:pic>
        <p:nvPicPr>
          <p:cNvPr id="1032" name="Picture 8" descr="61 Devops Engineer Illustrations - Free in SVG, PNG, EPS - IconScout">
            <a:extLst>
              <a:ext uri="{FF2B5EF4-FFF2-40B4-BE49-F238E27FC236}">
                <a16:creationId xmlns:a16="http://schemas.microsoft.com/office/drawing/2014/main" id="{A8622FF8-9051-237C-B4C1-FCEDDF3BE6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7237" y="3173413"/>
            <a:ext cx="3214688" cy="21431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4FCF246-50EB-41CE-B369-1B07F64E124F}"/>
              </a:ext>
            </a:extLst>
          </p:cNvPr>
          <p:cNvSpPr txBox="1"/>
          <p:nvPr/>
        </p:nvSpPr>
        <p:spPr>
          <a:xfrm>
            <a:off x="5112173" y="3173413"/>
            <a:ext cx="1331491" cy="584775"/>
          </a:xfrm>
          <a:prstGeom prst="rect">
            <a:avLst/>
          </a:prstGeom>
          <a:noFill/>
        </p:spPr>
        <p:txBody>
          <a:bodyPr wrap="square">
            <a:spAutoFit/>
          </a:bodyPr>
          <a:lstStyle/>
          <a:p>
            <a:r>
              <a:rPr lang="en-US" sz="3200" dirty="0">
                <a:solidFill>
                  <a:schemeClr val="accent1"/>
                </a:solidFill>
              </a:rPr>
              <a:t>Java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C940A1-DF57-DF38-8D1C-5137AC0DA5CA}"/>
              </a:ext>
            </a:extLst>
          </p:cNvPr>
          <p:cNvSpPr>
            <a:spLocks noGrp="1"/>
          </p:cNvSpPr>
          <p:nvPr>
            <p:ph type="title"/>
          </p:nvPr>
        </p:nvSpPr>
        <p:spPr/>
        <p:txBody>
          <a:bodyPr/>
          <a:lstStyle/>
          <a:p>
            <a:r>
              <a:rPr lang="en-US" dirty="0"/>
              <a:t>Upcasting</a:t>
            </a:r>
            <a:endParaRPr lang="vi-VN" dirty="0"/>
          </a:p>
        </p:txBody>
      </p:sp>
      <p:sp>
        <p:nvSpPr>
          <p:cNvPr id="6" name="Text Placeholder 2">
            <a:extLst>
              <a:ext uri="{FF2B5EF4-FFF2-40B4-BE49-F238E27FC236}">
                <a16:creationId xmlns:a16="http://schemas.microsoft.com/office/drawing/2014/main" id="{B9BF3CFC-4922-4174-B289-C4223DEA1893}"/>
              </a:ext>
            </a:extLst>
          </p:cNvPr>
          <p:cNvSpPr txBox="1">
            <a:spLocks/>
          </p:cNvSpPr>
          <p:nvPr/>
        </p:nvSpPr>
        <p:spPr>
          <a:xfrm>
            <a:off x="691031" y="1369547"/>
            <a:ext cx="7020169" cy="16412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20000"/>
              </a:lnSpc>
              <a:spcBef>
                <a:spcPts val="600"/>
              </a:spcBef>
              <a:spcAft>
                <a:spcPts val="60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1pPr>
            <a:lvl2pPr marL="914400" marR="0" lvl="1" indent="-342900" algn="l" rtl="0" eaLnBrk="1" hangingPunct="1">
              <a:lnSpc>
                <a:spcPct val="115000"/>
              </a:lnSpc>
              <a:spcBef>
                <a:spcPts val="0"/>
              </a:spcBef>
              <a:spcAft>
                <a:spcPts val="0"/>
              </a:spcAft>
              <a:buClr>
                <a:schemeClr val="accent1"/>
              </a:buClr>
              <a:buSzPts val="1800"/>
              <a:buFont typeface="Verdana"/>
              <a:buChar char="○"/>
              <a:defRPr sz="1400" b="0" i="0" u="none" strike="noStrike" cap="none">
                <a:solidFill>
                  <a:schemeClr val="accent1"/>
                </a:solidFill>
                <a:latin typeface="Verdana"/>
                <a:ea typeface="Verdana"/>
                <a:cs typeface="Verdana"/>
                <a:sym typeface="Verdana"/>
              </a:defRPr>
            </a:lvl2pPr>
            <a:lvl3pPr marL="1371600" marR="0" lvl="2"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3pPr>
            <a:lvl4pPr marL="1828800" marR="0" lvl="3"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4pPr>
            <a:lvl5pPr marL="2286000" marR="0" lvl="4"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5pPr>
            <a:lvl6pPr marL="2743200" marR="0" lvl="5"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6pPr>
            <a:lvl7pPr marL="3200400" marR="0" lvl="6"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7pPr>
            <a:lvl8pPr marL="3657600" marR="0" lvl="7"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8pPr>
            <a:lvl9pPr marL="4114800" marR="0" lvl="8" indent="-342900" algn="l" rtl="0" eaLnBrk="1" hangingPunct="1">
              <a:lnSpc>
                <a:spcPct val="115000"/>
              </a:lnSpc>
              <a:spcBef>
                <a:spcPts val="1600"/>
              </a:spcBef>
              <a:spcAft>
                <a:spcPts val="160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9pPr>
          </a:lstStyle>
          <a:p>
            <a:pPr marL="114300" indent="0">
              <a:buNone/>
            </a:pPr>
            <a:r>
              <a:rPr lang="en-US" dirty="0" err="1">
                <a:solidFill>
                  <a:srgbClr val="00ABEE"/>
                </a:solidFill>
              </a:rPr>
              <a:t>Khái</a:t>
            </a:r>
            <a:r>
              <a:rPr lang="en-US" dirty="0">
                <a:solidFill>
                  <a:srgbClr val="00ABEE"/>
                </a:solidFill>
              </a:rPr>
              <a:t> </a:t>
            </a:r>
            <a:r>
              <a:rPr lang="en-US" dirty="0" err="1">
                <a:solidFill>
                  <a:srgbClr val="00ABEE"/>
                </a:solidFill>
              </a:rPr>
              <a:t>niệm</a:t>
            </a:r>
            <a:r>
              <a:rPr lang="en-US" dirty="0"/>
              <a:t>: </a:t>
            </a:r>
            <a:r>
              <a:rPr lang="en-US" dirty="0" err="1"/>
              <a:t>Chỉ</a:t>
            </a:r>
            <a:r>
              <a:rPr lang="en-US" dirty="0"/>
              <a:t> </a:t>
            </a:r>
            <a:r>
              <a:rPr lang="en-US" dirty="0" err="1"/>
              <a:t>đơn</a:t>
            </a:r>
            <a:r>
              <a:rPr lang="en-US" dirty="0"/>
              <a:t> </a:t>
            </a:r>
            <a:r>
              <a:rPr lang="en-US" dirty="0" err="1"/>
              <a:t>giản</a:t>
            </a:r>
            <a:r>
              <a:rPr lang="en-US" dirty="0"/>
              <a:t> </a:t>
            </a:r>
            <a:r>
              <a:rPr lang="en-US" dirty="0" err="1"/>
              <a:t>là</a:t>
            </a:r>
            <a:r>
              <a:rPr lang="en-US" dirty="0"/>
              <a:t> </a:t>
            </a:r>
            <a:r>
              <a:rPr lang="en-US" dirty="0" err="1"/>
              <a:t>việc</a:t>
            </a:r>
            <a:r>
              <a:rPr lang="en-US" dirty="0"/>
              <a:t> </a:t>
            </a:r>
            <a:r>
              <a:rPr lang="en-US" dirty="0" err="1"/>
              <a:t>biến</a:t>
            </a:r>
            <a:r>
              <a:rPr lang="en-US" dirty="0"/>
              <a:t> </a:t>
            </a:r>
            <a:r>
              <a:rPr lang="en-US" dirty="0" err="1"/>
              <a:t>của</a:t>
            </a:r>
            <a:r>
              <a:rPr lang="en-US" dirty="0"/>
              <a:t> </a:t>
            </a:r>
            <a:r>
              <a:rPr lang="en-US" dirty="0" err="1"/>
              <a:t>lớp</a:t>
            </a:r>
            <a:r>
              <a:rPr lang="en-US" dirty="0"/>
              <a:t> </a:t>
            </a:r>
            <a:r>
              <a:rPr lang="en-US" dirty="0">
                <a:solidFill>
                  <a:srgbClr val="C00000"/>
                </a:solidFill>
              </a:rPr>
              <a:t>cha</a:t>
            </a:r>
            <a:r>
              <a:rPr lang="en-US" dirty="0"/>
              <a:t> </a:t>
            </a:r>
            <a:r>
              <a:rPr lang="en-US" dirty="0" err="1"/>
              <a:t>tham</a:t>
            </a:r>
            <a:r>
              <a:rPr lang="en-US" dirty="0"/>
              <a:t> </a:t>
            </a:r>
            <a:r>
              <a:rPr lang="en-US" dirty="0" err="1"/>
              <a:t>chiếu</a:t>
            </a:r>
            <a:r>
              <a:rPr lang="en-US" dirty="0"/>
              <a:t> </a:t>
            </a:r>
            <a:r>
              <a:rPr lang="en-US" dirty="0" err="1"/>
              <a:t>tới</a:t>
            </a:r>
            <a:r>
              <a:rPr lang="en-US" dirty="0"/>
              <a:t> </a:t>
            </a:r>
            <a:r>
              <a:rPr lang="en-US" dirty="0" err="1"/>
              <a:t>lớp</a:t>
            </a:r>
            <a:r>
              <a:rPr lang="en-US" dirty="0"/>
              <a:t> </a:t>
            </a:r>
            <a:r>
              <a:rPr lang="en-US" dirty="0">
                <a:solidFill>
                  <a:srgbClr val="C00000"/>
                </a:solidFill>
              </a:rPr>
              <a:t>con</a:t>
            </a:r>
            <a:r>
              <a:rPr lang="en-US" dirty="0"/>
              <a:t>.</a:t>
            </a:r>
          </a:p>
          <a:p>
            <a:pPr marL="114300" indent="0">
              <a:buNone/>
            </a:pPr>
            <a:endParaRPr lang="en-US" dirty="0"/>
          </a:p>
          <a:p>
            <a:pPr marL="114300" indent="0">
              <a:buNone/>
            </a:pPr>
            <a:r>
              <a:rPr lang="en-US" dirty="0" err="1">
                <a:solidFill>
                  <a:srgbClr val="00ABEE"/>
                </a:solidFill>
              </a:rPr>
              <a:t>Vd</a:t>
            </a:r>
            <a:r>
              <a:rPr lang="en-US" dirty="0"/>
              <a:t>:</a:t>
            </a:r>
          </a:p>
          <a:p>
            <a:pPr marL="457200" lvl="1" indent="0" eaLnBrk="0" fontAlgn="base" hangingPunct="0">
              <a:lnSpc>
                <a:spcPct val="150000"/>
              </a:lnSpc>
              <a:spcBef>
                <a:spcPct val="0"/>
              </a:spcBef>
              <a:spcAft>
                <a:spcPct val="0"/>
              </a:spcAft>
              <a:buNone/>
            </a:pPr>
            <a:r>
              <a:rPr kumimoji="0" lang="en-US" altLang="en-US" sz="1600" b="1" i="0" u="none" strike="noStrike" cap="none" normalizeH="0" baseline="0" dirty="0">
                <a:ln>
                  <a:noFill/>
                </a:ln>
                <a:solidFill>
                  <a:srgbClr val="006699"/>
                </a:solidFill>
                <a:effectLst/>
                <a:latin typeface="Monaco"/>
              </a:rPr>
              <a:t>class</a:t>
            </a:r>
            <a:r>
              <a:rPr kumimoji="0" lang="en-US" altLang="en-US" sz="1600" b="0" i="0" u="none" strike="noStrike" cap="none" normalizeH="0" baseline="0" dirty="0">
                <a:ln>
                  <a:noFill/>
                </a:ln>
                <a:solidFill>
                  <a:srgbClr val="333333"/>
                </a:solidFill>
                <a:effectLst/>
                <a:latin typeface="Monaco"/>
              </a:rPr>
              <a:t> </a:t>
            </a:r>
            <a:r>
              <a:rPr kumimoji="0" lang="en-US" altLang="en-US" sz="1600" b="0" i="0" u="none" strike="noStrike" cap="none" normalizeH="0" baseline="0" dirty="0">
                <a:ln>
                  <a:noFill/>
                </a:ln>
                <a:solidFill>
                  <a:srgbClr val="000000"/>
                </a:solidFill>
                <a:effectLst/>
                <a:latin typeface="Monaco"/>
              </a:rPr>
              <a:t>A{}  </a:t>
            </a:r>
            <a:endParaRPr kumimoji="0" lang="en-US" altLang="en-US" sz="1600" b="0" i="0" u="none" strike="noStrike" cap="none" normalizeH="0" baseline="0" dirty="0">
              <a:ln>
                <a:noFill/>
              </a:ln>
              <a:solidFill>
                <a:schemeClr val="tx1"/>
              </a:solidFill>
              <a:effectLst/>
            </a:endParaRPr>
          </a:p>
          <a:p>
            <a:pPr marL="457200" lvl="1" indent="0" eaLnBrk="0" fontAlgn="base" hangingPunct="0">
              <a:lnSpc>
                <a:spcPct val="150000"/>
              </a:lnSpc>
              <a:spcBef>
                <a:spcPct val="0"/>
              </a:spcBef>
              <a:spcAft>
                <a:spcPct val="0"/>
              </a:spcAft>
              <a:buNone/>
            </a:pPr>
            <a:r>
              <a:rPr kumimoji="0" lang="en-US" altLang="en-US" sz="1600" b="1" i="0" u="none" strike="noStrike" cap="none" normalizeH="0" baseline="0" dirty="0">
                <a:ln>
                  <a:noFill/>
                </a:ln>
                <a:solidFill>
                  <a:srgbClr val="006699"/>
                </a:solidFill>
                <a:effectLst/>
                <a:latin typeface="Monaco"/>
              </a:rPr>
              <a:t>class</a:t>
            </a:r>
            <a:r>
              <a:rPr kumimoji="0" lang="en-US" altLang="en-US" sz="1600" b="0" i="0" u="none" strike="noStrike" cap="none" normalizeH="0" baseline="0" dirty="0">
                <a:ln>
                  <a:noFill/>
                </a:ln>
                <a:solidFill>
                  <a:srgbClr val="333333"/>
                </a:solidFill>
                <a:effectLst/>
                <a:latin typeface="Monaco"/>
              </a:rPr>
              <a:t> </a:t>
            </a:r>
            <a:r>
              <a:rPr kumimoji="0" lang="en-US" altLang="en-US" sz="1600" b="0" i="0" u="none" strike="noStrike" cap="none" normalizeH="0" baseline="0" dirty="0">
                <a:ln>
                  <a:noFill/>
                </a:ln>
                <a:solidFill>
                  <a:srgbClr val="000000"/>
                </a:solidFill>
                <a:effectLst/>
                <a:latin typeface="Monaco"/>
              </a:rPr>
              <a:t>B </a:t>
            </a:r>
            <a:r>
              <a:rPr kumimoji="0" lang="en-US" altLang="en-US" sz="1600" b="1" i="0" u="none" strike="noStrike" cap="none" normalizeH="0" baseline="0" dirty="0">
                <a:ln>
                  <a:noFill/>
                </a:ln>
                <a:solidFill>
                  <a:srgbClr val="006699"/>
                </a:solidFill>
                <a:effectLst/>
                <a:latin typeface="Monaco"/>
              </a:rPr>
              <a:t>extends</a:t>
            </a:r>
            <a:r>
              <a:rPr kumimoji="0" lang="en-US" altLang="en-US" sz="1600" b="0" i="0" u="none" strike="noStrike" cap="none" normalizeH="0" baseline="0" dirty="0">
                <a:ln>
                  <a:noFill/>
                </a:ln>
                <a:solidFill>
                  <a:srgbClr val="333333"/>
                </a:solidFill>
                <a:effectLst/>
                <a:latin typeface="Monaco"/>
              </a:rPr>
              <a:t> </a:t>
            </a:r>
            <a:r>
              <a:rPr kumimoji="0" lang="en-US" altLang="en-US" sz="1600" b="0" i="0" u="none" strike="noStrike" cap="none" normalizeH="0" baseline="0" dirty="0">
                <a:ln>
                  <a:noFill/>
                </a:ln>
                <a:solidFill>
                  <a:srgbClr val="000000"/>
                </a:solidFill>
                <a:effectLst/>
                <a:latin typeface="Monaco"/>
              </a:rPr>
              <a:t>A{} </a:t>
            </a:r>
            <a:endParaRPr lang="en-US" sz="1600" dirty="0"/>
          </a:p>
          <a:p>
            <a:pPr marL="457200" lvl="1" indent="0">
              <a:lnSpc>
                <a:spcPct val="150000"/>
              </a:lnSpc>
              <a:buNone/>
            </a:pPr>
            <a:r>
              <a:rPr kumimoji="0" lang="en-US" altLang="en-US" sz="1600" b="0" i="0" u="none" strike="noStrike" cap="none" normalizeH="0" baseline="0" dirty="0">
                <a:ln>
                  <a:noFill/>
                </a:ln>
                <a:solidFill>
                  <a:srgbClr val="000000"/>
                </a:solidFill>
                <a:effectLst/>
                <a:latin typeface="Monaco"/>
              </a:rPr>
              <a:t>A a=</a:t>
            </a:r>
            <a:r>
              <a:rPr kumimoji="0" lang="en-US" altLang="en-US" sz="1600" b="1" i="0" u="none" strike="noStrike" cap="none" normalizeH="0" baseline="0" dirty="0">
                <a:ln>
                  <a:noFill/>
                </a:ln>
                <a:solidFill>
                  <a:srgbClr val="006699"/>
                </a:solidFill>
                <a:effectLst/>
                <a:latin typeface="Monaco"/>
              </a:rPr>
              <a:t>new</a:t>
            </a:r>
            <a:r>
              <a:rPr kumimoji="0" lang="en-US" altLang="en-US" sz="1600" b="0" i="0" u="none" strike="noStrike" cap="none" normalizeH="0" baseline="0" dirty="0">
                <a:ln>
                  <a:noFill/>
                </a:ln>
                <a:solidFill>
                  <a:srgbClr val="333333"/>
                </a:solidFill>
                <a:effectLst/>
                <a:latin typeface="Monaco"/>
              </a:rPr>
              <a:t> </a:t>
            </a:r>
            <a:r>
              <a:rPr kumimoji="0" lang="en-US" altLang="en-US" sz="1600" b="0" i="0" u="none" strike="noStrike" cap="none" normalizeH="0" baseline="0" dirty="0">
                <a:ln>
                  <a:noFill/>
                </a:ln>
                <a:solidFill>
                  <a:srgbClr val="000000"/>
                </a:solidFill>
                <a:effectLst/>
                <a:latin typeface="Monaco"/>
              </a:rPr>
              <a:t>B();</a:t>
            </a:r>
            <a:r>
              <a:rPr kumimoji="0" lang="en-US" altLang="en-US" sz="1600" b="0" i="0" u="none" strike="noStrike" cap="none" normalizeH="0" baseline="0" dirty="0">
                <a:ln>
                  <a:noFill/>
                </a:ln>
                <a:solidFill>
                  <a:srgbClr val="008200"/>
                </a:solidFill>
                <a:effectLst/>
                <a:latin typeface="Monaco"/>
              </a:rPr>
              <a:t>//upcasting </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p>
          <a:p>
            <a:pPr marL="114300" indent="0">
              <a:buNone/>
            </a:pPr>
            <a:endParaRPr lang="en-US" dirty="0"/>
          </a:p>
        </p:txBody>
      </p:sp>
      <p:sp>
        <p:nvSpPr>
          <p:cNvPr id="4" name="Google Shape;769;p36">
            <a:extLst>
              <a:ext uri="{FF2B5EF4-FFF2-40B4-BE49-F238E27FC236}">
                <a16:creationId xmlns:a16="http://schemas.microsoft.com/office/drawing/2014/main" id="{EC1F23DA-B950-48EE-B282-F47A950AF1FC}"/>
              </a:ext>
            </a:extLst>
          </p:cNvPr>
          <p:cNvSpPr/>
          <p:nvPr/>
        </p:nvSpPr>
        <p:spPr>
          <a:xfrm>
            <a:off x="606494" y="1527701"/>
            <a:ext cx="169073" cy="179611"/>
          </a:xfrm>
          <a:custGeom>
            <a:avLst/>
            <a:gdLst/>
            <a:ahLst/>
            <a:cxnLst/>
            <a:rect l="l" t="t" r="r" b="b"/>
            <a:pathLst>
              <a:path w="9618" h="9459" extrusionOk="0">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chemeClr val="accent2"/>
          </a:solidFill>
          <a:ln>
            <a:solidFill>
              <a:schemeClr val="accent2">
                <a:lumMod val="60000"/>
                <a:lumOff val="40000"/>
              </a:schemeClr>
            </a:solid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5" name="Google Shape;769;p36">
            <a:extLst>
              <a:ext uri="{FF2B5EF4-FFF2-40B4-BE49-F238E27FC236}">
                <a16:creationId xmlns:a16="http://schemas.microsoft.com/office/drawing/2014/main" id="{1E23F00C-B2F8-43B1-B4B9-72CA85F25630}"/>
              </a:ext>
            </a:extLst>
          </p:cNvPr>
          <p:cNvSpPr/>
          <p:nvPr/>
        </p:nvSpPr>
        <p:spPr>
          <a:xfrm>
            <a:off x="611280" y="2831142"/>
            <a:ext cx="169073" cy="179611"/>
          </a:xfrm>
          <a:custGeom>
            <a:avLst/>
            <a:gdLst/>
            <a:ahLst/>
            <a:cxnLst/>
            <a:rect l="l" t="t" r="r" b="b"/>
            <a:pathLst>
              <a:path w="9618" h="9459" extrusionOk="0">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chemeClr val="accent2"/>
          </a:solidFill>
          <a:ln>
            <a:solidFill>
              <a:schemeClr val="accent2">
                <a:lumMod val="60000"/>
                <a:lumOff val="40000"/>
              </a:schemeClr>
            </a:solid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178608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C940A1-DF57-DF38-8D1C-5137AC0DA5CA}"/>
              </a:ext>
            </a:extLst>
          </p:cNvPr>
          <p:cNvSpPr>
            <a:spLocks noGrp="1"/>
          </p:cNvSpPr>
          <p:nvPr>
            <p:ph type="title"/>
          </p:nvPr>
        </p:nvSpPr>
        <p:spPr/>
        <p:txBody>
          <a:bodyPr/>
          <a:lstStyle/>
          <a:p>
            <a:r>
              <a:rPr lang="en-US" dirty="0" err="1"/>
              <a:t>Downcasting</a:t>
            </a:r>
            <a:endParaRPr lang="vi-VN" dirty="0"/>
          </a:p>
        </p:txBody>
      </p:sp>
      <p:sp>
        <p:nvSpPr>
          <p:cNvPr id="6" name="Text Placeholder 2">
            <a:extLst>
              <a:ext uri="{FF2B5EF4-FFF2-40B4-BE49-F238E27FC236}">
                <a16:creationId xmlns:a16="http://schemas.microsoft.com/office/drawing/2014/main" id="{B9BF3CFC-4922-4174-B289-C4223DEA1893}"/>
              </a:ext>
            </a:extLst>
          </p:cNvPr>
          <p:cNvSpPr txBox="1">
            <a:spLocks/>
          </p:cNvSpPr>
          <p:nvPr/>
        </p:nvSpPr>
        <p:spPr>
          <a:xfrm>
            <a:off x="633431" y="1520747"/>
            <a:ext cx="3168169" cy="16412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20000"/>
              </a:lnSpc>
              <a:spcBef>
                <a:spcPts val="600"/>
              </a:spcBef>
              <a:spcAft>
                <a:spcPts val="60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1pPr>
            <a:lvl2pPr marL="914400" marR="0" lvl="1" indent="-342900" algn="l" rtl="0" eaLnBrk="1" hangingPunct="1">
              <a:lnSpc>
                <a:spcPct val="115000"/>
              </a:lnSpc>
              <a:spcBef>
                <a:spcPts val="0"/>
              </a:spcBef>
              <a:spcAft>
                <a:spcPts val="0"/>
              </a:spcAft>
              <a:buClr>
                <a:schemeClr val="accent1"/>
              </a:buClr>
              <a:buSzPts val="1800"/>
              <a:buFont typeface="Verdana"/>
              <a:buChar char="○"/>
              <a:defRPr sz="1400" b="0" i="0" u="none" strike="noStrike" cap="none">
                <a:solidFill>
                  <a:schemeClr val="accent1"/>
                </a:solidFill>
                <a:latin typeface="Verdana"/>
                <a:ea typeface="Verdana"/>
                <a:cs typeface="Verdana"/>
                <a:sym typeface="Verdana"/>
              </a:defRPr>
            </a:lvl2pPr>
            <a:lvl3pPr marL="1371600" marR="0" lvl="2"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3pPr>
            <a:lvl4pPr marL="1828800" marR="0" lvl="3"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4pPr>
            <a:lvl5pPr marL="2286000" marR="0" lvl="4"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5pPr>
            <a:lvl6pPr marL="2743200" marR="0" lvl="5"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6pPr>
            <a:lvl7pPr marL="3200400" marR="0" lvl="6"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7pPr>
            <a:lvl8pPr marL="3657600" marR="0" lvl="7"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8pPr>
            <a:lvl9pPr marL="4114800" marR="0" lvl="8" indent="-342900" algn="l" rtl="0" eaLnBrk="1" hangingPunct="1">
              <a:lnSpc>
                <a:spcPct val="115000"/>
              </a:lnSpc>
              <a:spcBef>
                <a:spcPts val="1600"/>
              </a:spcBef>
              <a:spcAft>
                <a:spcPts val="160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9pPr>
          </a:lstStyle>
          <a:p>
            <a:pPr marL="114300" indent="0" algn="ctr">
              <a:buNone/>
            </a:pPr>
            <a:r>
              <a:rPr lang="vi-VN" dirty="0">
                <a:solidFill>
                  <a:srgbClr val="C00000"/>
                </a:solidFill>
              </a:rPr>
              <a:t>Downcasting</a:t>
            </a:r>
            <a:r>
              <a:rPr lang="vi-VN" dirty="0"/>
              <a:t> là dạng chuyển kiểu chuyển 1 </a:t>
            </a:r>
            <a:r>
              <a:rPr lang="vi-VN" dirty="0">
                <a:solidFill>
                  <a:schemeClr val="tx1"/>
                </a:solidFill>
              </a:rPr>
              <a:t>đối tượng </a:t>
            </a:r>
            <a:r>
              <a:rPr lang="vi-VN" dirty="0"/>
              <a:t>là một thể hiện của lớp cha xuống thành </a:t>
            </a:r>
            <a:r>
              <a:rPr lang="vi-VN" dirty="0">
                <a:solidFill>
                  <a:schemeClr val="tx1"/>
                </a:solidFill>
              </a:rPr>
              <a:t>đối tượng </a:t>
            </a:r>
            <a:r>
              <a:rPr lang="vi-VN" dirty="0"/>
              <a:t>là thể hiện của lớp con trong </a:t>
            </a:r>
            <a:r>
              <a:rPr lang="vi-VN" dirty="0">
                <a:solidFill>
                  <a:srgbClr val="C00000"/>
                </a:solidFill>
              </a:rPr>
              <a:t>quan hệ kế thừa</a:t>
            </a:r>
            <a:endParaRPr lang="en-US" dirty="0">
              <a:solidFill>
                <a:srgbClr val="C00000"/>
              </a:solidFill>
            </a:endParaRPr>
          </a:p>
          <a:p>
            <a:pPr marL="0" indent="0" algn="ctr">
              <a:buNone/>
            </a:pPr>
            <a:endParaRPr lang="en-US" dirty="0"/>
          </a:p>
          <a:p>
            <a:pPr marL="114300" indent="0" algn="ctr">
              <a:buNone/>
            </a:pPr>
            <a:endParaRPr lang="en-US" dirty="0"/>
          </a:p>
        </p:txBody>
      </p:sp>
      <p:pic>
        <p:nvPicPr>
          <p:cNvPr id="4" name="Content Placeholder 5">
            <a:extLst>
              <a:ext uri="{FF2B5EF4-FFF2-40B4-BE49-F238E27FC236}">
                <a16:creationId xmlns:a16="http://schemas.microsoft.com/office/drawing/2014/main" id="{4D2F419D-7DFD-47A8-8873-F29B315FA8A7}"/>
              </a:ext>
            </a:extLst>
          </p:cNvPr>
          <p:cNvPicPr>
            <a:picLocks noChangeAspect="1"/>
          </p:cNvPicPr>
          <p:nvPr/>
        </p:nvPicPr>
        <p:blipFill>
          <a:blip r:embed="rId2"/>
          <a:stretch>
            <a:fillRect/>
          </a:stretch>
        </p:blipFill>
        <p:spPr>
          <a:xfrm>
            <a:off x="4644000" y="1007918"/>
            <a:ext cx="4045801" cy="3920932"/>
          </a:xfrm>
          <a:prstGeom prst="rect">
            <a:avLst/>
          </a:prstGeom>
        </p:spPr>
      </p:pic>
      <p:sp>
        <p:nvSpPr>
          <p:cNvPr id="5" name="Text Placeholder 2">
            <a:extLst>
              <a:ext uri="{FF2B5EF4-FFF2-40B4-BE49-F238E27FC236}">
                <a16:creationId xmlns:a16="http://schemas.microsoft.com/office/drawing/2014/main" id="{8006A8BE-C652-4F89-A45E-D2D290B5C7AE}"/>
              </a:ext>
            </a:extLst>
          </p:cNvPr>
          <p:cNvSpPr txBox="1">
            <a:spLocks/>
          </p:cNvSpPr>
          <p:nvPr/>
        </p:nvSpPr>
        <p:spPr>
          <a:xfrm>
            <a:off x="828815" y="1347947"/>
            <a:ext cx="2921400" cy="3074400"/>
          </a:xfrm>
          <a:prstGeom prst="rect">
            <a:avLst/>
          </a:prstGeom>
          <a:noFill/>
          <a:ln w="19050">
            <a:solidFill>
              <a:srgbClr val="00ABEE"/>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20000"/>
              </a:lnSpc>
              <a:spcBef>
                <a:spcPts val="600"/>
              </a:spcBef>
              <a:spcAft>
                <a:spcPts val="60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1pPr>
            <a:lvl2pPr marL="914400" marR="0" lvl="1" indent="-342900" algn="l" rtl="0" eaLnBrk="1" hangingPunct="1">
              <a:lnSpc>
                <a:spcPct val="115000"/>
              </a:lnSpc>
              <a:spcBef>
                <a:spcPts val="0"/>
              </a:spcBef>
              <a:spcAft>
                <a:spcPts val="0"/>
              </a:spcAft>
              <a:buClr>
                <a:schemeClr val="accent1"/>
              </a:buClr>
              <a:buSzPts val="1800"/>
              <a:buFont typeface="Verdana"/>
              <a:buChar char="○"/>
              <a:defRPr sz="1400" b="0" i="0" u="none" strike="noStrike" cap="none">
                <a:solidFill>
                  <a:schemeClr val="accent1"/>
                </a:solidFill>
                <a:latin typeface="Verdana"/>
                <a:ea typeface="Verdana"/>
                <a:cs typeface="Verdana"/>
                <a:sym typeface="Verdana"/>
              </a:defRPr>
            </a:lvl2pPr>
            <a:lvl3pPr marL="1371600" marR="0" lvl="2"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3pPr>
            <a:lvl4pPr marL="1828800" marR="0" lvl="3"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4pPr>
            <a:lvl5pPr marL="2286000" marR="0" lvl="4"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5pPr>
            <a:lvl6pPr marL="2743200" marR="0" lvl="5"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6pPr>
            <a:lvl7pPr marL="3200400" marR="0" lvl="6"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7pPr>
            <a:lvl8pPr marL="3657600" marR="0" lvl="7"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8pPr>
            <a:lvl9pPr marL="4114800" marR="0" lvl="8" indent="-342900" algn="l" rtl="0" eaLnBrk="1" hangingPunct="1">
              <a:lnSpc>
                <a:spcPct val="115000"/>
              </a:lnSpc>
              <a:spcBef>
                <a:spcPts val="1600"/>
              </a:spcBef>
              <a:spcAft>
                <a:spcPts val="160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9pPr>
          </a:lstStyle>
          <a:p>
            <a:pPr marL="114300" lvl="0" indent="0">
              <a:buNone/>
            </a:pPr>
            <a:endParaRPr lang="en-US" sz="1400" dirty="0"/>
          </a:p>
        </p:txBody>
      </p:sp>
    </p:spTree>
    <p:extLst>
      <p:ext uri="{BB962C8B-B14F-4D97-AF65-F5344CB8AC3E}">
        <p14:creationId xmlns:p14="http://schemas.microsoft.com/office/powerpoint/2010/main" val="3130645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C940A1-DF57-DF38-8D1C-5137AC0DA5CA}"/>
              </a:ext>
            </a:extLst>
          </p:cNvPr>
          <p:cNvSpPr>
            <a:spLocks noGrp="1"/>
          </p:cNvSpPr>
          <p:nvPr>
            <p:ph type="title"/>
          </p:nvPr>
        </p:nvSpPr>
        <p:spPr/>
        <p:txBody>
          <a:bodyPr/>
          <a:lstStyle/>
          <a:p>
            <a:r>
              <a:rPr lang="en-US" dirty="0" err="1"/>
              <a:t>Bài</a:t>
            </a:r>
            <a:r>
              <a:rPr lang="en-US" dirty="0"/>
              <a:t> </a:t>
            </a:r>
            <a:r>
              <a:rPr lang="en-US" dirty="0" err="1"/>
              <a:t>tập</a:t>
            </a:r>
            <a:endParaRPr lang="vi-VN" dirty="0"/>
          </a:p>
        </p:txBody>
      </p:sp>
      <p:sp>
        <p:nvSpPr>
          <p:cNvPr id="6" name="Text Placeholder 2">
            <a:extLst>
              <a:ext uri="{FF2B5EF4-FFF2-40B4-BE49-F238E27FC236}">
                <a16:creationId xmlns:a16="http://schemas.microsoft.com/office/drawing/2014/main" id="{B9BF3CFC-4922-4174-B289-C4223DEA1893}"/>
              </a:ext>
            </a:extLst>
          </p:cNvPr>
          <p:cNvSpPr txBox="1">
            <a:spLocks/>
          </p:cNvSpPr>
          <p:nvPr/>
        </p:nvSpPr>
        <p:spPr>
          <a:xfrm>
            <a:off x="466502" y="966378"/>
            <a:ext cx="8344969" cy="16412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20000"/>
              </a:lnSpc>
              <a:spcBef>
                <a:spcPts val="600"/>
              </a:spcBef>
              <a:spcAft>
                <a:spcPts val="60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1pPr>
            <a:lvl2pPr marL="914400" marR="0" lvl="1" indent="-342900" algn="l" rtl="0" eaLnBrk="1" hangingPunct="1">
              <a:lnSpc>
                <a:spcPct val="115000"/>
              </a:lnSpc>
              <a:spcBef>
                <a:spcPts val="0"/>
              </a:spcBef>
              <a:spcAft>
                <a:spcPts val="0"/>
              </a:spcAft>
              <a:buClr>
                <a:schemeClr val="accent1"/>
              </a:buClr>
              <a:buSzPts val="1800"/>
              <a:buFont typeface="Verdana"/>
              <a:buChar char="○"/>
              <a:defRPr sz="1400" b="0" i="0" u="none" strike="noStrike" cap="none">
                <a:solidFill>
                  <a:schemeClr val="accent1"/>
                </a:solidFill>
                <a:latin typeface="Verdana"/>
                <a:ea typeface="Verdana"/>
                <a:cs typeface="Verdana"/>
                <a:sym typeface="Verdana"/>
              </a:defRPr>
            </a:lvl2pPr>
            <a:lvl3pPr marL="1371600" marR="0" lvl="2"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3pPr>
            <a:lvl4pPr marL="1828800" marR="0" lvl="3"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4pPr>
            <a:lvl5pPr marL="2286000" marR="0" lvl="4"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5pPr>
            <a:lvl6pPr marL="2743200" marR="0" lvl="5"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6pPr>
            <a:lvl7pPr marL="3200400" marR="0" lvl="6"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7pPr>
            <a:lvl8pPr marL="3657600" marR="0" lvl="7"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8pPr>
            <a:lvl9pPr marL="4114800" marR="0" lvl="8" indent="-342900" algn="l" rtl="0" eaLnBrk="1" hangingPunct="1">
              <a:lnSpc>
                <a:spcPct val="115000"/>
              </a:lnSpc>
              <a:spcBef>
                <a:spcPts val="1600"/>
              </a:spcBef>
              <a:spcAft>
                <a:spcPts val="160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9pPr>
          </a:lstStyle>
          <a:p>
            <a:pPr marL="114300" indent="0">
              <a:buNone/>
            </a:pPr>
            <a:r>
              <a:rPr lang="vi-VN" sz="1600" dirty="0"/>
              <a:t>Tạo lớp </a:t>
            </a:r>
            <a:r>
              <a:rPr lang="vi-VN" sz="1600" dirty="0">
                <a:solidFill>
                  <a:srgbClr val="00ABEE"/>
                </a:solidFill>
              </a:rPr>
              <a:t>SinhVien</a:t>
            </a:r>
            <a:r>
              <a:rPr lang="en-US" sz="1600" dirty="0" err="1">
                <a:solidFill>
                  <a:srgbClr val="00ABEE"/>
                </a:solidFill>
              </a:rPr>
              <a:t>TechMaster</a:t>
            </a:r>
            <a:r>
              <a:rPr lang="vi-VN" sz="1600" dirty="0">
                <a:solidFill>
                  <a:srgbClr val="00ABEE"/>
                </a:solidFill>
              </a:rPr>
              <a:t> </a:t>
            </a:r>
            <a:r>
              <a:rPr lang="vi-VN" sz="1600" dirty="0"/>
              <a:t>gồm 2 thuộc tính</a:t>
            </a:r>
            <a:r>
              <a:rPr lang="en-US" sz="1600" dirty="0"/>
              <a:t>:</a:t>
            </a:r>
            <a:r>
              <a:rPr lang="vi-VN" sz="1600" dirty="0"/>
              <a:t> </a:t>
            </a:r>
            <a:r>
              <a:rPr lang="vi-VN" sz="1600" dirty="0">
                <a:solidFill>
                  <a:schemeClr val="tx1"/>
                </a:solidFill>
              </a:rPr>
              <a:t>họ tên </a:t>
            </a:r>
            <a:r>
              <a:rPr lang="vi-VN" sz="1600" dirty="0"/>
              <a:t>và </a:t>
            </a:r>
            <a:r>
              <a:rPr lang="vi-VN" sz="1600" dirty="0">
                <a:solidFill>
                  <a:schemeClr val="tx1"/>
                </a:solidFill>
              </a:rPr>
              <a:t>ngành</a:t>
            </a:r>
            <a:endParaRPr lang="en-US" sz="1600" dirty="0">
              <a:solidFill>
                <a:schemeClr val="tx1"/>
              </a:solidFill>
            </a:endParaRPr>
          </a:p>
          <a:p>
            <a:pPr marL="114300" indent="0">
              <a:buNone/>
            </a:pPr>
            <a:r>
              <a:rPr lang="vi-VN" sz="1600" dirty="0"/>
              <a:t> </a:t>
            </a:r>
            <a:r>
              <a:rPr lang="en-US" sz="1600" dirty="0" err="1"/>
              <a:t>Tạo</a:t>
            </a:r>
            <a:r>
              <a:rPr lang="en-US" sz="1600" dirty="0"/>
              <a:t> </a:t>
            </a:r>
            <a:r>
              <a:rPr lang="vi-VN" sz="1600" dirty="0"/>
              <a:t>phương thức </a:t>
            </a:r>
            <a:r>
              <a:rPr lang="vi-VN" sz="1600" dirty="0">
                <a:solidFill>
                  <a:srgbClr val="C00000"/>
                </a:solidFill>
              </a:rPr>
              <a:t>trừu tượng </a:t>
            </a:r>
            <a:r>
              <a:rPr lang="vi-VN" sz="1600" dirty="0"/>
              <a:t>là </a:t>
            </a:r>
            <a:r>
              <a:rPr lang="vi-VN" sz="1600" dirty="0">
                <a:solidFill>
                  <a:srgbClr val="00ABEE"/>
                </a:solidFill>
              </a:rPr>
              <a:t>getDiem</a:t>
            </a:r>
            <a:r>
              <a:rPr lang="vi-VN" sz="1600" dirty="0"/>
              <a:t>(). Thêm phương thức </a:t>
            </a:r>
            <a:r>
              <a:rPr lang="vi-VN" sz="1600" dirty="0">
                <a:solidFill>
                  <a:srgbClr val="00ABEE"/>
                </a:solidFill>
              </a:rPr>
              <a:t>getHocLuc</a:t>
            </a:r>
            <a:r>
              <a:rPr lang="vi-VN" sz="1600" dirty="0"/>
              <a:t>() để xếp loại học lực. </a:t>
            </a:r>
            <a:endParaRPr lang="en-US" sz="1600" dirty="0"/>
          </a:p>
          <a:p>
            <a:pPr marL="114300" indent="0">
              <a:buNone/>
            </a:pPr>
            <a:r>
              <a:rPr lang="en-US" sz="1600" dirty="0" err="1"/>
              <a:t>Tạo</a:t>
            </a:r>
            <a:r>
              <a:rPr lang="en-US" sz="1600" dirty="0"/>
              <a:t> </a:t>
            </a:r>
            <a:r>
              <a:rPr lang="vi-VN" sz="1600" dirty="0"/>
              <a:t>một phương thức </a:t>
            </a:r>
            <a:r>
              <a:rPr lang="vi-VN" sz="1600" dirty="0">
                <a:solidFill>
                  <a:srgbClr val="00ABEE"/>
                </a:solidFill>
              </a:rPr>
              <a:t>xuat</a:t>
            </a:r>
            <a:r>
              <a:rPr lang="vi-VN" sz="1600" dirty="0"/>
              <a:t>() để xuất </a:t>
            </a:r>
            <a:r>
              <a:rPr lang="vi-VN" sz="1600" dirty="0">
                <a:solidFill>
                  <a:schemeClr val="tx1"/>
                </a:solidFill>
              </a:rPr>
              <a:t>họ tên</a:t>
            </a:r>
            <a:r>
              <a:rPr lang="vi-VN" sz="1600" dirty="0"/>
              <a:t>, </a:t>
            </a:r>
            <a:r>
              <a:rPr lang="vi-VN" sz="1600" dirty="0">
                <a:solidFill>
                  <a:schemeClr val="tx1"/>
                </a:solidFill>
              </a:rPr>
              <a:t>ngành</a:t>
            </a:r>
            <a:r>
              <a:rPr lang="vi-VN" sz="1600" dirty="0"/>
              <a:t>, </a:t>
            </a:r>
            <a:r>
              <a:rPr lang="vi-VN" sz="1600" dirty="0">
                <a:solidFill>
                  <a:schemeClr val="tx1"/>
                </a:solidFill>
              </a:rPr>
              <a:t>điểm</a:t>
            </a:r>
            <a:r>
              <a:rPr lang="vi-VN" sz="1600" dirty="0"/>
              <a:t> và </a:t>
            </a:r>
            <a:r>
              <a:rPr lang="vi-VN" sz="1600" dirty="0">
                <a:solidFill>
                  <a:schemeClr val="tx1"/>
                </a:solidFill>
              </a:rPr>
              <a:t>học lực </a:t>
            </a:r>
            <a:r>
              <a:rPr lang="vi-VN" sz="1600" dirty="0"/>
              <a:t>ra màn hình</a:t>
            </a:r>
            <a:endParaRPr lang="en-US" sz="1600" dirty="0"/>
          </a:p>
          <a:p>
            <a:pPr marL="114300" indent="0">
              <a:buNone/>
            </a:pPr>
            <a:r>
              <a:rPr lang="en-US" sz="1600" dirty="0">
                <a:solidFill>
                  <a:srgbClr val="00ABEE"/>
                </a:solidFill>
              </a:rPr>
              <a:t>Note</a:t>
            </a:r>
            <a:r>
              <a:rPr lang="en-US" sz="1600" dirty="0"/>
              <a:t>: </a:t>
            </a:r>
          </a:p>
          <a:p>
            <a:pPr marL="114300" indent="0">
              <a:buNone/>
            </a:pPr>
            <a:r>
              <a:rPr lang="vi-VN" sz="1600" dirty="0">
                <a:solidFill>
                  <a:schemeClr val="tx1"/>
                </a:solidFill>
              </a:rPr>
              <a:t>Học lực được tính như sau</a:t>
            </a:r>
            <a:r>
              <a:rPr lang="en-US" sz="1600" dirty="0">
                <a:solidFill>
                  <a:schemeClr val="tx1"/>
                </a:solidFill>
              </a:rPr>
              <a:t>:</a:t>
            </a:r>
          </a:p>
          <a:p>
            <a:pPr marL="457200" lvl="1" indent="0">
              <a:buNone/>
            </a:pPr>
            <a:r>
              <a:rPr lang="vi-VN" sz="1600" dirty="0"/>
              <a:t> </a:t>
            </a:r>
            <a:r>
              <a:rPr lang="vi-VN" sz="1600" dirty="0">
                <a:solidFill>
                  <a:srgbClr val="00ABEE"/>
                </a:solidFill>
              </a:rPr>
              <a:t>Yếu</a:t>
            </a:r>
            <a:r>
              <a:rPr lang="vi-VN" sz="1600" dirty="0"/>
              <a:t>: </a:t>
            </a:r>
            <a:r>
              <a:rPr lang="vi-VN" sz="1600" dirty="0">
                <a:solidFill>
                  <a:srgbClr val="C00000"/>
                </a:solidFill>
              </a:rPr>
              <a:t>điểm</a:t>
            </a:r>
            <a:r>
              <a:rPr lang="vi-VN" sz="1600" dirty="0"/>
              <a:t> &lt; 5 </a:t>
            </a:r>
            <a:endParaRPr lang="en-US" sz="1600" dirty="0"/>
          </a:p>
          <a:p>
            <a:pPr marL="457200" lvl="1" indent="0">
              <a:buNone/>
            </a:pPr>
            <a:r>
              <a:rPr lang="vi-VN" sz="1600" dirty="0"/>
              <a:t> </a:t>
            </a:r>
            <a:r>
              <a:rPr lang="vi-VN" sz="1600" dirty="0">
                <a:solidFill>
                  <a:srgbClr val="00ABEE"/>
                </a:solidFill>
              </a:rPr>
              <a:t>Trung bình</a:t>
            </a:r>
            <a:r>
              <a:rPr lang="vi-VN" sz="1600" dirty="0"/>
              <a:t>: 5 &lt;= </a:t>
            </a:r>
            <a:r>
              <a:rPr lang="vi-VN" sz="1600" dirty="0">
                <a:solidFill>
                  <a:srgbClr val="C00000"/>
                </a:solidFill>
              </a:rPr>
              <a:t>điểm</a:t>
            </a:r>
            <a:r>
              <a:rPr lang="vi-VN" sz="1600" dirty="0"/>
              <a:t> &lt; 6.5</a:t>
            </a:r>
            <a:endParaRPr lang="en-US" sz="1600" dirty="0"/>
          </a:p>
          <a:p>
            <a:pPr marL="457200" lvl="1" indent="0">
              <a:buNone/>
            </a:pPr>
            <a:r>
              <a:rPr lang="vi-VN" sz="1600" dirty="0"/>
              <a:t> </a:t>
            </a:r>
            <a:r>
              <a:rPr lang="vi-VN" sz="1600" dirty="0">
                <a:solidFill>
                  <a:srgbClr val="00ABEE"/>
                </a:solidFill>
              </a:rPr>
              <a:t>Khá</a:t>
            </a:r>
            <a:r>
              <a:rPr lang="vi-VN" sz="1600" dirty="0"/>
              <a:t>: 6.5 &lt;= </a:t>
            </a:r>
            <a:r>
              <a:rPr lang="vi-VN" sz="1600" dirty="0">
                <a:solidFill>
                  <a:srgbClr val="C00000"/>
                </a:solidFill>
              </a:rPr>
              <a:t>điểm</a:t>
            </a:r>
            <a:r>
              <a:rPr lang="vi-VN" sz="1600" dirty="0"/>
              <a:t> &lt; 7.5 </a:t>
            </a:r>
            <a:endParaRPr lang="en-US" sz="1600" dirty="0"/>
          </a:p>
          <a:p>
            <a:pPr marL="457200" lvl="1" indent="0">
              <a:buNone/>
            </a:pPr>
            <a:r>
              <a:rPr lang="vi-VN" sz="1600" dirty="0"/>
              <a:t> </a:t>
            </a:r>
            <a:r>
              <a:rPr lang="vi-VN" sz="1600" dirty="0">
                <a:solidFill>
                  <a:srgbClr val="00ABEE"/>
                </a:solidFill>
              </a:rPr>
              <a:t>Giỏi</a:t>
            </a:r>
            <a:r>
              <a:rPr lang="vi-VN" sz="1600" dirty="0"/>
              <a:t>: 7.5 &lt;= </a:t>
            </a:r>
            <a:r>
              <a:rPr lang="vi-VN" sz="1600" dirty="0">
                <a:solidFill>
                  <a:srgbClr val="C00000"/>
                </a:solidFill>
              </a:rPr>
              <a:t>điểm</a:t>
            </a:r>
            <a:r>
              <a:rPr lang="vi-VN" sz="1600" dirty="0"/>
              <a:t> &lt;</a:t>
            </a:r>
            <a:r>
              <a:rPr lang="en-US" sz="1600" dirty="0"/>
              <a:t>=10</a:t>
            </a:r>
          </a:p>
          <a:p>
            <a:endParaRPr lang="en-US" sz="1600" dirty="0"/>
          </a:p>
        </p:txBody>
      </p:sp>
      <p:sp>
        <p:nvSpPr>
          <p:cNvPr id="5" name="Google Shape;769;p36">
            <a:extLst>
              <a:ext uri="{FF2B5EF4-FFF2-40B4-BE49-F238E27FC236}">
                <a16:creationId xmlns:a16="http://schemas.microsoft.com/office/drawing/2014/main" id="{A95767B0-4C32-413D-9E13-2D33FA58834A}"/>
              </a:ext>
            </a:extLst>
          </p:cNvPr>
          <p:cNvSpPr/>
          <p:nvPr/>
        </p:nvSpPr>
        <p:spPr>
          <a:xfrm>
            <a:off x="466502" y="1134485"/>
            <a:ext cx="169073" cy="179611"/>
          </a:xfrm>
          <a:custGeom>
            <a:avLst/>
            <a:gdLst/>
            <a:ahLst/>
            <a:cxnLst/>
            <a:rect l="l" t="t" r="r" b="b"/>
            <a:pathLst>
              <a:path w="9618" h="9459" extrusionOk="0">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chemeClr val="accent2"/>
          </a:solidFill>
          <a:ln>
            <a:solidFill>
              <a:schemeClr val="accent2">
                <a:lumMod val="60000"/>
                <a:lumOff val="40000"/>
              </a:schemeClr>
            </a:solid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7" name="Google Shape;769;p36">
            <a:extLst>
              <a:ext uri="{FF2B5EF4-FFF2-40B4-BE49-F238E27FC236}">
                <a16:creationId xmlns:a16="http://schemas.microsoft.com/office/drawing/2014/main" id="{CE61CEC8-3765-449E-A4D1-2E45A5FB3F64}"/>
              </a:ext>
            </a:extLst>
          </p:cNvPr>
          <p:cNvSpPr/>
          <p:nvPr/>
        </p:nvSpPr>
        <p:spPr>
          <a:xfrm>
            <a:off x="466502" y="1599365"/>
            <a:ext cx="169073" cy="179611"/>
          </a:xfrm>
          <a:custGeom>
            <a:avLst/>
            <a:gdLst/>
            <a:ahLst/>
            <a:cxnLst/>
            <a:rect l="l" t="t" r="r" b="b"/>
            <a:pathLst>
              <a:path w="9618" h="9459" extrusionOk="0">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chemeClr val="accent2"/>
          </a:solidFill>
          <a:ln>
            <a:solidFill>
              <a:schemeClr val="accent2">
                <a:lumMod val="60000"/>
                <a:lumOff val="40000"/>
              </a:schemeClr>
            </a:solid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8" name="Google Shape;769;p36">
            <a:extLst>
              <a:ext uri="{FF2B5EF4-FFF2-40B4-BE49-F238E27FC236}">
                <a16:creationId xmlns:a16="http://schemas.microsoft.com/office/drawing/2014/main" id="{E7EF614D-EA17-4D3D-B9B6-3E9FF4BCBD90}"/>
              </a:ext>
            </a:extLst>
          </p:cNvPr>
          <p:cNvSpPr/>
          <p:nvPr/>
        </p:nvSpPr>
        <p:spPr>
          <a:xfrm>
            <a:off x="450604" y="2290264"/>
            <a:ext cx="169073" cy="179611"/>
          </a:xfrm>
          <a:custGeom>
            <a:avLst/>
            <a:gdLst/>
            <a:ahLst/>
            <a:cxnLst/>
            <a:rect l="l" t="t" r="r" b="b"/>
            <a:pathLst>
              <a:path w="9618" h="9459" extrusionOk="0">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chemeClr val="accent2"/>
          </a:solidFill>
          <a:ln>
            <a:solidFill>
              <a:schemeClr val="accent2">
                <a:lumMod val="60000"/>
                <a:lumOff val="40000"/>
              </a:schemeClr>
            </a:solid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9" name="Google Shape;769;p36">
            <a:extLst>
              <a:ext uri="{FF2B5EF4-FFF2-40B4-BE49-F238E27FC236}">
                <a16:creationId xmlns:a16="http://schemas.microsoft.com/office/drawing/2014/main" id="{05451D90-7E98-44D3-976F-63833711020E}"/>
              </a:ext>
            </a:extLst>
          </p:cNvPr>
          <p:cNvSpPr/>
          <p:nvPr/>
        </p:nvSpPr>
        <p:spPr>
          <a:xfrm>
            <a:off x="450603" y="3086928"/>
            <a:ext cx="169073" cy="179611"/>
          </a:xfrm>
          <a:custGeom>
            <a:avLst/>
            <a:gdLst/>
            <a:ahLst/>
            <a:cxnLst/>
            <a:rect l="l" t="t" r="r" b="b"/>
            <a:pathLst>
              <a:path w="9618" h="9459" extrusionOk="0">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chemeClr val="accent2"/>
          </a:solidFill>
          <a:ln>
            <a:solidFill>
              <a:schemeClr val="accent2">
                <a:lumMod val="60000"/>
                <a:lumOff val="40000"/>
              </a:schemeClr>
            </a:solid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989328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C940A1-DF57-DF38-8D1C-5137AC0DA5CA}"/>
              </a:ext>
            </a:extLst>
          </p:cNvPr>
          <p:cNvSpPr>
            <a:spLocks noGrp="1"/>
          </p:cNvSpPr>
          <p:nvPr>
            <p:ph type="title"/>
          </p:nvPr>
        </p:nvSpPr>
        <p:spPr/>
        <p:txBody>
          <a:bodyPr/>
          <a:lstStyle/>
          <a:p>
            <a:r>
              <a:rPr lang="en-US" dirty="0" err="1"/>
              <a:t>Bài</a:t>
            </a:r>
            <a:r>
              <a:rPr lang="en-US" dirty="0"/>
              <a:t> </a:t>
            </a:r>
            <a:r>
              <a:rPr lang="en-US" dirty="0" err="1"/>
              <a:t>tập</a:t>
            </a:r>
            <a:endParaRPr lang="vi-VN" dirty="0"/>
          </a:p>
        </p:txBody>
      </p:sp>
      <p:sp>
        <p:nvSpPr>
          <p:cNvPr id="6" name="Text Placeholder 2">
            <a:extLst>
              <a:ext uri="{FF2B5EF4-FFF2-40B4-BE49-F238E27FC236}">
                <a16:creationId xmlns:a16="http://schemas.microsoft.com/office/drawing/2014/main" id="{B9BF3CFC-4922-4174-B289-C4223DEA1893}"/>
              </a:ext>
            </a:extLst>
          </p:cNvPr>
          <p:cNvSpPr txBox="1">
            <a:spLocks/>
          </p:cNvSpPr>
          <p:nvPr/>
        </p:nvSpPr>
        <p:spPr>
          <a:xfrm>
            <a:off x="597431" y="1032420"/>
            <a:ext cx="8344969" cy="16412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20000"/>
              </a:lnSpc>
              <a:spcBef>
                <a:spcPts val="600"/>
              </a:spcBef>
              <a:spcAft>
                <a:spcPts val="60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1pPr>
            <a:lvl2pPr marL="914400" marR="0" lvl="1" indent="-342900" algn="l" rtl="0" eaLnBrk="1" hangingPunct="1">
              <a:lnSpc>
                <a:spcPct val="115000"/>
              </a:lnSpc>
              <a:spcBef>
                <a:spcPts val="0"/>
              </a:spcBef>
              <a:spcAft>
                <a:spcPts val="0"/>
              </a:spcAft>
              <a:buClr>
                <a:schemeClr val="accent1"/>
              </a:buClr>
              <a:buSzPts val="1800"/>
              <a:buFont typeface="Verdana"/>
              <a:buChar char="○"/>
              <a:defRPr sz="1400" b="0" i="0" u="none" strike="noStrike" cap="none">
                <a:solidFill>
                  <a:schemeClr val="accent1"/>
                </a:solidFill>
                <a:latin typeface="Verdana"/>
                <a:ea typeface="Verdana"/>
                <a:cs typeface="Verdana"/>
                <a:sym typeface="Verdana"/>
              </a:defRPr>
            </a:lvl2pPr>
            <a:lvl3pPr marL="1371600" marR="0" lvl="2"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3pPr>
            <a:lvl4pPr marL="1828800" marR="0" lvl="3"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4pPr>
            <a:lvl5pPr marL="2286000" marR="0" lvl="4"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5pPr>
            <a:lvl6pPr marL="2743200" marR="0" lvl="5"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6pPr>
            <a:lvl7pPr marL="3200400" marR="0" lvl="6"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7pPr>
            <a:lvl8pPr marL="3657600" marR="0" lvl="7"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8pPr>
            <a:lvl9pPr marL="4114800" marR="0" lvl="8" indent="-342900" algn="l" rtl="0" eaLnBrk="1" hangingPunct="1">
              <a:lnSpc>
                <a:spcPct val="115000"/>
              </a:lnSpc>
              <a:spcBef>
                <a:spcPts val="1600"/>
              </a:spcBef>
              <a:spcAft>
                <a:spcPts val="160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9pPr>
          </a:lstStyle>
          <a:p>
            <a:pPr marL="114300" indent="0">
              <a:buNone/>
            </a:pPr>
            <a:r>
              <a:rPr lang="en-US" sz="1600" dirty="0" err="1"/>
              <a:t>Dựa</a:t>
            </a:r>
            <a:r>
              <a:rPr lang="en-US" sz="1600" dirty="0"/>
              <a:t> </a:t>
            </a:r>
            <a:r>
              <a:rPr lang="en-US" sz="1600" dirty="0" err="1"/>
              <a:t>vào</a:t>
            </a:r>
            <a:r>
              <a:rPr lang="en-US" sz="1600" dirty="0"/>
              <a:t> </a:t>
            </a:r>
            <a:r>
              <a:rPr lang="en-US" sz="1600" dirty="0" err="1"/>
              <a:t>bài</a:t>
            </a:r>
            <a:r>
              <a:rPr lang="en-US" sz="1600" dirty="0"/>
              <a:t> </a:t>
            </a:r>
            <a:r>
              <a:rPr lang="en-US" sz="1600" dirty="0" err="1"/>
              <a:t>tập</a:t>
            </a:r>
            <a:r>
              <a:rPr lang="en-US" sz="1600" dirty="0"/>
              <a:t> </a:t>
            </a:r>
            <a:r>
              <a:rPr lang="en-US" sz="1600" dirty="0" err="1"/>
              <a:t>trên</a:t>
            </a:r>
            <a:r>
              <a:rPr lang="en-US" sz="1600" dirty="0"/>
              <a:t> :</a:t>
            </a:r>
          </a:p>
          <a:p>
            <a:pPr marL="114300" indent="0">
              <a:buNone/>
            </a:pPr>
            <a:r>
              <a:rPr lang="vi-VN" sz="1600" dirty="0"/>
              <a:t>Tạo lớp </a:t>
            </a:r>
            <a:r>
              <a:rPr lang="vi-VN" sz="1600" dirty="0">
                <a:solidFill>
                  <a:srgbClr val="00ABEE"/>
                </a:solidFill>
              </a:rPr>
              <a:t>SinhVienIT</a:t>
            </a:r>
            <a:r>
              <a:rPr lang="vi-VN" sz="1600" dirty="0"/>
              <a:t> và </a:t>
            </a:r>
            <a:r>
              <a:rPr lang="vi-VN" sz="1600" dirty="0">
                <a:solidFill>
                  <a:srgbClr val="00ABEE"/>
                </a:solidFill>
              </a:rPr>
              <a:t>SinhVienBiz</a:t>
            </a:r>
            <a:r>
              <a:rPr lang="vi-VN" sz="1600" dirty="0"/>
              <a:t> kế thừa từ lớp </a:t>
            </a:r>
            <a:r>
              <a:rPr lang="vi-VN" sz="1600" dirty="0">
                <a:solidFill>
                  <a:srgbClr val="00ABEE"/>
                </a:solidFill>
              </a:rPr>
              <a:t>SinhVien</a:t>
            </a:r>
            <a:r>
              <a:rPr lang="en-US" sz="1600" dirty="0" err="1">
                <a:solidFill>
                  <a:srgbClr val="00ABEE"/>
                </a:solidFill>
              </a:rPr>
              <a:t>TechMaster</a:t>
            </a:r>
            <a:r>
              <a:rPr lang="vi-VN" sz="1600" dirty="0"/>
              <a:t>. </a:t>
            </a:r>
            <a:endParaRPr lang="en-US" sz="1600" dirty="0"/>
          </a:p>
          <a:p>
            <a:pPr marL="114300" indent="0">
              <a:buNone/>
            </a:pPr>
            <a:r>
              <a:rPr lang="vi-VN" sz="1600" dirty="0"/>
              <a:t> </a:t>
            </a:r>
            <a:r>
              <a:rPr lang="vi-VN" sz="1600" dirty="0">
                <a:solidFill>
                  <a:srgbClr val="00ABEE"/>
                </a:solidFill>
              </a:rPr>
              <a:t>SinhVienIT</a:t>
            </a:r>
            <a:r>
              <a:rPr lang="vi-VN" sz="1600" dirty="0"/>
              <a:t> gồm</a:t>
            </a:r>
            <a:r>
              <a:rPr lang="en-US" sz="1600" dirty="0"/>
              <a:t>: </a:t>
            </a:r>
            <a:r>
              <a:rPr lang="vi-VN" sz="1600" dirty="0"/>
              <a:t>điểm </a:t>
            </a:r>
            <a:r>
              <a:rPr lang="vi-VN" sz="1600" dirty="0">
                <a:solidFill>
                  <a:schemeClr val="tx1"/>
                </a:solidFill>
              </a:rPr>
              <a:t>java</a:t>
            </a:r>
            <a:r>
              <a:rPr lang="vi-VN" sz="1600" dirty="0"/>
              <a:t>, </a:t>
            </a:r>
            <a:r>
              <a:rPr lang="vi-VN" sz="1600" dirty="0">
                <a:solidFill>
                  <a:schemeClr val="tx1"/>
                </a:solidFill>
              </a:rPr>
              <a:t>html</a:t>
            </a:r>
            <a:r>
              <a:rPr lang="vi-VN" sz="1600" dirty="0"/>
              <a:t>, </a:t>
            </a:r>
            <a:r>
              <a:rPr lang="vi-VN" sz="1600" dirty="0">
                <a:solidFill>
                  <a:schemeClr val="tx1"/>
                </a:solidFill>
              </a:rPr>
              <a:t>css</a:t>
            </a:r>
            <a:r>
              <a:rPr lang="vi-VN" sz="1600" dirty="0"/>
              <a:t>.</a:t>
            </a:r>
            <a:endParaRPr lang="en-US" sz="1600" dirty="0"/>
          </a:p>
          <a:p>
            <a:pPr marL="114300" indent="0">
              <a:buNone/>
            </a:pPr>
            <a:r>
              <a:rPr lang="vi-VN" sz="1600" dirty="0"/>
              <a:t> Ghi đè phương thức </a:t>
            </a:r>
            <a:r>
              <a:rPr lang="vi-VN" sz="1600" dirty="0">
                <a:solidFill>
                  <a:srgbClr val="C00000"/>
                </a:solidFill>
              </a:rPr>
              <a:t>getDiem</a:t>
            </a:r>
            <a:r>
              <a:rPr lang="vi-VN" sz="1600" dirty="0"/>
              <a:t>() để tính điểm cho sinh viên IT theo công thức </a:t>
            </a:r>
            <a:r>
              <a:rPr lang="vi-VN" sz="1600" dirty="0">
                <a:solidFill>
                  <a:srgbClr val="C00000"/>
                </a:solidFill>
              </a:rPr>
              <a:t>(2*java + html + css)/4</a:t>
            </a:r>
            <a:endParaRPr lang="en-US" sz="1600" dirty="0">
              <a:solidFill>
                <a:srgbClr val="C00000"/>
              </a:solidFill>
            </a:endParaRPr>
          </a:p>
          <a:p>
            <a:pPr marL="114300" indent="0">
              <a:buNone/>
            </a:pPr>
            <a:r>
              <a:rPr lang="vi-VN" sz="1600" dirty="0"/>
              <a:t> SinhVienBiz gồm</a:t>
            </a:r>
            <a:r>
              <a:rPr lang="en-US" sz="1600" dirty="0"/>
              <a:t>: </a:t>
            </a:r>
            <a:r>
              <a:rPr lang="vi-VN" sz="1600" dirty="0">
                <a:solidFill>
                  <a:schemeClr val="tx1"/>
                </a:solidFill>
              </a:rPr>
              <a:t>điểm marketing</a:t>
            </a:r>
            <a:r>
              <a:rPr lang="vi-VN" sz="1600" dirty="0"/>
              <a:t>, </a:t>
            </a:r>
            <a:r>
              <a:rPr lang="vi-VN" sz="1600" dirty="0">
                <a:solidFill>
                  <a:schemeClr val="tx1"/>
                </a:solidFill>
              </a:rPr>
              <a:t>sales</a:t>
            </a:r>
            <a:r>
              <a:rPr lang="vi-VN" sz="1600" dirty="0"/>
              <a:t>.</a:t>
            </a:r>
            <a:endParaRPr lang="en-US" sz="1600" dirty="0"/>
          </a:p>
          <a:p>
            <a:pPr marL="114300" indent="0">
              <a:buNone/>
            </a:pPr>
            <a:r>
              <a:rPr lang="vi-VN" sz="1600" dirty="0"/>
              <a:t> Ghi đè phương thức </a:t>
            </a:r>
            <a:r>
              <a:rPr lang="vi-VN" sz="1600" dirty="0">
                <a:solidFill>
                  <a:srgbClr val="00ABEE"/>
                </a:solidFill>
              </a:rPr>
              <a:t>getDiem</a:t>
            </a:r>
            <a:r>
              <a:rPr lang="vi-VN" sz="1600" dirty="0"/>
              <a:t>() để tính điểm cho sinh viên </a:t>
            </a:r>
            <a:r>
              <a:rPr lang="vi-VN" sz="1600" dirty="0">
                <a:solidFill>
                  <a:srgbClr val="00ABEE"/>
                </a:solidFill>
              </a:rPr>
              <a:t>Biz</a:t>
            </a:r>
            <a:r>
              <a:rPr lang="vi-VN" sz="1600" dirty="0"/>
              <a:t> theo công thức </a:t>
            </a:r>
            <a:r>
              <a:rPr lang="vi-VN" sz="1600" dirty="0">
                <a:solidFill>
                  <a:srgbClr val="C00000"/>
                </a:solidFill>
              </a:rPr>
              <a:t>(2*marketting + sales)/3 </a:t>
            </a:r>
            <a:endParaRPr lang="en-US" sz="1600" dirty="0">
              <a:solidFill>
                <a:srgbClr val="C00000"/>
              </a:solidFill>
            </a:endParaRPr>
          </a:p>
          <a:p>
            <a:pPr marL="114300" indent="0">
              <a:buNone/>
            </a:pPr>
            <a:endParaRPr lang="en-US" sz="1600" dirty="0"/>
          </a:p>
        </p:txBody>
      </p:sp>
      <p:sp>
        <p:nvSpPr>
          <p:cNvPr id="7" name="Google Shape;769;p36">
            <a:extLst>
              <a:ext uri="{FF2B5EF4-FFF2-40B4-BE49-F238E27FC236}">
                <a16:creationId xmlns:a16="http://schemas.microsoft.com/office/drawing/2014/main" id="{CE61CEC8-3765-449E-A4D1-2E45A5FB3F64}"/>
              </a:ext>
            </a:extLst>
          </p:cNvPr>
          <p:cNvSpPr/>
          <p:nvPr/>
        </p:nvSpPr>
        <p:spPr>
          <a:xfrm>
            <a:off x="568462" y="1178459"/>
            <a:ext cx="169073" cy="179611"/>
          </a:xfrm>
          <a:custGeom>
            <a:avLst/>
            <a:gdLst/>
            <a:ahLst/>
            <a:cxnLst/>
            <a:rect l="l" t="t" r="r" b="b"/>
            <a:pathLst>
              <a:path w="9618" h="9459" extrusionOk="0">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chemeClr val="accent2"/>
          </a:solidFill>
          <a:ln>
            <a:solidFill>
              <a:schemeClr val="accent2">
                <a:lumMod val="60000"/>
                <a:lumOff val="40000"/>
              </a:schemeClr>
            </a:solid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0" name="Google Shape;838;p36">
            <a:extLst>
              <a:ext uri="{FF2B5EF4-FFF2-40B4-BE49-F238E27FC236}">
                <a16:creationId xmlns:a16="http://schemas.microsoft.com/office/drawing/2014/main" id="{CBED96C9-70E7-4B3B-AD79-7ED0474ADF7D}"/>
              </a:ext>
            </a:extLst>
          </p:cNvPr>
          <p:cNvSpPr/>
          <p:nvPr/>
        </p:nvSpPr>
        <p:spPr>
          <a:xfrm>
            <a:off x="534981" y="1761249"/>
            <a:ext cx="236033" cy="121674"/>
          </a:xfrm>
          <a:custGeom>
            <a:avLst/>
            <a:gdLst/>
            <a:ahLst/>
            <a:cxnLst/>
            <a:rect l="l" t="t" r="r" b="b"/>
            <a:pathLst>
              <a:path w="11705" h="5586" extrusionOk="0">
                <a:moveTo>
                  <a:pt x="1588" y="1999"/>
                </a:moveTo>
                <a:cubicBezTo>
                  <a:pt x="2034" y="1999"/>
                  <a:pt x="2391" y="2356"/>
                  <a:pt x="2391" y="2784"/>
                </a:cubicBezTo>
                <a:cubicBezTo>
                  <a:pt x="2391" y="3230"/>
                  <a:pt x="2034" y="3587"/>
                  <a:pt x="1588" y="3587"/>
                </a:cubicBezTo>
                <a:cubicBezTo>
                  <a:pt x="1160" y="3587"/>
                  <a:pt x="803" y="3230"/>
                  <a:pt x="803" y="2784"/>
                </a:cubicBezTo>
                <a:cubicBezTo>
                  <a:pt x="803" y="2356"/>
                  <a:pt x="1160" y="1999"/>
                  <a:pt x="1588" y="1999"/>
                </a:cubicBezTo>
                <a:close/>
                <a:moveTo>
                  <a:pt x="2784" y="0"/>
                </a:moveTo>
                <a:cubicBezTo>
                  <a:pt x="1249" y="0"/>
                  <a:pt x="0" y="1249"/>
                  <a:pt x="0" y="2784"/>
                </a:cubicBezTo>
                <a:cubicBezTo>
                  <a:pt x="0" y="4336"/>
                  <a:pt x="1249" y="5585"/>
                  <a:pt x="2784" y="5585"/>
                </a:cubicBezTo>
                <a:cubicBezTo>
                  <a:pt x="3854" y="5585"/>
                  <a:pt x="4782" y="4996"/>
                  <a:pt x="5246" y="4122"/>
                </a:cubicBezTo>
                <a:lnTo>
                  <a:pt x="6120" y="4122"/>
                </a:lnTo>
                <a:lnTo>
                  <a:pt x="6638" y="3587"/>
                </a:lnTo>
                <a:lnTo>
                  <a:pt x="7173" y="4122"/>
                </a:lnTo>
                <a:lnTo>
                  <a:pt x="8047" y="3248"/>
                </a:lnTo>
                <a:lnTo>
                  <a:pt x="8904" y="4122"/>
                </a:lnTo>
                <a:lnTo>
                  <a:pt x="9778" y="3248"/>
                </a:lnTo>
                <a:lnTo>
                  <a:pt x="10634" y="4122"/>
                </a:lnTo>
                <a:lnTo>
                  <a:pt x="11705" y="2784"/>
                </a:lnTo>
                <a:lnTo>
                  <a:pt x="10634" y="1463"/>
                </a:lnTo>
                <a:lnTo>
                  <a:pt x="5246" y="1463"/>
                </a:lnTo>
                <a:cubicBezTo>
                  <a:pt x="4782" y="589"/>
                  <a:pt x="3854" y="0"/>
                  <a:pt x="2784" y="0"/>
                </a:cubicBezTo>
                <a:close/>
              </a:path>
            </a:pathLst>
          </a:custGeom>
          <a:solidFill>
            <a:schemeClr val="accent2"/>
          </a:solidFill>
          <a:ln>
            <a:solidFill>
              <a:schemeClr val="accent2">
                <a:lumMod val="60000"/>
                <a:lumOff val="40000"/>
              </a:schemeClr>
            </a:solid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1" name="Google Shape;838;p36">
            <a:extLst>
              <a:ext uri="{FF2B5EF4-FFF2-40B4-BE49-F238E27FC236}">
                <a16:creationId xmlns:a16="http://schemas.microsoft.com/office/drawing/2014/main" id="{C851CF65-D1F8-4224-B5EA-20D05356954B}"/>
              </a:ext>
            </a:extLst>
          </p:cNvPr>
          <p:cNvSpPr/>
          <p:nvPr/>
        </p:nvSpPr>
        <p:spPr>
          <a:xfrm>
            <a:off x="567755" y="3341618"/>
            <a:ext cx="236033" cy="121674"/>
          </a:xfrm>
          <a:custGeom>
            <a:avLst/>
            <a:gdLst/>
            <a:ahLst/>
            <a:cxnLst/>
            <a:rect l="l" t="t" r="r" b="b"/>
            <a:pathLst>
              <a:path w="11705" h="5586" extrusionOk="0">
                <a:moveTo>
                  <a:pt x="1588" y="1999"/>
                </a:moveTo>
                <a:cubicBezTo>
                  <a:pt x="2034" y="1999"/>
                  <a:pt x="2391" y="2356"/>
                  <a:pt x="2391" y="2784"/>
                </a:cubicBezTo>
                <a:cubicBezTo>
                  <a:pt x="2391" y="3230"/>
                  <a:pt x="2034" y="3587"/>
                  <a:pt x="1588" y="3587"/>
                </a:cubicBezTo>
                <a:cubicBezTo>
                  <a:pt x="1160" y="3587"/>
                  <a:pt x="803" y="3230"/>
                  <a:pt x="803" y="2784"/>
                </a:cubicBezTo>
                <a:cubicBezTo>
                  <a:pt x="803" y="2356"/>
                  <a:pt x="1160" y="1999"/>
                  <a:pt x="1588" y="1999"/>
                </a:cubicBezTo>
                <a:close/>
                <a:moveTo>
                  <a:pt x="2784" y="0"/>
                </a:moveTo>
                <a:cubicBezTo>
                  <a:pt x="1249" y="0"/>
                  <a:pt x="0" y="1249"/>
                  <a:pt x="0" y="2784"/>
                </a:cubicBezTo>
                <a:cubicBezTo>
                  <a:pt x="0" y="4336"/>
                  <a:pt x="1249" y="5585"/>
                  <a:pt x="2784" y="5585"/>
                </a:cubicBezTo>
                <a:cubicBezTo>
                  <a:pt x="3854" y="5585"/>
                  <a:pt x="4782" y="4996"/>
                  <a:pt x="5246" y="4122"/>
                </a:cubicBezTo>
                <a:lnTo>
                  <a:pt x="6120" y="4122"/>
                </a:lnTo>
                <a:lnTo>
                  <a:pt x="6638" y="3587"/>
                </a:lnTo>
                <a:lnTo>
                  <a:pt x="7173" y="4122"/>
                </a:lnTo>
                <a:lnTo>
                  <a:pt x="8047" y="3248"/>
                </a:lnTo>
                <a:lnTo>
                  <a:pt x="8904" y="4122"/>
                </a:lnTo>
                <a:lnTo>
                  <a:pt x="9778" y="3248"/>
                </a:lnTo>
                <a:lnTo>
                  <a:pt x="10634" y="4122"/>
                </a:lnTo>
                <a:lnTo>
                  <a:pt x="11705" y="2784"/>
                </a:lnTo>
                <a:lnTo>
                  <a:pt x="10634" y="1463"/>
                </a:lnTo>
                <a:lnTo>
                  <a:pt x="5246" y="1463"/>
                </a:lnTo>
                <a:cubicBezTo>
                  <a:pt x="4782" y="589"/>
                  <a:pt x="3854" y="0"/>
                  <a:pt x="2784" y="0"/>
                </a:cubicBezTo>
                <a:close/>
              </a:path>
            </a:pathLst>
          </a:custGeom>
          <a:solidFill>
            <a:schemeClr val="accent2"/>
          </a:solidFill>
          <a:ln>
            <a:solidFill>
              <a:schemeClr val="accent2">
                <a:lumMod val="60000"/>
                <a:lumOff val="40000"/>
              </a:schemeClr>
            </a:solid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2" name="Google Shape;838;p36">
            <a:extLst>
              <a:ext uri="{FF2B5EF4-FFF2-40B4-BE49-F238E27FC236}">
                <a16:creationId xmlns:a16="http://schemas.microsoft.com/office/drawing/2014/main" id="{ED70BDD7-3F01-4B29-AC4A-E55CBC014F21}"/>
              </a:ext>
            </a:extLst>
          </p:cNvPr>
          <p:cNvSpPr/>
          <p:nvPr/>
        </p:nvSpPr>
        <p:spPr>
          <a:xfrm>
            <a:off x="567755" y="3793025"/>
            <a:ext cx="236033" cy="121674"/>
          </a:xfrm>
          <a:custGeom>
            <a:avLst/>
            <a:gdLst/>
            <a:ahLst/>
            <a:cxnLst/>
            <a:rect l="l" t="t" r="r" b="b"/>
            <a:pathLst>
              <a:path w="11705" h="5586" extrusionOk="0">
                <a:moveTo>
                  <a:pt x="1588" y="1999"/>
                </a:moveTo>
                <a:cubicBezTo>
                  <a:pt x="2034" y="1999"/>
                  <a:pt x="2391" y="2356"/>
                  <a:pt x="2391" y="2784"/>
                </a:cubicBezTo>
                <a:cubicBezTo>
                  <a:pt x="2391" y="3230"/>
                  <a:pt x="2034" y="3587"/>
                  <a:pt x="1588" y="3587"/>
                </a:cubicBezTo>
                <a:cubicBezTo>
                  <a:pt x="1160" y="3587"/>
                  <a:pt x="803" y="3230"/>
                  <a:pt x="803" y="2784"/>
                </a:cubicBezTo>
                <a:cubicBezTo>
                  <a:pt x="803" y="2356"/>
                  <a:pt x="1160" y="1999"/>
                  <a:pt x="1588" y="1999"/>
                </a:cubicBezTo>
                <a:close/>
                <a:moveTo>
                  <a:pt x="2784" y="0"/>
                </a:moveTo>
                <a:cubicBezTo>
                  <a:pt x="1249" y="0"/>
                  <a:pt x="0" y="1249"/>
                  <a:pt x="0" y="2784"/>
                </a:cubicBezTo>
                <a:cubicBezTo>
                  <a:pt x="0" y="4336"/>
                  <a:pt x="1249" y="5585"/>
                  <a:pt x="2784" y="5585"/>
                </a:cubicBezTo>
                <a:cubicBezTo>
                  <a:pt x="3854" y="5585"/>
                  <a:pt x="4782" y="4996"/>
                  <a:pt x="5246" y="4122"/>
                </a:cubicBezTo>
                <a:lnTo>
                  <a:pt x="6120" y="4122"/>
                </a:lnTo>
                <a:lnTo>
                  <a:pt x="6638" y="3587"/>
                </a:lnTo>
                <a:lnTo>
                  <a:pt x="7173" y="4122"/>
                </a:lnTo>
                <a:lnTo>
                  <a:pt x="8047" y="3248"/>
                </a:lnTo>
                <a:lnTo>
                  <a:pt x="8904" y="4122"/>
                </a:lnTo>
                <a:lnTo>
                  <a:pt x="9778" y="3248"/>
                </a:lnTo>
                <a:lnTo>
                  <a:pt x="10634" y="4122"/>
                </a:lnTo>
                <a:lnTo>
                  <a:pt x="11705" y="2784"/>
                </a:lnTo>
                <a:lnTo>
                  <a:pt x="10634" y="1463"/>
                </a:lnTo>
                <a:lnTo>
                  <a:pt x="5246" y="1463"/>
                </a:lnTo>
                <a:cubicBezTo>
                  <a:pt x="4782" y="589"/>
                  <a:pt x="3854" y="0"/>
                  <a:pt x="2784" y="0"/>
                </a:cubicBezTo>
                <a:close/>
              </a:path>
            </a:pathLst>
          </a:custGeom>
          <a:solidFill>
            <a:schemeClr val="accent2"/>
          </a:solidFill>
          <a:ln>
            <a:solidFill>
              <a:schemeClr val="accent2">
                <a:lumMod val="60000"/>
                <a:lumOff val="40000"/>
              </a:schemeClr>
            </a:solid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4" name="Google Shape;838;p36">
            <a:extLst>
              <a:ext uri="{FF2B5EF4-FFF2-40B4-BE49-F238E27FC236}">
                <a16:creationId xmlns:a16="http://schemas.microsoft.com/office/drawing/2014/main" id="{61F8D734-8665-4CA2-8C6C-0A588F69B841}"/>
              </a:ext>
            </a:extLst>
          </p:cNvPr>
          <p:cNvSpPr/>
          <p:nvPr/>
        </p:nvSpPr>
        <p:spPr>
          <a:xfrm>
            <a:off x="534981" y="2164428"/>
            <a:ext cx="236033" cy="121674"/>
          </a:xfrm>
          <a:custGeom>
            <a:avLst/>
            <a:gdLst/>
            <a:ahLst/>
            <a:cxnLst/>
            <a:rect l="l" t="t" r="r" b="b"/>
            <a:pathLst>
              <a:path w="11705" h="5586" extrusionOk="0">
                <a:moveTo>
                  <a:pt x="1588" y="1999"/>
                </a:moveTo>
                <a:cubicBezTo>
                  <a:pt x="2034" y="1999"/>
                  <a:pt x="2391" y="2356"/>
                  <a:pt x="2391" y="2784"/>
                </a:cubicBezTo>
                <a:cubicBezTo>
                  <a:pt x="2391" y="3230"/>
                  <a:pt x="2034" y="3587"/>
                  <a:pt x="1588" y="3587"/>
                </a:cubicBezTo>
                <a:cubicBezTo>
                  <a:pt x="1160" y="3587"/>
                  <a:pt x="803" y="3230"/>
                  <a:pt x="803" y="2784"/>
                </a:cubicBezTo>
                <a:cubicBezTo>
                  <a:pt x="803" y="2356"/>
                  <a:pt x="1160" y="1999"/>
                  <a:pt x="1588" y="1999"/>
                </a:cubicBezTo>
                <a:close/>
                <a:moveTo>
                  <a:pt x="2784" y="0"/>
                </a:moveTo>
                <a:cubicBezTo>
                  <a:pt x="1249" y="0"/>
                  <a:pt x="0" y="1249"/>
                  <a:pt x="0" y="2784"/>
                </a:cubicBezTo>
                <a:cubicBezTo>
                  <a:pt x="0" y="4336"/>
                  <a:pt x="1249" y="5585"/>
                  <a:pt x="2784" y="5585"/>
                </a:cubicBezTo>
                <a:cubicBezTo>
                  <a:pt x="3854" y="5585"/>
                  <a:pt x="4782" y="4996"/>
                  <a:pt x="5246" y="4122"/>
                </a:cubicBezTo>
                <a:lnTo>
                  <a:pt x="6120" y="4122"/>
                </a:lnTo>
                <a:lnTo>
                  <a:pt x="6638" y="3587"/>
                </a:lnTo>
                <a:lnTo>
                  <a:pt x="7173" y="4122"/>
                </a:lnTo>
                <a:lnTo>
                  <a:pt x="8047" y="3248"/>
                </a:lnTo>
                <a:lnTo>
                  <a:pt x="8904" y="4122"/>
                </a:lnTo>
                <a:lnTo>
                  <a:pt x="9778" y="3248"/>
                </a:lnTo>
                <a:lnTo>
                  <a:pt x="10634" y="4122"/>
                </a:lnTo>
                <a:lnTo>
                  <a:pt x="11705" y="2784"/>
                </a:lnTo>
                <a:lnTo>
                  <a:pt x="10634" y="1463"/>
                </a:lnTo>
                <a:lnTo>
                  <a:pt x="5246" y="1463"/>
                </a:lnTo>
                <a:cubicBezTo>
                  <a:pt x="4782" y="589"/>
                  <a:pt x="3854" y="0"/>
                  <a:pt x="2784" y="0"/>
                </a:cubicBezTo>
                <a:close/>
              </a:path>
            </a:pathLst>
          </a:custGeom>
          <a:solidFill>
            <a:schemeClr val="accent2"/>
          </a:solidFill>
          <a:ln>
            <a:solidFill>
              <a:schemeClr val="accent2">
                <a:lumMod val="60000"/>
                <a:lumOff val="40000"/>
              </a:schemeClr>
            </a:solid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5" name="Google Shape;838;p36">
            <a:extLst>
              <a:ext uri="{FF2B5EF4-FFF2-40B4-BE49-F238E27FC236}">
                <a16:creationId xmlns:a16="http://schemas.microsoft.com/office/drawing/2014/main" id="{63D48723-11C8-4577-96DE-D688FDDADA62}"/>
              </a:ext>
            </a:extLst>
          </p:cNvPr>
          <p:cNvSpPr/>
          <p:nvPr/>
        </p:nvSpPr>
        <p:spPr>
          <a:xfrm>
            <a:off x="534981" y="2611752"/>
            <a:ext cx="236033" cy="121674"/>
          </a:xfrm>
          <a:custGeom>
            <a:avLst/>
            <a:gdLst/>
            <a:ahLst/>
            <a:cxnLst/>
            <a:rect l="l" t="t" r="r" b="b"/>
            <a:pathLst>
              <a:path w="11705" h="5586" extrusionOk="0">
                <a:moveTo>
                  <a:pt x="1588" y="1999"/>
                </a:moveTo>
                <a:cubicBezTo>
                  <a:pt x="2034" y="1999"/>
                  <a:pt x="2391" y="2356"/>
                  <a:pt x="2391" y="2784"/>
                </a:cubicBezTo>
                <a:cubicBezTo>
                  <a:pt x="2391" y="3230"/>
                  <a:pt x="2034" y="3587"/>
                  <a:pt x="1588" y="3587"/>
                </a:cubicBezTo>
                <a:cubicBezTo>
                  <a:pt x="1160" y="3587"/>
                  <a:pt x="803" y="3230"/>
                  <a:pt x="803" y="2784"/>
                </a:cubicBezTo>
                <a:cubicBezTo>
                  <a:pt x="803" y="2356"/>
                  <a:pt x="1160" y="1999"/>
                  <a:pt x="1588" y="1999"/>
                </a:cubicBezTo>
                <a:close/>
                <a:moveTo>
                  <a:pt x="2784" y="0"/>
                </a:moveTo>
                <a:cubicBezTo>
                  <a:pt x="1249" y="0"/>
                  <a:pt x="0" y="1249"/>
                  <a:pt x="0" y="2784"/>
                </a:cubicBezTo>
                <a:cubicBezTo>
                  <a:pt x="0" y="4336"/>
                  <a:pt x="1249" y="5585"/>
                  <a:pt x="2784" y="5585"/>
                </a:cubicBezTo>
                <a:cubicBezTo>
                  <a:pt x="3854" y="5585"/>
                  <a:pt x="4782" y="4996"/>
                  <a:pt x="5246" y="4122"/>
                </a:cubicBezTo>
                <a:lnTo>
                  <a:pt x="6120" y="4122"/>
                </a:lnTo>
                <a:lnTo>
                  <a:pt x="6638" y="3587"/>
                </a:lnTo>
                <a:lnTo>
                  <a:pt x="7173" y="4122"/>
                </a:lnTo>
                <a:lnTo>
                  <a:pt x="8047" y="3248"/>
                </a:lnTo>
                <a:lnTo>
                  <a:pt x="8904" y="4122"/>
                </a:lnTo>
                <a:lnTo>
                  <a:pt x="9778" y="3248"/>
                </a:lnTo>
                <a:lnTo>
                  <a:pt x="10634" y="4122"/>
                </a:lnTo>
                <a:lnTo>
                  <a:pt x="11705" y="2784"/>
                </a:lnTo>
                <a:lnTo>
                  <a:pt x="10634" y="1463"/>
                </a:lnTo>
                <a:lnTo>
                  <a:pt x="5246" y="1463"/>
                </a:lnTo>
                <a:cubicBezTo>
                  <a:pt x="4782" y="589"/>
                  <a:pt x="3854" y="0"/>
                  <a:pt x="2784" y="0"/>
                </a:cubicBezTo>
                <a:close/>
              </a:path>
            </a:pathLst>
          </a:custGeom>
          <a:solidFill>
            <a:schemeClr val="accent2"/>
          </a:solidFill>
          <a:ln>
            <a:solidFill>
              <a:schemeClr val="accent2">
                <a:lumMod val="60000"/>
                <a:lumOff val="40000"/>
              </a:schemeClr>
            </a:solid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785201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36B18-8383-F9D0-03B2-51090501C8E2}"/>
              </a:ext>
            </a:extLst>
          </p:cNvPr>
          <p:cNvSpPr>
            <a:spLocks noGrp="1"/>
          </p:cNvSpPr>
          <p:nvPr>
            <p:ph type="title"/>
          </p:nvPr>
        </p:nvSpPr>
        <p:spPr/>
        <p:txBody>
          <a:bodyPr/>
          <a:lstStyle/>
          <a:p>
            <a:r>
              <a:rPr lang="en-US" dirty="0" err="1"/>
              <a:t>Bài</a:t>
            </a:r>
            <a:r>
              <a:rPr lang="en-US" dirty="0"/>
              <a:t> </a:t>
            </a:r>
            <a:r>
              <a:rPr lang="en-US" dirty="0" err="1"/>
              <a:t>tập</a:t>
            </a:r>
            <a:endParaRPr lang="en-US" dirty="0"/>
          </a:p>
        </p:txBody>
      </p:sp>
      <p:sp>
        <p:nvSpPr>
          <p:cNvPr id="3" name="Text Placeholder 2">
            <a:extLst>
              <a:ext uri="{FF2B5EF4-FFF2-40B4-BE49-F238E27FC236}">
                <a16:creationId xmlns:a16="http://schemas.microsoft.com/office/drawing/2014/main" id="{3E04DAB9-69AF-5E81-C4D2-478A2F2292D1}"/>
              </a:ext>
            </a:extLst>
          </p:cNvPr>
          <p:cNvSpPr>
            <a:spLocks noGrp="1"/>
          </p:cNvSpPr>
          <p:nvPr>
            <p:ph type="body" idx="1"/>
          </p:nvPr>
        </p:nvSpPr>
        <p:spPr/>
        <p:txBody>
          <a:bodyPr/>
          <a:lstStyle/>
          <a:p>
            <a:r>
              <a:rPr lang="en-US" dirty="0" err="1"/>
              <a:t>Dựa</a:t>
            </a:r>
            <a:r>
              <a:rPr lang="en-US" dirty="0"/>
              <a:t>  </a:t>
            </a:r>
            <a:r>
              <a:rPr lang="en-US" dirty="0" err="1"/>
              <a:t>vào</a:t>
            </a:r>
            <a:r>
              <a:rPr lang="en-US" dirty="0"/>
              <a:t> </a:t>
            </a:r>
            <a:r>
              <a:rPr lang="en-US" dirty="0" err="1"/>
              <a:t>bài</a:t>
            </a:r>
            <a:r>
              <a:rPr lang="en-US" dirty="0"/>
              <a:t> </a:t>
            </a:r>
            <a:r>
              <a:rPr lang="en-US" dirty="0" err="1"/>
              <a:t>trên</a:t>
            </a:r>
            <a:r>
              <a:rPr lang="en-US" dirty="0"/>
              <a:t> </a:t>
            </a:r>
            <a:r>
              <a:rPr lang="en-US" dirty="0" err="1"/>
              <a:t>hãy</a:t>
            </a:r>
            <a:r>
              <a:rPr lang="en-US" dirty="0"/>
              <a:t> </a:t>
            </a:r>
            <a:r>
              <a:rPr lang="en-US" dirty="0" err="1"/>
              <a:t>tạo</a:t>
            </a:r>
            <a:r>
              <a:rPr lang="en-US" dirty="0"/>
              <a:t> 1 </a:t>
            </a:r>
            <a:r>
              <a:rPr lang="en-US" dirty="0" err="1"/>
              <a:t>mảng</a:t>
            </a:r>
            <a:r>
              <a:rPr lang="en-US" dirty="0"/>
              <a:t> </a:t>
            </a:r>
            <a:r>
              <a:rPr lang="en-US" dirty="0" err="1"/>
              <a:t>để</a:t>
            </a:r>
            <a:r>
              <a:rPr lang="en-US" dirty="0"/>
              <a:t> </a:t>
            </a:r>
            <a:r>
              <a:rPr lang="en-US" dirty="0" err="1"/>
              <a:t>lưu</a:t>
            </a:r>
            <a:r>
              <a:rPr lang="en-US" dirty="0"/>
              <a:t> </a:t>
            </a:r>
            <a:r>
              <a:rPr lang="en-US" dirty="0" err="1"/>
              <a:t>được</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sinh</a:t>
            </a:r>
            <a:r>
              <a:rPr lang="en-US" dirty="0"/>
              <a:t> </a:t>
            </a:r>
            <a:r>
              <a:rPr lang="en-US" dirty="0" err="1"/>
              <a:t>viên</a:t>
            </a:r>
            <a:endParaRPr lang="en-US" dirty="0"/>
          </a:p>
        </p:txBody>
      </p:sp>
    </p:spTree>
    <p:extLst>
      <p:ext uri="{BB962C8B-B14F-4D97-AF65-F5344CB8AC3E}">
        <p14:creationId xmlns:p14="http://schemas.microsoft.com/office/powerpoint/2010/main" val="30977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200993" y="2123089"/>
            <a:ext cx="8448328" cy="8716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a:t>
            </a:r>
            <a:endParaRPr/>
          </a:p>
        </p:txBody>
      </p:sp>
      <p:pic>
        <p:nvPicPr>
          <p:cNvPr id="88" name="Google Shape;88;p13"/>
          <p:cNvPicPr preferRelativeResize="0"/>
          <p:nvPr/>
        </p:nvPicPr>
        <p:blipFill>
          <a:blip r:embed="rId3">
            <a:alphaModFix/>
          </a:blip>
          <a:stretch>
            <a:fillRect/>
          </a:stretch>
        </p:blipFill>
        <p:spPr>
          <a:xfrm>
            <a:off x="7917543" y="50801"/>
            <a:ext cx="1121908" cy="391886"/>
          </a:xfrm>
          <a:prstGeom prst="rect">
            <a:avLst/>
          </a:prstGeom>
          <a:noFill/>
          <a:ln>
            <a:noFill/>
          </a:ln>
        </p:spPr>
      </p:pic>
    </p:spTree>
    <p:extLst>
      <p:ext uri="{BB962C8B-B14F-4D97-AF65-F5344CB8AC3E}">
        <p14:creationId xmlns:p14="http://schemas.microsoft.com/office/powerpoint/2010/main" val="642108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C940A1-DF57-DF38-8D1C-5137AC0DA5CA}"/>
              </a:ext>
            </a:extLst>
          </p:cNvPr>
          <p:cNvSpPr>
            <a:spLocks noGrp="1"/>
          </p:cNvSpPr>
          <p:nvPr>
            <p:ph type="title"/>
          </p:nvPr>
        </p:nvSpPr>
        <p:spPr/>
        <p:txBody>
          <a:bodyPr/>
          <a:lstStyle/>
          <a:p>
            <a:r>
              <a:rPr lang="en-US" dirty="0" err="1"/>
              <a:t>Tính</a:t>
            </a:r>
            <a:r>
              <a:rPr lang="en-US" dirty="0"/>
              <a:t> </a:t>
            </a:r>
            <a:r>
              <a:rPr lang="en-US" dirty="0" err="1"/>
              <a:t>trừu</a:t>
            </a:r>
            <a:r>
              <a:rPr lang="en-US" dirty="0"/>
              <a:t> </a:t>
            </a:r>
            <a:r>
              <a:rPr lang="en-US" dirty="0" err="1"/>
              <a:t>tượng</a:t>
            </a:r>
            <a:r>
              <a:rPr lang="en-US" dirty="0"/>
              <a:t> (Abstract)</a:t>
            </a:r>
            <a:endParaRPr lang="vi-VN" dirty="0"/>
          </a:p>
        </p:txBody>
      </p:sp>
      <p:sp>
        <p:nvSpPr>
          <p:cNvPr id="20" name="Text Placeholder 2">
            <a:extLst>
              <a:ext uri="{FF2B5EF4-FFF2-40B4-BE49-F238E27FC236}">
                <a16:creationId xmlns:a16="http://schemas.microsoft.com/office/drawing/2014/main" id="{34E38E39-206A-A773-E84B-BF51B70C206A}"/>
              </a:ext>
            </a:extLst>
          </p:cNvPr>
          <p:cNvSpPr txBox="1">
            <a:spLocks/>
          </p:cNvSpPr>
          <p:nvPr/>
        </p:nvSpPr>
        <p:spPr>
          <a:xfrm>
            <a:off x="943318" y="1508690"/>
            <a:ext cx="2719295" cy="2861710"/>
          </a:xfrm>
          <a:prstGeom prst="rect">
            <a:avLst/>
          </a:prstGeom>
          <a:noFill/>
          <a:ln w="19050">
            <a:solidFill>
              <a:srgbClr val="00ABEE"/>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20000"/>
              </a:lnSpc>
              <a:spcBef>
                <a:spcPts val="600"/>
              </a:spcBef>
              <a:spcAft>
                <a:spcPts val="60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1pPr>
            <a:lvl2pPr marL="914400" marR="0" lvl="1" indent="-342900" algn="l" rtl="0" eaLnBrk="1" hangingPunct="1">
              <a:lnSpc>
                <a:spcPct val="115000"/>
              </a:lnSpc>
              <a:spcBef>
                <a:spcPts val="0"/>
              </a:spcBef>
              <a:spcAft>
                <a:spcPts val="0"/>
              </a:spcAft>
              <a:buClr>
                <a:schemeClr val="accent1"/>
              </a:buClr>
              <a:buSzPts val="1800"/>
              <a:buFont typeface="Verdana"/>
              <a:buChar char="○"/>
              <a:defRPr sz="1400" b="0" i="0" u="none" strike="noStrike" cap="none">
                <a:solidFill>
                  <a:schemeClr val="accent1"/>
                </a:solidFill>
                <a:latin typeface="Verdana"/>
                <a:ea typeface="Verdana"/>
                <a:cs typeface="Verdana"/>
                <a:sym typeface="Verdana"/>
              </a:defRPr>
            </a:lvl2pPr>
            <a:lvl3pPr marL="1371600" marR="0" lvl="2"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3pPr>
            <a:lvl4pPr marL="1828800" marR="0" lvl="3"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4pPr>
            <a:lvl5pPr marL="2286000" marR="0" lvl="4"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5pPr>
            <a:lvl6pPr marL="2743200" marR="0" lvl="5"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6pPr>
            <a:lvl7pPr marL="3200400" marR="0" lvl="6"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7pPr>
            <a:lvl8pPr marL="3657600" marR="0" lvl="7"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8pPr>
            <a:lvl9pPr marL="4114800" marR="0" lvl="8" indent="-342900" algn="l" rtl="0" eaLnBrk="1" hangingPunct="1">
              <a:lnSpc>
                <a:spcPct val="115000"/>
              </a:lnSpc>
              <a:spcBef>
                <a:spcPts val="1600"/>
              </a:spcBef>
              <a:spcAft>
                <a:spcPts val="160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9pPr>
          </a:lstStyle>
          <a:p>
            <a:pPr marL="114300" indent="0" algn="ctr">
              <a:buNone/>
            </a:pPr>
            <a:r>
              <a:rPr lang="en-US" sz="1400" b="1" dirty="0" err="1">
                <a:solidFill>
                  <a:srgbClr val="00ABEE"/>
                </a:solidFill>
              </a:rPr>
              <a:t>Khái</a:t>
            </a:r>
            <a:r>
              <a:rPr lang="en-US" sz="1400" b="1" dirty="0">
                <a:solidFill>
                  <a:srgbClr val="00ABEE"/>
                </a:solidFill>
              </a:rPr>
              <a:t> </a:t>
            </a:r>
            <a:r>
              <a:rPr lang="en-US" sz="1400" b="1" dirty="0" err="1">
                <a:solidFill>
                  <a:srgbClr val="00ABEE"/>
                </a:solidFill>
              </a:rPr>
              <a:t>niệm</a:t>
            </a:r>
            <a:endParaRPr lang="en-US" sz="1400" b="1" dirty="0">
              <a:solidFill>
                <a:srgbClr val="00ABEE"/>
              </a:solidFill>
            </a:endParaRPr>
          </a:p>
          <a:p>
            <a:pPr marL="114300" indent="0">
              <a:buNone/>
            </a:pPr>
            <a:endParaRPr lang="en-US" sz="1400" dirty="0"/>
          </a:p>
          <a:p>
            <a:pPr marL="114300" indent="0" algn="ctr">
              <a:buNone/>
            </a:pPr>
            <a:r>
              <a:rPr lang="en-US" sz="1400" dirty="0" err="1"/>
              <a:t>Là</a:t>
            </a:r>
            <a:r>
              <a:rPr lang="en-US" sz="1400" dirty="0"/>
              <a:t> </a:t>
            </a:r>
            <a:r>
              <a:rPr lang="en-US" sz="1400" dirty="0" err="1"/>
              <a:t>việc</a:t>
            </a:r>
            <a:r>
              <a:rPr lang="en-US" sz="1400" dirty="0"/>
              <a:t> </a:t>
            </a:r>
            <a:r>
              <a:rPr lang="en-US" sz="1400" dirty="0" err="1">
                <a:solidFill>
                  <a:srgbClr val="C00000"/>
                </a:solidFill>
              </a:rPr>
              <a:t>che</a:t>
            </a:r>
            <a:r>
              <a:rPr lang="en-US" sz="1400" dirty="0">
                <a:solidFill>
                  <a:srgbClr val="C00000"/>
                </a:solidFill>
              </a:rPr>
              <a:t> </a:t>
            </a:r>
            <a:r>
              <a:rPr lang="en-US" sz="1400" dirty="0" err="1">
                <a:solidFill>
                  <a:srgbClr val="C00000"/>
                </a:solidFill>
              </a:rPr>
              <a:t>giấu</a:t>
            </a:r>
            <a:r>
              <a:rPr lang="en-US" sz="1400" dirty="0">
                <a:solidFill>
                  <a:srgbClr val="C00000"/>
                </a:solidFill>
              </a:rPr>
              <a:t> </a:t>
            </a:r>
            <a:r>
              <a:rPr lang="en-US" sz="1400" dirty="0" err="1"/>
              <a:t>đi</a:t>
            </a:r>
            <a:r>
              <a:rPr lang="en-US" sz="1400" dirty="0"/>
              <a:t> </a:t>
            </a:r>
            <a:r>
              <a:rPr lang="en-US" sz="1400" dirty="0" err="1"/>
              <a:t>các</a:t>
            </a:r>
            <a:r>
              <a:rPr lang="en-US" sz="1400" dirty="0"/>
              <a:t> </a:t>
            </a:r>
            <a:r>
              <a:rPr lang="en-US" sz="1400" dirty="0" err="1">
                <a:solidFill>
                  <a:srgbClr val="C00000"/>
                </a:solidFill>
              </a:rPr>
              <a:t>hoạt</a:t>
            </a:r>
            <a:r>
              <a:rPr lang="en-US" sz="1400" dirty="0">
                <a:solidFill>
                  <a:srgbClr val="C00000"/>
                </a:solidFill>
              </a:rPr>
              <a:t> </a:t>
            </a:r>
            <a:r>
              <a:rPr lang="en-US" sz="1400" dirty="0" err="1">
                <a:solidFill>
                  <a:srgbClr val="C00000"/>
                </a:solidFill>
              </a:rPr>
              <a:t>động</a:t>
            </a:r>
            <a:r>
              <a:rPr lang="en-US" sz="1400" dirty="0">
                <a:solidFill>
                  <a:srgbClr val="C00000"/>
                </a:solidFill>
              </a:rPr>
              <a:t> </a:t>
            </a:r>
            <a:r>
              <a:rPr lang="en-US" sz="1400" dirty="0" err="1">
                <a:solidFill>
                  <a:srgbClr val="C00000"/>
                </a:solidFill>
              </a:rPr>
              <a:t>bên</a:t>
            </a:r>
            <a:r>
              <a:rPr lang="en-US" sz="1400" dirty="0">
                <a:solidFill>
                  <a:srgbClr val="C00000"/>
                </a:solidFill>
              </a:rPr>
              <a:t> </a:t>
            </a:r>
            <a:r>
              <a:rPr lang="en-US" sz="1400" dirty="0" err="1">
                <a:solidFill>
                  <a:srgbClr val="C00000"/>
                </a:solidFill>
              </a:rPr>
              <a:t>trong</a:t>
            </a:r>
            <a:r>
              <a:rPr lang="en-US" sz="1400" dirty="0">
                <a:solidFill>
                  <a:srgbClr val="C00000"/>
                </a:solidFill>
              </a:rPr>
              <a:t> </a:t>
            </a:r>
            <a:r>
              <a:rPr lang="en-US" sz="1400" dirty="0" err="1"/>
              <a:t>và</a:t>
            </a:r>
            <a:r>
              <a:rPr lang="en-US" sz="1400" dirty="0"/>
              <a:t> </a:t>
            </a:r>
            <a:r>
              <a:rPr lang="en-US" sz="1400" dirty="0" err="1"/>
              <a:t>chỉ</a:t>
            </a:r>
            <a:r>
              <a:rPr lang="en-US" sz="1400" dirty="0"/>
              <a:t> </a:t>
            </a:r>
            <a:r>
              <a:rPr lang="en-US" sz="1400" dirty="0" err="1"/>
              <a:t>nêu</a:t>
            </a:r>
            <a:r>
              <a:rPr lang="en-US" sz="1400" dirty="0"/>
              <a:t> </a:t>
            </a:r>
            <a:r>
              <a:rPr lang="en-US" sz="1400" dirty="0" err="1"/>
              <a:t>tên</a:t>
            </a:r>
            <a:r>
              <a:rPr lang="en-US" sz="1400" dirty="0"/>
              <a:t> </a:t>
            </a:r>
            <a:r>
              <a:rPr lang="en-US" sz="1400" dirty="0" err="1"/>
              <a:t>vấn</a:t>
            </a:r>
            <a:r>
              <a:rPr lang="en-US" sz="1400" dirty="0"/>
              <a:t> </a:t>
            </a:r>
            <a:r>
              <a:rPr lang="en-US" sz="1400" dirty="0" err="1"/>
              <a:t>đề</a:t>
            </a:r>
            <a:r>
              <a:rPr lang="en-US" sz="1400" dirty="0"/>
              <a:t>.</a:t>
            </a:r>
          </a:p>
          <a:p>
            <a:pPr marL="114300" lvl="0" indent="0">
              <a:buNone/>
            </a:pPr>
            <a:endParaRPr lang="en-US" sz="1400" dirty="0"/>
          </a:p>
        </p:txBody>
      </p:sp>
      <p:sp>
        <p:nvSpPr>
          <p:cNvPr id="6" name="Text Placeholder 2">
            <a:extLst>
              <a:ext uri="{FF2B5EF4-FFF2-40B4-BE49-F238E27FC236}">
                <a16:creationId xmlns:a16="http://schemas.microsoft.com/office/drawing/2014/main" id="{4F89331C-E179-4016-BF08-85AC10AE37C0}"/>
              </a:ext>
            </a:extLst>
          </p:cNvPr>
          <p:cNvSpPr txBox="1">
            <a:spLocks/>
          </p:cNvSpPr>
          <p:nvPr/>
        </p:nvSpPr>
        <p:spPr>
          <a:xfrm>
            <a:off x="5093744" y="1508690"/>
            <a:ext cx="2719295" cy="2861710"/>
          </a:xfrm>
          <a:prstGeom prst="rect">
            <a:avLst/>
          </a:prstGeom>
          <a:noFill/>
          <a:ln w="19050">
            <a:solidFill>
              <a:srgbClr val="00ABEE"/>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20000"/>
              </a:lnSpc>
              <a:spcBef>
                <a:spcPts val="600"/>
              </a:spcBef>
              <a:spcAft>
                <a:spcPts val="60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1pPr>
            <a:lvl2pPr marL="914400" marR="0" lvl="1" indent="-342900" algn="l" rtl="0" eaLnBrk="1" hangingPunct="1">
              <a:lnSpc>
                <a:spcPct val="115000"/>
              </a:lnSpc>
              <a:spcBef>
                <a:spcPts val="0"/>
              </a:spcBef>
              <a:spcAft>
                <a:spcPts val="0"/>
              </a:spcAft>
              <a:buClr>
                <a:schemeClr val="accent1"/>
              </a:buClr>
              <a:buSzPts val="1800"/>
              <a:buFont typeface="Verdana"/>
              <a:buChar char="○"/>
              <a:defRPr sz="1400" b="0" i="0" u="none" strike="noStrike" cap="none">
                <a:solidFill>
                  <a:schemeClr val="accent1"/>
                </a:solidFill>
                <a:latin typeface="Verdana"/>
                <a:ea typeface="Verdana"/>
                <a:cs typeface="Verdana"/>
                <a:sym typeface="Verdana"/>
              </a:defRPr>
            </a:lvl2pPr>
            <a:lvl3pPr marL="1371600" marR="0" lvl="2"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3pPr>
            <a:lvl4pPr marL="1828800" marR="0" lvl="3"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4pPr>
            <a:lvl5pPr marL="2286000" marR="0" lvl="4"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5pPr>
            <a:lvl6pPr marL="2743200" marR="0" lvl="5"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6pPr>
            <a:lvl7pPr marL="3200400" marR="0" lvl="6"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7pPr>
            <a:lvl8pPr marL="3657600" marR="0" lvl="7"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8pPr>
            <a:lvl9pPr marL="4114800" marR="0" lvl="8" indent="-342900" algn="l" rtl="0" eaLnBrk="1" hangingPunct="1">
              <a:lnSpc>
                <a:spcPct val="115000"/>
              </a:lnSpc>
              <a:spcBef>
                <a:spcPts val="1600"/>
              </a:spcBef>
              <a:spcAft>
                <a:spcPts val="160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9pPr>
          </a:lstStyle>
          <a:p>
            <a:pPr marL="114300" lvl="0" indent="0" algn="ctr">
              <a:buNone/>
            </a:pPr>
            <a:r>
              <a:rPr lang="en-US" sz="1400" b="1" dirty="0" err="1">
                <a:solidFill>
                  <a:srgbClr val="00ABEE"/>
                </a:solidFill>
              </a:rPr>
              <a:t>Ví</a:t>
            </a:r>
            <a:r>
              <a:rPr lang="en-US" sz="1400" b="1" dirty="0">
                <a:solidFill>
                  <a:srgbClr val="00ABEE"/>
                </a:solidFill>
              </a:rPr>
              <a:t> </a:t>
            </a:r>
            <a:r>
              <a:rPr lang="en-US" sz="1400" b="1" dirty="0" err="1">
                <a:solidFill>
                  <a:srgbClr val="00ABEE"/>
                </a:solidFill>
              </a:rPr>
              <a:t>dụ</a:t>
            </a:r>
            <a:r>
              <a:rPr lang="en-US" sz="1400" b="1" dirty="0">
                <a:solidFill>
                  <a:srgbClr val="00ABEE"/>
                </a:solidFill>
              </a:rPr>
              <a:t>:</a:t>
            </a:r>
          </a:p>
          <a:p>
            <a:pPr marL="114300" lvl="0" indent="0" algn="ctr">
              <a:buNone/>
            </a:pPr>
            <a:endParaRPr lang="en-US" sz="1400" dirty="0"/>
          </a:p>
          <a:p>
            <a:pPr marL="114300" lvl="0" indent="0" algn="ctr">
              <a:buNone/>
            </a:pPr>
            <a:r>
              <a:rPr lang="en-US" sz="1400" dirty="0"/>
              <a:t>Khi </a:t>
            </a:r>
            <a:r>
              <a:rPr lang="en-US" sz="1400" dirty="0" err="1"/>
              <a:t>nhập</a:t>
            </a:r>
            <a:r>
              <a:rPr lang="en-US" sz="1400" dirty="0"/>
              <a:t> </a:t>
            </a:r>
            <a:r>
              <a:rPr lang="en-US" sz="1400" dirty="0" err="1"/>
              <a:t>thông</a:t>
            </a:r>
            <a:r>
              <a:rPr lang="en-US" sz="1400" dirty="0"/>
              <a:t> tin </a:t>
            </a:r>
            <a:r>
              <a:rPr lang="en-US" sz="1400" dirty="0" err="1"/>
              <a:t>vào</a:t>
            </a:r>
            <a:r>
              <a:rPr lang="en-US" sz="1400" dirty="0"/>
              <a:t> </a:t>
            </a:r>
            <a:r>
              <a:rPr lang="en-US" sz="1400" dirty="0">
                <a:solidFill>
                  <a:srgbClr val="C00000"/>
                </a:solidFill>
              </a:rPr>
              <a:t>form feedback</a:t>
            </a:r>
            <a:r>
              <a:rPr lang="en-US" sz="1400" dirty="0"/>
              <a:t>, </a:t>
            </a:r>
            <a:r>
              <a:rPr lang="en-US" sz="1400" dirty="0" err="1"/>
              <a:t>chúng</a:t>
            </a:r>
            <a:r>
              <a:rPr lang="en-US" sz="1400" dirty="0"/>
              <a:t> ta </a:t>
            </a:r>
            <a:r>
              <a:rPr lang="en-US" sz="1400" dirty="0" err="1"/>
              <a:t>chỉ</a:t>
            </a:r>
            <a:r>
              <a:rPr lang="en-US" sz="1400" dirty="0"/>
              <a:t> </a:t>
            </a:r>
            <a:r>
              <a:rPr lang="en-US" sz="1400" dirty="0" err="1"/>
              <a:t>biết</a:t>
            </a:r>
            <a:r>
              <a:rPr lang="en-US" sz="1400" dirty="0"/>
              <a:t> </a:t>
            </a:r>
            <a:r>
              <a:rPr lang="en-US" sz="1400" dirty="0" err="1"/>
              <a:t>là</a:t>
            </a:r>
            <a:r>
              <a:rPr lang="en-US" sz="1400" dirty="0"/>
              <a:t> </a:t>
            </a:r>
            <a:r>
              <a:rPr lang="en-US" sz="1400" dirty="0" err="1"/>
              <a:t>nhập</a:t>
            </a:r>
            <a:r>
              <a:rPr lang="en-US" sz="1400" dirty="0"/>
              <a:t> </a:t>
            </a:r>
            <a:r>
              <a:rPr lang="en-US" sz="1400" dirty="0" err="1"/>
              <a:t>thông</a:t>
            </a:r>
            <a:r>
              <a:rPr lang="en-US" sz="1400" dirty="0"/>
              <a:t> tin </a:t>
            </a:r>
            <a:r>
              <a:rPr lang="en-US" sz="1400" dirty="0" err="1"/>
              <a:t>vào</a:t>
            </a:r>
            <a:r>
              <a:rPr lang="en-US" sz="1400" dirty="0"/>
              <a:t> </a:t>
            </a:r>
            <a:r>
              <a:rPr lang="en-US" sz="1400" dirty="0">
                <a:solidFill>
                  <a:srgbClr val="C00000"/>
                </a:solidFill>
              </a:rPr>
              <a:t>form</a:t>
            </a:r>
            <a:r>
              <a:rPr lang="en-US" sz="1400" dirty="0"/>
              <a:t> </a:t>
            </a:r>
            <a:r>
              <a:rPr lang="en-US" sz="1400" dirty="0" err="1"/>
              <a:t>sau</a:t>
            </a:r>
            <a:r>
              <a:rPr lang="en-US" sz="1400" dirty="0"/>
              <a:t> </a:t>
            </a:r>
            <a:r>
              <a:rPr lang="en-US" sz="1400" dirty="0" err="1"/>
              <a:t>đó</a:t>
            </a:r>
            <a:r>
              <a:rPr lang="en-US" sz="1400" dirty="0"/>
              <a:t> </a:t>
            </a:r>
            <a:r>
              <a:rPr lang="en-US" sz="1400" dirty="0" err="1"/>
              <a:t>ấn</a:t>
            </a:r>
            <a:r>
              <a:rPr lang="en-US" sz="1400" dirty="0"/>
              <a:t> </a:t>
            </a:r>
            <a:r>
              <a:rPr lang="en-US" sz="1400" dirty="0" err="1"/>
              <a:t>gửi</a:t>
            </a:r>
            <a:r>
              <a:rPr lang="en-US" sz="1400" dirty="0"/>
              <a:t> </a:t>
            </a:r>
            <a:r>
              <a:rPr lang="en-US" sz="1400" dirty="0" err="1"/>
              <a:t>đi</a:t>
            </a:r>
            <a:r>
              <a:rPr lang="en-US" sz="1400" dirty="0"/>
              <a:t>, </a:t>
            </a:r>
            <a:r>
              <a:rPr lang="en-US" sz="1400" dirty="0" err="1"/>
              <a:t>cụ</a:t>
            </a:r>
            <a:r>
              <a:rPr lang="en-US" sz="1400" dirty="0"/>
              <a:t> </a:t>
            </a:r>
            <a:r>
              <a:rPr lang="en-US" sz="1400" dirty="0" err="1"/>
              <a:t>thể</a:t>
            </a:r>
            <a:r>
              <a:rPr lang="en-US" sz="1400" dirty="0"/>
              <a:t> </a:t>
            </a:r>
            <a:r>
              <a:rPr lang="en-US" sz="1400" dirty="0" err="1"/>
              <a:t>nó</a:t>
            </a:r>
            <a:r>
              <a:rPr lang="en-US" sz="1400" dirty="0"/>
              <a:t> </a:t>
            </a:r>
            <a:r>
              <a:rPr lang="en-US" sz="1400" dirty="0" err="1"/>
              <a:t>hoạt</a:t>
            </a:r>
            <a:r>
              <a:rPr lang="en-US" sz="1400" dirty="0"/>
              <a:t> </a:t>
            </a:r>
            <a:r>
              <a:rPr lang="en-US" sz="1400" dirty="0" err="1"/>
              <a:t>động</a:t>
            </a:r>
            <a:r>
              <a:rPr lang="en-US" sz="1400" dirty="0"/>
              <a:t> </a:t>
            </a:r>
            <a:r>
              <a:rPr lang="en-US" sz="1400" dirty="0" err="1"/>
              <a:t>ntn</a:t>
            </a:r>
            <a:r>
              <a:rPr lang="en-US" sz="1400" dirty="0"/>
              <a:t>, </a:t>
            </a:r>
            <a:r>
              <a:rPr lang="en-US" sz="1400" dirty="0" err="1"/>
              <a:t>gửi</a:t>
            </a:r>
            <a:r>
              <a:rPr lang="en-US" sz="1400" dirty="0"/>
              <a:t> </a:t>
            </a:r>
            <a:r>
              <a:rPr lang="en-US" sz="1400" dirty="0" err="1"/>
              <a:t>đi</a:t>
            </a:r>
            <a:r>
              <a:rPr lang="en-US" sz="1400" dirty="0"/>
              <a:t> ra </a:t>
            </a:r>
            <a:r>
              <a:rPr lang="en-US" sz="1400" dirty="0" err="1"/>
              <a:t>sao</a:t>
            </a:r>
            <a:r>
              <a:rPr lang="en-US" sz="1400" dirty="0"/>
              <a:t> </a:t>
            </a:r>
            <a:r>
              <a:rPr lang="en-US" sz="1400" dirty="0" err="1"/>
              <a:t>thì</a:t>
            </a:r>
            <a:r>
              <a:rPr lang="en-US" sz="1400" dirty="0"/>
              <a:t> </a:t>
            </a:r>
            <a:r>
              <a:rPr lang="en-US" sz="1400" dirty="0" err="1"/>
              <a:t>chúng</a:t>
            </a:r>
            <a:r>
              <a:rPr lang="en-US" sz="1400" dirty="0"/>
              <a:t> ta </a:t>
            </a:r>
            <a:r>
              <a:rPr lang="en-US" sz="1400" dirty="0" err="1"/>
              <a:t>không</a:t>
            </a:r>
            <a:r>
              <a:rPr lang="en-US" sz="1400" dirty="0"/>
              <a:t> </a:t>
            </a:r>
            <a:r>
              <a:rPr lang="en-US" sz="1400" dirty="0" err="1"/>
              <a:t>biết</a:t>
            </a:r>
            <a:endParaRPr lang="en-US" sz="1400" dirty="0"/>
          </a:p>
        </p:txBody>
      </p:sp>
    </p:spTree>
    <p:extLst>
      <p:ext uri="{BB962C8B-B14F-4D97-AF65-F5344CB8AC3E}">
        <p14:creationId xmlns:p14="http://schemas.microsoft.com/office/powerpoint/2010/main" val="34209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C940A1-DF57-DF38-8D1C-5137AC0DA5CA}"/>
              </a:ext>
            </a:extLst>
          </p:cNvPr>
          <p:cNvSpPr>
            <a:spLocks noGrp="1"/>
          </p:cNvSpPr>
          <p:nvPr>
            <p:ph type="title"/>
          </p:nvPr>
        </p:nvSpPr>
        <p:spPr/>
        <p:txBody>
          <a:bodyPr/>
          <a:lstStyle/>
          <a:p>
            <a:r>
              <a:rPr lang="en-US" dirty="0" err="1"/>
              <a:t>Lớp</a:t>
            </a:r>
            <a:r>
              <a:rPr lang="en-US" dirty="0"/>
              <a:t> </a:t>
            </a:r>
            <a:r>
              <a:rPr lang="en-US" dirty="0" err="1"/>
              <a:t>trừu</a:t>
            </a:r>
            <a:r>
              <a:rPr lang="en-US" dirty="0"/>
              <a:t> </a:t>
            </a:r>
            <a:r>
              <a:rPr lang="en-US" dirty="0" err="1"/>
              <a:t>tượng</a:t>
            </a:r>
            <a:r>
              <a:rPr lang="en-US" dirty="0"/>
              <a:t> (Abstract class)</a:t>
            </a:r>
            <a:endParaRPr lang="vi-VN" dirty="0"/>
          </a:p>
        </p:txBody>
      </p:sp>
      <p:sp>
        <p:nvSpPr>
          <p:cNvPr id="6" name="Text Placeholder 2">
            <a:extLst>
              <a:ext uri="{FF2B5EF4-FFF2-40B4-BE49-F238E27FC236}">
                <a16:creationId xmlns:a16="http://schemas.microsoft.com/office/drawing/2014/main" id="{B9BF3CFC-4922-4174-B289-C4223DEA1893}"/>
              </a:ext>
            </a:extLst>
          </p:cNvPr>
          <p:cNvSpPr txBox="1">
            <a:spLocks/>
          </p:cNvSpPr>
          <p:nvPr/>
        </p:nvSpPr>
        <p:spPr>
          <a:xfrm>
            <a:off x="976462" y="1254347"/>
            <a:ext cx="7425938" cy="16412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20000"/>
              </a:lnSpc>
              <a:spcBef>
                <a:spcPts val="600"/>
              </a:spcBef>
              <a:spcAft>
                <a:spcPts val="60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1pPr>
            <a:lvl2pPr marL="914400" marR="0" lvl="1" indent="-342900" algn="l" rtl="0" eaLnBrk="1" hangingPunct="1">
              <a:lnSpc>
                <a:spcPct val="115000"/>
              </a:lnSpc>
              <a:spcBef>
                <a:spcPts val="0"/>
              </a:spcBef>
              <a:spcAft>
                <a:spcPts val="0"/>
              </a:spcAft>
              <a:buClr>
                <a:schemeClr val="accent1"/>
              </a:buClr>
              <a:buSzPts val="1800"/>
              <a:buFont typeface="Verdana"/>
              <a:buChar char="○"/>
              <a:defRPr sz="1400" b="0" i="0" u="none" strike="noStrike" cap="none">
                <a:solidFill>
                  <a:schemeClr val="accent1"/>
                </a:solidFill>
                <a:latin typeface="Verdana"/>
                <a:ea typeface="Verdana"/>
                <a:cs typeface="Verdana"/>
                <a:sym typeface="Verdana"/>
              </a:defRPr>
            </a:lvl2pPr>
            <a:lvl3pPr marL="1371600" marR="0" lvl="2"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3pPr>
            <a:lvl4pPr marL="1828800" marR="0" lvl="3"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4pPr>
            <a:lvl5pPr marL="2286000" marR="0" lvl="4"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5pPr>
            <a:lvl6pPr marL="2743200" marR="0" lvl="5"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6pPr>
            <a:lvl7pPr marL="3200400" marR="0" lvl="6"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7pPr>
            <a:lvl8pPr marL="3657600" marR="0" lvl="7"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8pPr>
            <a:lvl9pPr marL="4114800" marR="0" lvl="8" indent="-342900" algn="l" rtl="0" eaLnBrk="1" hangingPunct="1">
              <a:lnSpc>
                <a:spcPct val="115000"/>
              </a:lnSpc>
              <a:spcBef>
                <a:spcPts val="1600"/>
              </a:spcBef>
              <a:spcAft>
                <a:spcPts val="160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9pPr>
          </a:lstStyle>
          <a:p>
            <a:pPr marL="114300" indent="0">
              <a:buNone/>
            </a:pPr>
            <a:r>
              <a:rPr lang="en-US" sz="1600" dirty="0" err="1"/>
              <a:t>Không</a:t>
            </a:r>
            <a:r>
              <a:rPr lang="en-US" sz="1600" dirty="0"/>
              <a:t> </a:t>
            </a:r>
            <a:r>
              <a:rPr lang="en-US" sz="1600" dirty="0" err="1"/>
              <a:t>thể</a:t>
            </a:r>
            <a:r>
              <a:rPr lang="en-US" sz="1600" dirty="0"/>
              <a:t> </a:t>
            </a:r>
            <a:r>
              <a:rPr lang="en-US" sz="1600" dirty="0" err="1"/>
              <a:t>khởi</a:t>
            </a:r>
            <a:r>
              <a:rPr lang="en-US" sz="1600" dirty="0"/>
              <a:t> </a:t>
            </a:r>
            <a:r>
              <a:rPr lang="en-US" sz="1600" dirty="0" err="1"/>
              <a:t>tạo</a:t>
            </a:r>
            <a:r>
              <a:rPr lang="en-US" sz="1600" dirty="0"/>
              <a:t> </a:t>
            </a:r>
            <a:r>
              <a:rPr lang="en-US" sz="1600" dirty="0" err="1">
                <a:solidFill>
                  <a:srgbClr val="C00000"/>
                </a:solidFill>
              </a:rPr>
              <a:t>đối</a:t>
            </a:r>
            <a:r>
              <a:rPr lang="en-US" sz="1600" dirty="0">
                <a:solidFill>
                  <a:srgbClr val="C00000"/>
                </a:solidFill>
              </a:rPr>
              <a:t> </a:t>
            </a:r>
            <a:r>
              <a:rPr lang="en-US" sz="1600" dirty="0" err="1">
                <a:solidFill>
                  <a:srgbClr val="C00000"/>
                </a:solidFill>
              </a:rPr>
              <a:t>tượng</a:t>
            </a:r>
            <a:r>
              <a:rPr lang="en-US" sz="1600" dirty="0">
                <a:solidFill>
                  <a:srgbClr val="C00000"/>
                </a:solidFill>
              </a:rPr>
              <a:t> </a:t>
            </a:r>
            <a:r>
              <a:rPr lang="en-US" sz="1600" dirty="0" err="1"/>
              <a:t>trực</a:t>
            </a:r>
            <a:r>
              <a:rPr lang="en-US" sz="1600" dirty="0"/>
              <a:t> </a:t>
            </a:r>
            <a:r>
              <a:rPr lang="en-US" sz="1600" dirty="0" err="1"/>
              <a:t>tiếp</a:t>
            </a:r>
            <a:r>
              <a:rPr lang="en-US" sz="1600" dirty="0"/>
              <a:t> </a:t>
            </a:r>
            <a:r>
              <a:rPr lang="en-US" sz="1600" dirty="0" err="1"/>
              <a:t>bằng</a:t>
            </a:r>
            <a:r>
              <a:rPr lang="en-US" sz="1600" dirty="0"/>
              <a:t> </a:t>
            </a:r>
            <a:r>
              <a:rPr lang="en-US" sz="1600" dirty="0" err="1"/>
              <a:t>từ</a:t>
            </a:r>
            <a:r>
              <a:rPr lang="en-US" sz="1600" dirty="0"/>
              <a:t> </a:t>
            </a:r>
            <a:r>
              <a:rPr lang="en-US" sz="1600" dirty="0" err="1"/>
              <a:t>khóa</a:t>
            </a:r>
            <a:r>
              <a:rPr lang="en-US" sz="1600" dirty="0"/>
              <a:t> </a:t>
            </a:r>
            <a:r>
              <a:rPr lang="en-US" sz="1600" dirty="0">
                <a:solidFill>
                  <a:srgbClr val="C00000"/>
                </a:solidFill>
              </a:rPr>
              <a:t>new</a:t>
            </a:r>
          </a:p>
          <a:p>
            <a:pPr marL="114300" indent="0">
              <a:buNone/>
            </a:pPr>
            <a:r>
              <a:rPr lang="en-US" sz="1600" dirty="0" err="1"/>
              <a:t>Dùng</a:t>
            </a:r>
            <a:r>
              <a:rPr lang="en-US" sz="1600" dirty="0"/>
              <a:t> </a:t>
            </a:r>
            <a:r>
              <a:rPr lang="en-US" sz="1600" dirty="0" err="1"/>
              <a:t>từ</a:t>
            </a:r>
            <a:r>
              <a:rPr lang="en-US" sz="1600" dirty="0"/>
              <a:t> </a:t>
            </a:r>
            <a:r>
              <a:rPr lang="en-US" sz="1600" dirty="0" err="1"/>
              <a:t>khóa</a:t>
            </a:r>
            <a:r>
              <a:rPr lang="en-US" sz="1600" dirty="0"/>
              <a:t> </a:t>
            </a:r>
            <a:r>
              <a:rPr lang="en-US" sz="1600" dirty="0">
                <a:solidFill>
                  <a:srgbClr val="C00000"/>
                </a:solidFill>
              </a:rPr>
              <a:t>abstract</a:t>
            </a:r>
            <a:r>
              <a:rPr lang="en-US" sz="1600" dirty="0"/>
              <a:t> </a:t>
            </a:r>
            <a:r>
              <a:rPr lang="en-US" sz="1600" dirty="0" err="1"/>
              <a:t>để</a:t>
            </a:r>
            <a:r>
              <a:rPr lang="en-US" sz="1600" dirty="0"/>
              <a:t> </a:t>
            </a:r>
            <a:r>
              <a:rPr lang="en-US" sz="1600" dirty="0" err="1"/>
              <a:t>khai</a:t>
            </a:r>
            <a:r>
              <a:rPr lang="en-US" sz="1600" dirty="0"/>
              <a:t> </a:t>
            </a:r>
            <a:r>
              <a:rPr lang="en-US" sz="1600" dirty="0" err="1"/>
              <a:t>báo</a:t>
            </a:r>
            <a:r>
              <a:rPr lang="en-US" sz="1600" dirty="0"/>
              <a:t> </a:t>
            </a:r>
            <a:r>
              <a:rPr lang="en-US" sz="1600" dirty="0" err="1"/>
              <a:t>một</a:t>
            </a:r>
            <a:r>
              <a:rPr lang="en-US" sz="1600" dirty="0"/>
              <a:t> </a:t>
            </a:r>
            <a:r>
              <a:rPr lang="en-US" sz="1600" dirty="0" err="1"/>
              <a:t>lớp</a:t>
            </a:r>
            <a:r>
              <a:rPr lang="en-US" sz="1600" dirty="0"/>
              <a:t> </a:t>
            </a:r>
            <a:r>
              <a:rPr lang="en-US" sz="1600" dirty="0" err="1"/>
              <a:t>là</a:t>
            </a:r>
            <a:r>
              <a:rPr lang="en-US" sz="1600" dirty="0"/>
              <a:t> </a:t>
            </a:r>
            <a:r>
              <a:rPr lang="en-US" sz="1600" dirty="0" err="1"/>
              <a:t>lớp</a:t>
            </a:r>
            <a:r>
              <a:rPr lang="en-US" sz="1600" dirty="0"/>
              <a:t> </a:t>
            </a:r>
            <a:r>
              <a:rPr lang="en-US" sz="1600" dirty="0" err="1">
                <a:solidFill>
                  <a:srgbClr val="C00000"/>
                </a:solidFill>
              </a:rPr>
              <a:t>trừu</a:t>
            </a:r>
            <a:r>
              <a:rPr lang="en-US" sz="1600" dirty="0">
                <a:solidFill>
                  <a:srgbClr val="C00000"/>
                </a:solidFill>
              </a:rPr>
              <a:t> </a:t>
            </a:r>
            <a:r>
              <a:rPr lang="en-US" sz="1600" dirty="0" err="1">
                <a:solidFill>
                  <a:srgbClr val="C00000"/>
                </a:solidFill>
              </a:rPr>
              <a:t>tượng</a:t>
            </a:r>
            <a:endParaRPr lang="en-US" sz="1600" dirty="0">
              <a:solidFill>
                <a:srgbClr val="C00000"/>
              </a:solidFill>
            </a:endParaRPr>
          </a:p>
          <a:p>
            <a:pPr marL="114300" indent="0">
              <a:buNone/>
            </a:pPr>
            <a:r>
              <a:rPr lang="en-US" sz="1600" dirty="0" err="1"/>
              <a:t>Có</a:t>
            </a:r>
            <a:r>
              <a:rPr lang="en-US" sz="1600" dirty="0"/>
              <a:t> </a:t>
            </a:r>
            <a:r>
              <a:rPr lang="en-US" sz="1600" dirty="0" err="1"/>
              <a:t>thể</a:t>
            </a:r>
            <a:r>
              <a:rPr lang="en-US" sz="1600" dirty="0"/>
              <a:t> </a:t>
            </a:r>
            <a:r>
              <a:rPr lang="en-US" sz="1600" dirty="0" err="1"/>
              <a:t>chứa</a:t>
            </a:r>
            <a:r>
              <a:rPr lang="en-US" sz="1600" dirty="0"/>
              <a:t> </a:t>
            </a:r>
            <a:r>
              <a:rPr lang="en-US" sz="1600" dirty="0" err="1"/>
              <a:t>các</a:t>
            </a:r>
            <a:r>
              <a:rPr lang="en-US" sz="1600" dirty="0"/>
              <a:t> </a:t>
            </a:r>
            <a:r>
              <a:rPr lang="en-US" sz="1600" dirty="0" err="1">
                <a:solidFill>
                  <a:srgbClr val="C00000"/>
                </a:solidFill>
              </a:rPr>
              <a:t>phương</a:t>
            </a:r>
            <a:r>
              <a:rPr lang="en-US" sz="1600" dirty="0">
                <a:solidFill>
                  <a:srgbClr val="C00000"/>
                </a:solidFill>
              </a:rPr>
              <a:t> </a:t>
            </a:r>
            <a:r>
              <a:rPr lang="en-US" sz="1600" dirty="0" err="1">
                <a:solidFill>
                  <a:srgbClr val="C00000"/>
                </a:solidFill>
              </a:rPr>
              <a:t>thức</a:t>
            </a:r>
            <a:r>
              <a:rPr lang="en-US" sz="1600" dirty="0">
                <a:solidFill>
                  <a:srgbClr val="C00000"/>
                </a:solidFill>
              </a:rPr>
              <a:t> </a:t>
            </a:r>
            <a:r>
              <a:rPr lang="en-US" sz="1600" dirty="0" err="1">
                <a:solidFill>
                  <a:srgbClr val="C00000"/>
                </a:solidFill>
              </a:rPr>
              <a:t>trừu</a:t>
            </a:r>
            <a:r>
              <a:rPr lang="en-US" sz="1600" dirty="0">
                <a:solidFill>
                  <a:srgbClr val="C00000"/>
                </a:solidFill>
              </a:rPr>
              <a:t> </a:t>
            </a:r>
            <a:r>
              <a:rPr lang="en-US" sz="1600" dirty="0" err="1">
                <a:solidFill>
                  <a:srgbClr val="C00000"/>
                </a:solidFill>
              </a:rPr>
              <a:t>tượng</a:t>
            </a:r>
            <a:r>
              <a:rPr lang="en-US" sz="1600" dirty="0">
                <a:solidFill>
                  <a:srgbClr val="C00000"/>
                </a:solidFill>
              </a:rPr>
              <a:t> </a:t>
            </a:r>
            <a:r>
              <a:rPr lang="en-US" sz="1600" dirty="0" err="1"/>
              <a:t>lẫn</a:t>
            </a:r>
            <a:r>
              <a:rPr lang="en-US" sz="1600" dirty="0"/>
              <a:t> </a:t>
            </a:r>
            <a:r>
              <a:rPr lang="en-US" sz="1600" dirty="0" err="1">
                <a:solidFill>
                  <a:srgbClr val="C00000"/>
                </a:solidFill>
              </a:rPr>
              <a:t>không</a:t>
            </a:r>
            <a:r>
              <a:rPr lang="en-US" sz="1600" dirty="0">
                <a:solidFill>
                  <a:srgbClr val="C00000"/>
                </a:solidFill>
              </a:rPr>
              <a:t> </a:t>
            </a:r>
            <a:r>
              <a:rPr lang="en-US" sz="1600" dirty="0" err="1">
                <a:solidFill>
                  <a:srgbClr val="C00000"/>
                </a:solidFill>
              </a:rPr>
              <a:t>trừu</a:t>
            </a:r>
            <a:r>
              <a:rPr lang="en-US" sz="1600" dirty="0">
                <a:solidFill>
                  <a:srgbClr val="C00000"/>
                </a:solidFill>
              </a:rPr>
              <a:t> </a:t>
            </a:r>
            <a:r>
              <a:rPr lang="en-US" sz="1600" dirty="0" err="1">
                <a:solidFill>
                  <a:srgbClr val="C00000"/>
                </a:solidFill>
              </a:rPr>
              <a:t>tượng</a:t>
            </a:r>
            <a:endParaRPr lang="en-US" sz="1600" dirty="0">
              <a:solidFill>
                <a:srgbClr val="C00000"/>
              </a:solidFill>
            </a:endParaRPr>
          </a:p>
          <a:p>
            <a:pPr marL="114300" indent="0">
              <a:buNone/>
            </a:pPr>
            <a:endParaRPr lang="en-US" sz="1600" dirty="0">
              <a:solidFill>
                <a:srgbClr val="00ABEE"/>
              </a:solidFill>
            </a:endParaRPr>
          </a:p>
          <a:p>
            <a:pPr marL="114300" indent="0">
              <a:buNone/>
            </a:pPr>
            <a:r>
              <a:rPr lang="en-US" sz="1600" dirty="0" err="1">
                <a:solidFill>
                  <a:srgbClr val="00ABEE"/>
                </a:solidFill>
              </a:rPr>
              <a:t>Vd</a:t>
            </a:r>
            <a:r>
              <a:rPr lang="en-US" sz="1600" dirty="0"/>
              <a:t>:</a:t>
            </a:r>
          </a:p>
          <a:p>
            <a:pPr marL="457200" lvl="1" indent="0">
              <a:lnSpc>
                <a:spcPct val="150000"/>
              </a:lnSpc>
              <a:buNone/>
            </a:pPr>
            <a:r>
              <a:rPr lang="en-US" sz="1600" dirty="0">
                <a:solidFill>
                  <a:srgbClr val="C00000"/>
                </a:solidFill>
              </a:rPr>
              <a:t>abstract</a:t>
            </a:r>
            <a:r>
              <a:rPr lang="en-US" sz="1600" dirty="0"/>
              <a:t> class </a:t>
            </a:r>
            <a:r>
              <a:rPr lang="en-US" sz="1600" dirty="0">
                <a:solidFill>
                  <a:srgbClr val="00ABEE"/>
                </a:solidFill>
              </a:rPr>
              <a:t>Animal</a:t>
            </a:r>
            <a:r>
              <a:rPr lang="en-US" sz="1600" dirty="0"/>
              <a:t> {</a:t>
            </a:r>
          </a:p>
          <a:p>
            <a:pPr marL="457200" lvl="1" indent="0">
              <a:lnSpc>
                <a:spcPct val="150000"/>
              </a:lnSpc>
              <a:buNone/>
            </a:pPr>
            <a:r>
              <a:rPr lang="en-US" sz="1600" dirty="0"/>
              <a:t>   </a:t>
            </a:r>
            <a:r>
              <a:rPr lang="en-US" sz="1600" dirty="0">
                <a:solidFill>
                  <a:schemeClr val="accent5"/>
                </a:solidFill>
              </a:rPr>
              <a:t>//attributes and methods      </a:t>
            </a:r>
          </a:p>
          <a:p>
            <a:pPr marL="457200" lvl="1" indent="0">
              <a:lnSpc>
                <a:spcPct val="150000"/>
              </a:lnSpc>
              <a:buNone/>
            </a:pPr>
            <a:r>
              <a:rPr lang="en-US" sz="1600" dirty="0"/>
              <a:t>}</a:t>
            </a:r>
          </a:p>
        </p:txBody>
      </p:sp>
      <p:sp>
        <p:nvSpPr>
          <p:cNvPr id="4" name="Google Shape;838;p36">
            <a:extLst>
              <a:ext uri="{FF2B5EF4-FFF2-40B4-BE49-F238E27FC236}">
                <a16:creationId xmlns:a16="http://schemas.microsoft.com/office/drawing/2014/main" id="{0A029DC4-5375-4D0E-88B5-6F5B93F25AE5}"/>
              </a:ext>
            </a:extLst>
          </p:cNvPr>
          <p:cNvSpPr/>
          <p:nvPr/>
        </p:nvSpPr>
        <p:spPr>
          <a:xfrm>
            <a:off x="858445" y="1480232"/>
            <a:ext cx="236033" cy="121674"/>
          </a:xfrm>
          <a:custGeom>
            <a:avLst/>
            <a:gdLst/>
            <a:ahLst/>
            <a:cxnLst/>
            <a:rect l="l" t="t" r="r" b="b"/>
            <a:pathLst>
              <a:path w="11705" h="5586" extrusionOk="0">
                <a:moveTo>
                  <a:pt x="1588" y="1999"/>
                </a:moveTo>
                <a:cubicBezTo>
                  <a:pt x="2034" y="1999"/>
                  <a:pt x="2391" y="2356"/>
                  <a:pt x="2391" y="2784"/>
                </a:cubicBezTo>
                <a:cubicBezTo>
                  <a:pt x="2391" y="3230"/>
                  <a:pt x="2034" y="3587"/>
                  <a:pt x="1588" y="3587"/>
                </a:cubicBezTo>
                <a:cubicBezTo>
                  <a:pt x="1160" y="3587"/>
                  <a:pt x="803" y="3230"/>
                  <a:pt x="803" y="2784"/>
                </a:cubicBezTo>
                <a:cubicBezTo>
                  <a:pt x="803" y="2356"/>
                  <a:pt x="1160" y="1999"/>
                  <a:pt x="1588" y="1999"/>
                </a:cubicBezTo>
                <a:close/>
                <a:moveTo>
                  <a:pt x="2784" y="0"/>
                </a:moveTo>
                <a:cubicBezTo>
                  <a:pt x="1249" y="0"/>
                  <a:pt x="0" y="1249"/>
                  <a:pt x="0" y="2784"/>
                </a:cubicBezTo>
                <a:cubicBezTo>
                  <a:pt x="0" y="4336"/>
                  <a:pt x="1249" y="5585"/>
                  <a:pt x="2784" y="5585"/>
                </a:cubicBezTo>
                <a:cubicBezTo>
                  <a:pt x="3854" y="5585"/>
                  <a:pt x="4782" y="4996"/>
                  <a:pt x="5246" y="4122"/>
                </a:cubicBezTo>
                <a:lnTo>
                  <a:pt x="6120" y="4122"/>
                </a:lnTo>
                <a:lnTo>
                  <a:pt x="6638" y="3587"/>
                </a:lnTo>
                <a:lnTo>
                  <a:pt x="7173" y="4122"/>
                </a:lnTo>
                <a:lnTo>
                  <a:pt x="8047" y="3248"/>
                </a:lnTo>
                <a:lnTo>
                  <a:pt x="8904" y="4122"/>
                </a:lnTo>
                <a:lnTo>
                  <a:pt x="9778" y="3248"/>
                </a:lnTo>
                <a:lnTo>
                  <a:pt x="10634" y="4122"/>
                </a:lnTo>
                <a:lnTo>
                  <a:pt x="11705" y="2784"/>
                </a:lnTo>
                <a:lnTo>
                  <a:pt x="10634" y="1463"/>
                </a:lnTo>
                <a:lnTo>
                  <a:pt x="5246" y="1463"/>
                </a:lnTo>
                <a:cubicBezTo>
                  <a:pt x="4782" y="589"/>
                  <a:pt x="3854" y="0"/>
                  <a:pt x="2784" y="0"/>
                </a:cubicBezTo>
                <a:close/>
              </a:path>
            </a:pathLst>
          </a:custGeom>
          <a:solidFill>
            <a:schemeClr val="accent2"/>
          </a:solidFill>
          <a:ln>
            <a:solidFill>
              <a:schemeClr val="accent2">
                <a:lumMod val="60000"/>
                <a:lumOff val="40000"/>
              </a:schemeClr>
            </a:solid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5" name="Google Shape;838;p36">
            <a:extLst>
              <a:ext uri="{FF2B5EF4-FFF2-40B4-BE49-F238E27FC236}">
                <a16:creationId xmlns:a16="http://schemas.microsoft.com/office/drawing/2014/main" id="{5AC2954A-B2DA-4BB4-8024-0DF392E06330}"/>
              </a:ext>
            </a:extLst>
          </p:cNvPr>
          <p:cNvSpPr/>
          <p:nvPr/>
        </p:nvSpPr>
        <p:spPr>
          <a:xfrm>
            <a:off x="858445" y="1939145"/>
            <a:ext cx="236033" cy="121674"/>
          </a:xfrm>
          <a:custGeom>
            <a:avLst/>
            <a:gdLst/>
            <a:ahLst/>
            <a:cxnLst/>
            <a:rect l="l" t="t" r="r" b="b"/>
            <a:pathLst>
              <a:path w="11705" h="5586" extrusionOk="0">
                <a:moveTo>
                  <a:pt x="1588" y="1999"/>
                </a:moveTo>
                <a:cubicBezTo>
                  <a:pt x="2034" y="1999"/>
                  <a:pt x="2391" y="2356"/>
                  <a:pt x="2391" y="2784"/>
                </a:cubicBezTo>
                <a:cubicBezTo>
                  <a:pt x="2391" y="3230"/>
                  <a:pt x="2034" y="3587"/>
                  <a:pt x="1588" y="3587"/>
                </a:cubicBezTo>
                <a:cubicBezTo>
                  <a:pt x="1160" y="3587"/>
                  <a:pt x="803" y="3230"/>
                  <a:pt x="803" y="2784"/>
                </a:cubicBezTo>
                <a:cubicBezTo>
                  <a:pt x="803" y="2356"/>
                  <a:pt x="1160" y="1999"/>
                  <a:pt x="1588" y="1999"/>
                </a:cubicBezTo>
                <a:close/>
                <a:moveTo>
                  <a:pt x="2784" y="0"/>
                </a:moveTo>
                <a:cubicBezTo>
                  <a:pt x="1249" y="0"/>
                  <a:pt x="0" y="1249"/>
                  <a:pt x="0" y="2784"/>
                </a:cubicBezTo>
                <a:cubicBezTo>
                  <a:pt x="0" y="4336"/>
                  <a:pt x="1249" y="5585"/>
                  <a:pt x="2784" y="5585"/>
                </a:cubicBezTo>
                <a:cubicBezTo>
                  <a:pt x="3854" y="5585"/>
                  <a:pt x="4782" y="4996"/>
                  <a:pt x="5246" y="4122"/>
                </a:cubicBezTo>
                <a:lnTo>
                  <a:pt x="6120" y="4122"/>
                </a:lnTo>
                <a:lnTo>
                  <a:pt x="6638" y="3587"/>
                </a:lnTo>
                <a:lnTo>
                  <a:pt x="7173" y="4122"/>
                </a:lnTo>
                <a:lnTo>
                  <a:pt x="8047" y="3248"/>
                </a:lnTo>
                <a:lnTo>
                  <a:pt x="8904" y="4122"/>
                </a:lnTo>
                <a:lnTo>
                  <a:pt x="9778" y="3248"/>
                </a:lnTo>
                <a:lnTo>
                  <a:pt x="10634" y="4122"/>
                </a:lnTo>
                <a:lnTo>
                  <a:pt x="11705" y="2784"/>
                </a:lnTo>
                <a:lnTo>
                  <a:pt x="10634" y="1463"/>
                </a:lnTo>
                <a:lnTo>
                  <a:pt x="5246" y="1463"/>
                </a:lnTo>
                <a:cubicBezTo>
                  <a:pt x="4782" y="589"/>
                  <a:pt x="3854" y="0"/>
                  <a:pt x="2784" y="0"/>
                </a:cubicBezTo>
                <a:close/>
              </a:path>
            </a:pathLst>
          </a:custGeom>
          <a:solidFill>
            <a:schemeClr val="accent2"/>
          </a:solidFill>
          <a:ln>
            <a:solidFill>
              <a:schemeClr val="accent2">
                <a:lumMod val="60000"/>
                <a:lumOff val="40000"/>
              </a:schemeClr>
            </a:solid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7" name="Google Shape;838;p36">
            <a:extLst>
              <a:ext uri="{FF2B5EF4-FFF2-40B4-BE49-F238E27FC236}">
                <a16:creationId xmlns:a16="http://schemas.microsoft.com/office/drawing/2014/main" id="{E99AD8EC-70F4-494F-B1AC-C624186198FB}"/>
              </a:ext>
            </a:extLst>
          </p:cNvPr>
          <p:cNvSpPr/>
          <p:nvPr/>
        </p:nvSpPr>
        <p:spPr>
          <a:xfrm>
            <a:off x="858444" y="2398058"/>
            <a:ext cx="236033" cy="121674"/>
          </a:xfrm>
          <a:custGeom>
            <a:avLst/>
            <a:gdLst/>
            <a:ahLst/>
            <a:cxnLst/>
            <a:rect l="l" t="t" r="r" b="b"/>
            <a:pathLst>
              <a:path w="11705" h="5586" extrusionOk="0">
                <a:moveTo>
                  <a:pt x="1588" y="1999"/>
                </a:moveTo>
                <a:cubicBezTo>
                  <a:pt x="2034" y="1999"/>
                  <a:pt x="2391" y="2356"/>
                  <a:pt x="2391" y="2784"/>
                </a:cubicBezTo>
                <a:cubicBezTo>
                  <a:pt x="2391" y="3230"/>
                  <a:pt x="2034" y="3587"/>
                  <a:pt x="1588" y="3587"/>
                </a:cubicBezTo>
                <a:cubicBezTo>
                  <a:pt x="1160" y="3587"/>
                  <a:pt x="803" y="3230"/>
                  <a:pt x="803" y="2784"/>
                </a:cubicBezTo>
                <a:cubicBezTo>
                  <a:pt x="803" y="2356"/>
                  <a:pt x="1160" y="1999"/>
                  <a:pt x="1588" y="1999"/>
                </a:cubicBezTo>
                <a:close/>
                <a:moveTo>
                  <a:pt x="2784" y="0"/>
                </a:moveTo>
                <a:cubicBezTo>
                  <a:pt x="1249" y="0"/>
                  <a:pt x="0" y="1249"/>
                  <a:pt x="0" y="2784"/>
                </a:cubicBezTo>
                <a:cubicBezTo>
                  <a:pt x="0" y="4336"/>
                  <a:pt x="1249" y="5585"/>
                  <a:pt x="2784" y="5585"/>
                </a:cubicBezTo>
                <a:cubicBezTo>
                  <a:pt x="3854" y="5585"/>
                  <a:pt x="4782" y="4996"/>
                  <a:pt x="5246" y="4122"/>
                </a:cubicBezTo>
                <a:lnTo>
                  <a:pt x="6120" y="4122"/>
                </a:lnTo>
                <a:lnTo>
                  <a:pt x="6638" y="3587"/>
                </a:lnTo>
                <a:lnTo>
                  <a:pt x="7173" y="4122"/>
                </a:lnTo>
                <a:lnTo>
                  <a:pt x="8047" y="3248"/>
                </a:lnTo>
                <a:lnTo>
                  <a:pt x="8904" y="4122"/>
                </a:lnTo>
                <a:lnTo>
                  <a:pt x="9778" y="3248"/>
                </a:lnTo>
                <a:lnTo>
                  <a:pt x="10634" y="4122"/>
                </a:lnTo>
                <a:lnTo>
                  <a:pt x="11705" y="2784"/>
                </a:lnTo>
                <a:lnTo>
                  <a:pt x="10634" y="1463"/>
                </a:lnTo>
                <a:lnTo>
                  <a:pt x="5246" y="1463"/>
                </a:lnTo>
                <a:cubicBezTo>
                  <a:pt x="4782" y="589"/>
                  <a:pt x="3854" y="0"/>
                  <a:pt x="2784" y="0"/>
                </a:cubicBezTo>
                <a:close/>
              </a:path>
            </a:pathLst>
          </a:custGeom>
          <a:solidFill>
            <a:schemeClr val="accent2"/>
          </a:solidFill>
          <a:ln>
            <a:solidFill>
              <a:schemeClr val="accent2">
                <a:lumMod val="60000"/>
                <a:lumOff val="40000"/>
              </a:schemeClr>
            </a:solid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4111396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C940A1-DF57-DF38-8D1C-5137AC0DA5CA}"/>
              </a:ext>
            </a:extLst>
          </p:cNvPr>
          <p:cNvSpPr>
            <a:spLocks noGrp="1"/>
          </p:cNvSpPr>
          <p:nvPr>
            <p:ph type="title"/>
          </p:nvPr>
        </p:nvSpPr>
        <p:spPr/>
        <p:txBody>
          <a:bodyPr/>
          <a:lstStyle/>
          <a:p>
            <a:r>
              <a:rPr lang="en-US" dirty="0" err="1"/>
              <a:t>Phương</a:t>
            </a:r>
            <a:r>
              <a:rPr lang="en-US" dirty="0"/>
              <a:t> </a:t>
            </a:r>
            <a:r>
              <a:rPr lang="en-US" dirty="0" err="1"/>
              <a:t>thức</a:t>
            </a:r>
            <a:r>
              <a:rPr lang="en-US" dirty="0"/>
              <a:t> </a:t>
            </a:r>
            <a:r>
              <a:rPr lang="en-US" dirty="0" err="1"/>
              <a:t>trừu</a:t>
            </a:r>
            <a:r>
              <a:rPr lang="en-US" dirty="0"/>
              <a:t> </a:t>
            </a:r>
            <a:r>
              <a:rPr lang="en-US" dirty="0" err="1"/>
              <a:t>tượng</a:t>
            </a:r>
            <a:r>
              <a:rPr lang="en-US" dirty="0"/>
              <a:t> (Abstract method)</a:t>
            </a:r>
            <a:endParaRPr lang="vi-VN" dirty="0"/>
          </a:p>
        </p:txBody>
      </p:sp>
      <p:sp>
        <p:nvSpPr>
          <p:cNvPr id="6" name="Text Placeholder 2">
            <a:extLst>
              <a:ext uri="{FF2B5EF4-FFF2-40B4-BE49-F238E27FC236}">
                <a16:creationId xmlns:a16="http://schemas.microsoft.com/office/drawing/2014/main" id="{B9BF3CFC-4922-4174-B289-C4223DEA1893}"/>
              </a:ext>
            </a:extLst>
          </p:cNvPr>
          <p:cNvSpPr txBox="1">
            <a:spLocks/>
          </p:cNvSpPr>
          <p:nvPr/>
        </p:nvSpPr>
        <p:spPr>
          <a:xfrm>
            <a:off x="798862" y="1499147"/>
            <a:ext cx="8143538" cy="16412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20000"/>
              </a:lnSpc>
              <a:spcBef>
                <a:spcPts val="600"/>
              </a:spcBef>
              <a:spcAft>
                <a:spcPts val="60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1pPr>
            <a:lvl2pPr marL="914400" marR="0" lvl="1" indent="-342900" algn="l" rtl="0" eaLnBrk="1" hangingPunct="1">
              <a:lnSpc>
                <a:spcPct val="115000"/>
              </a:lnSpc>
              <a:spcBef>
                <a:spcPts val="0"/>
              </a:spcBef>
              <a:spcAft>
                <a:spcPts val="0"/>
              </a:spcAft>
              <a:buClr>
                <a:schemeClr val="accent1"/>
              </a:buClr>
              <a:buSzPts val="1800"/>
              <a:buFont typeface="Verdana"/>
              <a:buChar char="○"/>
              <a:defRPr sz="1400" b="0" i="0" u="none" strike="noStrike" cap="none">
                <a:solidFill>
                  <a:schemeClr val="accent1"/>
                </a:solidFill>
                <a:latin typeface="Verdana"/>
                <a:ea typeface="Verdana"/>
                <a:cs typeface="Verdana"/>
                <a:sym typeface="Verdana"/>
              </a:defRPr>
            </a:lvl2pPr>
            <a:lvl3pPr marL="1371600" marR="0" lvl="2"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3pPr>
            <a:lvl4pPr marL="1828800" marR="0" lvl="3"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4pPr>
            <a:lvl5pPr marL="2286000" marR="0" lvl="4"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5pPr>
            <a:lvl6pPr marL="2743200" marR="0" lvl="5"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6pPr>
            <a:lvl7pPr marL="3200400" marR="0" lvl="6"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7pPr>
            <a:lvl8pPr marL="3657600" marR="0" lvl="7"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8pPr>
            <a:lvl9pPr marL="4114800" marR="0" lvl="8" indent="-342900" algn="l" rtl="0" eaLnBrk="1" hangingPunct="1">
              <a:lnSpc>
                <a:spcPct val="115000"/>
              </a:lnSpc>
              <a:spcBef>
                <a:spcPts val="1600"/>
              </a:spcBef>
              <a:spcAft>
                <a:spcPts val="160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9pPr>
          </a:lstStyle>
          <a:p>
            <a:pPr marL="114300" indent="0">
              <a:buNone/>
            </a:pPr>
            <a:r>
              <a:rPr lang="en-US" dirty="0" err="1"/>
              <a:t>Khai</a:t>
            </a:r>
            <a:r>
              <a:rPr lang="en-US" dirty="0"/>
              <a:t> </a:t>
            </a:r>
            <a:r>
              <a:rPr lang="en-US" dirty="0" err="1"/>
              <a:t>báo</a:t>
            </a:r>
            <a:r>
              <a:rPr lang="en-US" dirty="0"/>
              <a:t> </a:t>
            </a:r>
            <a:r>
              <a:rPr lang="en-US" dirty="0" err="1"/>
              <a:t>phương</a:t>
            </a:r>
            <a:r>
              <a:rPr lang="en-US" dirty="0"/>
              <a:t> </a:t>
            </a:r>
            <a:r>
              <a:rPr lang="en-US" dirty="0" err="1"/>
              <a:t>thức</a:t>
            </a:r>
            <a:r>
              <a:rPr lang="en-US" dirty="0"/>
              <a:t> </a:t>
            </a:r>
            <a:r>
              <a:rPr lang="en-US" dirty="0" err="1"/>
              <a:t>mà</a:t>
            </a:r>
            <a:r>
              <a:rPr lang="en-US" dirty="0"/>
              <a:t> </a:t>
            </a:r>
            <a:r>
              <a:rPr lang="en-US" dirty="0" err="1"/>
              <a:t>không</a:t>
            </a:r>
            <a:r>
              <a:rPr lang="en-US" dirty="0"/>
              <a:t> </a:t>
            </a:r>
            <a:r>
              <a:rPr lang="en-US" dirty="0" err="1"/>
              <a:t>cần</a:t>
            </a:r>
            <a:r>
              <a:rPr lang="en-US" dirty="0"/>
              <a:t> </a:t>
            </a:r>
            <a:r>
              <a:rPr lang="en-US" dirty="0" err="1"/>
              <a:t>phần</a:t>
            </a:r>
            <a:r>
              <a:rPr lang="en-US" dirty="0"/>
              <a:t> than</a:t>
            </a:r>
          </a:p>
          <a:p>
            <a:pPr marL="114300" indent="0">
              <a:buNone/>
            </a:pPr>
            <a:r>
              <a:rPr lang="en-US" dirty="0" err="1"/>
              <a:t>Cú</a:t>
            </a:r>
            <a:r>
              <a:rPr lang="en-US" dirty="0"/>
              <a:t> </a:t>
            </a:r>
            <a:r>
              <a:rPr lang="en-US" dirty="0" err="1"/>
              <a:t>pháp</a:t>
            </a:r>
            <a:r>
              <a:rPr lang="en-US" dirty="0"/>
              <a:t>: &lt;</a:t>
            </a:r>
            <a:r>
              <a:rPr lang="en-US" dirty="0">
                <a:solidFill>
                  <a:srgbClr val="C00000"/>
                </a:solidFill>
              </a:rPr>
              <a:t>Access modifier</a:t>
            </a:r>
            <a:r>
              <a:rPr lang="en-US" dirty="0"/>
              <a:t>&gt; </a:t>
            </a:r>
            <a:r>
              <a:rPr lang="en-US" dirty="0">
                <a:solidFill>
                  <a:schemeClr val="tx1"/>
                </a:solidFill>
              </a:rPr>
              <a:t>abstract</a:t>
            </a:r>
            <a:r>
              <a:rPr lang="en-US" dirty="0"/>
              <a:t> &lt;</a:t>
            </a:r>
            <a:r>
              <a:rPr lang="en-US" dirty="0">
                <a:solidFill>
                  <a:srgbClr val="C00000"/>
                </a:solidFill>
              </a:rPr>
              <a:t>type</a:t>
            </a:r>
            <a:r>
              <a:rPr lang="en-US" dirty="0"/>
              <a:t>&gt; </a:t>
            </a:r>
            <a:r>
              <a:rPr lang="en-US" dirty="0" err="1">
                <a:solidFill>
                  <a:srgbClr val="C00000"/>
                </a:solidFill>
              </a:rPr>
              <a:t>nameMethod</a:t>
            </a:r>
            <a:r>
              <a:rPr lang="en-US" dirty="0"/>
              <a:t>()</a:t>
            </a:r>
          </a:p>
          <a:p>
            <a:pPr marL="114300" indent="0">
              <a:buNone/>
            </a:pPr>
            <a:endParaRPr lang="en-US" dirty="0"/>
          </a:p>
          <a:p>
            <a:pPr marL="0" indent="0">
              <a:buNone/>
            </a:pPr>
            <a:r>
              <a:rPr lang="en-US" dirty="0" err="1">
                <a:solidFill>
                  <a:srgbClr val="00ABEE"/>
                </a:solidFill>
              </a:rPr>
              <a:t>Vd</a:t>
            </a:r>
            <a:r>
              <a:rPr lang="en-US" dirty="0"/>
              <a:t>: public </a:t>
            </a:r>
            <a:r>
              <a:rPr lang="en-US" dirty="0">
                <a:solidFill>
                  <a:srgbClr val="C00000"/>
                </a:solidFill>
              </a:rPr>
              <a:t>abstract</a:t>
            </a:r>
            <a:r>
              <a:rPr lang="en-US" dirty="0"/>
              <a:t> void </a:t>
            </a:r>
            <a:r>
              <a:rPr lang="en-US" dirty="0" err="1">
                <a:solidFill>
                  <a:srgbClr val="C00000"/>
                </a:solidFill>
              </a:rPr>
              <a:t>printString</a:t>
            </a:r>
            <a:r>
              <a:rPr lang="en-US" dirty="0"/>
              <a:t>();</a:t>
            </a:r>
          </a:p>
          <a:p>
            <a:pPr marL="114300" indent="0">
              <a:buNone/>
            </a:pPr>
            <a:r>
              <a:rPr lang="en-US" dirty="0" err="1"/>
              <a:t>Để</a:t>
            </a:r>
            <a:r>
              <a:rPr lang="en-US" dirty="0"/>
              <a:t> </a:t>
            </a:r>
            <a:r>
              <a:rPr lang="en-US" dirty="0" err="1"/>
              <a:t>sử</a:t>
            </a:r>
            <a:r>
              <a:rPr lang="en-US" dirty="0"/>
              <a:t> </a:t>
            </a:r>
            <a:r>
              <a:rPr lang="en-US" dirty="0" err="1"/>
              <a:t>dụng</a:t>
            </a:r>
            <a:r>
              <a:rPr lang="en-US" dirty="0"/>
              <a:t> </a:t>
            </a:r>
            <a:r>
              <a:rPr lang="en-US" dirty="0" err="1"/>
              <a:t>được</a:t>
            </a:r>
            <a:r>
              <a:rPr lang="en-US" dirty="0"/>
              <a:t> </a:t>
            </a:r>
            <a:r>
              <a:rPr lang="en-US" dirty="0" err="1"/>
              <a:t>phương</a:t>
            </a:r>
            <a:r>
              <a:rPr lang="en-US" dirty="0"/>
              <a:t> </a:t>
            </a:r>
            <a:r>
              <a:rPr lang="en-US" dirty="0" err="1"/>
              <a:t>thức</a:t>
            </a:r>
            <a:r>
              <a:rPr lang="en-US" dirty="0"/>
              <a:t> </a:t>
            </a:r>
            <a:r>
              <a:rPr lang="en-US" dirty="0" err="1"/>
              <a:t>này</a:t>
            </a:r>
            <a:r>
              <a:rPr lang="en-US" dirty="0"/>
              <a:t> </a:t>
            </a:r>
            <a:r>
              <a:rPr lang="en-US" dirty="0" err="1"/>
              <a:t>cần</a:t>
            </a:r>
            <a:r>
              <a:rPr lang="en-US" dirty="0"/>
              <a:t> </a:t>
            </a:r>
            <a:r>
              <a:rPr lang="en-US" dirty="0" err="1"/>
              <a:t>một</a:t>
            </a:r>
            <a:r>
              <a:rPr lang="en-US" dirty="0"/>
              <a:t> </a:t>
            </a:r>
            <a:r>
              <a:rPr lang="en-US" dirty="0" err="1"/>
              <a:t>lớp</a:t>
            </a:r>
            <a:r>
              <a:rPr lang="en-US" dirty="0"/>
              <a:t> con </a:t>
            </a:r>
            <a:r>
              <a:rPr lang="en-US" dirty="0" err="1">
                <a:solidFill>
                  <a:schemeClr val="tx1"/>
                </a:solidFill>
              </a:rPr>
              <a:t>kế</a:t>
            </a:r>
            <a:r>
              <a:rPr lang="en-US" dirty="0">
                <a:solidFill>
                  <a:schemeClr val="tx1"/>
                </a:solidFill>
              </a:rPr>
              <a:t> </a:t>
            </a:r>
            <a:r>
              <a:rPr lang="en-US" dirty="0" err="1">
                <a:solidFill>
                  <a:schemeClr val="tx1"/>
                </a:solidFill>
              </a:rPr>
              <a:t>thừa</a:t>
            </a:r>
            <a:r>
              <a:rPr lang="en-US" dirty="0">
                <a:solidFill>
                  <a:schemeClr val="tx1"/>
                </a:solidFill>
              </a:rPr>
              <a:t> </a:t>
            </a:r>
            <a:r>
              <a:rPr lang="en-US" dirty="0" err="1"/>
              <a:t>và</a:t>
            </a:r>
            <a:r>
              <a:rPr lang="en-US" dirty="0"/>
              <a:t> </a:t>
            </a:r>
            <a:r>
              <a:rPr lang="en-US" dirty="0" err="1">
                <a:solidFill>
                  <a:schemeClr val="tx1"/>
                </a:solidFill>
              </a:rPr>
              <a:t>ghi</a:t>
            </a:r>
            <a:r>
              <a:rPr lang="en-US" dirty="0">
                <a:solidFill>
                  <a:schemeClr val="tx1"/>
                </a:solidFill>
              </a:rPr>
              <a:t> </a:t>
            </a:r>
            <a:r>
              <a:rPr lang="en-US" dirty="0" err="1">
                <a:solidFill>
                  <a:schemeClr val="tx1"/>
                </a:solidFill>
              </a:rPr>
              <a:t>đè</a:t>
            </a:r>
            <a:r>
              <a:rPr lang="en-US" dirty="0">
                <a:solidFill>
                  <a:schemeClr val="tx1"/>
                </a:solidFill>
              </a:rPr>
              <a:t> </a:t>
            </a:r>
            <a:r>
              <a:rPr lang="en-US" dirty="0"/>
              <a:t>(</a:t>
            </a:r>
            <a:r>
              <a:rPr lang="en-US" dirty="0">
                <a:solidFill>
                  <a:srgbClr val="C00000"/>
                </a:solidFill>
              </a:rPr>
              <a:t>override</a:t>
            </a:r>
            <a:r>
              <a:rPr lang="en-US" dirty="0"/>
              <a:t>)</a:t>
            </a:r>
          </a:p>
          <a:p>
            <a:endParaRPr lang="en-US" dirty="0"/>
          </a:p>
        </p:txBody>
      </p:sp>
      <p:sp>
        <p:nvSpPr>
          <p:cNvPr id="4" name="Google Shape;838;p36">
            <a:extLst>
              <a:ext uri="{FF2B5EF4-FFF2-40B4-BE49-F238E27FC236}">
                <a16:creationId xmlns:a16="http://schemas.microsoft.com/office/drawing/2014/main" id="{2E944AAC-E9B5-4F0F-B670-A333C142752A}"/>
              </a:ext>
            </a:extLst>
          </p:cNvPr>
          <p:cNvSpPr/>
          <p:nvPr/>
        </p:nvSpPr>
        <p:spPr>
          <a:xfrm>
            <a:off x="680845" y="1786058"/>
            <a:ext cx="236033" cy="121674"/>
          </a:xfrm>
          <a:custGeom>
            <a:avLst/>
            <a:gdLst/>
            <a:ahLst/>
            <a:cxnLst/>
            <a:rect l="l" t="t" r="r" b="b"/>
            <a:pathLst>
              <a:path w="11705" h="5586" extrusionOk="0">
                <a:moveTo>
                  <a:pt x="1588" y="1999"/>
                </a:moveTo>
                <a:cubicBezTo>
                  <a:pt x="2034" y="1999"/>
                  <a:pt x="2391" y="2356"/>
                  <a:pt x="2391" y="2784"/>
                </a:cubicBezTo>
                <a:cubicBezTo>
                  <a:pt x="2391" y="3230"/>
                  <a:pt x="2034" y="3587"/>
                  <a:pt x="1588" y="3587"/>
                </a:cubicBezTo>
                <a:cubicBezTo>
                  <a:pt x="1160" y="3587"/>
                  <a:pt x="803" y="3230"/>
                  <a:pt x="803" y="2784"/>
                </a:cubicBezTo>
                <a:cubicBezTo>
                  <a:pt x="803" y="2356"/>
                  <a:pt x="1160" y="1999"/>
                  <a:pt x="1588" y="1999"/>
                </a:cubicBezTo>
                <a:close/>
                <a:moveTo>
                  <a:pt x="2784" y="0"/>
                </a:moveTo>
                <a:cubicBezTo>
                  <a:pt x="1249" y="0"/>
                  <a:pt x="0" y="1249"/>
                  <a:pt x="0" y="2784"/>
                </a:cubicBezTo>
                <a:cubicBezTo>
                  <a:pt x="0" y="4336"/>
                  <a:pt x="1249" y="5585"/>
                  <a:pt x="2784" y="5585"/>
                </a:cubicBezTo>
                <a:cubicBezTo>
                  <a:pt x="3854" y="5585"/>
                  <a:pt x="4782" y="4996"/>
                  <a:pt x="5246" y="4122"/>
                </a:cubicBezTo>
                <a:lnTo>
                  <a:pt x="6120" y="4122"/>
                </a:lnTo>
                <a:lnTo>
                  <a:pt x="6638" y="3587"/>
                </a:lnTo>
                <a:lnTo>
                  <a:pt x="7173" y="4122"/>
                </a:lnTo>
                <a:lnTo>
                  <a:pt x="8047" y="3248"/>
                </a:lnTo>
                <a:lnTo>
                  <a:pt x="8904" y="4122"/>
                </a:lnTo>
                <a:lnTo>
                  <a:pt x="9778" y="3248"/>
                </a:lnTo>
                <a:lnTo>
                  <a:pt x="10634" y="4122"/>
                </a:lnTo>
                <a:lnTo>
                  <a:pt x="11705" y="2784"/>
                </a:lnTo>
                <a:lnTo>
                  <a:pt x="10634" y="1463"/>
                </a:lnTo>
                <a:lnTo>
                  <a:pt x="5246" y="1463"/>
                </a:lnTo>
                <a:cubicBezTo>
                  <a:pt x="4782" y="589"/>
                  <a:pt x="3854" y="0"/>
                  <a:pt x="2784" y="0"/>
                </a:cubicBezTo>
                <a:close/>
              </a:path>
            </a:pathLst>
          </a:custGeom>
          <a:solidFill>
            <a:schemeClr val="accent2"/>
          </a:solidFill>
          <a:ln>
            <a:solidFill>
              <a:schemeClr val="accent2">
                <a:lumMod val="60000"/>
                <a:lumOff val="40000"/>
              </a:schemeClr>
            </a:solid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5" name="Google Shape;838;p36">
            <a:extLst>
              <a:ext uri="{FF2B5EF4-FFF2-40B4-BE49-F238E27FC236}">
                <a16:creationId xmlns:a16="http://schemas.microsoft.com/office/drawing/2014/main" id="{B98382B2-B778-44A1-864E-ECA85CC8BFAB}"/>
              </a:ext>
            </a:extLst>
          </p:cNvPr>
          <p:cNvSpPr/>
          <p:nvPr/>
        </p:nvSpPr>
        <p:spPr>
          <a:xfrm>
            <a:off x="690523" y="2258913"/>
            <a:ext cx="236033" cy="121674"/>
          </a:xfrm>
          <a:custGeom>
            <a:avLst/>
            <a:gdLst/>
            <a:ahLst/>
            <a:cxnLst/>
            <a:rect l="l" t="t" r="r" b="b"/>
            <a:pathLst>
              <a:path w="11705" h="5586" extrusionOk="0">
                <a:moveTo>
                  <a:pt x="1588" y="1999"/>
                </a:moveTo>
                <a:cubicBezTo>
                  <a:pt x="2034" y="1999"/>
                  <a:pt x="2391" y="2356"/>
                  <a:pt x="2391" y="2784"/>
                </a:cubicBezTo>
                <a:cubicBezTo>
                  <a:pt x="2391" y="3230"/>
                  <a:pt x="2034" y="3587"/>
                  <a:pt x="1588" y="3587"/>
                </a:cubicBezTo>
                <a:cubicBezTo>
                  <a:pt x="1160" y="3587"/>
                  <a:pt x="803" y="3230"/>
                  <a:pt x="803" y="2784"/>
                </a:cubicBezTo>
                <a:cubicBezTo>
                  <a:pt x="803" y="2356"/>
                  <a:pt x="1160" y="1999"/>
                  <a:pt x="1588" y="1999"/>
                </a:cubicBezTo>
                <a:close/>
                <a:moveTo>
                  <a:pt x="2784" y="0"/>
                </a:moveTo>
                <a:cubicBezTo>
                  <a:pt x="1249" y="0"/>
                  <a:pt x="0" y="1249"/>
                  <a:pt x="0" y="2784"/>
                </a:cubicBezTo>
                <a:cubicBezTo>
                  <a:pt x="0" y="4336"/>
                  <a:pt x="1249" y="5585"/>
                  <a:pt x="2784" y="5585"/>
                </a:cubicBezTo>
                <a:cubicBezTo>
                  <a:pt x="3854" y="5585"/>
                  <a:pt x="4782" y="4996"/>
                  <a:pt x="5246" y="4122"/>
                </a:cubicBezTo>
                <a:lnTo>
                  <a:pt x="6120" y="4122"/>
                </a:lnTo>
                <a:lnTo>
                  <a:pt x="6638" y="3587"/>
                </a:lnTo>
                <a:lnTo>
                  <a:pt x="7173" y="4122"/>
                </a:lnTo>
                <a:lnTo>
                  <a:pt x="8047" y="3248"/>
                </a:lnTo>
                <a:lnTo>
                  <a:pt x="8904" y="4122"/>
                </a:lnTo>
                <a:lnTo>
                  <a:pt x="9778" y="3248"/>
                </a:lnTo>
                <a:lnTo>
                  <a:pt x="10634" y="4122"/>
                </a:lnTo>
                <a:lnTo>
                  <a:pt x="11705" y="2784"/>
                </a:lnTo>
                <a:lnTo>
                  <a:pt x="10634" y="1463"/>
                </a:lnTo>
                <a:lnTo>
                  <a:pt x="5246" y="1463"/>
                </a:lnTo>
                <a:cubicBezTo>
                  <a:pt x="4782" y="589"/>
                  <a:pt x="3854" y="0"/>
                  <a:pt x="2784" y="0"/>
                </a:cubicBezTo>
                <a:close/>
              </a:path>
            </a:pathLst>
          </a:custGeom>
          <a:solidFill>
            <a:schemeClr val="accent2"/>
          </a:solidFill>
          <a:ln>
            <a:solidFill>
              <a:schemeClr val="accent2">
                <a:lumMod val="60000"/>
                <a:lumOff val="40000"/>
              </a:schemeClr>
            </a:solid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7" name="Google Shape;838;p36">
            <a:extLst>
              <a:ext uri="{FF2B5EF4-FFF2-40B4-BE49-F238E27FC236}">
                <a16:creationId xmlns:a16="http://schemas.microsoft.com/office/drawing/2014/main" id="{8D597E9B-F2DC-454A-943E-A3016691ED21}"/>
              </a:ext>
            </a:extLst>
          </p:cNvPr>
          <p:cNvSpPr/>
          <p:nvPr/>
        </p:nvSpPr>
        <p:spPr>
          <a:xfrm>
            <a:off x="676123" y="3686858"/>
            <a:ext cx="236033" cy="121674"/>
          </a:xfrm>
          <a:custGeom>
            <a:avLst/>
            <a:gdLst/>
            <a:ahLst/>
            <a:cxnLst/>
            <a:rect l="l" t="t" r="r" b="b"/>
            <a:pathLst>
              <a:path w="11705" h="5586" extrusionOk="0">
                <a:moveTo>
                  <a:pt x="1588" y="1999"/>
                </a:moveTo>
                <a:cubicBezTo>
                  <a:pt x="2034" y="1999"/>
                  <a:pt x="2391" y="2356"/>
                  <a:pt x="2391" y="2784"/>
                </a:cubicBezTo>
                <a:cubicBezTo>
                  <a:pt x="2391" y="3230"/>
                  <a:pt x="2034" y="3587"/>
                  <a:pt x="1588" y="3587"/>
                </a:cubicBezTo>
                <a:cubicBezTo>
                  <a:pt x="1160" y="3587"/>
                  <a:pt x="803" y="3230"/>
                  <a:pt x="803" y="2784"/>
                </a:cubicBezTo>
                <a:cubicBezTo>
                  <a:pt x="803" y="2356"/>
                  <a:pt x="1160" y="1999"/>
                  <a:pt x="1588" y="1999"/>
                </a:cubicBezTo>
                <a:close/>
                <a:moveTo>
                  <a:pt x="2784" y="0"/>
                </a:moveTo>
                <a:cubicBezTo>
                  <a:pt x="1249" y="0"/>
                  <a:pt x="0" y="1249"/>
                  <a:pt x="0" y="2784"/>
                </a:cubicBezTo>
                <a:cubicBezTo>
                  <a:pt x="0" y="4336"/>
                  <a:pt x="1249" y="5585"/>
                  <a:pt x="2784" y="5585"/>
                </a:cubicBezTo>
                <a:cubicBezTo>
                  <a:pt x="3854" y="5585"/>
                  <a:pt x="4782" y="4996"/>
                  <a:pt x="5246" y="4122"/>
                </a:cubicBezTo>
                <a:lnTo>
                  <a:pt x="6120" y="4122"/>
                </a:lnTo>
                <a:lnTo>
                  <a:pt x="6638" y="3587"/>
                </a:lnTo>
                <a:lnTo>
                  <a:pt x="7173" y="4122"/>
                </a:lnTo>
                <a:lnTo>
                  <a:pt x="8047" y="3248"/>
                </a:lnTo>
                <a:lnTo>
                  <a:pt x="8904" y="4122"/>
                </a:lnTo>
                <a:lnTo>
                  <a:pt x="9778" y="3248"/>
                </a:lnTo>
                <a:lnTo>
                  <a:pt x="10634" y="4122"/>
                </a:lnTo>
                <a:lnTo>
                  <a:pt x="11705" y="2784"/>
                </a:lnTo>
                <a:lnTo>
                  <a:pt x="10634" y="1463"/>
                </a:lnTo>
                <a:lnTo>
                  <a:pt x="5246" y="1463"/>
                </a:lnTo>
                <a:cubicBezTo>
                  <a:pt x="4782" y="589"/>
                  <a:pt x="3854" y="0"/>
                  <a:pt x="2784" y="0"/>
                </a:cubicBezTo>
                <a:close/>
              </a:path>
            </a:pathLst>
          </a:custGeom>
          <a:solidFill>
            <a:schemeClr val="accent2"/>
          </a:solidFill>
          <a:ln>
            <a:solidFill>
              <a:schemeClr val="accent2">
                <a:lumMod val="60000"/>
                <a:lumOff val="40000"/>
              </a:schemeClr>
            </a:solid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1692499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C940A1-DF57-DF38-8D1C-5137AC0DA5CA}"/>
              </a:ext>
            </a:extLst>
          </p:cNvPr>
          <p:cNvSpPr>
            <a:spLocks noGrp="1"/>
          </p:cNvSpPr>
          <p:nvPr>
            <p:ph type="title"/>
          </p:nvPr>
        </p:nvSpPr>
        <p:spPr/>
        <p:txBody>
          <a:bodyPr/>
          <a:lstStyle/>
          <a:p>
            <a:r>
              <a:rPr lang="en-US" dirty="0"/>
              <a:t>Override – </a:t>
            </a:r>
            <a:r>
              <a:rPr lang="en-US" dirty="0" err="1"/>
              <a:t>Ghi</a:t>
            </a:r>
            <a:r>
              <a:rPr lang="en-US" dirty="0"/>
              <a:t> </a:t>
            </a:r>
            <a:r>
              <a:rPr lang="en-US" dirty="0" err="1"/>
              <a:t>đè</a:t>
            </a:r>
            <a:endParaRPr lang="vi-VN" dirty="0"/>
          </a:p>
        </p:txBody>
      </p:sp>
      <p:sp>
        <p:nvSpPr>
          <p:cNvPr id="6" name="Text Placeholder 2">
            <a:extLst>
              <a:ext uri="{FF2B5EF4-FFF2-40B4-BE49-F238E27FC236}">
                <a16:creationId xmlns:a16="http://schemas.microsoft.com/office/drawing/2014/main" id="{B9BF3CFC-4922-4174-B289-C4223DEA1893}"/>
              </a:ext>
            </a:extLst>
          </p:cNvPr>
          <p:cNvSpPr txBox="1">
            <a:spLocks/>
          </p:cNvSpPr>
          <p:nvPr/>
        </p:nvSpPr>
        <p:spPr>
          <a:xfrm>
            <a:off x="842062" y="1175147"/>
            <a:ext cx="7344338" cy="16412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20000"/>
              </a:lnSpc>
              <a:spcBef>
                <a:spcPts val="600"/>
              </a:spcBef>
              <a:spcAft>
                <a:spcPts val="60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1pPr>
            <a:lvl2pPr marL="914400" marR="0" lvl="1" indent="-342900" algn="l" rtl="0" eaLnBrk="1" hangingPunct="1">
              <a:lnSpc>
                <a:spcPct val="115000"/>
              </a:lnSpc>
              <a:spcBef>
                <a:spcPts val="0"/>
              </a:spcBef>
              <a:spcAft>
                <a:spcPts val="0"/>
              </a:spcAft>
              <a:buClr>
                <a:schemeClr val="accent1"/>
              </a:buClr>
              <a:buSzPts val="1800"/>
              <a:buFont typeface="Verdana"/>
              <a:buChar char="○"/>
              <a:defRPr sz="1400" b="0" i="0" u="none" strike="noStrike" cap="none">
                <a:solidFill>
                  <a:schemeClr val="accent1"/>
                </a:solidFill>
                <a:latin typeface="Verdana"/>
                <a:ea typeface="Verdana"/>
                <a:cs typeface="Verdana"/>
                <a:sym typeface="Verdana"/>
              </a:defRPr>
            </a:lvl2pPr>
            <a:lvl3pPr marL="1371600" marR="0" lvl="2"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3pPr>
            <a:lvl4pPr marL="1828800" marR="0" lvl="3"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4pPr>
            <a:lvl5pPr marL="2286000" marR="0" lvl="4"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5pPr>
            <a:lvl6pPr marL="2743200" marR="0" lvl="5"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6pPr>
            <a:lvl7pPr marL="3200400" marR="0" lvl="6"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7pPr>
            <a:lvl8pPr marL="3657600" marR="0" lvl="7"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8pPr>
            <a:lvl9pPr marL="4114800" marR="0" lvl="8" indent="-342900" algn="l" rtl="0" eaLnBrk="1" hangingPunct="1">
              <a:lnSpc>
                <a:spcPct val="115000"/>
              </a:lnSpc>
              <a:spcBef>
                <a:spcPts val="1600"/>
              </a:spcBef>
              <a:spcAft>
                <a:spcPts val="160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9pPr>
          </a:lstStyle>
          <a:p>
            <a:pPr marL="114300" indent="0">
              <a:buNone/>
            </a:pPr>
            <a:r>
              <a:rPr lang="en-US" dirty="0" err="1">
                <a:solidFill>
                  <a:schemeClr val="accent2"/>
                </a:solidFill>
              </a:rPr>
              <a:t>Kn</a:t>
            </a:r>
            <a:r>
              <a:rPr lang="en-US" dirty="0"/>
              <a:t>: </a:t>
            </a:r>
            <a:r>
              <a:rPr lang="en-US" dirty="0" err="1"/>
              <a:t>Là</a:t>
            </a:r>
            <a:r>
              <a:rPr lang="en-US" dirty="0"/>
              <a:t> </a:t>
            </a:r>
            <a:r>
              <a:rPr lang="en-US" dirty="0" err="1"/>
              <a:t>việc</a:t>
            </a:r>
            <a:r>
              <a:rPr lang="en-US" dirty="0"/>
              <a:t> </a:t>
            </a:r>
            <a:r>
              <a:rPr lang="en-US" dirty="0" err="1"/>
              <a:t>viết</a:t>
            </a:r>
            <a:r>
              <a:rPr lang="en-US" dirty="0"/>
              <a:t> </a:t>
            </a:r>
            <a:r>
              <a:rPr lang="en-US" dirty="0" err="1"/>
              <a:t>lại</a:t>
            </a:r>
            <a:r>
              <a:rPr lang="en-US" dirty="0"/>
              <a:t> </a:t>
            </a:r>
            <a:r>
              <a:rPr lang="en-US" dirty="0" err="1">
                <a:solidFill>
                  <a:schemeClr val="tx1"/>
                </a:solidFill>
              </a:rPr>
              <a:t>phương</a:t>
            </a:r>
            <a:r>
              <a:rPr lang="en-US" dirty="0">
                <a:solidFill>
                  <a:schemeClr val="tx1"/>
                </a:solidFill>
              </a:rPr>
              <a:t> </a:t>
            </a:r>
            <a:r>
              <a:rPr lang="en-US" dirty="0" err="1">
                <a:solidFill>
                  <a:schemeClr val="tx1"/>
                </a:solidFill>
              </a:rPr>
              <a:t>thức</a:t>
            </a:r>
            <a:r>
              <a:rPr lang="en-US" dirty="0">
                <a:solidFill>
                  <a:schemeClr val="tx1"/>
                </a:solidFill>
              </a:rPr>
              <a:t> </a:t>
            </a:r>
            <a:r>
              <a:rPr lang="en-US" dirty="0" err="1"/>
              <a:t>của</a:t>
            </a:r>
            <a:r>
              <a:rPr lang="en-US" dirty="0"/>
              <a:t> </a:t>
            </a:r>
            <a:r>
              <a:rPr lang="en-US" dirty="0" err="1"/>
              <a:t>lớp</a:t>
            </a:r>
            <a:r>
              <a:rPr lang="en-US" dirty="0"/>
              <a:t> </a:t>
            </a:r>
            <a:r>
              <a:rPr lang="en-US" dirty="0">
                <a:solidFill>
                  <a:srgbClr val="C00000"/>
                </a:solidFill>
              </a:rPr>
              <a:t>cha</a:t>
            </a:r>
            <a:r>
              <a:rPr lang="en-US" dirty="0"/>
              <a:t> ở </a:t>
            </a:r>
            <a:r>
              <a:rPr lang="en-US" dirty="0" err="1"/>
              <a:t>lớp</a:t>
            </a:r>
            <a:r>
              <a:rPr lang="en-US" dirty="0"/>
              <a:t> </a:t>
            </a:r>
            <a:r>
              <a:rPr lang="en-US" dirty="0">
                <a:solidFill>
                  <a:srgbClr val="C00000"/>
                </a:solidFill>
              </a:rPr>
              <a:t>con</a:t>
            </a:r>
          </a:p>
          <a:p>
            <a:pPr marL="114300" indent="0">
              <a:buNone/>
            </a:pPr>
            <a:r>
              <a:rPr lang="en-US" dirty="0" err="1">
                <a:solidFill>
                  <a:schemeClr val="accent2"/>
                </a:solidFill>
              </a:rPr>
              <a:t>Lợi</a:t>
            </a:r>
            <a:r>
              <a:rPr lang="en-US" dirty="0">
                <a:solidFill>
                  <a:schemeClr val="accent2"/>
                </a:solidFill>
              </a:rPr>
              <a:t> </a:t>
            </a:r>
            <a:r>
              <a:rPr lang="en-US" dirty="0" err="1">
                <a:solidFill>
                  <a:schemeClr val="accent2"/>
                </a:solidFill>
              </a:rPr>
              <a:t>ích</a:t>
            </a:r>
            <a:r>
              <a:rPr lang="en-US" dirty="0"/>
              <a:t>: </a:t>
            </a:r>
            <a:r>
              <a:rPr lang="vi-VN" dirty="0"/>
              <a:t>có thể thay đổi hành vi của </a:t>
            </a:r>
            <a:r>
              <a:rPr lang="vi-VN" dirty="0">
                <a:solidFill>
                  <a:schemeClr val="tx1"/>
                </a:solidFill>
              </a:rPr>
              <a:t>phương thức </a:t>
            </a:r>
            <a:r>
              <a:rPr lang="vi-VN" dirty="0"/>
              <a:t>được kế thừa từ lớp </a:t>
            </a:r>
            <a:r>
              <a:rPr lang="vi-VN" dirty="0">
                <a:solidFill>
                  <a:srgbClr val="C00000"/>
                </a:solidFill>
              </a:rPr>
              <a:t>cha</a:t>
            </a:r>
            <a:r>
              <a:rPr lang="vi-VN" dirty="0"/>
              <a:t> và xác định đặc điểm kỹ thuật của nó theo nhu cầu của lớp </a:t>
            </a:r>
            <a:r>
              <a:rPr lang="vi-VN" dirty="0">
                <a:solidFill>
                  <a:srgbClr val="C00000"/>
                </a:solidFill>
              </a:rPr>
              <a:t>con</a:t>
            </a:r>
            <a:r>
              <a:rPr lang="vi-VN" dirty="0"/>
              <a:t>.</a:t>
            </a:r>
            <a:endParaRPr lang="en-US" dirty="0"/>
          </a:p>
          <a:p>
            <a:pPr marL="114300" indent="0">
              <a:buNone/>
            </a:pPr>
            <a:r>
              <a:rPr lang="en-US" dirty="0" err="1">
                <a:solidFill>
                  <a:schemeClr val="accent2"/>
                </a:solidFill>
              </a:rPr>
              <a:t>Quy</a:t>
            </a:r>
            <a:r>
              <a:rPr lang="en-US" dirty="0">
                <a:solidFill>
                  <a:schemeClr val="accent2"/>
                </a:solidFill>
              </a:rPr>
              <a:t> </a:t>
            </a:r>
            <a:r>
              <a:rPr lang="en-US" dirty="0" err="1">
                <a:solidFill>
                  <a:schemeClr val="accent2"/>
                </a:solidFill>
              </a:rPr>
              <a:t>tắc</a:t>
            </a:r>
            <a:r>
              <a:rPr lang="en-US" dirty="0">
                <a:solidFill>
                  <a:schemeClr val="accent2"/>
                </a:solidFill>
              </a:rPr>
              <a:t> </a:t>
            </a:r>
            <a:r>
              <a:rPr lang="en-US" dirty="0" err="1">
                <a:solidFill>
                  <a:schemeClr val="accent2"/>
                </a:solidFill>
              </a:rPr>
              <a:t>ghi</a:t>
            </a:r>
            <a:r>
              <a:rPr lang="en-US" dirty="0">
                <a:solidFill>
                  <a:schemeClr val="accent2"/>
                </a:solidFill>
              </a:rPr>
              <a:t> </a:t>
            </a:r>
            <a:r>
              <a:rPr lang="en-US" dirty="0" err="1">
                <a:solidFill>
                  <a:schemeClr val="accent2"/>
                </a:solidFill>
              </a:rPr>
              <a:t>đè</a:t>
            </a:r>
            <a:r>
              <a:rPr lang="en-US" dirty="0"/>
              <a:t>:</a:t>
            </a:r>
          </a:p>
          <a:p>
            <a:pPr marL="457200" lvl="1" indent="0">
              <a:buNone/>
            </a:pPr>
            <a:r>
              <a:rPr lang="en-US" dirty="0"/>
              <a:t>    </a:t>
            </a:r>
            <a:r>
              <a:rPr lang="vi-VN" dirty="0"/>
              <a:t> Có cùng tên</a:t>
            </a:r>
            <a:endParaRPr lang="en-US" dirty="0"/>
          </a:p>
          <a:p>
            <a:pPr marL="457200" lvl="1" indent="0">
              <a:buNone/>
            </a:pPr>
            <a:r>
              <a:rPr lang="vi-VN" dirty="0"/>
              <a:t> </a:t>
            </a:r>
            <a:r>
              <a:rPr lang="en-US" dirty="0"/>
              <a:t>    </a:t>
            </a:r>
            <a:r>
              <a:rPr lang="vi-VN" dirty="0"/>
              <a:t>Có cùng số lượng tham số</a:t>
            </a:r>
            <a:endParaRPr lang="en-US" dirty="0"/>
          </a:p>
          <a:p>
            <a:pPr marL="457200" lvl="1" indent="0">
              <a:buNone/>
            </a:pPr>
            <a:r>
              <a:rPr lang="en-US" dirty="0"/>
              <a:t>     </a:t>
            </a:r>
            <a:r>
              <a:rPr lang="vi-VN" dirty="0"/>
              <a:t>Có cùng kiểu tham số</a:t>
            </a:r>
            <a:endParaRPr lang="en-US" dirty="0"/>
          </a:p>
          <a:p>
            <a:pPr marL="571500" lvl="1" indent="0">
              <a:buNone/>
            </a:pPr>
            <a:r>
              <a:rPr lang="en-US" dirty="0"/>
              <a:t>   </a:t>
            </a:r>
            <a:r>
              <a:rPr lang="vi-VN" dirty="0"/>
              <a:t>Có cùng kiểu trả về</a:t>
            </a:r>
            <a:endParaRPr lang="en-US" dirty="0"/>
          </a:p>
        </p:txBody>
      </p:sp>
      <p:sp>
        <p:nvSpPr>
          <p:cNvPr id="4" name="Google Shape;769;p36">
            <a:extLst>
              <a:ext uri="{FF2B5EF4-FFF2-40B4-BE49-F238E27FC236}">
                <a16:creationId xmlns:a16="http://schemas.microsoft.com/office/drawing/2014/main" id="{1E687CE7-37A4-4400-8094-39E7C62C4AEB}"/>
              </a:ext>
            </a:extLst>
          </p:cNvPr>
          <p:cNvSpPr/>
          <p:nvPr/>
        </p:nvSpPr>
        <p:spPr>
          <a:xfrm>
            <a:off x="757525" y="1349183"/>
            <a:ext cx="169073" cy="179611"/>
          </a:xfrm>
          <a:custGeom>
            <a:avLst/>
            <a:gdLst/>
            <a:ahLst/>
            <a:cxnLst/>
            <a:rect l="l" t="t" r="r" b="b"/>
            <a:pathLst>
              <a:path w="9618" h="9459" extrusionOk="0">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chemeClr val="accent2"/>
          </a:solidFill>
          <a:ln>
            <a:solidFill>
              <a:schemeClr val="accent2">
                <a:lumMod val="60000"/>
                <a:lumOff val="40000"/>
              </a:schemeClr>
            </a:solid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5" name="Google Shape;769;p36">
            <a:extLst>
              <a:ext uri="{FF2B5EF4-FFF2-40B4-BE49-F238E27FC236}">
                <a16:creationId xmlns:a16="http://schemas.microsoft.com/office/drawing/2014/main" id="{E5DAD818-E6E2-4DFA-A1C2-D521AFED7A83}"/>
              </a:ext>
            </a:extLst>
          </p:cNvPr>
          <p:cNvSpPr/>
          <p:nvPr/>
        </p:nvSpPr>
        <p:spPr>
          <a:xfrm>
            <a:off x="757525" y="1882480"/>
            <a:ext cx="169073" cy="179611"/>
          </a:xfrm>
          <a:custGeom>
            <a:avLst/>
            <a:gdLst/>
            <a:ahLst/>
            <a:cxnLst/>
            <a:rect l="l" t="t" r="r" b="b"/>
            <a:pathLst>
              <a:path w="9618" h="9459" extrusionOk="0">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chemeClr val="accent2"/>
          </a:solidFill>
          <a:ln>
            <a:solidFill>
              <a:schemeClr val="accent2">
                <a:lumMod val="60000"/>
                <a:lumOff val="40000"/>
              </a:schemeClr>
            </a:solid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7" name="Google Shape;769;p36">
            <a:extLst>
              <a:ext uri="{FF2B5EF4-FFF2-40B4-BE49-F238E27FC236}">
                <a16:creationId xmlns:a16="http://schemas.microsoft.com/office/drawing/2014/main" id="{B5B3D3C8-22DF-4572-9595-1EA143051CD3}"/>
              </a:ext>
            </a:extLst>
          </p:cNvPr>
          <p:cNvSpPr/>
          <p:nvPr/>
        </p:nvSpPr>
        <p:spPr>
          <a:xfrm>
            <a:off x="757524" y="2990389"/>
            <a:ext cx="169073" cy="179611"/>
          </a:xfrm>
          <a:custGeom>
            <a:avLst/>
            <a:gdLst/>
            <a:ahLst/>
            <a:cxnLst/>
            <a:rect l="l" t="t" r="r" b="b"/>
            <a:pathLst>
              <a:path w="9618" h="9459" extrusionOk="0">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chemeClr val="accent2"/>
          </a:solidFill>
          <a:ln>
            <a:solidFill>
              <a:schemeClr val="accent2">
                <a:lumMod val="60000"/>
                <a:lumOff val="40000"/>
              </a:schemeClr>
            </a:solid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8" name="Google Shape;838;p36">
            <a:extLst>
              <a:ext uri="{FF2B5EF4-FFF2-40B4-BE49-F238E27FC236}">
                <a16:creationId xmlns:a16="http://schemas.microsoft.com/office/drawing/2014/main" id="{04DEA126-0CB4-42C8-8E7D-0AF500828709}"/>
              </a:ext>
            </a:extLst>
          </p:cNvPr>
          <p:cNvSpPr/>
          <p:nvPr/>
        </p:nvSpPr>
        <p:spPr>
          <a:xfrm>
            <a:off x="1399277" y="3449258"/>
            <a:ext cx="236033" cy="121674"/>
          </a:xfrm>
          <a:custGeom>
            <a:avLst/>
            <a:gdLst/>
            <a:ahLst/>
            <a:cxnLst/>
            <a:rect l="l" t="t" r="r" b="b"/>
            <a:pathLst>
              <a:path w="11705" h="5586" extrusionOk="0">
                <a:moveTo>
                  <a:pt x="1588" y="1999"/>
                </a:moveTo>
                <a:cubicBezTo>
                  <a:pt x="2034" y="1999"/>
                  <a:pt x="2391" y="2356"/>
                  <a:pt x="2391" y="2784"/>
                </a:cubicBezTo>
                <a:cubicBezTo>
                  <a:pt x="2391" y="3230"/>
                  <a:pt x="2034" y="3587"/>
                  <a:pt x="1588" y="3587"/>
                </a:cubicBezTo>
                <a:cubicBezTo>
                  <a:pt x="1160" y="3587"/>
                  <a:pt x="803" y="3230"/>
                  <a:pt x="803" y="2784"/>
                </a:cubicBezTo>
                <a:cubicBezTo>
                  <a:pt x="803" y="2356"/>
                  <a:pt x="1160" y="1999"/>
                  <a:pt x="1588" y="1999"/>
                </a:cubicBezTo>
                <a:close/>
                <a:moveTo>
                  <a:pt x="2784" y="0"/>
                </a:moveTo>
                <a:cubicBezTo>
                  <a:pt x="1249" y="0"/>
                  <a:pt x="0" y="1249"/>
                  <a:pt x="0" y="2784"/>
                </a:cubicBezTo>
                <a:cubicBezTo>
                  <a:pt x="0" y="4336"/>
                  <a:pt x="1249" y="5585"/>
                  <a:pt x="2784" y="5585"/>
                </a:cubicBezTo>
                <a:cubicBezTo>
                  <a:pt x="3854" y="5585"/>
                  <a:pt x="4782" y="4996"/>
                  <a:pt x="5246" y="4122"/>
                </a:cubicBezTo>
                <a:lnTo>
                  <a:pt x="6120" y="4122"/>
                </a:lnTo>
                <a:lnTo>
                  <a:pt x="6638" y="3587"/>
                </a:lnTo>
                <a:lnTo>
                  <a:pt x="7173" y="4122"/>
                </a:lnTo>
                <a:lnTo>
                  <a:pt x="8047" y="3248"/>
                </a:lnTo>
                <a:lnTo>
                  <a:pt x="8904" y="4122"/>
                </a:lnTo>
                <a:lnTo>
                  <a:pt x="9778" y="3248"/>
                </a:lnTo>
                <a:lnTo>
                  <a:pt x="10634" y="4122"/>
                </a:lnTo>
                <a:lnTo>
                  <a:pt x="11705" y="2784"/>
                </a:lnTo>
                <a:lnTo>
                  <a:pt x="10634" y="1463"/>
                </a:lnTo>
                <a:lnTo>
                  <a:pt x="5246" y="1463"/>
                </a:lnTo>
                <a:cubicBezTo>
                  <a:pt x="4782" y="589"/>
                  <a:pt x="3854" y="0"/>
                  <a:pt x="2784" y="0"/>
                </a:cubicBezTo>
                <a:close/>
              </a:path>
            </a:pathLst>
          </a:custGeom>
          <a:solidFill>
            <a:schemeClr val="accent2"/>
          </a:solidFill>
          <a:ln>
            <a:solidFill>
              <a:schemeClr val="accent2">
                <a:lumMod val="60000"/>
                <a:lumOff val="40000"/>
              </a:schemeClr>
            </a:solid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9" name="Google Shape;838;p36">
            <a:extLst>
              <a:ext uri="{FF2B5EF4-FFF2-40B4-BE49-F238E27FC236}">
                <a16:creationId xmlns:a16="http://schemas.microsoft.com/office/drawing/2014/main" id="{30F85899-C0D2-457B-A86C-0DAC07F0FE46}"/>
              </a:ext>
            </a:extLst>
          </p:cNvPr>
          <p:cNvSpPr/>
          <p:nvPr/>
        </p:nvSpPr>
        <p:spPr>
          <a:xfrm>
            <a:off x="1399275" y="3948553"/>
            <a:ext cx="236033" cy="121674"/>
          </a:xfrm>
          <a:custGeom>
            <a:avLst/>
            <a:gdLst/>
            <a:ahLst/>
            <a:cxnLst/>
            <a:rect l="l" t="t" r="r" b="b"/>
            <a:pathLst>
              <a:path w="11705" h="5586" extrusionOk="0">
                <a:moveTo>
                  <a:pt x="1588" y="1999"/>
                </a:moveTo>
                <a:cubicBezTo>
                  <a:pt x="2034" y="1999"/>
                  <a:pt x="2391" y="2356"/>
                  <a:pt x="2391" y="2784"/>
                </a:cubicBezTo>
                <a:cubicBezTo>
                  <a:pt x="2391" y="3230"/>
                  <a:pt x="2034" y="3587"/>
                  <a:pt x="1588" y="3587"/>
                </a:cubicBezTo>
                <a:cubicBezTo>
                  <a:pt x="1160" y="3587"/>
                  <a:pt x="803" y="3230"/>
                  <a:pt x="803" y="2784"/>
                </a:cubicBezTo>
                <a:cubicBezTo>
                  <a:pt x="803" y="2356"/>
                  <a:pt x="1160" y="1999"/>
                  <a:pt x="1588" y="1999"/>
                </a:cubicBezTo>
                <a:close/>
                <a:moveTo>
                  <a:pt x="2784" y="0"/>
                </a:moveTo>
                <a:cubicBezTo>
                  <a:pt x="1249" y="0"/>
                  <a:pt x="0" y="1249"/>
                  <a:pt x="0" y="2784"/>
                </a:cubicBezTo>
                <a:cubicBezTo>
                  <a:pt x="0" y="4336"/>
                  <a:pt x="1249" y="5585"/>
                  <a:pt x="2784" y="5585"/>
                </a:cubicBezTo>
                <a:cubicBezTo>
                  <a:pt x="3854" y="5585"/>
                  <a:pt x="4782" y="4996"/>
                  <a:pt x="5246" y="4122"/>
                </a:cubicBezTo>
                <a:lnTo>
                  <a:pt x="6120" y="4122"/>
                </a:lnTo>
                <a:lnTo>
                  <a:pt x="6638" y="3587"/>
                </a:lnTo>
                <a:lnTo>
                  <a:pt x="7173" y="4122"/>
                </a:lnTo>
                <a:lnTo>
                  <a:pt x="8047" y="3248"/>
                </a:lnTo>
                <a:lnTo>
                  <a:pt x="8904" y="4122"/>
                </a:lnTo>
                <a:lnTo>
                  <a:pt x="9778" y="3248"/>
                </a:lnTo>
                <a:lnTo>
                  <a:pt x="10634" y="4122"/>
                </a:lnTo>
                <a:lnTo>
                  <a:pt x="11705" y="2784"/>
                </a:lnTo>
                <a:lnTo>
                  <a:pt x="10634" y="1463"/>
                </a:lnTo>
                <a:lnTo>
                  <a:pt x="5246" y="1463"/>
                </a:lnTo>
                <a:cubicBezTo>
                  <a:pt x="4782" y="589"/>
                  <a:pt x="3854" y="0"/>
                  <a:pt x="2784" y="0"/>
                </a:cubicBezTo>
                <a:close/>
              </a:path>
            </a:pathLst>
          </a:custGeom>
          <a:solidFill>
            <a:schemeClr val="accent2"/>
          </a:solidFill>
          <a:ln>
            <a:solidFill>
              <a:schemeClr val="accent2">
                <a:lumMod val="60000"/>
                <a:lumOff val="40000"/>
              </a:schemeClr>
            </a:solid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0" name="Google Shape;838;p36">
            <a:extLst>
              <a:ext uri="{FF2B5EF4-FFF2-40B4-BE49-F238E27FC236}">
                <a16:creationId xmlns:a16="http://schemas.microsoft.com/office/drawing/2014/main" id="{766A23D0-C67A-4DFB-88E3-784C1AC75610}"/>
              </a:ext>
            </a:extLst>
          </p:cNvPr>
          <p:cNvSpPr/>
          <p:nvPr/>
        </p:nvSpPr>
        <p:spPr>
          <a:xfrm>
            <a:off x="1399276" y="3703658"/>
            <a:ext cx="236033" cy="121674"/>
          </a:xfrm>
          <a:custGeom>
            <a:avLst/>
            <a:gdLst/>
            <a:ahLst/>
            <a:cxnLst/>
            <a:rect l="l" t="t" r="r" b="b"/>
            <a:pathLst>
              <a:path w="11705" h="5586" extrusionOk="0">
                <a:moveTo>
                  <a:pt x="1588" y="1999"/>
                </a:moveTo>
                <a:cubicBezTo>
                  <a:pt x="2034" y="1999"/>
                  <a:pt x="2391" y="2356"/>
                  <a:pt x="2391" y="2784"/>
                </a:cubicBezTo>
                <a:cubicBezTo>
                  <a:pt x="2391" y="3230"/>
                  <a:pt x="2034" y="3587"/>
                  <a:pt x="1588" y="3587"/>
                </a:cubicBezTo>
                <a:cubicBezTo>
                  <a:pt x="1160" y="3587"/>
                  <a:pt x="803" y="3230"/>
                  <a:pt x="803" y="2784"/>
                </a:cubicBezTo>
                <a:cubicBezTo>
                  <a:pt x="803" y="2356"/>
                  <a:pt x="1160" y="1999"/>
                  <a:pt x="1588" y="1999"/>
                </a:cubicBezTo>
                <a:close/>
                <a:moveTo>
                  <a:pt x="2784" y="0"/>
                </a:moveTo>
                <a:cubicBezTo>
                  <a:pt x="1249" y="0"/>
                  <a:pt x="0" y="1249"/>
                  <a:pt x="0" y="2784"/>
                </a:cubicBezTo>
                <a:cubicBezTo>
                  <a:pt x="0" y="4336"/>
                  <a:pt x="1249" y="5585"/>
                  <a:pt x="2784" y="5585"/>
                </a:cubicBezTo>
                <a:cubicBezTo>
                  <a:pt x="3854" y="5585"/>
                  <a:pt x="4782" y="4996"/>
                  <a:pt x="5246" y="4122"/>
                </a:cubicBezTo>
                <a:lnTo>
                  <a:pt x="6120" y="4122"/>
                </a:lnTo>
                <a:lnTo>
                  <a:pt x="6638" y="3587"/>
                </a:lnTo>
                <a:lnTo>
                  <a:pt x="7173" y="4122"/>
                </a:lnTo>
                <a:lnTo>
                  <a:pt x="8047" y="3248"/>
                </a:lnTo>
                <a:lnTo>
                  <a:pt x="8904" y="4122"/>
                </a:lnTo>
                <a:lnTo>
                  <a:pt x="9778" y="3248"/>
                </a:lnTo>
                <a:lnTo>
                  <a:pt x="10634" y="4122"/>
                </a:lnTo>
                <a:lnTo>
                  <a:pt x="11705" y="2784"/>
                </a:lnTo>
                <a:lnTo>
                  <a:pt x="10634" y="1463"/>
                </a:lnTo>
                <a:lnTo>
                  <a:pt x="5246" y="1463"/>
                </a:lnTo>
                <a:cubicBezTo>
                  <a:pt x="4782" y="589"/>
                  <a:pt x="3854" y="0"/>
                  <a:pt x="2784" y="0"/>
                </a:cubicBezTo>
                <a:close/>
              </a:path>
            </a:pathLst>
          </a:custGeom>
          <a:solidFill>
            <a:schemeClr val="accent2"/>
          </a:solidFill>
          <a:ln>
            <a:solidFill>
              <a:schemeClr val="accent2">
                <a:lumMod val="60000"/>
                <a:lumOff val="40000"/>
              </a:schemeClr>
            </a:solid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1" name="Google Shape;838;p36">
            <a:extLst>
              <a:ext uri="{FF2B5EF4-FFF2-40B4-BE49-F238E27FC236}">
                <a16:creationId xmlns:a16="http://schemas.microsoft.com/office/drawing/2014/main" id="{71BF57E1-2BCC-4F76-82C2-CDBBB9F4DEB1}"/>
              </a:ext>
            </a:extLst>
          </p:cNvPr>
          <p:cNvSpPr/>
          <p:nvPr/>
        </p:nvSpPr>
        <p:spPr>
          <a:xfrm>
            <a:off x="1399275" y="4193448"/>
            <a:ext cx="236033" cy="121674"/>
          </a:xfrm>
          <a:custGeom>
            <a:avLst/>
            <a:gdLst/>
            <a:ahLst/>
            <a:cxnLst/>
            <a:rect l="l" t="t" r="r" b="b"/>
            <a:pathLst>
              <a:path w="11705" h="5586" extrusionOk="0">
                <a:moveTo>
                  <a:pt x="1588" y="1999"/>
                </a:moveTo>
                <a:cubicBezTo>
                  <a:pt x="2034" y="1999"/>
                  <a:pt x="2391" y="2356"/>
                  <a:pt x="2391" y="2784"/>
                </a:cubicBezTo>
                <a:cubicBezTo>
                  <a:pt x="2391" y="3230"/>
                  <a:pt x="2034" y="3587"/>
                  <a:pt x="1588" y="3587"/>
                </a:cubicBezTo>
                <a:cubicBezTo>
                  <a:pt x="1160" y="3587"/>
                  <a:pt x="803" y="3230"/>
                  <a:pt x="803" y="2784"/>
                </a:cubicBezTo>
                <a:cubicBezTo>
                  <a:pt x="803" y="2356"/>
                  <a:pt x="1160" y="1999"/>
                  <a:pt x="1588" y="1999"/>
                </a:cubicBezTo>
                <a:close/>
                <a:moveTo>
                  <a:pt x="2784" y="0"/>
                </a:moveTo>
                <a:cubicBezTo>
                  <a:pt x="1249" y="0"/>
                  <a:pt x="0" y="1249"/>
                  <a:pt x="0" y="2784"/>
                </a:cubicBezTo>
                <a:cubicBezTo>
                  <a:pt x="0" y="4336"/>
                  <a:pt x="1249" y="5585"/>
                  <a:pt x="2784" y="5585"/>
                </a:cubicBezTo>
                <a:cubicBezTo>
                  <a:pt x="3854" y="5585"/>
                  <a:pt x="4782" y="4996"/>
                  <a:pt x="5246" y="4122"/>
                </a:cubicBezTo>
                <a:lnTo>
                  <a:pt x="6120" y="4122"/>
                </a:lnTo>
                <a:lnTo>
                  <a:pt x="6638" y="3587"/>
                </a:lnTo>
                <a:lnTo>
                  <a:pt x="7173" y="4122"/>
                </a:lnTo>
                <a:lnTo>
                  <a:pt x="8047" y="3248"/>
                </a:lnTo>
                <a:lnTo>
                  <a:pt x="8904" y="4122"/>
                </a:lnTo>
                <a:lnTo>
                  <a:pt x="9778" y="3248"/>
                </a:lnTo>
                <a:lnTo>
                  <a:pt x="10634" y="4122"/>
                </a:lnTo>
                <a:lnTo>
                  <a:pt x="11705" y="2784"/>
                </a:lnTo>
                <a:lnTo>
                  <a:pt x="10634" y="1463"/>
                </a:lnTo>
                <a:lnTo>
                  <a:pt x="5246" y="1463"/>
                </a:lnTo>
                <a:cubicBezTo>
                  <a:pt x="4782" y="589"/>
                  <a:pt x="3854" y="0"/>
                  <a:pt x="2784" y="0"/>
                </a:cubicBezTo>
                <a:close/>
              </a:path>
            </a:pathLst>
          </a:custGeom>
          <a:solidFill>
            <a:schemeClr val="accent2"/>
          </a:solidFill>
          <a:ln>
            <a:solidFill>
              <a:schemeClr val="accent2">
                <a:lumMod val="60000"/>
                <a:lumOff val="40000"/>
              </a:schemeClr>
            </a:solid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063797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C940A1-DF57-DF38-8D1C-5137AC0DA5CA}"/>
              </a:ext>
            </a:extLst>
          </p:cNvPr>
          <p:cNvSpPr>
            <a:spLocks noGrp="1"/>
          </p:cNvSpPr>
          <p:nvPr>
            <p:ph type="title"/>
          </p:nvPr>
        </p:nvSpPr>
        <p:spPr/>
        <p:txBody>
          <a:bodyPr/>
          <a:lstStyle/>
          <a:p>
            <a:r>
              <a:rPr lang="en-US" dirty="0" err="1"/>
              <a:t>Tính</a:t>
            </a:r>
            <a:r>
              <a:rPr lang="en-US" dirty="0"/>
              <a:t> </a:t>
            </a:r>
            <a:r>
              <a:rPr lang="en-US" dirty="0" err="1"/>
              <a:t>đa</a:t>
            </a:r>
            <a:r>
              <a:rPr lang="en-US" dirty="0"/>
              <a:t> </a:t>
            </a:r>
            <a:r>
              <a:rPr lang="en-US" dirty="0" err="1"/>
              <a:t>hình</a:t>
            </a:r>
            <a:endParaRPr lang="vi-VN" dirty="0"/>
          </a:p>
        </p:txBody>
      </p:sp>
      <p:sp>
        <p:nvSpPr>
          <p:cNvPr id="6" name="Text Placeholder 2">
            <a:extLst>
              <a:ext uri="{FF2B5EF4-FFF2-40B4-BE49-F238E27FC236}">
                <a16:creationId xmlns:a16="http://schemas.microsoft.com/office/drawing/2014/main" id="{B9BF3CFC-4922-4174-B289-C4223DEA1893}"/>
              </a:ext>
            </a:extLst>
          </p:cNvPr>
          <p:cNvSpPr txBox="1">
            <a:spLocks/>
          </p:cNvSpPr>
          <p:nvPr/>
        </p:nvSpPr>
        <p:spPr>
          <a:xfrm>
            <a:off x="431662" y="1120161"/>
            <a:ext cx="8510738" cy="16412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20000"/>
              </a:lnSpc>
              <a:spcBef>
                <a:spcPts val="600"/>
              </a:spcBef>
              <a:spcAft>
                <a:spcPts val="60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1pPr>
            <a:lvl2pPr marL="914400" marR="0" lvl="1" indent="-342900" algn="l" rtl="0" eaLnBrk="1" hangingPunct="1">
              <a:lnSpc>
                <a:spcPct val="115000"/>
              </a:lnSpc>
              <a:spcBef>
                <a:spcPts val="0"/>
              </a:spcBef>
              <a:spcAft>
                <a:spcPts val="0"/>
              </a:spcAft>
              <a:buClr>
                <a:schemeClr val="accent1"/>
              </a:buClr>
              <a:buSzPts val="1800"/>
              <a:buFont typeface="Verdana"/>
              <a:buChar char="○"/>
              <a:defRPr sz="1400" b="0" i="0" u="none" strike="noStrike" cap="none">
                <a:solidFill>
                  <a:schemeClr val="accent1"/>
                </a:solidFill>
                <a:latin typeface="Verdana"/>
                <a:ea typeface="Verdana"/>
                <a:cs typeface="Verdana"/>
                <a:sym typeface="Verdana"/>
              </a:defRPr>
            </a:lvl2pPr>
            <a:lvl3pPr marL="1371600" marR="0" lvl="2"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3pPr>
            <a:lvl4pPr marL="1828800" marR="0" lvl="3"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4pPr>
            <a:lvl5pPr marL="2286000" marR="0" lvl="4"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5pPr>
            <a:lvl6pPr marL="2743200" marR="0" lvl="5"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6pPr>
            <a:lvl7pPr marL="3200400" marR="0" lvl="6"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7pPr>
            <a:lvl8pPr marL="3657600" marR="0" lvl="7"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8pPr>
            <a:lvl9pPr marL="4114800" marR="0" lvl="8" indent="-342900" algn="l" rtl="0" eaLnBrk="1" hangingPunct="1">
              <a:lnSpc>
                <a:spcPct val="115000"/>
              </a:lnSpc>
              <a:spcBef>
                <a:spcPts val="1600"/>
              </a:spcBef>
              <a:spcAft>
                <a:spcPts val="160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9pPr>
          </a:lstStyle>
          <a:p>
            <a:pPr marL="114300" indent="0">
              <a:buNone/>
            </a:pPr>
            <a:r>
              <a:rPr lang="en-US" sz="2000" dirty="0" err="1">
                <a:latin typeface="Arial" panose="020B0604020202020204" pitchFamily="34" charset="0"/>
                <a:cs typeface="Arial" panose="020B0604020202020204" pitchFamily="34" charset="0"/>
              </a:rPr>
              <a:t>Hiểu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solidFill>
                  <a:srgbClr val="C00000"/>
                </a:solidFill>
                <a:latin typeface="Arial" panose="020B0604020202020204" pitchFamily="34" charset="0"/>
                <a:cs typeface="Arial" panose="020B0604020202020204" pitchFamily="34" charset="0"/>
              </a:rPr>
              <a:t>nhiều</a:t>
            </a:r>
            <a:r>
              <a:rPr lang="en-US" sz="2000" dirty="0">
                <a:solidFill>
                  <a:srgbClr val="C00000"/>
                </a:solidFill>
                <a:latin typeface="Arial" panose="020B0604020202020204" pitchFamily="34" charset="0"/>
                <a:cs typeface="Arial" panose="020B0604020202020204" pitchFamily="34" charset="0"/>
              </a:rPr>
              <a:t> </a:t>
            </a:r>
            <a:r>
              <a:rPr lang="en-US" sz="2000" dirty="0" err="1">
                <a:solidFill>
                  <a:srgbClr val="C00000"/>
                </a:solidFill>
                <a:latin typeface="Arial" panose="020B0604020202020204" pitchFamily="34" charset="0"/>
                <a:cs typeface="Arial" panose="020B0604020202020204" pitchFamily="34" charset="0"/>
              </a:rPr>
              <a:t>hình</a:t>
            </a:r>
            <a:r>
              <a:rPr lang="en-US" sz="2000" dirty="0">
                <a:solidFill>
                  <a:srgbClr val="C00000"/>
                </a:solidFill>
                <a:latin typeface="Arial" panose="020B0604020202020204" pitchFamily="34" charset="0"/>
                <a:cs typeface="Arial" panose="020B0604020202020204" pitchFamily="34" charset="0"/>
              </a:rPr>
              <a:t> </a:t>
            </a:r>
            <a:r>
              <a:rPr lang="en-US" sz="2000" dirty="0" err="1">
                <a:solidFill>
                  <a:srgbClr val="C00000"/>
                </a:solidFill>
                <a:latin typeface="Arial" panose="020B0604020202020204" pitchFamily="34" charset="0"/>
                <a:cs typeface="Arial" panose="020B0604020202020204" pitchFamily="34" charset="0"/>
              </a:rPr>
              <a:t>dạng</a:t>
            </a:r>
            <a:r>
              <a:rPr lang="en-US" sz="2000" dirty="0">
                <a:solidFill>
                  <a:srgbClr val="C00000"/>
                </a:solidFill>
                <a:latin typeface="Arial" panose="020B0604020202020204" pitchFamily="34" charset="0"/>
                <a:cs typeface="Arial" panose="020B0604020202020204" pitchFamily="34" charset="0"/>
              </a:rPr>
              <a:t>. </a:t>
            </a:r>
          </a:p>
          <a:p>
            <a:pPr marL="114300" indent="0">
              <a:buNone/>
            </a:pPr>
            <a:r>
              <a:rPr lang="vi-VN" sz="2000" b="0" i="0" dirty="0">
                <a:effectLst/>
                <a:latin typeface="Arial" panose="020B0604020202020204" pitchFamily="34" charset="0"/>
                <a:cs typeface="Arial" panose="020B0604020202020204" pitchFamily="34" charset="0"/>
              </a:rPr>
              <a:t>Thực tế, sự </a:t>
            </a:r>
            <a:r>
              <a:rPr lang="vi-VN" sz="2000" b="0" i="0" dirty="0">
                <a:solidFill>
                  <a:schemeClr val="tx1"/>
                </a:solidFill>
                <a:effectLst/>
                <a:latin typeface="Arial" panose="020B0604020202020204" pitchFamily="34" charset="0"/>
                <a:cs typeface="Arial" panose="020B0604020202020204" pitchFamily="34" charset="0"/>
              </a:rPr>
              <a:t>Đa hình </a:t>
            </a:r>
            <a:r>
              <a:rPr lang="vi-VN" sz="2000" b="0" i="0" dirty="0">
                <a:effectLst/>
                <a:latin typeface="Arial" panose="020B0604020202020204" pitchFamily="34" charset="0"/>
                <a:cs typeface="Arial" panose="020B0604020202020204" pitchFamily="34" charset="0"/>
              </a:rPr>
              <a:t>được xem như một </a:t>
            </a:r>
            <a:r>
              <a:rPr lang="vi-VN" sz="2000" b="0" i="0" dirty="0">
                <a:solidFill>
                  <a:srgbClr val="C00000"/>
                </a:solidFill>
                <a:effectLst/>
                <a:latin typeface="Arial" panose="020B0604020202020204" pitchFamily="34" charset="0"/>
                <a:cs typeface="Arial" panose="020B0604020202020204" pitchFamily="34" charset="0"/>
              </a:rPr>
              <a:t>đối tượng đặc biệt</a:t>
            </a:r>
            <a:r>
              <a:rPr lang="vi-VN" sz="2000" b="0" i="0" dirty="0">
                <a:effectLst/>
                <a:latin typeface="Arial" panose="020B0604020202020204" pitchFamily="34" charset="0"/>
                <a:cs typeface="Arial" panose="020B0604020202020204" pitchFamily="34" charset="0"/>
              </a:rPr>
              <a:t>, có lúc đối tượng này mang một hình dạng (trở thành một đối tượng) nào đó, và cũng có lúc đối tượng này lại mang một hình dạng khác nữa, </a:t>
            </a:r>
            <a:r>
              <a:rPr lang="vi-VN" sz="2000" b="0" i="0" dirty="0">
                <a:solidFill>
                  <a:srgbClr val="C00000"/>
                </a:solidFill>
                <a:effectLst/>
                <a:latin typeface="Arial" panose="020B0604020202020204" pitchFamily="34" charset="0"/>
                <a:cs typeface="Arial" panose="020B0604020202020204" pitchFamily="34" charset="0"/>
              </a:rPr>
              <a:t>tùy vào từng hoàn cảnh</a:t>
            </a:r>
            <a:r>
              <a:rPr lang="vi-VN" sz="2000" b="0" i="0" dirty="0">
                <a:effectLst/>
                <a:latin typeface="Arial" panose="020B0604020202020204" pitchFamily="34" charset="0"/>
                <a:cs typeface="Arial" panose="020B0604020202020204" pitchFamily="34" charset="0"/>
              </a:rPr>
              <a:t>. </a:t>
            </a:r>
            <a:endParaRPr lang="en-US" sz="2000" b="0" i="0" dirty="0">
              <a:effectLst/>
              <a:latin typeface="Arial" panose="020B0604020202020204" pitchFamily="34" charset="0"/>
              <a:cs typeface="Arial" panose="020B0604020202020204" pitchFamily="34" charset="0"/>
            </a:endParaRPr>
          </a:p>
          <a:p>
            <a:pPr marL="114300" indent="0">
              <a:buNone/>
            </a:pPr>
            <a:r>
              <a:rPr lang="vi-VN" sz="2000" b="0" i="0" dirty="0">
                <a:effectLst/>
                <a:latin typeface="Arial" panose="020B0604020202020204" pitchFamily="34" charset="0"/>
                <a:cs typeface="Arial" panose="020B0604020202020204" pitchFamily="34" charset="0"/>
              </a:rPr>
              <a:t>Sự “</a:t>
            </a:r>
            <a:r>
              <a:rPr lang="vi-VN" sz="2000" b="0" i="0" dirty="0">
                <a:solidFill>
                  <a:srgbClr val="C00000"/>
                </a:solidFill>
                <a:effectLst/>
                <a:latin typeface="Arial" panose="020B0604020202020204" pitchFamily="34" charset="0"/>
                <a:cs typeface="Arial" panose="020B0604020202020204" pitchFamily="34" charset="0"/>
              </a:rPr>
              <a:t>nhập vai</a:t>
            </a:r>
            <a:r>
              <a:rPr lang="vi-VN" sz="2000" b="0" i="0" dirty="0">
                <a:effectLst/>
                <a:latin typeface="Arial" panose="020B0604020202020204" pitchFamily="34" charset="0"/>
                <a:cs typeface="Arial" panose="020B0604020202020204" pitchFamily="34" charset="0"/>
              </a:rPr>
              <a:t>” vào các hình dạng (</a:t>
            </a:r>
            <a:r>
              <a:rPr lang="vi-VN" sz="2000" b="0" i="0" dirty="0">
                <a:solidFill>
                  <a:srgbClr val="C00000"/>
                </a:solidFill>
                <a:effectLst/>
                <a:latin typeface="Arial" panose="020B0604020202020204" pitchFamily="34" charset="0"/>
                <a:cs typeface="Arial" panose="020B0604020202020204" pitchFamily="34" charset="0"/>
              </a:rPr>
              <a:t>đối tượng</a:t>
            </a:r>
            <a:r>
              <a:rPr lang="vi-VN" sz="2000" b="0" i="0" dirty="0">
                <a:effectLst/>
                <a:latin typeface="Arial" panose="020B0604020202020204" pitchFamily="34" charset="0"/>
                <a:cs typeface="Arial" panose="020B0604020202020204" pitchFamily="34" charset="0"/>
              </a:rPr>
              <a:t>) khác nhau này giúp cho đối tượng </a:t>
            </a:r>
            <a:r>
              <a:rPr lang="vi-VN" sz="2000" b="0" i="0" dirty="0">
                <a:solidFill>
                  <a:schemeClr val="tx1"/>
                </a:solidFill>
                <a:effectLst/>
                <a:latin typeface="Arial" panose="020B0604020202020204" pitchFamily="34" charset="0"/>
                <a:cs typeface="Arial" panose="020B0604020202020204" pitchFamily="34" charset="0"/>
              </a:rPr>
              <a:t>Đa hình </a:t>
            </a:r>
            <a:r>
              <a:rPr lang="vi-VN" sz="2000" b="0" i="0" dirty="0">
                <a:effectLst/>
                <a:latin typeface="Arial" panose="020B0604020202020204" pitchFamily="34" charset="0"/>
                <a:cs typeface="Arial" panose="020B0604020202020204" pitchFamily="34" charset="0"/>
              </a:rPr>
              <a:t>ban đầu có thể thực hiện những hành động khác nhau của từng </a:t>
            </a:r>
            <a:r>
              <a:rPr lang="vi-VN" sz="2000" b="0" i="0" dirty="0">
                <a:solidFill>
                  <a:srgbClr val="C00000"/>
                </a:solidFill>
                <a:effectLst/>
                <a:latin typeface="Arial" panose="020B0604020202020204" pitchFamily="34" charset="0"/>
                <a:cs typeface="Arial" panose="020B0604020202020204" pitchFamily="34" charset="0"/>
              </a:rPr>
              <a:t>đối tượng </a:t>
            </a:r>
            <a:r>
              <a:rPr lang="vi-VN" sz="2000" b="0" i="0" dirty="0">
                <a:effectLst/>
                <a:latin typeface="Arial" panose="020B0604020202020204" pitchFamily="34" charset="0"/>
                <a:cs typeface="Arial" panose="020B0604020202020204" pitchFamily="34" charset="0"/>
              </a:rPr>
              <a:t>cụ thể.</a:t>
            </a:r>
            <a:endParaRPr lang="en-US" sz="2000" dirty="0">
              <a:latin typeface="Arial" panose="020B0604020202020204" pitchFamily="34" charset="0"/>
              <a:cs typeface="Arial" panose="020B0604020202020204" pitchFamily="34" charset="0"/>
            </a:endParaRPr>
          </a:p>
        </p:txBody>
      </p:sp>
      <p:sp>
        <p:nvSpPr>
          <p:cNvPr id="5" name="Google Shape;769;p36">
            <a:extLst>
              <a:ext uri="{FF2B5EF4-FFF2-40B4-BE49-F238E27FC236}">
                <a16:creationId xmlns:a16="http://schemas.microsoft.com/office/drawing/2014/main" id="{31637B99-F782-4957-92DE-E8DD126E6327}"/>
              </a:ext>
            </a:extLst>
          </p:cNvPr>
          <p:cNvSpPr/>
          <p:nvPr/>
        </p:nvSpPr>
        <p:spPr>
          <a:xfrm>
            <a:off x="431662" y="1320880"/>
            <a:ext cx="169073" cy="179611"/>
          </a:xfrm>
          <a:custGeom>
            <a:avLst/>
            <a:gdLst/>
            <a:ahLst/>
            <a:cxnLst/>
            <a:rect l="l" t="t" r="r" b="b"/>
            <a:pathLst>
              <a:path w="9618" h="9459" extrusionOk="0">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chemeClr val="accent2"/>
          </a:solidFill>
          <a:ln>
            <a:solidFill>
              <a:schemeClr val="accent2">
                <a:lumMod val="60000"/>
                <a:lumOff val="40000"/>
              </a:schemeClr>
            </a:solid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7" name="Google Shape;769;p36">
            <a:extLst>
              <a:ext uri="{FF2B5EF4-FFF2-40B4-BE49-F238E27FC236}">
                <a16:creationId xmlns:a16="http://schemas.microsoft.com/office/drawing/2014/main" id="{6E108855-3650-4BDB-877A-1B481F674589}"/>
              </a:ext>
            </a:extLst>
          </p:cNvPr>
          <p:cNvSpPr/>
          <p:nvPr/>
        </p:nvSpPr>
        <p:spPr>
          <a:xfrm>
            <a:off x="431662" y="1850958"/>
            <a:ext cx="169073" cy="179611"/>
          </a:xfrm>
          <a:custGeom>
            <a:avLst/>
            <a:gdLst/>
            <a:ahLst/>
            <a:cxnLst/>
            <a:rect l="l" t="t" r="r" b="b"/>
            <a:pathLst>
              <a:path w="9618" h="9459" extrusionOk="0">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chemeClr val="accent2"/>
          </a:solidFill>
          <a:ln>
            <a:solidFill>
              <a:schemeClr val="accent2">
                <a:lumMod val="60000"/>
                <a:lumOff val="40000"/>
              </a:schemeClr>
            </a:solid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8" name="Google Shape;769;p36">
            <a:extLst>
              <a:ext uri="{FF2B5EF4-FFF2-40B4-BE49-F238E27FC236}">
                <a16:creationId xmlns:a16="http://schemas.microsoft.com/office/drawing/2014/main" id="{7FF4050F-D742-4E4F-9B9A-4B00D725044A}"/>
              </a:ext>
            </a:extLst>
          </p:cNvPr>
          <p:cNvSpPr/>
          <p:nvPr/>
        </p:nvSpPr>
        <p:spPr>
          <a:xfrm>
            <a:off x="349186" y="3463399"/>
            <a:ext cx="169073" cy="179611"/>
          </a:xfrm>
          <a:custGeom>
            <a:avLst/>
            <a:gdLst/>
            <a:ahLst/>
            <a:cxnLst/>
            <a:rect l="l" t="t" r="r" b="b"/>
            <a:pathLst>
              <a:path w="9618" h="9459" extrusionOk="0">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chemeClr val="accent2"/>
          </a:solidFill>
          <a:ln>
            <a:solidFill>
              <a:schemeClr val="accent2">
                <a:lumMod val="60000"/>
                <a:lumOff val="40000"/>
              </a:schemeClr>
            </a:solid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874339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C940A1-DF57-DF38-8D1C-5137AC0DA5CA}"/>
              </a:ext>
            </a:extLst>
          </p:cNvPr>
          <p:cNvSpPr>
            <a:spLocks noGrp="1"/>
          </p:cNvSpPr>
          <p:nvPr>
            <p:ph type="title"/>
          </p:nvPr>
        </p:nvSpPr>
        <p:spPr/>
        <p:txBody>
          <a:bodyPr/>
          <a:lstStyle/>
          <a:p>
            <a:r>
              <a:rPr lang="en-US" dirty="0" err="1"/>
              <a:t>Tính</a:t>
            </a:r>
            <a:r>
              <a:rPr lang="en-US" dirty="0"/>
              <a:t> </a:t>
            </a:r>
            <a:r>
              <a:rPr lang="en-US" dirty="0" err="1"/>
              <a:t>đa</a:t>
            </a:r>
            <a:r>
              <a:rPr lang="en-US" dirty="0"/>
              <a:t> </a:t>
            </a:r>
            <a:r>
              <a:rPr lang="en-US" dirty="0" err="1"/>
              <a:t>hình</a:t>
            </a:r>
            <a:endParaRPr lang="vi-VN" dirty="0"/>
          </a:p>
        </p:txBody>
      </p:sp>
      <p:sp>
        <p:nvSpPr>
          <p:cNvPr id="9" name="Text Placeholder 2">
            <a:extLst>
              <a:ext uri="{FF2B5EF4-FFF2-40B4-BE49-F238E27FC236}">
                <a16:creationId xmlns:a16="http://schemas.microsoft.com/office/drawing/2014/main" id="{68F98BA4-8D84-45EF-9646-530715687AD9}"/>
              </a:ext>
            </a:extLst>
          </p:cNvPr>
          <p:cNvSpPr txBox="1">
            <a:spLocks/>
          </p:cNvSpPr>
          <p:nvPr/>
        </p:nvSpPr>
        <p:spPr>
          <a:xfrm>
            <a:off x="842518" y="1501490"/>
            <a:ext cx="2719295" cy="2861710"/>
          </a:xfrm>
          <a:prstGeom prst="rect">
            <a:avLst/>
          </a:prstGeom>
          <a:noFill/>
          <a:ln w="19050">
            <a:solidFill>
              <a:srgbClr val="00ABEE"/>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20000"/>
              </a:lnSpc>
              <a:spcBef>
                <a:spcPts val="600"/>
              </a:spcBef>
              <a:spcAft>
                <a:spcPts val="60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1pPr>
            <a:lvl2pPr marL="914400" marR="0" lvl="1" indent="-342900" algn="l" rtl="0" eaLnBrk="1" hangingPunct="1">
              <a:lnSpc>
                <a:spcPct val="115000"/>
              </a:lnSpc>
              <a:spcBef>
                <a:spcPts val="0"/>
              </a:spcBef>
              <a:spcAft>
                <a:spcPts val="0"/>
              </a:spcAft>
              <a:buClr>
                <a:schemeClr val="accent1"/>
              </a:buClr>
              <a:buSzPts val="1800"/>
              <a:buFont typeface="Verdana"/>
              <a:buChar char="○"/>
              <a:defRPr sz="1400" b="0" i="0" u="none" strike="noStrike" cap="none">
                <a:solidFill>
                  <a:schemeClr val="accent1"/>
                </a:solidFill>
                <a:latin typeface="Verdana"/>
                <a:ea typeface="Verdana"/>
                <a:cs typeface="Verdana"/>
                <a:sym typeface="Verdana"/>
              </a:defRPr>
            </a:lvl2pPr>
            <a:lvl3pPr marL="1371600" marR="0" lvl="2"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3pPr>
            <a:lvl4pPr marL="1828800" marR="0" lvl="3"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4pPr>
            <a:lvl5pPr marL="2286000" marR="0" lvl="4"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5pPr>
            <a:lvl6pPr marL="2743200" marR="0" lvl="5"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6pPr>
            <a:lvl7pPr marL="3200400" marR="0" lvl="6"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7pPr>
            <a:lvl8pPr marL="3657600" marR="0" lvl="7"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8pPr>
            <a:lvl9pPr marL="4114800" marR="0" lvl="8" indent="-342900" algn="l" rtl="0" eaLnBrk="1" hangingPunct="1">
              <a:lnSpc>
                <a:spcPct val="115000"/>
              </a:lnSpc>
              <a:spcBef>
                <a:spcPts val="1600"/>
              </a:spcBef>
              <a:spcAft>
                <a:spcPts val="160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9pPr>
          </a:lstStyle>
          <a:p>
            <a:pPr marL="114300" indent="0" algn="ctr">
              <a:buNone/>
            </a:pPr>
            <a:r>
              <a:rPr lang="en-US" sz="1400" b="1" dirty="0" err="1">
                <a:solidFill>
                  <a:srgbClr val="00ABEE"/>
                </a:solidFill>
              </a:rPr>
              <a:t>Đa</a:t>
            </a:r>
            <a:r>
              <a:rPr lang="en-US" sz="1400" b="1" dirty="0">
                <a:solidFill>
                  <a:srgbClr val="00ABEE"/>
                </a:solidFill>
              </a:rPr>
              <a:t> </a:t>
            </a:r>
            <a:r>
              <a:rPr lang="en-US" sz="1400" b="1" dirty="0" err="1">
                <a:solidFill>
                  <a:srgbClr val="00ABEE"/>
                </a:solidFill>
              </a:rPr>
              <a:t>hình</a:t>
            </a:r>
            <a:r>
              <a:rPr lang="en-US" sz="1400" b="1" dirty="0">
                <a:solidFill>
                  <a:srgbClr val="00ABEE"/>
                </a:solidFill>
              </a:rPr>
              <a:t> </a:t>
            </a:r>
            <a:r>
              <a:rPr lang="en-US" sz="1400" b="1" dirty="0" err="1">
                <a:solidFill>
                  <a:srgbClr val="00ABEE"/>
                </a:solidFill>
              </a:rPr>
              <a:t>lúc</a:t>
            </a:r>
            <a:r>
              <a:rPr lang="en-US" sz="1400" b="1" dirty="0">
                <a:solidFill>
                  <a:srgbClr val="00ABEE"/>
                </a:solidFill>
              </a:rPr>
              <a:t> runtime</a:t>
            </a:r>
          </a:p>
          <a:p>
            <a:pPr marL="114300" indent="0">
              <a:buNone/>
            </a:pPr>
            <a:endParaRPr lang="en-US" sz="1400" dirty="0"/>
          </a:p>
          <a:p>
            <a:pPr marL="114300" indent="0" algn="ctr">
              <a:buNone/>
            </a:pPr>
            <a:r>
              <a:rPr lang="en-US" sz="1200" dirty="0" err="1"/>
              <a:t>Còn</a:t>
            </a:r>
            <a:r>
              <a:rPr lang="en-US" sz="1200" dirty="0"/>
              <a:t> </a:t>
            </a:r>
            <a:r>
              <a:rPr lang="en-US" sz="1200" dirty="0" err="1"/>
              <a:t>được</a:t>
            </a:r>
            <a:r>
              <a:rPr lang="en-US" sz="1200" dirty="0"/>
              <a:t> </a:t>
            </a:r>
            <a:r>
              <a:rPr lang="en-US" sz="1200" dirty="0" err="1"/>
              <a:t>gọi</a:t>
            </a:r>
            <a:r>
              <a:rPr lang="en-US" sz="1200" dirty="0"/>
              <a:t> </a:t>
            </a:r>
            <a:r>
              <a:rPr lang="en-US" sz="1200" dirty="0" err="1"/>
              <a:t>là</a:t>
            </a:r>
            <a:r>
              <a:rPr lang="en-US" sz="1200" dirty="0"/>
              <a:t> </a:t>
            </a:r>
            <a:r>
              <a:rPr lang="en-US" sz="1200" dirty="0" err="1">
                <a:solidFill>
                  <a:srgbClr val="C00000"/>
                </a:solidFill>
              </a:rPr>
              <a:t>đa</a:t>
            </a:r>
            <a:r>
              <a:rPr lang="en-US" sz="1200" dirty="0">
                <a:solidFill>
                  <a:srgbClr val="C00000"/>
                </a:solidFill>
              </a:rPr>
              <a:t> </a:t>
            </a:r>
            <a:r>
              <a:rPr lang="en-US" sz="1200" dirty="0" err="1">
                <a:solidFill>
                  <a:srgbClr val="C00000"/>
                </a:solidFill>
              </a:rPr>
              <a:t>hình</a:t>
            </a:r>
            <a:r>
              <a:rPr lang="en-US" sz="1200" dirty="0">
                <a:solidFill>
                  <a:srgbClr val="C00000"/>
                </a:solidFill>
              </a:rPr>
              <a:t> </a:t>
            </a:r>
            <a:r>
              <a:rPr lang="en-US" sz="1200" dirty="0" err="1">
                <a:solidFill>
                  <a:srgbClr val="C00000"/>
                </a:solidFill>
              </a:rPr>
              <a:t>động</a:t>
            </a:r>
            <a:r>
              <a:rPr lang="en-US" sz="1200" dirty="0"/>
              <a:t>, </a:t>
            </a:r>
            <a:r>
              <a:rPr lang="en-US" sz="1200" dirty="0" err="1"/>
              <a:t>thể</a:t>
            </a:r>
            <a:r>
              <a:rPr lang="en-US" sz="1200" dirty="0"/>
              <a:t> </a:t>
            </a:r>
            <a:r>
              <a:rPr lang="en-US" sz="1200" dirty="0" err="1"/>
              <a:t>hiện</a:t>
            </a:r>
            <a:r>
              <a:rPr lang="en-US" sz="1200" dirty="0"/>
              <a:t> </a:t>
            </a:r>
            <a:r>
              <a:rPr lang="en-US" sz="1200" dirty="0" err="1"/>
              <a:t>rõ</a:t>
            </a:r>
            <a:r>
              <a:rPr lang="en-US" sz="1200" dirty="0"/>
              <a:t> </a:t>
            </a:r>
            <a:r>
              <a:rPr lang="en-US" sz="1200" dirty="0" err="1"/>
              <a:t>rất</a:t>
            </a:r>
            <a:r>
              <a:rPr lang="en-US" sz="1200" dirty="0"/>
              <a:t> qua </a:t>
            </a:r>
            <a:r>
              <a:rPr lang="en-US" sz="1200" dirty="0" err="1"/>
              <a:t>việc</a:t>
            </a:r>
            <a:r>
              <a:rPr lang="en-US" sz="1200" dirty="0"/>
              <a:t> </a:t>
            </a:r>
            <a:r>
              <a:rPr lang="en-US" sz="1200" dirty="0">
                <a:solidFill>
                  <a:srgbClr val="C00000"/>
                </a:solidFill>
              </a:rPr>
              <a:t>override</a:t>
            </a:r>
            <a:r>
              <a:rPr lang="en-US" sz="1200" dirty="0"/>
              <a:t> (</a:t>
            </a:r>
            <a:r>
              <a:rPr lang="en-US" sz="1200" dirty="0" err="1"/>
              <a:t>ghi</a:t>
            </a:r>
            <a:r>
              <a:rPr lang="en-US" sz="1200" dirty="0"/>
              <a:t> </a:t>
            </a:r>
            <a:r>
              <a:rPr lang="en-US" sz="1200" dirty="0" err="1"/>
              <a:t>đè</a:t>
            </a:r>
            <a:r>
              <a:rPr lang="en-US" sz="1200" dirty="0"/>
              <a:t>).</a:t>
            </a:r>
          </a:p>
          <a:p>
            <a:pPr marL="114300" indent="0">
              <a:buNone/>
            </a:pPr>
            <a:endParaRPr lang="en-US" sz="1100" dirty="0">
              <a:latin typeface="Arial" panose="020B0604020202020204" pitchFamily="34" charset="0"/>
              <a:cs typeface="Arial" panose="020B0604020202020204" pitchFamily="34" charset="0"/>
            </a:endParaRPr>
          </a:p>
          <a:p>
            <a:pPr marL="114300" lvl="0" indent="0">
              <a:buNone/>
            </a:pPr>
            <a:endParaRPr lang="en-US" sz="1400" dirty="0"/>
          </a:p>
        </p:txBody>
      </p:sp>
      <p:sp>
        <p:nvSpPr>
          <p:cNvPr id="10" name="Text Placeholder 2">
            <a:extLst>
              <a:ext uri="{FF2B5EF4-FFF2-40B4-BE49-F238E27FC236}">
                <a16:creationId xmlns:a16="http://schemas.microsoft.com/office/drawing/2014/main" id="{E794704F-8889-4517-8D54-7FFF7B548E94}"/>
              </a:ext>
            </a:extLst>
          </p:cNvPr>
          <p:cNvSpPr txBox="1">
            <a:spLocks/>
          </p:cNvSpPr>
          <p:nvPr/>
        </p:nvSpPr>
        <p:spPr>
          <a:xfrm>
            <a:off x="5293318" y="1501490"/>
            <a:ext cx="2719295" cy="2861710"/>
          </a:xfrm>
          <a:prstGeom prst="rect">
            <a:avLst/>
          </a:prstGeom>
          <a:noFill/>
          <a:ln w="19050">
            <a:solidFill>
              <a:srgbClr val="00ABEE"/>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20000"/>
              </a:lnSpc>
              <a:spcBef>
                <a:spcPts val="600"/>
              </a:spcBef>
              <a:spcAft>
                <a:spcPts val="60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1pPr>
            <a:lvl2pPr marL="914400" marR="0" lvl="1" indent="-342900" algn="l" rtl="0" eaLnBrk="1" hangingPunct="1">
              <a:lnSpc>
                <a:spcPct val="115000"/>
              </a:lnSpc>
              <a:spcBef>
                <a:spcPts val="0"/>
              </a:spcBef>
              <a:spcAft>
                <a:spcPts val="0"/>
              </a:spcAft>
              <a:buClr>
                <a:schemeClr val="accent1"/>
              </a:buClr>
              <a:buSzPts val="1800"/>
              <a:buFont typeface="Verdana"/>
              <a:buChar char="○"/>
              <a:defRPr sz="1400" b="0" i="0" u="none" strike="noStrike" cap="none">
                <a:solidFill>
                  <a:schemeClr val="accent1"/>
                </a:solidFill>
                <a:latin typeface="Verdana"/>
                <a:ea typeface="Verdana"/>
                <a:cs typeface="Verdana"/>
                <a:sym typeface="Verdana"/>
              </a:defRPr>
            </a:lvl2pPr>
            <a:lvl3pPr marL="1371600" marR="0" lvl="2"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3pPr>
            <a:lvl4pPr marL="1828800" marR="0" lvl="3"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4pPr>
            <a:lvl5pPr marL="2286000" marR="0" lvl="4"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5pPr>
            <a:lvl6pPr marL="2743200" marR="0" lvl="5"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6pPr>
            <a:lvl7pPr marL="3200400" marR="0" lvl="6"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7pPr>
            <a:lvl8pPr marL="3657600" marR="0" lvl="7"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8pPr>
            <a:lvl9pPr marL="4114800" marR="0" lvl="8" indent="-342900" algn="l" rtl="0" eaLnBrk="1" hangingPunct="1">
              <a:lnSpc>
                <a:spcPct val="115000"/>
              </a:lnSpc>
              <a:spcBef>
                <a:spcPts val="1600"/>
              </a:spcBef>
              <a:spcAft>
                <a:spcPts val="160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9pPr>
          </a:lstStyle>
          <a:p>
            <a:pPr marL="114300" indent="0" algn="ctr">
              <a:buNone/>
            </a:pPr>
            <a:r>
              <a:rPr lang="en-US" sz="1400" b="1" dirty="0" err="1">
                <a:solidFill>
                  <a:srgbClr val="00ABEE"/>
                </a:solidFill>
              </a:rPr>
              <a:t>Đa</a:t>
            </a:r>
            <a:r>
              <a:rPr lang="en-US" sz="1400" b="1" dirty="0">
                <a:solidFill>
                  <a:srgbClr val="00ABEE"/>
                </a:solidFill>
              </a:rPr>
              <a:t> </a:t>
            </a:r>
            <a:r>
              <a:rPr lang="en-US" sz="1400" b="1" dirty="0" err="1">
                <a:solidFill>
                  <a:srgbClr val="00ABEE"/>
                </a:solidFill>
              </a:rPr>
              <a:t>hình</a:t>
            </a:r>
            <a:r>
              <a:rPr lang="en-US" sz="1400" b="1" dirty="0">
                <a:solidFill>
                  <a:srgbClr val="00ABEE"/>
                </a:solidFill>
              </a:rPr>
              <a:t> </a:t>
            </a:r>
            <a:r>
              <a:rPr lang="en-US" sz="1400" b="1" dirty="0" err="1">
                <a:solidFill>
                  <a:srgbClr val="00ABEE"/>
                </a:solidFill>
              </a:rPr>
              <a:t>lúc</a:t>
            </a:r>
            <a:r>
              <a:rPr lang="en-US" sz="1400" b="1" dirty="0">
                <a:solidFill>
                  <a:srgbClr val="00ABEE"/>
                </a:solidFill>
              </a:rPr>
              <a:t> compile time</a:t>
            </a:r>
          </a:p>
          <a:p>
            <a:pPr marL="114300" indent="0">
              <a:buNone/>
            </a:pPr>
            <a:endParaRPr lang="en-US" sz="1400" dirty="0"/>
          </a:p>
          <a:p>
            <a:pPr marL="114300" indent="0" algn="ctr">
              <a:buNone/>
            </a:pPr>
            <a:r>
              <a:rPr lang="en-US" sz="1200" dirty="0" err="1"/>
              <a:t>Còn</a:t>
            </a:r>
            <a:r>
              <a:rPr lang="en-US" sz="1200" dirty="0"/>
              <a:t> </a:t>
            </a:r>
            <a:r>
              <a:rPr lang="en-US" sz="1200" dirty="0" err="1"/>
              <a:t>được</a:t>
            </a:r>
            <a:r>
              <a:rPr lang="en-US" sz="1200" dirty="0"/>
              <a:t> </a:t>
            </a:r>
            <a:r>
              <a:rPr lang="en-US" sz="1200" dirty="0" err="1"/>
              <a:t>gọi</a:t>
            </a:r>
            <a:r>
              <a:rPr lang="en-US" sz="1200" dirty="0"/>
              <a:t> </a:t>
            </a:r>
            <a:r>
              <a:rPr lang="en-US" sz="1200" dirty="0" err="1"/>
              <a:t>là</a:t>
            </a:r>
            <a:r>
              <a:rPr lang="en-US" sz="1200" dirty="0"/>
              <a:t> </a:t>
            </a:r>
            <a:r>
              <a:rPr lang="en-US" sz="1200" dirty="0" err="1">
                <a:solidFill>
                  <a:srgbClr val="C00000"/>
                </a:solidFill>
              </a:rPr>
              <a:t>đa</a:t>
            </a:r>
            <a:r>
              <a:rPr lang="en-US" sz="1200" dirty="0">
                <a:solidFill>
                  <a:srgbClr val="C00000"/>
                </a:solidFill>
              </a:rPr>
              <a:t> </a:t>
            </a:r>
            <a:r>
              <a:rPr lang="en-US" sz="1200" dirty="0" err="1">
                <a:solidFill>
                  <a:srgbClr val="C00000"/>
                </a:solidFill>
              </a:rPr>
              <a:t>hình</a:t>
            </a:r>
            <a:r>
              <a:rPr lang="en-US" sz="1200" dirty="0">
                <a:solidFill>
                  <a:srgbClr val="C00000"/>
                </a:solidFill>
              </a:rPr>
              <a:t> </a:t>
            </a:r>
            <a:r>
              <a:rPr lang="en-US" sz="1200" dirty="0" err="1"/>
              <a:t>tĩnh</a:t>
            </a:r>
            <a:r>
              <a:rPr lang="en-US" sz="1200" dirty="0"/>
              <a:t>, </a:t>
            </a:r>
            <a:r>
              <a:rPr lang="en-US" sz="1200" dirty="0" err="1"/>
              <a:t>thể</a:t>
            </a:r>
            <a:r>
              <a:rPr lang="en-US" sz="1200" dirty="0"/>
              <a:t> </a:t>
            </a:r>
            <a:r>
              <a:rPr lang="en-US" sz="1200" dirty="0" err="1"/>
              <a:t>hiện</a:t>
            </a:r>
            <a:r>
              <a:rPr lang="en-US" sz="1200" dirty="0"/>
              <a:t> </a:t>
            </a:r>
            <a:r>
              <a:rPr lang="en-US" sz="1200" dirty="0" err="1"/>
              <a:t>rõ</a:t>
            </a:r>
            <a:r>
              <a:rPr lang="en-US" sz="1200" dirty="0"/>
              <a:t> </a:t>
            </a:r>
            <a:r>
              <a:rPr lang="en-US" sz="1200" dirty="0" err="1"/>
              <a:t>nhất</a:t>
            </a:r>
            <a:r>
              <a:rPr lang="en-US" sz="1200" dirty="0"/>
              <a:t> ở </a:t>
            </a:r>
            <a:r>
              <a:rPr lang="en-US" sz="1200" dirty="0" err="1">
                <a:solidFill>
                  <a:srgbClr val="C00000"/>
                </a:solidFill>
              </a:rPr>
              <a:t>nạp</a:t>
            </a:r>
            <a:r>
              <a:rPr lang="en-US" sz="1200" dirty="0">
                <a:solidFill>
                  <a:srgbClr val="C00000"/>
                </a:solidFill>
              </a:rPr>
              <a:t> </a:t>
            </a:r>
            <a:r>
              <a:rPr lang="en-US" sz="1200" dirty="0" err="1">
                <a:solidFill>
                  <a:srgbClr val="C00000"/>
                </a:solidFill>
              </a:rPr>
              <a:t>chồng</a:t>
            </a:r>
            <a:r>
              <a:rPr lang="en-US" sz="1200" dirty="0">
                <a:solidFill>
                  <a:srgbClr val="C00000"/>
                </a:solidFill>
              </a:rPr>
              <a:t> </a:t>
            </a:r>
            <a:r>
              <a:rPr lang="en-US" sz="1200" dirty="0"/>
              <a:t>(</a:t>
            </a:r>
            <a:r>
              <a:rPr lang="en-US" sz="1200" dirty="0">
                <a:solidFill>
                  <a:srgbClr val="C00000"/>
                </a:solidFill>
              </a:rPr>
              <a:t>Overloading</a:t>
            </a:r>
            <a:r>
              <a:rPr lang="en-US" sz="1200" dirty="0"/>
              <a:t>)</a:t>
            </a:r>
          </a:p>
          <a:p>
            <a:pPr marL="114300" indent="0">
              <a:buNone/>
            </a:pPr>
            <a:endParaRPr lang="en-US" sz="1200" dirty="0">
              <a:latin typeface="Arial" panose="020B0604020202020204" pitchFamily="34" charset="0"/>
              <a:cs typeface="Arial" panose="020B0604020202020204" pitchFamily="34" charset="0"/>
            </a:endParaRPr>
          </a:p>
          <a:p>
            <a:pPr marL="114300" lvl="0" indent="0">
              <a:buNone/>
            </a:pPr>
            <a:endParaRPr lang="en-US" sz="1400" dirty="0"/>
          </a:p>
        </p:txBody>
      </p:sp>
      <p:cxnSp>
        <p:nvCxnSpPr>
          <p:cNvPr id="4" name="Straight Connector 3">
            <a:extLst>
              <a:ext uri="{FF2B5EF4-FFF2-40B4-BE49-F238E27FC236}">
                <a16:creationId xmlns:a16="http://schemas.microsoft.com/office/drawing/2014/main" id="{4E453BB8-435C-441F-BF2E-FA1C64AC12EE}"/>
              </a:ext>
            </a:extLst>
          </p:cNvPr>
          <p:cNvCxnSpPr/>
          <p:nvPr/>
        </p:nvCxnSpPr>
        <p:spPr>
          <a:xfrm>
            <a:off x="4428000" y="2017945"/>
            <a:ext cx="0" cy="182880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683955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C940A1-DF57-DF38-8D1C-5137AC0DA5CA}"/>
              </a:ext>
            </a:extLst>
          </p:cNvPr>
          <p:cNvSpPr>
            <a:spLocks noGrp="1"/>
          </p:cNvSpPr>
          <p:nvPr>
            <p:ph type="title"/>
          </p:nvPr>
        </p:nvSpPr>
        <p:spPr/>
        <p:txBody>
          <a:bodyPr/>
          <a:lstStyle/>
          <a:p>
            <a:r>
              <a:rPr lang="en-US" dirty="0" err="1"/>
              <a:t>Bài</a:t>
            </a:r>
            <a:r>
              <a:rPr lang="en-US" dirty="0"/>
              <a:t> </a:t>
            </a:r>
            <a:r>
              <a:rPr lang="en-US" dirty="0" err="1"/>
              <a:t>tập</a:t>
            </a:r>
            <a:endParaRPr lang="vi-VN" dirty="0"/>
          </a:p>
        </p:txBody>
      </p:sp>
      <p:sp>
        <p:nvSpPr>
          <p:cNvPr id="6" name="Text Placeholder 2">
            <a:extLst>
              <a:ext uri="{FF2B5EF4-FFF2-40B4-BE49-F238E27FC236}">
                <a16:creationId xmlns:a16="http://schemas.microsoft.com/office/drawing/2014/main" id="{B9BF3CFC-4922-4174-B289-C4223DEA1893}"/>
              </a:ext>
            </a:extLst>
          </p:cNvPr>
          <p:cNvSpPr txBox="1">
            <a:spLocks/>
          </p:cNvSpPr>
          <p:nvPr/>
        </p:nvSpPr>
        <p:spPr>
          <a:xfrm>
            <a:off x="416315" y="1139147"/>
            <a:ext cx="8344969" cy="16412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20000"/>
              </a:lnSpc>
              <a:spcBef>
                <a:spcPts val="600"/>
              </a:spcBef>
              <a:spcAft>
                <a:spcPts val="60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1pPr>
            <a:lvl2pPr marL="914400" marR="0" lvl="1" indent="-342900" algn="l" rtl="0" eaLnBrk="1" hangingPunct="1">
              <a:lnSpc>
                <a:spcPct val="115000"/>
              </a:lnSpc>
              <a:spcBef>
                <a:spcPts val="0"/>
              </a:spcBef>
              <a:spcAft>
                <a:spcPts val="0"/>
              </a:spcAft>
              <a:buClr>
                <a:schemeClr val="accent1"/>
              </a:buClr>
              <a:buSzPts val="1800"/>
              <a:buFont typeface="Verdana"/>
              <a:buChar char="○"/>
              <a:defRPr sz="1400" b="0" i="0" u="none" strike="noStrike" cap="none">
                <a:solidFill>
                  <a:schemeClr val="accent1"/>
                </a:solidFill>
                <a:latin typeface="Verdana"/>
                <a:ea typeface="Verdana"/>
                <a:cs typeface="Verdana"/>
                <a:sym typeface="Verdana"/>
              </a:defRPr>
            </a:lvl2pPr>
            <a:lvl3pPr marL="1371600" marR="0" lvl="2"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3pPr>
            <a:lvl4pPr marL="1828800" marR="0" lvl="3"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4pPr>
            <a:lvl5pPr marL="2286000" marR="0" lvl="4"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5pPr>
            <a:lvl6pPr marL="2743200" marR="0" lvl="5"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6pPr>
            <a:lvl7pPr marL="3200400" marR="0" lvl="6"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7pPr>
            <a:lvl8pPr marL="3657600" marR="0" lvl="7"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8pPr>
            <a:lvl9pPr marL="4114800" marR="0" lvl="8" indent="-342900" algn="l" rtl="0" eaLnBrk="1" hangingPunct="1">
              <a:lnSpc>
                <a:spcPct val="115000"/>
              </a:lnSpc>
              <a:spcBef>
                <a:spcPts val="1600"/>
              </a:spcBef>
              <a:spcAft>
                <a:spcPts val="160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9pPr>
          </a:lstStyle>
          <a:p>
            <a:pPr marL="114300" indent="0">
              <a:buNone/>
            </a:pPr>
            <a:r>
              <a:rPr lang="vi-VN" dirty="0"/>
              <a:t>Xây dựng lớp </a:t>
            </a:r>
            <a:r>
              <a:rPr lang="vi-VN" dirty="0">
                <a:solidFill>
                  <a:schemeClr val="tx1"/>
                </a:solidFill>
              </a:rPr>
              <a:t>ChuNhat</a:t>
            </a:r>
            <a:r>
              <a:rPr lang="vi-VN" dirty="0"/>
              <a:t> gồm 2 thuộc tính là </a:t>
            </a:r>
            <a:r>
              <a:rPr lang="en-US" dirty="0" err="1">
                <a:solidFill>
                  <a:srgbClr val="C00000"/>
                </a:solidFill>
              </a:rPr>
              <a:t>rộng</a:t>
            </a:r>
            <a:r>
              <a:rPr lang="vi-VN" dirty="0"/>
              <a:t> và </a:t>
            </a:r>
            <a:r>
              <a:rPr lang="en-US" dirty="0" err="1">
                <a:solidFill>
                  <a:srgbClr val="C00000"/>
                </a:solidFill>
              </a:rPr>
              <a:t>dài</a:t>
            </a:r>
            <a:r>
              <a:rPr lang="vi-VN" dirty="0"/>
              <a:t> và các phương thức </a:t>
            </a:r>
            <a:r>
              <a:rPr lang="vi-VN" dirty="0">
                <a:solidFill>
                  <a:schemeClr val="tx1"/>
                </a:solidFill>
              </a:rPr>
              <a:t>getChuVi</a:t>
            </a:r>
            <a:r>
              <a:rPr lang="vi-VN" dirty="0"/>
              <a:t>() và </a:t>
            </a:r>
            <a:r>
              <a:rPr lang="vi-VN" dirty="0">
                <a:solidFill>
                  <a:schemeClr val="tx1"/>
                </a:solidFill>
              </a:rPr>
              <a:t>getDienTich</a:t>
            </a:r>
            <a:r>
              <a:rPr lang="vi-VN" dirty="0"/>
              <a:t>() để tính </a:t>
            </a:r>
            <a:r>
              <a:rPr lang="vi-VN" dirty="0">
                <a:solidFill>
                  <a:srgbClr val="C00000"/>
                </a:solidFill>
              </a:rPr>
              <a:t>chu vi </a:t>
            </a:r>
            <a:r>
              <a:rPr lang="vi-VN" dirty="0"/>
              <a:t>và </a:t>
            </a:r>
            <a:r>
              <a:rPr lang="vi-VN" dirty="0">
                <a:solidFill>
                  <a:srgbClr val="C00000"/>
                </a:solidFill>
              </a:rPr>
              <a:t>diện tích</a:t>
            </a:r>
            <a:r>
              <a:rPr lang="vi-VN" dirty="0"/>
              <a:t>. </a:t>
            </a:r>
            <a:endParaRPr lang="en-US" dirty="0"/>
          </a:p>
          <a:p>
            <a:pPr marL="114300" indent="0">
              <a:buNone/>
            </a:pPr>
            <a:r>
              <a:rPr lang="vi-VN" dirty="0"/>
              <a:t>Phương thức </a:t>
            </a:r>
            <a:r>
              <a:rPr lang="vi-VN" dirty="0">
                <a:solidFill>
                  <a:schemeClr val="tx1"/>
                </a:solidFill>
              </a:rPr>
              <a:t>xuat</a:t>
            </a:r>
            <a:r>
              <a:rPr lang="vi-VN" dirty="0"/>
              <a:t>() sẽ xuất ra màn hình </a:t>
            </a:r>
            <a:r>
              <a:rPr lang="vi-VN" dirty="0">
                <a:solidFill>
                  <a:srgbClr val="C00000"/>
                </a:solidFill>
              </a:rPr>
              <a:t>chiều rộng</a:t>
            </a:r>
            <a:r>
              <a:rPr lang="vi-VN" dirty="0"/>
              <a:t>, </a:t>
            </a:r>
            <a:r>
              <a:rPr lang="vi-VN" dirty="0">
                <a:solidFill>
                  <a:srgbClr val="C00000"/>
                </a:solidFill>
              </a:rPr>
              <a:t>chiều dài</a:t>
            </a:r>
            <a:r>
              <a:rPr lang="vi-VN" dirty="0"/>
              <a:t>, </a:t>
            </a:r>
            <a:r>
              <a:rPr lang="vi-VN" dirty="0">
                <a:solidFill>
                  <a:srgbClr val="C00000"/>
                </a:solidFill>
              </a:rPr>
              <a:t>diện tích</a:t>
            </a:r>
            <a:r>
              <a:rPr lang="vi-VN" dirty="0"/>
              <a:t> và </a:t>
            </a:r>
            <a:r>
              <a:rPr lang="vi-VN" dirty="0">
                <a:solidFill>
                  <a:srgbClr val="C00000"/>
                </a:solidFill>
              </a:rPr>
              <a:t>chu vi</a:t>
            </a:r>
            <a:r>
              <a:rPr lang="vi-VN" dirty="0"/>
              <a:t>. </a:t>
            </a:r>
            <a:endParaRPr lang="en-US" dirty="0"/>
          </a:p>
          <a:p>
            <a:pPr marL="114300" indent="0">
              <a:buNone/>
            </a:pPr>
            <a:r>
              <a:rPr lang="vi-VN" dirty="0"/>
              <a:t>Xây dựng lớp </a:t>
            </a:r>
            <a:r>
              <a:rPr lang="vi-VN" dirty="0">
                <a:solidFill>
                  <a:srgbClr val="00ABEE"/>
                </a:solidFill>
              </a:rPr>
              <a:t>Vuong</a:t>
            </a:r>
            <a:r>
              <a:rPr lang="vi-VN" dirty="0"/>
              <a:t> kế thừa từ lớp </a:t>
            </a:r>
            <a:r>
              <a:rPr lang="vi-VN" dirty="0">
                <a:solidFill>
                  <a:srgbClr val="00ABEE"/>
                </a:solidFill>
              </a:rPr>
              <a:t>ChuNhat</a:t>
            </a:r>
            <a:r>
              <a:rPr lang="vi-VN" dirty="0"/>
              <a:t> và </a:t>
            </a:r>
            <a:r>
              <a:rPr lang="vi-VN" dirty="0">
                <a:solidFill>
                  <a:srgbClr val="C00000"/>
                </a:solidFill>
              </a:rPr>
              <a:t>ghi đè </a:t>
            </a:r>
            <a:r>
              <a:rPr lang="vi-VN" dirty="0"/>
              <a:t>phương thức </a:t>
            </a:r>
            <a:r>
              <a:rPr lang="vi-VN" dirty="0">
                <a:solidFill>
                  <a:schemeClr val="tx1"/>
                </a:solidFill>
              </a:rPr>
              <a:t>xuat</a:t>
            </a:r>
            <a:r>
              <a:rPr lang="vi-VN" dirty="0"/>
              <a:t>() để xuất thông tin </a:t>
            </a:r>
            <a:r>
              <a:rPr lang="vi-VN" dirty="0">
                <a:solidFill>
                  <a:srgbClr val="C00000"/>
                </a:solidFill>
              </a:rPr>
              <a:t>cạnh</a:t>
            </a:r>
            <a:r>
              <a:rPr lang="vi-VN" dirty="0"/>
              <a:t>, </a:t>
            </a:r>
            <a:r>
              <a:rPr lang="vi-VN" dirty="0">
                <a:solidFill>
                  <a:srgbClr val="C00000"/>
                </a:solidFill>
              </a:rPr>
              <a:t>diện tích </a:t>
            </a:r>
            <a:r>
              <a:rPr lang="vi-VN" dirty="0"/>
              <a:t>và </a:t>
            </a:r>
            <a:r>
              <a:rPr lang="vi-VN" dirty="0">
                <a:solidFill>
                  <a:srgbClr val="C00000"/>
                </a:solidFill>
              </a:rPr>
              <a:t>chu vi. </a:t>
            </a:r>
            <a:endParaRPr lang="en-US" dirty="0">
              <a:solidFill>
                <a:srgbClr val="C00000"/>
              </a:solidFill>
            </a:endParaRPr>
          </a:p>
          <a:p>
            <a:pPr marL="114300" indent="0">
              <a:buNone/>
            </a:pPr>
            <a:r>
              <a:rPr lang="vi-VN" dirty="0"/>
              <a:t>Viết chương trình </a:t>
            </a:r>
            <a:r>
              <a:rPr lang="en-US" dirty="0" err="1"/>
              <a:t>khởi</a:t>
            </a:r>
            <a:r>
              <a:rPr lang="en-US" dirty="0"/>
              <a:t> </a:t>
            </a:r>
            <a:r>
              <a:rPr lang="en-US" dirty="0" err="1"/>
              <a:t>tạo</a:t>
            </a:r>
            <a:r>
              <a:rPr lang="en-US" dirty="0"/>
              <a:t> </a:t>
            </a:r>
            <a:r>
              <a:rPr lang="vi-VN" dirty="0"/>
              <a:t>hình </a:t>
            </a:r>
            <a:r>
              <a:rPr lang="vi-VN" dirty="0">
                <a:solidFill>
                  <a:srgbClr val="C00000"/>
                </a:solidFill>
              </a:rPr>
              <a:t>chữ nhật </a:t>
            </a:r>
            <a:r>
              <a:rPr lang="vi-VN" dirty="0"/>
              <a:t>và </a:t>
            </a:r>
            <a:r>
              <a:rPr lang="vi-VN" dirty="0">
                <a:solidFill>
                  <a:srgbClr val="C00000"/>
                </a:solidFill>
              </a:rPr>
              <a:t>hình vuông </a:t>
            </a:r>
            <a:r>
              <a:rPr lang="vi-VN" dirty="0"/>
              <a:t>sau đó xuất ra màn hình. </a:t>
            </a:r>
            <a:endParaRPr lang="en-US" dirty="0"/>
          </a:p>
          <a:p>
            <a:pPr marL="114300" indent="0">
              <a:buNone/>
            </a:pPr>
            <a:endParaRPr lang="en-US" dirty="0"/>
          </a:p>
        </p:txBody>
      </p:sp>
      <p:sp>
        <p:nvSpPr>
          <p:cNvPr id="5" name="Google Shape;769;p36">
            <a:extLst>
              <a:ext uri="{FF2B5EF4-FFF2-40B4-BE49-F238E27FC236}">
                <a16:creationId xmlns:a16="http://schemas.microsoft.com/office/drawing/2014/main" id="{A95767B0-4C32-413D-9E13-2D33FA58834A}"/>
              </a:ext>
            </a:extLst>
          </p:cNvPr>
          <p:cNvSpPr/>
          <p:nvPr/>
        </p:nvSpPr>
        <p:spPr>
          <a:xfrm>
            <a:off x="382716" y="1282901"/>
            <a:ext cx="169073" cy="179611"/>
          </a:xfrm>
          <a:custGeom>
            <a:avLst/>
            <a:gdLst/>
            <a:ahLst/>
            <a:cxnLst/>
            <a:rect l="l" t="t" r="r" b="b"/>
            <a:pathLst>
              <a:path w="9618" h="9459" extrusionOk="0">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chemeClr val="accent2"/>
          </a:solidFill>
          <a:ln>
            <a:solidFill>
              <a:schemeClr val="accent2">
                <a:lumMod val="60000"/>
                <a:lumOff val="40000"/>
              </a:schemeClr>
            </a:solid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7" name="Google Shape;769;p36">
            <a:extLst>
              <a:ext uri="{FF2B5EF4-FFF2-40B4-BE49-F238E27FC236}">
                <a16:creationId xmlns:a16="http://schemas.microsoft.com/office/drawing/2014/main" id="{CE61CEC8-3765-449E-A4D1-2E45A5FB3F64}"/>
              </a:ext>
            </a:extLst>
          </p:cNvPr>
          <p:cNvSpPr/>
          <p:nvPr/>
        </p:nvSpPr>
        <p:spPr>
          <a:xfrm>
            <a:off x="382715" y="2103563"/>
            <a:ext cx="169073" cy="179611"/>
          </a:xfrm>
          <a:custGeom>
            <a:avLst/>
            <a:gdLst/>
            <a:ahLst/>
            <a:cxnLst/>
            <a:rect l="l" t="t" r="r" b="b"/>
            <a:pathLst>
              <a:path w="9618" h="9459" extrusionOk="0">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chemeClr val="accent2"/>
          </a:solidFill>
          <a:ln>
            <a:solidFill>
              <a:schemeClr val="accent2">
                <a:lumMod val="60000"/>
                <a:lumOff val="40000"/>
              </a:schemeClr>
            </a:solid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8" name="Google Shape;769;p36">
            <a:extLst>
              <a:ext uri="{FF2B5EF4-FFF2-40B4-BE49-F238E27FC236}">
                <a16:creationId xmlns:a16="http://schemas.microsoft.com/office/drawing/2014/main" id="{E7EF614D-EA17-4D3D-B9B6-3E9FF4BCBD90}"/>
              </a:ext>
            </a:extLst>
          </p:cNvPr>
          <p:cNvSpPr/>
          <p:nvPr/>
        </p:nvSpPr>
        <p:spPr>
          <a:xfrm>
            <a:off x="382715" y="2924107"/>
            <a:ext cx="169073" cy="179611"/>
          </a:xfrm>
          <a:custGeom>
            <a:avLst/>
            <a:gdLst/>
            <a:ahLst/>
            <a:cxnLst/>
            <a:rect l="l" t="t" r="r" b="b"/>
            <a:pathLst>
              <a:path w="9618" h="9459" extrusionOk="0">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chemeClr val="accent2"/>
          </a:solidFill>
          <a:ln>
            <a:solidFill>
              <a:schemeClr val="accent2">
                <a:lumMod val="60000"/>
                <a:lumOff val="40000"/>
              </a:schemeClr>
            </a:solid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9" name="Google Shape;769;p36">
            <a:extLst>
              <a:ext uri="{FF2B5EF4-FFF2-40B4-BE49-F238E27FC236}">
                <a16:creationId xmlns:a16="http://schemas.microsoft.com/office/drawing/2014/main" id="{05451D90-7E98-44D3-976F-63833711020E}"/>
              </a:ext>
            </a:extLst>
          </p:cNvPr>
          <p:cNvSpPr/>
          <p:nvPr/>
        </p:nvSpPr>
        <p:spPr>
          <a:xfrm>
            <a:off x="382715" y="3744651"/>
            <a:ext cx="169073" cy="179611"/>
          </a:xfrm>
          <a:custGeom>
            <a:avLst/>
            <a:gdLst/>
            <a:ahLst/>
            <a:cxnLst/>
            <a:rect l="l" t="t" r="r" b="b"/>
            <a:pathLst>
              <a:path w="9618" h="9459" extrusionOk="0">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chemeClr val="accent2"/>
          </a:solidFill>
          <a:ln>
            <a:solidFill>
              <a:schemeClr val="accent2">
                <a:lumMod val="60000"/>
                <a:lumOff val="40000"/>
              </a:schemeClr>
            </a:solid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402506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507E8-9A96-37B9-3DF1-BD886A805D20}"/>
              </a:ext>
            </a:extLst>
          </p:cNvPr>
          <p:cNvSpPr>
            <a:spLocks noGrp="1"/>
          </p:cNvSpPr>
          <p:nvPr>
            <p:ph type="title"/>
          </p:nvPr>
        </p:nvSpPr>
        <p:spPr/>
        <p:txBody>
          <a:bodyPr/>
          <a:lstStyle/>
          <a:p>
            <a:r>
              <a:rPr lang="en-US" dirty="0" err="1"/>
              <a:t>Bài</a:t>
            </a:r>
            <a:r>
              <a:rPr lang="en-US" dirty="0"/>
              <a:t> </a:t>
            </a:r>
            <a:r>
              <a:rPr lang="en-US" dirty="0" err="1"/>
              <a:t>tập</a:t>
            </a:r>
            <a:r>
              <a:rPr lang="en-US" dirty="0"/>
              <a:t> </a:t>
            </a:r>
          </a:p>
        </p:txBody>
      </p:sp>
      <p:sp>
        <p:nvSpPr>
          <p:cNvPr id="3" name="Text Placeholder 2">
            <a:extLst>
              <a:ext uri="{FF2B5EF4-FFF2-40B4-BE49-F238E27FC236}">
                <a16:creationId xmlns:a16="http://schemas.microsoft.com/office/drawing/2014/main" id="{3C6670AF-2C5A-63C2-3CCB-2389580D6BAF}"/>
              </a:ext>
            </a:extLst>
          </p:cNvPr>
          <p:cNvSpPr>
            <a:spLocks noGrp="1"/>
          </p:cNvSpPr>
          <p:nvPr>
            <p:ph type="body" idx="1"/>
          </p:nvPr>
        </p:nvSpPr>
        <p:spPr/>
        <p:txBody>
          <a:bodyPr/>
          <a:lstStyle/>
          <a:p>
            <a:r>
              <a:rPr lang="vi-VN" b="0" i="0" dirty="0">
                <a:solidFill>
                  <a:schemeClr val="bg2">
                    <a:lumMod val="75000"/>
                    <a:lumOff val="25000"/>
                  </a:schemeClr>
                </a:solidFill>
                <a:effectLst/>
                <a:latin typeface="Söhne"/>
              </a:rPr>
              <a:t>Tạo một ứng dụng Java sử dụng tính trừu tượng để quản lý một danh sách các phương tiện giao thông công cộng như xe buýt, tàu hỏa và máy bay. Sử dụng tính kế thừa</a:t>
            </a:r>
            <a:r>
              <a:rPr lang="en-US" b="0" i="0" dirty="0">
                <a:solidFill>
                  <a:schemeClr val="bg2">
                    <a:lumMod val="75000"/>
                    <a:lumOff val="25000"/>
                  </a:schemeClr>
                </a:solidFill>
                <a:effectLst/>
                <a:latin typeface="Söhne"/>
              </a:rPr>
              <a:t> </a:t>
            </a:r>
            <a:r>
              <a:rPr lang="en-US" b="0" i="0" dirty="0" err="1">
                <a:solidFill>
                  <a:schemeClr val="bg2">
                    <a:lumMod val="75000"/>
                    <a:lumOff val="25000"/>
                  </a:schemeClr>
                </a:solidFill>
                <a:effectLst/>
                <a:latin typeface="Söhne"/>
              </a:rPr>
              <a:t>và</a:t>
            </a:r>
            <a:r>
              <a:rPr lang="en-US" b="0" i="0" dirty="0">
                <a:solidFill>
                  <a:schemeClr val="bg2">
                    <a:lumMod val="75000"/>
                    <a:lumOff val="25000"/>
                  </a:schemeClr>
                </a:solidFill>
                <a:effectLst/>
                <a:latin typeface="Söhne"/>
              </a:rPr>
              <a:t> </a:t>
            </a:r>
            <a:r>
              <a:rPr lang="en-US" b="0" i="0" dirty="0" err="1">
                <a:solidFill>
                  <a:schemeClr val="bg2">
                    <a:lumMod val="75000"/>
                    <a:lumOff val="25000"/>
                  </a:schemeClr>
                </a:solidFill>
                <a:effectLst/>
                <a:latin typeface="Söhne"/>
              </a:rPr>
              <a:t>trừu</a:t>
            </a:r>
            <a:r>
              <a:rPr lang="en-US" b="0" i="0" dirty="0">
                <a:solidFill>
                  <a:schemeClr val="bg2">
                    <a:lumMod val="75000"/>
                    <a:lumOff val="25000"/>
                  </a:schemeClr>
                </a:solidFill>
                <a:effectLst/>
                <a:latin typeface="Söhne"/>
              </a:rPr>
              <a:t> </a:t>
            </a:r>
            <a:r>
              <a:rPr lang="en-US" b="0" i="0" dirty="0" err="1">
                <a:solidFill>
                  <a:schemeClr val="bg2">
                    <a:lumMod val="75000"/>
                    <a:lumOff val="25000"/>
                  </a:schemeClr>
                </a:solidFill>
                <a:effectLst/>
                <a:latin typeface="Söhne"/>
              </a:rPr>
              <a:t>tượng</a:t>
            </a:r>
            <a:r>
              <a:rPr lang="vi-VN" b="0" i="0" dirty="0">
                <a:solidFill>
                  <a:schemeClr val="bg2">
                    <a:lumMod val="75000"/>
                    <a:lumOff val="25000"/>
                  </a:schemeClr>
                </a:solidFill>
                <a:effectLst/>
                <a:latin typeface="Söhne"/>
              </a:rPr>
              <a:t> để tạo ra các lớp con cho mỗi loại phương tiện và cung cấp các phương thức để tính thời gian </a:t>
            </a:r>
            <a:r>
              <a:rPr lang="en-US" dirty="0" err="1">
                <a:solidFill>
                  <a:schemeClr val="bg2">
                    <a:lumMod val="75000"/>
                    <a:lumOff val="25000"/>
                  </a:schemeClr>
                </a:solidFill>
                <a:latin typeface="Söhne"/>
              </a:rPr>
              <a:t>đến</a:t>
            </a:r>
            <a:r>
              <a:rPr lang="en-US" dirty="0">
                <a:solidFill>
                  <a:schemeClr val="bg2">
                    <a:lumMod val="75000"/>
                    <a:lumOff val="25000"/>
                  </a:schemeClr>
                </a:solidFill>
                <a:latin typeface="Söhne"/>
              </a:rPr>
              <a:t> </a:t>
            </a:r>
            <a:r>
              <a:rPr lang="en-US" dirty="0" err="1">
                <a:solidFill>
                  <a:schemeClr val="bg2">
                    <a:lumMod val="75000"/>
                    <a:lumOff val="25000"/>
                  </a:schemeClr>
                </a:solidFill>
                <a:latin typeface="Söhne"/>
              </a:rPr>
              <a:t>nơi</a:t>
            </a:r>
            <a:r>
              <a:rPr lang="en-US" dirty="0">
                <a:solidFill>
                  <a:schemeClr val="bg2">
                    <a:lumMod val="75000"/>
                    <a:lumOff val="25000"/>
                  </a:schemeClr>
                </a:solidFill>
                <a:latin typeface="Söhne"/>
              </a:rPr>
              <a:t> </a:t>
            </a:r>
            <a:r>
              <a:rPr lang="en-US" dirty="0" err="1">
                <a:solidFill>
                  <a:schemeClr val="bg2">
                    <a:lumMod val="75000"/>
                    <a:lumOff val="25000"/>
                  </a:schemeClr>
                </a:solidFill>
                <a:latin typeface="Söhne"/>
              </a:rPr>
              <a:t>của</a:t>
            </a:r>
            <a:r>
              <a:rPr lang="en-US" dirty="0">
                <a:solidFill>
                  <a:schemeClr val="bg2">
                    <a:lumMod val="75000"/>
                    <a:lumOff val="25000"/>
                  </a:schemeClr>
                </a:solidFill>
                <a:latin typeface="Söhne"/>
              </a:rPr>
              <a:t> </a:t>
            </a:r>
            <a:r>
              <a:rPr lang="en-US" dirty="0" err="1">
                <a:solidFill>
                  <a:schemeClr val="bg2">
                    <a:lumMod val="75000"/>
                    <a:lumOff val="25000"/>
                  </a:schemeClr>
                </a:solidFill>
                <a:latin typeface="Söhne"/>
              </a:rPr>
              <a:t>từng</a:t>
            </a:r>
            <a:r>
              <a:rPr lang="en-US" dirty="0">
                <a:solidFill>
                  <a:schemeClr val="bg2">
                    <a:lumMod val="75000"/>
                    <a:lumOff val="25000"/>
                  </a:schemeClr>
                </a:solidFill>
                <a:latin typeface="Söhne"/>
              </a:rPr>
              <a:t> </a:t>
            </a:r>
            <a:r>
              <a:rPr lang="en-US" dirty="0" err="1">
                <a:solidFill>
                  <a:schemeClr val="bg2">
                    <a:lumMod val="75000"/>
                    <a:lumOff val="25000"/>
                  </a:schemeClr>
                </a:solidFill>
                <a:latin typeface="Söhne"/>
              </a:rPr>
              <a:t>phương</a:t>
            </a:r>
            <a:r>
              <a:rPr lang="en-US" dirty="0">
                <a:solidFill>
                  <a:schemeClr val="bg2">
                    <a:lumMod val="75000"/>
                    <a:lumOff val="25000"/>
                  </a:schemeClr>
                </a:solidFill>
                <a:latin typeface="Söhne"/>
              </a:rPr>
              <a:t> </a:t>
            </a:r>
            <a:r>
              <a:rPr lang="en-US" dirty="0" err="1">
                <a:solidFill>
                  <a:schemeClr val="bg2">
                    <a:lumMod val="75000"/>
                    <a:lumOff val="25000"/>
                  </a:schemeClr>
                </a:solidFill>
                <a:latin typeface="Söhne"/>
              </a:rPr>
              <a:t>tiện</a:t>
            </a:r>
            <a:r>
              <a:rPr lang="vi-VN" b="0" i="0" dirty="0">
                <a:solidFill>
                  <a:schemeClr val="bg2">
                    <a:lumMod val="75000"/>
                    <a:lumOff val="25000"/>
                  </a:schemeClr>
                </a:solidFill>
                <a:effectLst/>
                <a:latin typeface="Söhne"/>
              </a:rPr>
              <a:t>.</a:t>
            </a:r>
            <a:endParaRPr lang="en-US" b="0" i="0" dirty="0">
              <a:solidFill>
                <a:schemeClr val="bg2">
                  <a:lumMod val="75000"/>
                  <a:lumOff val="25000"/>
                </a:schemeClr>
              </a:solidFill>
              <a:effectLst/>
              <a:latin typeface="Söhne"/>
            </a:endParaRPr>
          </a:p>
          <a:p>
            <a:r>
              <a:rPr lang="en-US" b="0" i="0" dirty="0" err="1">
                <a:solidFill>
                  <a:schemeClr val="bg2">
                    <a:lumMod val="75000"/>
                    <a:lumOff val="25000"/>
                  </a:schemeClr>
                </a:solidFill>
                <a:effectLst/>
                <a:latin typeface="Söhne"/>
              </a:rPr>
              <a:t>Yêu</a:t>
            </a:r>
            <a:r>
              <a:rPr lang="en-US" b="0" i="0" dirty="0">
                <a:solidFill>
                  <a:schemeClr val="bg2">
                    <a:lumMod val="75000"/>
                    <a:lumOff val="25000"/>
                  </a:schemeClr>
                </a:solidFill>
                <a:effectLst/>
                <a:latin typeface="Söhne"/>
              </a:rPr>
              <a:t> </a:t>
            </a:r>
            <a:r>
              <a:rPr lang="en-US" b="0" i="0" dirty="0" err="1">
                <a:solidFill>
                  <a:schemeClr val="bg2">
                    <a:lumMod val="75000"/>
                    <a:lumOff val="25000"/>
                  </a:schemeClr>
                </a:solidFill>
                <a:effectLst/>
                <a:latin typeface="Söhne"/>
              </a:rPr>
              <a:t>cầu</a:t>
            </a:r>
            <a:r>
              <a:rPr lang="en-US" b="0" i="0" dirty="0">
                <a:solidFill>
                  <a:schemeClr val="bg2">
                    <a:lumMod val="75000"/>
                    <a:lumOff val="25000"/>
                  </a:schemeClr>
                </a:solidFill>
                <a:effectLst/>
                <a:latin typeface="Söhne"/>
              </a:rPr>
              <a:t> </a:t>
            </a:r>
            <a:r>
              <a:rPr lang="en-US" b="0" i="0" dirty="0" err="1">
                <a:solidFill>
                  <a:schemeClr val="bg2">
                    <a:lumMod val="75000"/>
                    <a:lumOff val="25000"/>
                  </a:schemeClr>
                </a:solidFill>
                <a:effectLst/>
                <a:latin typeface="Söhne"/>
              </a:rPr>
              <a:t>người</a:t>
            </a:r>
            <a:r>
              <a:rPr lang="en-US" b="0" i="0" dirty="0">
                <a:solidFill>
                  <a:schemeClr val="bg2">
                    <a:lumMod val="75000"/>
                    <a:lumOff val="25000"/>
                  </a:schemeClr>
                </a:solidFill>
                <a:effectLst/>
                <a:latin typeface="Söhne"/>
              </a:rPr>
              <a:t> </a:t>
            </a:r>
            <a:r>
              <a:rPr lang="en-US" b="0" i="0" dirty="0" err="1">
                <a:solidFill>
                  <a:schemeClr val="bg2">
                    <a:lumMod val="75000"/>
                    <a:lumOff val="25000"/>
                  </a:schemeClr>
                </a:solidFill>
                <a:effectLst/>
                <a:latin typeface="Söhne"/>
              </a:rPr>
              <a:t>dùng</a:t>
            </a:r>
            <a:r>
              <a:rPr lang="en-US" b="0" i="0" dirty="0">
                <a:solidFill>
                  <a:schemeClr val="bg2">
                    <a:lumMod val="75000"/>
                    <a:lumOff val="25000"/>
                  </a:schemeClr>
                </a:solidFill>
                <a:effectLst/>
                <a:latin typeface="Söhne"/>
              </a:rPr>
              <a:t> </a:t>
            </a:r>
            <a:r>
              <a:rPr lang="en-US" b="0" i="0" dirty="0" err="1">
                <a:solidFill>
                  <a:schemeClr val="bg2">
                    <a:lumMod val="75000"/>
                    <a:lumOff val="25000"/>
                  </a:schemeClr>
                </a:solidFill>
                <a:effectLst/>
                <a:latin typeface="Söhne"/>
              </a:rPr>
              <a:t>nhập</a:t>
            </a:r>
            <a:r>
              <a:rPr lang="en-US" b="0" i="0" dirty="0">
                <a:solidFill>
                  <a:schemeClr val="bg2">
                    <a:lumMod val="75000"/>
                    <a:lumOff val="25000"/>
                  </a:schemeClr>
                </a:solidFill>
                <a:effectLst/>
                <a:latin typeface="Söhne"/>
              </a:rPr>
              <a:t> </a:t>
            </a:r>
            <a:r>
              <a:rPr lang="en-US" b="0" i="0" dirty="0" err="1">
                <a:solidFill>
                  <a:schemeClr val="bg2">
                    <a:lumMod val="75000"/>
                    <a:lumOff val="25000"/>
                  </a:schemeClr>
                </a:solidFill>
                <a:effectLst/>
                <a:latin typeface="Söhne"/>
              </a:rPr>
              <a:t>vào</a:t>
            </a:r>
            <a:r>
              <a:rPr lang="en-US" b="0" i="0" dirty="0">
                <a:solidFill>
                  <a:schemeClr val="bg2">
                    <a:lumMod val="75000"/>
                    <a:lumOff val="25000"/>
                  </a:schemeClr>
                </a:solidFill>
                <a:effectLst/>
                <a:latin typeface="Söhne"/>
              </a:rPr>
              <a:t> </a:t>
            </a:r>
            <a:r>
              <a:rPr lang="en-US" b="0" i="0" dirty="0" err="1">
                <a:solidFill>
                  <a:schemeClr val="bg2">
                    <a:lumMod val="75000"/>
                    <a:lumOff val="25000"/>
                  </a:schemeClr>
                </a:solidFill>
                <a:effectLst/>
                <a:latin typeface="Söhne"/>
              </a:rPr>
              <a:t>quẫng</a:t>
            </a:r>
            <a:r>
              <a:rPr lang="en-US" b="0" i="0" dirty="0">
                <a:solidFill>
                  <a:schemeClr val="bg2">
                    <a:lumMod val="75000"/>
                    <a:lumOff val="25000"/>
                  </a:schemeClr>
                </a:solidFill>
                <a:effectLst/>
                <a:latin typeface="Söhne"/>
              </a:rPr>
              <a:t> </a:t>
            </a:r>
            <a:r>
              <a:rPr lang="en-US" b="0" i="0" dirty="0" err="1">
                <a:solidFill>
                  <a:schemeClr val="bg2">
                    <a:lumMod val="75000"/>
                    <a:lumOff val="25000"/>
                  </a:schemeClr>
                </a:solidFill>
                <a:effectLst/>
                <a:latin typeface="Söhne"/>
              </a:rPr>
              <a:t>đường</a:t>
            </a:r>
            <a:endParaRPr lang="en-US" b="0" i="0" dirty="0">
              <a:solidFill>
                <a:schemeClr val="bg2">
                  <a:lumMod val="75000"/>
                  <a:lumOff val="25000"/>
                </a:schemeClr>
              </a:solidFill>
              <a:effectLst/>
              <a:latin typeface="Söhne"/>
            </a:endParaRPr>
          </a:p>
          <a:p>
            <a:r>
              <a:rPr lang="en-US" dirty="0" err="1">
                <a:solidFill>
                  <a:schemeClr val="bg2">
                    <a:lumMod val="75000"/>
                    <a:lumOff val="25000"/>
                  </a:schemeClr>
                </a:solidFill>
                <a:latin typeface="Söhne"/>
              </a:rPr>
              <a:t>Biết</a:t>
            </a:r>
            <a:r>
              <a:rPr lang="en-US" dirty="0">
                <a:solidFill>
                  <a:schemeClr val="bg2">
                    <a:lumMod val="75000"/>
                    <a:lumOff val="25000"/>
                  </a:schemeClr>
                </a:solidFill>
                <a:latin typeface="Söhne"/>
              </a:rPr>
              <a:t> </a:t>
            </a:r>
            <a:r>
              <a:rPr lang="en-US" dirty="0" err="1">
                <a:solidFill>
                  <a:schemeClr val="bg2">
                    <a:lumMod val="75000"/>
                    <a:lumOff val="25000"/>
                  </a:schemeClr>
                </a:solidFill>
                <a:latin typeface="Söhne"/>
              </a:rPr>
              <a:t>tốc</a:t>
            </a:r>
            <a:r>
              <a:rPr lang="en-US" dirty="0">
                <a:solidFill>
                  <a:schemeClr val="bg2">
                    <a:lumMod val="75000"/>
                    <a:lumOff val="25000"/>
                  </a:schemeClr>
                </a:solidFill>
                <a:latin typeface="Söhne"/>
              </a:rPr>
              <a:t> </a:t>
            </a:r>
            <a:r>
              <a:rPr lang="en-US" dirty="0" err="1">
                <a:solidFill>
                  <a:schemeClr val="bg2">
                    <a:lumMod val="75000"/>
                    <a:lumOff val="25000"/>
                  </a:schemeClr>
                </a:solidFill>
                <a:latin typeface="Söhne"/>
              </a:rPr>
              <a:t>xe</a:t>
            </a:r>
            <a:r>
              <a:rPr lang="en-US" dirty="0">
                <a:solidFill>
                  <a:schemeClr val="bg2">
                    <a:lumMod val="75000"/>
                    <a:lumOff val="25000"/>
                  </a:schemeClr>
                </a:solidFill>
                <a:latin typeface="Söhne"/>
              </a:rPr>
              <a:t> bus = 20km/h, </a:t>
            </a:r>
            <a:r>
              <a:rPr lang="en-US" dirty="0" err="1">
                <a:solidFill>
                  <a:schemeClr val="bg2">
                    <a:lumMod val="75000"/>
                    <a:lumOff val="25000"/>
                  </a:schemeClr>
                </a:solidFill>
                <a:latin typeface="Söhne"/>
              </a:rPr>
              <a:t>tàu</a:t>
            </a:r>
            <a:r>
              <a:rPr lang="en-US" dirty="0">
                <a:solidFill>
                  <a:schemeClr val="bg2">
                    <a:lumMod val="75000"/>
                    <a:lumOff val="25000"/>
                  </a:schemeClr>
                </a:solidFill>
                <a:latin typeface="Söhne"/>
              </a:rPr>
              <a:t> </a:t>
            </a:r>
            <a:r>
              <a:rPr lang="en-US" dirty="0" err="1">
                <a:solidFill>
                  <a:schemeClr val="bg2">
                    <a:lumMod val="75000"/>
                    <a:lumOff val="25000"/>
                  </a:schemeClr>
                </a:solidFill>
                <a:latin typeface="Söhne"/>
              </a:rPr>
              <a:t>hỏa</a:t>
            </a:r>
            <a:r>
              <a:rPr lang="en-US" dirty="0">
                <a:solidFill>
                  <a:schemeClr val="bg2">
                    <a:lumMod val="75000"/>
                    <a:lumOff val="25000"/>
                  </a:schemeClr>
                </a:solidFill>
                <a:latin typeface="Söhne"/>
              </a:rPr>
              <a:t>= 40km/h, </a:t>
            </a:r>
            <a:r>
              <a:rPr lang="en-US" dirty="0" err="1">
                <a:solidFill>
                  <a:schemeClr val="bg2">
                    <a:lumMod val="75000"/>
                    <a:lumOff val="25000"/>
                  </a:schemeClr>
                </a:solidFill>
                <a:latin typeface="Söhne"/>
              </a:rPr>
              <a:t>máy</a:t>
            </a:r>
            <a:r>
              <a:rPr lang="en-US" dirty="0">
                <a:solidFill>
                  <a:schemeClr val="bg2">
                    <a:lumMod val="75000"/>
                    <a:lumOff val="25000"/>
                  </a:schemeClr>
                </a:solidFill>
                <a:latin typeface="Söhne"/>
              </a:rPr>
              <a:t> bay = 80km/h. </a:t>
            </a:r>
            <a:r>
              <a:rPr lang="en-US" dirty="0" err="1">
                <a:solidFill>
                  <a:schemeClr val="bg2">
                    <a:lumMod val="75000"/>
                    <a:lumOff val="25000"/>
                  </a:schemeClr>
                </a:solidFill>
                <a:latin typeface="Söhne"/>
              </a:rPr>
              <a:t>Hãy</a:t>
            </a:r>
            <a:r>
              <a:rPr lang="en-US" dirty="0">
                <a:solidFill>
                  <a:schemeClr val="bg2">
                    <a:lumMod val="75000"/>
                    <a:lumOff val="25000"/>
                  </a:schemeClr>
                </a:solidFill>
                <a:latin typeface="Söhne"/>
              </a:rPr>
              <a:t> </a:t>
            </a:r>
            <a:r>
              <a:rPr lang="en-US" dirty="0" err="1">
                <a:solidFill>
                  <a:schemeClr val="bg2">
                    <a:lumMod val="75000"/>
                    <a:lumOff val="25000"/>
                  </a:schemeClr>
                </a:solidFill>
                <a:latin typeface="Söhne"/>
              </a:rPr>
              <a:t>khai</a:t>
            </a:r>
            <a:r>
              <a:rPr lang="en-US" dirty="0">
                <a:solidFill>
                  <a:schemeClr val="bg2">
                    <a:lumMod val="75000"/>
                    <a:lumOff val="25000"/>
                  </a:schemeClr>
                </a:solidFill>
                <a:latin typeface="Söhne"/>
              </a:rPr>
              <a:t> </a:t>
            </a:r>
            <a:r>
              <a:rPr lang="en-US" dirty="0" err="1">
                <a:solidFill>
                  <a:schemeClr val="bg2">
                    <a:lumMod val="75000"/>
                    <a:lumOff val="25000"/>
                  </a:schemeClr>
                </a:solidFill>
                <a:latin typeface="Söhne"/>
              </a:rPr>
              <a:t>báo</a:t>
            </a:r>
            <a:r>
              <a:rPr lang="en-US" dirty="0">
                <a:solidFill>
                  <a:schemeClr val="bg2">
                    <a:lumMod val="75000"/>
                    <a:lumOff val="25000"/>
                  </a:schemeClr>
                </a:solidFill>
                <a:latin typeface="Söhne"/>
              </a:rPr>
              <a:t> </a:t>
            </a:r>
            <a:r>
              <a:rPr lang="en-US" dirty="0" err="1">
                <a:solidFill>
                  <a:schemeClr val="bg2">
                    <a:lumMod val="75000"/>
                    <a:lumOff val="25000"/>
                  </a:schemeClr>
                </a:solidFill>
                <a:latin typeface="Söhne"/>
              </a:rPr>
              <a:t>các</a:t>
            </a:r>
            <a:r>
              <a:rPr lang="en-US" dirty="0">
                <a:solidFill>
                  <a:schemeClr val="bg2">
                    <a:lumMod val="75000"/>
                    <a:lumOff val="25000"/>
                  </a:schemeClr>
                </a:solidFill>
                <a:latin typeface="Söhne"/>
              </a:rPr>
              <a:t> </a:t>
            </a:r>
            <a:r>
              <a:rPr lang="en-US" dirty="0" err="1">
                <a:solidFill>
                  <a:schemeClr val="bg2">
                    <a:lumMod val="75000"/>
                    <a:lumOff val="25000"/>
                  </a:schemeClr>
                </a:solidFill>
                <a:latin typeface="Söhne"/>
              </a:rPr>
              <a:t>vận</a:t>
            </a:r>
            <a:r>
              <a:rPr lang="en-US" dirty="0">
                <a:solidFill>
                  <a:schemeClr val="bg2">
                    <a:lumMod val="75000"/>
                    <a:lumOff val="25000"/>
                  </a:schemeClr>
                </a:solidFill>
                <a:latin typeface="Söhne"/>
              </a:rPr>
              <a:t> </a:t>
            </a:r>
            <a:r>
              <a:rPr lang="en-US" dirty="0" err="1">
                <a:solidFill>
                  <a:schemeClr val="bg2">
                    <a:lumMod val="75000"/>
                    <a:lumOff val="25000"/>
                  </a:schemeClr>
                </a:solidFill>
                <a:latin typeface="Söhne"/>
              </a:rPr>
              <a:t>tốc</a:t>
            </a:r>
            <a:r>
              <a:rPr lang="en-US" dirty="0">
                <a:solidFill>
                  <a:schemeClr val="bg2">
                    <a:lumMod val="75000"/>
                    <a:lumOff val="25000"/>
                  </a:schemeClr>
                </a:solidFill>
                <a:latin typeface="Söhne"/>
              </a:rPr>
              <a:t> </a:t>
            </a:r>
            <a:r>
              <a:rPr lang="en-US" dirty="0" err="1">
                <a:solidFill>
                  <a:schemeClr val="bg2">
                    <a:lumMod val="75000"/>
                    <a:lumOff val="25000"/>
                  </a:schemeClr>
                </a:solidFill>
                <a:latin typeface="Söhne"/>
              </a:rPr>
              <a:t>trên</a:t>
            </a:r>
            <a:r>
              <a:rPr lang="en-US" dirty="0">
                <a:solidFill>
                  <a:schemeClr val="bg2">
                    <a:lumMod val="75000"/>
                    <a:lumOff val="25000"/>
                  </a:schemeClr>
                </a:solidFill>
                <a:latin typeface="Söhne"/>
              </a:rPr>
              <a:t> </a:t>
            </a:r>
            <a:r>
              <a:rPr lang="en-US" dirty="0" err="1">
                <a:solidFill>
                  <a:schemeClr val="bg2">
                    <a:lumMod val="75000"/>
                    <a:lumOff val="25000"/>
                  </a:schemeClr>
                </a:solidFill>
                <a:latin typeface="Söhne"/>
              </a:rPr>
              <a:t>như</a:t>
            </a:r>
            <a:r>
              <a:rPr lang="en-US" dirty="0">
                <a:solidFill>
                  <a:schemeClr val="bg2">
                    <a:lumMod val="75000"/>
                    <a:lumOff val="25000"/>
                  </a:schemeClr>
                </a:solidFill>
                <a:latin typeface="Söhne"/>
              </a:rPr>
              <a:t> </a:t>
            </a:r>
            <a:r>
              <a:rPr lang="en-US" dirty="0" err="1">
                <a:solidFill>
                  <a:schemeClr val="bg2">
                    <a:lumMod val="75000"/>
                    <a:lumOff val="25000"/>
                  </a:schemeClr>
                </a:solidFill>
                <a:latin typeface="Söhne"/>
              </a:rPr>
              <a:t>các</a:t>
            </a:r>
            <a:r>
              <a:rPr lang="en-US" dirty="0">
                <a:solidFill>
                  <a:schemeClr val="bg2">
                    <a:lumMod val="75000"/>
                    <a:lumOff val="25000"/>
                  </a:schemeClr>
                </a:solidFill>
                <a:latin typeface="Söhne"/>
              </a:rPr>
              <a:t> </a:t>
            </a:r>
            <a:r>
              <a:rPr lang="en-US" dirty="0" err="1">
                <a:solidFill>
                  <a:schemeClr val="bg2">
                    <a:lumMod val="75000"/>
                    <a:lumOff val="25000"/>
                  </a:schemeClr>
                </a:solidFill>
                <a:latin typeface="Söhne"/>
              </a:rPr>
              <a:t>hằng</a:t>
            </a:r>
            <a:r>
              <a:rPr lang="en-US" dirty="0">
                <a:solidFill>
                  <a:schemeClr val="bg2">
                    <a:lumMod val="75000"/>
                    <a:lumOff val="25000"/>
                  </a:schemeClr>
                </a:solidFill>
                <a:latin typeface="Söhne"/>
              </a:rPr>
              <a:t> </a:t>
            </a:r>
            <a:r>
              <a:rPr lang="en-US" dirty="0" err="1">
                <a:solidFill>
                  <a:schemeClr val="bg2">
                    <a:lumMod val="75000"/>
                    <a:lumOff val="25000"/>
                  </a:schemeClr>
                </a:solidFill>
                <a:latin typeface="Söhne"/>
              </a:rPr>
              <a:t>số</a:t>
            </a:r>
            <a:r>
              <a:rPr lang="en-US" dirty="0">
                <a:solidFill>
                  <a:schemeClr val="bg2">
                    <a:lumMod val="75000"/>
                    <a:lumOff val="25000"/>
                  </a:schemeClr>
                </a:solidFill>
                <a:latin typeface="Söhne"/>
              </a:rPr>
              <a:t> </a:t>
            </a:r>
            <a:r>
              <a:rPr lang="en-US" dirty="0" err="1">
                <a:solidFill>
                  <a:schemeClr val="bg2">
                    <a:lumMod val="75000"/>
                    <a:lumOff val="25000"/>
                  </a:schemeClr>
                </a:solidFill>
                <a:latin typeface="Söhne"/>
              </a:rPr>
              <a:t>thay</a:t>
            </a:r>
            <a:r>
              <a:rPr lang="en-US" dirty="0">
                <a:solidFill>
                  <a:schemeClr val="bg2">
                    <a:lumMod val="75000"/>
                    <a:lumOff val="25000"/>
                  </a:schemeClr>
                </a:solidFill>
                <a:latin typeface="Söhne"/>
              </a:rPr>
              <a:t> </a:t>
            </a:r>
            <a:r>
              <a:rPr lang="en-US" dirty="0" err="1">
                <a:solidFill>
                  <a:schemeClr val="bg2">
                    <a:lumMod val="75000"/>
                    <a:lumOff val="25000"/>
                  </a:schemeClr>
                </a:solidFill>
                <a:latin typeface="Söhne"/>
              </a:rPr>
              <a:t>vì</a:t>
            </a:r>
            <a:r>
              <a:rPr lang="en-US" dirty="0">
                <a:solidFill>
                  <a:schemeClr val="bg2">
                    <a:lumMod val="75000"/>
                    <a:lumOff val="25000"/>
                  </a:schemeClr>
                </a:solidFill>
                <a:latin typeface="Söhne"/>
              </a:rPr>
              <a:t> </a:t>
            </a:r>
            <a:r>
              <a:rPr lang="en-US" dirty="0" err="1">
                <a:solidFill>
                  <a:schemeClr val="bg2">
                    <a:lumMod val="75000"/>
                    <a:lumOff val="25000"/>
                  </a:schemeClr>
                </a:solidFill>
                <a:latin typeface="Söhne"/>
              </a:rPr>
              <a:t>để</a:t>
            </a:r>
            <a:r>
              <a:rPr lang="en-US" dirty="0">
                <a:solidFill>
                  <a:schemeClr val="bg2">
                    <a:lumMod val="75000"/>
                    <a:lumOff val="25000"/>
                  </a:schemeClr>
                </a:solidFill>
                <a:latin typeface="Söhne"/>
              </a:rPr>
              <a:t> </a:t>
            </a:r>
            <a:r>
              <a:rPr lang="en-US" dirty="0" err="1">
                <a:solidFill>
                  <a:schemeClr val="bg2">
                    <a:lumMod val="75000"/>
                    <a:lumOff val="25000"/>
                  </a:schemeClr>
                </a:solidFill>
                <a:latin typeface="Söhne"/>
              </a:rPr>
              <a:t>người</a:t>
            </a:r>
            <a:r>
              <a:rPr lang="en-US" dirty="0">
                <a:solidFill>
                  <a:schemeClr val="bg2">
                    <a:lumMod val="75000"/>
                    <a:lumOff val="25000"/>
                  </a:schemeClr>
                </a:solidFill>
                <a:latin typeface="Söhne"/>
              </a:rPr>
              <a:t> </a:t>
            </a:r>
            <a:r>
              <a:rPr lang="en-US" dirty="0" err="1">
                <a:solidFill>
                  <a:schemeClr val="bg2">
                    <a:lumMod val="75000"/>
                    <a:lumOff val="25000"/>
                  </a:schemeClr>
                </a:solidFill>
                <a:latin typeface="Söhne"/>
              </a:rPr>
              <a:t>dùng</a:t>
            </a:r>
            <a:r>
              <a:rPr lang="en-US" dirty="0">
                <a:solidFill>
                  <a:schemeClr val="bg2">
                    <a:lumMod val="75000"/>
                    <a:lumOff val="25000"/>
                  </a:schemeClr>
                </a:solidFill>
                <a:latin typeface="Söhne"/>
              </a:rPr>
              <a:t> </a:t>
            </a:r>
            <a:r>
              <a:rPr lang="en-US" dirty="0" err="1">
                <a:solidFill>
                  <a:schemeClr val="bg2">
                    <a:lumMod val="75000"/>
                    <a:lumOff val="25000"/>
                  </a:schemeClr>
                </a:solidFill>
                <a:latin typeface="Söhne"/>
              </a:rPr>
              <a:t>nhập</a:t>
            </a:r>
            <a:r>
              <a:rPr lang="en-US" dirty="0">
                <a:solidFill>
                  <a:schemeClr val="bg2">
                    <a:lumMod val="75000"/>
                    <a:lumOff val="25000"/>
                  </a:schemeClr>
                </a:solidFill>
                <a:latin typeface="Söhne"/>
              </a:rPr>
              <a:t> </a:t>
            </a:r>
            <a:r>
              <a:rPr lang="en-US" dirty="0" err="1">
                <a:solidFill>
                  <a:schemeClr val="bg2">
                    <a:lumMod val="75000"/>
                    <a:lumOff val="25000"/>
                  </a:schemeClr>
                </a:solidFill>
                <a:latin typeface="Söhne"/>
              </a:rPr>
              <a:t>vào</a:t>
            </a:r>
            <a:endParaRPr lang="en-US" dirty="0">
              <a:solidFill>
                <a:schemeClr val="bg2">
                  <a:lumMod val="75000"/>
                  <a:lumOff val="25000"/>
                </a:schemeClr>
              </a:solidFill>
            </a:endParaRPr>
          </a:p>
        </p:txBody>
      </p:sp>
    </p:spTree>
    <p:extLst>
      <p:ext uri="{BB962C8B-B14F-4D97-AF65-F5344CB8AC3E}">
        <p14:creationId xmlns:p14="http://schemas.microsoft.com/office/powerpoint/2010/main" val="104605197"/>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chmaster" id="{1923EB98-9606-B44D-A68A-36334CEC6D99}" vid="{F7F63856-23F9-044A-A089-532876F8037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Streamline</Template>
  <TotalTime>8729</TotalTime>
  <Words>917</Words>
  <Application>Microsoft Office PowerPoint</Application>
  <PresentationFormat>On-screen Show (16:9)</PresentationFormat>
  <Paragraphs>81</Paragraphs>
  <Slides>15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Lato</vt:lpstr>
      <vt:lpstr>Monaco</vt:lpstr>
      <vt:lpstr>Raleway</vt:lpstr>
      <vt:lpstr>Söhne</vt:lpstr>
      <vt:lpstr>Verdana</vt:lpstr>
      <vt:lpstr>Streamline</vt:lpstr>
      <vt:lpstr>Tính trừu tượng (Abstraction)</vt:lpstr>
      <vt:lpstr>Tính trừu tượng (Abstract)</vt:lpstr>
      <vt:lpstr>Lớp trừu tượng (Abstract class)</vt:lpstr>
      <vt:lpstr>Phương thức trừu tượng (Abstract method)</vt:lpstr>
      <vt:lpstr>Override – Ghi đè</vt:lpstr>
      <vt:lpstr>Tính đa hình</vt:lpstr>
      <vt:lpstr>Tính đa hình</vt:lpstr>
      <vt:lpstr>Bài tập</vt:lpstr>
      <vt:lpstr>Bài tập </vt:lpstr>
      <vt:lpstr>Upcasting</vt:lpstr>
      <vt:lpstr>Downcasting</vt:lpstr>
      <vt:lpstr>Bài tập</vt:lpstr>
      <vt:lpstr>Bài tập</vt:lpstr>
      <vt:lpstr>Bài tập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chuẩn Techmaster</dc:title>
  <dc:creator>Microsoft Office User</dc:creator>
  <cp:lastModifiedBy>chu đạt</cp:lastModifiedBy>
  <cp:revision>32</cp:revision>
  <cp:lastPrinted>2019-08-12T07:52:59Z</cp:lastPrinted>
  <dcterms:created xsi:type="dcterms:W3CDTF">2022-02-05T02:03:30Z</dcterms:created>
  <dcterms:modified xsi:type="dcterms:W3CDTF">2023-04-04T10:00:33Z</dcterms:modified>
</cp:coreProperties>
</file>