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29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33F1-21EF-B34C-9ACC-048FD6E8A7E7}"/>
              </a:ext>
            </a:extLst>
          </p:cNvPr>
          <p:cNvSpPr>
            <a:spLocks noGrp="1"/>
          </p:cNvSpPr>
          <p:nvPr>
            <p:ph type="title"/>
          </p:nvPr>
        </p:nvSpPr>
        <p:spPr>
          <a:xfrm>
            <a:off x="894303" y="3109725"/>
            <a:ext cx="5865726" cy="1851743"/>
          </a:xfrm>
        </p:spPr>
        <p:txBody>
          <a:bodyPr/>
          <a:lstStyle/>
          <a:p>
            <a:r>
              <a:rPr lang="en-GB" b="1" dirty="0" err="1"/>
              <a:t>BLoC</a:t>
            </a:r>
            <a:r>
              <a:rPr lang="en-GB" b="1" dirty="0"/>
              <a:t> pattern </a:t>
            </a:r>
            <a:r>
              <a:rPr lang="en-GB" b="1" dirty="0" err="1"/>
              <a:t>trong</a:t>
            </a:r>
            <a:r>
              <a:rPr lang="en-GB" b="1" dirty="0"/>
              <a:t> Flutter</a:t>
            </a:r>
            <a:endParaRPr lang="en-GB" dirty="0"/>
          </a:p>
        </p:txBody>
      </p:sp>
      <p:sp>
        <p:nvSpPr>
          <p:cNvPr id="3" name="Text Placeholder 2">
            <a:extLst>
              <a:ext uri="{FF2B5EF4-FFF2-40B4-BE49-F238E27FC236}">
                <a16:creationId xmlns:a16="http://schemas.microsoft.com/office/drawing/2014/main" id="{177F39F0-6212-5743-BAF6-9FB162990AEE}"/>
              </a:ext>
            </a:extLst>
          </p:cNvPr>
          <p:cNvSpPr>
            <a:spLocks noGrp="1"/>
          </p:cNvSpPr>
          <p:nvPr>
            <p:ph type="body" idx="1"/>
          </p:nvPr>
        </p:nvSpPr>
        <p:spPr/>
        <p:txBody>
          <a:bodyPr/>
          <a:lstStyle/>
          <a:p>
            <a:endParaRPr lang="en-US"/>
          </a:p>
        </p:txBody>
      </p:sp>
      <p:pic>
        <p:nvPicPr>
          <p:cNvPr id="4" name="Google Shape;103;p17">
            <a:extLst>
              <a:ext uri="{FF2B5EF4-FFF2-40B4-BE49-F238E27FC236}">
                <a16:creationId xmlns:a16="http://schemas.microsoft.com/office/drawing/2014/main" id="{237E4D6E-92CD-5E41-8F6A-7CB95AFD0B9B}"/>
              </a:ext>
            </a:extLst>
          </p:cNvPr>
          <p:cNvPicPr preferRelativeResize="0"/>
          <p:nvPr/>
        </p:nvPicPr>
        <p:blipFill>
          <a:blip r:embed="rId2"/>
          <a:srcRect/>
          <a:stretch/>
        </p:blipFill>
        <p:spPr>
          <a:xfrm>
            <a:off x="2185155" y="839198"/>
            <a:ext cx="2049461" cy="2049461"/>
          </a:xfrm>
          <a:prstGeom prst="rect">
            <a:avLst/>
          </a:prstGeom>
          <a:noFill/>
          <a:ln>
            <a:noFill/>
          </a:ln>
        </p:spPr>
      </p:pic>
    </p:spTree>
    <p:extLst>
      <p:ext uri="{BB962C8B-B14F-4D97-AF65-F5344CB8AC3E}">
        <p14:creationId xmlns:p14="http://schemas.microsoft.com/office/powerpoint/2010/main" val="1732837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D3D2-C92A-F64D-9C21-373E60CD9239}"/>
              </a:ext>
            </a:extLst>
          </p:cNvPr>
          <p:cNvSpPr>
            <a:spLocks noGrp="1"/>
          </p:cNvSpPr>
          <p:nvPr>
            <p:ph type="title"/>
          </p:nvPr>
        </p:nvSpPr>
        <p:spPr/>
        <p:txBody>
          <a:bodyPr/>
          <a:lstStyle/>
          <a:p>
            <a:r>
              <a:rPr lang="en-GB" b="1" dirty="0" err="1"/>
              <a:t>Giới</a:t>
            </a:r>
            <a:r>
              <a:rPr lang="en-GB" b="1" dirty="0"/>
              <a:t> </a:t>
            </a:r>
            <a:r>
              <a:rPr lang="en-GB" b="1" dirty="0" err="1"/>
              <a:t>thiệu</a:t>
            </a:r>
            <a:endParaRPr lang="en-US" dirty="0"/>
          </a:p>
        </p:txBody>
      </p:sp>
      <p:sp>
        <p:nvSpPr>
          <p:cNvPr id="3" name="Content Placeholder 2">
            <a:extLst>
              <a:ext uri="{FF2B5EF4-FFF2-40B4-BE49-F238E27FC236}">
                <a16:creationId xmlns:a16="http://schemas.microsoft.com/office/drawing/2014/main" id="{B17D0DF2-F793-4B43-B518-98BA4B520C69}"/>
              </a:ext>
            </a:extLst>
          </p:cNvPr>
          <p:cNvSpPr>
            <a:spLocks noGrp="1"/>
          </p:cNvSpPr>
          <p:nvPr>
            <p:ph idx="1"/>
          </p:nvPr>
        </p:nvSpPr>
        <p:spPr/>
        <p:txBody>
          <a:bodyPr>
            <a:normAutofit/>
          </a:bodyPr>
          <a:lstStyle/>
          <a:p>
            <a:r>
              <a:rPr lang="vi-VN" sz="2400" dirty="0"/>
              <a:t>BLoC a.k.a Business Logic Components là một design pattern được giới thiệu bởi Paolo Soares và Cong hui tư Google tại DartConf 2018</a:t>
            </a:r>
          </a:p>
          <a:p>
            <a:r>
              <a:rPr lang="vi-VN" sz="2400" dirty="0"/>
              <a:t>Ban đầu BLoC pattern được tạo ra để cho phép tái sử dụng những code giống nhau giữa các nền tản: web application, mobile application, back-end. Vì vậy pattern này đã được phát triển nhằm giảm bớt khối lượng công việc cho các developer với ý tưởng tái sử dụng code.</a:t>
            </a:r>
          </a:p>
        </p:txBody>
      </p:sp>
    </p:spTree>
    <p:extLst>
      <p:ext uri="{BB962C8B-B14F-4D97-AF65-F5344CB8AC3E}">
        <p14:creationId xmlns:p14="http://schemas.microsoft.com/office/powerpoint/2010/main" val="23555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DF47-2499-B44C-9553-59DBBA112E7E}"/>
              </a:ext>
            </a:extLst>
          </p:cNvPr>
          <p:cNvSpPr>
            <a:spLocks noGrp="1"/>
          </p:cNvSpPr>
          <p:nvPr>
            <p:ph type="title"/>
          </p:nvPr>
        </p:nvSpPr>
        <p:spPr/>
        <p:txBody>
          <a:bodyPr/>
          <a:lstStyle/>
          <a:p>
            <a:r>
              <a:rPr lang="en-GB" b="1" dirty="0" err="1"/>
              <a:t>Tìm</a:t>
            </a:r>
            <a:r>
              <a:rPr lang="en-GB" b="1" dirty="0"/>
              <a:t> </a:t>
            </a:r>
            <a:r>
              <a:rPr lang="en-GB" b="1" dirty="0" err="1"/>
              <a:t>hiểu</a:t>
            </a:r>
            <a:r>
              <a:rPr lang="en-GB" b="1" dirty="0"/>
              <a:t> Streams</a:t>
            </a:r>
            <a:endParaRPr lang="en-US" dirty="0"/>
          </a:p>
        </p:txBody>
      </p:sp>
      <p:sp>
        <p:nvSpPr>
          <p:cNvPr id="3" name="Content Placeholder 2">
            <a:extLst>
              <a:ext uri="{FF2B5EF4-FFF2-40B4-BE49-F238E27FC236}">
                <a16:creationId xmlns:a16="http://schemas.microsoft.com/office/drawing/2014/main" id="{09930124-50A6-0F41-90AD-E37D270A0C34}"/>
              </a:ext>
            </a:extLst>
          </p:cNvPr>
          <p:cNvSpPr>
            <a:spLocks noGrp="1"/>
          </p:cNvSpPr>
          <p:nvPr>
            <p:ph idx="1"/>
          </p:nvPr>
        </p:nvSpPr>
        <p:spPr>
          <a:xfrm>
            <a:off x="700035" y="2311122"/>
            <a:ext cx="10791929" cy="4290646"/>
          </a:xfrm>
        </p:spPr>
        <p:txBody>
          <a:bodyPr>
            <a:normAutofit fontScale="92500" lnSpcReduction="20000"/>
          </a:bodyPr>
          <a:lstStyle/>
          <a:p>
            <a:r>
              <a:rPr lang="vi-VN" sz="2600" dirty="0"/>
              <a:t> Stream không là gì ngoài một luồng dữ liệu liên tục Hãy lấy ví dụ về băng chuyền. Một bằng chuyền có hai đầu, một vật phẩm được đưa vào từ một đầu (đầu vào) sau đó nó được xử lý và được lấy ra từ một đầu khác (đầu ra) Các khái niệm:</a:t>
            </a:r>
          </a:p>
          <a:p>
            <a:r>
              <a:rPr lang="vi-VN" sz="2600" b="1" dirty="0"/>
              <a:t>Stream</a:t>
            </a:r>
            <a:r>
              <a:rPr lang="vi-VN" sz="2600" dirty="0"/>
              <a:t>, băng chuyền hay gọi là luồng</a:t>
            </a:r>
          </a:p>
          <a:p>
            <a:r>
              <a:rPr lang="vi-VN" sz="2600" b="1" dirty="0"/>
              <a:t>StreamController</a:t>
            </a:r>
            <a:r>
              <a:rPr lang="vi-VN" sz="2600" dirty="0"/>
              <a:t>, là thứ điều khiển Stream</a:t>
            </a:r>
          </a:p>
          <a:p>
            <a:r>
              <a:rPr lang="vi-VN" sz="2600" b="1" dirty="0"/>
              <a:t>StreamTransformer</a:t>
            </a:r>
            <a:r>
              <a:rPr lang="vi-VN" sz="2600" dirty="0"/>
              <a:t>, là thứ xử lý dữ liệu đầu vào</a:t>
            </a:r>
          </a:p>
          <a:p>
            <a:r>
              <a:rPr lang="vi-VN" sz="2600" b="1" dirty="0"/>
              <a:t>StreamBuilder</a:t>
            </a:r>
            <a:r>
              <a:rPr lang="vi-VN" sz="2600" dirty="0"/>
              <a:t>, là phương thức lấy Stream làm đầu vào và provide một builder mỗi khi có giá trị mới của Stream được đưa ra</a:t>
            </a:r>
          </a:p>
          <a:p>
            <a:r>
              <a:rPr lang="vi-VN" sz="2600" b="1" dirty="0"/>
              <a:t>sink</a:t>
            </a:r>
            <a:r>
              <a:rPr lang="vi-VN" sz="2600" dirty="0"/>
              <a:t>, thuộc tính lấy đầu vào</a:t>
            </a:r>
          </a:p>
          <a:p>
            <a:r>
              <a:rPr lang="vi-VN" sz="2600" b="1" dirty="0"/>
              <a:t>stream</a:t>
            </a:r>
            <a:r>
              <a:rPr lang="vi-VN" sz="2600" dirty="0"/>
              <a:t>, thuộc tính cung cấp đầu ra khỏi luồng</a:t>
            </a:r>
          </a:p>
          <a:p>
            <a:endParaRPr lang="en-US" dirty="0"/>
          </a:p>
        </p:txBody>
      </p:sp>
    </p:spTree>
    <p:extLst>
      <p:ext uri="{BB962C8B-B14F-4D97-AF65-F5344CB8AC3E}">
        <p14:creationId xmlns:p14="http://schemas.microsoft.com/office/powerpoint/2010/main" val="333103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838-5F60-9149-8CA9-FA6A459E35F5}"/>
              </a:ext>
            </a:extLst>
          </p:cNvPr>
          <p:cNvSpPr>
            <a:spLocks noGrp="1"/>
          </p:cNvSpPr>
          <p:nvPr>
            <p:ph type="title"/>
          </p:nvPr>
        </p:nvSpPr>
        <p:spPr/>
        <p:txBody>
          <a:bodyPr/>
          <a:lstStyle/>
          <a:p>
            <a:r>
              <a:rPr lang="en-US" dirty="0"/>
              <a:t>Bloc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p>
        </p:txBody>
      </p:sp>
      <p:sp>
        <p:nvSpPr>
          <p:cNvPr id="3" name="Content Placeholder 2">
            <a:extLst>
              <a:ext uri="{FF2B5EF4-FFF2-40B4-BE49-F238E27FC236}">
                <a16:creationId xmlns:a16="http://schemas.microsoft.com/office/drawing/2014/main" id="{D7EF220F-67E8-A94B-BF02-CE9FEB7360E7}"/>
              </a:ext>
            </a:extLst>
          </p:cNvPr>
          <p:cNvSpPr>
            <a:spLocks noGrp="1"/>
          </p:cNvSpPr>
          <p:nvPr>
            <p:ph idx="1"/>
          </p:nvPr>
        </p:nvSpPr>
        <p:spPr>
          <a:xfrm>
            <a:off x="1065126" y="2603499"/>
            <a:ext cx="9847384" cy="3807349"/>
          </a:xfrm>
        </p:spPr>
        <p:txBody>
          <a:bodyPr>
            <a:normAutofit fontScale="85000" lnSpcReduction="20000"/>
          </a:bodyPr>
          <a:lstStyle/>
          <a:p>
            <a:r>
              <a:rPr lang="vi-VN" sz="2800" dirty="0"/>
              <a:t>BLoC không chỉ giải quyết vấn đề chia sẻ code mà còn tận dụng chức năng Streams để quản lý và thông báo các thay đổi trạng thái trong Flutter</a:t>
            </a:r>
          </a:p>
          <a:p>
            <a:r>
              <a:rPr lang="vi-VN" sz="2800" dirty="0"/>
              <a:t>BLoC giúp chúng ta tách Business Logic ra khỏi UI. Nói cách khác, các thành phần UI chỉ nên take care về mặc UI chứ không phải logic</a:t>
            </a:r>
          </a:p>
          <a:p>
            <a:r>
              <a:rPr lang="vi-VN" sz="2800" dirty="0"/>
              <a:t>Vì vậy , mặc dù Flutter thieeys ngôn ngữ trung gian cho UI, nhưng với việc sử dụng BLoC chúng ta có thể tách cả hau thứ làm việc độc lập với nhau</a:t>
            </a:r>
          </a:p>
          <a:p>
            <a:r>
              <a:rPr lang="vi-VN" sz="2800" dirty="0"/>
              <a:t>Nếu bạn là một Android Developer truyền thống thì hãy nghĩ đối tượng BLoC chúng là ViewModel và StreamController là các LiveData</a:t>
            </a:r>
          </a:p>
          <a:p>
            <a:endParaRPr lang="en-US" dirty="0"/>
          </a:p>
        </p:txBody>
      </p:sp>
    </p:spTree>
    <p:extLst>
      <p:ext uri="{BB962C8B-B14F-4D97-AF65-F5344CB8AC3E}">
        <p14:creationId xmlns:p14="http://schemas.microsoft.com/office/powerpoint/2010/main" val="150152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DBB0-215E-6F4F-AB71-0682E1CC0FE8}"/>
              </a:ext>
            </a:extLst>
          </p:cNvPr>
          <p:cNvSpPr>
            <a:spLocks noGrp="1"/>
          </p:cNvSpPr>
          <p:nvPr>
            <p:ph type="title"/>
          </p:nvPr>
        </p:nvSpPr>
        <p:spPr/>
        <p:txBody>
          <a:bodyPr/>
          <a:lstStyle/>
          <a:p>
            <a:r>
              <a:rPr lang="en-US" dirty="0"/>
              <a:t>Bloc Flutter</a:t>
            </a:r>
          </a:p>
        </p:txBody>
      </p:sp>
      <p:pic>
        <p:nvPicPr>
          <p:cNvPr id="5" name="Content Placeholder 4">
            <a:extLst>
              <a:ext uri="{FF2B5EF4-FFF2-40B4-BE49-F238E27FC236}">
                <a16:creationId xmlns:a16="http://schemas.microsoft.com/office/drawing/2014/main" id="{B0DE2DBA-B9B0-A64E-ADFC-14F58DDFEE4E}"/>
              </a:ext>
            </a:extLst>
          </p:cNvPr>
          <p:cNvPicPr>
            <a:picLocks noGrp="1" noChangeAspect="1"/>
          </p:cNvPicPr>
          <p:nvPr>
            <p:ph idx="1"/>
          </p:nvPr>
        </p:nvPicPr>
        <p:blipFill>
          <a:blip r:embed="rId2"/>
          <a:stretch>
            <a:fillRect/>
          </a:stretch>
        </p:blipFill>
        <p:spPr>
          <a:xfrm>
            <a:off x="1979525" y="2422630"/>
            <a:ext cx="6855502" cy="4044868"/>
          </a:xfrm>
        </p:spPr>
      </p:pic>
    </p:spTree>
    <p:extLst>
      <p:ext uri="{BB962C8B-B14F-4D97-AF65-F5344CB8AC3E}">
        <p14:creationId xmlns:p14="http://schemas.microsoft.com/office/powerpoint/2010/main" val="399585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6652-D7BB-F444-B0C0-56C38C8F2CDC}"/>
              </a:ext>
            </a:extLst>
          </p:cNvPr>
          <p:cNvSpPr>
            <a:spLocks noGrp="1"/>
          </p:cNvSpPr>
          <p:nvPr>
            <p:ph type="title"/>
          </p:nvPr>
        </p:nvSpPr>
        <p:spPr/>
        <p:txBody>
          <a:bodyPr/>
          <a:lstStyle/>
          <a:p>
            <a:r>
              <a:rPr lang="en-US" dirty="0" err="1"/>
              <a:t>Mô</a:t>
            </a:r>
            <a:r>
              <a:rPr lang="en-US" dirty="0"/>
              <a:t> </a:t>
            </a:r>
            <a:r>
              <a:rPr lang="en-US" dirty="0" err="1"/>
              <a:t>tả</a:t>
            </a:r>
            <a:endParaRPr lang="en-US" dirty="0"/>
          </a:p>
        </p:txBody>
      </p:sp>
      <p:sp>
        <p:nvSpPr>
          <p:cNvPr id="3" name="Content Placeholder 2">
            <a:extLst>
              <a:ext uri="{FF2B5EF4-FFF2-40B4-BE49-F238E27FC236}">
                <a16:creationId xmlns:a16="http://schemas.microsoft.com/office/drawing/2014/main" id="{5C39F9D9-3520-4042-919E-F0DBCEFA30AA}"/>
              </a:ext>
            </a:extLst>
          </p:cNvPr>
          <p:cNvSpPr>
            <a:spLocks noGrp="1"/>
          </p:cNvSpPr>
          <p:nvPr>
            <p:ph idx="1"/>
          </p:nvPr>
        </p:nvSpPr>
        <p:spPr>
          <a:xfrm>
            <a:off x="1154954" y="2603499"/>
            <a:ext cx="9144606" cy="3716913"/>
          </a:xfrm>
        </p:spPr>
        <p:txBody>
          <a:bodyPr>
            <a:normAutofit fontScale="92500" lnSpcReduction="10000"/>
          </a:bodyPr>
          <a:lstStyle/>
          <a:p>
            <a:r>
              <a:rPr lang="vi-VN" sz="2400" dirty="0"/>
              <a:t>Input được lấy thông qua sink property</a:t>
            </a:r>
          </a:p>
          <a:p>
            <a:r>
              <a:rPr lang="vi-VN" sz="2400" dirty="0"/>
              <a:t>Output được cung cấp bằng cách sử dụng stream property</a:t>
            </a:r>
          </a:p>
          <a:p>
            <a:r>
              <a:rPr lang="vi-VN" sz="2400" dirty="0"/>
              <a:t>Widgets bắn event tới BLoC thông qua sinks</a:t>
            </a:r>
          </a:p>
          <a:p>
            <a:r>
              <a:rPr lang="vi-VN" sz="2400" dirty="0"/>
              <a:t>BLoC notify thay đổi đến Widget thông qua stream</a:t>
            </a:r>
          </a:p>
          <a:p>
            <a:r>
              <a:rPr lang="vi-VN" sz="2400" dirty="0"/>
              <a:t>Bât giờ thì Business Logic và UI component đã được tách ra, chúng ta có thể thay đổi business logic mọi lúc mà không làm ảnh hưởng đến các thành phần UI</a:t>
            </a:r>
          </a:p>
          <a:p>
            <a:r>
              <a:rPr lang="vi-VN" sz="2400" dirty="0"/>
              <a:t>Tương tự, chúng ta cõ thể thay đổi các UI component mà không có bất kỳ tác động nào đến business logic</a:t>
            </a:r>
          </a:p>
          <a:p>
            <a:endParaRPr lang="en-US" dirty="0"/>
          </a:p>
        </p:txBody>
      </p:sp>
    </p:spTree>
    <p:extLst>
      <p:ext uri="{BB962C8B-B14F-4D97-AF65-F5344CB8AC3E}">
        <p14:creationId xmlns:p14="http://schemas.microsoft.com/office/powerpoint/2010/main" val="110168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1662-7D18-784B-BFA3-1DDD3EB7CDB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D523A4B5-A714-6E44-8AC9-BF88C4A4269D}"/>
              </a:ext>
            </a:extLst>
          </p:cNvPr>
          <p:cNvPicPr>
            <a:picLocks noGrp="1" noChangeAspect="1"/>
          </p:cNvPicPr>
          <p:nvPr>
            <p:ph idx="1"/>
          </p:nvPr>
        </p:nvPicPr>
        <p:blipFill>
          <a:blip r:embed="rId2"/>
          <a:stretch>
            <a:fillRect/>
          </a:stretch>
        </p:blipFill>
        <p:spPr>
          <a:xfrm>
            <a:off x="1664973" y="2603500"/>
            <a:ext cx="7806367" cy="3416300"/>
          </a:xfrm>
        </p:spPr>
      </p:pic>
    </p:spTree>
    <p:extLst>
      <p:ext uri="{BB962C8B-B14F-4D97-AF65-F5344CB8AC3E}">
        <p14:creationId xmlns:p14="http://schemas.microsoft.com/office/powerpoint/2010/main" val="2504119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129</TotalTime>
  <Words>308</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BLoC pattern trong Flutter</vt:lpstr>
      <vt:lpstr>Giới thiệu</vt:lpstr>
      <vt:lpstr>Tìm hiểu Streams</vt:lpstr>
      <vt:lpstr>Bloc giải quyết vấn đề ?</vt:lpstr>
      <vt:lpstr>Bloc Flutter</vt:lpstr>
      <vt:lpstr>Mô tả</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 pattern trong Flutter</dc:title>
  <dc:creator>Huy PD</dc:creator>
  <cp:lastModifiedBy>Microsoft Office User</cp:lastModifiedBy>
  <cp:revision>5</cp:revision>
  <dcterms:created xsi:type="dcterms:W3CDTF">2020-10-04T08:00:54Z</dcterms:created>
  <dcterms:modified xsi:type="dcterms:W3CDTF">2021-06-19T10:39:13Z</dcterms:modified>
</cp:coreProperties>
</file>