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7" r:id="rId13"/>
    <p:sldId id="268"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29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F551-7008-504D-8AD9-CCA805D396CB}"/>
              </a:ext>
            </a:extLst>
          </p:cNvPr>
          <p:cNvSpPr>
            <a:spLocks noGrp="1"/>
          </p:cNvSpPr>
          <p:nvPr>
            <p:ph type="title"/>
          </p:nvPr>
        </p:nvSpPr>
        <p:spPr>
          <a:xfrm>
            <a:off x="333986" y="3038445"/>
            <a:ext cx="6561573" cy="2283824"/>
          </a:xfrm>
        </p:spPr>
        <p:txBody>
          <a:bodyPr/>
          <a:lstStyle/>
          <a:p>
            <a:r>
              <a:rPr lang="en-US" sz="4400" dirty="0"/>
              <a:t> NGÔN NGỮ DART</a:t>
            </a:r>
          </a:p>
        </p:txBody>
      </p:sp>
      <p:sp>
        <p:nvSpPr>
          <p:cNvPr id="3" name="Text Placeholder 2">
            <a:extLst>
              <a:ext uri="{FF2B5EF4-FFF2-40B4-BE49-F238E27FC236}">
                <a16:creationId xmlns:a16="http://schemas.microsoft.com/office/drawing/2014/main" id="{96AF7FD2-2032-A74F-B244-571B0EA82664}"/>
              </a:ext>
            </a:extLst>
          </p:cNvPr>
          <p:cNvSpPr>
            <a:spLocks noGrp="1"/>
          </p:cNvSpPr>
          <p:nvPr>
            <p:ph type="body" idx="1"/>
          </p:nvPr>
        </p:nvSpPr>
        <p:spPr/>
        <p:txBody>
          <a:bodyPr/>
          <a:lstStyle/>
          <a:p>
            <a:endParaRPr lang="en-US" dirty="0"/>
          </a:p>
        </p:txBody>
      </p:sp>
      <p:pic>
        <p:nvPicPr>
          <p:cNvPr id="4" name="Google Shape;103;p17">
            <a:extLst>
              <a:ext uri="{FF2B5EF4-FFF2-40B4-BE49-F238E27FC236}">
                <a16:creationId xmlns:a16="http://schemas.microsoft.com/office/drawing/2014/main" id="{8940BEA1-8C7C-3C45-9409-99876AC6EB35}"/>
              </a:ext>
            </a:extLst>
          </p:cNvPr>
          <p:cNvPicPr preferRelativeResize="0"/>
          <p:nvPr/>
        </p:nvPicPr>
        <p:blipFill>
          <a:blip r:embed="rId2"/>
          <a:srcRect/>
          <a:stretch/>
        </p:blipFill>
        <p:spPr>
          <a:xfrm>
            <a:off x="2382795" y="988984"/>
            <a:ext cx="2049461" cy="2049461"/>
          </a:xfrm>
          <a:prstGeom prst="rect">
            <a:avLst/>
          </a:prstGeom>
          <a:noFill/>
          <a:ln>
            <a:noFill/>
          </a:ln>
        </p:spPr>
      </p:pic>
      <p:pic>
        <p:nvPicPr>
          <p:cNvPr id="8" name="Picture 7">
            <a:extLst>
              <a:ext uri="{FF2B5EF4-FFF2-40B4-BE49-F238E27FC236}">
                <a16:creationId xmlns:a16="http://schemas.microsoft.com/office/drawing/2014/main" id="{3A18DD1C-6853-1B4D-A771-D221D7CBEC9E}"/>
              </a:ext>
            </a:extLst>
          </p:cNvPr>
          <p:cNvPicPr>
            <a:picLocks noChangeAspect="1"/>
          </p:cNvPicPr>
          <p:nvPr/>
        </p:nvPicPr>
        <p:blipFill>
          <a:blip r:embed="rId3"/>
          <a:stretch>
            <a:fillRect/>
          </a:stretch>
        </p:blipFill>
        <p:spPr>
          <a:xfrm>
            <a:off x="5031893" y="3640941"/>
            <a:ext cx="1511987" cy="1041591"/>
          </a:xfrm>
          <a:prstGeom prst="rect">
            <a:avLst/>
          </a:prstGeom>
        </p:spPr>
      </p:pic>
    </p:spTree>
    <p:extLst>
      <p:ext uri="{BB962C8B-B14F-4D97-AF65-F5344CB8AC3E}">
        <p14:creationId xmlns:p14="http://schemas.microsoft.com/office/powerpoint/2010/main" val="88580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2FDA-B9ED-854E-9840-3BA666E4DEFB}"/>
              </a:ext>
            </a:extLst>
          </p:cNvPr>
          <p:cNvSpPr>
            <a:spLocks noGrp="1"/>
          </p:cNvSpPr>
          <p:nvPr>
            <p:ph type="title"/>
          </p:nvPr>
        </p:nvSpPr>
        <p:spPr/>
        <p:txBody>
          <a:bodyPr>
            <a:noAutofit/>
          </a:bodyPr>
          <a:lstStyle/>
          <a:p>
            <a:r>
              <a:rPr lang="en-US" sz="3600" dirty="0" err="1"/>
              <a:t>Lập</a:t>
            </a:r>
            <a:r>
              <a:rPr lang="en-US" sz="3600" dirty="0"/>
              <a:t> </a:t>
            </a:r>
            <a:r>
              <a:rPr lang="en-US" sz="3600" dirty="0" err="1"/>
              <a:t>trình</a:t>
            </a:r>
            <a:r>
              <a:rPr lang="en-US" sz="3600" dirty="0"/>
              <a:t> </a:t>
            </a:r>
            <a:r>
              <a:rPr lang="en-US" sz="3600" dirty="0" err="1"/>
              <a:t>hướng</a:t>
            </a:r>
            <a:r>
              <a:rPr lang="en-US" sz="3600" dirty="0"/>
              <a:t> </a:t>
            </a:r>
            <a:r>
              <a:rPr lang="en-US" sz="3600" dirty="0" err="1"/>
              <a:t>đối</a:t>
            </a:r>
            <a:r>
              <a:rPr lang="en-US" sz="3600" dirty="0"/>
              <a:t> </a:t>
            </a:r>
            <a:r>
              <a:rPr lang="en-US" sz="3600" dirty="0" err="1"/>
              <a:t>tượng</a:t>
            </a:r>
            <a:r>
              <a:rPr lang="en-US" sz="3600"/>
              <a:t> (OOP)</a:t>
            </a:r>
            <a:endParaRPr lang="en-US" sz="3600" dirty="0"/>
          </a:p>
        </p:txBody>
      </p:sp>
      <p:sp>
        <p:nvSpPr>
          <p:cNvPr id="3" name="Picture Placeholder 2">
            <a:extLst>
              <a:ext uri="{FF2B5EF4-FFF2-40B4-BE49-F238E27FC236}">
                <a16:creationId xmlns:a16="http://schemas.microsoft.com/office/drawing/2014/main" id="{82829877-3106-744D-B7FE-8A44E2BE33BC}"/>
              </a:ext>
            </a:extLst>
          </p:cNvPr>
          <p:cNvSpPr>
            <a:spLocks noGrp="1"/>
          </p:cNvSpPr>
          <p:nvPr>
            <p:ph type="pic" idx="1"/>
          </p:nvPr>
        </p:nvSpPr>
        <p:spPr/>
      </p:sp>
      <p:sp>
        <p:nvSpPr>
          <p:cNvPr id="4" name="Text Placeholder 3">
            <a:extLst>
              <a:ext uri="{FF2B5EF4-FFF2-40B4-BE49-F238E27FC236}">
                <a16:creationId xmlns:a16="http://schemas.microsoft.com/office/drawing/2014/main" id="{D63C9CB4-20F1-D24B-BC52-214BFBDD78F0}"/>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4FFB2EA5-9257-134A-A1C3-055688C8FD35}"/>
              </a:ext>
            </a:extLst>
          </p:cNvPr>
          <p:cNvPicPr>
            <a:picLocks noChangeAspect="1"/>
          </p:cNvPicPr>
          <p:nvPr/>
        </p:nvPicPr>
        <p:blipFill>
          <a:blip r:embed="rId2"/>
          <a:stretch>
            <a:fillRect/>
          </a:stretch>
        </p:blipFill>
        <p:spPr>
          <a:xfrm>
            <a:off x="3853283" y="685800"/>
            <a:ext cx="3429000" cy="3429000"/>
          </a:xfrm>
          <a:prstGeom prst="rect">
            <a:avLst/>
          </a:prstGeom>
        </p:spPr>
      </p:pic>
    </p:spTree>
    <p:extLst>
      <p:ext uri="{BB962C8B-B14F-4D97-AF65-F5344CB8AC3E}">
        <p14:creationId xmlns:p14="http://schemas.microsoft.com/office/powerpoint/2010/main" val="267416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3C81-FBA3-864F-B9D1-DF8FEC1D3150}"/>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6AA7058-3748-B942-8919-E2539C140346}"/>
              </a:ext>
            </a:extLst>
          </p:cNvPr>
          <p:cNvSpPr>
            <a:spLocks noGrp="1"/>
          </p:cNvSpPr>
          <p:nvPr>
            <p:ph idx="1"/>
          </p:nvPr>
        </p:nvSpPr>
        <p:spPr/>
        <p:txBody>
          <a:bodyPr>
            <a:normAutofit/>
          </a:bodyPr>
          <a:lstStyle/>
          <a:p>
            <a:r>
              <a:rPr lang="vi-VN" sz="3600" b="1" dirty="0"/>
              <a:t>Lập trình hướng đối tượng</a:t>
            </a:r>
            <a:r>
              <a:rPr lang="vi-VN" sz="3600" dirty="0"/>
              <a:t> (</a:t>
            </a:r>
            <a:r>
              <a:rPr lang="vi-VN" sz="3600" i="1" dirty="0"/>
              <a:t>Object Oriented Programming</a:t>
            </a:r>
            <a:r>
              <a:rPr lang="vi-VN" sz="3600" dirty="0"/>
              <a:t>, </a:t>
            </a:r>
            <a:r>
              <a:rPr lang="vi-VN" sz="3600" i="1" dirty="0"/>
              <a:t>viết tắt: OOP</a:t>
            </a:r>
            <a:r>
              <a:rPr lang="vi-VN" sz="3600" dirty="0"/>
              <a:t>) là một kỹ thuật lập trình cho phép lập trình viên tạo ra các </a:t>
            </a:r>
            <a:r>
              <a:rPr lang="vi-VN" sz="3600" b="1" i="1" dirty="0"/>
              <a:t>đối tượng</a:t>
            </a:r>
            <a:r>
              <a:rPr lang="vi-VN" sz="3600" dirty="0"/>
              <a:t> trong code trừu tượng hóa các </a:t>
            </a:r>
            <a:r>
              <a:rPr lang="vi-VN" sz="3600" b="1" i="1" dirty="0"/>
              <a:t>đối tượng thực tế trong cuộc sống</a:t>
            </a:r>
            <a:endParaRPr lang="en-US" sz="3600" dirty="0"/>
          </a:p>
        </p:txBody>
      </p:sp>
    </p:spTree>
    <p:extLst>
      <p:ext uri="{BB962C8B-B14F-4D97-AF65-F5344CB8AC3E}">
        <p14:creationId xmlns:p14="http://schemas.microsoft.com/office/powerpoint/2010/main" val="71660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ADF4-10EE-554F-92B6-6C16DE89E96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Object , Class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gì</a:t>
            </a:r>
            <a:r>
              <a:rPr lang="en-US"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33CE792-395A-474A-913C-5D8EC7F0D0EB}"/>
              </a:ext>
            </a:extLst>
          </p:cNvPr>
          <p:cNvSpPr>
            <a:spLocks noGrp="1"/>
          </p:cNvSpPr>
          <p:nvPr>
            <p:ph idx="1"/>
          </p:nvPr>
        </p:nvSpPr>
        <p:spPr>
          <a:xfrm>
            <a:off x="1004836" y="2160396"/>
            <a:ext cx="10309608" cy="4130709"/>
          </a:xfrm>
        </p:spPr>
        <p:txBody>
          <a:bodyPr/>
          <a:lstStyle/>
          <a:p>
            <a:r>
              <a:rPr lang="vi-VN" sz="2200" b="1" dirty="0"/>
              <a:t>Đối tượng (Object) </a:t>
            </a:r>
            <a:r>
              <a:rPr lang="vi-VN" sz="2200" dirty="0"/>
              <a:t>có thể là con người, máy tính,…. và điểm chung là đều gồm 2 thành phần chính là:</a:t>
            </a:r>
          </a:p>
          <a:p>
            <a:r>
              <a:rPr lang="vi-VN" sz="2200" b="1" dirty="0"/>
              <a:t>Thuộc tính (Attribute): </a:t>
            </a:r>
            <a:r>
              <a:rPr lang="vi-VN" sz="2200" dirty="0"/>
              <a:t>là những thông tin, đặc điểm của đối tượng.</a:t>
            </a:r>
          </a:p>
          <a:p>
            <a:r>
              <a:rPr lang="vi-VN" sz="2200" b="1" dirty="0"/>
              <a:t>Phương thức (Method):</a:t>
            </a:r>
            <a:r>
              <a:rPr lang="vi-VN" sz="2200" dirty="0"/>
              <a:t> là những hành động mà đối tượng có thể thực hiện.</a:t>
            </a:r>
          </a:p>
          <a:p>
            <a:r>
              <a:rPr lang="vi-VN" sz="2200" dirty="0"/>
              <a:t>Ví du Máy tính sẽ có các </a:t>
            </a:r>
            <a:r>
              <a:rPr lang="vi-VN" sz="2200" b="1" dirty="0"/>
              <a:t>thuộc tính</a:t>
            </a:r>
            <a:r>
              <a:rPr lang="vi-VN" sz="2200" dirty="0"/>
              <a:t> như: màu sắc, kích thước, bộ nhớ, ...Và các </a:t>
            </a:r>
            <a:r>
              <a:rPr lang="vi-VN" sz="2200" b="1" dirty="0"/>
              <a:t>phương thức</a:t>
            </a:r>
            <a:r>
              <a:rPr lang="vi-VN" sz="2200" dirty="0"/>
              <a:t> như: quét virus, tắt máy, khởi động máy, </a:t>
            </a:r>
          </a:p>
          <a:p>
            <a:r>
              <a:rPr lang="vi-VN" sz="2200" dirty="0"/>
              <a:t>Khi một đối tượng có những đặc tính như nhau sẽ được gom lại thành một </a:t>
            </a:r>
            <a:r>
              <a:rPr lang="vi-VN" sz="2200" b="1" dirty="0"/>
              <a:t>lớp đối tượng (class) </a:t>
            </a:r>
            <a:r>
              <a:rPr lang="vi-VN" sz="2200" dirty="0"/>
              <a:t>và cũng sẽ có 2 thành phần là </a:t>
            </a:r>
            <a:r>
              <a:rPr lang="vi-VN" sz="2200" b="1" dirty="0"/>
              <a:t>thuộc tính</a:t>
            </a:r>
            <a:r>
              <a:rPr lang="vi-VN" sz="2200" dirty="0"/>
              <a:t> và </a:t>
            </a:r>
            <a:r>
              <a:rPr lang="vi-VN" sz="2200" b="1" dirty="0"/>
              <a:t>phương thức</a:t>
            </a:r>
            <a:r>
              <a:rPr lang="vi-VN" sz="2200" dirty="0"/>
              <a:t>. </a:t>
            </a:r>
            <a:r>
              <a:rPr lang="vi-VN" sz="2200" b="1" dirty="0"/>
              <a:t>Lớp (class) </a:t>
            </a:r>
            <a:r>
              <a:rPr lang="vi-VN" sz="2200" dirty="0"/>
              <a:t>cũng có thể được dùng để định nghĩa một kiểu dữ liệu mới.</a:t>
            </a:r>
          </a:p>
          <a:p>
            <a:endParaRPr lang="en-US" dirty="0"/>
          </a:p>
        </p:txBody>
      </p:sp>
    </p:spTree>
    <p:extLst>
      <p:ext uri="{BB962C8B-B14F-4D97-AF65-F5344CB8AC3E}">
        <p14:creationId xmlns:p14="http://schemas.microsoft.com/office/powerpoint/2010/main" val="114616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878E-CEF7-3944-B349-674E4EE7EE05}"/>
              </a:ext>
            </a:extLst>
          </p:cNvPr>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sử</a:t>
            </a:r>
            <a:r>
              <a:rPr lang="en-US" dirty="0"/>
              <a:t> dung OOP ?</a:t>
            </a:r>
          </a:p>
        </p:txBody>
      </p:sp>
      <p:sp>
        <p:nvSpPr>
          <p:cNvPr id="3" name="Content Placeholder 2">
            <a:extLst>
              <a:ext uri="{FF2B5EF4-FFF2-40B4-BE49-F238E27FC236}">
                <a16:creationId xmlns:a16="http://schemas.microsoft.com/office/drawing/2014/main" id="{535946E4-E492-DC48-A1A5-4F686EE4FFCA}"/>
              </a:ext>
            </a:extLst>
          </p:cNvPr>
          <p:cNvSpPr>
            <a:spLocks noGrp="1"/>
          </p:cNvSpPr>
          <p:nvPr>
            <p:ph idx="1"/>
          </p:nvPr>
        </p:nvSpPr>
        <p:spPr/>
        <p:txBody>
          <a:bodyPr/>
          <a:lstStyle/>
          <a:p>
            <a:r>
              <a:rPr lang="vi-VN" dirty="0"/>
              <a:t>Nếu như trước đây chúng ta lập trình với hướng thủ tục thì sẽ chia thành các hàm để xử lý, thì giờ đây khi sử dụng hướng đối tượng thì chúng ta sẽ chia thành các đối tượng để xử lý.</a:t>
            </a:r>
          </a:p>
          <a:p>
            <a:r>
              <a:rPr lang="vi-VN" dirty="0"/>
              <a:t>Vì lập trình hướng đối tượng ra đời sau nên nó khắc phục được tất cả các điểm yếu của các phương pháp lập trình trước đó. Cụ thể nó có các ưu điểm sau:</a:t>
            </a:r>
          </a:p>
          <a:p>
            <a:r>
              <a:rPr lang="vi-VN" dirty="0"/>
              <a:t>Dễ dàng quản lý code khi có sự thay đổi chương trình.</a:t>
            </a:r>
          </a:p>
          <a:p>
            <a:r>
              <a:rPr lang="vi-VN" dirty="0"/>
              <a:t>Dễ mở rộng dự án.</a:t>
            </a:r>
          </a:p>
          <a:p>
            <a:r>
              <a:rPr lang="vi-VN" dirty="0"/>
              <a:t>Có tính bảo mật cao.</a:t>
            </a:r>
          </a:p>
          <a:p>
            <a:r>
              <a:rPr lang="vi-VN" dirty="0"/>
              <a:t>Có thể sử dụng mã nguồn, tiết kiệm tài nguyên.</a:t>
            </a:r>
          </a:p>
          <a:p>
            <a:endParaRPr lang="en-US" dirty="0"/>
          </a:p>
        </p:txBody>
      </p:sp>
    </p:spTree>
    <p:extLst>
      <p:ext uri="{BB962C8B-B14F-4D97-AF65-F5344CB8AC3E}">
        <p14:creationId xmlns:p14="http://schemas.microsoft.com/office/powerpoint/2010/main" val="19888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497C-9B4A-C84B-A0B7-43CE0AA172F2}"/>
              </a:ext>
            </a:extLst>
          </p:cNvPr>
          <p:cNvSpPr>
            <a:spLocks noGrp="1"/>
          </p:cNvSpPr>
          <p:nvPr>
            <p:ph type="title"/>
          </p:nvPr>
        </p:nvSpPr>
        <p:spPr/>
        <p:txBody>
          <a:bodyPr/>
          <a:lstStyle/>
          <a:p>
            <a:r>
              <a:rPr lang="en-US" dirty="0" err="1"/>
              <a:t>Các</a:t>
            </a:r>
            <a:r>
              <a:rPr lang="en-US" dirty="0"/>
              <a:t> </a:t>
            </a:r>
            <a:r>
              <a:rPr lang="en-US" dirty="0" err="1"/>
              <a:t>tính</a:t>
            </a:r>
            <a:r>
              <a:rPr lang="en-US" dirty="0"/>
              <a:t> </a:t>
            </a:r>
            <a:r>
              <a:rPr lang="en-US" dirty="0" err="1"/>
              <a:t>chất</a:t>
            </a:r>
            <a:r>
              <a:rPr lang="en-US" dirty="0"/>
              <a:t> OOP</a:t>
            </a:r>
          </a:p>
        </p:txBody>
      </p:sp>
      <p:sp>
        <p:nvSpPr>
          <p:cNvPr id="3" name="Content Placeholder 2">
            <a:extLst>
              <a:ext uri="{FF2B5EF4-FFF2-40B4-BE49-F238E27FC236}">
                <a16:creationId xmlns:a16="http://schemas.microsoft.com/office/drawing/2014/main" id="{058EAB64-DAAD-2F48-BCAA-5C800DE588D2}"/>
              </a:ext>
            </a:extLst>
          </p:cNvPr>
          <p:cNvSpPr>
            <a:spLocks noGrp="1"/>
          </p:cNvSpPr>
          <p:nvPr>
            <p:ph idx="1"/>
          </p:nvPr>
        </p:nvSpPr>
        <p:spPr/>
        <p:txBody>
          <a:bodyPr/>
          <a:lstStyle/>
          <a:p>
            <a:r>
              <a:rPr lang="vi-VN" b="1" dirty="0"/>
              <a:t>Tính đóng gói (Encapsulation)</a:t>
            </a:r>
            <a:r>
              <a:rPr lang="vi-VN" dirty="0"/>
              <a:t>: Tính chất này không cho phép người dùng trực tiếp tác động đến dữ liệu bên trong đối tượng mà phải thông qua các phương thức mà đối tượng cung cấp. Tính chất này đảm bảo tính toàn vẹn của đối tượng.</a:t>
            </a:r>
          </a:p>
          <a:p>
            <a:r>
              <a:rPr lang="vi-VN" b="1" dirty="0"/>
              <a:t>Tính kế thừa (Inheritance)</a:t>
            </a:r>
            <a:r>
              <a:rPr lang="vi-VN" dirty="0"/>
              <a:t>: Kế thừa, tái sử dụng phương thức, thuộc tính của lớp cơ sở và lớp kế thừa được gọi là lớp con, nó sẽ thừa hưởng những gì lớp cha có và cho phép.</a:t>
            </a:r>
          </a:p>
          <a:p>
            <a:r>
              <a:rPr lang="vi-VN" b="1" dirty="0"/>
              <a:t>Tính đa hình (Polymorphism)</a:t>
            </a:r>
            <a:r>
              <a:rPr lang="vi-VN" dirty="0"/>
              <a:t>: Tính đa hình cho phép các chức năng (method) khác nhau được thực thi khác nhau trên các đối tượng khác nhau.</a:t>
            </a:r>
          </a:p>
          <a:p>
            <a:r>
              <a:rPr lang="vi-VN" b="1" dirty="0"/>
              <a:t> Tính trừu tượng(Abstraction)</a:t>
            </a:r>
            <a:r>
              <a:rPr lang="vi-VN" dirty="0"/>
              <a:t>: Tập trung vào cốt lõi của đối tượng, bỏ qua những thứ không liên quan và không quan trọng.</a:t>
            </a:r>
            <a:endParaRPr lang="en-US" dirty="0"/>
          </a:p>
        </p:txBody>
      </p:sp>
    </p:spTree>
    <p:extLst>
      <p:ext uri="{BB962C8B-B14F-4D97-AF65-F5344CB8AC3E}">
        <p14:creationId xmlns:p14="http://schemas.microsoft.com/office/powerpoint/2010/main" val="360362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0654-4F47-0446-AB42-7A870402AB7C}"/>
              </a:ext>
            </a:extLst>
          </p:cNvPr>
          <p:cNvSpPr>
            <a:spLocks noGrp="1"/>
          </p:cNvSpPr>
          <p:nvPr>
            <p:ph type="title"/>
          </p:nvPr>
        </p:nvSpPr>
        <p:spPr/>
        <p:txBody>
          <a:bodyPr/>
          <a:lstStyle/>
          <a:p>
            <a:r>
              <a:rPr lang="en-US" dirty="0"/>
              <a:t>DART OOP</a:t>
            </a:r>
          </a:p>
        </p:txBody>
      </p:sp>
      <p:sp>
        <p:nvSpPr>
          <p:cNvPr id="3" name="Content Placeholder 2">
            <a:extLst>
              <a:ext uri="{FF2B5EF4-FFF2-40B4-BE49-F238E27FC236}">
                <a16:creationId xmlns:a16="http://schemas.microsoft.com/office/drawing/2014/main" id="{245E09B0-4650-2443-B564-470A0D1AED3C}"/>
              </a:ext>
            </a:extLst>
          </p:cNvPr>
          <p:cNvSpPr>
            <a:spLocks noGrp="1"/>
          </p:cNvSpPr>
          <p:nvPr>
            <p:ph idx="1"/>
          </p:nvPr>
        </p:nvSpPr>
        <p:spPr/>
        <p:txBody>
          <a:bodyPr/>
          <a:lstStyle/>
          <a:p>
            <a:r>
              <a:rPr lang="en-US" dirty="0"/>
              <a:t>(</a:t>
            </a:r>
            <a:r>
              <a:rPr lang="en-US" dirty="0" err="1"/>
              <a:t>Tài</a:t>
            </a:r>
            <a:r>
              <a:rPr lang="en-US" dirty="0"/>
              <a:t> lieu </a:t>
            </a:r>
            <a:r>
              <a:rPr lang="en-US" dirty="0" err="1"/>
              <a:t>bổ</a:t>
            </a:r>
            <a:r>
              <a:rPr lang="en-US" dirty="0"/>
              <a:t> sung)</a:t>
            </a:r>
          </a:p>
        </p:txBody>
      </p:sp>
    </p:spTree>
    <p:extLst>
      <p:ext uri="{BB962C8B-B14F-4D97-AF65-F5344CB8AC3E}">
        <p14:creationId xmlns:p14="http://schemas.microsoft.com/office/powerpoint/2010/main" val="410581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B427-D390-5D49-A183-5E9FB30B354F}"/>
              </a:ext>
            </a:extLst>
          </p:cNvPr>
          <p:cNvSpPr>
            <a:spLocks noGrp="1"/>
          </p:cNvSpPr>
          <p:nvPr>
            <p:ph type="title"/>
          </p:nvPr>
        </p:nvSpPr>
        <p:spPr>
          <a:xfrm>
            <a:off x="924448" y="643095"/>
            <a:ext cx="8991919" cy="1037537"/>
          </a:xfrm>
        </p:spPr>
        <p:txBody>
          <a:bodyPr/>
          <a:lstStyle/>
          <a:p>
            <a:r>
              <a:rPr lang="en-US" dirty="0"/>
              <a:t>1. </a:t>
            </a:r>
            <a:r>
              <a:rPr lang="en-US" dirty="0" err="1"/>
              <a:t>Khai</a:t>
            </a:r>
            <a:r>
              <a:rPr lang="en-US" dirty="0"/>
              <a:t> </a:t>
            </a:r>
            <a:r>
              <a:rPr lang="en-US" dirty="0" err="1"/>
              <a:t>báo</a:t>
            </a:r>
            <a:r>
              <a:rPr lang="en-US" dirty="0"/>
              <a:t> </a:t>
            </a:r>
            <a:r>
              <a:rPr lang="en-US" dirty="0" err="1"/>
              <a:t>biến</a:t>
            </a:r>
            <a:r>
              <a:rPr lang="en-US" dirty="0"/>
              <a:t> , </a:t>
            </a:r>
            <a:r>
              <a:rPr lang="en-US" dirty="0" err="1"/>
              <a:t>khởi</a:t>
            </a:r>
            <a:r>
              <a:rPr lang="en-US" dirty="0"/>
              <a:t> </a:t>
            </a:r>
            <a:r>
              <a:rPr lang="en-US" dirty="0" err="1"/>
              <a:t>tạo</a:t>
            </a:r>
            <a:r>
              <a:rPr lang="en-US" dirty="0"/>
              <a:t> </a:t>
            </a:r>
            <a:r>
              <a:rPr lang="en-US" dirty="0" err="1"/>
              <a:t>biến</a:t>
            </a:r>
            <a:endParaRPr lang="en-US" dirty="0"/>
          </a:p>
        </p:txBody>
      </p:sp>
      <p:sp>
        <p:nvSpPr>
          <p:cNvPr id="3" name="Content Placeholder 2">
            <a:extLst>
              <a:ext uri="{FF2B5EF4-FFF2-40B4-BE49-F238E27FC236}">
                <a16:creationId xmlns:a16="http://schemas.microsoft.com/office/drawing/2014/main" id="{B1C6DA3B-73A6-744E-928D-3D27AA2AF663}"/>
              </a:ext>
            </a:extLst>
          </p:cNvPr>
          <p:cNvSpPr>
            <a:spLocks noGrp="1"/>
          </p:cNvSpPr>
          <p:nvPr>
            <p:ph idx="1"/>
          </p:nvPr>
        </p:nvSpPr>
        <p:spPr>
          <a:xfrm>
            <a:off x="743578" y="2331219"/>
            <a:ext cx="9465547" cy="3688582"/>
          </a:xfrm>
        </p:spPr>
        <p:txBody>
          <a:bodyPr>
            <a:normAutofit fontScale="77500" lnSpcReduction="20000"/>
          </a:bodyPr>
          <a:lstStyle/>
          <a:p>
            <a:r>
              <a:rPr lang="vi-VN" sz="4100" dirty="0"/>
              <a:t>Biến để lưu các đối tượng khi ứng dụng hoạt động,</a:t>
            </a:r>
          </a:p>
          <a:p>
            <a:r>
              <a:rPr lang="vi-VN" sz="4100" dirty="0"/>
              <a:t>Khai báo biến với từ khoá Var </a:t>
            </a:r>
          </a:p>
          <a:p>
            <a:r>
              <a:rPr lang="vi-VN" sz="4100" dirty="0"/>
              <a:t>Khai báo theo Kiểu dữ liệu cụ thể : String , int , double , bool …</a:t>
            </a:r>
          </a:p>
          <a:p>
            <a:r>
              <a:rPr lang="vi-VN" sz="4100" dirty="0"/>
              <a:t>Khai báo Từ khoá dynamic : Trong trường hợp bạn sử dụng biến mà biến đó không xét đến kiểu (chấp nhận gán vào nó nhiều loại kiểu).</a:t>
            </a:r>
            <a:endParaRPr lang="en-US" dirty="0"/>
          </a:p>
        </p:txBody>
      </p:sp>
    </p:spTree>
    <p:extLst>
      <p:ext uri="{BB962C8B-B14F-4D97-AF65-F5344CB8AC3E}">
        <p14:creationId xmlns:p14="http://schemas.microsoft.com/office/powerpoint/2010/main" val="325155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C235-0B29-DD49-A365-00F2257FDF5F}"/>
              </a:ext>
            </a:extLst>
          </p:cNvPr>
          <p:cNvSpPr>
            <a:spLocks noGrp="1"/>
          </p:cNvSpPr>
          <p:nvPr>
            <p:ph type="title"/>
          </p:nvPr>
        </p:nvSpPr>
        <p:spPr/>
        <p:txBody>
          <a:bodyPr/>
          <a:lstStyle/>
          <a:p>
            <a:r>
              <a:rPr lang="en-US" dirty="0"/>
              <a:t>2. </a:t>
            </a:r>
            <a:r>
              <a:rPr lang="en-US" dirty="0" err="1"/>
              <a:t>Hằng</a:t>
            </a:r>
            <a:r>
              <a:rPr lang="en-US" dirty="0"/>
              <a:t> </a:t>
            </a:r>
            <a:r>
              <a:rPr lang="en-US" dirty="0" err="1"/>
              <a:t>số</a:t>
            </a:r>
            <a:endParaRPr lang="en-US" dirty="0"/>
          </a:p>
        </p:txBody>
      </p:sp>
      <p:sp>
        <p:nvSpPr>
          <p:cNvPr id="3" name="Content Placeholder 2">
            <a:extLst>
              <a:ext uri="{FF2B5EF4-FFF2-40B4-BE49-F238E27FC236}">
                <a16:creationId xmlns:a16="http://schemas.microsoft.com/office/drawing/2014/main" id="{E49534F4-A0EF-124A-978D-B3F8CF20864A}"/>
              </a:ext>
            </a:extLst>
          </p:cNvPr>
          <p:cNvSpPr>
            <a:spLocks noGrp="1"/>
          </p:cNvSpPr>
          <p:nvPr>
            <p:ph idx="1"/>
          </p:nvPr>
        </p:nvSpPr>
        <p:spPr>
          <a:xfrm>
            <a:off x="639744" y="2863782"/>
            <a:ext cx="10912511" cy="5144755"/>
          </a:xfrm>
        </p:spPr>
        <p:txBody>
          <a:bodyPr>
            <a:noAutofit/>
          </a:bodyPr>
          <a:lstStyle/>
          <a:p>
            <a:r>
              <a:rPr lang="vi-VN" sz="3200" dirty="0"/>
              <a:t>Hằng số lưu giá trị mà không thể thay đổi, sử dụng từ khóa const hoặc final để tạo ra hằng số.</a:t>
            </a:r>
          </a:p>
          <a:p>
            <a:r>
              <a:rPr lang="vi-VN" sz="3200" dirty="0"/>
              <a:t>Const : </a:t>
            </a:r>
            <a:r>
              <a:rPr lang="en-GB" sz="3200" dirty="0" err="1">
                <a:latin typeface="Arial" panose="020B0604020202020204" pitchFamily="34" charset="0"/>
                <a:cs typeface="Arial" panose="020B0604020202020204" pitchFamily="34" charset="0"/>
              </a:rPr>
              <a:t>Cách</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khai</a:t>
            </a:r>
            <a:r>
              <a:rPr lang="en-GB" sz="3200" dirty="0">
                <a:latin typeface="Arial" panose="020B0604020202020204" pitchFamily="34" charset="0"/>
                <a:cs typeface="Arial" panose="020B0604020202020204" pitchFamily="34" charset="0"/>
              </a:rPr>
              <a:t> bao </a:t>
            </a:r>
            <a:r>
              <a:rPr lang="en-GB" sz="3200" dirty="0" err="1">
                <a:latin typeface="Arial" panose="020B0604020202020204" pitchFamily="34" charset="0"/>
                <a:cs typeface="Arial" panose="020B0604020202020204" pitchFamily="34" charset="0"/>
              </a:rPr>
              <a:t>trên</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gọi</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là</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hằng</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số</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lúc</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biên</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dịch</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giá</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trị</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của</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nó</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phải</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là</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cụ</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thể</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ngay</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lúc</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bạn</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viết</a:t>
            </a:r>
            <a:r>
              <a:rPr lang="en-GB" sz="3200" dirty="0">
                <a:latin typeface="Arial" panose="020B0604020202020204" pitchFamily="34" charset="0"/>
                <a:cs typeface="Arial" panose="020B0604020202020204" pitchFamily="34" charset="0"/>
              </a:rPr>
              <a:t> code. </a:t>
            </a:r>
            <a:r>
              <a:rPr lang="en-GB" sz="3200" dirty="0" err="1">
                <a:latin typeface="Arial" panose="020B0604020202020204" pitchFamily="34" charset="0"/>
                <a:cs typeface="Arial" panose="020B0604020202020204" pitchFamily="34" charset="0"/>
              </a:rPr>
              <a:t>Ví</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dụ</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const</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sunday</a:t>
            </a:r>
            <a:r>
              <a:rPr lang="en-GB" sz="3200" dirty="0">
                <a:latin typeface="Arial" panose="020B0604020202020204" pitchFamily="34" charset="0"/>
                <a:cs typeface="Arial" panose="020B0604020202020204" pitchFamily="34" charset="0"/>
              </a:rPr>
              <a:t> = ‘Sunday’</a:t>
            </a:r>
            <a:endParaRPr lang="vi-VN" sz="3200" dirty="0"/>
          </a:p>
          <a:p>
            <a:pPr marL="0" indent="0">
              <a:buNone/>
            </a:pPr>
            <a:endParaRPr lang="en-US" sz="3200" dirty="0"/>
          </a:p>
        </p:txBody>
      </p:sp>
    </p:spTree>
    <p:extLst>
      <p:ext uri="{BB962C8B-B14F-4D97-AF65-F5344CB8AC3E}">
        <p14:creationId xmlns:p14="http://schemas.microsoft.com/office/powerpoint/2010/main" val="114684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0475-10FE-914D-ABE4-23A88BBE22A5}"/>
              </a:ext>
            </a:extLst>
          </p:cNvPr>
          <p:cNvSpPr>
            <a:spLocks noGrp="1"/>
          </p:cNvSpPr>
          <p:nvPr>
            <p:ph type="title"/>
          </p:nvPr>
        </p:nvSpPr>
        <p:spPr/>
        <p:txBody>
          <a:bodyPr/>
          <a:lstStyle/>
          <a:p>
            <a:r>
              <a:rPr lang="en-US" dirty="0"/>
              <a:t>2. </a:t>
            </a:r>
            <a:r>
              <a:rPr lang="en-US" dirty="0" err="1"/>
              <a:t>Hằng</a:t>
            </a:r>
            <a:r>
              <a:rPr lang="en-US" dirty="0"/>
              <a:t> </a:t>
            </a:r>
            <a:r>
              <a:rPr lang="en-US" dirty="0" err="1"/>
              <a:t>số</a:t>
            </a:r>
            <a:r>
              <a:rPr lang="en-US" dirty="0"/>
              <a:t> (</a:t>
            </a:r>
            <a:r>
              <a:rPr lang="en-US" dirty="0" err="1"/>
              <a:t>tiếp</a:t>
            </a:r>
            <a:r>
              <a:rPr lang="en-US" dirty="0"/>
              <a:t>)</a:t>
            </a:r>
          </a:p>
        </p:txBody>
      </p:sp>
      <p:sp>
        <p:nvSpPr>
          <p:cNvPr id="3" name="Content Placeholder 2">
            <a:extLst>
              <a:ext uri="{FF2B5EF4-FFF2-40B4-BE49-F238E27FC236}">
                <a16:creationId xmlns:a16="http://schemas.microsoft.com/office/drawing/2014/main" id="{0D62C22C-A760-7C4C-8F25-0B0053096A46}"/>
              </a:ext>
            </a:extLst>
          </p:cNvPr>
          <p:cNvSpPr>
            <a:spLocks noGrp="1"/>
          </p:cNvSpPr>
          <p:nvPr>
            <p:ph idx="1"/>
          </p:nvPr>
        </p:nvSpPr>
        <p:spPr>
          <a:xfrm>
            <a:off x="1154954" y="2372388"/>
            <a:ext cx="10380554" cy="3416300"/>
          </a:xfrm>
        </p:spPr>
        <p:txBody>
          <a:bodyPr>
            <a:normAutofit fontScale="92500" lnSpcReduction="10000"/>
          </a:bodyPr>
          <a:lstStyle/>
          <a:p>
            <a:r>
              <a:rPr lang="vi-VN" sz="3200" dirty="0"/>
              <a:t>Final : Thực ra đây giống như khai báo biến, nhưng biến final chỉ được gán một lần duy nhất, gán lần thứ 2 sẽ lỗi (trước khi sử dụng phải có 1 lần gán). Nó gọi là hằng số lúc chạy, giá trị hằng số này có thể khác nhau mỗi lần chạy.</a:t>
            </a:r>
          </a:p>
          <a:p>
            <a:r>
              <a:rPr lang="en-GB" sz="3200" dirty="0"/>
              <a:t>var </a:t>
            </a:r>
            <a:r>
              <a:rPr lang="en-GB" sz="3200" dirty="0" err="1"/>
              <a:t>so_ngau_nhien</a:t>
            </a:r>
            <a:r>
              <a:rPr lang="en-GB" sz="3200" dirty="0"/>
              <a:t> = Random(1000).</a:t>
            </a:r>
            <a:r>
              <a:rPr lang="en-GB" sz="3200" dirty="0" err="1"/>
              <a:t>nextInt</a:t>
            </a:r>
            <a:r>
              <a:rPr lang="en-GB" sz="3200" dirty="0"/>
              <a:t>(500); </a:t>
            </a:r>
          </a:p>
          <a:p>
            <a:pPr marL="0" indent="0">
              <a:buNone/>
            </a:pPr>
            <a:r>
              <a:rPr lang="en-GB" sz="3200" dirty="0"/>
              <a:t>//</a:t>
            </a:r>
            <a:r>
              <a:rPr lang="en-GB" sz="3200" dirty="0" err="1"/>
              <a:t>Tạo</a:t>
            </a:r>
            <a:r>
              <a:rPr lang="en-GB" sz="3200" dirty="0"/>
              <a:t> </a:t>
            </a:r>
            <a:r>
              <a:rPr lang="en-GB" sz="3200" dirty="0" err="1"/>
              <a:t>hằng</a:t>
            </a:r>
            <a:r>
              <a:rPr lang="en-GB" sz="3200" dirty="0"/>
              <a:t> </a:t>
            </a:r>
            <a:r>
              <a:rPr lang="en-GB" sz="3200" dirty="0" err="1"/>
              <a:t>số</a:t>
            </a:r>
            <a:r>
              <a:rPr lang="en-GB" sz="3200" dirty="0"/>
              <a:t> final a = </a:t>
            </a:r>
            <a:r>
              <a:rPr lang="en-GB" sz="3200" dirty="0" err="1"/>
              <a:t>so_ngau_nhien</a:t>
            </a:r>
            <a:r>
              <a:rPr lang="en-GB" sz="3200" dirty="0"/>
              <a:t> * 2;</a:t>
            </a:r>
            <a:endParaRPr lang="vi-VN" sz="3200" dirty="0"/>
          </a:p>
          <a:p>
            <a:endParaRPr lang="en-US" dirty="0"/>
          </a:p>
        </p:txBody>
      </p:sp>
    </p:spTree>
    <p:extLst>
      <p:ext uri="{BB962C8B-B14F-4D97-AF65-F5344CB8AC3E}">
        <p14:creationId xmlns:p14="http://schemas.microsoft.com/office/powerpoint/2010/main" val="416066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F70E-7DA4-B34C-86D6-F2B23C4D01D7}"/>
              </a:ext>
            </a:extLst>
          </p:cNvPr>
          <p:cNvSpPr>
            <a:spLocks noGrp="1"/>
          </p:cNvSpPr>
          <p:nvPr>
            <p:ph type="title"/>
          </p:nvPr>
        </p:nvSpPr>
        <p:spPr/>
        <p:txBody>
          <a:bodyPr/>
          <a:lstStyle/>
          <a:p>
            <a:r>
              <a:rPr lang="en-US" dirty="0"/>
              <a:t>3.Kiểu </a:t>
            </a:r>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573A3611-4291-B747-B1E7-C9C38D66C5D2}"/>
              </a:ext>
            </a:extLst>
          </p:cNvPr>
          <p:cNvSpPr>
            <a:spLocks noGrp="1"/>
          </p:cNvSpPr>
          <p:nvPr>
            <p:ph idx="1"/>
          </p:nvPr>
        </p:nvSpPr>
        <p:spPr>
          <a:xfrm>
            <a:off x="489019" y="2110154"/>
            <a:ext cx="11213961" cy="4994030"/>
          </a:xfrm>
        </p:spPr>
        <p:txBody>
          <a:bodyPr>
            <a:normAutofit fontScale="62500" lnSpcReduction="20000"/>
          </a:bodyPr>
          <a:lstStyle/>
          <a:p>
            <a:r>
              <a:rPr lang="en-GB" sz="5100" dirty="0"/>
              <a:t>Int : </a:t>
            </a:r>
            <a:r>
              <a:rPr lang="en-GB" sz="5100" dirty="0" err="1"/>
              <a:t>Biểu</a:t>
            </a:r>
            <a:r>
              <a:rPr lang="en-GB" sz="5100" dirty="0"/>
              <a:t> </a:t>
            </a:r>
            <a:r>
              <a:rPr lang="en-GB" sz="5100" dirty="0" err="1"/>
              <a:t>diễn</a:t>
            </a:r>
            <a:r>
              <a:rPr lang="en-GB" sz="5100" dirty="0"/>
              <a:t> </a:t>
            </a:r>
            <a:r>
              <a:rPr lang="en-GB" sz="5100" dirty="0" err="1"/>
              <a:t>các</a:t>
            </a:r>
            <a:r>
              <a:rPr lang="en-GB" sz="5100" dirty="0"/>
              <a:t> </a:t>
            </a:r>
            <a:r>
              <a:rPr lang="en-GB" sz="5100" dirty="0" err="1"/>
              <a:t>giá</a:t>
            </a:r>
            <a:r>
              <a:rPr lang="en-GB" sz="5100" dirty="0"/>
              <a:t> </a:t>
            </a:r>
            <a:r>
              <a:rPr lang="en-GB" sz="5100" dirty="0" err="1"/>
              <a:t>trị</a:t>
            </a:r>
            <a:r>
              <a:rPr lang="en-GB" sz="5100" dirty="0"/>
              <a:t> </a:t>
            </a:r>
            <a:r>
              <a:rPr lang="en-GB" sz="5100" dirty="0" err="1"/>
              <a:t>số</a:t>
            </a:r>
            <a:r>
              <a:rPr lang="en-GB" sz="5100" dirty="0"/>
              <a:t> </a:t>
            </a:r>
            <a:r>
              <a:rPr lang="en-GB" sz="5100" dirty="0" err="1"/>
              <a:t>nguyên</a:t>
            </a:r>
            <a:endParaRPr lang="en-GB" sz="5100" dirty="0"/>
          </a:p>
          <a:p>
            <a:r>
              <a:rPr lang="en-GB" sz="5100" dirty="0"/>
              <a:t>double : </a:t>
            </a:r>
            <a:r>
              <a:rPr lang="en-GB" sz="5100" dirty="0" err="1"/>
              <a:t>Biểu</a:t>
            </a:r>
            <a:r>
              <a:rPr lang="en-GB" sz="5100" dirty="0"/>
              <a:t> </a:t>
            </a:r>
            <a:r>
              <a:rPr lang="en-GB" sz="5100" dirty="0" err="1"/>
              <a:t>diễn</a:t>
            </a:r>
            <a:r>
              <a:rPr lang="en-GB" sz="5100" dirty="0"/>
              <a:t> </a:t>
            </a:r>
            <a:r>
              <a:rPr lang="en-GB" sz="5100" dirty="0" err="1"/>
              <a:t>giá</a:t>
            </a:r>
            <a:r>
              <a:rPr lang="en-GB" sz="5100" dirty="0"/>
              <a:t> </a:t>
            </a:r>
            <a:r>
              <a:rPr lang="en-GB" sz="5100" dirty="0" err="1"/>
              <a:t>trị</a:t>
            </a:r>
            <a:r>
              <a:rPr lang="en-GB" sz="5100" dirty="0"/>
              <a:t> </a:t>
            </a:r>
            <a:r>
              <a:rPr lang="en-GB" sz="5100" dirty="0" err="1"/>
              <a:t>số</a:t>
            </a:r>
            <a:r>
              <a:rPr lang="en-GB" sz="5100" dirty="0"/>
              <a:t> </a:t>
            </a:r>
            <a:r>
              <a:rPr lang="en-GB" sz="5100" dirty="0" err="1"/>
              <a:t>thực</a:t>
            </a:r>
            <a:r>
              <a:rPr lang="en-GB" sz="5100" dirty="0"/>
              <a:t> 64bit</a:t>
            </a:r>
          </a:p>
          <a:p>
            <a:r>
              <a:rPr lang="vi-VN" sz="5100" dirty="0"/>
              <a:t>string :  Biểu diễn chuỗi ký tự Unicode(UTF-16). Nó được nhập vào trong cặp nháy đơn '' hoặc nháy kép "”</a:t>
            </a:r>
          </a:p>
          <a:p>
            <a:r>
              <a:rPr lang="en-GB" sz="5100" dirty="0"/>
              <a:t>bool : </a:t>
            </a:r>
            <a:r>
              <a:rPr lang="en-GB" sz="5100" dirty="0" err="1"/>
              <a:t>Biểu</a:t>
            </a:r>
            <a:r>
              <a:rPr lang="en-GB" sz="5100" dirty="0"/>
              <a:t> </a:t>
            </a:r>
            <a:r>
              <a:rPr lang="en-GB" sz="5100" dirty="0" err="1"/>
              <a:t>diễn</a:t>
            </a:r>
            <a:r>
              <a:rPr lang="en-GB" sz="5100" dirty="0"/>
              <a:t> logic </a:t>
            </a:r>
            <a:r>
              <a:rPr lang="en-GB" sz="5100" dirty="0" err="1"/>
              <a:t>đúng</a:t>
            </a:r>
            <a:r>
              <a:rPr lang="en-GB" sz="5100" dirty="0"/>
              <a:t> / </a:t>
            </a:r>
            <a:r>
              <a:rPr lang="en-GB" sz="5100" dirty="0" err="1"/>
              <a:t>sai</a:t>
            </a:r>
            <a:r>
              <a:rPr lang="en-GB" sz="5100" dirty="0"/>
              <a:t> </a:t>
            </a:r>
            <a:r>
              <a:rPr lang="en-GB" sz="5100" dirty="0" err="1"/>
              <a:t>với</a:t>
            </a:r>
            <a:r>
              <a:rPr lang="en-GB" sz="5100" dirty="0"/>
              <a:t> </a:t>
            </a:r>
            <a:r>
              <a:rPr lang="en-GB" sz="5100" dirty="0" err="1"/>
              <a:t>hai</a:t>
            </a:r>
            <a:r>
              <a:rPr lang="en-GB" sz="5100" dirty="0"/>
              <a:t> </a:t>
            </a:r>
            <a:r>
              <a:rPr lang="en-GB" sz="5100" dirty="0" err="1"/>
              <a:t>giá</a:t>
            </a:r>
            <a:r>
              <a:rPr lang="en-GB" sz="5100" dirty="0"/>
              <a:t> </a:t>
            </a:r>
            <a:r>
              <a:rPr lang="en-GB" sz="5100" dirty="0" err="1"/>
              <a:t>trị</a:t>
            </a:r>
            <a:r>
              <a:rPr lang="en-GB" sz="5100" dirty="0"/>
              <a:t> true </a:t>
            </a:r>
            <a:r>
              <a:rPr lang="en-GB" sz="5100" dirty="0" err="1"/>
              <a:t>và</a:t>
            </a:r>
            <a:r>
              <a:rPr lang="en-GB" sz="5100" dirty="0"/>
              <a:t> false.</a:t>
            </a:r>
          </a:p>
          <a:p>
            <a:r>
              <a:rPr lang="en-GB" sz="5100" dirty="0" err="1"/>
              <a:t>Mảng</a:t>
            </a:r>
            <a:r>
              <a:rPr lang="en-GB" sz="5100" dirty="0"/>
              <a:t> : </a:t>
            </a:r>
            <a:r>
              <a:rPr lang="en-GB" sz="5100" dirty="0" err="1"/>
              <a:t>Khởi</a:t>
            </a:r>
            <a:r>
              <a:rPr lang="en-GB" sz="5100" dirty="0"/>
              <a:t> </a:t>
            </a:r>
            <a:r>
              <a:rPr lang="en-GB" sz="5100" dirty="0" err="1"/>
              <a:t>tạo</a:t>
            </a:r>
            <a:r>
              <a:rPr lang="en-GB" sz="5100" dirty="0"/>
              <a:t> </a:t>
            </a:r>
            <a:r>
              <a:rPr lang="en-GB" sz="5100" dirty="0" err="1"/>
              <a:t>một</a:t>
            </a:r>
            <a:r>
              <a:rPr lang="en-GB" sz="5100" dirty="0"/>
              <a:t> </a:t>
            </a:r>
            <a:r>
              <a:rPr lang="en-GB" sz="5100" dirty="0" err="1"/>
              <a:t>mảng</a:t>
            </a:r>
            <a:r>
              <a:rPr lang="en-GB" sz="5100" dirty="0"/>
              <a:t> </a:t>
            </a:r>
            <a:r>
              <a:rPr lang="en-GB" sz="5100" dirty="0" err="1"/>
              <a:t>dùng</a:t>
            </a:r>
            <a:r>
              <a:rPr lang="en-GB" sz="5100" dirty="0"/>
              <a:t> </a:t>
            </a:r>
            <a:r>
              <a:rPr lang="en-GB" sz="5100" dirty="0" err="1"/>
              <a:t>ký</a:t>
            </a:r>
            <a:r>
              <a:rPr lang="en-GB" sz="5100" dirty="0"/>
              <a:t> </a:t>
            </a:r>
            <a:r>
              <a:rPr lang="en-GB" sz="5100" dirty="0" err="1"/>
              <a:t>hiệu</a:t>
            </a:r>
            <a:r>
              <a:rPr lang="en-GB" sz="5100" dirty="0"/>
              <a:t> [], </a:t>
            </a:r>
            <a:r>
              <a:rPr lang="en-GB" sz="5100" dirty="0" err="1"/>
              <a:t>giá</a:t>
            </a:r>
            <a:r>
              <a:rPr lang="en-GB" sz="5100" dirty="0"/>
              <a:t> </a:t>
            </a:r>
            <a:r>
              <a:rPr lang="en-GB" sz="5100" dirty="0" err="1"/>
              <a:t>trị</a:t>
            </a:r>
            <a:r>
              <a:rPr lang="en-GB" sz="5100" dirty="0"/>
              <a:t> </a:t>
            </a:r>
            <a:r>
              <a:rPr lang="en-GB" sz="5100" dirty="0" err="1"/>
              <a:t>các</a:t>
            </a:r>
            <a:r>
              <a:rPr lang="en-GB" sz="5100" dirty="0"/>
              <a:t> </a:t>
            </a:r>
            <a:r>
              <a:rPr lang="en-GB" sz="5100" dirty="0" err="1"/>
              <a:t>phần</a:t>
            </a:r>
            <a:r>
              <a:rPr lang="en-GB" sz="5100" dirty="0"/>
              <a:t> </a:t>
            </a:r>
            <a:r>
              <a:rPr lang="en-GB" sz="5100" dirty="0" err="1"/>
              <a:t>tử</a:t>
            </a:r>
            <a:r>
              <a:rPr lang="en-GB" sz="5100" dirty="0"/>
              <a:t> </a:t>
            </a:r>
            <a:r>
              <a:rPr lang="en-GB" sz="5100" dirty="0" err="1"/>
              <a:t>liệt</a:t>
            </a:r>
            <a:r>
              <a:rPr lang="en-GB" sz="5100" dirty="0"/>
              <a:t> </a:t>
            </a:r>
            <a:r>
              <a:rPr lang="en-GB" sz="5100" dirty="0" err="1"/>
              <a:t>kê</a:t>
            </a:r>
            <a:r>
              <a:rPr lang="en-GB" sz="5100" dirty="0"/>
              <a:t> </a:t>
            </a:r>
            <a:r>
              <a:rPr lang="en-GB" sz="5100" dirty="0" err="1"/>
              <a:t>cách</a:t>
            </a:r>
            <a:r>
              <a:rPr lang="en-GB" sz="5100" dirty="0"/>
              <a:t> </a:t>
            </a:r>
            <a:r>
              <a:rPr lang="en-GB" sz="5100" dirty="0" err="1"/>
              <a:t>nhau</a:t>
            </a:r>
            <a:r>
              <a:rPr lang="en-GB" sz="5100" dirty="0"/>
              <a:t> </a:t>
            </a:r>
            <a:r>
              <a:rPr lang="en-GB" sz="5100" dirty="0" err="1"/>
              <a:t>bởi</a:t>
            </a:r>
            <a:r>
              <a:rPr lang="en-GB" sz="5100" dirty="0"/>
              <a:t> ,. </a:t>
            </a:r>
            <a:r>
              <a:rPr lang="en-GB" sz="5100" dirty="0" err="1"/>
              <a:t>Các</a:t>
            </a:r>
            <a:r>
              <a:rPr lang="en-GB" sz="5100" dirty="0"/>
              <a:t> </a:t>
            </a:r>
            <a:r>
              <a:rPr lang="en-GB" sz="5100" dirty="0" err="1"/>
              <a:t>phần</a:t>
            </a:r>
            <a:r>
              <a:rPr lang="en-GB" sz="5100" dirty="0"/>
              <a:t> </a:t>
            </a:r>
            <a:r>
              <a:rPr lang="en-GB" sz="5100" dirty="0" err="1"/>
              <a:t>tử</a:t>
            </a:r>
            <a:r>
              <a:rPr lang="en-GB" sz="5100" dirty="0"/>
              <a:t> </a:t>
            </a:r>
            <a:r>
              <a:rPr lang="en-GB" sz="5100" dirty="0" err="1"/>
              <a:t>mảng</a:t>
            </a:r>
            <a:r>
              <a:rPr lang="en-GB" sz="5100" dirty="0"/>
              <a:t> </a:t>
            </a:r>
            <a:r>
              <a:rPr lang="en-GB" sz="5100" dirty="0" err="1"/>
              <a:t>có</a:t>
            </a:r>
            <a:r>
              <a:rPr lang="en-GB" sz="5100" dirty="0"/>
              <a:t> </a:t>
            </a:r>
            <a:r>
              <a:rPr lang="en-GB" sz="5100" dirty="0" err="1"/>
              <a:t>chỉ</a:t>
            </a:r>
            <a:r>
              <a:rPr lang="en-GB" sz="5100" dirty="0"/>
              <a:t> </a:t>
            </a:r>
            <a:r>
              <a:rPr lang="en-GB" sz="5100" dirty="0" err="1"/>
              <a:t>số</a:t>
            </a:r>
            <a:r>
              <a:rPr lang="en-GB" sz="5100" dirty="0"/>
              <a:t> </a:t>
            </a:r>
            <a:r>
              <a:rPr lang="en-GB" sz="5100" dirty="0" err="1"/>
              <a:t>từ</a:t>
            </a:r>
            <a:r>
              <a:rPr lang="en-GB" sz="5100" dirty="0"/>
              <a:t> 0, </a:t>
            </a:r>
            <a:r>
              <a:rPr lang="en-GB" sz="5100" dirty="0" err="1"/>
              <a:t>để</a:t>
            </a:r>
            <a:r>
              <a:rPr lang="en-GB" sz="5100" dirty="0"/>
              <a:t> </a:t>
            </a:r>
            <a:r>
              <a:rPr lang="en-GB" sz="5100" dirty="0" err="1"/>
              <a:t>truy</a:t>
            </a:r>
            <a:r>
              <a:rPr lang="en-GB" sz="5100" dirty="0"/>
              <a:t> </a:t>
            </a:r>
            <a:r>
              <a:rPr lang="en-GB" sz="5100" dirty="0" err="1"/>
              <a:t>câp</a:t>
            </a:r>
            <a:r>
              <a:rPr lang="en-GB" sz="5100" dirty="0"/>
              <a:t> </a:t>
            </a:r>
            <a:r>
              <a:rPr lang="en-GB" sz="5100" dirty="0" err="1"/>
              <a:t>đến</a:t>
            </a:r>
            <a:r>
              <a:rPr lang="en-GB" sz="5100" dirty="0"/>
              <a:t> </a:t>
            </a:r>
            <a:r>
              <a:rPr lang="en-GB" sz="5100" dirty="0" err="1"/>
              <a:t>phần</a:t>
            </a:r>
            <a:r>
              <a:rPr lang="en-GB" sz="5100" dirty="0"/>
              <a:t> </a:t>
            </a:r>
            <a:r>
              <a:rPr lang="en-GB" sz="5100" dirty="0" err="1"/>
              <a:t>tử</a:t>
            </a:r>
            <a:r>
              <a:rPr lang="en-GB" sz="5100" dirty="0"/>
              <a:t> </a:t>
            </a:r>
            <a:r>
              <a:rPr lang="en-GB" sz="5100" dirty="0" err="1"/>
              <a:t>nào</a:t>
            </a:r>
            <a:r>
              <a:rPr lang="en-GB" sz="5100" dirty="0"/>
              <a:t> </a:t>
            </a:r>
            <a:r>
              <a:rPr lang="en-GB" sz="5100" dirty="0" err="1"/>
              <a:t>dùng</a:t>
            </a:r>
            <a:r>
              <a:rPr lang="en-GB" sz="5100" dirty="0"/>
              <a:t> </a:t>
            </a:r>
            <a:r>
              <a:rPr lang="en-GB" sz="5100" dirty="0" err="1"/>
              <a:t>ký</a:t>
            </a:r>
            <a:r>
              <a:rPr lang="en-GB" sz="5100" dirty="0"/>
              <a:t> </a:t>
            </a:r>
            <a:r>
              <a:rPr lang="en-GB" sz="5100" dirty="0" err="1"/>
              <a:t>hiệu</a:t>
            </a:r>
            <a:r>
              <a:rPr lang="en-GB" sz="5100" dirty="0"/>
              <a:t> [</a:t>
            </a:r>
            <a:r>
              <a:rPr lang="en-GB" sz="5100" dirty="0" err="1"/>
              <a:t>chỉ_sổ</a:t>
            </a:r>
            <a:r>
              <a:rPr lang="en-GB" sz="5100" dirty="0"/>
              <a:t>] var </a:t>
            </a:r>
            <a:r>
              <a:rPr lang="en-GB" sz="5100" dirty="0" err="1"/>
              <a:t>dow</a:t>
            </a:r>
            <a:r>
              <a:rPr lang="en-GB" sz="5100" dirty="0"/>
              <a:t> = ['T2', 'T3', 'T4', 'T5', 'T6', 'T7', 'CN']; print(</a:t>
            </a:r>
            <a:r>
              <a:rPr lang="en-GB" sz="5100" dirty="0" err="1"/>
              <a:t>dow.length</a:t>
            </a:r>
            <a:r>
              <a:rPr lang="en-GB" sz="5100" dirty="0"/>
              <a:t>); </a:t>
            </a:r>
            <a:endParaRPr lang="vi-VN" sz="5100" dirty="0"/>
          </a:p>
          <a:p>
            <a:endParaRPr lang="en-US" dirty="0"/>
          </a:p>
        </p:txBody>
      </p:sp>
    </p:spTree>
    <p:extLst>
      <p:ext uri="{BB962C8B-B14F-4D97-AF65-F5344CB8AC3E}">
        <p14:creationId xmlns:p14="http://schemas.microsoft.com/office/powerpoint/2010/main" val="173758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52E3-5DBC-0040-BFDA-526DEB4B049A}"/>
              </a:ext>
            </a:extLst>
          </p:cNvPr>
          <p:cNvSpPr>
            <a:spLocks noGrp="1"/>
          </p:cNvSpPr>
          <p:nvPr>
            <p:ph type="title"/>
          </p:nvPr>
        </p:nvSpPr>
        <p:spPr/>
        <p:txBody>
          <a:bodyPr/>
          <a:lstStyle/>
          <a:p>
            <a:r>
              <a:rPr lang="en-US" dirty="0"/>
              <a:t>4. </a:t>
            </a:r>
            <a:r>
              <a:rPr lang="en-US" dirty="0" err="1"/>
              <a:t>Chú</a:t>
            </a:r>
            <a:r>
              <a:rPr lang="en-US" dirty="0"/>
              <a:t> </a:t>
            </a:r>
            <a:r>
              <a:rPr lang="en-US" dirty="0" err="1"/>
              <a:t>thích</a:t>
            </a:r>
            <a:r>
              <a:rPr lang="en-US" dirty="0"/>
              <a:t> (Comment)</a:t>
            </a:r>
          </a:p>
        </p:txBody>
      </p:sp>
      <p:sp>
        <p:nvSpPr>
          <p:cNvPr id="3" name="Content Placeholder 2">
            <a:extLst>
              <a:ext uri="{FF2B5EF4-FFF2-40B4-BE49-F238E27FC236}">
                <a16:creationId xmlns:a16="http://schemas.microsoft.com/office/drawing/2014/main" id="{3DB7DF5B-C427-E947-9A7E-8839BB50853C}"/>
              </a:ext>
            </a:extLst>
          </p:cNvPr>
          <p:cNvSpPr>
            <a:spLocks noGrp="1"/>
          </p:cNvSpPr>
          <p:nvPr>
            <p:ph idx="1"/>
          </p:nvPr>
        </p:nvSpPr>
        <p:spPr/>
        <p:txBody>
          <a:bodyPr>
            <a:normAutofit/>
          </a:bodyPr>
          <a:lstStyle/>
          <a:p>
            <a:r>
              <a:rPr lang="vi-VN" sz="3200" b="1" dirty="0"/>
              <a:t>Chú thích 1 dòng</a:t>
            </a:r>
            <a:r>
              <a:rPr lang="vi-VN" sz="3200" dirty="0"/>
              <a:t> các chữ phía sau ký hiệu // không ảnh hưởng gì tới code. // Đây là chú thích trên 1 dòng</a:t>
            </a:r>
          </a:p>
          <a:p>
            <a:r>
              <a:rPr lang="vi-VN" sz="3200" b="1" dirty="0"/>
              <a:t>Chú thích nhiều dòng dòng</a:t>
            </a:r>
            <a:r>
              <a:rPr lang="vi-VN" sz="3200" dirty="0"/>
              <a:t> các dòng chữ nằm giữa ký hiệu /* và */ không ảnh hưởng gì tới code/* Đây là chú thích nhiều dòng */</a:t>
            </a:r>
            <a:endParaRPr lang="en-US" sz="3200" dirty="0"/>
          </a:p>
        </p:txBody>
      </p:sp>
    </p:spTree>
    <p:extLst>
      <p:ext uri="{BB962C8B-B14F-4D97-AF65-F5344CB8AC3E}">
        <p14:creationId xmlns:p14="http://schemas.microsoft.com/office/powerpoint/2010/main" val="16484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6641-209D-CD4D-9B4A-CFFAF1D4BDCE}"/>
              </a:ext>
            </a:extLst>
          </p:cNvPr>
          <p:cNvSpPr>
            <a:spLocks noGrp="1"/>
          </p:cNvSpPr>
          <p:nvPr>
            <p:ph type="title"/>
          </p:nvPr>
        </p:nvSpPr>
        <p:spPr/>
        <p:txBody>
          <a:bodyPr/>
          <a:lstStyle/>
          <a:p>
            <a:r>
              <a:rPr lang="en-GB" dirty="0"/>
              <a:t>5. </a:t>
            </a:r>
            <a:r>
              <a:rPr lang="en-GB" dirty="0" err="1"/>
              <a:t>Toán</a:t>
            </a:r>
            <a:r>
              <a:rPr lang="en-GB" dirty="0"/>
              <a:t> </a:t>
            </a:r>
            <a:r>
              <a:rPr lang="en-GB" dirty="0" err="1"/>
              <a:t>tử</a:t>
            </a:r>
            <a:r>
              <a:rPr lang="en-GB" dirty="0"/>
              <a:t> (file </a:t>
            </a:r>
            <a:r>
              <a:rPr lang="en-GB" dirty="0" err="1"/>
              <a:t>tài</a:t>
            </a:r>
            <a:r>
              <a:rPr lang="en-GB" dirty="0"/>
              <a:t> </a:t>
            </a:r>
            <a:r>
              <a:rPr lang="en-GB" dirty="0" err="1"/>
              <a:t>liệu</a:t>
            </a:r>
            <a:r>
              <a:rPr lang="en-GB" dirty="0"/>
              <a:t> </a:t>
            </a:r>
            <a:r>
              <a:rPr lang="en-GB" dirty="0" err="1"/>
              <a:t>bổ</a:t>
            </a:r>
            <a:r>
              <a:rPr lang="en-GB" dirty="0"/>
              <a:t> sung)</a:t>
            </a:r>
            <a:endParaRPr lang="en-US" dirty="0"/>
          </a:p>
        </p:txBody>
      </p:sp>
      <p:sp>
        <p:nvSpPr>
          <p:cNvPr id="3" name="Content Placeholder 2">
            <a:extLst>
              <a:ext uri="{FF2B5EF4-FFF2-40B4-BE49-F238E27FC236}">
                <a16:creationId xmlns:a16="http://schemas.microsoft.com/office/drawing/2014/main" id="{B7FCB13D-9CEE-F14D-A93D-B58A9711D13C}"/>
              </a:ext>
            </a:extLst>
          </p:cNvPr>
          <p:cNvSpPr>
            <a:spLocks noGrp="1"/>
          </p:cNvSpPr>
          <p:nvPr>
            <p:ph idx="1"/>
          </p:nvPr>
        </p:nvSpPr>
        <p:spPr/>
        <p:txBody>
          <a:bodyPr>
            <a:noAutofit/>
          </a:bodyPr>
          <a:lstStyle/>
          <a:p>
            <a:r>
              <a:rPr lang="en-GB" sz="3200" dirty="0" err="1"/>
              <a:t>Toán</a:t>
            </a:r>
            <a:r>
              <a:rPr lang="en-GB" sz="3200" dirty="0"/>
              <a:t> </a:t>
            </a:r>
            <a:r>
              <a:rPr lang="en-GB" sz="3200" dirty="0" err="1"/>
              <a:t>tử</a:t>
            </a:r>
            <a:r>
              <a:rPr lang="en-GB" sz="3200" dirty="0"/>
              <a:t> </a:t>
            </a:r>
            <a:r>
              <a:rPr lang="en-GB" sz="3200" dirty="0" err="1"/>
              <a:t>số</a:t>
            </a:r>
            <a:r>
              <a:rPr lang="en-GB" sz="3200" dirty="0"/>
              <a:t> </a:t>
            </a:r>
            <a:r>
              <a:rPr lang="en-GB" sz="3200" dirty="0" err="1"/>
              <a:t>học</a:t>
            </a:r>
            <a:r>
              <a:rPr lang="en-GB" sz="3200" dirty="0"/>
              <a:t> </a:t>
            </a:r>
            <a:r>
              <a:rPr lang="en-GB" sz="3200" dirty="0" err="1"/>
              <a:t>trong</a:t>
            </a:r>
            <a:r>
              <a:rPr lang="en-GB" sz="3200" dirty="0"/>
              <a:t> Dart</a:t>
            </a:r>
          </a:p>
          <a:p>
            <a:r>
              <a:rPr lang="en-GB" sz="3200" dirty="0" err="1"/>
              <a:t>Phép</a:t>
            </a:r>
            <a:r>
              <a:rPr lang="en-GB" sz="3200" dirty="0"/>
              <a:t> </a:t>
            </a:r>
            <a:r>
              <a:rPr lang="en-GB" sz="3200" dirty="0" err="1"/>
              <a:t>gán</a:t>
            </a:r>
            <a:r>
              <a:rPr lang="en-GB" sz="3200" dirty="0"/>
              <a:t> </a:t>
            </a:r>
            <a:r>
              <a:rPr lang="en-GB" sz="3200" dirty="0" err="1"/>
              <a:t>trong</a:t>
            </a:r>
            <a:r>
              <a:rPr lang="en-GB" sz="3200" dirty="0"/>
              <a:t> Dart</a:t>
            </a:r>
          </a:p>
          <a:p>
            <a:r>
              <a:rPr lang="en-GB" sz="3200" dirty="0" err="1"/>
              <a:t>Toán</a:t>
            </a:r>
            <a:r>
              <a:rPr lang="en-GB" sz="3200" dirty="0"/>
              <a:t> </a:t>
            </a:r>
            <a:r>
              <a:rPr lang="en-GB" sz="3200" dirty="0" err="1"/>
              <a:t>tử</a:t>
            </a:r>
            <a:r>
              <a:rPr lang="en-GB" sz="3200" dirty="0"/>
              <a:t> so </a:t>
            </a:r>
            <a:r>
              <a:rPr lang="en-GB" sz="3200" dirty="0" err="1"/>
              <a:t>sánh</a:t>
            </a:r>
            <a:r>
              <a:rPr lang="en-GB" sz="3200" dirty="0"/>
              <a:t> </a:t>
            </a:r>
            <a:r>
              <a:rPr lang="en-GB" sz="3200" dirty="0" err="1"/>
              <a:t>trong</a:t>
            </a:r>
            <a:r>
              <a:rPr lang="en-GB" sz="3200" dirty="0"/>
              <a:t> Dart</a:t>
            </a:r>
          </a:p>
          <a:p>
            <a:r>
              <a:rPr lang="en-GB" sz="3200" dirty="0" err="1"/>
              <a:t>Toán</a:t>
            </a:r>
            <a:r>
              <a:rPr lang="en-GB" sz="3200" dirty="0"/>
              <a:t> </a:t>
            </a:r>
            <a:r>
              <a:rPr lang="en-GB" sz="3200" dirty="0" err="1"/>
              <a:t>tử</a:t>
            </a:r>
            <a:r>
              <a:rPr lang="en-GB" sz="3200" dirty="0"/>
              <a:t> so </a:t>
            </a:r>
            <a:r>
              <a:rPr lang="en-GB" sz="3200" dirty="0" err="1"/>
              <a:t>sánh</a:t>
            </a:r>
            <a:r>
              <a:rPr lang="en-GB" sz="3200" dirty="0"/>
              <a:t> </a:t>
            </a:r>
            <a:r>
              <a:rPr lang="en-GB" sz="3200" dirty="0" err="1"/>
              <a:t>trong</a:t>
            </a:r>
            <a:r>
              <a:rPr lang="en-GB" sz="3200" dirty="0"/>
              <a:t> Dart</a:t>
            </a:r>
          </a:p>
          <a:p>
            <a:r>
              <a:rPr lang="en-GB" sz="3200" dirty="0" err="1"/>
              <a:t>Biểu</a:t>
            </a:r>
            <a:r>
              <a:rPr lang="en-GB" sz="3200" dirty="0"/>
              <a:t> </a:t>
            </a:r>
            <a:r>
              <a:rPr lang="en-GB" sz="3200" dirty="0" err="1"/>
              <a:t>thức</a:t>
            </a:r>
            <a:r>
              <a:rPr lang="en-GB" sz="3200" dirty="0"/>
              <a:t> </a:t>
            </a:r>
            <a:r>
              <a:rPr lang="en-GB" sz="3200" dirty="0" err="1"/>
              <a:t>điều</a:t>
            </a:r>
            <a:r>
              <a:rPr lang="en-GB" sz="3200" dirty="0"/>
              <a:t> </a:t>
            </a:r>
            <a:r>
              <a:rPr lang="en-GB" sz="3200" dirty="0" err="1"/>
              <a:t>kiện</a:t>
            </a:r>
            <a:br>
              <a:rPr lang="en-GB" sz="3200" dirty="0"/>
            </a:br>
            <a:endParaRPr lang="en-US" sz="3200" dirty="0"/>
          </a:p>
        </p:txBody>
      </p:sp>
    </p:spTree>
    <p:extLst>
      <p:ext uri="{BB962C8B-B14F-4D97-AF65-F5344CB8AC3E}">
        <p14:creationId xmlns:p14="http://schemas.microsoft.com/office/powerpoint/2010/main" val="262417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1C3D-2024-D94D-A642-81D521797E34}"/>
              </a:ext>
            </a:extLst>
          </p:cNvPr>
          <p:cNvSpPr>
            <a:spLocks noGrp="1"/>
          </p:cNvSpPr>
          <p:nvPr>
            <p:ph type="title"/>
          </p:nvPr>
        </p:nvSpPr>
        <p:spPr>
          <a:xfrm>
            <a:off x="1154954" y="1425843"/>
            <a:ext cx="8963736" cy="784793"/>
          </a:xfrm>
        </p:spPr>
        <p:txBody>
          <a:bodyPr/>
          <a:lstStyle/>
          <a:p>
            <a:r>
              <a:rPr lang="en-GB" dirty="0"/>
              <a:t>6. </a:t>
            </a:r>
            <a:r>
              <a:rPr lang="en-GB" dirty="0" err="1"/>
              <a:t>Các</a:t>
            </a:r>
            <a:r>
              <a:rPr lang="en-GB" dirty="0"/>
              <a:t> </a:t>
            </a:r>
            <a:r>
              <a:rPr lang="en-GB" dirty="0" err="1"/>
              <a:t>cấu</a:t>
            </a:r>
            <a:r>
              <a:rPr lang="en-GB" dirty="0"/>
              <a:t> </a:t>
            </a:r>
            <a:r>
              <a:rPr lang="en-GB" dirty="0" err="1"/>
              <a:t>trúc</a:t>
            </a:r>
            <a:r>
              <a:rPr lang="en-GB" dirty="0"/>
              <a:t> </a:t>
            </a:r>
            <a:r>
              <a:rPr lang="en-GB" dirty="0" err="1"/>
              <a:t>rẽ</a:t>
            </a:r>
            <a:r>
              <a:rPr lang="en-GB" dirty="0"/>
              <a:t> </a:t>
            </a:r>
            <a:r>
              <a:rPr lang="en-GB" dirty="0" err="1"/>
              <a:t>nhánh</a:t>
            </a:r>
            <a:r>
              <a:rPr lang="en-GB" dirty="0"/>
              <a:t> if switch </a:t>
            </a:r>
            <a:r>
              <a:rPr lang="en-GB" dirty="0" err="1"/>
              <a:t>và</a:t>
            </a:r>
            <a:r>
              <a:rPr lang="en-GB" dirty="0"/>
              <a:t> </a:t>
            </a:r>
            <a:r>
              <a:rPr lang="en-GB" dirty="0" err="1"/>
              <a:t>vòng</a:t>
            </a:r>
            <a:r>
              <a:rPr lang="en-GB" dirty="0"/>
              <a:t> </a:t>
            </a:r>
            <a:r>
              <a:rPr lang="en-GB" dirty="0" err="1"/>
              <a:t>lặp</a:t>
            </a:r>
            <a:r>
              <a:rPr lang="en-GB" dirty="0"/>
              <a:t> for while </a:t>
            </a:r>
            <a:r>
              <a:rPr lang="en-GB" dirty="0" err="1"/>
              <a:t>trong</a:t>
            </a:r>
            <a:r>
              <a:rPr lang="en-GB" dirty="0"/>
              <a:t> Dart ( </a:t>
            </a:r>
            <a:r>
              <a:rPr lang="en-GB" dirty="0" err="1"/>
              <a:t>tài</a:t>
            </a:r>
            <a:r>
              <a:rPr lang="en-GB" dirty="0"/>
              <a:t> </a:t>
            </a:r>
            <a:r>
              <a:rPr lang="en-GB" dirty="0" err="1"/>
              <a:t>liệu</a:t>
            </a:r>
            <a:r>
              <a:rPr lang="en-GB" dirty="0"/>
              <a:t> </a:t>
            </a:r>
            <a:r>
              <a:rPr lang="en-GB" dirty="0" err="1"/>
              <a:t>bổ</a:t>
            </a:r>
            <a:r>
              <a:rPr lang="en-GB" dirty="0"/>
              <a:t> sung)</a:t>
            </a:r>
            <a:br>
              <a:rPr lang="en-GB" dirty="0"/>
            </a:br>
            <a:br>
              <a:rPr lang="en-GB" dirty="0"/>
            </a:br>
            <a:endParaRPr lang="en-US" dirty="0"/>
          </a:p>
        </p:txBody>
      </p:sp>
      <p:sp>
        <p:nvSpPr>
          <p:cNvPr id="3" name="Content Placeholder 2">
            <a:extLst>
              <a:ext uri="{FF2B5EF4-FFF2-40B4-BE49-F238E27FC236}">
                <a16:creationId xmlns:a16="http://schemas.microsoft.com/office/drawing/2014/main" id="{7A4F3129-3CD6-254B-9F05-9C25284C1722}"/>
              </a:ext>
            </a:extLst>
          </p:cNvPr>
          <p:cNvSpPr>
            <a:spLocks noGrp="1"/>
          </p:cNvSpPr>
          <p:nvPr>
            <p:ph idx="1"/>
          </p:nvPr>
        </p:nvSpPr>
        <p:spPr/>
        <p:txBody>
          <a:bodyPr>
            <a:normAutofit fontScale="92500" lnSpcReduction="10000"/>
          </a:bodyPr>
          <a:lstStyle/>
          <a:p>
            <a:r>
              <a:rPr lang="en-GB" sz="3200" dirty="0" err="1"/>
              <a:t>Câu</a:t>
            </a:r>
            <a:r>
              <a:rPr lang="en-GB" sz="3200" dirty="0"/>
              <a:t> </a:t>
            </a:r>
            <a:r>
              <a:rPr lang="en-GB" sz="3200" dirty="0" err="1"/>
              <a:t>lệnh</a:t>
            </a:r>
            <a:r>
              <a:rPr lang="en-GB" sz="3200" dirty="0"/>
              <a:t> if - else</a:t>
            </a:r>
          </a:p>
          <a:p>
            <a:r>
              <a:rPr lang="en-GB" sz="3200" dirty="0" err="1"/>
              <a:t>Câu</a:t>
            </a:r>
            <a:r>
              <a:rPr lang="en-GB" sz="3200" dirty="0"/>
              <a:t> </a:t>
            </a:r>
            <a:r>
              <a:rPr lang="en-GB" sz="3200" dirty="0" err="1"/>
              <a:t>lệnh</a:t>
            </a:r>
            <a:r>
              <a:rPr lang="en-GB" sz="3200" dirty="0"/>
              <a:t> </a:t>
            </a:r>
            <a:r>
              <a:rPr lang="en-GB" sz="3200" dirty="0" err="1"/>
              <a:t>rẽ</a:t>
            </a:r>
            <a:r>
              <a:rPr lang="en-GB" sz="3200" dirty="0"/>
              <a:t> </a:t>
            </a:r>
            <a:r>
              <a:rPr lang="en-GB" sz="3200" dirty="0" err="1"/>
              <a:t>nhánh</a:t>
            </a:r>
            <a:r>
              <a:rPr lang="en-GB" sz="3200" dirty="0"/>
              <a:t> switch</a:t>
            </a:r>
          </a:p>
          <a:p>
            <a:r>
              <a:rPr lang="en-GB" sz="3200" dirty="0" err="1"/>
              <a:t>Vòng</a:t>
            </a:r>
            <a:r>
              <a:rPr lang="en-GB" sz="3200" dirty="0"/>
              <a:t> </a:t>
            </a:r>
            <a:r>
              <a:rPr lang="en-GB" sz="3200" dirty="0" err="1"/>
              <a:t>lặp</a:t>
            </a:r>
            <a:r>
              <a:rPr lang="en-GB" sz="3200" dirty="0"/>
              <a:t> while </a:t>
            </a:r>
            <a:r>
              <a:rPr lang="en-GB" sz="3200" dirty="0" err="1"/>
              <a:t>trong</a:t>
            </a:r>
            <a:r>
              <a:rPr lang="en-GB" sz="3200" dirty="0"/>
              <a:t> Dart</a:t>
            </a:r>
          </a:p>
          <a:p>
            <a:r>
              <a:rPr lang="en-GB" sz="3200" dirty="0" err="1"/>
              <a:t>Vòng</a:t>
            </a:r>
            <a:r>
              <a:rPr lang="en-GB" sz="3200" dirty="0"/>
              <a:t> </a:t>
            </a:r>
            <a:r>
              <a:rPr lang="en-GB" sz="3200" dirty="0" err="1"/>
              <a:t>lặp</a:t>
            </a:r>
            <a:r>
              <a:rPr lang="en-GB" sz="3200" dirty="0"/>
              <a:t> do while </a:t>
            </a:r>
            <a:r>
              <a:rPr lang="en-GB" sz="3200" dirty="0" err="1"/>
              <a:t>trong</a:t>
            </a:r>
            <a:r>
              <a:rPr lang="en-GB" sz="3200" dirty="0"/>
              <a:t> Dart</a:t>
            </a:r>
            <a:br>
              <a:rPr lang="en-GB" sz="3200" dirty="0"/>
            </a:br>
            <a:br>
              <a:rPr lang="en-GB" dirty="0"/>
            </a:br>
            <a:br>
              <a:rPr lang="en-GB" dirty="0"/>
            </a:br>
            <a:br>
              <a:rPr lang="en-GB" dirty="0"/>
            </a:br>
            <a:br>
              <a:rPr lang="en-GB" dirty="0"/>
            </a:br>
            <a:endParaRPr lang="en-GB" dirty="0"/>
          </a:p>
        </p:txBody>
      </p:sp>
    </p:spTree>
    <p:extLst>
      <p:ext uri="{BB962C8B-B14F-4D97-AF65-F5344CB8AC3E}">
        <p14:creationId xmlns:p14="http://schemas.microsoft.com/office/powerpoint/2010/main" val="194093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5594-B7C3-5A44-8A12-1DE8754FBFB3}"/>
              </a:ext>
            </a:extLst>
          </p:cNvPr>
          <p:cNvSpPr>
            <a:spLocks noGrp="1"/>
          </p:cNvSpPr>
          <p:nvPr>
            <p:ph type="title"/>
          </p:nvPr>
        </p:nvSpPr>
        <p:spPr>
          <a:xfrm>
            <a:off x="1219200" y="1355506"/>
            <a:ext cx="8761413" cy="706964"/>
          </a:xfrm>
        </p:spPr>
        <p:txBody>
          <a:bodyPr/>
          <a:lstStyle/>
          <a:p>
            <a:r>
              <a:rPr lang="en-GB" dirty="0"/>
              <a:t>7.Tìm </a:t>
            </a:r>
            <a:r>
              <a:rPr lang="en-GB" dirty="0" err="1"/>
              <a:t>hiểu</a:t>
            </a:r>
            <a:r>
              <a:rPr lang="en-GB" dirty="0"/>
              <a:t> </a:t>
            </a:r>
            <a:r>
              <a:rPr lang="en-GB" dirty="0" err="1"/>
              <a:t>các</a:t>
            </a:r>
            <a:r>
              <a:rPr lang="en-GB" dirty="0"/>
              <a:t> </a:t>
            </a:r>
            <a:r>
              <a:rPr lang="en-GB" dirty="0" err="1"/>
              <a:t>cấu</a:t>
            </a:r>
            <a:r>
              <a:rPr lang="en-GB" dirty="0"/>
              <a:t> </a:t>
            </a:r>
            <a:r>
              <a:rPr lang="en-GB" dirty="0" err="1"/>
              <a:t>trúc</a:t>
            </a:r>
            <a:r>
              <a:rPr lang="en-GB" dirty="0"/>
              <a:t> </a:t>
            </a:r>
            <a:r>
              <a:rPr lang="en-GB" dirty="0" err="1"/>
              <a:t>dữ</a:t>
            </a:r>
            <a:r>
              <a:rPr lang="en-GB" dirty="0"/>
              <a:t> </a:t>
            </a:r>
            <a:r>
              <a:rPr lang="en-GB" dirty="0" err="1"/>
              <a:t>liệu</a:t>
            </a:r>
            <a:r>
              <a:rPr lang="en-GB" dirty="0"/>
              <a:t> </a:t>
            </a:r>
            <a:r>
              <a:rPr lang="en-GB" dirty="0" err="1"/>
              <a:t>trong</a:t>
            </a:r>
            <a:r>
              <a:rPr lang="en-GB" dirty="0"/>
              <a:t> Dart</a:t>
            </a:r>
            <a:br>
              <a:rPr lang="en-GB" dirty="0"/>
            </a:br>
            <a:br>
              <a:rPr lang="en-GB" dirty="0"/>
            </a:br>
            <a:endParaRPr lang="en-US" dirty="0"/>
          </a:p>
        </p:txBody>
      </p:sp>
      <p:sp>
        <p:nvSpPr>
          <p:cNvPr id="3" name="Content Placeholder 2">
            <a:extLst>
              <a:ext uri="{FF2B5EF4-FFF2-40B4-BE49-F238E27FC236}">
                <a16:creationId xmlns:a16="http://schemas.microsoft.com/office/drawing/2014/main" id="{26C0FB1C-9CCE-A741-98E8-3E3AE3F4BCCD}"/>
              </a:ext>
            </a:extLst>
          </p:cNvPr>
          <p:cNvSpPr>
            <a:spLocks noGrp="1"/>
          </p:cNvSpPr>
          <p:nvPr>
            <p:ph idx="1"/>
          </p:nvPr>
        </p:nvSpPr>
        <p:spPr/>
        <p:txBody>
          <a:bodyPr>
            <a:normAutofit/>
          </a:bodyPr>
          <a:lstStyle/>
          <a:p>
            <a:r>
              <a:rPr lang="en-US" sz="3600" dirty="0" err="1"/>
              <a:t>Phần</a:t>
            </a:r>
            <a:r>
              <a:rPr lang="en-US" sz="3600" dirty="0"/>
              <a:t> </a:t>
            </a:r>
            <a:r>
              <a:rPr lang="en-US" sz="3600" dirty="0" err="1"/>
              <a:t>tài</a:t>
            </a:r>
            <a:r>
              <a:rPr lang="en-US" sz="3600" dirty="0"/>
              <a:t> lieu </a:t>
            </a:r>
            <a:r>
              <a:rPr lang="en-US" sz="3600" dirty="0" err="1"/>
              <a:t>cấu</a:t>
            </a:r>
            <a:r>
              <a:rPr lang="en-US" sz="3600" dirty="0"/>
              <a:t> </a:t>
            </a:r>
            <a:r>
              <a:rPr lang="en-US" sz="3600" dirty="0" err="1"/>
              <a:t>trúc</a:t>
            </a:r>
            <a:r>
              <a:rPr lang="en-US" sz="3600" dirty="0"/>
              <a:t> </a:t>
            </a:r>
            <a:r>
              <a:rPr lang="en-US" sz="3600" dirty="0" err="1"/>
              <a:t>dữ</a:t>
            </a:r>
            <a:r>
              <a:rPr lang="en-US" sz="3600" dirty="0"/>
              <a:t> lieu </a:t>
            </a:r>
            <a:r>
              <a:rPr lang="en-US" sz="3600" dirty="0" err="1"/>
              <a:t>đã</a:t>
            </a:r>
            <a:r>
              <a:rPr lang="en-US" sz="3600" dirty="0"/>
              <a:t> </a:t>
            </a:r>
            <a:r>
              <a:rPr lang="en-US" sz="3600" dirty="0" err="1"/>
              <a:t>cung</a:t>
            </a:r>
            <a:r>
              <a:rPr lang="en-US" sz="3600" dirty="0"/>
              <a:t> </a:t>
            </a:r>
            <a:r>
              <a:rPr lang="en-US" sz="3600" dirty="0" err="1"/>
              <a:t>cấp</a:t>
            </a:r>
            <a:r>
              <a:rPr lang="en-US" sz="3600" dirty="0"/>
              <a:t> </a:t>
            </a:r>
            <a:r>
              <a:rPr lang="en-US" sz="3600" dirty="0" err="1"/>
              <a:t>thêm</a:t>
            </a:r>
            <a:endParaRPr lang="en-US" sz="3600" dirty="0"/>
          </a:p>
          <a:p>
            <a:r>
              <a:rPr lang="en-US" sz="3600" dirty="0"/>
              <a:t>Demo 1 </a:t>
            </a:r>
            <a:r>
              <a:rPr lang="en-US" sz="3600" dirty="0" err="1"/>
              <a:t>số</a:t>
            </a:r>
            <a:r>
              <a:rPr lang="en-US" sz="3600" dirty="0"/>
              <a:t> </a:t>
            </a:r>
            <a:r>
              <a:rPr lang="en-US" sz="3600" dirty="0" err="1"/>
              <a:t>cấu</a:t>
            </a:r>
            <a:r>
              <a:rPr lang="en-US" sz="3600" dirty="0"/>
              <a:t> </a:t>
            </a:r>
            <a:r>
              <a:rPr lang="en-US" sz="3600" dirty="0" err="1"/>
              <a:t>trúc</a:t>
            </a:r>
            <a:r>
              <a:rPr lang="en-US" sz="3600" dirty="0"/>
              <a:t> </a:t>
            </a:r>
            <a:r>
              <a:rPr lang="en-US" sz="3600" dirty="0" err="1"/>
              <a:t>dữ</a:t>
            </a:r>
            <a:r>
              <a:rPr lang="en-US" sz="3600" dirty="0"/>
              <a:t> </a:t>
            </a:r>
            <a:r>
              <a:rPr lang="en-US" sz="3600" dirty="0" err="1"/>
              <a:t>liệu</a:t>
            </a:r>
            <a:r>
              <a:rPr lang="en-US" sz="3600" dirty="0"/>
              <a:t>  hay </a:t>
            </a:r>
            <a:r>
              <a:rPr lang="en-US" sz="3600" dirty="0" err="1"/>
              <a:t>dùng</a:t>
            </a:r>
            <a:endParaRPr lang="en-US" sz="3600" dirty="0"/>
          </a:p>
        </p:txBody>
      </p:sp>
    </p:spTree>
    <p:extLst>
      <p:ext uri="{BB962C8B-B14F-4D97-AF65-F5344CB8AC3E}">
        <p14:creationId xmlns:p14="http://schemas.microsoft.com/office/powerpoint/2010/main" val="1661933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TotalTime>
  <Words>440</Words>
  <Application>Microsoft Macintosh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 NGÔN NGỮ DART</vt:lpstr>
      <vt:lpstr>1. Khai báo biến , khởi tạo biến</vt:lpstr>
      <vt:lpstr>2. Hằng số</vt:lpstr>
      <vt:lpstr>2. Hằng số (tiếp)</vt:lpstr>
      <vt:lpstr>3.Kiểu dữ liệu</vt:lpstr>
      <vt:lpstr>4. Chú thích (Comment)</vt:lpstr>
      <vt:lpstr>5. Toán tử (file tài liệu bổ sung)</vt:lpstr>
      <vt:lpstr>6. Các cấu trúc rẽ nhánh if switch và vòng lặp for while trong Dart ( tài liệu bổ sung)  </vt:lpstr>
      <vt:lpstr>7.Tìm hiểu các cấu trúc dữ liệu trong Dart  </vt:lpstr>
      <vt:lpstr>Lập trình hướng đối tượng (OOP)</vt:lpstr>
      <vt:lpstr>Lập trình hướng đối tượng là gì ?</vt:lpstr>
      <vt:lpstr>Object , Class là gì ?</vt:lpstr>
      <vt:lpstr>Tại sao sử dung OOP ?</vt:lpstr>
      <vt:lpstr>Các tính chất OOP</vt:lpstr>
      <vt:lpstr>DART 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NGÔN NGỮ DART</dc:title>
  <dc:creator>Huy PD</dc:creator>
  <cp:lastModifiedBy>Microsoft Office User</cp:lastModifiedBy>
  <cp:revision>22</cp:revision>
  <dcterms:created xsi:type="dcterms:W3CDTF">2020-08-09T14:16:58Z</dcterms:created>
  <dcterms:modified xsi:type="dcterms:W3CDTF">2021-06-19T10:37:20Z</dcterms:modified>
</cp:coreProperties>
</file>