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0" r:id="rId2"/>
    <p:sldId id="257" r:id="rId3"/>
    <p:sldId id="259" r:id="rId4"/>
    <p:sldId id="266" r:id="rId5"/>
    <p:sldId id="265" r:id="rId6"/>
    <p:sldId id="261" r:id="rId7"/>
    <p:sldId id="262" r:id="rId8"/>
    <p:sldId id="267" r:id="rId9"/>
    <p:sldId id="268" r:id="rId10"/>
    <p:sldId id="269"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231"/>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6/19/21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6/19/21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6/19/21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6/19/21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6/19/21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opdev.vn/blog/?s=widget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DC917-BD5B-9545-A2B0-6C3AC5F6AAC0}"/>
              </a:ext>
            </a:extLst>
          </p:cNvPr>
          <p:cNvSpPr>
            <a:spLocks noGrp="1"/>
          </p:cNvSpPr>
          <p:nvPr>
            <p:ph type="title"/>
          </p:nvPr>
        </p:nvSpPr>
        <p:spPr>
          <a:xfrm>
            <a:off x="778934" y="3038445"/>
            <a:ext cx="5317066" cy="2283824"/>
          </a:xfrm>
        </p:spPr>
        <p:txBody>
          <a:bodyPr/>
          <a:lstStyle/>
          <a:p>
            <a:r>
              <a:rPr lang="en-GB" b="1" dirty="0"/>
              <a:t>Widgets , State , </a:t>
            </a:r>
            <a:r>
              <a:rPr lang="en-GB" b="1" dirty="0" err="1"/>
              <a:t>StatelessWidget</a:t>
            </a:r>
            <a:r>
              <a:rPr lang="en-GB" b="1" dirty="0"/>
              <a:t> , </a:t>
            </a:r>
            <a:r>
              <a:rPr lang="en-GB" b="1" dirty="0" err="1"/>
              <a:t>StatefulWidget</a:t>
            </a:r>
            <a:r>
              <a:rPr lang="en-GB" b="1" dirty="0"/>
              <a:t> …</a:t>
            </a:r>
            <a:endParaRPr lang="en-US" dirty="0"/>
          </a:p>
        </p:txBody>
      </p:sp>
      <p:sp>
        <p:nvSpPr>
          <p:cNvPr id="3" name="Text Placeholder 2">
            <a:extLst>
              <a:ext uri="{FF2B5EF4-FFF2-40B4-BE49-F238E27FC236}">
                <a16:creationId xmlns:a16="http://schemas.microsoft.com/office/drawing/2014/main" id="{6E4B4526-FB54-7A43-BD90-85C3E6B9D92B}"/>
              </a:ext>
            </a:extLst>
          </p:cNvPr>
          <p:cNvSpPr>
            <a:spLocks noGrp="1"/>
          </p:cNvSpPr>
          <p:nvPr>
            <p:ph type="body" idx="1"/>
          </p:nvPr>
        </p:nvSpPr>
        <p:spPr/>
        <p:txBody>
          <a:bodyPr/>
          <a:lstStyle/>
          <a:p>
            <a:endParaRPr lang="en-US"/>
          </a:p>
        </p:txBody>
      </p:sp>
      <p:pic>
        <p:nvPicPr>
          <p:cNvPr id="4" name="Google Shape;103;p17">
            <a:extLst>
              <a:ext uri="{FF2B5EF4-FFF2-40B4-BE49-F238E27FC236}">
                <a16:creationId xmlns:a16="http://schemas.microsoft.com/office/drawing/2014/main" id="{C6C4F6CD-D9FB-3D48-8EBC-1CE413F20444}"/>
              </a:ext>
            </a:extLst>
          </p:cNvPr>
          <p:cNvPicPr preferRelativeResize="0"/>
          <p:nvPr/>
        </p:nvPicPr>
        <p:blipFill>
          <a:blip r:embed="rId2"/>
          <a:srcRect/>
          <a:stretch/>
        </p:blipFill>
        <p:spPr>
          <a:xfrm>
            <a:off x="2305735" y="628183"/>
            <a:ext cx="2049461" cy="2049461"/>
          </a:xfrm>
          <a:prstGeom prst="rect">
            <a:avLst/>
          </a:prstGeom>
          <a:noFill/>
          <a:ln>
            <a:noFill/>
          </a:ln>
        </p:spPr>
      </p:pic>
    </p:spTree>
    <p:extLst>
      <p:ext uri="{BB962C8B-B14F-4D97-AF65-F5344CB8AC3E}">
        <p14:creationId xmlns:p14="http://schemas.microsoft.com/office/powerpoint/2010/main" val="1264886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DD6C9-633A-C240-8099-0D6A0B2B01C3}"/>
              </a:ext>
            </a:extLst>
          </p:cNvPr>
          <p:cNvSpPr>
            <a:spLocks noGrp="1"/>
          </p:cNvSpPr>
          <p:nvPr>
            <p:ph type="title"/>
          </p:nvPr>
        </p:nvSpPr>
        <p:spPr/>
        <p:txBody>
          <a:bodyPr/>
          <a:lstStyle/>
          <a:p>
            <a:r>
              <a:rPr lang="en-US" b="1" dirty="0" err="1"/>
              <a:t>Mô</a:t>
            </a:r>
            <a:r>
              <a:rPr lang="en-US" b="1" dirty="0"/>
              <a:t> </a:t>
            </a:r>
            <a:r>
              <a:rPr lang="en-US" b="1" dirty="0" err="1"/>
              <a:t>tả</a:t>
            </a:r>
            <a:r>
              <a:rPr lang="en-US" b="1" dirty="0"/>
              <a:t> </a:t>
            </a:r>
            <a:r>
              <a:rPr lang="en-US" b="1" dirty="0" err="1"/>
              <a:t>hàm</a:t>
            </a:r>
            <a:r>
              <a:rPr lang="en-US" b="1" dirty="0"/>
              <a:t> </a:t>
            </a:r>
            <a:r>
              <a:rPr lang="en-US" b="1" dirty="0" err="1"/>
              <a:t>vòng</a:t>
            </a:r>
            <a:r>
              <a:rPr lang="en-US" b="1" dirty="0"/>
              <a:t> </a:t>
            </a:r>
            <a:r>
              <a:rPr lang="en-US" b="1" dirty="0" err="1"/>
              <a:t>đời</a:t>
            </a:r>
            <a:r>
              <a:rPr lang="en-US" b="1" dirty="0"/>
              <a:t> </a:t>
            </a:r>
            <a:r>
              <a:rPr lang="en-GB" b="1" dirty="0" err="1"/>
              <a:t>StatefulWidget</a:t>
            </a:r>
            <a:endParaRPr lang="en-US" dirty="0"/>
          </a:p>
        </p:txBody>
      </p:sp>
      <p:sp>
        <p:nvSpPr>
          <p:cNvPr id="3" name="Content Placeholder 2">
            <a:extLst>
              <a:ext uri="{FF2B5EF4-FFF2-40B4-BE49-F238E27FC236}">
                <a16:creationId xmlns:a16="http://schemas.microsoft.com/office/drawing/2014/main" id="{287927C4-AB74-BF4F-A371-C7269058DA01}"/>
              </a:ext>
            </a:extLst>
          </p:cNvPr>
          <p:cNvSpPr>
            <a:spLocks noGrp="1"/>
          </p:cNvSpPr>
          <p:nvPr>
            <p:ph idx="1"/>
          </p:nvPr>
        </p:nvSpPr>
        <p:spPr>
          <a:xfrm>
            <a:off x="592668" y="2133600"/>
            <a:ext cx="11125200" cy="4470400"/>
          </a:xfrm>
        </p:spPr>
        <p:txBody>
          <a:bodyPr>
            <a:noAutofit/>
          </a:bodyPr>
          <a:lstStyle/>
          <a:p>
            <a:r>
              <a:rPr lang="vi-VN" sz="3600" b="1" dirty="0"/>
              <a:t>+ deactivate()</a:t>
            </a:r>
            <a:br>
              <a:rPr lang="vi-VN" sz="3600" dirty="0"/>
            </a:br>
            <a:r>
              <a:rPr lang="vi-VN" sz="3600" dirty="0"/>
              <a:t>Hàm này được gọi khi State bị gỡ khỏi cây widget nhưng nó có thể xác nhận lại trước khi quá trình xoá kết thúc.</a:t>
            </a:r>
          </a:p>
          <a:p>
            <a:r>
              <a:rPr lang="vi-VN" sz="3600" b="1" dirty="0"/>
              <a:t>+ dispose()</a:t>
            </a:r>
            <a:br>
              <a:rPr lang="vi-VN" sz="3600" dirty="0"/>
            </a:br>
            <a:r>
              <a:rPr lang="vi-VN" sz="3600" dirty="0"/>
              <a:t>Hàm này được gọi khi State bị gỡ ngay lập tức khỏi cây widget và khi đó State không bao giờ được build trở lại.</a:t>
            </a:r>
            <a:endParaRPr lang="en-US" sz="3600" dirty="0"/>
          </a:p>
        </p:txBody>
      </p:sp>
    </p:spTree>
    <p:extLst>
      <p:ext uri="{BB962C8B-B14F-4D97-AF65-F5344CB8AC3E}">
        <p14:creationId xmlns:p14="http://schemas.microsoft.com/office/powerpoint/2010/main" val="478163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B2622-6419-2748-9E45-846BEB65916C}"/>
              </a:ext>
            </a:extLst>
          </p:cNvPr>
          <p:cNvSpPr>
            <a:spLocks noGrp="1"/>
          </p:cNvSpPr>
          <p:nvPr>
            <p:ph type="title"/>
          </p:nvPr>
        </p:nvSpPr>
        <p:spPr>
          <a:xfrm>
            <a:off x="1090708" y="838200"/>
            <a:ext cx="9016678" cy="842432"/>
          </a:xfrm>
        </p:spPr>
        <p:txBody>
          <a:bodyPr/>
          <a:lstStyle/>
          <a:p>
            <a:r>
              <a:rPr lang="vi-VN" b="1" dirty="0">
                <a:solidFill>
                  <a:schemeClr val="bg1"/>
                </a:solidFill>
              </a:rPr>
              <a:t>Ví dụ hệ thống phân cấp </a:t>
            </a:r>
            <a:r>
              <a:rPr lang="vi-VN" b="1" dirty="0">
                <a:solidFill>
                  <a:schemeClr val="bg1"/>
                </a:solidFill>
                <a:hlinkClick r:id="rId2">
                  <a:extLst>
                    <a:ext uri="{A12FA001-AC4F-418D-AE19-62706E023703}">
                      <ahyp:hlinkClr xmlns:ahyp="http://schemas.microsoft.com/office/drawing/2018/hyperlinkcolor" val="tx"/>
                    </a:ext>
                  </a:extLst>
                </a:hlinkClick>
              </a:rPr>
              <a:t>widget</a:t>
            </a:r>
            <a:r>
              <a:rPr lang="vi-VN" b="1" dirty="0">
                <a:solidFill>
                  <a:schemeClr val="bg1"/>
                </a:solidFill>
              </a:rPr>
              <a:t> </a:t>
            </a:r>
            <a:endParaRPr lang="en-US" b="1" dirty="0">
              <a:solidFill>
                <a:schemeClr val="bg1"/>
              </a:solidFill>
            </a:endParaRPr>
          </a:p>
        </p:txBody>
      </p:sp>
      <p:pic>
        <p:nvPicPr>
          <p:cNvPr id="5" name="Content Placeholder 4">
            <a:extLst>
              <a:ext uri="{FF2B5EF4-FFF2-40B4-BE49-F238E27FC236}">
                <a16:creationId xmlns:a16="http://schemas.microsoft.com/office/drawing/2014/main" id="{1BEFFBCA-11EF-9748-B368-D978150D1482}"/>
              </a:ext>
            </a:extLst>
          </p:cNvPr>
          <p:cNvPicPr>
            <a:picLocks noGrp="1" noChangeAspect="1"/>
          </p:cNvPicPr>
          <p:nvPr>
            <p:ph idx="1"/>
          </p:nvPr>
        </p:nvPicPr>
        <p:blipFill>
          <a:blip r:embed="rId3"/>
          <a:stretch>
            <a:fillRect/>
          </a:stretch>
        </p:blipFill>
        <p:spPr>
          <a:xfrm>
            <a:off x="2139042" y="1680632"/>
            <a:ext cx="7968344" cy="4719525"/>
          </a:xfrm>
        </p:spPr>
      </p:pic>
    </p:spTree>
    <p:extLst>
      <p:ext uri="{BB962C8B-B14F-4D97-AF65-F5344CB8AC3E}">
        <p14:creationId xmlns:p14="http://schemas.microsoft.com/office/powerpoint/2010/main" val="1966547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5AFA-ADDC-704D-8199-1CBBFCFAA110}"/>
              </a:ext>
            </a:extLst>
          </p:cNvPr>
          <p:cNvSpPr>
            <a:spLocks noGrp="1"/>
          </p:cNvSpPr>
          <p:nvPr>
            <p:ph type="title"/>
          </p:nvPr>
        </p:nvSpPr>
        <p:spPr/>
        <p:txBody>
          <a:bodyPr/>
          <a:lstStyle/>
          <a:p>
            <a:r>
              <a:rPr lang="en-US" dirty="0" err="1"/>
              <a:t>Thực</a:t>
            </a:r>
            <a:r>
              <a:rPr lang="en-US" dirty="0"/>
              <a:t> </a:t>
            </a:r>
            <a:r>
              <a:rPr lang="en-US" dirty="0" err="1"/>
              <a:t>hành</a:t>
            </a:r>
            <a:r>
              <a:rPr lang="en-US" dirty="0"/>
              <a:t> App Flutter </a:t>
            </a:r>
            <a:r>
              <a:rPr lang="en-US" dirty="0" err="1"/>
              <a:t>đầu</a:t>
            </a:r>
            <a:r>
              <a:rPr lang="en-US" dirty="0"/>
              <a:t> </a:t>
            </a:r>
            <a:r>
              <a:rPr lang="en-US" dirty="0" err="1"/>
              <a:t>tiên</a:t>
            </a:r>
            <a:endParaRPr lang="en-US" dirty="0"/>
          </a:p>
        </p:txBody>
      </p:sp>
      <p:sp>
        <p:nvSpPr>
          <p:cNvPr id="3" name="Content Placeholder 2">
            <a:extLst>
              <a:ext uri="{FF2B5EF4-FFF2-40B4-BE49-F238E27FC236}">
                <a16:creationId xmlns:a16="http://schemas.microsoft.com/office/drawing/2014/main" id="{11721F73-9F08-8845-9711-8DF331C71DB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8726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6B05-DB7A-8845-A4C6-87FA74AFB162}"/>
              </a:ext>
            </a:extLst>
          </p:cNvPr>
          <p:cNvSpPr>
            <a:spLocks noGrp="1"/>
          </p:cNvSpPr>
          <p:nvPr>
            <p:ph type="title"/>
          </p:nvPr>
        </p:nvSpPr>
        <p:spPr/>
        <p:txBody>
          <a:bodyPr/>
          <a:lstStyle/>
          <a:p>
            <a:r>
              <a:rPr lang="en-GB" b="1" dirty="0" err="1"/>
              <a:t>Giới</a:t>
            </a:r>
            <a:r>
              <a:rPr lang="en-GB" b="1" dirty="0"/>
              <a:t> </a:t>
            </a:r>
            <a:r>
              <a:rPr lang="en-GB" b="1" dirty="0" err="1"/>
              <a:t>thiệu</a:t>
            </a:r>
            <a:r>
              <a:rPr lang="en-GB" b="1" dirty="0"/>
              <a:t> </a:t>
            </a:r>
            <a:r>
              <a:rPr lang="en-GB" b="1" dirty="0" err="1"/>
              <a:t>về</a:t>
            </a:r>
            <a:r>
              <a:rPr lang="en-GB" b="1" dirty="0"/>
              <a:t> Widgets </a:t>
            </a:r>
            <a:r>
              <a:rPr lang="en-GB" b="1" dirty="0" err="1"/>
              <a:t>trong</a:t>
            </a:r>
            <a:r>
              <a:rPr lang="en-GB" b="1" dirty="0"/>
              <a:t> Flutter</a:t>
            </a:r>
            <a:endParaRPr lang="en-US" b="1" dirty="0"/>
          </a:p>
        </p:txBody>
      </p:sp>
      <p:sp>
        <p:nvSpPr>
          <p:cNvPr id="3" name="Content Placeholder 2">
            <a:extLst>
              <a:ext uri="{FF2B5EF4-FFF2-40B4-BE49-F238E27FC236}">
                <a16:creationId xmlns:a16="http://schemas.microsoft.com/office/drawing/2014/main" id="{9CFB4A1E-52C9-5E4C-91F7-B60E8CF75DE5}"/>
              </a:ext>
            </a:extLst>
          </p:cNvPr>
          <p:cNvSpPr>
            <a:spLocks noGrp="1"/>
          </p:cNvSpPr>
          <p:nvPr>
            <p:ph idx="1"/>
          </p:nvPr>
        </p:nvSpPr>
        <p:spPr>
          <a:xfrm>
            <a:off x="1122830" y="2468032"/>
            <a:ext cx="10274513" cy="3416300"/>
          </a:xfrm>
        </p:spPr>
        <p:txBody>
          <a:bodyPr>
            <a:noAutofit/>
          </a:bodyPr>
          <a:lstStyle/>
          <a:p>
            <a:r>
              <a:rPr lang="vi-VN" sz="3600" dirty="0"/>
              <a:t>Widget chính là nền tảng của Flutter, một widget miêu tả một phần của giao diện người dùng. Tất cả các component như text, image, button hay animation, theme, layout hay thậm chí app cũng là 1 widget. Trong Flutter tất cả các widget hay giao diện đều được code bằng Dart</a:t>
            </a:r>
            <a:endParaRPr lang="en-US" sz="3600" dirty="0"/>
          </a:p>
        </p:txBody>
      </p:sp>
    </p:spTree>
    <p:extLst>
      <p:ext uri="{BB962C8B-B14F-4D97-AF65-F5344CB8AC3E}">
        <p14:creationId xmlns:p14="http://schemas.microsoft.com/office/powerpoint/2010/main" val="919698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860AE-0A05-084E-B5AE-6B41093A15F2}"/>
              </a:ext>
            </a:extLst>
          </p:cNvPr>
          <p:cNvSpPr>
            <a:spLocks noGrp="1"/>
          </p:cNvSpPr>
          <p:nvPr>
            <p:ph type="title"/>
          </p:nvPr>
        </p:nvSpPr>
        <p:spPr>
          <a:xfrm>
            <a:off x="1154954" y="973667"/>
            <a:ext cx="8968760" cy="887789"/>
          </a:xfrm>
        </p:spPr>
        <p:txBody>
          <a:bodyPr/>
          <a:lstStyle/>
          <a:p>
            <a:r>
              <a:rPr lang="en-US" b="1" dirty="0" err="1"/>
              <a:t>Khái</a:t>
            </a:r>
            <a:r>
              <a:rPr lang="en-US" b="1" dirty="0"/>
              <a:t> </a:t>
            </a:r>
            <a:r>
              <a:rPr lang="en-US" b="1" dirty="0" err="1"/>
              <a:t>niệm</a:t>
            </a:r>
            <a:r>
              <a:rPr lang="en-US" b="1" dirty="0"/>
              <a:t> state</a:t>
            </a:r>
          </a:p>
        </p:txBody>
      </p:sp>
      <p:sp>
        <p:nvSpPr>
          <p:cNvPr id="3" name="Content Placeholder 2">
            <a:extLst>
              <a:ext uri="{FF2B5EF4-FFF2-40B4-BE49-F238E27FC236}">
                <a16:creationId xmlns:a16="http://schemas.microsoft.com/office/drawing/2014/main" id="{6A757244-AA4B-0240-A768-70BB8543B08D}"/>
              </a:ext>
            </a:extLst>
          </p:cNvPr>
          <p:cNvSpPr>
            <a:spLocks noGrp="1"/>
          </p:cNvSpPr>
          <p:nvPr>
            <p:ph idx="1"/>
          </p:nvPr>
        </p:nvSpPr>
        <p:spPr/>
        <p:txBody>
          <a:bodyPr>
            <a:normAutofit fontScale="85000" lnSpcReduction="20000"/>
          </a:bodyPr>
          <a:lstStyle/>
          <a:p>
            <a:pPr fontAlgn="base"/>
            <a:r>
              <a:rPr lang="vi-VN" sz="3600" dirty="0"/>
              <a:t>Trong Flutter, State là thông tin về một thứ gì đó được lưu trong bộ nhớ.</a:t>
            </a:r>
          </a:p>
          <a:p>
            <a:pPr fontAlgn="base"/>
            <a:r>
              <a:rPr lang="vi-VN" sz="3600" dirty="0"/>
              <a:t>Ví dụ: Một ứng dụng đơn giản bao gồm một nút bấm (button) và một dòng Text hiển thị trên màn hình. Mỗi lần bấm nút đó thì dòng text trên màn hình lại thay đổi. Như vậy ta nói State của Text thay đổi hay State của Ứng dụng đã thay đổi mỗi khi nhấn nút.</a:t>
            </a:r>
          </a:p>
          <a:p>
            <a:endParaRPr lang="en-US" dirty="0"/>
          </a:p>
        </p:txBody>
      </p:sp>
    </p:spTree>
    <p:extLst>
      <p:ext uri="{BB962C8B-B14F-4D97-AF65-F5344CB8AC3E}">
        <p14:creationId xmlns:p14="http://schemas.microsoft.com/office/powerpoint/2010/main" val="3102894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57D50-FCD4-D844-B3B6-1C8F002A58ED}"/>
              </a:ext>
            </a:extLst>
          </p:cNvPr>
          <p:cNvSpPr>
            <a:spLocks noGrp="1"/>
          </p:cNvSpPr>
          <p:nvPr>
            <p:ph type="title"/>
          </p:nvPr>
        </p:nvSpPr>
        <p:spPr/>
        <p:txBody>
          <a:bodyPr/>
          <a:lstStyle/>
          <a:p>
            <a:r>
              <a:rPr lang="en-US" b="1" dirty="0" err="1"/>
              <a:t>Tư</a:t>
            </a:r>
            <a:r>
              <a:rPr lang="en-US" b="1" dirty="0"/>
              <a:t> </a:t>
            </a:r>
            <a:r>
              <a:rPr lang="en-US" b="1" dirty="0" err="1"/>
              <a:t>duy</a:t>
            </a:r>
            <a:r>
              <a:rPr lang="en-US" b="1" dirty="0"/>
              <a:t> </a:t>
            </a:r>
            <a:r>
              <a:rPr lang="en-US" b="1" dirty="0" err="1"/>
              <a:t>lập</a:t>
            </a:r>
            <a:r>
              <a:rPr lang="en-US" b="1" dirty="0"/>
              <a:t> </a:t>
            </a:r>
            <a:r>
              <a:rPr lang="en-US" b="1" dirty="0" err="1"/>
              <a:t>trình</a:t>
            </a:r>
            <a:r>
              <a:rPr lang="en-US" b="1" dirty="0"/>
              <a:t> State</a:t>
            </a:r>
            <a:endParaRPr lang="en-US" dirty="0"/>
          </a:p>
        </p:txBody>
      </p:sp>
      <p:pic>
        <p:nvPicPr>
          <p:cNvPr id="5" name="Content Placeholder 4">
            <a:extLst>
              <a:ext uri="{FF2B5EF4-FFF2-40B4-BE49-F238E27FC236}">
                <a16:creationId xmlns:a16="http://schemas.microsoft.com/office/drawing/2014/main" id="{D9B4A478-CCF4-4A49-A2D1-2569CAD2296D}"/>
              </a:ext>
            </a:extLst>
          </p:cNvPr>
          <p:cNvPicPr>
            <a:picLocks noGrp="1" noChangeAspect="1"/>
          </p:cNvPicPr>
          <p:nvPr>
            <p:ph idx="1"/>
          </p:nvPr>
        </p:nvPicPr>
        <p:blipFill>
          <a:blip r:embed="rId2"/>
          <a:stretch>
            <a:fillRect/>
          </a:stretch>
        </p:blipFill>
        <p:spPr>
          <a:xfrm>
            <a:off x="1341220" y="2285999"/>
            <a:ext cx="8830761" cy="4301067"/>
          </a:xfrm>
        </p:spPr>
      </p:pic>
    </p:spTree>
    <p:extLst>
      <p:ext uri="{BB962C8B-B14F-4D97-AF65-F5344CB8AC3E}">
        <p14:creationId xmlns:p14="http://schemas.microsoft.com/office/powerpoint/2010/main" val="4143543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8AB63-EAD0-CB45-BB32-3D4127611E12}"/>
              </a:ext>
            </a:extLst>
          </p:cNvPr>
          <p:cNvSpPr>
            <a:spLocks noGrp="1"/>
          </p:cNvSpPr>
          <p:nvPr>
            <p:ph type="title"/>
          </p:nvPr>
        </p:nvSpPr>
        <p:spPr/>
        <p:txBody>
          <a:bodyPr/>
          <a:lstStyle/>
          <a:p>
            <a:r>
              <a:rPr lang="en-US" b="1" dirty="0" err="1"/>
              <a:t>Tư</a:t>
            </a:r>
            <a:r>
              <a:rPr lang="en-US" b="1" dirty="0"/>
              <a:t> </a:t>
            </a:r>
            <a:r>
              <a:rPr lang="en-US" b="1" dirty="0" err="1"/>
              <a:t>duy</a:t>
            </a:r>
            <a:r>
              <a:rPr lang="en-US" b="1" dirty="0"/>
              <a:t> </a:t>
            </a:r>
            <a:r>
              <a:rPr lang="en-US" b="1" dirty="0" err="1"/>
              <a:t>lập</a:t>
            </a:r>
            <a:r>
              <a:rPr lang="en-US" b="1" dirty="0"/>
              <a:t> </a:t>
            </a:r>
            <a:r>
              <a:rPr lang="en-US" b="1" dirty="0" err="1"/>
              <a:t>trình</a:t>
            </a:r>
            <a:r>
              <a:rPr lang="en-US" b="1" dirty="0"/>
              <a:t> State</a:t>
            </a:r>
            <a:endParaRPr lang="en-US" dirty="0"/>
          </a:p>
        </p:txBody>
      </p:sp>
      <p:sp>
        <p:nvSpPr>
          <p:cNvPr id="3" name="Content Placeholder 2">
            <a:extLst>
              <a:ext uri="{FF2B5EF4-FFF2-40B4-BE49-F238E27FC236}">
                <a16:creationId xmlns:a16="http://schemas.microsoft.com/office/drawing/2014/main" id="{E8D0CC26-8740-8940-B8B0-716ACAB8700A}"/>
              </a:ext>
            </a:extLst>
          </p:cNvPr>
          <p:cNvSpPr>
            <a:spLocks noGrp="1"/>
          </p:cNvSpPr>
          <p:nvPr>
            <p:ph idx="1"/>
          </p:nvPr>
        </p:nvSpPr>
        <p:spPr>
          <a:xfrm>
            <a:off x="767444" y="2432957"/>
            <a:ext cx="9748156" cy="3804557"/>
          </a:xfrm>
        </p:spPr>
        <p:txBody>
          <a:bodyPr>
            <a:normAutofit lnSpcReduction="10000"/>
          </a:bodyPr>
          <a:lstStyle/>
          <a:p>
            <a:r>
              <a:rPr lang="vi-VN" sz="3600" dirty="0"/>
              <a:t>Khi một widget thay đổi trạng thái, ví dụ người dùng click hay animation, widget sẽ tự xây dựng lại theo trạng thái mới. Điều này tiết kiệm thời gian của nhà phát triển bởi vì UI có thể được mô tả như là một state functions. Ta không phải viết thêm code để chỉ update UI khi state change.</a:t>
            </a:r>
            <a:endParaRPr lang="en-US" sz="3600" dirty="0"/>
          </a:p>
          <a:p>
            <a:endParaRPr lang="en-US" dirty="0"/>
          </a:p>
        </p:txBody>
      </p:sp>
    </p:spTree>
    <p:extLst>
      <p:ext uri="{BB962C8B-B14F-4D97-AF65-F5344CB8AC3E}">
        <p14:creationId xmlns:p14="http://schemas.microsoft.com/office/powerpoint/2010/main" val="1679966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86A1-B586-844D-870F-1E6544F345B4}"/>
              </a:ext>
            </a:extLst>
          </p:cNvPr>
          <p:cNvSpPr>
            <a:spLocks noGrp="1"/>
          </p:cNvSpPr>
          <p:nvPr>
            <p:ph type="title"/>
          </p:nvPr>
        </p:nvSpPr>
        <p:spPr/>
        <p:txBody>
          <a:bodyPr/>
          <a:lstStyle/>
          <a:p>
            <a:r>
              <a:rPr lang="en-GB" b="1" dirty="0"/>
              <a:t>1.StatelessWidget</a:t>
            </a:r>
            <a:endParaRPr lang="en-US" dirty="0"/>
          </a:p>
        </p:txBody>
      </p:sp>
      <p:sp>
        <p:nvSpPr>
          <p:cNvPr id="3" name="Content Placeholder 2">
            <a:extLst>
              <a:ext uri="{FF2B5EF4-FFF2-40B4-BE49-F238E27FC236}">
                <a16:creationId xmlns:a16="http://schemas.microsoft.com/office/drawing/2014/main" id="{7F2A8668-37A8-EB46-B4F2-1469263D2DC9}"/>
              </a:ext>
            </a:extLst>
          </p:cNvPr>
          <p:cNvSpPr>
            <a:spLocks noGrp="1"/>
          </p:cNvSpPr>
          <p:nvPr>
            <p:ph idx="1"/>
          </p:nvPr>
        </p:nvSpPr>
        <p:spPr>
          <a:xfrm>
            <a:off x="1154954" y="2269671"/>
            <a:ext cx="10307703" cy="3750129"/>
          </a:xfrm>
        </p:spPr>
        <p:txBody>
          <a:bodyPr>
            <a:noAutofit/>
          </a:bodyPr>
          <a:lstStyle/>
          <a:p>
            <a:r>
              <a:rPr lang="en-GB" sz="3600" dirty="0" err="1"/>
              <a:t>StatelessWidget</a:t>
            </a:r>
            <a:r>
              <a:rPr lang="en-GB" sz="3600" dirty="0"/>
              <a:t> </a:t>
            </a:r>
            <a:r>
              <a:rPr lang="en-GB" sz="3600" dirty="0" err="1"/>
              <a:t>là</a:t>
            </a:r>
            <a:r>
              <a:rPr lang="en-GB" sz="3600" dirty="0"/>
              <a:t> </a:t>
            </a:r>
            <a:r>
              <a:rPr lang="en-GB" sz="3600" dirty="0" err="1"/>
              <a:t>một</a:t>
            </a:r>
            <a:r>
              <a:rPr lang="en-GB" sz="3600" dirty="0"/>
              <a:t> Widget </a:t>
            </a:r>
            <a:r>
              <a:rPr lang="en-GB" sz="3600" dirty="0" err="1"/>
              <a:t>có</a:t>
            </a:r>
            <a:r>
              <a:rPr lang="en-GB" sz="3600" dirty="0"/>
              <a:t> </a:t>
            </a:r>
            <a:r>
              <a:rPr lang="en-GB" sz="3600" dirty="0" err="1"/>
              <a:t>sẵn</a:t>
            </a:r>
            <a:r>
              <a:rPr lang="en-GB" sz="3600" dirty="0"/>
              <a:t> </a:t>
            </a:r>
            <a:r>
              <a:rPr lang="en-GB" sz="3600" dirty="0" err="1"/>
              <a:t>trong</a:t>
            </a:r>
            <a:r>
              <a:rPr lang="en-GB" sz="3600" dirty="0"/>
              <a:t> Flutter SDK, </a:t>
            </a:r>
            <a:r>
              <a:rPr lang="en-GB" sz="3600" dirty="0" err="1"/>
              <a:t>chỉ</a:t>
            </a:r>
            <a:r>
              <a:rPr lang="en-GB" sz="3600" dirty="0"/>
              <a:t> </a:t>
            </a:r>
            <a:r>
              <a:rPr lang="en-GB" sz="3600" dirty="0" err="1"/>
              <a:t>nhận</a:t>
            </a:r>
            <a:r>
              <a:rPr lang="en-GB" sz="3600" dirty="0"/>
              <a:t> </a:t>
            </a:r>
            <a:r>
              <a:rPr lang="en-GB" sz="3600" dirty="0" err="1"/>
              <a:t>dữ</a:t>
            </a:r>
            <a:r>
              <a:rPr lang="en-GB" sz="3600" dirty="0"/>
              <a:t> </a:t>
            </a:r>
            <a:r>
              <a:rPr lang="en-GB" sz="3600" dirty="0" err="1"/>
              <a:t>liệu</a:t>
            </a:r>
            <a:r>
              <a:rPr lang="en-GB" sz="3600" dirty="0"/>
              <a:t> </a:t>
            </a:r>
            <a:r>
              <a:rPr lang="en-GB" sz="3600" dirty="0" err="1"/>
              <a:t>và</a:t>
            </a:r>
            <a:r>
              <a:rPr lang="en-GB" sz="3600" dirty="0"/>
              <a:t> </a:t>
            </a:r>
            <a:r>
              <a:rPr lang="en-GB" sz="3600" dirty="0" err="1"/>
              <a:t>hiển</a:t>
            </a:r>
            <a:r>
              <a:rPr lang="en-GB" sz="3600" dirty="0"/>
              <a:t> </a:t>
            </a:r>
            <a:r>
              <a:rPr lang="en-GB" sz="3600" dirty="0" err="1"/>
              <a:t>thị</a:t>
            </a:r>
            <a:r>
              <a:rPr lang="en-GB" sz="3600" dirty="0"/>
              <a:t> </a:t>
            </a:r>
            <a:r>
              <a:rPr lang="en-GB" sz="3600" dirty="0" err="1"/>
              <a:t>dữ</a:t>
            </a:r>
            <a:r>
              <a:rPr lang="en-GB" sz="3600" dirty="0"/>
              <a:t> </a:t>
            </a:r>
            <a:r>
              <a:rPr lang="en-GB" sz="3600" dirty="0" err="1"/>
              <a:t>liệu</a:t>
            </a:r>
            <a:r>
              <a:rPr lang="en-GB" sz="3600" dirty="0"/>
              <a:t> </a:t>
            </a:r>
            <a:r>
              <a:rPr lang="en-GB" sz="3600" dirty="0" err="1"/>
              <a:t>thụ</a:t>
            </a:r>
            <a:r>
              <a:rPr lang="en-GB" sz="3600" dirty="0"/>
              <a:t> </a:t>
            </a:r>
            <a:r>
              <a:rPr lang="en-GB" sz="3600" dirty="0" err="1"/>
              <a:t>động</a:t>
            </a:r>
            <a:r>
              <a:rPr lang="en-GB" sz="3600" dirty="0"/>
              <a:t> </a:t>
            </a:r>
            <a:r>
              <a:rPr lang="en-GB" sz="3600" dirty="0" err="1"/>
              <a:t>không</a:t>
            </a:r>
            <a:r>
              <a:rPr lang="en-GB" sz="3600" dirty="0"/>
              <a:t> </a:t>
            </a:r>
            <a:r>
              <a:rPr lang="en-GB" sz="3600" dirty="0" err="1"/>
              <a:t>liên</a:t>
            </a:r>
            <a:r>
              <a:rPr lang="en-GB" sz="3600" dirty="0"/>
              <a:t> </a:t>
            </a:r>
            <a:r>
              <a:rPr lang="en-GB" sz="3600" dirty="0" err="1"/>
              <a:t>quan</a:t>
            </a:r>
            <a:r>
              <a:rPr lang="en-GB" sz="3600" dirty="0"/>
              <a:t> </a:t>
            </a:r>
            <a:r>
              <a:rPr lang="en-GB" sz="3600" dirty="0" err="1"/>
              <a:t>đến</a:t>
            </a:r>
            <a:r>
              <a:rPr lang="en-GB" sz="3600" dirty="0"/>
              <a:t> state.</a:t>
            </a:r>
            <a:br>
              <a:rPr lang="en-GB" sz="3600" dirty="0"/>
            </a:br>
            <a:r>
              <a:rPr lang="en-GB" sz="3600" dirty="0"/>
              <a:t>Hay </a:t>
            </a:r>
            <a:r>
              <a:rPr lang="en-GB" sz="3600" dirty="0" err="1"/>
              <a:t>gọi</a:t>
            </a:r>
            <a:r>
              <a:rPr lang="en-GB" sz="3600" dirty="0"/>
              <a:t> </a:t>
            </a:r>
            <a:r>
              <a:rPr lang="en-GB" sz="3600" dirty="0" err="1"/>
              <a:t>là</a:t>
            </a:r>
            <a:r>
              <a:rPr lang="en-GB" sz="3600" dirty="0"/>
              <a:t>  Widget </a:t>
            </a:r>
            <a:r>
              <a:rPr lang="en-GB" sz="3600" dirty="0" err="1"/>
              <a:t>không</a:t>
            </a:r>
            <a:r>
              <a:rPr lang="en-GB" sz="3600" dirty="0"/>
              <a:t> </a:t>
            </a:r>
            <a:r>
              <a:rPr lang="en-GB" sz="3600" dirty="0" err="1"/>
              <a:t>trạng</a:t>
            </a:r>
            <a:r>
              <a:rPr lang="en-GB" sz="3600" dirty="0"/>
              <a:t> </a:t>
            </a:r>
            <a:r>
              <a:rPr lang="en-GB" sz="3600" dirty="0" err="1"/>
              <a:t>thái</a:t>
            </a:r>
            <a:r>
              <a:rPr lang="en-GB" sz="3600" dirty="0"/>
              <a:t>.</a:t>
            </a:r>
            <a:endParaRPr lang="en-US" sz="3600" dirty="0"/>
          </a:p>
        </p:txBody>
      </p:sp>
    </p:spTree>
    <p:extLst>
      <p:ext uri="{BB962C8B-B14F-4D97-AF65-F5344CB8AC3E}">
        <p14:creationId xmlns:p14="http://schemas.microsoft.com/office/powerpoint/2010/main" val="157569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CC92E-19AA-B044-9AF0-ED170638D6C8}"/>
              </a:ext>
            </a:extLst>
          </p:cNvPr>
          <p:cNvSpPr>
            <a:spLocks noGrp="1"/>
          </p:cNvSpPr>
          <p:nvPr>
            <p:ph type="title"/>
          </p:nvPr>
        </p:nvSpPr>
        <p:spPr/>
        <p:txBody>
          <a:bodyPr/>
          <a:lstStyle/>
          <a:p>
            <a:r>
              <a:rPr lang="en-GB" b="1" dirty="0"/>
              <a:t>2.StatefulWidget</a:t>
            </a:r>
            <a:endParaRPr lang="en-US" dirty="0"/>
          </a:p>
        </p:txBody>
      </p:sp>
      <p:sp>
        <p:nvSpPr>
          <p:cNvPr id="3" name="Content Placeholder 2">
            <a:extLst>
              <a:ext uri="{FF2B5EF4-FFF2-40B4-BE49-F238E27FC236}">
                <a16:creationId xmlns:a16="http://schemas.microsoft.com/office/drawing/2014/main" id="{9461FDF9-398C-6B42-8E85-64DF3FFA2BF7}"/>
              </a:ext>
            </a:extLst>
          </p:cNvPr>
          <p:cNvSpPr>
            <a:spLocks noGrp="1"/>
          </p:cNvSpPr>
          <p:nvPr>
            <p:ph idx="1"/>
          </p:nvPr>
        </p:nvSpPr>
        <p:spPr>
          <a:xfrm>
            <a:off x="457200" y="2449286"/>
            <a:ext cx="11381014" cy="3570514"/>
          </a:xfrm>
        </p:spPr>
        <p:txBody>
          <a:bodyPr>
            <a:noAutofit/>
          </a:bodyPr>
          <a:lstStyle/>
          <a:p>
            <a:r>
              <a:rPr lang="en-GB" sz="3600" dirty="0" err="1"/>
              <a:t>Trái</a:t>
            </a:r>
            <a:r>
              <a:rPr lang="en-GB" sz="3600" dirty="0"/>
              <a:t> </a:t>
            </a:r>
            <a:r>
              <a:rPr lang="en-GB" sz="3600" dirty="0" err="1"/>
              <a:t>với</a:t>
            </a:r>
            <a:r>
              <a:rPr lang="en-GB" sz="3600" dirty="0"/>
              <a:t> </a:t>
            </a:r>
            <a:r>
              <a:rPr lang="en-GB" sz="3600" dirty="0" err="1"/>
              <a:t>StatelessWidget</a:t>
            </a:r>
            <a:r>
              <a:rPr lang="en-GB" sz="3600" dirty="0"/>
              <a:t> </a:t>
            </a:r>
            <a:r>
              <a:rPr lang="en-GB" sz="3600" dirty="0" err="1"/>
              <a:t>thì</a:t>
            </a:r>
            <a:r>
              <a:rPr lang="en-GB" sz="3600" dirty="0"/>
              <a:t> </a:t>
            </a:r>
            <a:r>
              <a:rPr lang="en-GB" sz="3600" dirty="0" err="1"/>
              <a:t>StatefulWidget</a:t>
            </a:r>
            <a:r>
              <a:rPr lang="en-GB" sz="3600" dirty="0"/>
              <a:t> </a:t>
            </a:r>
            <a:r>
              <a:rPr lang="en-GB" sz="3600" dirty="0" err="1"/>
              <a:t>là</a:t>
            </a:r>
            <a:r>
              <a:rPr lang="en-GB" sz="3600" dirty="0"/>
              <a:t> Widget </a:t>
            </a:r>
            <a:r>
              <a:rPr lang="en-GB" sz="3600" dirty="0" err="1"/>
              <a:t>có</a:t>
            </a:r>
            <a:r>
              <a:rPr lang="en-GB" sz="3600" dirty="0"/>
              <a:t> </a:t>
            </a:r>
            <a:r>
              <a:rPr lang="en-GB" sz="3600" dirty="0" err="1"/>
              <a:t>trạng</a:t>
            </a:r>
            <a:r>
              <a:rPr lang="en-GB" sz="3600" dirty="0"/>
              <a:t> </a:t>
            </a:r>
            <a:r>
              <a:rPr lang="en-GB" sz="3600" dirty="0" err="1"/>
              <a:t>thái</a:t>
            </a:r>
            <a:r>
              <a:rPr lang="en-GB" sz="3600" dirty="0"/>
              <a:t>, </a:t>
            </a:r>
            <a:r>
              <a:rPr lang="en-GB" sz="3600" dirty="0" err="1"/>
              <a:t>cũng</a:t>
            </a:r>
            <a:r>
              <a:rPr lang="en-GB" sz="3600" dirty="0"/>
              <a:t> </a:t>
            </a:r>
            <a:r>
              <a:rPr lang="en-GB" sz="3600" dirty="0" err="1"/>
              <a:t>là</a:t>
            </a:r>
            <a:r>
              <a:rPr lang="en-GB" sz="3600" dirty="0"/>
              <a:t> Widget </a:t>
            </a:r>
            <a:r>
              <a:rPr lang="en-GB" sz="3600" dirty="0" err="1"/>
              <a:t>có</a:t>
            </a:r>
            <a:r>
              <a:rPr lang="en-GB" sz="3600" dirty="0"/>
              <a:t> </a:t>
            </a:r>
            <a:r>
              <a:rPr lang="en-GB" sz="3600" dirty="0" err="1"/>
              <a:t>sẵn</a:t>
            </a:r>
            <a:r>
              <a:rPr lang="en-GB" sz="3600" dirty="0"/>
              <a:t> </a:t>
            </a:r>
            <a:r>
              <a:rPr lang="en-GB" sz="3600" dirty="0" err="1"/>
              <a:t>trong</a:t>
            </a:r>
            <a:r>
              <a:rPr lang="en-GB" sz="3600" dirty="0"/>
              <a:t> Flutter SDK.</a:t>
            </a:r>
            <a:br>
              <a:rPr lang="en-GB" sz="3600" dirty="0"/>
            </a:br>
            <a:r>
              <a:rPr lang="en-GB" sz="3600" dirty="0"/>
              <a:t>Stateful </a:t>
            </a:r>
            <a:r>
              <a:rPr lang="en-GB" sz="3600" dirty="0" err="1"/>
              <a:t>có</a:t>
            </a:r>
            <a:r>
              <a:rPr lang="en-GB" sz="3600" dirty="0"/>
              <a:t> </a:t>
            </a:r>
            <a:r>
              <a:rPr lang="en-GB" sz="3600" dirty="0" err="1"/>
              <a:t>nghĩa</a:t>
            </a:r>
            <a:r>
              <a:rPr lang="en-GB" sz="3600" dirty="0"/>
              <a:t> </a:t>
            </a:r>
            <a:r>
              <a:rPr lang="en-GB" sz="3600" dirty="0" err="1"/>
              <a:t>là</a:t>
            </a:r>
            <a:r>
              <a:rPr lang="en-GB" sz="3600" dirty="0"/>
              <a:t> </a:t>
            </a:r>
            <a:r>
              <a:rPr lang="en-GB" sz="3600" dirty="0" err="1"/>
              <a:t>có</a:t>
            </a:r>
            <a:r>
              <a:rPr lang="en-GB" sz="3600" dirty="0"/>
              <a:t> State hay </a:t>
            </a:r>
            <a:r>
              <a:rPr lang="en-GB" sz="3600" dirty="0" err="1"/>
              <a:t>có</a:t>
            </a:r>
            <a:r>
              <a:rPr lang="en-GB" sz="3600" dirty="0"/>
              <a:t> </a:t>
            </a:r>
            <a:r>
              <a:rPr lang="en-GB" sz="3600" dirty="0" err="1"/>
              <a:t>trạng</a:t>
            </a:r>
            <a:r>
              <a:rPr lang="en-GB" sz="3600" dirty="0"/>
              <a:t> </a:t>
            </a:r>
            <a:r>
              <a:rPr lang="en-GB" sz="3600" dirty="0" err="1"/>
              <a:t>thái</a:t>
            </a:r>
            <a:r>
              <a:rPr lang="en-GB" sz="3600" dirty="0"/>
              <a:t>. </a:t>
            </a:r>
            <a:r>
              <a:rPr lang="en-GB" sz="3600" dirty="0" err="1"/>
              <a:t>Vậy</a:t>
            </a:r>
            <a:r>
              <a:rPr lang="en-GB" sz="3600" dirty="0"/>
              <a:t> </a:t>
            </a:r>
            <a:r>
              <a:rPr lang="en-GB" sz="3600" dirty="0" err="1"/>
              <a:t>StatefulWidget</a:t>
            </a:r>
            <a:r>
              <a:rPr lang="en-GB" sz="3600" dirty="0"/>
              <a:t> </a:t>
            </a:r>
            <a:r>
              <a:rPr lang="en-GB" sz="3600" dirty="0" err="1"/>
              <a:t>có</a:t>
            </a:r>
            <a:r>
              <a:rPr lang="en-GB" sz="3600" dirty="0"/>
              <a:t> </a:t>
            </a:r>
            <a:r>
              <a:rPr lang="en-GB" sz="3600" dirty="0" err="1"/>
              <a:t>nghĩa</a:t>
            </a:r>
            <a:r>
              <a:rPr lang="en-GB" sz="3600" dirty="0"/>
              <a:t> </a:t>
            </a:r>
            <a:r>
              <a:rPr lang="en-GB" sz="3600" dirty="0" err="1"/>
              <a:t>là</a:t>
            </a:r>
            <a:r>
              <a:rPr lang="en-GB" sz="3600" dirty="0"/>
              <a:t> Widget </a:t>
            </a:r>
            <a:r>
              <a:rPr lang="en-GB" sz="3600" dirty="0" err="1"/>
              <a:t>có</a:t>
            </a:r>
            <a:r>
              <a:rPr lang="en-GB" sz="3600" dirty="0"/>
              <a:t> State hay Widget </a:t>
            </a:r>
            <a:r>
              <a:rPr lang="en-GB" sz="3600" dirty="0" err="1"/>
              <a:t>có</a:t>
            </a:r>
            <a:r>
              <a:rPr lang="en-GB" sz="3600" dirty="0"/>
              <a:t> </a:t>
            </a:r>
            <a:r>
              <a:rPr lang="en-GB" sz="3600" dirty="0" err="1"/>
              <a:t>trạng</a:t>
            </a:r>
            <a:r>
              <a:rPr lang="en-GB" sz="3600" dirty="0"/>
              <a:t> </a:t>
            </a:r>
            <a:r>
              <a:rPr lang="en-GB" sz="3600" dirty="0" err="1"/>
              <a:t>thái</a:t>
            </a:r>
            <a:r>
              <a:rPr lang="en-GB" sz="3600" dirty="0"/>
              <a:t>.</a:t>
            </a:r>
            <a:endParaRPr lang="en-US" sz="3600" dirty="0"/>
          </a:p>
        </p:txBody>
      </p:sp>
    </p:spTree>
    <p:extLst>
      <p:ext uri="{BB962C8B-B14F-4D97-AF65-F5344CB8AC3E}">
        <p14:creationId xmlns:p14="http://schemas.microsoft.com/office/powerpoint/2010/main" val="3834449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6C2D-2654-9E45-A62C-9506EE98B379}"/>
              </a:ext>
            </a:extLst>
          </p:cNvPr>
          <p:cNvSpPr>
            <a:spLocks noGrp="1"/>
          </p:cNvSpPr>
          <p:nvPr>
            <p:ph type="title"/>
          </p:nvPr>
        </p:nvSpPr>
        <p:spPr/>
        <p:txBody>
          <a:bodyPr/>
          <a:lstStyle/>
          <a:p>
            <a:r>
              <a:rPr lang="en-GB" b="1" dirty="0" err="1"/>
              <a:t>Vòng</a:t>
            </a:r>
            <a:r>
              <a:rPr lang="en-GB" b="1" dirty="0"/>
              <a:t> </a:t>
            </a:r>
            <a:r>
              <a:rPr lang="en-GB" b="1" dirty="0" err="1"/>
              <a:t>đời</a:t>
            </a:r>
            <a:r>
              <a:rPr lang="en-GB" b="1" dirty="0"/>
              <a:t> </a:t>
            </a:r>
            <a:r>
              <a:rPr lang="en-GB" b="1" dirty="0" err="1"/>
              <a:t>sử</a:t>
            </a:r>
            <a:r>
              <a:rPr lang="en-GB" b="1" dirty="0"/>
              <a:t> </a:t>
            </a:r>
            <a:r>
              <a:rPr lang="en-GB" b="1" dirty="0" err="1"/>
              <a:t>dụng</a:t>
            </a:r>
            <a:r>
              <a:rPr lang="en-GB" b="1" dirty="0"/>
              <a:t> </a:t>
            </a:r>
            <a:r>
              <a:rPr lang="en-GB" b="1" dirty="0" err="1"/>
              <a:t>StatefulWidget</a:t>
            </a:r>
            <a:endParaRPr lang="en-US" dirty="0"/>
          </a:p>
        </p:txBody>
      </p:sp>
      <p:sp>
        <p:nvSpPr>
          <p:cNvPr id="3" name="Content Placeholder 2">
            <a:extLst>
              <a:ext uri="{FF2B5EF4-FFF2-40B4-BE49-F238E27FC236}">
                <a16:creationId xmlns:a16="http://schemas.microsoft.com/office/drawing/2014/main" id="{7AC873C1-2DB2-314A-9502-A13817AFFABD}"/>
              </a:ext>
            </a:extLst>
          </p:cNvPr>
          <p:cNvSpPr>
            <a:spLocks noGrp="1"/>
          </p:cNvSpPr>
          <p:nvPr>
            <p:ph idx="1"/>
          </p:nvPr>
        </p:nvSpPr>
        <p:spPr/>
        <p:txBody>
          <a:bodyPr>
            <a:normAutofit/>
          </a:bodyPr>
          <a:lstStyle/>
          <a:p>
            <a:r>
              <a:rPr lang="en-GB" sz="3600" dirty="0" err="1"/>
              <a:t>Trong</a:t>
            </a:r>
            <a:r>
              <a:rPr lang="en-GB" sz="3600" dirty="0"/>
              <a:t> </a:t>
            </a:r>
            <a:r>
              <a:rPr lang="en-GB" sz="3600" dirty="0" err="1"/>
              <a:t>một</a:t>
            </a:r>
            <a:r>
              <a:rPr lang="en-GB" sz="3600" dirty="0"/>
              <a:t> </a:t>
            </a:r>
            <a:r>
              <a:rPr lang="en-GB" sz="3600" dirty="0" err="1"/>
              <a:t>vòng</a:t>
            </a:r>
            <a:r>
              <a:rPr lang="en-GB" sz="3600" dirty="0"/>
              <a:t> </a:t>
            </a:r>
            <a:r>
              <a:rPr lang="en-GB" sz="3600" dirty="0" err="1"/>
              <a:t>đời</a:t>
            </a:r>
            <a:r>
              <a:rPr lang="en-GB" sz="3600" dirty="0"/>
              <a:t> </a:t>
            </a:r>
            <a:r>
              <a:rPr lang="en-GB" sz="3600" dirty="0" err="1"/>
              <a:t>có</a:t>
            </a:r>
            <a:r>
              <a:rPr lang="en-GB" sz="3600" dirty="0"/>
              <a:t> 7 </a:t>
            </a:r>
            <a:r>
              <a:rPr lang="en-GB" sz="3600" dirty="0" err="1"/>
              <a:t>trạng</a:t>
            </a:r>
            <a:r>
              <a:rPr lang="en-GB" sz="3600" dirty="0"/>
              <a:t> </a:t>
            </a:r>
            <a:r>
              <a:rPr lang="en-GB" sz="3600" dirty="0" err="1"/>
              <a:t>thái</a:t>
            </a:r>
            <a:r>
              <a:rPr lang="en-GB" sz="3600" dirty="0"/>
              <a:t> </a:t>
            </a:r>
            <a:r>
              <a:rPr lang="en-GB" sz="3600" dirty="0" err="1"/>
              <a:t>đó</a:t>
            </a:r>
            <a:r>
              <a:rPr lang="en-GB" sz="3600" dirty="0"/>
              <a:t> </a:t>
            </a:r>
            <a:r>
              <a:rPr lang="en-GB" sz="3600" dirty="0" err="1"/>
              <a:t>là</a:t>
            </a:r>
            <a:r>
              <a:rPr lang="en-GB" sz="3600" dirty="0"/>
              <a:t> : </a:t>
            </a:r>
            <a:r>
              <a:rPr lang="en-GB" sz="3600" dirty="0" err="1"/>
              <a:t>createState</a:t>
            </a:r>
            <a:r>
              <a:rPr lang="en-GB" sz="3600" dirty="0"/>
              <a:t>, </a:t>
            </a:r>
            <a:r>
              <a:rPr lang="en-GB" sz="3600" dirty="0" err="1"/>
              <a:t>initState</a:t>
            </a:r>
            <a:r>
              <a:rPr lang="en-GB" sz="3600" dirty="0"/>
              <a:t>, </a:t>
            </a:r>
            <a:r>
              <a:rPr lang="en-GB" sz="3600" dirty="0" err="1"/>
              <a:t>didChangeDependences</a:t>
            </a:r>
            <a:r>
              <a:rPr lang="en-GB" sz="3600" dirty="0"/>
              <a:t>, build, </a:t>
            </a:r>
            <a:r>
              <a:rPr lang="en-GB" sz="3600" dirty="0" err="1"/>
              <a:t>didUpdateWidget</a:t>
            </a:r>
            <a:r>
              <a:rPr lang="en-GB" sz="3600" dirty="0"/>
              <a:t>, </a:t>
            </a:r>
            <a:r>
              <a:rPr lang="en-GB" sz="3600" dirty="0" err="1"/>
              <a:t>deactive</a:t>
            </a:r>
            <a:r>
              <a:rPr lang="en-GB" sz="3600" dirty="0"/>
              <a:t>, dispose.</a:t>
            </a:r>
            <a:endParaRPr lang="en-US" sz="3600" dirty="0"/>
          </a:p>
        </p:txBody>
      </p:sp>
    </p:spTree>
    <p:extLst>
      <p:ext uri="{BB962C8B-B14F-4D97-AF65-F5344CB8AC3E}">
        <p14:creationId xmlns:p14="http://schemas.microsoft.com/office/powerpoint/2010/main" val="2157847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7F66-8C93-1341-92EE-C73D771DDDAB}"/>
              </a:ext>
            </a:extLst>
          </p:cNvPr>
          <p:cNvSpPr>
            <a:spLocks noGrp="1"/>
          </p:cNvSpPr>
          <p:nvPr>
            <p:ph type="title"/>
          </p:nvPr>
        </p:nvSpPr>
        <p:spPr/>
        <p:txBody>
          <a:bodyPr/>
          <a:lstStyle/>
          <a:p>
            <a:r>
              <a:rPr lang="en-US" b="1" dirty="0" err="1"/>
              <a:t>Mô</a:t>
            </a:r>
            <a:r>
              <a:rPr lang="en-US" b="1" dirty="0"/>
              <a:t> </a:t>
            </a:r>
            <a:r>
              <a:rPr lang="en-US" b="1" dirty="0" err="1"/>
              <a:t>tả</a:t>
            </a:r>
            <a:r>
              <a:rPr lang="en-US" b="1" dirty="0"/>
              <a:t> </a:t>
            </a:r>
            <a:r>
              <a:rPr lang="en-US" b="1" dirty="0" err="1"/>
              <a:t>hàm</a:t>
            </a:r>
            <a:r>
              <a:rPr lang="en-US" b="1" dirty="0"/>
              <a:t> </a:t>
            </a:r>
            <a:r>
              <a:rPr lang="en-US" b="1" dirty="0" err="1"/>
              <a:t>vòng</a:t>
            </a:r>
            <a:r>
              <a:rPr lang="en-US" b="1" dirty="0"/>
              <a:t> </a:t>
            </a:r>
            <a:r>
              <a:rPr lang="en-US" b="1" dirty="0" err="1"/>
              <a:t>đời</a:t>
            </a:r>
            <a:r>
              <a:rPr lang="en-US" b="1" dirty="0"/>
              <a:t> </a:t>
            </a:r>
            <a:r>
              <a:rPr lang="en-GB" b="1" dirty="0" err="1"/>
              <a:t>StatefulWidget</a:t>
            </a:r>
            <a:endParaRPr lang="en-US" b="1" dirty="0"/>
          </a:p>
        </p:txBody>
      </p:sp>
      <p:sp>
        <p:nvSpPr>
          <p:cNvPr id="3" name="Content Placeholder 2">
            <a:extLst>
              <a:ext uri="{FF2B5EF4-FFF2-40B4-BE49-F238E27FC236}">
                <a16:creationId xmlns:a16="http://schemas.microsoft.com/office/drawing/2014/main" id="{727F7979-8ECF-4F49-B70A-CCDBFC1279C1}"/>
              </a:ext>
            </a:extLst>
          </p:cNvPr>
          <p:cNvSpPr>
            <a:spLocks noGrp="1"/>
          </p:cNvSpPr>
          <p:nvPr>
            <p:ph idx="1"/>
          </p:nvPr>
        </p:nvSpPr>
        <p:spPr>
          <a:xfrm>
            <a:off x="914399" y="2353733"/>
            <a:ext cx="10295467" cy="4504267"/>
          </a:xfrm>
        </p:spPr>
        <p:txBody>
          <a:bodyPr>
            <a:normAutofit fontScale="70000" lnSpcReduction="20000"/>
          </a:bodyPr>
          <a:lstStyle/>
          <a:p>
            <a:pPr fontAlgn="base"/>
            <a:r>
              <a:rPr lang="vi-VN" sz="3300" b="1" dirty="0"/>
              <a:t>+ createState </a:t>
            </a:r>
            <a:r>
              <a:rPr lang="vi-VN" sz="3300" dirty="0"/>
              <a:t>Khi tạo class kế thừa đến StatefulWidget, hàm khởi tạo sẽ được yêu cầu gọi đầu tiên, bằng cách ghi đè phương thức createState.</a:t>
            </a:r>
          </a:p>
          <a:p>
            <a:r>
              <a:rPr lang="vi-VN" sz="3300" b="1" dirty="0"/>
              <a:t>+ initState() </a:t>
            </a:r>
            <a:r>
              <a:rPr lang="vi-VN" sz="3300" dirty="0"/>
              <a:t>Hàm này được gọi ngay khi widget được tạo. Nếu bạn đã lập trình native Android thì nó tương tự như onCreate().</a:t>
            </a:r>
          </a:p>
          <a:p>
            <a:pPr fontAlgn="base"/>
            <a:r>
              <a:rPr lang="vi-VN" sz="3300" b="1" dirty="0"/>
              <a:t>+ didChangeDependencies() </a:t>
            </a:r>
            <a:r>
              <a:rPr lang="vi-VN" sz="3300" dirty="0"/>
              <a:t>Hàm được gọi ngay sau hàm initState() và được gọi lại khi dependency của State thay đổi.</a:t>
            </a:r>
          </a:p>
          <a:p>
            <a:pPr fontAlgn="base"/>
            <a:r>
              <a:rPr lang="vi-VN" sz="3300" b="1" dirty="0"/>
              <a:t>+ build() </a:t>
            </a:r>
            <a:r>
              <a:rPr lang="vi-VN" sz="3300" dirty="0"/>
              <a:t>Hàm này được gọi sau didChangeDependencies(). Tất cả graphic UI (User Interface) sẽ được render trong hàm này.</a:t>
            </a:r>
          </a:p>
          <a:p>
            <a:pPr fontAlgn="base"/>
            <a:r>
              <a:rPr lang="vi-VN" sz="3300" b="1" dirty="0"/>
              <a:t>+ didUpdateWidget</a:t>
            </a:r>
            <a:br>
              <a:rPr lang="vi-VN" sz="3300" dirty="0"/>
            </a:br>
            <a:r>
              <a:rPr lang="vi-VN" sz="3300" dirty="0"/>
              <a:t>Hàm này được gọi khi Widget configuration thay đổi. Sau khi hàm này được gọi thì hàm build sẽ được gọi, như vậy hàm setState được sử dụng trong hàm didUpdateWidget sẽ bị bỏ qua.</a:t>
            </a:r>
          </a:p>
          <a:p>
            <a:pPr fontAlgn="base"/>
            <a:endParaRPr lang="vi-VN" dirty="0"/>
          </a:p>
          <a:p>
            <a:endParaRPr lang="en-US" dirty="0"/>
          </a:p>
        </p:txBody>
      </p:sp>
    </p:spTree>
    <p:extLst>
      <p:ext uri="{BB962C8B-B14F-4D97-AF65-F5344CB8AC3E}">
        <p14:creationId xmlns:p14="http://schemas.microsoft.com/office/powerpoint/2010/main" val="3538820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120</TotalTime>
  <Words>447</Words>
  <Application>Microsoft Macintosh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Ion Boardroom</vt:lpstr>
      <vt:lpstr>Widgets , State , StatelessWidget , StatefulWidget …</vt:lpstr>
      <vt:lpstr>Giới thiệu về Widgets trong Flutter</vt:lpstr>
      <vt:lpstr>Khái niệm state</vt:lpstr>
      <vt:lpstr>Tư duy lập trình State</vt:lpstr>
      <vt:lpstr>Tư duy lập trình State</vt:lpstr>
      <vt:lpstr>1.StatelessWidget</vt:lpstr>
      <vt:lpstr>2.StatefulWidget</vt:lpstr>
      <vt:lpstr>Vòng đời sử dụng StatefulWidget</vt:lpstr>
      <vt:lpstr>Mô tả hàm vòng đời StatefulWidget</vt:lpstr>
      <vt:lpstr>Mô tả hàm vòng đời StatefulWidget</vt:lpstr>
      <vt:lpstr>Ví dụ hệ thống phân cấp widget </vt:lpstr>
      <vt:lpstr>Thực hành App Flutter đầu tiên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 PD</dc:creator>
  <cp:lastModifiedBy>Microsoft Office User</cp:lastModifiedBy>
  <cp:revision>14</cp:revision>
  <dcterms:created xsi:type="dcterms:W3CDTF">2020-08-13T12:30:59Z</dcterms:created>
  <dcterms:modified xsi:type="dcterms:W3CDTF">2021-06-19T10:37:34Z</dcterms:modified>
</cp:coreProperties>
</file>