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69"/>
    <p:restoredTop sz="94231"/>
  </p:normalViewPr>
  <p:slideViewPr>
    <p:cSldViewPr snapToGrid="0" snapToObjects="1">
      <p:cViewPr varScale="1">
        <p:scale>
          <a:sx n="131" d="100"/>
          <a:sy n="131"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6/19/21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6/19/21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6/19/21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6/19/21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33F1-21EF-B34C-9ACC-048FD6E8A7E7}"/>
              </a:ext>
            </a:extLst>
          </p:cNvPr>
          <p:cNvSpPr>
            <a:spLocks noGrp="1"/>
          </p:cNvSpPr>
          <p:nvPr>
            <p:ph type="title"/>
          </p:nvPr>
        </p:nvSpPr>
        <p:spPr>
          <a:xfrm>
            <a:off x="620486" y="3109725"/>
            <a:ext cx="5666014" cy="1851743"/>
          </a:xfrm>
        </p:spPr>
        <p:txBody>
          <a:bodyPr/>
          <a:lstStyle/>
          <a:p>
            <a:r>
              <a:rPr lang="en-GB" dirty="0"/>
              <a:t>Network Request(HTTP) , JSON</a:t>
            </a:r>
          </a:p>
        </p:txBody>
      </p:sp>
      <p:sp>
        <p:nvSpPr>
          <p:cNvPr id="3" name="Text Placeholder 2">
            <a:extLst>
              <a:ext uri="{FF2B5EF4-FFF2-40B4-BE49-F238E27FC236}">
                <a16:creationId xmlns:a16="http://schemas.microsoft.com/office/drawing/2014/main" id="{177F39F0-6212-5743-BAF6-9FB162990AEE}"/>
              </a:ext>
            </a:extLst>
          </p:cNvPr>
          <p:cNvSpPr>
            <a:spLocks noGrp="1"/>
          </p:cNvSpPr>
          <p:nvPr>
            <p:ph type="body" idx="1"/>
          </p:nvPr>
        </p:nvSpPr>
        <p:spPr/>
        <p:txBody>
          <a:bodyPr/>
          <a:lstStyle/>
          <a:p>
            <a:endParaRPr lang="en-US"/>
          </a:p>
        </p:txBody>
      </p:sp>
      <p:pic>
        <p:nvPicPr>
          <p:cNvPr id="4" name="Google Shape;103;p17">
            <a:extLst>
              <a:ext uri="{FF2B5EF4-FFF2-40B4-BE49-F238E27FC236}">
                <a16:creationId xmlns:a16="http://schemas.microsoft.com/office/drawing/2014/main" id="{237E4D6E-92CD-5E41-8F6A-7CB95AFD0B9B}"/>
              </a:ext>
            </a:extLst>
          </p:cNvPr>
          <p:cNvPicPr preferRelativeResize="0"/>
          <p:nvPr/>
        </p:nvPicPr>
        <p:blipFill>
          <a:blip r:embed="rId2"/>
          <a:srcRect/>
          <a:stretch/>
        </p:blipFill>
        <p:spPr>
          <a:xfrm>
            <a:off x="2185155" y="839198"/>
            <a:ext cx="2049461" cy="2049461"/>
          </a:xfrm>
          <a:prstGeom prst="rect">
            <a:avLst/>
          </a:prstGeom>
          <a:noFill/>
          <a:ln>
            <a:noFill/>
          </a:ln>
        </p:spPr>
      </p:pic>
    </p:spTree>
    <p:extLst>
      <p:ext uri="{BB962C8B-B14F-4D97-AF65-F5344CB8AC3E}">
        <p14:creationId xmlns:p14="http://schemas.microsoft.com/office/powerpoint/2010/main" val="1284073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24C9-25F0-0949-A2BB-892362A7213F}"/>
              </a:ext>
            </a:extLst>
          </p:cNvPr>
          <p:cNvSpPr>
            <a:spLocks noGrp="1"/>
          </p:cNvSpPr>
          <p:nvPr>
            <p:ph type="title"/>
          </p:nvPr>
        </p:nvSpPr>
        <p:spPr>
          <a:xfrm>
            <a:off x="1154954" y="973668"/>
            <a:ext cx="9164703" cy="706964"/>
          </a:xfrm>
        </p:spPr>
        <p:txBody>
          <a:bodyPr/>
          <a:lstStyle/>
          <a:p>
            <a:r>
              <a:rPr lang="en-US" dirty="0" err="1"/>
              <a:t>Mô</a:t>
            </a:r>
            <a:r>
              <a:rPr lang="en-US" dirty="0"/>
              <a:t> </a:t>
            </a:r>
            <a:r>
              <a:rPr lang="en-US" dirty="0" err="1"/>
              <a:t>hình</a:t>
            </a:r>
            <a:r>
              <a:rPr lang="en-US" dirty="0"/>
              <a:t> Client , Webservice , </a:t>
            </a:r>
            <a:r>
              <a:rPr lang="en-US" dirty="0" err="1"/>
              <a:t>DataBase</a:t>
            </a:r>
            <a:endParaRPr lang="en-US" dirty="0"/>
          </a:p>
        </p:txBody>
      </p:sp>
      <p:pic>
        <p:nvPicPr>
          <p:cNvPr id="5" name="Content Placeholder 4">
            <a:extLst>
              <a:ext uri="{FF2B5EF4-FFF2-40B4-BE49-F238E27FC236}">
                <a16:creationId xmlns:a16="http://schemas.microsoft.com/office/drawing/2014/main" id="{4B21BA5B-00E1-B642-BCCA-0D198E7ACC2F}"/>
              </a:ext>
            </a:extLst>
          </p:cNvPr>
          <p:cNvPicPr>
            <a:picLocks noGrp="1" noChangeAspect="1"/>
          </p:cNvPicPr>
          <p:nvPr>
            <p:ph idx="1"/>
          </p:nvPr>
        </p:nvPicPr>
        <p:blipFill>
          <a:blip r:embed="rId2"/>
          <a:stretch>
            <a:fillRect/>
          </a:stretch>
        </p:blipFill>
        <p:spPr>
          <a:xfrm>
            <a:off x="1154954" y="2472872"/>
            <a:ext cx="8560546" cy="3900404"/>
          </a:xfrm>
        </p:spPr>
      </p:pic>
    </p:spTree>
    <p:extLst>
      <p:ext uri="{BB962C8B-B14F-4D97-AF65-F5344CB8AC3E}">
        <p14:creationId xmlns:p14="http://schemas.microsoft.com/office/powerpoint/2010/main" val="4049917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60584-1C15-A74F-8D2F-179EF7EE5626}"/>
              </a:ext>
            </a:extLst>
          </p:cNvPr>
          <p:cNvSpPr>
            <a:spLocks noGrp="1"/>
          </p:cNvSpPr>
          <p:nvPr>
            <p:ph type="title"/>
          </p:nvPr>
        </p:nvSpPr>
        <p:spPr/>
        <p:txBody>
          <a:bodyPr/>
          <a:lstStyle/>
          <a:p>
            <a:r>
              <a:rPr lang="en-US" dirty="0"/>
              <a:t>Web Service</a:t>
            </a:r>
          </a:p>
        </p:txBody>
      </p:sp>
      <p:sp>
        <p:nvSpPr>
          <p:cNvPr id="3" name="Content Placeholder 2">
            <a:extLst>
              <a:ext uri="{FF2B5EF4-FFF2-40B4-BE49-F238E27FC236}">
                <a16:creationId xmlns:a16="http://schemas.microsoft.com/office/drawing/2014/main" id="{23455A33-2C99-BA4E-8E93-9DFF4A01A1F3}"/>
              </a:ext>
            </a:extLst>
          </p:cNvPr>
          <p:cNvSpPr>
            <a:spLocks noGrp="1"/>
          </p:cNvSpPr>
          <p:nvPr>
            <p:ph idx="1"/>
          </p:nvPr>
        </p:nvSpPr>
        <p:spPr>
          <a:xfrm>
            <a:off x="930730" y="2269671"/>
            <a:ext cx="10352314" cy="4049485"/>
          </a:xfrm>
        </p:spPr>
        <p:txBody>
          <a:bodyPr>
            <a:noAutofit/>
          </a:bodyPr>
          <a:lstStyle/>
          <a:p>
            <a:pPr>
              <a:buFont typeface="Wingdings" charset="2"/>
              <a:buChar char="v"/>
              <a:defRPr/>
            </a:pPr>
            <a:r>
              <a:rPr lang="en-US" sz="3600" dirty="0">
                <a:latin typeface="Arial" panose="020B0604020202020204" pitchFamily="34" charset="0"/>
                <a:cs typeface="Arial" panose="020B0604020202020204" pitchFamily="34" charset="0"/>
              </a:rPr>
              <a:t>Web Service </a:t>
            </a:r>
            <a:r>
              <a:rPr lang="en-US" sz="3600" dirty="0" err="1">
                <a:latin typeface="Arial" panose="020B0604020202020204" pitchFamily="34" charset="0"/>
                <a:cs typeface="Arial" panose="020B0604020202020204" pitchFamily="34" charset="0"/>
              </a:rPr>
              <a:t>là</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dịch</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vụ</a:t>
            </a:r>
            <a:r>
              <a:rPr lang="en-US" sz="3600" dirty="0">
                <a:latin typeface="Arial" panose="020B0604020202020204" pitchFamily="34" charset="0"/>
                <a:cs typeface="Arial" panose="020B0604020202020204" pitchFamily="34" charset="0"/>
              </a:rPr>
              <a:t> Web </a:t>
            </a:r>
            <a:r>
              <a:rPr lang="en-US" sz="3600" dirty="0" err="1">
                <a:latin typeface="Arial" panose="020B0604020202020204" pitchFamily="34" charset="0"/>
                <a:cs typeface="Arial" panose="020B0604020202020204" pitchFamily="34" charset="0"/>
              </a:rPr>
              <a:t>cho</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phép</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tương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tác</a:t>
            </a:r>
            <a:r>
              <a:rPr lang="en-US" sz="3600" dirty="0">
                <a:latin typeface="Arial" panose="020B0604020202020204" pitchFamily="34" charset="0"/>
                <a:cs typeface="Arial" panose="020B0604020202020204" pitchFamily="34" charset="0"/>
              </a:rPr>
              <a:t> client </a:t>
            </a:r>
            <a:r>
              <a:rPr lang="mr-IN" sz="3600" dirty="0">
                <a:latin typeface="Arial" panose="020B0604020202020204" pitchFamily="34" charset="0"/>
              </a:rPr>
              <a:t>–</a:t>
            </a:r>
            <a:r>
              <a:rPr lang="en-US" sz="3600" dirty="0">
                <a:latin typeface="Arial" panose="020B0604020202020204" pitchFamily="34" charset="0"/>
                <a:cs typeface="Arial" panose="020B0604020202020204" pitchFamily="34" charset="0"/>
              </a:rPr>
              <a:t> server </a:t>
            </a:r>
            <a:r>
              <a:rPr lang="en-US" sz="3600" dirty="0" err="1">
                <a:latin typeface="Arial" panose="020B0604020202020204" pitchFamily="34" charset="0"/>
                <a:cs typeface="Arial" panose="020B0604020202020204" pitchFamily="34" charset="0"/>
              </a:rPr>
              <a:t>để</a:t>
            </a:r>
            <a:r>
              <a:rPr lang="en-US" sz="3600" dirty="0">
                <a:latin typeface="Arial" panose="020B0604020202020204" pitchFamily="34" charset="0"/>
                <a:cs typeface="Arial" panose="020B0604020202020204" pitchFamily="34" charset="0"/>
              </a:rPr>
              <a:t> client (app Flutter) </a:t>
            </a:r>
            <a:r>
              <a:rPr lang="en-US" sz="3600" dirty="0" err="1">
                <a:latin typeface="Arial" panose="020B0604020202020204" pitchFamily="34" charset="0"/>
                <a:cs typeface="Arial" panose="020B0604020202020204" pitchFamily="34" charset="0"/>
              </a:rPr>
              <a:t>có</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thể</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lấy</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dữ</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liệu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từ</a:t>
            </a:r>
            <a:r>
              <a:rPr lang="en-US" sz="3600" dirty="0">
                <a:latin typeface="Arial" panose="020B0604020202020204" pitchFamily="34" charset="0"/>
                <a:cs typeface="Arial" panose="020B0604020202020204" pitchFamily="34" charset="0"/>
              </a:rPr>
              <a:t> Server </a:t>
            </a:r>
            <a:r>
              <a:rPr lang="en-US" sz="3600" dirty="0" err="1">
                <a:latin typeface="Arial" panose="020B0604020202020204" pitchFamily="34" charset="0"/>
                <a:cs typeface="Arial" panose="020B0604020202020204" pitchFamily="34" charset="0"/>
              </a:rPr>
              <a:t>hoặc</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đẩy</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dữ</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liệu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lên</a:t>
            </a:r>
            <a:r>
              <a:rPr lang="en-US" sz="3600" dirty="0">
                <a:latin typeface="Arial" panose="020B0604020202020204" pitchFamily="34" charset="0"/>
                <a:cs typeface="Arial" panose="020B0604020202020204" pitchFamily="34" charset="0"/>
              </a:rPr>
              <a:t> Server.</a:t>
            </a:r>
          </a:p>
          <a:p>
            <a:pPr>
              <a:buFont typeface="Wingdings" charset="2"/>
              <a:buChar char="v"/>
              <a:defRPr/>
            </a:pPr>
            <a:r>
              <a:rPr lang="en-US" sz="3600" dirty="0" err="1">
                <a:latin typeface="Arial" panose="020B0604020202020204" pitchFamily="34" charset="0"/>
                <a:cs typeface="Arial" panose="020B0604020202020204" pitchFamily="34" charset="0"/>
              </a:rPr>
              <a:t>Người</a:t>
            </a:r>
            <a:r>
              <a:rPr lang="en-US" sz="3600" dirty="0">
                <a:latin typeface="Arial" panose="020B0604020202020204" pitchFamily="34" charset="0"/>
                <a:cs typeface="Arial" panose="020B0604020202020204" pitchFamily="34" charset="0"/>
              </a:rPr>
              <a:t> code backend </a:t>
            </a:r>
            <a:r>
              <a:rPr lang="en-US" sz="3600" dirty="0" err="1">
                <a:latin typeface="Arial" panose="020B0604020202020204" pitchFamily="34" charset="0"/>
                <a:cs typeface="Arial" panose="020B0604020202020204" pitchFamily="34" charset="0"/>
              </a:rPr>
              <a:t>định</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nghĩa</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cách</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gửi</a:t>
            </a:r>
            <a:r>
              <a:rPr lang="en-US" sz="3600" dirty="0">
                <a:latin typeface="Arial" panose="020B0604020202020204" pitchFamily="34" charset="0"/>
                <a:cs typeface="Arial" panose="020B0604020202020204" pitchFamily="34" charset="0"/>
              </a:rPr>
              <a:t> </a:t>
            </a:r>
            <a:r>
              <a:rPr lang="mr-IN" sz="3600" dirty="0">
                <a:latin typeface="Arial" panose="020B0604020202020204" pitchFamily="34" charset="0"/>
              </a:rPr>
              <a: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lấy</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dữ</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liệu</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trên</a:t>
            </a:r>
            <a:r>
              <a:rPr lang="en-US" sz="3600" dirty="0">
                <a:latin typeface="Arial" panose="020B0604020202020204" pitchFamily="34" charset="0"/>
                <a:cs typeface="Arial" panose="020B0604020202020204" pitchFamily="34" charset="0"/>
              </a:rPr>
              <a:t> Server </a:t>
            </a:r>
            <a:r>
              <a:rPr lang="en-US" sz="3600" dirty="0" err="1">
                <a:latin typeface="Arial" panose="020B0604020202020204" pitchFamily="34" charset="0"/>
                <a:cs typeface="Arial" panose="020B0604020202020204" pitchFamily="34" charset="0"/>
              </a:rPr>
              <a:t>bằng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các</a:t>
            </a:r>
            <a:r>
              <a:rPr lang="en-US" sz="3600" dirty="0">
                <a:latin typeface="Arial" panose="020B0604020202020204" pitchFamily="34" charset="0"/>
                <a:cs typeface="Arial" panose="020B0604020202020204" pitchFamily="34" charset="0"/>
              </a:rPr>
              <a:t> Web Service </a:t>
            </a:r>
            <a:r>
              <a:rPr lang="en-US" sz="3600" dirty="0" err="1">
                <a:latin typeface="Arial" panose="020B0604020202020204" pitchFamily="34" charset="0"/>
                <a:cs typeface="Arial" panose="020B0604020202020204" pitchFamily="34" charset="0"/>
              </a:rPr>
              <a:t>và</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cung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cấp</a:t>
            </a:r>
            <a:r>
              <a:rPr lang="en-US" sz="3600" dirty="0">
                <a:latin typeface="Arial" panose="020B0604020202020204" pitchFamily="34" charset="0"/>
                <a:cs typeface="Arial" panose="020B0604020202020204" pitchFamily="34" charset="0"/>
              </a:rPr>
              <a:t> API </a:t>
            </a:r>
            <a:r>
              <a:rPr lang="en-US" sz="3600" dirty="0" err="1">
                <a:latin typeface="Arial" panose="020B0604020202020204" pitchFamily="34" charset="0"/>
                <a:cs typeface="Arial" panose="020B0604020202020204" pitchFamily="34" charset="0"/>
              </a:rPr>
              <a:t>cho</a:t>
            </a:r>
            <a:r>
              <a:rPr lang="en-US" sz="3600" dirty="0">
                <a:latin typeface="Arial" panose="020B0604020202020204" pitchFamily="34" charset="0"/>
                <a:cs typeface="Arial" panose="020B0604020202020204" pitchFamily="34" charset="0"/>
              </a:rPr>
              <a:t> client (app Flutter) </a:t>
            </a:r>
            <a:r>
              <a:rPr lang="en-US" sz="3600" dirty="0" err="1">
                <a:latin typeface="Arial" panose="020B0604020202020204" pitchFamily="34" charset="0"/>
                <a:cs typeface="Arial" panose="020B0604020202020204" pitchFamily="34" charset="0"/>
              </a:rPr>
              <a:t>sử</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dụng</a:t>
            </a:r>
            <a:r>
              <a:rPr lang="en-US" sz="3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4748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E67F-12DF-8A4E-B63A-7ADC6B0DA0BB}"/>
              </a:ext>
            </a:extLst>
          </p:cNvPr>
          <p:cNvSpPr>
            <a:spLocks noGrp="1"/>
          </p:cNvSpPr>
          <p:nvPr>
            <p:ph type="title"/>
          </p:nvPr>
        </p:nvSpPr>
        <p:spPr/>
        <p:txBody>
          <a:bodyPr/>
          <a:lstStyle/>
          <a:p>
            <a:r>
              <a:rPr lang="en-US" dirty="0"/>
              <a:t>RESTful </a:t>
            </a:r>
            <a:r>
              <a:rPr lang="en-US" dirty="0" err="1"/>
              <a:t>Api</a:t>
            </a:r>
            <a:r>
              <a:rPr lang="en-US" dirty="0"/>
              <a:t> </a:t>
            </a:r>
            <a:r>
              <a:rPr lang="en-US" dirty="0" err="1"/>
              <a:t>là</a:t>
            </a:r>
            <a:r>
              <a:rPr lang="en-US" dirty="0"/>
              <a:t> </a:t>
            </a:r>
            <a:r>
              <a:rPr lang="en-US" dirty="0" err="1"/>
              <a:t>gì</a:t>
            </a:r>
            <a:r>
              <a:rPr lang="en-US" dirty="0"/>
              <a:t> ?</a:t>
            </a:r>
          </a:p>
        </p:txBody>
      </p:sp>
      <p:sp>
        <p:nvSpPr>
          <p:cNvPr id="3" name="Content Placeholder 2">
            <a:extLst>
              <a:ext uri="{FF2B5EF4-FFF2-40B4-BE49-F238E27FC236}">
                <a16:creationId xmlns:a16="http://schemas.microsoft.com/office/drawing/2014/main" id="{76B8349A-B8E5-8648-A15C-59A62BF3AA05}"/>
              </a:ext>
            </a:extLst>
          </p:cNvPr>
          <p:cNvSpPr>
            <a:spLocks noGrp="1"/>
          </p:cNvSpPr>
          <p:nvPr>
            <p:ph idx="1"/>
          </p:nvPr>
        </p:nvSpPr>
        <p:spPr>
          <a:xfrm>
            <a:off x="1154954" y="2603500"/>
            <a:ext cx="10356689" cy="3416300"/>
          </a:xfrm>
        </p:spPr>
        <p:txBody>
          <a:bodyPr>
            <a:noAutofit/>
          </a:bodyPr>
          <a:lstStyle/>
          <a:p>
            <a:r>
              <a:rPr lang="vi-VN" sz="3600" b="1" dirty="0"/>
              <a:t>RESTful API</a:t>
            </a:r>
            <a:r>
              <a:rPr lang="vi-VN" sz="3600" dirty="0"/>
              <a:t> là một tiêu chuẩn dùng trong việc thiết kế API cho các ứng dụng web (thiết kế Web services) để tiện cho việc quản lý các resource. Nó chú trọng vào tài nguyên hệ thống (tệp văn bản, ảnh, âm thanh, video, hoặc dữ liệu động…), bao gồm các trạng thái tài nguyên được định dạng và được truyền tải qua HTTP.</a:t>
            </a:r>
            <a:endParaRPr lang="en-US" sz="3600" dirty="0"/>
          </a:p>
        </p:txBody>
      </p:sp>
    </p:spTree>
    <p:extLst>
      <p:ext uri="{BB962C8B-B14F-4D97-AF65-F5344CB8AC3E}">
        <p14:creationId xmlns:p14="http://schemas.microsoft.com/office/powerpoint/2010/main" val="228032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A9746-CD02-7246-9230-BAC74BEEF5F0}"/>
              </a:ext>
            </a:extLst>
          </p:cNvPr>
          <p:cNvSpPr>
            <a:spLocks noGrp="1"/>
          </p:cNvSpPr>
          <p:nvPr>
            <p:ph type="title"/>
          </p:nvPr>
        </p:nvSpPr>
        <p:spPr/>
        <p:txBody>
          <a:bodyPr/>
          <a:lstStyle/>
          <a:p>
            <a:r>
              <a:rPr lang="en-US" dirty="0"/>
              <a:t>REST API Design</a:t>
            </a:r>
          </a:p>
        </p:txBody>
      </p:sp>
      <p:pic>
        <p:nvPicPr>
          <p:cNvPr id="5" name="Content Placeholder 4">
            <a:extLst>
              <a:ext uri="{FF2B5EF4-FFF2-40B4-BE49-F238E27FC236}">
                <a16:creationId xmlns:a16="http://schemas.microsoft.com/office/drawing/2014/main" id="{6D47AB76-5378-2A44-B838-4D29F328BB05}"/>
              </a:ext>
            </a:extLst>
          </p:cNvPr>
          <p:cNvPicPr>
            <a:picLocks noGrp="1" noChangeAspect="1"/>
          </p:cNvPicPr>
          <p:nvPr>
            <p:ph idx="1"/>
          </p:nvPr>
        </p:nvPicPr>
        <p:blipFill>
          <a:blip r:embed="rId2"/>
          <a:stretch>
            <a:fillRect/>
          </a:stretch>
        </p:blipFill>
        <p:spPr>
          <a:xfrm>
            <a:off x="1154954" y="2363056"/>
            <a:ext cx="9670889" cy="4086730"/>
          </a:xfrm>
        </p:spPr>
      </p:pic>
    </p:spTree>
    <p:extLst>
      <p:ext uri="{BB962C8B-B14F-4D97-AF65-F5344CB8AC3E}">
        <p14:creationId xmlns:p14="http://schemas.microsoft.com/office/powerpoint/2010/main" val="1602188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B9553-CD3F-BE4A-82F3-7D4C655D991F}"/>
              </a:ext>
            </a:extLst>
          </p:cNvPr>
          <p:cNvSpPr>
            <a:spLocks noGrp="1"/>
          </p:cNvSpPr>
          <p:nvPr>
            <p:ph type="title"/>
          </p:nvPr>
        </p:nvSpPr>
        <p:spPr/>
        <p:txBody>
          <a:bodyPr/>
          <a:lstStyle/>
          <a:p>
            <a:r>
              <a:rPr lang="en-US" dirty="0"/>
              <a:t>JSON </a:t>
            </a:r>
          </a:p>
        </p:txBody>
      </p:sp>
      <p:sp>
        <p:nvSpPr>
          <p:cNvPr id="3" name="Content Placeholder 2">
            <a:extLst>
              <a:ext uri="{FF2B5EF4-FFF2-40B4-BE49-F238E27FC236}">
                <a16:creationId xmlns:a16="http://schemas.microsoft.com/office/drawing/2014/main" id="{76190ABC-2FA7-CA44-8F9B-440BB849C750}"/>
              </a:ext>
            </a:extLst>
          </p:cNvPr>
          <p:cNvSpPr>
            <a:spLocks noGrp="1"/>
          </p:cNvSpPr>
          <p:nvPr>
            <p:ph idx="1"/>
          </p:nvPr>
        </p:nvSpPr>
        <p:spPr>
          <a:xfrm>
            <a:off x="1154954" y="2603500"/>
            <a:ext cx="10846546" cy="3924300"/>
          </a:xfrm>
        </p:spPr>
        <p:txBody>
          <a:bodyPr>
            <a:normAutofit fontScale="92500" lnSpcReduction="20000"/>
          </a:bodyPr>
          <a:lstStyle/>
          <a:p>
            <a:pPr>
              <a:buFont typeface="Wingdings" charset="2"/>
              <a:buChar char="v"/>
              <a:defRPr/>
            </a:pPr>
            <a:r>
              <a:rPr lang="en-US" sz="3200" dirty="0">
                <a:latin typeface="Times" pitchFamily="2" charset="0"/>
              </a:rPr>
              <a:t>JSON </a:t>
            </a:r>
            <a:r>
              <a:rPr lang="en-US" sz="3200" dirty="0" err="1">
                <a:latin typeface="Times" pitchFamily="2" charset="0"/>
              </a:rPr>
              <a:t>là</a:t>
            </a:r>
            <a:r>
              <a:rPr lang="en-US" sz="3200" dirty="0">
                <a:latin typeface="Times" pitchFamily="2" charset="0"/>
              </a:rPr>
              <a:t> </a:t>
            </a:r>
            <a:r>
              <a:rPr lang="en-US" sz="3200" dirty="0" err="1">
                <a:latin typeface="Times" pitchFamily="2" charset="0"/>
              </a:rPr>
              <a:t>một</a:t>
            </a:r>
            <a:r>
              <a:rPr lang="en-US" sz="3200" dirty="0">
                <a:latin typeface="Times" pitchFamily="2" charset="0"/>
              </a:rPr>
              <a:t> </a:t>
            </a:r>
            <a:r>
              <a:rPr lang="en-US" sz="3200" dirty="0" err="1">
                <a:latin typeface="Times" pitchFamily="2" charset="0"/>
              </a:rPr>
              <a:t>định</a:t>
            </a:r>
            <a:r>
              <a:rPr lang="en-US" sz="3200" dirty="0">
                <a:latin typeface="Times" pitchFamily="2" charset="0"/>
              </a:rPr>
              <a:t> </a:t>
            </a:r>
            <a:r>
              <a:rPr lang="en-US" sz="3200" dirty="0" err="1">
                <a:latin typeface="Times" pitchFamily="2" charset="0"/>
              </a:rPr>
              <a:t>dạng</a:t>
            </a:r>
            <a:r>
              <a:rPr lang="en-US" sz="3200" dirty="0">
                <a:latin typeface="Times" pitchFamily="2" charset="0"/>
              </a:rPr>
              <a:t> </a:t>
            </a:r>
            <a:r>
              <a:rPr lang="en-US" sz="3200" dirty="0" err="1">
                <a:latin typeface="Times" pitchFamily="2" charset="0"/>
              </a:rPr>
              <a:t>dữ</a:t>
            </a:r>
            <a:r>
              <a:rPr lang="en-US" sz="3200" dirty="0">
                <a:latin typeface="Times" pitchFamily="2" charset="0"/>
              </a:rPr>
              <a:t> </a:t>
            </a:r>
            <a:r>
              <a:rPr lang="en-US" sz="3200" dirty="0" err="1">
                <a:latin typeface="Times" pitchFamily="2" charset="0"/>
              </a:rPr>
              <a:t>liệu</a:t>
            </a:r>
            <a:r>
              <a:rPr lang="en-US" sz="3200" dirty="0">
                <a:latin typeface="Times" pitchFamily="2" charset="0"/>
              </a:rPr>
              <a:t> String </a:t>
            </a:r>
            <a:r>
              <a:rPr lang="en-US" sz="3200" dirty="0" err="1">
                <a:latin typeface="Times" pitchFamily="2" charset="0"/>
              </a:rPr>
              <a:t>theo</a:t>
            </a:r>
            <a:r>
              <a:rPr lang="en-US" sz="3200" dirty="0">
                <a:latin typeface="Times" pitchFamily="2" charset="0"/>
              </a:rPr>
              <a:t> </a:t>
            </a:r>
            <a:r>
              <a:rPr lang="en-US" sz="3200" dirty="0" err="1">
                <a:latin typeface="Times" pitchFamily="2" charset="0"/>
              </a:rPr>
              <a:t>cấu</a:t>
            </a:r>
            <a:r>
              <a:rPr lang="en-US" sz="3200" dirty="0">
                <a:latin typeface="Times" pitchFamily="2" charset="0"/>
              </a:rPr>
              <a:t> </a:t>
            </a:r>
            <a:r>
              <a:rPr lang="en-US" sz="3200" dirty="0" err="1">
                <a:latin typeface="Times" pitchFamily="2" charset="0"/>
              </a:rPr>
              <a:t>trúc</a:t>
            </a:r>
            <a:r>
              <a:rPr lang="en-US" sz="3200" dirty="0">
                <a:latin typeface="Times" pitchFamily="2" charset="0"/>
              </a:rPr>
              <a:t> key </a:t>
            </a:r>
            <a:r>
              <a:rPr lang="mr-IN" sz="3200" dirty="0">
                <a:latin typeface="Times" pitchFamily="2" charset="0"/>
              </a:rPr>
              <a:t>–</a:t>
            </a:r>
            <a:r>
              <a:rPr lang="en-US" sz="3200" dirty="0">
                <a:latin typeface="Times" pitchFamily="2" charset="0"/>
              </a:rPr>
              <a:t> value (</a:t>
            </a:r>
            <a:r>
              <a:rPr lang="en-US" sz="3200" dirty="0" err="1">
                <a:latin typeface="Times" pitchFamily="2" charset="0"/>
              </a:rPr>
              <a:t>cặp</a:t>
            </a:r>
            <a:r>
              <a:rPr lang="en-US" sz="3200" dirty="0">
                <a:latin typeface="Times" pitchFamily="2" charset="0"/>
              </a:rPr>
              <a:t> </a:t>
            </a:r>
            <a:r>
              <a:rPr lang="en-US" sz="3200" dirty="0" err="1">
                <a:latin typeface="Times" pitchFamily="2" charset="0"/>
              </a:rPr>
              <a:t>khoá</a:t>
            </a:r>
            <a:r>
              <a:rPr lang="en-US" sz="3200" dirty="0">
                <a:latin typeface="Times" pitchFamily="2" charset="0"/>
              </a:rPr>
              <a:t> </a:t>
            </a:r>
            <a:r>
              <a:rPr lang="en-US" sz="3200" dirty="0" err="1">
                <a:latin typeface="Times" pitchFamily="2" charset="0"/>
              </a:rPr>
              <a:t>và</a:t>
            </a:r>
            <a:r>
              <a:rPr lang="en-US" sz="3200" dirty="0">
                <a:latin typeface="Times" pitchFamily="2" charset="0"/>
              </a:rPr>
              <a:t> </a:t>
            </a:r>
            <a:r>
              <a:rPr lang="en-US" sz="3200" dirty="0" err="1">
                <a:latin typeface="Times" pitchFamily="2" charset="0"/>
              </a:rPr>
              <a:t>giá</a:t>
            </a:r>
            <a:r>
              <a:rPr lang="en-US" sz="3200" dirty="0">
                <a:latin typeface="Times" pitchFamily="2" charset="0"/>
              </a:rPr>
              <a:t> </a:t>
            </a:r>
            <a:r>
              <a:rPr lang="en-US" sz="3200" dirty="0" err="1">
                <a:latin typeface="Times" pitchFamily="2" charset="0"/>
              </a:rPr>
              <a:t>trị</a:t>
            </a:r>
            <a:r>
              <a:rPr lang="en-US" sz="3200" dirty="0">
                <a:latin typeface="Times" pitchFamily="2" charset="0"/>
              </a:rPr>
              <a:t>).</a:t>
            </a:r>
          </a:p>
          <a:p>
            <a:pPr>
              <a:buFont typeface="Wingdings" charset="2"/>
              <a:buChar char="v"/>
              <a:defRPr/>
            </a:pPr>
            <a:r>
              <a:rPr lang="en-US" sz="3200" dirty="0" err="1">
                <a:latin typeface="Times" pitchFamily="2" charset="0"/>
              </a:rPr>
              <a:t>Dữ</a:t>
            </a:r>
            <a:r>
              <a:rPr lang="en-US" sz="3200" dirty="0">
                <a:latin typeface="Times" pitchFamily="2" charset="0"/>
              </a:rPr>
              <a:t> </a:t>
            </a:r>
            <a:r>
              <a:rPr lang="en-US" sz="3200" dirty="0" err="1">
                <a:latin typeface="Times" pitchFamily="2" charset="0"/>
              </a:rPr>
              <a:t>liệu</a:t>
            </a:r>
            <a:r>
              <a:rPr lang="en-US" sz="3200" dirty="0">
                <a:latin typeface="Times" pitchFamily="2" charset="0"/>
              </a:rPr>
              <a:t> </a:t>
            </a:r>
            <a:r>
              <a:rPr lang="en-US" sz="3200" dirty="0" err="1">
                <a:latin typeface="Times" pitchFamily="2" charset="0"/>
              </a:rPr>
              <a:t>dạng</a:t>
            </a:r>
            <a:r>
              <a:rPr lang="en-US" sz="3200" dirty="0">
                <a:latin typeface="Times" pitchFamily="2" charset="0"/>
              </a:rPr>
              <a:t> JSON </a:t>
            </a:r>
            <a:r>
              <a:rPr lang="en-US" sz="3200" dirty="0" err="1">
                <a:latin typeface="Times" pitchFamily="2" charset="0"/>
              </a:rPr>
              <a:t>thường</a:t>
            </a:r>
            <a:r>
              <a:rPr lang="en-US" sz="3200" dirty="0">
                <a:latin typeface="Times" pitchFamily="2" charset="0"/>
              </a:rPr>
              <a:t> </a:t>
            </a:r>
            <a:r>
              <a:rPr lang="en-US" sz="3200" dirty="0" err="1">
                <a:latin typeface="Times" pitchFamily="2" charset="0"/>
              </a:rPr>
              <a:t>được</a:t>
            </a:r>
            <a:r>
              <a:rPr lang="en-US" sz="3200" dirty="0">
                <a:latin typeface="Times" pitchFamily="2" charset="0"/>
              </a:rPr>
              <a:t> </a:t>
            </a:r>
            <a:r>
              <a:rPr lang="en-US" sz="3200" dirty="0" err="1">
                <a:latin typeface="Times" pitchFamily="2" charset="0"/>
              </a:rPr>
              <a:t>sử</a:t>
            </a:r>
            <a:r>
              <a:rPr lang="en-US" sz="3200" dirty="0">
                <a:latin typeface="Times" pitchFamily="2" charset="0"/>
              </a:rPr>
              <a:t> </a:t>
            </a:r>
            <a:r>
              <a:rPr lang="en-US" sz="3200" dirty="0" err="1">
                <a:latin typeface="Times" pitchFamily="2" charset="0"/>
              </a:rPr>
              <a:t>dụng</a:t>
            </a:r>
            <a:r>
              <a:rPr lang="en-US" sz="3200" dirty="0">
                <a:latin typeface="Times" pitchFamily="2" charset="0"/>
              </a:rPr>
              <a:t> (</a:t>
            </a:r>
            <a:r>
              <a:rPr lang="en-US" sz="3200" dirty="0" err="1">
                <a:latin typeface="Times" pitchFamily="2" charset="0"/>
              </a:rPr>
              <a:t>lưu</a:t>
            </a:r>
            <a:r>
              <a:rPr lang="en-US" sz="3200" dirty="0">
                <a:latin typeface="Times" pitchFamily="2" charset="0"/>
              </a:rPr>
              <a:t> / </a:t>
            </a:r>
            <a:r>
              <a:rPr lang="en-US" sz="3200" dirty="0" err="1">
                <a:latin typeface="Times" pitchFamily="2" charset="0"/>
              </a:rPr>
              <a:t>truy</a:t>
            </a:r>
            <a:r>
              <a:rPr lang="en-US" sz="3200" dirty="0">
                <a:latin typeface="Times" pitchFamily="2" charset="0"/>
              </a:rPr>
              <a:t> </a:t>
            </a:r>
            <a:r>
              <a:rPr lang="en-US" sz="3200" dirty="0" err="1">
                <a:latin typeface="Times" pitchFamily="2" charset="0"/>
              </a:rPr>
              <a:t>xuất</a:t>
            </a:r>
            <a:r>
              <a:rPr lang="en-US" sz="3200" dirty="0">
                <a:latin typeface="Times" pitchFamily="2" charset="0"/>
              </a:rPr>
              <a:t>, </a:t>
            </a:r>
            <a:r>
              <a:rPr lang="en-US" sz="3200" dirty="0" err="1">
                <a:latin typeface="Times" pitchFamily="2" charset="0"/>
              </a:rPr>
              <a:t>phân</a:t>
            </a:r>
            <a:r>
              <a:rPr lang="en-US" sz="3200" dirty="0">
                <a:latin typeface="Times" pitchFamily="2" charset="0"/>
              </a:rPr>
              <a:t> </a:t>
            </a:r>
            <a:r>
              <a:rPr lang="en-US" sz="3200" dirty="0" err="1">
                <a:latin typeface="Times" pitchFamily="2" charset="0"/>
              </a:rPr>
              <a:t>tích</a:t>
            </a:r>
            <a:r>
              <a:rPr lang="en-US" sz="3200" dirty="0">
                <a:latin typeface="Times" pitchFamily="2" charset="0"/>
              </a:rPr>
              <a:t>) </a:t>
            </a:r>
            <a:r>
              <a:rPr lang="en-US" sz="3200" dirty="0" err="1">
                <a:latin typeface="Times" pitchFamily="2" charset="0"/>
              </a:rPr>
              <a:t>khi</a:t>
            </a:r>
            <a:r>
              <a:rPr lang="en-US" sz="3200" dirty="0">
                <a:latin typeface="Times" pitchFamily="2" charset="0"/>
              </a:rPr>
              <a:t> </a:t>
            </a:r>
            <a:r>
              <a:rPr lang="en-US" sz="3200" dirty="0" err="1">
                <a:latin typeface="Times" pitchFamily="2" charset="0"/>
              </a:rPr>
              <a:t>lập</a:t>
            </a:r>
            <a:r>
              <a:rPr lang="en-US" sz="3200" dirty="0">
                <a:latin typeface="Times" pitchFamily="2" charset="0"/>
              </a:rPr>
              <a:t> </a:t>
            </a:r>
            <a:r>
              <a:rPr lang="en-US" sz="3200" dirty="0" err="1">
                <a:latin typeface="Times" pitchFamily="2" charset="0"/>
              </a:rPr>
              <a:t>trình</a:t>
            </a:r>
            <a:r>
              <a:rPr lang="en-US" sz="3200" dirty="0">
                <a:latin typeface="Times" pitchFamily="2" charset="0"/>
              </a:rPr>
              <a:t> app Flutter </a:t>
            </a:r>
            <a:r>
              <a:rPr lang="en-US" sz="3200" dirty="0" err="1">
                <a:latin typeface="Times" pitchFamily="2" charset="0"/>
              </a:rPr>
              <a:t>vì</a:t>
            </a:r>
            <a:r>
              <a:rPr lang="en-US" sz="3200" dirty="0">
                <a:latin typeface="Times" pitchFamily="2" charset="0"/>
              </a:rPr>
              <a:t> </a:t>
            </a:r>
            <a:r>
              <a:rPr lang="en-US" sz="3200" dirty="0" err="1">
                <a:latin typeface="Times" pitchFamily="2" charset="0"/>
              </a:rPr>
              <a:t>tính</a:t>
            </a:r>
            <a:r>
              <a:rPr lang="en-US" sz="3200" dirty="0">
                <a:latin typeface="Times" pitchFamily="2" charset="0"/>
              </a:rPr>
              <a:t> </a:t>
            </a:r>
            <a:r>
              <a:rPr lang="en-US" sz="3200" dirty="0" err="1">
                <a:latin typeface="Times" pitchFamily="2" charset="0"/>
              </a:rPr>
              <a:t>dễ</a:t>
            </a:r>
            <a:r>
              <a:rPr lang="en-US" sz="3200" dirty="0">
                <a:latin typeface="Times" pitchFamily="2" charset="0"/>
              </a:rPr>
              <a:t> </a:t>
            </a:r>
            <a:r>
              <a:rPr lang="en-US" sz="3200" dirty="0" err="1">
                <a:latin typeface="Times" pitchFamily="2" charset="0"/>
              </a:rPr>
              <a:t>sử</a:t>
            </a:r>
            <a:r>
              <a:rPr lang="en-US" sz="3200" dirty="0">
                <a:latin typeface="Times" pitchFamily="2" charset="0"/>
              </a:rPr>
              <a:t> </a:t>
            </a:r>
            <a:r>
              <a:rPr lang="en-US" sz="3200" dirty="0" err="1">
                <a:latin typeface="Times" pitchFamily="2" charset="0"/>
              </a:rPr>
              <a:t>dụng</a:t>
            </a:r>
            <a:r>
              <a:rPr lang="en-US" sz="3200" dirty="0">
                <a:latin typeface="Times" pitchFamily="2" charset="0"/>
              </a:rPr>
              <a:t>.</a:t>
            </a:r>
          </a:p>
          <a:p>
            <a:pPr>
              <a:buFont typeface="Wingdings" charset="2"/>
              <a:buChar char="v"/>
              <a:defRPr/>
            </a:pPr>
            <a:r>
              <a:rPr lang="en-US" sz="3200" dirty="0">
                <a:latin typeface="Times" pitchFamily="2" charset="0"/>
              </a:rPr>
              <a:t>2 </a:t>
            </a:r>
            <a:r>
              <a:rPr lang="en-US" sz="3200" dirty="0" err="1">
                <a:latin typeface="Times" pitchFamily="2" charset="0"/>
              </a:rPr>
              <a:t>kiểu</a:t>
            </a:r>
            <a:r>
              <a:rPr lang="en-US" sz="3200" dirty="0">
                <a:latin typeface="Times" pitchFamily="2" charset="0"/>
              </a:rPr>
              <a:t> </a:t>
            </a:r>
            <a:r>
              <a:rPr lang="en-US" sz="3200" dirty="0" err="1">
                <a:latin typeface="Times" pitchFamily="2" charset="0"/>
              </a:rPr>
              <a:t>dữ</a:t>
            </a:r>
            <a:r>
              <a:rPr lang="en-US" sz="3200" dirty="0">
                <a:latin typeface="Times" pitchFamily="2" charset="0"/>
              </a:rPr>
              <a:t> </a:t>
            </a:r>
            <a:r>
              <a:rPr lang="en-US" sz="3200" dirty="0" err="1">
                <a:latin typeface="Times" pitchFamily="2" charset="0"/>
              </a:rPr>
              <a:t>liệu</a:t>
            </a:r>
            <a:r>
              <a:rPr lang="en-US" sz="3200" dirty="0">
                <a:latin typeface="Times" pitchFamily="2" charset="0"/>
              </a:rPr>
              <a:t> JSON hay </a:t>
            </a:r>
            <a:r>
              <a:rPr lang="en-US" sz="3200" dirty="0" err="1">
                <a:latin typeface="Times" pitchFamily="2" charset="0"/>
              </a:rPr>
              <a:t>dùng</a:t>
            </a:r>
            <a:r>
              <a:rPr lang="en-US" sz="3200" dirty="0">
                <a:latin typeface="Times" pitchFamily="2" charset="0"/>
              </a:rPr>
              <a:t> </a:t>
            </a:r>
            <a:r>
              <a:rPr lang="en-US" sz="3200" dirty="0" err="1">
                <a:latin typeface="Times" pitchFamily="2" charset="0"/>
              </a:rPr>
              <a:t>khi</a:t>
            </a:r>
            <a:r>
              <a:rPr lang="en-US" sz="3200" dirty="0">
                <a:latin typeface="Times" pitchFamily="2" charset="0"/>
              </a:rPr>
              <a:t> </a:t>
            </a:r>
            <a:r>
              <a:rPr lang="en-US" sz="3200" dirty="0" err="1">
                <a:latin typeface="Times" pitchFamily="2" charset="0"/>
              </a:rPr>
              <a:t>lập</a:t>
            </a:r>
            <a:r>
              <a:rPr lang="en-US" sz="3200" dirty="0">
                <a:latin typeface="Times" pitchFamily="2" charset="0"/>
              </a:rPr>
              <a:t> </a:t>
            </a:r>
            <a:r>
              <a:rPr lang="en-US" sz="3200" dirty="0" err="1">
                <a:latin typeface="Times" pitchFamily="2" charset="0"/>
              </a:rPr>
              <a:t>trình</a:t>
            </a:r>
            <a:r>
              <a:rPr lang="en-US" sz="3200" dirty="0">
                <a:latin typeface="Times" pitchFamily="2" charset="0"/>
              </a:rPr>
              <a:t> app Flutter:</a:t>
            </a:r>
          </a:p>
          <a:p>
            <a:pPr lvl="1">
              <a:buFont typeface="Wingdings" charset="2"/>
              <a:buChar char="§"/>
              <a:defRPr/>
            </a:pPr>
            <a:r>
              <a:rPr lang="en-US" sz="3200" dirty="0">
                <a:latin typeface="Times" pitchFamily="2" charset="0"/>
              </a:rPr>
              <a:t>JSON Object</a:t>
            </a:r>
          </a:p>
          <a:p>
            <a:pPr lvl="1">
              <a:buFont typeface="Wingdings" charset="2"/>
              <a:buChar char="§"/>
              <a:defRPr/>
            </a:pPr>
            <a:r>
              <a:rPr lang="en-US" sz="3200" dirty="0">
                <a:latin typeface="Times" pitchFamily="2" charset="0"/>
              </a:rPr>
              <a:t>JSON Array</a:t>
            </a:r>
          </a:p>
          <a:p>
            <a:pPr>
              <a:buFont typeface="Wingdings" charset="2"/>
              <a:buChar char="v"/>
              <a:defRPr/>
            </a:pPr>
            <a:r>
              <a:rPr lang="en-US" sz="3200" dirty="0" err="1">
                <a:latin typeface="Times" pitchFamily="2" charset="0"/>
              </a:rPr>
              <a:t>Thực</a:t>
            </a:r>
            <a:r>
              <a:rPr lang="en-US" sz="3200" dirty="0">
                <a:latin typeface="Times" pitchFamily="2" charset="0"/>
              </a:rPr>
              <a:t> </a:t>
            </a:r>
            <a:r>
              <a:rPr lang="en-US" sz="3200" dirty="0" err="1">
                <a:latin typeface="Times" pitchFamily="2" charset="0"/>
              </a:rPr>
              <a:t>hành</a:t>
            </a:r>
            <a:r>
              <a:rPr lang="en-US" sz="3200" dirty="0">
                <a:latin typeface="Times" pitchFamily="2" charset="0"/>
              </a:rPr>
              <a:t> code </a:t>
            </a:r>
            <a:r>
              <a:rPr lang="en-US" sz="3200" dirty="0" err="1">
                <a:latin typeface="Times" pitchFamily="2" charset="0"/>
              </a:rPr>
              <a:t>sử</a:t>
            </a:r>
            <a:r>
              <a:rPr lang="en-US" sz="3200" dirty="0">
                <a:latin typeface="Times" pitchFamily="2" charset="0"/>
              </a:rPr>
              <a:t> </a:t>
            </a:r>
            <a:r>
              <a:rPr lang="en-US" sz="3200" dirty="0" err="1">
                <a:latin typeface="Times" pitchFamily="2" charset="0"/>
              </a:rPr>
              <a:t>dụng</a:t>
            </a:r>
            <a:r>
              <a:rPr lang="en-US" sz="3200" dirty="0">
                <a:latin typeface="Times" pitchFamily="2" charset="0"/>
              </a:rPr>
              <a:t> JSON </a:t>
            </a:r>
            <a:r>
              <a:rPr lang="en-US" sz="3200" dirty="0" err="1">
                <a:latin typeface="Times" pitchFamily="2" charset="0"/>
              </a:rPr>
              <a:t>trong</a:t>
            </a:r>
            <a:r>
              <a:rPr lang="en-US" sz="3200" dirty="0">
                <a:latin typeface="Times" pitchFamily="2" charset="0"/>
              </a:rPr>
              <a:t> app Flutter</a:t>
            </a:r>
          </a:p>
          <a:p>
            <a:endParaRPr lang="en-US" dirty="0">
              <a:latin typeface="Times" pitchFamily="2" charset="0"/>
            </a:endParaRPr>
          </a:p>
        </p:txBody>
      </p:sp>
    </p:spTree>
    <p:extLst>
      <p:ext uri="{BB962C8B-B14F-4D97-AF65-F5344CB8AC3E}">
        <p14:creationId xmlns:p14="http://schemas.microsoft.com/office/powerpoint/2010/main" val="1709432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3853-27B8-F44A-9D90-3BACB98DD528}"/>
              </a:ext>
            </a:extLst>
          </p:cNvPr>
          <p:cNvSpPr>
            <a:spLocks noGrp="1"/>
          </p:cNvSpPr>
          <p:nvPr>
            <p:ph type="title"/>
          </p:nvPr>
        </p:nvSpPr>
        <p:spPr/>
        <p:txBody>
          <a:bodyPr/>
          <a:lstStyle/>
          <a:p>
            <a:r>
              <a:rPr lang="en-US" dirty="0" err="1"/>
              <a:t>Sư</a:t>
            </a:r>
            <a:r>
              <a:rPr lang="en-US" dirty="0"/>
              <a:t> dung </a:t>
            </a:r>
            <a:r>
              <a:rPr lang="en-US" dirty="0" err="1"/>
              <a:t>thư</a:t>
            </a:r>
            <a:r>
              <a:rPr lang="en-US" dirty="0"/>
              <a:t> </a:t>
            </a:r>
            <a:r>
              <a:rPr lang="en-US" dirty="0" err="1"/>
              <a:t>viện</a:t>
            </a:r>
            <a:r>
              <a:rPr lang="en-US" dirty="0"/>
              <a:t> HTTP Flutter</a:t>
            </a:r>
          </a:p>
        </p:txBody>
      </p:sp>
      <p:sp>
        <p:nvSpPr>
          <p:cNvPr id="3" name="Content Placeholder 2">
            <a:extLst>
              <a:ext uri="{FF2B5EF4-FFF2-40B4-BE49-F238E27FC236}">
                <a16:creationId xmlns:a16="http://schemas.microsoft.com/office/drawing/2014/main" id="{A8B349A6-D426-5E42-AC0E-D05D17CFE954}"/>
              </a:ext>
            </a:extLst>
          </p:cNvPr>
          <p:cNvSpPr>
            <a:spLocks noGrp="1"/>
          </p:cNvSpPr>
          <p:nvPr>
            <p:ph idx="1"/>
          </p:nvPr>
        </p:nvSpPr>
        <p:spPr/>
        <p:txBody>
          <a:bodyPr>
            <a:normAutofit/>
          </a:bodyPr>
          <a:lstStyle/>
          <a:p>
            <a:r>
              <a:rPr lang="en-US" sz="3200" dirty="0"/>
              <a:t>https://</a:t>
            </a:r>
            <a:r>
              <a:rPr lang="en-US" sz="3200" dirty="0" err="1"/>
              <a:t>pub.dev</a:t>
            </a:r>
            <a:r>
              <a:rPr lang="en-US" sz="3200" dirty="0"/>
              <a:t>/packages/http</a:t>
            </a:r>
          </a:p>
        </p:txBody>
      </p:sp>
    </p:spTree>
    <p:extLst>
      <p:ext uri="{BB962C8B-B14F-4D97-AF65-F5344CB8AC3E}">
        <p14:creationId xmlns:p14="http://schemas.microsoft.com/office/powerpoint/2010/main" val="2200266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48</TotalTime>
  <Words>180</Words>
  <Application>Microsoft Macintosh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Times</vt:lpstr>
      <vt:lpstr>Wingdings</vt:lpstr>
      <vt:lpstr>Wingdings 3</vt:lpstr>
      <vt:lpstr>Ion Boardroom</vt:lpstr>
      <vt:lpstr>Network Request(HTTP) , JSON</vt:lpstr>
      <vt:lpstr>Mô hình Client , Webservice , DataBase</vt:lpstr>
      <vt:lpstr>Web Service</vt:lpstr>
      <vt:lpstr>RESTful Api là gì ?</vt:lpstr>
      <vt:lpstr>REST API Design</vt:lpstr>
      <vt:lpstr>JSON </vt:lpstr>
      <vt:lpstr>Sư dung thư viện HTTP Flutter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Request(HTTP) , JSON</dc:title>
  <dc:creator>Huy PD</dc:creator>
  <cp:lastModifiedBy>Microsoft Office User</cp:lastModifiedBy>
  <cp:revision>6</cp:revision>
  <dcterms:created xsi:type="dcterms:W3CDTF">2020-09-13T08:37:50Z</dcterms:created>
  <dcterms:modified xsi:type="dcterms:W3CDTF">2021-06-19T10:38:35Z</dcterms:modified>
</cp:coreProperties>
</file>