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F9A6"/>
    <a:srgbClr val="C9E9EC"/>
    <a:srgbClr val="DE3778"/>
    <a:srgbClr val="500B9E"/>
    <a:srgbClr val="09C1D1"/>
    <a:srgbClr val="316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06" y="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9DF2-098E-429C-9C3F-4A2EF741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1800-DFA3-49E7-B5DF-2A651160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67BF-BD17-498B-A3AD-F7A747A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44E6-9957-44A9-BA4C-842644DB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451D-1B7A-4B09-A410-6A0A1D1D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C389-7A8F-4430-9076-9E236024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C530-09A6-4644-AA31-36EACC6D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C7A7-46BF-4BC5-B6A3-A7ACC16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B51C-A18D-44C1-8EB5-F761330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F553-95E3-4F6B-B5E0-F76BEE1B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C95CF-7188-4B02-AE63-67C0E97F8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15131-DE73-4F96-8E38-EF2C12FD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A1E6-5195-4968-A9DA-1E853F08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D3EA-5DDB-4A9F-A481-41C1158B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CA41-53DA-4561-AABB-F8B057CB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806A-CB28-463C-9654-EFF33DFF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811D-B51F-4B90-84F6-979134DA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8C6B-C0FC-49C6-B184-3E7A19AB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83B2-FB07-40F4-85CC-771A3ACE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E8BB-0375-4FC0-9CC8-970D8CC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2051-22C5-4B79-82F8-8383CF31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C1CA-6D89-4039-B4EA-79BF322B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B9E1-BA6D-4D24-B9E1-674C3294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5993-95D6-42CC-BD3F-E5104F27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6F0F-2C34-4171-8DB7-9059F3A6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3971-0201-4F90-849D-946CEE76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E341-D1B8-4BD0-A31A-B3E3E76E1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4FC87-B20F-4513-80C2-71E28C20E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A06C-0CEA-48E4-A53F-68E2F76F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37DFB-3AFC-4A80-9311-3812095D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5034-E8A7-44E6-BFFA-8677424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FABE-B35E-46BC-B80E-20941122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CA3E-5BFB-4506-AF22-B549581D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0AF9A-3C8A-42AD-B4DE-13D5C3E3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4D0F7-7C6D-45B6-A40C-7BFB7EF8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E0519-A6B2-4990-B4BE-4FD6471F6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47D21-DC4D-47AF-BB2B-9CA00B4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3FDFD-797E-4707-84C2-1413017A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A13B9-B876-416B-8184-49D3A7AC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0EBA-C086-4B6B-BB21-B195DF7F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76B42-A10A-4B01-8A42-3057E1BA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FAE66-23EB-4CB7-B8F4-1720DE9D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290ED-9CCF-436C-8509-01736952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2D8A-44F1-46FD-ACF5-DDB762B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7DA04-6925-4FBD-859D-B8DD1CE0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81AF-7658-4B08-AB46-E25162A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145B-9B61-4AAB-A722-0BBBC07C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2C5-EEA8-492A-808D-0156A3C1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97F0-17DA-4B45-92B1-74FB44A3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7C92-E3CA-45EA-820F-6E90254D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9DD6-A6CF-4B42-8E19-9648F033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8B10-2B69-4638-8575-5C2E3DB8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E2BE-9A73-4204-887A-5A18B2B1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6E89A-E8D1-4A8D-8678-771CC97A6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049C-FF1C-42F9-A74E-9015FA8F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83DE-3400-4AEC-A506-B0530889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5EBA-AE4E-4D47-ADE2-DCFA742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39370-FE54-4C1F-BF9D-C0FEA1D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1CE90-4DDF-4987-B491-D461AAC2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581DD-5B8A-4C2E-9623-C1F4AC54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004C-DA5B-409D-9840-D104EC6C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5FFA-2495-4098-864D-5BAC82078B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CBA2-C39F-4CC4-A334-2AEC39B0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9C4F-C862-4454-BAE2-E56A23F57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2576" y="1003819"/>
            <a:ext cx="2152723" cy="222572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8A3F2B-3C39-2AFA-7A81-2CB9E84AABE0}"/>
              </a:ext>
            </a:extLst>
          </p:cNvPr>
          <p:cNvSpPr/>
          <p:nvPr/>
        </p:nvSpPr>
        <p:spPr>
          <a:xfrm>
            <a:off x="3016155" y="1003819"/>
            <a:ext cx="8775753" cy="2055777"/>
          </a:xfrm>
          <a:prstGeom prst="roundRect">
            <a:avLst>
              <a:gd name="adj" fmla="val 13395"/>
            </a:avLst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>
                <a:latin typeface="Bahnschrift SemiBold" panose="020B0502040204020203" pitchFamily="34" charset="0"/>
                <a:cs typeface="Aharoni" panose="020B0604020202020204" pitchFamily="2" charset="-79"/>
              </a:rPr>
              <a:t>PHP Laravel </a:t>
            </a:r>
            <a:r>
              <a:rPr lang="en-US" sz="7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cơ</a:t>
            </a:r>
            <a:r>
              <a:rPr lang="en-US" sz="7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7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bản</a:t>
            </a:r>
            <a:endParaRPr lang="en-US" sz="7000" dirty="0">
              <a:latin typeface="Bahnschrift SemiBold" panose="020B0502040204020203" pitchFamily="34" charset="0"/>
              <a:cs typeface="Aharoni" panose="020B0604020202020204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C82A9E-8D6E-A8D2-3C9A-C8316C1EBCF4}"/>
              </a:ext>
            </a:extLst>
          </p:cNvPr>
          <p:cNvSpPr txBox="1"/>
          <p:nvPr/>
        </p:nvSpPr>
        <p:spPr>
          <a:xfrm>
            <a:off x="122830" y="3798405"/>
            <a:ext cx="8489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err="1">
                <a:solidFill>
                  <a:srgbClr val="76F9A6"/>
                </a:solidFill>
              </a:rPr>
              <a:t>Trong</a:t>
            </a:r>
            <a:r>
              <a:rPr lang="en-US" sz="12000" b="1" dirty="0">
                <a:solidFill>
                  <a:srgbClr val="76F9A6"/>
                </a:solidFill>
              </a:rPr>
              <a:t> 3 </a:t>
            </a:r>
            <a:r>
              <a:rPr lang="en-US" sz="12000" b="1" dirty="0" err="1">
                <a:solidFill>
                  <a:srgbClr val="76F9A6"/>
                </a:solidFill>
              </a:rPr>
              <a:t>giờ</a:t>
            </a:r>
            <a:endParaRPr lang="en-US" sz="12000" b="1" dirty="0">
              <a:solidFill>
                <a:srgbClr val="76F9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Basic routing in Laravel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324966" y="1968285"/>
            <a:ext cx="11387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Routing configurations are saved on </a:t>
            </a: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routes/</a:t>
            </a:r>
            <a:r>
              <a:rPr lang="en-US" sz="3500" b="1" dirty="0" err="1">
                <a:solidFill>
                  <a:srgbClr val="76F9A6"/>
                </a:solidFill>
                <a:latin typeface="Bahnschrift SemiBold" panose="020B0502040204020203" pitchFamily="34" charset="0"/>
              </a:rPr>
              <a:t>web.php</a:t>
            </a:r>
            <a:endParaRPr lang="en-US" sz="3500" b="1" dirty="0">
              <a:solidFill>
                <a:srgbClr val="76F9A6"/>
              </a:solidFill>
              <a:latin typeface="Bahnschrift SemiBold" panose="020B0502040204020203" pitchFamily="34" charset="0"/>
            </a:endParaRPr>
          </a:p>
          <a:p>
            <a:r>
              <a:rPr lang="en-US" sz="35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F15C9-E8AA-7142-168A-0113AFF9081D}"/>
              </a:ext>
            </a:extLst>
          </p:cNvPr>
          <p:cNvSpPr txBox="1"/>
          <p:nvPr/>
        </p:nvSpPr>
        <p:spPr>
          <a:xfrm>
            <a:off x="324966" y="3245654"/>
            <a:ext cx="11387421" cy="321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http://server-name:port/</a:t>
            </a:r>
            <a:endParaRPr lang="en-US" sz="3500" b="1" dirty="0">
              <a:solidFill>
                <a:srgbClr val="76F9A6"/>
              </a:solidFill>
              <a:latin typeface="Bahnschrift SemiBol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http://server-name:port/</a:t>
            </a: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products</a:t>
            </a:r>
          </a:p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http://server-name:port/</a:t>
            </a: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users</a:t>
            </a:r>
          </a:p>
          <a:p>
            <a:pPr>
              <a:lnSpc>
                <a:spcPct val="150000"/>
              </a:lnSpc>
            </a:pP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8307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4EB5D9-A3E8-BE79-AA77-707E3EA26B91}"/>
              </a:ext>
            </a:extLst>
          </p:cNvPr>
          <p:cNvSpPr/>
          <p:nvPr/>
        </p:nvSpPr>
        <p:spPr>
          <a:xfrm>
            <a:off x="1875865" y="430304"/>
            <a:ext cx="8440270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What do you need 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AF7212-B1BD-AB88-599A-F69CBEAD971B}"/>
              </a:ext>
            </a:extLst>
          </p:cNvPr>
          <p:cNvSpPr/>
          <p:nvPr/>
        </p:nvSpPr>
        <p:spPr>
          <a:xfrm>
            <a:off x="3370729" y="4527176"/>
            <a:ext cx="537883" cy="506506"/>
          </a:xfrm>
          <a:prstGeom prst="ellipse">
            <a:avLst/>
          </a:prstGeom>
          <a:solidFill>
            <a:srgbClr val="76F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769FB-1CEC-147B-C590-3AEF2B8C91FA}"/>
              </a:ext>
            </a:extLst>
          </p:cNvPr>
          <p:cNvSpPr txBox="1"/>
          <p:nvPr/>
        </p:nvSpPr>
        <p:spPr>
          <a:xfrm>
            <a:off x="4020670" y="2173941"/>
            <a:ext cx="3688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0290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MVC – Model View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AD9BCB-07C3-164A-A6A5-EEE5D36D8218}"/>
              </a:ext>
            </a:extLst>
          </p:cNvPr>
          <p:cNvSpPr/>
          <p:nvPr/>
        </p:nvSpPr>
        <p:spPr>
          <a:xfrm>
            <a:off x="6316756" y="1956219"/>
            <a:ext cx="2154891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Controller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4DB2D0-6AAF-D4F0-D52B-B27F14CF8DDF}"/>
              </a:ext>
            </a:extLst>
          </p:cNvPr>
          <p:cNvSpPr/>
          <p:nvPr/>
        </p:nvSpPr>
        <p:spPr>
          <a:xfrm>
            <a:off x="6404903" y="5051381"/>
            <a:ext cx="2091017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E4797B-F2A3-A953-A937-6E7C1C167E26}"/>
              </a:ext>
            </a:extLst>
          </p:cNvPr>
          <p:cNvSpPr/>
          <p:nvPr/>
        </p:nvSpPr>
        <p:spPr>
          <a:xfrm>
            <a:off x="4158504" y="3527093"/>
            <a:ext cx="1654500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Routing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92E8ABEC-1822-BCBD-9B50-DE3CB6AFA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794" y="3130014"/>
            <a:ext cx="2822150" cy="158745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BBDC28-AD49-941B-0437-EDB6C1B8DA2D}"/>
              </a:ext>
            </a:extLst>
          </p:cNvPr>
          <p:cNvSpPr/>
          <p:nvPr/>
        </p:nvSpPr>
        <p:spPr>
          <a:xfrm>
            <a:off x="8614576" y="3845422"/>
            <a:ext cx="2091017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239806" y="2525604"/>
            <a:ext cx="35208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Send request from client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ED23D9B-191A-4352-8AE7-CA40DC14B348}"/>
              </a:ext>
            </a:extLst>
          </p:cNvPr>
          <p:cNvSpPr/>
          <p:nvPr/>
        </p:nvSpPr>
        <p:spPr>
          <a:xfrm>
            <a:off x="3376713" y="3746468"/>
            <a:ext cx="597020" cy="354549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3981BA-2C46-422F-4DCB-78F48B786576}"/>
              </a:ext>
            </a:extLst>
          </p:cNvPr>
          <p:cNvSpPr/>
          <p:nvPr/>
        </p:nvSpPr>
        <p:spPr>
          <a:xfrm rot="18941640">
            <a:off x="5169488" y="2705805"/>
            <a:ext cx="1196489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D66128-AD5F-BD73-B9B0-84FE6A3035A6}"/>
              </a:ext>
            </a:extLst>
          </p:cNvPr>
          <p:cNvSpPr/>
          <p:nvPr/>
        </p:nvSpPr>
        <p:spPr>
          <a:xfrm rot="12000713">
            <a:off x="3520124" y="4805554"/>
            <a:ext cx="2614538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F8A54D7-5A75-EC72-FC64-54555DD2B293}"/>
              </a:ext>
            </a:extLst>
          </p:cNvPr>
          <p:cNvSpPr/>
          <p:nvPr/>
        </p:nvSpPr>
        <p:spPr>
          <a:xfrm rot="13659853">
            <a:off x="8506218" y="2868275"/>
            <a:ext cx="1196489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A132AED-BD9F-5038-4F14-67B3135916F5}"/>
              </a:ext>
            </a:extLst>
          </p:cNvPr>
          <p:cNvSpPr/>
          <p:nvPr/>
        </p:nvSpPr>
        <p:spPr>
          <a:xfrm rot="5400000">
            <a:off x="6305862" y="3715615"/>
            <a:ext cx="2176675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9A5ADDE-70FC-B411-5127-086081EEA758}"/>
              </a:ext>
            </a:extLst>
          </p:cNvPr>
          <p:cNvSpPr/>
          <p:nvPr/>
        </p:nvSpPr>
        <p:spPr>
          <a:xfrm rot="2860143">
            <a:off x="8199273" y="3070912"/>
            <a:ext cx="1196489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5" descr="Database outline">
            <a:extLst>
              <a:ext uri="{FF2B5EF4-FFF2-40B4-BE49-F238E27FC236}">
                <a16:creationId xmlns:a16="http://schemas.microsoft.com/office/drawing/2014/main" id="{99FB74C5-DAB6-0572-8FCD-B4748B6EC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31596" y="4365291"/>
            <a:ext cx="1521969" cy="15219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5D2B3C-68AD-1241-4BDF-423EE979D78B}"/>
              </a:ext>
            </a:extLst>
          </p:cNvPr>
          <p:cNvSpPr txBox="1"/>
          <p:nvPr/>
        </p:nvSpPr>
        <p:spPr>
          <a:xfrm>
            <a:off x="9660084" y="5887260"/>
            <a:ext cx="166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9004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7" grpId="0" animBg="1"/>
      <p:bldP spid="18" grpId="0"/>
      <p:bldP spid="2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5632" y="2580908"/>
            <a:ext cx="2152723" cy="222572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8A3F2B-3C39-2AFA-7A81-2CB9E84AABE0}"/>
              </a:ext>
            </a:extLst>
          </p:cNvPr>
          <p:cNvSpPr/>
          <p:nvPr/>
        </p:nvSpPr>
        <p:spPr>
          <a:xfrm>
            <a:off x="184519" y="198418"/>
            <a:ext cx="10655968" cy="2055777"/>
          </a:xfrm>
          <a:prstGeom prst="roundRect">
            <a:avLst>
              <a:gd name="adj" fmla="val 13395"/>
            </a:avLst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Lập</a:t>
            </a:r>
            <a:r>
              <a:rPr lang="en-US" sz="10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10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trình</a:t>
            </a:r>
            <a:r>
              <a:rPr lang="en-US" sz="10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PHP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C82A9E-8D6E-A8D2-3C9A-C8316C1EBCF4}"/>
              </a:ext>
            </a:extLst>
          </p:cNvPr>
          <p:cNvSpPr txBox="1"/>
          <p:nvPr/>
        </p:nvSpPr>
        <p:spPr>
          <a:xfrm>
            <a:off x="-337405" y="2653097"/>
            <a:ext cx="84896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rgbClr val="76F9A6"/>
                </a:solidFill>
              </a:rPr>
              <a:t>Laravel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FD319-C51E-208D-311F-B04701CB6429}"/>
              </a:ext>
            </a:extLst>
          </p:cNvPr>
          <p:cNvSpPr txBox="1"/>
          <p:nvPr/>
        </p:nvSpPr>
        <p:spPr>
          <a:xfrm>
            <a:off x="418012" y="5205536"/>
            <a:ext cx="11421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chemeClr val="bg1"/>
                </a:solidFill>
              </a:rPr>
              <a:t>Cảm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ơn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các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bạn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đã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quan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tâm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07554-A8B7-74D6-FA97-288F0B14BD24}"/>
              </a:ext>
            </a:extLst>
          </p:cNvPr>
          <p:cNvSpPr txBox="1"/>
          <p:nvPr/>
        </p:nvSpPr>
        <p:spPr>
          <a:xfrm>
            <a:off x="1974476" y="366408"/>
            <a:ext cx="8377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Visual Studio Code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2" y="2490306"/>
            <a:ext cx="2677847" cy="2677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A753E-00E7-CC0F-998C-50ADE836E283}"/>
              </a:ext>
            </a:extLst>
          </p:cNvPr>
          <p:cNvSpPr txBox="1"/>
          <p:nvPr/>
        </p:nvSpPr>
        <p:spPr>
          <a:xfrm>
            <a:off x="3579249" y="2414106"/>
            <a:ext cx="8377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76F9A6"/>
                </a:solidFill>
              </a:rPr>
              <a:t>- Easy to use, work both MacOS/Windows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C182B-F4C7-F874-4F62-1476E646125C}"/>
              </a:ext>
            </a:extLst>
          </p:cNvPr>
          <p:cNvSpPr txBox="1"/>
          <p:nvPr/>
        </p:nvSpPr>
        <p:spPr>
          <a:xfrm>
            <a:off x="3579249" y="3548141"/>
            <a:ext cx="8377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76F9A6"/>
                </a:solidFill>
              </a:rPr>
              <a:t>- Many </a:t>
            </a:r>
            <a:r>
              <a:rPr lang="en-US" sz="3500" dirty="0" err="1">
                <a:solidFill>
                  <a:srgbClr val="76F9A6"/>
                </a:solidFill>
              </a:rPr>
              <a:t>userful</a:t>
            </a:r>
            <a:r>
              <a:rPr lang="en-US" sz="3500" dirty="0">
                <a:solidFill>
                  <a:srgbClr val="76F9A6"/>
                </a:solidFill>
              </a:rPr>
              <a:t> extensions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B92FA-F96F-4F28-D818-A22D7EB11345}"/>
              </a:ext>
            </a:extLst>
          </p:cNvPr>
          <p:cNvSpPr txBox="1"/>
          <p:nvPr/>
        </p:nvSpPr>
        <p:spPr>
          <a:xfrm>
            <a:off x="3579249" y="4537211"/>
            <a:ext cx="8377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76F9A6"/>
                </a:solidFill>
              </a:rPr>
              <a:t>- Build-in git, lightweight</a:t>
            </a:r>
          </a:p>
        </p:txBody>
      </p:sp>
    </p:spTree>
    <p:extLst>
      <p:ext uri="{BB962C8B-B14F-4D97-AF65-F5344CB8AC3E}">
        <p14:creationId xmlns:p14="http://schemas.microsoft.com/office/powerpoint/2010/main" val="179383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06" y="163217"/>
            <a:ext cx="1900518" cy="19005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501858"/>
            <a:ext cx="8440270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VSCode</a:t>
            </a:r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Extensions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0FEF0-0D19-47BA-439F-86BCCE6B4B22}"/>
              </a:ext>
            </a:extLst>
          </p:cNvPr>
          <p:cNvSpPr txBox="1"/>
          <p:nvPr/>
        </p:nvSpPr>
        <p:spPr>
          <a:xfrm>
            <a:off x="445994" y="2175900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Artisan,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705D4-C237-99A8-89CC-E6A31C0BB842}"/>
              </a:ext>
            </a:extLst>
          </p:cNvPr>
          <p:cNvSpPr txBox="1"/>
          <p:nvPr/>
        </p:nvSpPr>
        <p:spPr>
          <a:xfrm>
            <a:off x="445994" y="2942544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Blade Snippets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38D82-AC37-F1DB-DEE5-95F4199153F3}"/>
              </a:ext>
            </a:extLst>
          </p:cNvPr>
          <p:cNvSpPr txBox="1"/>
          <p:nvPr/>
        </p:nvSpPr>
        <p:spPr>
          <a:xfrm>
            <a:off x="401170" y="4582647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</a:t>
            </a:r>
            <a:r>
              <a:rPr lang="en-US" sz="4000" dirty="0" err="1">
                <a:solidFill>
                  <a:schemeClr val="bg1"/>
                </a:solidFill>
              </a:rPr>
              <a:t>goto</a:t>
            </a:r>
            <a:r>
              <a:rPr lang="en-US" sz="4000" dirty="0">
                <a:solidFill>
                  <a:schemeClr val="bg1"/>
                </a:solidFill>
              </a:rPr>
              <a:t>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36922-1BB3-26DA-367A-7923CC8C53B8}"/>
              </a:ext>
            </a:extLst>
          </p:cNvPr>
          <p:cNvSpPr txBox="1"/>
          <p:nvPr/>
        </p:nvSpPr>
        <p:spPr>
          <a:xfrm>
            <a:off x="369794" y="5398279"/>
            <a:ext cx="4173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laravel</a:t>
            </a:r>
            <a:r>
              <a:rPr lang="en-US" sz="4000" dirty="0">
                <a:solidFill>
                  <a:schemeClr val="bg1"/>
                </a:solidFill>
              </a:rPr>
              <a:t> snippets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54EC6-1A92-DE7F-66BA-1B7A98A79943}"/>
              </a:ext>
            </a:extLst>
          </p:cNvPr>
          <p:cNvSpPr txBox="1"/>
          <p:nvPr/>
        </p:nvSpPr>
        <p:spPr>
          <a:xfrm>
            <a:off x="5813613" y="2175900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Extra </a:t>
            </a:r>
            <a:r>
              <a:rPr lang="en-US" sz="4000" dirty="0" err="1">
                <a:solidFill>
                  <a:schemeClr val="bg1"/>
                </a:solidFill>
              </a:rPr>
              <a:t>Intellisense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057016-33B9-0A08-1C38-2A303871AC46}"/>
              </a:ext>
            </a:extLst>
          </p:cNvPr>
          <p:cNvSpPr txBox="1"/>
          <p:nvPr/>
        </p:nvSpPr>
        <p:spPr>
          <a:xfrm>
            <a:off x="5836025" y="2898786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Live Sass Compiler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7B4CB-BB7E-1FF7-CF10-D6CABF434AF4}"/>
              </a:ext>
            </a:extLst>
          </p:cNvPr>
          <p:cNvSpPr txBox="1"/>
          <p:nvPr/>
        </p:nvSpPr>
        <p:spPr>
          <a:xfrm>
            <a:off x="5836025" y="3709188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Beautify </a:t>
            </a:r>
            <a:r>
              <a:rPr lang="en-US" sz="4000" dirty="0" err="1">
                <a:solidFill>
                  <a:schemeClr val="bg1"/>
                </a:solidFill>
              </a:rPr>
              <a:t>css</a:t>
            </a:r>
            <a:r>
              <a:rPr lang="en-US" sz="4000" dirty="0">
                <a:solidFill>
                  <a:schemeClr val="bg1"/>
                </a:solidFill>
              </a:rPr>
              <a:t>/sass/</a:t>
            </a:r>
            <a:r>
              <a:rPr lang="en-US" sz="4000" dirty="0" err="1">
                <a:solidFill>
                  <a:schemeClr val="bg1"/>
                </a:solidFill>
              </a:rPr>
              <a:t>scss</a:t>
            </a:r>
            <a:r>
              <a:rPr lang="en-US" sz="4000" dirty="0">
                <a:solidFill>
                  <a:schemeClr val="bg1"/>
                </a:solidFill>
              </a:rPr>
              <a:t>/less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5AF86-C7B9-7333-99C8-7C957E9A6BC3}"/>
              </a:ext>
            </a:extLst>
          </p:cNvPr>
          <p:cNvSpPr txBox="1"/>
          <p:nvPr/>
        </p:nvSpPr>
        <p:spPr>
          <a:xfrm>
            <a:off x="439271" y="3737837"/>
            <a:ext cx="484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Blade Spacer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9AE1E-12C7-CC70-DB25-B9F576FD70F4}"/>
              </a:ext>
            </a:extLst>
          </p:cNvPr>
          <p:cNvSpPr txBox="1"/>
          <p:nvPr/>
        </p:nvSpPr>
        <p:spPr>
          <a:xfrm>
            <a:off x="5885331" y="4647570"/>
            <a:ext cx="5136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PHP IntelliSense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5622B-6F5B-DF1B-E8E6-FF42CF405A86}"/>
              </a:ext>
            </a:extLst>
          </p:cNvPr>
          <p:cNvSpPr txBox="1"/>
          <p:nvPr/>
        </p:nvSpPr>
        <p:spPr>
          <a:xfrm>
            <a:off x="5844988" y="5330406"/>
            <a:ext cx="6539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Getter and Setter Generator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06" y="163217"/>
            <a:ext cx="1900518" cy="19005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501858"/>
            <a:ext cx="8440270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VSCode</a:t>
            </a:r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Extensions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0FEF0-0D19-47BA-439F-86BCCE6B4B22}"/>
              </a:ext>
            </a:extLst>
          </p:cNvPr>
          <p:cNvSpPr txBox="1"/>
          <p:nvPr/>
        </p:nvSpPr>
        <p:spPr>
          <a:xfrm>
            <a:off x="445994" y="2147251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Artisan,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705D4-C237-99A8-89CC-E6A31C0BB842}"/>
              </a:ext>
            </a:extLst>
          </p:cNvPr>
          <p:cNvSpPr txBox="1"/>
          <p:nvPr/>
        </p:nvSpPr>
        <p:spPr>
          <a:xfrm>
            <a:off x="445994" y="2942544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Getter and Setter Generator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38D82-AC37-F1DB-DEE5-95F4199153F3}"/>
              </a:ext>
            </a:extLst>
          </p:cNvPr>
          <p:cNvSpPr txBox="1"/>
          <p:nvPr/>
        </p:nvSpPr>
        <p:spPr>
          <a:xfrm>
            <a:off x="439270" y="4574223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Vscode</a:t>
            </a:r>
            <a:r>
              <a:rPr lang="en-US" sz="4000" dirty="0">
                <a:solidFill>
                  <a:schemeClr val="bg1"/>
                </a:solidFill>
              </a:rPr>
              <a:t>-icons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36922-1BB3-26DA-367A-7923CC8C53B8}"/>
              </a:ext>
            </a:extLst>
          </p:cNvPr>
          <p:cNvSpPr txBox="1"/>
          <p:nvPr/>
        </p:nvSpPr>
        <p:spPr>
          <a:xfrm>
            <a:off x="439269" y="5410609"/>
            <a:ext cx="939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JavaScript (ES6) code snippets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5AF86-C7B9-7333-99C8-7C957E9A6BC3}"/>
              </a:ext>
            </a:extLst>
          </p:cNvPr>
          <p:cNvSpPr txBox="1"/>
          <p:nvPr/>
        </p:nvSpPr>
        <p:spPr>
          <a:xfrm>
            <a:off x="439270" y="3737837"/>
            <a:ext cx="939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Bracket Pair Colorization Toggler</a:t>
            </a:r>
          </a:p>
        </p:txBody>
      </p:sp>
    </p:spTree>
    <p:extLst>
      <p:ext uri="{BB962C8B-B14F-4D97-AF65-F5344CB8AC3E}">
        <p14:creationId xmlns:p14="http://schemas.microsoft.com/office/powerpoint/2010/main" val="33169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What is .env File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410133" y="2388094"/>
            <a:ext cx="1043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It store </a:t>
            </a:r>
            <a:r>
              <a:rPr lang="en-US" sz="3000" b="1" dirty="0">
                <a:solidFill>
                  <a:srgbClr val="76F9A6"/>
                </a:solidFill>
              </a:rPr>
              <a:t>environment variables</a:t>
            </a:r>
            <a:r>
              <a:rPr lang="en-US" sz="3000" dirty="0">
                <a:solidFill>
                  <a:schemeClr val="bg1"/>
                </a:solidFill>
              </a:rPr>
              <a:t>, use globally in your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AA0D8-2BAE-BE15-FA7B-DA70F3DB6BE6}"/>
              </a:ext>
            </a:extLst>
          </p:cNvPr>
          <p:cNvSpPr txBox="1"/>
          <p:nvPr/>
        </p:nvSpPr>
        <p:spPr>
          <a:xfrm>
            <a:off x="410132" y="3429000"/>
            <a:ext cx="1043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Store in Laravel </a:t>
            </a:r>
            <a:r>
              <a:rPr lang="en-US" sz="3000" b="1" dirty="0">
                <a:solidFill>
                  <a:srgbClr val="76F9A6"/>
                </a:solidFill>
              </a:rPr>
              <a:t>App’s root folder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94058-A907-AE97-3C9E-F29F6393AADD}"/>
              </a:ext>
            </a:extLst>
          </p:cNvPr>
          <p:cNvSpPr txBox="1"/>
          <p:nvPr/>
        </p:nvSpPr>
        <p:spPr>
          <a:xfrm>
            <a:off x="369794" y="4443535"/>
            <a:ext cx="1043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File name is blank: </a:t>
            </a:r>
            <a:r>
              <a:rPr lang="en-US" sz="3000" b="1" dirty="0">
                <a:solidFill>
                  <a:srgbClr val="76F9A6"/>
                </a:solidFill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6561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What is </a:t>
            </a:r>
            <a:r>
              <a:rPr lang="en-US" sz="5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composer.json</a:t>
            </a:r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647697" y="2804952"/>
            <a:ext cx="1043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It is a file where stores and manages </a:t>
            </a:r>
            <a:r>
              <a:rPr lang="en-US" sz="5000" b="1" dirty="0">
                <a:solidFill>
                  <a:srgbClr val="76F9A6"/>
                </a:solidFill>
              </a:rPr>
              <a:t>dependencies / libraries</a:t>
            </a:r>
          </a:p>
        </p:txBody>
      </p:sp>
    </p:spTree>
    <p:extLst>
      <p:ext uri="{BB962C8B-B14F-4D97-AF65-F5344CB8AC3E}">
        <p14:creationId xmlns:p14="http://schemas.microsoft.com/office/powerpoint/2010/main" val="28105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Where can I find dependencies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661144" y="2795987"/>
            <a:ext cx="1043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You can find Laravel dependencies at: </a:t>
            </a:r>
            <a:r>
              <a:rPr lang="en-US" sz="5000" b="1" dirty="0">
                <a:solidFill>
                  <a:srgbClr val="76F9A6"/>
                </a:solidFill>
              </a:rPr>
              <a:t>packagist.org</a:t>
            </a:r>
          </a:p>
        </p:txBody>
      </p:sp>
    </p:spTree>
    <p:extLst>
      <p:ext uri="{BB962C8B-B14F-4D97-AF65-F5344CB8AC3E}">
        <p14:creationId xmlns:p14="http://schemas.microsoft.com/office/powerpoint/2010/main" val="40516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220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Hoang</dc:creator>
  <cp:lastModifiedBy>Nguyen Duc Hoang</cp:lastModifiedBy>
  <cp:revision>101</cp:revision>
  <dcterms:created xsi:type="dcterms:W3CDTF">2022-04-20T09:25:33Z</dcterms:created>
  <dcterms:modified xsi:type="dcterms:W3CDTF">2022-05-26T16:12:58Z</dcterms:modified>
</cp:coreProperties>
</file>