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0" r:id="rId2"/>
    <p:sldId id="257" r:id="rId3"/>
    <p:sldId id="258" r:id="rId4"/>
    <p:sldId id="259" r:id="rId5"/>
    <p:sldId id="260" r:id="rId6"/>
    <p:sldId id="261" r:id="rId7"/>
    <p:sldId id="262" r:id="rId8"/>
    <p:sldId id="263" r:id="rId9"/>
    <p:sldId id="264" r:id="rId10"/>
    <p:sldId id="266" r:id="rId11"/>
    <p:sldId id="267" r:id="rId12"/>
    <p:sldId id="265" r:id="rId13"/>
  </p:sldIdLst>
  <p:sldSz cx="18288000" cy="10287000"/>
  <p:notesSz cx="6858000" cy="9144000"/>
  <p:embeddedFontLst>
    <p:embeddedFont>
      <p:font typeface="Amasis MT Pro Black" panose="02040A04050005020304" pitchFamily="18" charset="0"/>
      <p:bold r:id="rId14"/>
      <p:boldItalic r:id="rId15"/>
    </p:embeddedFont>
    <p:embeddedFont>
      <p:font typeface="Asap Regular" panose="020B0604020202020204" charset="0"/>
      <p:regular r:id="rId16"/>
    </p:embeddedFont>
    <p:embeddedFont>
      <p:font typeface="Asap Regular Bold" panose="020B0604020202020204" charset="0"/>
      <p:regular r:id="rId17"/>
    </p:embeddedFont>
    <p:embeddedFont>
      <p:font typeface="Calibri" panose="020F0502020204030204" pitchFamily="34" charset="0"/>
      <p:regular r:id="rId18"/>
      <p:bold r:id="rId19"/>
      <p:italic r:id="rId20"/>
      <p:boldItalic r:id="rId21"/>
    </p:embeddedFont>
    <p:embeddedFont>
      <p:font typeface="Fira Sans Light" panose="020B0403050000020004" pitchFamily="34" charset="0"/>
      <p:regular r:id="rId22"/>
      <p:italic r:id="rId23"/>
    </p:embeddedFont>
    <p:embeddedFont>
      <p:font typeface="Fira Sans Light Bold" panose="020B0604020202020204" charset="0"/>
      <p:regular r:id="rId24"/>
    </p:embeddedFont>
    <p:embeddedFont>
      <p:font typeface="Fira Sans Medium" panose="020B0603050000020004" pitchFamily="34" charset="0"/>
      <p:regular r:id="rId25"/>
      <p:italic r:id="rId26"/>
    </p:embeddedFont>
    <p:embeddedFont>
      <p:font typeface="Montserrat Extra-Bold" panose="020B0604020202020204" charset="0"/>
      <p:regular r:id="rId27"/>
    </p:embeddedFont>
    <p:embeddedFont>
      <p:font typeface="Montserrat Extra-Bold Bold" panose="020B0604020202020204" charset="0"/>
      <p:regular r:id="rId28"/>
    </p:embeddedFont>
    <p:embeddedFont>
      <p:font typeface="Muli Bold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416032" y="1104900"/>
            <a:ext cx="13455933" cy="1908921"/>
          </a:xfrm>
          <a:prstGeom prst="rect">
            <a:avLst/>
          </a:prstGeom>
        </p:spPr>
        <p:txBody>
          <a:bodyPr lIns="0" tIns="0" rIns="0" bIns="0" rtlCol="0" anchor="t">
            <a:spAutoFit/>
          </a:bodyPr>
          <a:lstStyle/>
          <a:p>
            <a:pPr algn="ctr">
              <a:lnSpc>
                <a:spcPts val="7800"/>
              </a:lnSpc>
              <a:spcBef>
                <a:spcPct val="0"/>
              </a:spcBef>
            </a:pPr>
            <a:r>
              <a:rPr lang="en-US" sz="5000" spc="-65" dirty="0">
                <a:solidFill>
                  <a:srgbClr val="00A181"/>
                </a:solidFill>
                <a:latin typeface="Montserrat Extra-Bold"/>
              </a:rPr>
              <a:t>TRƯỜNG ĐẠI HỌC VINH</a:t>
            </a:r>
          </a:p>
          <a:p>
            <a:pPr algn="ctr">
              <a:lnSpc>
                <a:spcPts val="7800"/>
              </a:lnSpc>
              <a:spcBef>
                <a:spcPct val="0"/>
              </a:spcBef>
            </a:pPr>
            <a:r>
              <a:rPr lang="en-US" sz="5000" spc="-65" dirty="0">
                <a:solidFill>
                  <a:srgbClr val="00A181"/>
                </a:solidFill>
                <a:latin typeface="Montserrat Extra-Bold"/>
              </a:rPr>
              <a:t>VIỆN KỸ THUẬT VÀ CÔNG NGHỆ</a:t>
            </a:r>
          </a:p>
        </p:txBody>
      </p:sp>
      <p:grpSp>
        <p:nvGrpSpPr>
          <p:cNvPr id="3" name="Group 3"/>
          <p:cNvGrpSpPr/>
          <p:nvPr/>
        </p:nvGrpSpPr>
        <p:grpSpPr>
          <a:xfrm>
            <a:off x="15158542" y="-6569"/>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609600" y="9212552"/>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3355015" y="4232732"/>
            <a:ext cx="11577966" cy="3169137"/>
          </a:xfrm>
          <a:prstGeom prst="rect">
            <a:avLst/>
          </a:prstGeom>
        </p:spPr>
        <p:txBody>
          <a:bodyPr wrap="square" lIns="0" tIns="0" rIns="0" bIns="0" rtlCol="0" anchor="t">
            <a:spAutoFit/>
          </a:bodyPr>
          <a:lstStyle/>
          <a:p>
            <a:pPr marL="0" algn="ctr" rtl="0" eaLnBrk="1" latinLnBrk="0" hangingPunct="1">
              <a:lnSpc>
                <a:spcPts val="6299"/>
              </a:lnSpc>
              <a:spcBef>
                <a:spcPts val="0"/>
              </a:spcBef>
              <a:spcAft>
                <a:spcPts val="0"/>
              </a:spcAft>
            </a:pPr>
            <a:r>
              <a:rPr lang="en-US" sz="4400" kern="1200" dirty="0">
                <a:effectLst/>
                <a:latin typeface="Montserrat Extra-Bold Bold" panose="020B0604020202020204" charset="0"/>
              </a:rPr>
              <a:t>ĐỒ ÁN KẾT THÚC HỌC PHẦN </a:t>
            </a:r>
            <a:endParaRPr lang="vi-VN" sz="4400" dirty="0">
              <a:effectLst/>
              <a:latin typeface="Montserrat Extra-Bold Bold" panose="020B0604020202020204" charset="0"/>
            </a:endParaRPr>
          </a:p>
          <a:p>
            <a:pPr marL="0" algn="ctr" rtl="0" eaLnBrk="1" latinLnBrk="0" hangingPunct="1">
              <a:lnSpc>
                <a:spcPts val="6299"/>
              </a:lnSpc>
              <a:spcBef>
                <a:spcPts val="0"/>
              </a:spcBef>
              <a:spcAft>
                <a:spcPts val="0"/>
              </a:spcAft>
            </a:pPr>
            <a:r>
              <a:rPr lang="en-US" sz="4400" kern="1200" dirty="0">
                <a:effectLst/>
                <a:latin typeface="Montserrat Extra-Bold Bold" panose="020B0604020202020204" charset="0"/>
              </a:rPr>
              <a:t>LẬP TRÌNH HƯỚNG ĐỐI TƯỢNG</a:t>
            </a:r>
          </a:p>
          <a:p>
            <a:pPr marL="0" algn="ctr" rtl="0" eaLnBrk="1" latinLnBrk="0" hangingPunct="1">
              <a:lnSpc>
                <a:spcPts val="6299"/>
              </a:lnSpc>
              <a:spcBef>
                <a:spcPts val="0"/>
              </a:spcBef>
              <a:spcAft>
                <a:spcPts val="0"/>
              </a:spcAft>
            </a:pPr>
            <a:endParaRPr lang="vi-VN" sz="4400" dirty="0">
              <a:effectLst/>
              <a:latin typeface="Montserrat Extra-Bold Bold" panose="020B0604020202020204" charset="0"/>
            </a:endParaRPr>
          </a:p>
          <a:p>
            <a:pPr marL="0" algn="ctr" rtl="0" eaLnBrk="1" latinLnBrk="0" hangingPunct="1">
              <a:lnSpc>
                <a:spcPts val="6299"/>
              </a:lnSpc>
              <a:spcBef>
                <a:spcPts val="0"/>
              </a:spcBef>
              <a:spcAft>
                <a:spcPts val="0"/>
              </a:spcAft>
            </a:pPr>
            <a:r>
              <a:rPr lang="en-US" sz="4400" kern="1200" dirty="0">
                <a:effectLst/>
                <a:latin typeface="Montserrat Extra-Bold Bold" panose="020B0604020202020204" charset="0"/>
              </a:rPr>
              <a:t>ĐỀ TÀI SỐ </a:t>
            </a:r>
            <a:r>
              <a:rPr lang="en-US" sz="4400" kern="1200" dirty="0">
                <a:solidFill>
                  <a:srgbClr val="E46C0A"/>
                </a:solidFill>
                <a:effectLst/>
                <a:latin typeface="Montserrat Extra-Bold Bold" panose="020B0604020202020204" charset="0"/>
              </a:rPr>
              <a:t>05</a:t>
            </a:r>
            <a:endParaRPr lang="vi-VN" sz="4400" dirty="0">
              <a:effectLst/>
              <a:latin typeface="Montserrat Extra-Bold Bold" panose="020B0604020202020204" charset="0"/>
            </a:endParaRPr>
          </a:p>
        </p:txBody>
      </p:sp>
      <p:sp>
        <p:nvSpPr>
          <p:cNvPr id="11" name="Hộp Văn bản 10">
            <a:extLst>
              <a:ext uri="{FF2B5EF4-FFF2-40B4-BE49-F238E27FC236}">
                <a16:creationId xmlns:a16="http://schemas.microsoft.com/office/drawing/2014/main" id="{1B9A503B-C581-FF84-DB73-B728012D0DA4}"/>
              </a:ext>
            </a:extLst>
          </p:cNvPr>
          <p:cNvSpPr txBox="1"/>
          <p:nvPr/>
        </p:nvSpPr>
        <p:spPr>
          <a:xfrm>
            <a:off x="7619998" y="8620780"/>
            <a:ext cx="3048000" cy="523220"/>
          </a:xfrm>
          <a:prstGeom prst="rect">
            <a:avLst/>
          </a:prstGeom>
          <a:noFill/>
        </p:spPr>
        <p:txBody>
          <a:bodyPr wrap="square" rtlCol="0">
            <a:spAutoFit/>
          </a:bodyPr>
          <a:lstStyle/>
          <a:p>
            <a:pPr algn="ctr"/>
            <a:r>
              <a:rPr lang="en-US" sz="2800" b="1" dirty="0">
                <a:solidFill>
                  <a:srgbClr val="0070C0"/>
                </a:solidFill>
                <a:latin typeface="Amasis MT Pro Black" panose="02040A04050005020304" pitchFamily="18" charset="0"/>
              </a:rPr>
              <a:t>THÁNG 6/2023</a:t>
            </a:r>
            <a:endParaRPr lang="vi-VN" sz="2800" b="1" dirty="0">
              <a:solidFill>
                <a:srgbClr val="0070C0"/>
              </a:solidFill>
            </a:endParaRPr>
          </a:p>
        </p:txBody>
      </p:sp>
      <p:pic>
        <p:nvPicPr>
          <p:cNvPr id="12" name="Picture 7" descr="Ảnh có chứa biểu tượng, Nhãn hiệu, Đồ họa, Phông chữ&#10;&#10;Mô tả được tạo tự động">
            <a:extLst>
              <a:ext uri="{FF2B5EF4-FFF2-40B4-BE49-F238E27FC236}">
                <a16:creationId xmlns:a16="http://schemas.microsoft.com/office/drawing/2014/main" id="{27FA3F6B-0885-E91E-B13D-98BFF2CFE3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 y="1905"/>
            <a:ext cx="2205990" cy="2205990"/>
          </a:xfrm>
          <a:prstGeom prst="rect">
            <a:avLst/>
          </a:prstGeom>
        </p:spPr>
      </p:pic>
    </p:spTree>
    <p:extLst>
      <p:ext uri="{BB962C8B-B14F-4D97-AF65-F5344CB8AC3E}">
        <p14:creationId xmlns:p14="http://schemas.microsoft.com/office/powerpoint/2010/main" val="37011498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193955" y="8138769"/>
            <a:ext cx="4961246" cy="4296462"/>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4" name="TextBox 4"/>
          <p:cNvSpPr txBox="1"/>
          <p:nvPr/>
        </p:nvSpPr>
        <p:spPr>
          <a:xfrm>
            <a:off x="7414476" y="647700"/>
            <a:ext cx="3459048" cy="1008802"/>
          </a:xfrm>
          <a:prstGeom prst="rect">
            <a:avLst/>
          </a:prstGeom>
        </p:spPr>
        <p:txBody>
          <a:bodyPr wrap="square" lIns="0" tIns="0" rIns="0" bIns="0" rtlCol="0" anchor="t">
            <a:spAutoFit/>
          </a:bodyPr>
          <a:lstStyle/>
          <a:p>
            <a:pPr>
              <a:lnSpc>
                <a:spcPts val="9517"/>
              </a:lnSpc>
              <a:spcBef>
                <a:spcPct val="0"/>
              </a:spcBef>
            </a:pPr>
            <a:r>
              <a:rPr lang="en-US" sz="3000" b="1" spc="-87" dirty="0">
                <a:solidFill>
                  <a:schemeClr val="bg1"/>
                </a:solidFill>
                <a:highlight>
                  <a:srgbClr val="008000"/>
                </a:highlight>
                <a:latin typeface="Montserrat Extra-Bold" panose="020B0604020202020204" charset="0"/>
                <a:cs typeface="Times New Roman" panose="02020603050405020304" pitchFamily="18" charset="0"/>
              </a:rPr>
              <a:t>MENU VECTOR</a:t>
            </a:r>
          </a:p>
        </p:txBody>
      </p:sp>
      <p:pic>
        <p:nvPicPr>
          <p:cNvPr id="6" name="Hình ảnh 5">
            <a:extLst>
              <a:ext uri="{FF2B5EF4-FFF2-40B4-BE49-F238E27FC236}">
                <a16:creationId xmlns:a16="http://schemas.microsoft.com/office/drawing/2014/main" id="{F2CCC872-5DF4-5B51-D4C9-9B42E114E0F2}"/>
              </a:ext>
            </a:extLst>
          </p:cNvPr>
          <p:cNvPicPr>
            <a:picLocks noChangeAspect="1"/>
          </p:cNvPicPr>
          <p:nvPr/>
        </p:nvPicPr>
        <p:blipFill>
          <a:blip r:embed="rId2"/>
          <a:stretch>
            <a:fillRect/>
          </a:stretch>
        </p:blipFill>
        <p:spPr>
          <a:xfrm>
            <a:off x="2286000" y="1924050"/>
            <a:ext cx="13716000" cy="7715250"/>
          </a:xfrm>
          <a:prstGeom prst="rect">
            <a:avLst/>
          </a:prstGeom>
        </p:spPr>
      </p:pic>
    </p:spTree>
    <p:extLst>
      <p:ext uri="{BB962C8B-B14F-4D97-AF65-F5344CB8AC3E}">
        <p14:creationId xmlns:p14="http://schemas.microsoft.com/office/powerpoint/2010/main" val="30369237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193955" y="8138769"/>
            <a:ext cx="4961246" cy="4296462"/>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4" name="TextBox 4"/>
          <p:cNvSpPr txBox="1"/>
          <p:nvPr/>
        </p:nvSpPr>
        <p:spPr>
          <a:xfrm>
            <a:off x="7414476" y="647700"/>
            <a:ext cx="3459048" cy="1008802"/>
          </a:xfrm>
          <a:prstGeom prst="rect">
            <a:avLst/>
          </a:prstGeom>
        </p:spPr>
        <p:txBody>
          <a:bodyPr wrap="square" lIns="0" tIns="0" rIns="0" bIns="0" rtlCol="0" anchor="t">
            <a:spAutoFit/>
          </a:bodyPr>
          <a:lstStyle/>
          <a:p>
            <a:pPr>
              <a:lnSpc>
                <a:spcPts val="9517"/>
              </a:lnSpc>
              <a:spcBef>
                <a:spcPct val="0"/>
              </a:spcBef>
            </a:pPr>
            <a:r>
              <a:rPr lang="en-US" sz="3000" b="1" spc="-87" dirty="0">
                <a:solidFill>
                  <a:schemeClr val="bg1"/>
                </a:solidFill>
                <a:highlight>
                  <a:srgbClr val="008000"/>
                </a:highlight>
                <a:latin typeface="Montserrat Extra-Bold" panose="020B0604020202020204" charset="0"/>
                <a:cs typeface="Times New Roman" panose="02020603050405020304" pitchFamily="18" charset="0"/>
              </a:rPr>
              <a:t>MENU MATRIX</a:t>
            </a:r>
          </a:p>
        </p:txBody>
      </p:sp>
      <p:pic>
        <p:nvPicPr>
          <p:cNvPr id="7" name="Hình ảnh 6">
            <a:extLst>
              <a:ext uri="{FF2B5EF4-FFF2-40B4-BE49-F238E27FC236}">
                <a16:creationId xmlns:a16="http://schemas.microsoft.com/office/drawing/2014/main" id="{69D20F1A-41AF-67FC-0669-A1772A6432FF}"/>
              </a:ext>
            </a:extLst>
          </p:cNvPr>
          <p:cNvPicPr>
            <a:picLocks noChangeAspect="1"/>
          </p:cNvPicPr>
          <p:nvPr/>
        </p:nvPicPr>
        <p:blipFill>
          <a:blip r:embed="rId2"/>
          <a:stretch>
            <a:fillRect/>
          </a:stretch>
        </p:blipFill>
        <p:spPr>
          <a:xfrm>
            <a:off x="2209800" y="1868542"/>
            <a:ext cx="13868400" cy="7800975"/>
          </a:xfrm>
          <a:prstGeom prst="rect">
            <a:avLst/>
          </a:prstGeom>
        </p:spPr>
      </p:pic>
    </p:spTree>
    <p:extLst>
      <p:ext uri="{BB962C8B-B14F-4D97-AF65-F5344CB8AC3E}">
        <p14:creationId xmlns:p14="http://schemas.microsoft.com/office/powerpoint/2010/main" val="26386956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4" name="TextBox 4"/>
          <p:cNvSpPr txBox="1"/>
          <p:nvPr/>
        </p:nvSpPr>
        <p:spPr>
          <a:xfrm>
            <a:off x="6214418" y="4218891"/>
            <a:ext cx="6031574" cy="1209583"/>
          </a:xfrm>
          <a:prstGeom prst="rect">
            <a:avLst/>
          </a:prstGeom>
        </p:spPr>
        <p:txBody>
          <a:bodyPr lIns="0" tIns="0" rIns="0" bIns="0" rtlCol="0" anchor="t">
            <a:spAutoFit/>
          </a:bodyPr>
          <a:lstStyle/>
          <a:p>
            <a:pPr>
              <a:lnSpc>
                <a:spcPts val="9517"/>
              </a:lnSpc>
              <a:spcBef>
                <a:spcPct val="0"/>
              </a:spcBef>
            </a:pPr>
            <a:r>
              <a:rPr lang="en-US" sz="7931" spc="-87" dirty="0">
                <a:solidFill>
                  <a:srgbClr val="F4F4F4"/>
                </a:solidFill>
                <a:latin typeface="Muli Bold Bold"/>
              </a:rPr>
              <a:t>THANK YOU</a:t>
            </a:r>
          </a:p>
        </p:txBody>
      </p:sp>
    </p:spTree>
    <p:extLst>
      <p:ext uri="{BB962C8B-B14F-4D97-AF65-F5344CB8AC3E}">
        <p14:creationId xmlns:p14="http://schemas.microsoft.com/office/powerpoint/2010/main" val="328468183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63378" y="1445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2464119"/>
            <a:ext cx="3505101" cy="2981256"/>
          </a:xfrm>
          <a:prstGeom prst="rect">
            <a:avLst/>
          </a:prstGeom>
        </p:spPr>
        <p:txBody>
          <a:bodyPr lIns="0" tIns="0" rIns="0" bIns="0" rtlCol="0" anchor="t">
            <a:spAutoFit/>
          </a:bodyPr>
          <a:lstStyle/>
          <a:p>
            <a:pPr marL="0" lvl="0" indent="0" algn="l">
              <a:lnSpc>
                <a:spcPts val="7800"/>
              </a:lnSpc>
              <a:spcBef>
                <a:spcPct val="0"/>
              </a:spcBef>
            </a:pPr>
            <a:r>
              <a:rPr lang="en-US" sz="6500" spc="-65" dirty="0">
                <a:solidFill>
                  <a:srgbClr val="F4F4F4"/>
                </a:solidFill>
                <a:latin typeface="Montserrat Extra-Bold"/>
              </a:rPr>
              <a:t>THÀNH VIÊN NHÓM</a:t>
            </a:r>
          </a:p>
        </p:txBody>
      </p:sp>
      <p:sp>
        <p:nvSpPr>
          <p:cNvPr id="7" name="TextBox 7"/>
          <p:cNvSpPr txBox="1"/>
          <p:nvPr/>
        </p:nvSpPr>
        <p:spPr>
          <a:xfrm>
            <a:off x="10100540" y="4309328"/>
            <a:ext cx="6109328" cy="547347"/>
          </a:xfrm>
          <a:prstGeom prst="rect">
            <a:avLst/>
          </a:prstGeom>
        </p:spPr>
        <p:txBody>
          <a:bodyPr lIns="0" tIns="0" rIns="0" bIns="0" rtlCol="0" anchor="t">
            <a:spAutoFit/>
          </a:bodyPr>
          <a:lstStyle/>
          <a:p>
            <a:pPr marL="690877" lvl="1" indent="-345439">
              <a:lnSpc>
                <a:spcPts val="4479"/>
              </a:lnSpc>
              <a:buFont typeface="Arial"/>
              <a:buChar char="•"/>
            </a:pPr>
            <a:r>
              <a:rPr lang="en-US" sz="3199" dirty="0">
                <a:solidFill>
                  <a:srgbClr val="FFFFFF"/>
                </a:solidFill>
                <a:latin typeface="Fira Sans Light Bold"/>
              </a:rPr>
              <a:t>Nguyễn Xuân Huỳnh</a:t>
            </a:r>
          </a:p>
        </p:txBody>
      </p:sp>
      <p:sp>
        <p:nvSpPr>
          <p:cNvPr id="8" name="TextBox 8"/>
          <p:cNvSpPr txBox="1"/>
          <p:nvPr/>
        </p:nvSpPr>
        <p:spPr>
          <a:xfrm>
            <a:off x="10100540" y="5525735"/>
            <a:ext cx="6109328" cy="547347"/>
          </a:xfrm>
          <a:prstGeom prst="rect">
            <a:avLst/>
          </a:prstGeom>
        </p:spPr>
        <p:txBody>
          <a:bodyPr lIns="0" tIns="0" rIns="0" bIns="0" rtlCol="0" anchor="t">
            <a:spAutoFit/>
          </a:bodyPr>
          <a:lstStyle/>
          <a:p>
            <a:pPr marL="690877" lvl="1" indent="-345439">
              <a:lnSpc>
                <a:spcPts val="4479"/>
              </a:lnSpc>
              <a:buFont typeface="Arial"/>
              <a:buChar char="•"/>
            </a:pPr>
            <a:r>
              <a:rPr lang="en-US" sz="3199" dirty="0">
                <a:solidFill>
                  <a:srgbClr val="FFFFFF"/>
                </a:solidFill>
                <a:latin typeface="Fira Sans Light Bold"/>
              </a:rPr>
              <a:t>225748020110119</a:t>
            </a:r>
          </a:p>
        </p:txBody>
      </p:sp>
      <p:sp>
        <p:nvSpPr>
          <p:cNvPr id="9" name="TextBox 9"/>
          <p:cNvSpPr txBox="1"/>
          <p:nvPr/>
        </p:nvSpPr>
        <p:spPr>
          <a:xfrm>
            <a:off x="10100540" y="3440443"/>
            <a:ext cx="6109328" cy="547347"/>
          </a:xfrm>
          <a:prstGeom prst="rect">
            <a:avLst/>
          </a:prstGeom>
        </p:spPr>
        <p:txBody>
          <a:bodyPr lIns="0" tIns="0" rIns="0" bIns="0" rtlCol="0" anchor="t">
            <a:spAutoFit/>
          </a:bodyPr>
          <a:lstStyle/>
          <a:p>
            <a:pPr marL="690877" lvl="1" indent="-345439">
              <a:lnSpc>
                <a:spcPts val="4479"/>
              </a:lnSpc>
              <a:buFont typeface="Arial"/>
              <a:buChar char="•"/>
            </a:pPr>
            <a:r>
              <a:rPr lang="en-US" sz="3199" dirty="0">
                <a:solidFill>
                  <a:srgbClr val="FFFFFF"/>
                </a:solidFill>
                <a:latin typeface="Fira Sans Light Bold"/>
              </a:rPr>
              <a:t>01</a:t>
            </a:r>
          </a:p>
        </p:txBody>
      </p:sp>
      <p:sp>
        <p:nvSpPr>
          <p:cNvPr id="10" name="AutoShape 10"/>
          <p:cNvSpPr/>
          <p:nvPr/>
        </p:nvSpPr>
        <p:spPr>
          <a:xfrm flipV="1">
            <a:off x="10062328" y="2956221"/>
            <a:ext cx="4902571" cy="19050"/>
          </a:xfrm>
          <a:prstGeom prst="line">
            <a:avLst/>
          </a:prstGeom>
          <a:ln w="38100" cap="flat">
            <a:solidFill>
              <a:srgbClr val="FFFFFF"/>
            </a:solidFill>
            <a:prstDash val="sysDash"/>
            <a:headEnd type="none" w="sm" len="sm"/>
            <a:tailEnd type="none" w="sm" len="sm"/>
          </a:ln>
        </p:spPr>
        <p:txBody>
          <a:bodyPr/>
          <a:lstStyle/>
          <a:p>
            <a:endParaRPr lang="vi-VN" dirty="0"/>
          </a:p>
        </p:txBody>
      </p:sp>
      <p:sp>
        <p:nvSpPr>
          <p:cNvPr id="11" name="AutoShape 11"/>
          <p:cNvSpPr/>
          <p:nvPr/>
        </p:nvSpPr>
        <p:spPr>
          <a:xfrm flipV="1">
            <a:off x="10081378" y="3017272"/>
            <a:ext cx="112" cy="3678807"/>
          </a:xfrm>
          <a:prstGeom prst="line">
            <a:avLst/>
          </a:prstGeom>
          <a:ln w="38100" cap="flat">
            <a:solidFill>
              <a:srgbClr val="FFFFFF"/>
            </a:solidFill>
            <a:prstDash val="sysDash"/>
            <a:headEnd type="none" w="sm" len="sm"/>
            <a:tailEnd type="none" w="sm" len="sm"/>
          </a:ln>
        </p:spPr>
      </p:sp>
      <p:sp>
        <p:nvSpPr>
          <p:cNvPr id="12" name="AutoShape 12"/>
          <p:cNvSpPr/>
          <p:nvPr/>
        </p:nvSpPr>
        <p:spPr>
          <a:xfrm>
            <a:off x="14965011" y="2975271"/>
            <a:ext cx="0" cy="3678807"/>
          </a:xfrm>
          <a:prstGeom prst="line">
            <a:avLst/>
          </a:prstGeom>
          <a:ln w="38100" cap="flat">
            <a:solidFill>
              <a:srgbClr val="FFFFFF"/>
            </a:solidFill>
            <a:prstDash val="sysDash"/>
            <a:headEnd type="none" w="sm" len="sm"/>
            <a:tailEnd type="none" w="sm" len="sm"/>
          </a:ln>
        </p:spPr>
      </p:sp>
      <p:sp>
        <p:nvSpPr>
          <p:cNvPr id="13" name="AutoShape 13"/>
          <p:cNvSpPr/>
          <p:nvPr/>
        </p:nvSpPr>
        <p:spPr>
          <a:xfrm flipV="1">
            <a:off x="10062254" y="6654078"/>
            <a:ext cx="4883707" cy="42001"/>
          </a:xfrm>
          <a:prstGeom prst="line">
            <a:avLst/>
          </a:prstGeom>
          <a:ln w="38100" cap="flat">
            <a:solidFill>
              <a:srgbClr val="FFFFFF"/>
            </a:solidFill>
            <a:prstDash val="sysDash"/>
            <a:headEnd type="none" w="sm" len="sm"/>
            <a:tailEnd type="none" w="sm" len="sm"/>
          </a:ln>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0-#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75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750"/>
                                        <p:tgtEl>
                                          <p:spTgt spid="9"/>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750"/>
                                        <p:tgtEl>
                                          <p:spTgt spid="10"/>
                                        </p:tgtEl>
                                      </p:cBhvr>
                                    </p:animEffect>
                                  </p:childTnLst>
                                </p:cTn>
                              </p:par>
                              <p:par>
                                <p:cTn id="29" presetID="6"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750"/>
                                        <p:tgtEl>
                                          <p:spTgt spid="13"/>
                                        </p:tgtEl>
                                      </p:cBhvr>
                                    </p:animEffect>
                                  </p:childTnLst>
                                </p:cTn>
                              </p:par>
                              <p:par>
                                <p:cTn id="32" presetID="6"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in)">
                                      <p:cBhvr>
                                        <p:cTn id="34" dur="750"/>
                                        <p:tgtEl>
                                          <p:spTgt spid="12"/>
                                        </p:tgtEl>
                                      </p:cBhvr>
                                    </p:animEffect>
                                  </p:childTnLst>
                                </p:cTn>
                              </p:par>
                              <p:par>
                                <p:cTn id="35" presetID="6" presetClass="entr" presetSubtype="16"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in)">
                                      <p:cBhvr>
                                        <p:cTn id="3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584409" y="796022"/>
            <a:ext cx="7073433" cy="971527"/>
          </a:xfrm>
          <a:prstGeom prst="rect">
            <a:avLst/>
          </a:prstGeom>
        </p:spPr>
        <p:txBody>
          <a:bodyPr lIns="0" tIns="0" rIns="0" bIns="0" rtlCol="0" anchor="t">
            <a:spAutoFit/>
          </a:bodyPr>
          <a:lstStyle/>
          <a:p>
            <a:pPr marL="0" lvl="0" indent="0">
              <a:lnSpc>
                <a:spcPts val="7800"/>
              </a:lnSpc>
              <a:spcBef>
                <a:spcPct val="0"/>
              </a:spcBef>
            </a:pPr>
            <a:r>
              <a:rPr lang="en-US" sz="6000" spc="-60">
                <a:solidFill>
                  <a:srgbClr val="545454"/>
                </a:solidFill>
                <a:latin typeface="Montserrat Extra-Bold"/>
              </a:rPr>
              <a:t>NỘI DUNG ĐỀ TÀI</a:t>
            </a:r>
          </a:p>
        </p:txBody>
      </p:sp>
      <p:sp>
        <p:nvSpPr>
          <p:cNvPr id="7" name="TextBox 7"/>
          <p:cNvSpPr txBox="1"/>
          <p:nvPr/>
        </p:nvSpPr>
        <p:spPr>
          <a:xfrm>
            <a:off x="2368294" y="3921945"/>
            <a:ext cx="13551412" cy="4481012"/>
          </a:xfrm>
          <a:prstGeom prst="rect">
            <a:avLst/>
          </a:prstGeom>
        </p:spPr>
        <p:txBody>
          <a:bodyPr lIns="0" tIns="0" rIns="0" bIns="0" rtlCol="0" anchor="t">
            <a:spAutoFit/>
          </a:bodyPr>
          <a:lstStyle/>
          <a:p>
            <a:pPr algn="just">
              <a:lnSpc>
                <a:spcPts val="4479"/>
              </a:lnSpc>
            </a:pPr>
            <a:r>
              <a:rPr lang="en-US" sz="3199">
                <a:solidFill>
                  <a:srgbClr val="FFFFFF"/>
                </a:solidFill>
                <a:latin typeface="Fira Sans Light"/>
              </a:rPr>
              <a:t>Viết chương trình quản lý tập hợp các Véc tơ số và tập hợp các Ma trận số. Chương trình cho phép thực hiện các chức năng cộng, trừ, hai Véc tơ cùng chiều, hai Ma trận cùng cấp; nhân hai Ma trận; nhân một số với một Véc tơ, Ma trận; Lấy Ma trận ngịch đảo; Lấy Ma Trận chuyển vị; Đồng thời chương trình cho phép kiểm tra các loại Véc tơ đặc biệt như: Véc tơ đối xứng, Véc tơ là hoán vị từ 1 đến n, … Kiểm tra các ma trận đặc biệt như: Ma trận tam giác, Ma trận đơn vị, Ma trận đường chéo, Ma trận đối xứng,…</a:t>
            </a:r>
          </a:p>
          <a:p>
            <a:pPr algn="just">
              <a:lnSpc>
                <a:spcPts val="4479"/>
              </a:lnSpc>
            </a:pPr>
            <a:endParaRPr lang="en-US" sz="3199">
              <a:solidFill>
                <a:srgbClr val="FFFFFF"/>
              </a:solidFill>
              <a:latin typeface="Fira Sans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575957" y="8975807"/>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id="6" name="Table 6"/>
          <p:cNvGraphicFramePr>
            <a:graphicFrameLocks noGrp="1"/>
          </p:cNvGraphicFramePr>
          <p:nvPr/>
        </p:nvGraphicFramePr>
        <p:xfrm>
          <a:off x="1028700" y="3946254"/>
          <a:ext cx="16230600" cy="4527039"/>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509013">
                <a:tc>
                  <a:txBody>
                    <a:bodyPr/>
                    <a:lstStyle/>
                    <a:p>
                      <a:pPr algn="ctr">
                        <a:lnSpc>
                          <a:spcPts val="3919"/>
                        </a:lnSpc>
                        <a:defRPr/>
                      </a:pPr>
                      <a:r>
                        <a:rPr lang="en-US" sz="2799">
                          <a:solidFill>
                            <a:srgbClr val="F4F4F4"/>
                          </a:solidFill>
                          <a:latin typeface="Fira Sans Medium"/>
                        </a:rPr>
                        <a:t>CODE</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Fira Sans Medium"/>
                        </a:rPr>
                        <a:t>từ 20/05 - 15/06</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0"/>
                  </a:ext>
                </a:extLst>
              </a:tr>
              <a:tr h="1509013">
                <a:tc>
                  <a:txBody>
                    <a:bodyPr/>
                    <a:lstStyle/>
                    <a:p>
                      <a:pPr algn="ctr">
                        <a:lnSpc>
                          <a:spcPts val="3919"/>
                        </a:lnSpc>
                        <a:defRPr/>
                      </a:pPr>
                      <a:r>
                        <a:rPr lang="en-US" sz="2799">
                          <a:solidFill>
                            <a:srgbClr val="F4F4F4"/>
                          </a:solidFill>
                          <a:latin typeface="Fira Sans Medium"/>
                        </a:rPr>
                        <a:t>Làm báo cáo</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Fira Sans Medium"/>
                        </a:rPr>
                        <a:t>từ 16/06 - 20/06</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1509013">
                <a:tc>
                  <a:txBody>
                    <a:bodyPr/>
                    <a:lstStyle/>
                    <a:p>
                      <a:pPr algn="ctr">
                        <a:lnSpc>
                          <a:spcPts val="3919"/>
                        </a:lnSpc>
                        <a:defRPr/>
                      </a:pPr>
                      <a:r>
                        <a:rPr lang="en-US" sz="2799">
                          <a:solidFill>
                            <a:srgbClr val="F4F4F4"/>
                          </a:solidFill>
                          <a:latin typeface="Fira Sans Medium"/>
                        </a:rPr>
                        <a:t>Làm powerpoint</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Fira Sans Medium"/>
                        </a:rPr>
                        <a:t>từ 21/06 - 22/06</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2"/>
                  </a:ext>
                </a:extLst>
              </a:tr>
            </a:tbl>
          </a:graphicData>
        </a:graphic>
      </p:graphicFrame>
      <p:sp>
        <p:nvSpPr>
          <p:cNvPr id="7" name="TextBox 7"/>
          <p:cNvSpPr txBox="1"/>
          <p:nvPr/>
        </p:nvSpPr>
        <p:spPr>
          <a:xfrm>
            <a:off x="770051" y="1545300"/>
            <a:ext cx="10244288" cy="1104808"/>
          </a:xfrm>
          <a:prstGeom prst="rect">
            <a:avLst/>
          </a:prstGeom>
        </p:spPr>
        <p:txBody>
          <a:bodyPr lIns="0" tIns="0" rIns="0" bIns="0" rtlCol="0" anchor="t">
            <a:spAutoFit/>
          </a:bodyPr>
          <a:lstStyle/>
          <a:p>
            <a:pPr>
              <a:lnSpc>
                <a:spcPts val="8760"/>
              </a:lnSpc>
              <a:spcBef>
                <a:spcPct val="0"/>
              </a:spcBef>
            </a:pPr>
            <a:r>
              <a:rPr lang="en-US" sz="7300" spc="-73">
                <a:solidFill>
                  <a:srgbClr val="F4F4F4"/>
                </a:solidFill>
                <a:latin typeface="Montserrat Extra-Bold"/>
              </a:rPr>
              <a:t>KẾ HOẠCH LÀM VIỆC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048000" y="-2476500"/>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6383000" y="7316938"/>
            <a:ext cx="4419600" cy="2997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Freeform 8"/>
          <p:cNvSpPr/>
          <p:nvPr/>
        </p:nvSpPr>
        <p:spPr>
          <a:xfrm>
            <a:off x="3751236" y="2649940"/>
            <a:ext cx="10892401" cy="6608360"/>
          </a:xfrm>
          <a:custGeom>
            <a:avLst/>
            <a:gdLst/>
            <a:ahLst/>
            <a:cxnLst/>
            <a:rect l="l" t="t" r="r" b="b"/>
            <a:pathLst>
              <a:path w="10892401" h="6608360">
                <a:moveTo>
                  <a:pt x="0" y="0"/>
                </a:moveTo>
                <a:lnTo>
                  <a:pt x="10892401" y="0"/>
                </a:lnTo>
                <a:lnTo>
                  <a:pt x="10892401" y="6608360"/>
                </a:lnTo>
                <a:lnTo>
                  <a:pt x="0" y="6608360"/>
                </a:lnTo>
                <a:lnTo>
                  <a:pt x="0" y="0"/>
                </a:lnTo>
                <a:close/>
              </a:path>
            </a:pathLst>
          </a:custGeom>
          <a:blipFill>
            <a:blip r:embed="rId2"/>
            <a:stretch>
              <a:fillRect/>
            </a:stretch>
          </a:blipFill>
        </p:spPr>
      </p:sp>
      <p:sp>
        <p:nvSpPr>
          <p:cNvPr id="9" name="TextBox 9"/>
          <p:cNvSpPr txBox="1"/>
          <p:nvPr/>
        </p:nvSpPr>
        <p:spPr>
          <a:xfrm>
            <a:off x="6560795" y="1019175"/>
            <a:ext cx="5166410" cy="1000102"/>
          </a:xfrm>
          <a:prstGeom prst="rect">
            <a:avLst/>
          </a:prstGeom>
        </p:spPr>
        <p:txBody>
          <a:bodyPr lIns="0" tIns="0" rIns="0" bIns="0" rtlCol="0" anchor="t">
            <a:spAutoFit/>
          </a:bodyPr>
          <a:lstStyle/>
          <a:p>
            <a:pPr algn="ctr">
              <a:lnSpc>
                <a:spcPts val="7800"/>
              </a:lnSpc>
            </a:pPr>
            <a:r>
              <a:rPr lang="en-US" sz="6500">
                <a:solidFill>
                  <a:srgbClr val="A4E473"/>
                </a:solidFill>
                <a:latin typeface="Montserrat Extra-Bold Bold"/>
              </a:rPr>
              <a:t>SƠ ĐỒ LỚP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3455933" cy="1000102"/>
          </a:xfrm>
          <a:prstGeom prst="rect">
            <a:avLst/>
          </a:prstGeom>
        </p:spPr>
        <p:txBody>
          <a:bodyPr lIns="0" tIns="0" rIns="0" bIns="0" rtlCol="0" anchor="t">
            <a:spAutoFit/>
          </a:bodyPr>
          <a:lstStyle/>
          <a:p>
            <a:pPr>
              <a:lnSpc>
                <a:spcPts val="7800"/>
              </a:lnSpc>
              <a:spcBef>
                <a:spcPct val="0"/>
              </a:spcBef>
            </a:pPr>
            <a:r>
              <a:rPr lang="en-US" sz="6500" spc="-65">
                <a:solidFill>
                  <a:srgbClr val="00A181"/>
                </a:solidFill>
                <a:latin typeface="Montserrat Extra-Bold"/>
              </a:rPr>
              <a:t>CÁC HÀM XỬ LÝ TRONG ĐỀ TÀI</a:t>
            </a:r>
          </a:p>
        </p:txBody>
      </p:sp>
      <p:grpSp>
        <p:nvGrpSpPr>
          <p:cNvPr id="3" name="Group 3"/>
          <p:cNvGrpSpPr/>
          <p:nvPr/>
        </p:nvGrpSpPr>
        <p:grpSpPr>
          <a:xfrm>
            <a:off x="15158542" y="-6569"/>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609600" y="9212552"/>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2138034" y="3459841"/>
            <a:ext cx="14011932" cy="5151645"/>
          </a:xfrm>
          <a:prstGeom prst="rect">
            <a:avLst/>
          </a:prstGeom>
        </p:spPr>
        <p:txBody>
          <a:bodyPr lIns="0" tIns="0" rIns="0" bIns="0" rtlCol="0" anchor="t">
            <a:spAutoFit/>
          </a:bodyPr>
          <a:lstStyle/>
          <a:p>
            <a:pPr algn="just">
              <a:lnSpc>
                <a:spcPts val="3403"/>
              </a:lnSpc>
            </a:pPr>
            <a:r>
              <a:rPr lang="en-US" sz="2836">
                <a:solidFill>
                  <a:srgbClr val="000000"/>
                </a:solidFill>
                <a:latin typeface="Asap Regular Bold"/>
              </a:rPr>
              <a:t>Đối với class Vector ta có các hàm như sau:</a:t>
            </a:r>
          </a:p>
          <a:p>
            <a:pPr algn="just">
              <a:lnSpc>
                <a:spcPts val="3403"/>
              </a:lnSpc>
            </a:pPr>
            <a:endParaRPr lang="en-US" sz="2836">
              <a:solidFill>
                <a:srgbClr val="000000"/>
              </a:solidFill>
              <a:latin typeface="Asap Regular Bold"/>
            </a:endParaRP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add()</a:t>
            </a:r>
            <a:r>
              <a:rPr lang="en-US" sz="2836">
                <a:solidFill>
                  <a:srgbClr val="004651"/>
                </a:solidFill>
                <a:latin typeface="Asap Regular"/>
              </a:rPr>
              <a:t> </a:t>
            </a:r>
            <a:r>
              <a:rPr lang="en-US" sz="2836">
                <a:solidFill>
                  <a:srgbClr val="000000"/>
                </a:solidFill>
                <a:latin typeface="Asap Regular"/>
              </a:rPr>
              <a:t>: dùng để nhập thông tin từ màn hình</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add(</a:t>
            </a:r>
            <a:r>
              <a:rPr lang="en-US" sz="2836">
                <a:solidFill>
                  <a:srgbClr val="FF914D"/>
                </a:solidFill>
                <a:latin typeface="Asap Regular"/>
              </a:rPr>
              <a:t>ifstream</a:t>
            </a:r>
            <a:r>
              <a:rPr lang="en-US" sz="2836">
                <a:solidFill>
                  <a:srgbClr val="00BF63"/>
                </a:solidFill>
                <a:latin typeface="Asap Regular"/>
              </a:rPr>
              <a:t>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nhập thông tin từ file vào chương trình</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xuat()</a:t>
            </a:r>
            <a:r>
              <a:rPr lang="en-US" sz="2836">
                <a:solidFill>
                  <a:srgbClr val="000000"/>
                </a:solidFill>
                <a:latin typeface="Asap Regular"/>
              </a:rPr>
              <a:t>: in thông tin ra màn hình cmd</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xuat(</a:t>
            </a:r>
            <a:r>
              <a:rPr lang="en-US" sz="2836">
                <a:solidFill>
                  <a:srgbClr val="FF914D"/>
                </a:solidFill>
                <a:latin typeface="Asap Regular"/>
              </a:rPr>
              <a:t>ofstream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nhập thông tin từ file vào chương trình</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ktra_Vector_doiXung(</a:t>
            </a:r>
            <a:r>
              <a:rPr lang="en-US" sz="2836">
                <a:solidFill>
                  <a:srgbClr val="00A181"/>
                </a:solidFill>
                <a:latin typeface="Asap Regular"/>
              </a:rPr>
              <a:t>)</a:t>
            </a:r>
            <a:r>
              <a:rPr lang="en-US" sz="2836">
                <a:solidFill>
                  <a:srgbClr val="000000"/>
                </a:solidFill>
                <a:latin typeface="Asap Regular"/>
              </a:rPr>
              <a:t>: kiểm tra vector có phải là vector đối xứng</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ktra_Vector_hoanVi()</a:t>
            </a:r>
            <a:r>
              <a:rPr lang="en-US" sz="2836">
                <a:solidFill>
                  <a:srgbClr val="000000"/>
                </a:solidFill>
                <a:latin typeface="Asap Regular"/>
              </a:rPr>
              <a:t>: kiểm tra vector có phải là vector hoán vị</a:t>
            </a:r>
          </a:p>
          <a:p>
            <a:pPr marL="612323" lvl="1" indent="-306161" algn="just">
              <a:lnSpc>
                <a:spcPts val="3403"/>
              </a:lnSpc>
              <a:buFont typeface="Arial"/>
              <a:buChar char="•"/>
            </a:pPr>
            <a:r>
              <a:rPr lang="en-US" sz="2836">
                <a:solidFill>
                  <a:srgbClr val="000000"/>
                </a:solidFill>
                <a:latin typeface="Asap Regular"/>
              </a:rPr>
              <a:t>friend</a:t>
            </a:r>
            <a:r>
              <a:rPr lang="en-US" sz="2836">
                <a:solidFill>
                  <a:srgbClr val="00BF63"/>
                </a:solidFill>
                <a:latin typeface="Asap Regular"/>
              </a:rPr>
              <a:t> Vector Cong_2_Vector(</a:t>
            </a:r>
            <a:r>
              <a:rPr lang="en-US" sz="2836">
                <a:solidFill>
                  <a:srgbClr val="FF914D"/>
                </a:solidFill>
                <a:latin typeface="Asap Regular"/>
              </a:rPr>
              <a:t>Vector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Vector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cộng 2 vector cùng chiều</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Vector Tru_2_Vector(</a:t>
            </a:r>
            <a:r>
              <a:rPr lang="en-US" sz="2836">
                <a:solidFill>
                  <a:srgbClr val="FF914D"/>
                </a:solidFill>
                <a:latin typeface="Asap Regular"/>
              </a:rPr>
              <a:t>Vector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Vector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trừ 2 vector cùng chiều</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Vector Nhan_2_Vector(</a:t>
            </a:r>
            <a:r>
              <a:rPr lang="en-US" sz="2836">
                <a:solidFill>
                  <a:srgbClr val="FF914D"/>
                </a:solidFill>
                <a:latin typeface="Asap Regular"/>
              </a:rPr>
              <a:t>Vector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Vector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nhân 2 vector cùng chiều</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Vector nhan_1_so_voi_1_vector(</a:t>
            </a:r>
            <a:r>
              <a:rPr lang="en-US" sz="2836">
                <a:solidFill>
                  <a:srgbClr val="FF914D"/>
                </a:solidFill>
                <a:latin typeface="Asap Regular"/>
              </a:rPr>
              <a:t>Vector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double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nhân 1 số với 1 vector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3455933" cy="1000102"/>
          </a:xfrm>
          <a:prstGeom prst="rect">
            <a:avLst/>
          </a:prstGeom>
        </p:spPr>
        <p:txBody>
          <a:bodyPr lIns="0" tIns="0" rIns="0" bIns="0" rtlCol="0" anchor="t">
            <a:spAutoFit/>
          </a:bodyPr>
          <a:lstStyle/>
          <a:p>
            <a:pPr>
              <a:lnSpc>
                <a:spcPts val="7800"/>
              </a:lnSpc>
              <a:spcBef>
                <a:spcPct val="0"/>
              </a:spcBef>
            </a:pPr>
            <a:r>
              <a:rPr lang="en-US" sz="6500" spc="-65">
                <a:solidFill>
                  <a:srgbClr val="00A181"/>
                </a:solidFill>
                <a:latin typeface="Montserrat Extra-Bold"/>
              </a:rPr>
              <a:t>CÁC HÀM XỬ LÝ TRONG ĐỀ TÀI</a:t>
            </a:r>
          </a:p>
        </p:txBody>
      </p:sp>
      <p:grpSp>
        <p:nvGrpSpPr>
          <p:cNvPr id="3" name="Group 3"/>
          <p:cNvGrpSpPr/>
          <p:nvPr/>
        </p:nvGrpSpPr>
        <p:grpSpPr>
          <a:xfrm>
            <a:off x="15544800" y="7722916"/>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6840200" y="0"/>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620736" y="2660990"/>
            <a:ext cx="15404632" cy="6865685"/>
          </a:xfrm>
          <a:prstGeom prst="rect">
            <a:avLst/>
          </a:prstGeom>
        </p:spPr>
        <p:txBody>
          <a:bodyPr lIns="0" tIns="0" rIns="0" bIns="0" rtlCol="0" anchor="t">
            <a:spAutoFit/>
          </a:bodyPr>
          <a:lstStyle/>
          <a:p>
            <a:pPr algn="just">
              <a:lnSpc>
                <a:spcPts val="3403"/>
              </a:lnSpc>
            </a:pPr>
            <a:r>
              <a:rPr lang="en-US" sz="2836">
                <a:solidFill>
                  <a:srgbClr val="000000"/>
                </a:solidFill>
                <a:latin typeface="Asap Regular Bold"/>
              </a:rPr>
              <a:t>Đối với class Matrix ta có các hàm như sau:</a:t>
            </a:r>
          </a:p>
          <a:p>
            <a:pPr algn="just">
              <a:lnSpc>
                <a:spcPts val="3403"/>
              </a:lnSpc>
            </a:pPr>
            <a:endParaRPr lang="en-US" sz="2836">
              <a:solidFill>
                <a:srgbClr val="000000"/>
              </a:solidFill>
              <a:latin typeface="Asap Regular Bold"/>
            </a:endParaRP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add()</a:t>
            </a:r>
            <a:r>
              <a:rPr lang="en-US" sz="2836">
                <a:solidFill>
                  <a:srgbClr val="004651"/>
                </a:solidFill>
                <a:latin typeface="Asap Regular"/>
              </a:rPr>
              <a:t> </a:t>
            </a:r>
            <a:r>
              <a:rPr lang="en-US" sz="2836">
                <a:solidFill>
                  <a:srgbClr val="000000"/>
                </a:solidFill>
                <a:latin typeface="Asap Regular"/>
              </a:rPr>
              <a:t>: dùng để nhập thông tin từ màn hình cmd</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add(</a:t>
            </a:r>
            <a:r>
              <a:rPr lang="en-US" sz="2836">
                <a:solidFill>
                  <a:srgbClr val="FF914D"/>
                </a:solidFill>
                <a:latin typeface="Asap Regular"/>
              </a:rPr>
              <a:t>ifstream</a:t>
            </a:r>
            <a:r>
              <a:rPr lang="en-US" sz="2836">
                <a:solidFill>
                  <a:srgbClr val="00BF63"/>
                </a:solidFill>
                <a:latin typeface="Asap Regular"/>
              </a:rPr>
              <a:t>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nhập thông tin từ file vào chương trình</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xuat()</a:t>
            </a:r>
            <a:r>
              <a:rPr lang="en-US" sz="2836">
                <a:solidFill>
                  <a:srgbClr val="000000"/>
                </a:solidFill>
                <a:latin typeface="Asap Regular"/>
              </a:rPr>
              <a:t>: in thông tin ra màn hình cmd</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xuat(</a:t>
            </a:r>
            <a:r>
              <a:rPr lang="en-US" sz="2836">
                <a:solidFill>
                  <a:srgbClr val="FF914D"/>
                </a:solidFill>
                <a:latin typeface="Asap Regular"/>
              </a:rPr>
              <a:t>ofstream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nhập thông tin từ file vào chương trình</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ktra_MaTranTamGiac(</a:t>
            </a:r>
            <a:r>
              <a:rPr lang="en-US" sz="2836">
                <a:solidFill>
                  <a:srgbClr val="00A181"/>
                </a:solidFill>
                <a:latin typeface="Asap Regular"/>
              </a:rPr>
              <a:t>)</a:t>
            </a:r>
            <a:r>
              <a:rPr lang="en-US" sz="2836">
                <a:solidFill>
                  <a:srgbClr val="000000"/>
                </a:solidFill>
                <a:latin typeface="Asap Regular"/>
              </a:rPr>
              <a:t>: kiểm tra ma trận có phải là ma trận tam giác</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ktra_MaTranDon_vi()</a:t>
            </a:r>
            <a:r>
              <a:rPr lang="en-US" sz="2836">
                <a:solidFill>
                  <a:srgbClr val="000000"/>
                </a:solidFill>
                <a:latin typeface="Asap Regular"/>
              </a:rPr>
              <a:t>: kiểm tra ma trận có phải là ma trận đơn vị</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Ktra_MaTran_DuongCheo()</a:t>
            </a:r>
            <a:r>
              <a:rPr lang="en-US" sz="2836">
                <a:solidFill>
                  <a:srgbClr val="000000"/>
                </a:solidFill>
                <a:latin typeface="Asap Regular"/>
              </a:rPr>
              <a:t>: kiểm tra ma trận có phải là ma trận đường chéo</a:t>
            </a:r>
          </a:p>
          <a:p>
            <a:pPr marL="612323" lvl="1" indent="-306161" algn="just">
              <a:lnSpc>
                <a:spcPts val="3403"/>
              </a:lnSpc>
              <a:buFont typeface="Arial"/>
              <a:buChar char="•"/>
            </a:pPr>
            <a:r>
              <a:rPr lang="en-US" sz="2836">
                <a:solidFill>
                  <a:srgbClr val="000000"/>
                </a:solidFill>
                <a:latin typeface="Asap Regular"/>
              </a:rPr>
              <a:t>void </a:t>
            </a:r>
            <a:r>
              <a:rPr lang="en-US" sz="2836">
                <a:solidFill>
                  <a:srgbClr val="00BF63"/>
                </a:solidFill>
                <a:latin typeface="Asap Regular"/>
              </a:rPr>
              <a:t>ktra_Ma_Tran_doi_xung()</a:t>
            </a:r>
            <a:r>
              <a:rPr lang="en-US" sz="2836">
                <a:solidFill>
                  <a:srgbClr val="000000"/>
                </a:solidFill>
                <a:latin typeface="Asap Regular"/>
              </a:rPr>
              <a:t>: kiểm tra ma trận có phải là ma trận đối xứng</a:t>
            </a:r>
          </a:p>
          <a:p>
            <a:pPr marL="612323" lvl="1" indent="-306161" algn="just">
              <a:lnSpc>
                <a:spcPts val="3403"/>
              </a:lnSpc>
              <a:buFont typeface="Arial"/>
              <a:buChar char="•"/>
            </a:pPr>
            <a:r>
              <a:rPr lang="en-US" sz="2836">
                <a:solidFill>
                  <a:srgbClr val="000000"/>
                </a:solidFill>
                <a:latin typeface="Asap Regular"/>
              </a:rPr>
              <a:t>friend</a:t>
            </a:r>
            <a:r>
              <a:rPr lang="en-US" sz="2836">
                <a:solidFill>
                  <a:srgbClr val="00BF63"/>
                </a:solidFill>
                <a:latin typeface="Asap Regular"/>
              </a:rPr>
              <a:t> Matrix Cong_2_Ma_Tran(</a:t>
            </a:r>
            <a:r>
              <a:rPr lang="en-US" sz="2836">
                <a:solidFill>
                  <a:srgbClr val="FF914D"/>
                </a:solidFill>
                <a:latin typeface="Asap Regular"/>
              </a:rPr>
              <a:t>Matrix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Matrix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cộng 2 ma trận cùng cấp</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Matrix Tru_2_Ma_Tran(</a:t>
            </a:r>
            <a:r>
              <a:rPr lang="en-US" sz="2836">
                <a:solidFill>
                  <a:srgbClr val="FF914D"/>
                </a:solidFill>
                <a:latin typeface="Asap Regular"/>
              </a:rPr>
              <a:t>Matrix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Matrix</a:t>
            </a:r>
            <a:r>
              <a:rPr lang="en-US" sz="2836">
                <a:solidFill>
                  <a:srgbClr val="00BF63"/>
                </a:solidFill>
                <a:latin typeface="Asap Regular"/>
              </a:rPr>
              <a:t>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trừ 2 ma trận cùng cấp</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Matrix Nhan_2_Ma_Tran(</a:t>
            </a:r>
            <a:r>
              <a:rPr lang="en-US" sz="2836">
                <a:solidFill>
                  <a:srgbClr val="FF914D"/>
                </a:solidFill>
                <a:latin typeface="Asap Regular"/>
              </a:rPr>
              <a:t>Matrix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Matrix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nhân 2 ma trận cùng cấp</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Matrix Nhan_1_so_voi_1_Ma_Tran(</a:t>
            </a:r>
            <a:r>
              <a:rPr lang="en-US" sz="2836">
                <a:solidFill>
                  <a:srgbClr val="FF914D"/>
                </a:solidFill>
                <a:latin typeface="Asap Regular"/>
              </a:rPr>
              <a:t>Matrix </a:t>
            </a:r>
            <a:r>
              <a:rPr lang="en-US" sz="2836">
                <a:solidFill>
                  <a:srgbClr val="CDB48D"/>
                </a:solidFill>
                <a:latin typeface="Asap Regular"/>
              </a:rPr>
              <a:t>&amp;</a:t>
            </a:r>
            <a:r>
              <a:rPr lang="en-US" sz="2836">
                <a:solidFill>
                  <a:srgbClr val="00BF63"/>
                </a:solidFill>
                <a:latin typeface="Asap Regular"/>
              </a:rPr>
              <a:t>, </a:t>
            </a:r>
            <a:r>
              <a:rPr lang="en-US" sz="2836">
                <a:solidFill>
                  <a:srgbClr val="FF914D"/>
                </a:solidFill>
                <a:latin typeface="Asap Regular"/>
              </a:rPr>
              <a:t>Matrix </a:t>
            </a:r>
            <a:r>
              <a:rPr lang="en-US" sz="2836">
                <a:solidFill>
                  <a:srgbClr val="CDB48D"/>
                </a:solidFill>
                <a:latin typeface="Asap Regular"/>
              </a:rPr>
              <a:t>&amp;</a:t>
            </a:r>
            <a:r>
              <a:rPr lang="en-US" sz="2836">
                <a:solidFill>
                  <a:srgbClr val="00BF63"/>
                </a:solidFill>
                <a:latin typeface="Asap Regular"/>
              </a:rPr>
              <a:t>)</a:t>
            </a:r>
            <a:r>
              <a:rPr lang="en-US" sz="2836">
                <a:solidFill>
                  <a:srgbClr val="000000"/>
                </a:solidFill>
                <a:latin typeface="Asap Regular"/>
              </a:rPr>
              <a:t>: nhân 1 số với 1 ma trận </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Matrix MA_Tran_Nghich_dao</a:t>
            </a:r>
            <a:r>
              <a:rPr lang="en-US" sz="2836">
                <a:solidFill>
                  <a:srgbClr val="000000"/>
                </a:solidFill>
                <a:latin typeface="Asap Regular"/>
              </a:rPr>
              <a:t>(</a:t>
            </a:r>
            <a:r>
              <a:rPr lang="en-US" sz="2836">
                <a:solidFill>
                  <a:srgbClr val="FF914D"/>
                </a:solidFill>
                <a:latin typeface="Asap Regular"/>
              </a:rPr>
              <a:t>Matrix </a:t>
            </a:r>
            <a:r>
              <a:rPr lang="en-US" sz="2836">
                <a:solidFill>
                  <a:srgbClr val="CDB48D"/>
                </a:solidFill>
                <a:latin typeface="Asap Regular"/>
              </a:rPr>
              <a:t>&amp;</a:t>
            </a:r>
            <a:r>
              <a:rPr lang="en-US" sz="2836">
                <a:solidFill>
                  <a:srgbClr val="000000"/>
                </a:solidFill>
                <a:latin typeface="Asap Regular"/>
              </a:rPr>
              <a:t>): lấy ma trận nghịch đảo</a:t>
            </a:r>
          </a:p>
          <a:p>
            <a:pPr marL="612323" lvl="1" indent="-306161" algn="just">
              <a:lnSpc>
                <a:spcPts val="3403"/>
              </a:lnSpc>
              <a:buFont typeface="Arial"/>
              <a:buChar char="•"/>
            </a:pPr>
            <a:r>
              <a:rPr lang="en-US" sz="2836">
                <a:solidFill>
                  <a:srgbClr val="000000"/>
                </a:solidFill>
                <a:latin typeface="Asap Regular"/>
              </a:rPr>
              <a:t>friend </a:t>
            </a:r>
            <a:r>
              <a:rPr lang="en-US" sz="2836">
                <a:solidFill>
                  <a:srgbClr val="00BF63"/>
                </a:solidFill>
                <a:latin typeface="Asap Regular"/>
              </a:rPr>
              <a:t>Matrix MA_Tran_chuyen_vi</a:t>
            </a:r>
            <a:r>
              <a:rPr lang="en-US" sz="2836">
                <a:solidFill>
                  <a:srgbClr val="000000"/>
                </a:solidFill>
                <a:latin typeface="Asap Regular"/>
              </a:rPr>
              <a:t>(</a:t>
            </a:r>
            <a:r>
              <a:rPr lang="en-US" sz="2836">
                <a:solidFill>
                  <a:srgbClr val="FF914D"/>
                </a:solidFill>
                <a:latin typeface="Asap Regular"/>
              </a:rPr>
              <a:t>Matrix </a:t>
            </a:r>
            <a:r>
              <a:rPr lang="en-US" sz="2836">
                <a:solidFill>
                  <a:srgbClr val="CDB48D"/>
                </a:solidFill>
                <a:latin typeface="Asap Regular"/>
              </a:rPr>
              <a:t>&amp;</a:t>
            </a:r>
            <a:r>
              <a:rPr lang="en-US" sz="2836">
                <a:solidFill>
                  <a:srgbClr val="000000"/>
                </a:solidFill>
                <a:latin typeface="Asap Regular"/>
              </a:rPr>
              <a:t>): lấy ma trận chuyển vị</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56698" y="2387829"/>
            <a:ext cx="6534491" cy="5511342"/>
            <a:chOff x="0" y="0"/>
            <a:chExt cx="1721018" cy="1451547"/>
          </a:xfrm>
        </p:grpSpPr>
        <p:sp>
          <p:nvSpPr>
            <p:cNvPr id="3" name="Freeform 3"/>
            <p:cNvSpPr/>
            <p:nvPr/>
          </p:nvSpPr>
          <p:spPr>
            <a:xfrm>
              <a:off x="0" y="0"/>
              <a:ext cx="1721018" cy="1451547"/>
            </a:xfrm>
            <a:custGeom>
              <a:avLst/>
              <a:gdLst/>
              <a:ahLst/>
              <a:cxnLst/>
              <a:rect l="l" t="t" r="r" b="b"/>
              <a:pathLst>
                <a:path w="1721018" h="1451547">
                  <a:moveTo>
                    <a:pt x="0" y="0"/>
                  </a:moveTo>
                  <a:lnTo>
                    <a:pt x="1721018" y="0"/>
                  </a:lnTo>
                  <a:lnTo>
                    <a:pt x="1721018" y="1451547"/>
                  </a:lnTo>
                  <a:lnTo>
                    <a:pt x="0" y="1451547"/>
                  </a:lnTo>
                  <a:close/>
                </a:path>
              </a:pathLst>
            </a:custGeom>
            <a:solidFill>
              <a:srgbClr val="0D737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38975" y="9447772"/>
            <a:ext cx="4393457" cy="839228"/>
            <a:chOff x="0" y="0"/>
            <a:chExt cx="1157124" cy="221031"/>
          </a:xfrm>
        </p:grpSpPr>
        <p:sp>
          <p:nvSpPr>
            <p:cNvPr id="6" name="Freeform 6"/>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0D7377"/>
            </a:solidFill>
          </p:spPr>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718414" y="0"/>
            <a:ext cx="4393457" cy="839228"/>
            <a:chOff x="0" y="0"/>
            <a:chExt cx="1157124" cy="221031"/>
          </a:xfrm>
        </p:grpSpPr>
        <p:sp>
          <p:nvSpPr>
            <p:cNvPr id="9" name="Freeform 9"/>
            <p:cNvSpPr/>
            <p:nvPr/>
          </p:nvSpPr>
          <p:spPr>
            <a:xfrm>
              <a:off x="0" y="0"/>
              <a:ext cx="1157125" cy="221031"/>
            </a:xfrm>
            <a:custGeom>
              <a:avLst/>
              <a:gdLst/>
              <a:ahLst/>
              <a:cxnLst/>
              <a:rect l="l" t="t" r="r" b="b"/>
              <a:pathLst>
                <a:path w="1157125" h="221031">
                  <a:moveTo>
                    <a:pt x="203200" y="0"/>
                  </a:moveTo>
                  <a:lnTo>
                    <a:pt x="1157125" y="0"/>
                  </a:lnTo>
                  <a:lnTo>
                    <a:pt x="953925" y="221031"/>
                  </a:lnTo>
                  <a:lnTo>
                    <a:pt x="0" y="221031"/>
                  </a:lnTo>
                  <a:lnTo>
                    <a:pt x="203200" y="0"/>
                  </a:lnTo>
                  <a:close/>
                </a:path>
              </a:pathLst>
            </a:custGeom>
            <a:solidFill>
              <a:srgbClr val="0D7377"/>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2478202" y="9258300"/>
            <a:ext cx="2664422" cy="1218172"/>
            <a:chOff x="0" y="0"/>
            <a:chExt cx="483446" cy="221031"/>
          </a:xfrm>
        </p:grpSpPr>
        <p:sp>
          <p:nvSpPr>
            <p:cNvPr id="12" name="Freeform 12"/>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5235591" y="-189472"/>
            <a:ext cx="2664422" cy="1218172"/>
            <a:chOff x="0" y="0"/>
            <a:chExt cx="483446" cy="221031"/>
          </a:xfrm>
        </p:grpSpPr>
        <p:sp>
          <p:nvSpPr>
            <p:cNvPr id="15" name="Freeform 15"/>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969393"/>
            </a:solidFill>
          </p:spPr>
        </p:sp>
        <p:sp>
          <p:nvSpPr>
            <p:cNvPr id="16" name="TextBox 1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088612" y="9258300"/>
            <a:ext cx="2664422" cy="1218172"/>
            <a:chOff x="0" y="0"/>
            <a:chExt cx="483446" cy="221031"/>
          </a:xfrm>
        </p:grpSpPr>
        <p:sp>
          <p:nvSpPr>
            <p:cNvPr id="18" name="Freeform 18"/>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0D7377"/>
            </a:solidFill>
          </p:spPr>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6846001" y="-189472"/>
            <a:ext cx="2664422" cy="1218172"/>
            <a:chOff x="0" y="0"/>
            <a:chExt cx="483446" cy="221031"/>
          </a:xfrm>
        </p:grpSpPr>
        <p:sp>
          <p:nvSpPr>
            <p:cNvPr id="21" name="Freeform 21"/>
            <p:cNvSpPr/>
            <p:nvPr/>
          </p:nvSpPr>
          <p:spPr>
            <a:xfrm>
              <a:off x="0" y="0"/>
              <a:ext cx="483446" cy="221031"/>
            </a:xfrm>
            <a:custGeom>
              <a:avLst/>
              <a:gdLst/>
              <a:ahLst/>
              <a:cxnLst/>
              <a:rect l="l" t="t" r="r" b="b"/>
              <a:pathLst>
                <a:path w="483446" h="221031">
                  <a:moveTo>
                    <a:pt x="203200" y="0"/>
                  </a:moveTo>
                  <a:lnTo>
                    <a:pt x="483446" y="0"/>
                  </a:lnTo>
                  <a:lnTo>
                    <a:pt x="280246" y="221031"/>
                  </a:lnTo>
                  <a:lnTo>
                    <a:pt x="0" y="221031"/>
                  </a:lnTo>
                  <a:lnTo>
                    <a:pt x="203200" y="0"/>
                  </a:lnTo>
                  <a:close/>
                </a:path>
              </a:pathLst>
            </a:custGeom>
            <a:solidFill>
              <a:srgbClr val="0D7377"/>
            </a:solidFill>
          </p:spPr>
        </p:sp>
        <p:sp>
          <p:nvSpPr>
            <p:cNvPr id="22" name="TextBox 22"/>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028700" y="4886756"/>
            <a:ext cx="10569832" cy="581001"/>
          </a:xfrm>
          <a:prstGeom prst="rect">
            <a:avLst/>
          </a:prstGeom>
        </p:spPr>
        <p:txBody>
          <a:bodyPr lIns="0" tIns="0" rIns="0" bIns="0" rtlCol="0" anchor="t">
            <a:spAutoFit/>
          </a:bodyPr>
          <a:lstStyle/>
          <a:p>
            <a:pPr>
              <a:lnSpc>
                <a:spcPts val="4499"/>
              </a:lnSpc>
            </a:pPr>
            <a:r>
              <a:rPr lang="en-US" sz="4499" dirty="0">
                <a:solidFill>
                  <a:srgbClr val="FF914D"/>
                </a:solidFill>
                <a:latin typeface="Montserrat Extra-Bold Bold"/>
              </a:rPr>
              <a:t>1 SỐ HÌNH ẢNH VỀ CHƯƠNG TRÌNH</a:t>
            </a:r>
          </a:p>
        </p:txBody>
      </p:sp>
      <p:sp>
        <p:nvSpPr>
          <p:cNvPr id="24" name="AutoShape 24"/>
          <p:cNvSpPr/>
          <p:nvPr/>
        </p:nvSpPr>
        <p:spPr>
          <a:xfrm rot="-3705113">
            <a:off x="14301451" y="6522576"/>
            <a:ext cx="3317663" cy="0"/>
          </a:xfrm>
          <a:prstGeom prst="line">
            <a:avLst/>
          </a:prstGeom>
          <a:ln w="85725" cap="flat">
            <a:solidFill>
              <a:srgbClr val="FFFFFF"/>
            </a:solidFill>
            <a:prstDash val="solid"/>
            <a:headEnd type="none" w="sm" len="sm"/>
            <a:tailEnd type="none" w="sm" len="sm"/>
          </a:ln>
        </p:spPr>
      </p:sp>
      <p:sp>
        <p:nvSpPr>
          <p:cNvPr id="25" name="AutoShape 25"/>
          <p:cNvSpPr/>
          <p:nvPr/>
        </p:nvSpPr>
        <p:spPr>
          <a:xfrm rot="-7186693">
            <a:off x="14263267" y="3658214"/>
            <a:ext cx="3317663" cy="0"/>
          </a:xfrm>
          <a:prstGeom prst="line">
            <a:avLst/>
          </a:prstGeom>
          <a:ln w="85725" cap="flat">
            <a:solidFill>
              <a:srgbClr val="FFFFFF"/>
            </a:solidFill>
            <a:prstDash val="solid"/>
            <a:headEnd type="none" w="sm" len="sm"/>
            <a:tailEnd type="none" w="sm" len="sm"/>
          </a:ln>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193955" y="8138769"/>
            <a:ext cx="4961246" cy="4296462"/>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4" name="TextBox 4"/>
          <p:cNvSpPr txBox="1"/>
          <p:nvPr/>
        </p:nvSpPr>
        <p:spPr>
          <a:xfrm>
            <a:off x="7742352" y="647700"/>
            <a:ext cx="2803295" cy="1008802"/>
          </a:xfrm>
          <a:prstGeom prst="rect">
            <a:avLst/>
          </a:prstGeom>
        </p:spPr>
        <p:txBody>
          <a:bodyPr wrap="square" lIns="0" tIns="0" rIns="0" bIns="0" rtlCol="0" anchor="t">
            <a:spAutoFit/>
          </a:bodyPr>
          <a:lstStyle/>
          <a:p>
            <a:pPr>
              <a:lnSpc>
                <a:spcPts val="9517"/>
              </a:lnSpc>
              <a:spcBef>
                <a:spcPct val="0"/>
              </a:spcBef>
            </a:pPr>
            <a:r>
              <a:rPr lang="en-US" sz="3000" b="1" spc="-87" dirty="0">
                <a:solidFill>
                  <a:schemeClr val="bg1"/>
                </a:solidFill>
                <a:highlight>
                  <a:srgbClr val="0000FF"/>
                </a:highlight>
                <a:latin typeface="Montserrat Extra-Bold" panose="020B0604020202020204" charset="0"/>
                <a:cs typeface="Times New Roman" panose="02020603050405020304" pitchFamily="18" charset="0"/>
              </a:rPr>
              <a:t>MENU CHÍNH</a:t>
            </a:r>
          </a:p>
        </p:txBody>
      </p:sp>
      <p:pic>
        <p:nvPicPr>
          <p:cNvPr id="12" name="Hình ảnh 11">
            <a:extLst>
              <a:ext uri="{FF2B5EF4-FFF2-40B4-BE49-F238E27FC236}">
                <a16:creationId xmlns:a16="http://schemas.microsoft.com/office/drawing/2014/main" id="{B96F5E32-DA4D-FB48-942C-988F3FC5CF5A}"/>
              </a:ext>
            </a:extLst>
          </p:cNvPr>
          <p:cNvPicPr>
            <a:picLocks noChangeAspect="1"/>
          </p:cNvPicPr>
          <p:nvPr/>
        </p:nvPicPr>
        <p:blipFill>
          <a:blip r:embed="rId2"/>
          <a:stretch>
            <a:fillRect/>
          </a:stretch>
        </p:blipFill>
        <p:spPr>
          <a:xfrm>
            <a:off x="2412999" y="2066924"/>
            <a:ext cx="13462002" cy="75723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647</Words>
  <Application>Microsoft Office PowerPoint</Application>
  <PresentationFormat>Tùy chỉnh</PresentationFormat>
  <Paragraphs>56</Paragraphs>
  <Slides>12</Slides>
  <Notes>0</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12</vt:i4>
      </vt:variant>
    </vt:vector>
  </HeadingPairs>
  <TitlesOfParts>
    <vt:vector size="24" baseType="lpstr">
      <vt:lpstr>Asap Regular Bold</vt:lpstr>
      <vt:lpstr>Muli Bold Bold</vt:lpstr>
      <vt:lpstr>Arial</vt:lpstr>
      <vt:lpstr>Fira Sans Light Bold</vt:lpstr>
      <vt:lpstr>Amasis MT Pro Black</vt:lpstr>
      <vt:lpstr>Montserrat Extra-Bold</vt:lpstr>
      <vt:lpstr>Asap Regular</vt:lpstr>
      <vt:lpstr>Fira Sans Medium</vt:lpstr>
      <vt:lpstr>Calibri</vt:lpstr>
      <vt:lpstr>Montserrat Extra-Bold Bold</vt:lpstr>
      <vt:lpstr>Fira Sans Light</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Huỳnh Nguyễn Xuân</dc:creator>
  <cp:lastModifiedBy>Huỳnh Nguyễn Xuân</cp:lastModifiedBy>
  <cp:revision>13</cp:revision>
  <dcterms:created xsi:type="dcterms:W3CDTF">2006-08-16T00:00:00Z</dcterms:created>
  <dcterms:modified xsi:type="dcterms:W3CDTF">2023-06-27T01:18:13Z</dcterms:modified>
  <dc:identifier>DAFmdVm_vus</dc:identifier>
</cp:coreProperties>
</file>